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62" r:id="rId2"/>
    <p:sldId id="363" r:id="rId3"/>
    <p:sldId id="371" r:id="rId4"/>
    <p:sldId id="364" r:id="rId5"/>
    <p:sldId id="366" r:id="rId6"/>
    <p:sldId id="367" r:id="rId7"/>
    <p:sldId id="368" r:id="rId8"/>
    <p:sldId id="365" r:id="rId9"/>
    <p:sldId id="369" r:id="rId10"/>
    <p:sldId id="361" r:id="rId11"/>
    <p:sldId id="353" r:id="rId12"/>
    <p:sldId id="370" r:id="rId13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CD1"/>
    <a:srgbClr val="E7E7EA"/>
    <a:srgbClr val="000104"/>
    <a:srgbClr val="FFCC66"/>
    <a:srgbClr val="E852C8"/>
    <a:srgbClr val="FF9A00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1568" autoAdjust="0"/>
  </p:normalViewPr>
  <p:slideViewPr>
    <p:cSldViewPr snapToGrid="0" snapToObjects="1">
      <p:cViewPr>
        <p:scale>
          <a:sx n="75" d="100"/>
          <a:sy n="75" d="100"/>
        </p:scale>
        <p:origin x="-3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0B24B-B3FD-4551-8428-E21947C496DB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79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64" y="9429779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12667-46CB-418B-B92A-BC4BF43AE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5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Presentation by Richard</a:t>
            </a:r>
            <a:r>
              <a:rPr lang="en-GB" baseline="0" dirty="0" smtClean="0"/>
              <a:t> Moreno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7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Presentation by Ivan</a:t>
            </a:r>
            <a:r>
              <a:rPr lang="en-GB" baseline="0" dirty="0" smtClean="0"/>
              <a:t> Petiteville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30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Presentation by Steven Hosford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7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494551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463AB0-2CC6-403A-90EC-93E795044F56}" type="datetimeFigureOut">
              <a:rPr kumimoji="1" lang="ja-JP" altLang="en-US" smtClean="0"/>
              <a:t>2014/9/16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D3C35FD-47B6-4CD7-8146-95C1CE15042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>
          <a:xfrm>
            <a:off x="7278737" y="6567055"/>
            <a:ext cx="1639186" cy="20588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0" fontAlgn="base" hangingPunct="0">
              <a:spcBef>
                <a:spcPct val="50000"/>
              </a:spcBef>
              <a:spcAft>
                <a:spcPct val="0"/>
              </a:spcAft>
              <a:defRPr sz="1000" kern="1200">
                <a:solidFill>
                  <a:srgbClr val="002569"/>
                </a:solidFill>
                <a:latin typeface="Century Gothic" pitchFamily="34" charset="0"/>
                <a:ea typeface="ＭＳ Ｐゴシック" pitchFamily="-106" charset="-128"/>
                <a:cs typeface="Calibri" pitchFamily="-106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9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smtClean="0"/>
              <a:t>VC/WG 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fr-FR" dirty="0" err="1"/>
              <a:t>Topic</a:t>
            </a:r>
            <a:r>
              <a:rPr lang="fr-FR" dirty="0"/>
              <a:t> # 4 "Data management and data </a:t>
            </a:r>
            <a:r>
              <a:rPr lang="fr-FR" dirty="0" err="1"/>
              <a:t>access</a:t>
            </a:r>
            <a:r>
              <a:rPr lang="fr-FR" dirty="0"/>
              <a:t>"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160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Issue: Provision of non-free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2" y="1457325"/>
            <a:ext cx="8770937" cy="4864100"/>
          </a:xfrm>
        </p:spPr>
        <p:txBody>
          <a:bodyPr/>
          <a:lstStyle/>
          <a:p>
            <a:r>
              <a:rPr lang="en-GB" dirty="0" smtClean="0"/>
              <a:t>CEOS’ contribution  to international initiatives (e.g. GFOI, Disaster Pilots) based on mixture of both free of charge and non-free data.</a:t>
            </a:r>
          </a:p>
          <a:p>
            <a:endParaRPr lang="en-GB" dirty="0"/>
          </a:p>
          <a:p>
            <a:r>
              <a:rPr lang="en-GB" dirty="0" smtClean="0"/>
              <a:t>Data purchase is an issue for many intermediate &amp; end  users that require the help from third-party donors such as World Bank, European Commission, UN …</a:t>
            </a:r>
          </a:p>
          <a:p>
            <a:pPr lvl="1"/>
            <a:r>
              <a:rPr lang="en-GB" dirty="0" smtClean="0"/>
              <a:t>Similar issue for the processing of data by some third-party (academia, small value-add industry,..)</a:t>
            </a:r>
          </a:p>
          <a:p>
            <a:endParaRPr lang="en-GB" dirty="0" smtClean="0"/>
          </a:p>
          <a:p>
            <a:r>
              <a:rPr lang="en-GB" dirty="0" smtClean="0"/>
              <a:t>So </a:t>
            </a:r>
            <a:r>
              <a:rPr lang="en-GB" dirty="0"/>
              <a:t>far i</a:t>
            </a:r>
            <a:r>
              <a:rPr lang="en-GB" dirty="0" smtClean="0"/>
              <a:t>dentification of external funding sources handled by each CEOS project team.</a:t>
            </a:r>
          </a:p>
        </p:txBody>
      </p:sp>
    </p:spTree>
    <p:extLst>
      <p:ext uri="{BB962C8B-B14F-4D97-AF65-F5344CB8AC3E}">
        <p14:creationId xmlns:p14="http://schemas.microsoft.com/office/powerpoint/2010/main" val="137095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Funding: a New Paradigm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2" y="1457325"/>
            <a:ext cx="8770937" cy="4864100"/>
          </a:xfrm>
        </p:spPr>
        <p:txBody>
          <a:bodyPr/>
          <a:lstStyle/>
          <a:p>
            <a:r>
              <a:rPr lang="en-GB" sz="2800" dirty="0" smtClean="0"/>
              <a:t>Whenever possible, escalate the initial discussions with Donor Agencies at CEOS Chair &amp; CEOS SIT Chair level to establish </a:t>
            </a:r>
            <a:r>
              <a:rPr lang="en-GB" sz="28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General Framework Agreements</a:t>
            </a:r>
            <a:r>
              <a:rPr lang="en-GB" sz="2800" dirty="0" smtClean="0"/>
              <a:t>, </a:t>
            </a:r>
          </a:p>
          <a:p>
            <a:endParaRPr lang="en-GB" sz="2800" dirty="0" smtClean="0"/>
          </a:p>
          <a:p>
            <a:r>
              <a:rPr lang="en-GB" sz="2800" dirty="0" smtClean="0"/>
              <a:t>Once General Framework Agreements are established, </a:t>
            </a:r>
            <a:r>
              <a:rPr lang="en-GB" sz="28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Detailed and Tailored </a:t>
            </a:r>
            <a:r>
              <a:rPr lang="en-GB" sz="28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A</a:t>
            </a:r>
            <a:r>
              <a:rPr lang="en-GB" sz="28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greements </a:t>
            </a:r>
            <a:r>
              <a:rPr lang="en-GB" sz="2800" dirty="0" smtClean="0"/>
              <a:t>for each project can be discussed between individual CEOS project teams and their interfaces on donors’ side.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509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fr-FR" dirty="0" err="1" smtClean="0">
                <a:latin typeface="Arial"/>
              </a:rPr>
              <a:t>Specific</a:t>
            </a:r>
            <a:r>
              <a:rPr lang="fr-FR" dirty="0" smtClean="0">
                <a:latin typeface="Arial"/>
              </a:rPr>
              <a:t> </a:t>
            </a:r>
            <a:r>
              <a:rPr lang="fr-FR" dirty="0">
                <a:latin typeface="Arial"/>
              </a:rPr>
              <a:t>C</a:t>
            </a:r>
            <a:r>
              <a:rPr lang="fr-FR" dirty="0" smtClean="0">
                <a:latin typeface="Arial"/>
              </a:rPr>
              <a:t>ommon </a:t>
            </a:r>
            <a:r>
              <a:rPr lang="fr-FR" dirty="0">
                <a:latin typeface="Arial"/>
              </a:rPr>
              <a:t>D</a:t>
            </a:r>
            <a:r>
              <a:rPr lang="fr-FR" dirty="0" smtClean="0">
                <a:latin typeface="Arial"/>
              </a:rPr>
              <a:t>ata </a:t>
            </a:r>
            <a:r>
              <a:rPr lang="fr-FR" dirty="0">
                <a:latin typeface="Arial"/>
              </a:rPr>
              <a:t>L</a:t>
            </a:r>
            <a:r>
              <a:rPr lang="fr-FR" dirty="0" smtClean="0">
                <a:latin typeface="Arial"/>
              </a:rPr>
              <a:t>icence </a:t>
            </a:r>
            <a:endParaRPr lang="fr-FR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2" y="1457325"/>
            <a:ext cx="8770937" cy="4864100"/>
          </a:xfrm>
        </p:spPr>
        <p:txBody>
          <a:bodyPr/>
          <a:lstStyle/>
          <a:p>
            <a:pPr marL="179388" lvl="0" indent="-179388">
              <a:buFont typeface="Arial" charset="0"/>
              <a:buChar char="■"/>
              <a:defRPr/>
            </a:pPr>
            <a:r>
              <a:rPr lang="fr-FR" dirty="0">
                <a:solidFill>
                  <a:srgbClr val="09367A"/>
                </a:solidFill>
                <a:latin typeface="Arial"/>
              </a:rPr>
              <a:t>Objective :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facilitate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the distribution of (satellite) data by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defining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an data licence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based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on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elements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from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current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licensing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arrangements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used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by commercial providers </a:t>
            </a:r>
            <a:endParaRPr lang="fr-FR" dirty="0" smtClean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endParaRPr lang="fr-FR" dirty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r>
              <a:rPr lang="fr-FR" dirty="0">
                <a:solidFill>
                  <a:srgbClr val="09367A"/>
                </a:solidFill>
                <a:latin typeface="Arial"/>
              </a:rPr>
              <a:t>Licence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could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be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based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on open source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examples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such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as GPL (GNU Public Licence) or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Creative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Commons </a:t>
            </a:r>
            <a:endParaRPr lang="fr-FR" dirty="0" smtClean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endParaRPr lang="fr-FR" dirty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r>
              <a:rPr lang="fr-FR" dirty="0">
                <a:solidFill>
                  <a:srgbClr val="09367A"/>
                </a:solidFill>
                <a:latin typeface="Arial"/>
              </a:rPr>
              <a:t>Licence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could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be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used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by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agencies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when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9367A"/>
                </a:solidFill>
                <a:latin typeface="Arial"/>
              </a:rPr>
              <a:t>provisioning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data </a:t>
            </a:r>
            <a:endParaRPr lang="fr-FR" dirty="0" smtClean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endParaRPr lang="fr-FR" dirty="0" smtClean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r>
              <a:rPr lang="fr-FR" dirty="0" err="1" smtClean="0">
                <a:solidFill>
                  <a:srgbClr val="09367A"/>
                </a:solidFill>
                <a:latin typeface="Arial"/>
              </a:rPr>
              <a:t>Would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such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as licence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facilitate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sharing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common</a:t>
            </a:r>
            <a:r>
              <a:rPr lang="fr-FR" dirty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datasets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between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different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</a:t>
            </a:r>
            <a:r>
              <a:rPr lang="fr-FR" dirty="0" err="1" smtClean="0">
                <a:solidFill>
                  <a:srgbClr val="09367A"/>
                </a:solidFill>
                <a:latin typeface="Arial"/>
              </a:rPr>
              <a:t>projects</a:t>
            </a:r>
            <a:r>
              <a:rPr lang="fr-FR" dirty="0" smtClean="0">
                <a:solidFill>
                  <a:srgbClr val="09367A"/>
                </a:solidFill>
                <a:latin typeface="Arial"/>
              </a:rPr>
              <a:t> ?</a:t>
            </a:r>
          </a:p>
          <a:p>
            <a:pPr marL="0" lvl="0" indent="0">
              <a:buNone/>
              <a:defRPr/>
            </a:pPr>
            <a:endParaRPr lang="fr-FR" dirty="0">
              <a:solidFill>
                <a:srgbClr val="09367A"/>
              </a:solidFill>
              <a:latin typeface="Arial"/>
            </a:endParaRPr>
          </a:p>
          <a:p>
            <a:pPr marL="179388" lvl="0" indent="-179388">
              <a:buFont typeface="Arial" charset="0"/>
              <a:buChar char="■"/>
              <a:defRPr/>
            </a:pPr>
            <a:endParaRPr lang="fr-FR" dirty="0">
              <a:solidFill>
                <a:srgbClr val="09367A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09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144" y="525088"/>
            <a:ext cx="6930656" cy="501650"/>
          </a:xfrm>
        </p:spPr>
        <p:txBody>
          <a:bodyPr/>
          <a:lstStyle/>
          <a:p>
            <a:pPr algn="ctr"/>
            <a:r>
              <a:rPr lang="en-US" dirty="0"/>
              <a:t>Topic #4 – Data management and data </a:t>
            </a:r>
            <a:r>
              <a:rPr lang="en-US" dirty="0" smtClean="0"/>
              <a:t>access (1/2)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Overall 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data coordination: </a:t>
            </a:r>
            <a:endParaRPr lang="en-US" dirty="0" smtClean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to reduce potential conflicts related to the data provision to a growing number of </a:t>
            </a:r>
            <a:r>
              <a:rPr lang="en-US" dirty="0" smtClean="0"/>
              <a:t>projects ? 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increase the synergy between projects – </a:t>
            </a:r>
            <a:r>
              <a:rPr lang="en-US" dirty="0" smtClean="0"/>
              <a:t>Same </a:t>
            </a:r>
            <a:r>
              <a:rPr lang="en-US" dirty="0"/>
              <a:t>data sets to cover several projects whenever possible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144" y="525088"/>
            <a:ext cx="6930656" cy="501650"/>
          </a:xfrm>
        </p:spPr>
        <p:txBody>
          <a:bodyPr/>
          <a:lstStyle/>
          <a:p>
            <a:pPr algn="ctr"/>
            <a:r>
              <a:rPr lang="en-US" dirty="0"/>
              <a:t>Topic #4 – Data management and data </a:t>
            </a:r>
            <a:r>
              <a:rPr lang="en-US" dirty="0" smtClean="0"/>
              <a:t>access (2/2)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Data 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access conditions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Technical issue: Data interoperability</a:t>
            </a:r>
          </a:p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access </a:t>
            </a:r>
            <a:r>
              <a:rPr lang="en-US" dirty="0" smtClean="0"/>
              <a:t>not </a:t>
            </a:r>
            <a:r>
              <a:rPr lang="en-US" dirty="0"/>
              <a:t>only a technical </a:t>
            </a:r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Data Costs: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projects are facing difficulties linked to the data policies and data costs... </a:t>
            </a:r>
            <a:endParaRPr lang="en-US" dirty="0" smtClean="0"/>
          </a:p>
          <a:p>
            <a:pPr lvl="1"/>
            <a:r>
              <a:rPr lang="en-US" dirty="0" smtClean="0"/>
              <a:t>Need </a:t>
            </a:r>
            <a:r>
              <a:rPr lang="en-US" dirty="0"/>
              <a:t>for CEOS to investigate the potential support from financial donors </a:t>
            </a:r>
            <a:r>
              <a:rPr lang="en-US" sz="1800" b="0" dirty="0"/>
              <a:t>(e.g. World Bank, Asian </a:t>
            </a:r>
            <a:r>
              <a:rPr lang="en-US" sz="1800" b="0" dirty="0" err="1" smtClean="0"/>
              <a:t>Dev.Bank</a:t>
            </a:r>
            <a:r>
              <a:rPr lang="en-US" sz="1800" b="0" dirty="0"/>
              <a:t>, etc.) </a:t>
            </a:r>
            <a:r>
              <a:rPr lang="en-US" dirty="0"/>
              <a:t>and the political support from major stakeholders </a:t>
            </a:r>
            <a:r>
              <a:rPr lang="en-US" sz="1800" b="0" dirty="0"/>
              <a:t>(e.g. UN Agencies...)</a:t>
            </a:r>
            <a:r>
              <a:rPr lang="en-US" dirty="0"/>
              <a:t> at CEOS level instead of Project level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pecific common data license</a:t>
            </a:r>
          </a:p>
          <a:p>
            <a:pPr lvl="1"/>
            <a:endParaRPr 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30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532965" y="666750"/>
            <a:ext cx="7367781" cy="1874838"/>
          </a:xfrm>
        </p:spPr>
        <p:txBody>
          <a:bodyPr/>
          <a:lstStyle/>
          <a:p>
            <a:r>
              <a:rPr lang="en-GB" dirty="0"/>
              <a:t>Overall data </a:t>
            </a:r>
            <a:r>
              <a:rPr lang="en-GB" dirty="0" smtClean="0"/>
              <a:t>coordination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72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Already some difficulties …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CEOS supports some major international initiatives, by supplying large volume of EO satellite data. Potential conflicts in data provision between various Projects.</a:t>
            </a:r>
          </a:p>
          <a:p>
            <a:endParaRPr lang="en-GB" dirty="0" smtClean="0"/>
          </a:p>
          <a:p>
            <a:pPr lvl="1"/>
            <a:r>
              <a:rPr lang="en-GB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GFOI:  </a:t>
            </a:r>
            <a:r>
              <a:rPr lang="en-GB" dirty="0" smtClean="0"/>
              <a:t>“internal” data coordination is supervised by SDCG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GEOGLAM:  </a:t>
            </a:r>
            <a:r>
              <a:rPr lang="en-GB" dirty="0" smtClean="0"/>
              <a:t>much higher demand for data than GFOI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Disasters Pilots:  </a:t>
            </a:r>
            <a:r>
              <a:rPr lang="en-GB" dirty="0"/>
              <a:t>“internal” data coordination is supervised by </a:t>
            </a:r>
            <a:r>
              <a:rPr lang="en-GB" dirty="0" smtClean="0"/>
              <a:t>Data Coordination Team (DCT). 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0428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Already some difficulties …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2" y="1457325"/>
            <a:ext cx="8770937" cy="4864100"/>
          </a:xfrm>
        </p:spPr>
        <p:txBody>
          <a:bodyPr/>
          <a:lstStyle/>
          <a:p>
            <a:r>
              <a:rPr lang="en-GB" dirty="0" smtClean="0"/>
              <a:t>Some EO missions have no or few limitations in terms of data sensing &amp; data provision   BUT …..</a:t>
            </a:r>
          </a:p>
          <a:p>
            <a:endParaRPr lang="en-GB" dirty="0"/>
          </a:p>
          <a:p>
            <a:r>
              <a:rPr lang="en-GB" dirty="0" smtClean="0"/>
              <a:t>…. Some other “highly requested”- missions face either sensor operations constraints or data policy issues</a:t>
            </a:r>
          </a:p>
          <a:p>
            <a:pPr lvl="1"/>
            <a:r>
              <a:rPr lang="en-GB" dirty="0">
                <a:solidFill>
                  <a:schemeClr val="tx1">
                    <a:lumMod val="60000"/>
                    <a:lumOff val="40000"/>
                  </a:schemeClr>
                </a:solidFill>
              </a:rPr>
              <a:t>Disasters Pilots:  </a:t>
            </a:r>
            <a:r>
              <a:rPr lang="en-GB" dirty="0" smtClean="0"/>
              <a:t>limitations </a:t>
            </a:r>
            <a:r>
              <a:rPr lang="en-GB" dirty="0"/>
              <a:t>in data volume </a:t>
            </a:r>
            <a:r>
              <a:rPr lang="en-GB" b="0" dirty="0"/>
              <a:t>(e.g. 100 ALOS-2 images / pilots / year )</a:t>
            </a:r>
            <a:r>
              <a:rPr lang="en-GB" dirty="0"/>
              <a:t> and in sensor operations </a:t>
            </a:r>
            <a:r>
              <a:rPr lang="en-GB" b="0" dirty="0"/>
              <a:t>(e.g. background mission of Sentinel-1 during ramp-up phase</a:t>
            </a:r>
            <a:r>
              <a:rPr lang="en-GB" b="0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Need for CEOS to maximize the overall response (i.e. data provision) to those major initiatives, following priorities agreed at CEOS level.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1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way forward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maximize the synergies between projects (e.g. identify overlapping &amp; similar data requests by different Project teams) ?</a:t>
            </a:r>
          </a:p>
          <a:p>
            <a:endParaRPr lang="en-GB" dirty="0"/>
          </a:p>
          <a:p>
            <a:r>
              <a:rPr lang="en-GB" dirty="0" smtClean="0"/>
              <a:t>How to reduce conflicting data requests by </a:t>
            </a:r>
            <a:r>
              <a:rPr lang="en-GB" dirty="0"/>
              <a:t>different Project </a:t>
            </a:r>
            <a:r>
              <a:rPr lang="en-GB" dirty="0" smtClean="0"/>
              <a:t>teams ?</a:t>
            </a:r>
          </a:p>
          <a:p>
            <a:endParaRPr lang="en-GB" dirty="0"/>
          </a:p>
          <a:p>
            <a:r>
              <a:rPr lang="en-GB" dirty="0" smtClean="0"/>
              <a:t>Need to improve communication / coordination between various Project teams. </a:t>
            </a:r>
          </a:p>
          <a:p>
            <a:endParaRPr lang="en-GB" dirty="0"/>
          </a:p>
          <a:p>
            <a:r>
              <a:rPr lang="en-GB" dirty="0" smtClean="0"/>
              <a:t>In case of major conflicts between Projects, need for decision / arbitration by independent </a:t>
            </a:r>
            <a:r>
              <a:rPr lang="en-GB" smtClean="0"/>
              <a:t>CEOS entity.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44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532965" y="666750"/>
            <a:ext cx="7367781" cy="1874838"/>
          </a:xfrm>
        </p:spPr>
        <p:txBody>
          <a:bodyPr/>
          <a:lstStyle/>
          <a:p>
            <a:r>
              <a:rPr lang="en-GB" dirty="0"/>
              <a:t>Data access conditions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96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074" y="188913"/>
            <a:ext cx="7515726" cy="501650"/>
          </a:xfrm>
        </p:spPr>
        <p:txBody>
          <a:bodyPr/>
          <a:lstStyle/>
          <a:p>
            <a:r>
              <a:rPr lang="en-GB" dirty="0" smtClean="0"/>
              <a:t>Data 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2" y="1457325"/>
            <a:ext cx="8770937" cy="4864100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Issue: </a:t>
            </a:r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 discover and access products from several CEOS Agencies, users have to access multiple IT systems.</a:t>
            </a:r>
          </a:p>
          <a:p>
            <a:r>
              <a:rPr lang="en-GB" dirty="0" smtClean="0"/>
              <a:t>CEOS </a:t>
            </a:r>
            <a:r>
              <a:rPr lang="en-GB" dirty="0" err="1" smtClean="0"/>
              <a:t>opensearch</a:t>
            </a:r>
            <a:endParaRPr lang="en-GB" dirty="0" smtClean="0"/>
          </a:p>
          <a:p>
            <a:pPr lvl="1"/>
            <a:r>
              <a:rPr lang="en-GB" dirty="0" smtClean="0"/>
              <a:t>Applied by most of CEOS agencies</a:t>
            </a:r>
          </a:p>
          <a:p>
            <a:pPr lvl="1"/>
            <a:r>
              <a:rPr lang="en-GB" dirty="0" smtClean="0"/>
              <a:t>Easy and simple to implement</a:t>
            </a:r>
          </a:p>
          <a:p>
            <a:pPr lvl="1"/>
            <a:r>
              <a:rPr lang="en-GB" dirty="0" smtClean="0"/>
              <a:t>Including CWIC and </a:t>
            </a:r>
            <a:r>
              <a:rPr lang="en-GB" dirty="0" err="1" smtClean="0"/>
              <a:t>FedEO</a:t>
            </a:r>
            <a:r>
              <a:rPr lang="en-GB" dirty="0" smtClean="0"/>
              <a:t> federations</a:t>
            </a:r>
          </a:p>
          <a:p>
            <a:endParaRPr lang="en-GB" dirty="0"/>
          </a:p>
          <a:p>
            <a:r>
              <a:rPr lang="en-GB" dirty="0" smtClean="0"/>
              <a:t>CEOS Best Practice document</a:t>
            </a:r>
          </a:p>
          <a:p>
            <a:pPr lvl="1"/>
            <a:r>
              <a:rPr lang="en-GB" dirty="0" smtClean="0"/>
              <a:t>Reference document for implementation</a:t>
            </a:r>
          </a:p>
          <a:p>
            <a:pPr lvl="1"/>
            <a:r>
              <a:rPr lang="en-GB" dirty="0" smtClean="0"/>
              <a:t>Will be issue at the end of September 2014</a:t>
            </a:r>
          </a:p>
          <a:p>
            <a:pPr lvl="1"/>
            <a:endParaRPr lang="en-GB" dirty="0"/>
          </a:p>
          <a:p>
            <a:r>
              <a:rPr lang="en-GB" dirty="0" smtClean="0"/>
              <a:t>CEOS </a:t>
            </a:r>
            <a:r>
              <a:rPr lang="en-GB" dirty="0" err="1" smtClean="0"/>
              <a:t>opensearch</a:t>
            </a:r>
            <a:r>
              <a:rPr lang="en-GB" dirty="0" smtClean="0"/>
              <a:t> Workshop for developers</a:t>
            </a:r>
          </a:p>
          <a:p>
            <a:pPr lvl="1"/>
            <a:r>
              <a:rPr lang="en-GB" dirty="0" smtClean="0"/>
              <a:t>During next WGISS meeting from 28</a:t>
            </a:r>
            <a:r>
              <a:rPr lang="en-GB" baseline="30000" dirty="0" smtClean="0"/>
              <a:t>th</a:t>
            </a:r>
            <a:r>
              <a:rPr lang="en-GB" dirty="0" smtClean="0"/>
              <a:t> Sept to 3</a:t>
            </a:r>
            <a:r>
              <a:rPr lang="en-GB" baseline="30000" dirty="0" smtClean="0"/>
              <a:t>rd</a:t>
            </a:r>
            <a:r>
              <a:rPr lang="en-GB" dirty="0" smtClean="0"/>
              <a:t> </a:t>
            </a:r>
            <a:r>
              <a:rPr lang="en-GB" dirty="0" err="1" smtClean="0"/>
              <a:t>oct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3866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0">
              <a:schemeClr val="bg2">
                <a:lumMod val="40000"/>
                <a:lumOff val="60000"/>
                <a:shade val="30000"/>
                <a:satMod val="115000"/>
              </a:schemeClr>
            </a:gs>
            <a:gs pos="50000">
              <a:schemeClr val="bg2">
                <a:lumMod val="40000"/>
                <a:lumOff val="60000"/>
                <a:shade val="67500"/>
                <a:satMod val="115000"/>
              </a:schemeClr>
            </a:gs>
            <a:gs pos="100000">
              <a:schemeClr val="bg2">
                <a:lumMod val="40000"/>
                <a:lumOff val="60000"/>
                <a:shade val="100000"/>
                <a:satMod val="115000"/>
              </a:schemeClr>
            </a:gs>
          </a:gsLst>
          <a:lin ang="8100000" scaled="1"/>
          <a:tileRect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 defTabSz="914400" eaLnBrk="0" hangingPunct="0">
          <a:defRPr b="1" dirty="0">
            <a:solidFill>
              <a:srgbClr val="000000"/>
            </a:solidFill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On-screen Show (4:3)</PresentationFormat>
  <Paragraphs>80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4_EUM_template_v03</vt:lpstr>
      <vt:lpstr>VC/WG Day</vt:lpstr>
      <vt:lpstr>Topic #4 – Data management and data access (1/2) </vt:lpstr>
      <vt:lpstr>Topic #4 – Data management and data access (2/2) </vt:lpstr>
      <vt:lpstr>Overall data coordination </vt:lpstr>
      <vt:lpstr>Already some difficulties … (1/2)</vt:lpstr>
      <vt:lpstr>Already some difficulties … (2/2)</vt:lpstr>
      <vt:lpstr>Any way forward ?</vt:lpstr>
      <vt:lpstr>Data access conditions </vt:lpstr>
      <vt:lpstr>Data interoperability</vt:lpstr>
      <vt:lpstr>Issue: Provision of non-free data</vt:lpstr>
      <vt:lpstr>External Funding: a New Paradigm</vt:lpstr>
      <vt:lpstr>Specific Common Data Licence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Ivan Petiteville</cp:lastModifiedBy>
  <cp:revision>561</cp:revision>
  <cp:lastPrinted>2014-02-27T11:58:00Z</cp:lastPrinted>
  <dcterms:created xsi:type="dcterms:W3CDTF">2011-11-16T09:23:13Z</dcterms:created>
  <dcterms:modified xsi:type="dcterms:W3CDTF">2014-09-16T12:01:43Z</dcterms:modified>
</cp:coreProperties>
</file>