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sldIdLst>
    <p:sldId id="260" r:id="rId2"/>
    <p:sldId id="279" r:id="rId3"/>
    <p:sldId id="276" r:id="rId4"/>
    <p:sldId id="277" r:id="rId5"/>
    <p:sldId id="280" r:id="rId6"/>
    <p:sldId id="281" r:id="rId7"/>
    <p:sldId id="287" r:id="rId8"/>
    <p:sldId id="278" r:id="rId9"/>
    <p:sldId id="282" r:id="rId10"/>
    <p:sldId id="283" r:id="rId11"/>
    <p:sldId id="284" r:id="rId12"/>
    <p:sldId id="285" r:id="rId13"/>
    <p:sldId id="286" r:id="rId14"/>
    <p:sldId id="288" r:id="rId15"/>
    <p:sldId id="289" r:id="rId16"/>
    <p:sldId id="290" r:id="rId17"/>
    <p:sldId id="300" r:id="rId18"/>
    <p:sldId id="301" r:id="rId19"/>
    <p:sldId id="302" r:id="rId20"/>
    <p:sldId id="291" r:id="rId21"/>
    <p:sldId id="292" r:id="rId22"/>
    <p:sldId id="293" r:id="rId23"/>
    <p:sldId id="294" r:id="rId24"/>
    <p:sldId id="295" r:id="rId25"/>
    <p:sldId id="296" r:id="rId26"/>
    <p:sldId id="297" r:id="rId27"/>
    <p:sldId id="298" r:id="rId28"/>
    <p:sldId id="299" r:id="rId2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5833" autoAdjust="0"/>
  </p:normalViewPr>
  <p:slideViewPr>
    <p:cSldViewPr snapToGrid="0" snapToObjects="1">
      <p:cViewPr varScale="1">
        <p:scale>
          <a:sx n="82" d="100"/>
          <a:sy n="82" d="100"/>
        </p:scale>
        <p:origin x="-496" y="-120"/>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072"/>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16/09/14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fld id="{438C6F52-14D7-460B-BD5C-4574455B6CD2}" type="slidenum">
              <a:rPr lang="en-US"/>
              <a:pPr/>
              <a:t>19</a:t>
            </a:fld>
            <a:endParaRPr lang="en-US"/>
          </a:p>
        </p:txBody>
      </p:sp>
      <p:sp>
        <p:nvSpPr>
          <p:cNvPr id="121858"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121859" name="Rectangle 3"/>
          <p:cNvSpPr>
            <a:spLocks noGrp="1" noChangeArrowheads="1"/>
          </p:cNvSpPr>
          <p:nvPr>
            <p:ph type="body" idx="1"/>
          </p:nvPr>
        </p:nvSpPr>
        <p:spPr/>
        <p:txBody>
          <a:bodyPr/>
          <a:lstStyle/>
          <a:p>
            <a:pPr eaLnBrk="1" hangingPunct="1"/>
            <a:r>
              <a:rPr lang="en-GB" b="1" dirty="0" smtClean="0">
                <a:latin typeface="Arial" pitchFamily="34" charset="0"/>
                <a:ea typeface="ＭＳ Ｐゴシック" charset="-128"/>
              </a:rPr>
              <a:t>CEOS Interfaces</a:t>
            </a:r>
            <a:r>
              <a:rPr lang="en-GB" b="1" baseline="0" dirty="0" smtClean="0">
                <a:latin typeface="Arial" pitchFamily="34" charset="0"/>
                <a:ea typeface="ＭＳ Ｐゴシック" charset="-128"/>
              </a:rPr>
              <a:t> to GHRSST</a:t>
            </a:r>
            <a:r>
              <a:rPr lang="en-GB" b="1" dirty="0" smtClean="0">
                <a:latin typeface="Arial" pitchFamily="34" charset="0"/>
                <a:ea typeface="ＭＳ Ｐゴシック" charset="-128"/>
              </a:rPr>
              <a:t>.  </a:t>
            </a:r>
            <a:r>
              <a:rPr lang="en-GB" dirty="0" smtClean="0">
                <a:latin typeface="Arial" pitchFamily="34" charset="0"/>
                <a:ea typeface="ＭＳ Ｐゴシック" charset="-128"/>
              </a:rPr>
              <a:t>CEOS interfaces to the GHRSST Stakeholders (agencies) via the International Project Office.  This</a:t>
            </a:r>
            <a:r>
              <a:rPr lang="en-GB" baseline="0" dirty="0" smtClean="0">
                <a:latin typeface="Arial" pitchFamily="34" charset="0"/>
                <a:ea typeface="ＭＳ Ｐゴシック" charset="-128"/>
              </a:rPr>
              <a:t> arrangement a</a:t>
            </a:r>
            <a:r>
              <a:rPr lang="en-GB" dirty="0" smtClean="0">
                <a:latin typeface="Arial" pitchFamily="34" charset="0"/>
                <a:ea typeface="ＭＳ Ｐゴシック" charset="-128"/>
              </a:rPr>
              <a:t>llows for the correct level of reporting to CEOS from GHRSST and provides CEOS a direct link to GHRSST activities.</a:t>
            </a:r>
            <a:r>
              <a:rPr lang="en-GB" baseline="0" dirty="0" smtClean="0">
                <a:latin typeface="Arial" pitchFamily="34" charset="0"/>
                <a:ea typeface="ＭＳ Ｐゴシック" charset="-128"/>
              </a:rPr>
              <a:t> </a:t>
            </a:r>
            <a:r>
              <a:rPr lang="en-GB" dirty="0" smtClean="0">
                <a:latin typeface="Arial" pitchFamily="34" charset="0"/>
                <a:ea typeface="ＭＳ Ｐゴシック" charset="-128"/>
              </a:rPr>
              <a:t>We hope that through the SST-VC process, more agencies will participate in GHRSST activities</a:t>
            </a:r>
            <a:r>
              <a:rPr lang="en-GB" baseline="0" dirty="0" smtClean="0">
                <a:latin typeface="Arial" pitchFamily="34" charset="0"/>
                <a:ea typeface="ＭＳ Ｐゴシック" charset="-128"/>
              </a:rPr>
              <a:t> and that GHRSST will more directly meet CEOS needs. </a:t>
            </a:r>
            <a:r>
              <a:rPr lang="en-GB" dirty="0" smtClean="0">
                <a:latin typeface="Arial" pitchFamily="34" charset="0"/>
                <a:ea typeface="ＭＳ Ｐゴシック" charset="-128"/>
              </a:rPr>
              <a:t>GHRSST is flexible and can address the requirements of CEOS through ad hoc Working Groups focussed ion specific issues and as a whole.  </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GHRSST meets once each year.  In 2011 the Science Team met in Edinburgh UK </a:t>
            </a:r>
            <a:r>
              <a:rPr lang="en-US" b="1" dirty="0" smtClean="0">
                <a:latin typeface="Arial" pitchFamily="34" charset="0"/>
                <a:ea typeface="ＭＳ Ｐゴシック" charset="-128"/>
              </a:rPr>
              <a:t>27 June to 1 July </a:t>
            </a:r>
            <a:r>
              <a:rPr lang="en-US" b="0" dirty="0" smtClean="0">
                <a:latin typeface="Arial" pitchFamily="34" charset="0"/>
                <a:ea typeface="ＭＳ Ｐゴシック" charset="-128"/>
              </a:rPr>
              <a:t>for</a:t>
            </a:r>
            <a:r>
              <a:rPr lang="en-US" b="0" baseline="0" dirty="0" smtClean="0">
                <a:latin typeface="Arial" pitchFamily="34" charset="0"/>
                <a:ea typeface="ＭＳ Ｐゴシック" charset="-128"/>
              </a:rPr>
              <a:t> its 12</a:t>
            </a:r>
            <a:r>
              <a:rPr lang="en-US" b="0" baseline="30000" dirty="0" smtClean="0">
                <a:latin typeface="Arial" pitchFamily="34" charset="0"/>
                <a:ea typeface="ＭＳ Ｐゴシック" charset="-128"/>
              </a:rPr>
              <a:t>th</a:t>
            </a:r>
            <a:r>
              <a:rPr lang="en-US" b="0" baseline="0" dirty="0" smtClean="0">
                <a:latin typeface="Arial" pitchFamily="34" charset="0"/>
                <a:ea typeface="ＭＳ Ｐゴシック" charset="-128"/>
              </a:rPr>
              <a:t> Science Team Meeting</a:t>
            </a:r>
            <a:r>
              <a:rPr lang="en-US" b="1" dirty="0" smtClean="0">
                <a:latin typeface="Arial" pitchFamily="34" charset="0"/>
                <a:ea typeface="ＭＳ Ｐゴシック" charset="-128"/>
              </a:rPr>
              <a:t>.  The 13</a:t>
            </a:r>
            <a:r>
              <a:rPr lang="en-US" b="1" baseline="30000" dirty="0" smtClean="0">
                <a:latin typeface="Arial" pitchFamily="34" charset="0"/>
                <a:ea typeface="ＭＳ Ｐゴシック" charset="-128"/>
              </a:rPr>
              <a:t>th</a:t>
            </a:r>
            <a:r>
              <a:rPr lang="en-US" b="1" dirty="0" smtClean="0">
                <a:latin typeface="Arial" pitchFamily="34" charset="0"/>
                <a:ea typeface="ＭＳ Ｐゴシック" charset="-128"/>
              </a:rPr>
              <a:t> Science Team Meeting will</a:t>
            </a:r>
            <a:r>
              <a:rPr lang="en-US" b="1" baseline="0" dirty="0" smtClean="0">
                <a:latin typeface="Arial" pitchFamily="34" charset="0"/>
                <a:ea typeface="ＭＳ Ｐゴシック" charset="-128"/>
              </a:rPr>
              <a:t> be held in 2012 in Tokyo, Japan.  </a:t>
            </a:r>
            <a:r>
              <a:rPr lang="en-US" b="1" dirty="0" smtClean="0">
                <a:latin typeface="Arial" pitchFamily="34" charset="0"/>
                <a:ea typeface="ＭＳ Ｐゴシック" charset="-128"/>
              </a:rPr>
              <a:t>The meeting is an open meeting and CEOS is encouraged to use the Stakeholder group as its management tool.  See http://</a:t>
            </a:r>
            <a:r>
              <a:rPr lang="en-US" b="1" dirty="0" err="1" smtClean="0">
                <a:latin typeface="Arial" pitchFamily="34" charset="0"/>
                <a:ea typeface="ＭＳ Ｐゴシック" charset="-128"/>
              </a:rPr>
              <a:t>www.ghrsst.org</a:t>
            </a:r>
            <a:r>
              <a:rPr lang="en-US" b="1" dirty="0" smtClean="0">
                <a:latin typeface="Arial" pitchFamily="34" charset="0"/>
                <a:ea typeface="ＭＳ Ｐゴシック" charset="-128"/>
              </a:rPr>
              <a:t> for registration information.</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Yellow Are Working Groups (WG) tackling specific issues related to SST from EO</a:t>
            </a:r>
          </a:p>
          <a:p>
            <a:pPr eaLnBrk="1" hangingPunct="1"/>
            <a:r>
              <a:rPr lang="en-GB" dirty="0" smtClean="0">
                <a:latin typeface="Arial" pitchFamily="34" charset="0"/>
                <a:ea typeface="ＭＳ Ｐゴシック" charset="-128"/>
              </a:rPr>
              <a:t>SSES = Single Sensor Error Statistics – provides uncertainties for each single sensor data set on a pixel by pixel basis.  This is a continuous challenge in NRT and for re-analysis.</a:t>
            </a:r>
          </a:p>
          <a:p>
            <a:pPr eaLnBrk="1" hangingPunct="1"/>
            <a:r>
              <a:rPr lang="en-GB" dirty="0" smtClean="0">
                <a:latin typeface="Arial" pitchFamily="34" charset="0"/>
                <a:ea typeface="ＭＳ Ｐゴシック" charset="-128"/>
              </a:rPr>
              <a:t>Blue are long standing Technical Advisory Groups (TAG) tasked with improving aspects of SST for users within the GHRSST context</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CEOS is not “reinventing the wheel” with a SST Virtual Constellation, and by building on GHRSST CEOS entities save money and can expect a rapid spin up of activities. CEOS can connect and build on GHRSST for its own </a:t>
            </a:r>
            <a:r>
              <a:rPr lang="en-GB" dirty="0" err="1" smtClean="0">
                <a:latin typeface="Arial" pitchFamily="34" charset="0"/>
                <a:ea typeface="ＭＳ Ｐゴシック" charset="-128"/>
              </a:rPr>
              <a:t>purposes.For</a:t>
            </a:r>
            <a:r>
              <a:rPr lang="en-GB" dirty="0" smtClean="0">
                <a:latin typeface="Arial" pitchFamily="34" charset="0"/>
                <a:ea typeface="ＭＳ Ｐゴシック" charset="-128"/>
              </a:rPr>
              <a:t> example,  </a:t>
            </a:r>
            <a:r>
              <a:rPr lang="en-US" sz="1200" kern="1200" dirty="0" smtClean="0">
                <a:solidFill>
                  <a:schemeClr val="tx1"/>
                </a:solidFill>
                <a:latin typeface="+mn-lt"/>
                <a:ea typeface="+mn-ea"/>
                <a:cs typeface="+mn-cs"/>
              </a:rPr>
              <a:t>GHRSST provides the mechanism for the incorporation of new instruments into the constellation through the involvement of GHRSST members and their institutions,</a:t>
            </a:r>
            <a:r>
              <a:rPr lang="en-US" sz="1200" kern="1200" baseline="0" dirty="0" smtClean="0">
                <a:solidFill>
                  <a:schemeClr val="tx1"/>
                </a:solidFill>
                <a:latin typeface="+mn-lt"/>
                <a:ea typeface="+mn-ea"/>
                <a:cs typeface="+mn-cs"/>
              </a:rPr>
              <a:t> for example: </a:t>
            </a:r>
            <a:r>
              <a:rPr lang="en-US" sz="1200" kern="1200" dirty="0" smtClean="0">
                <a:solidFill>
                  <a:schemeClr val="tx1"/>
                </a:solidFill>
                <a:latin typeface="+mn-lt"/>
                <a:ea typeface="+mn-ea"/>
                <a:cs typeface="+mn-cs"/>
              </a:rPr>
              <a:t>NOAA &amp; RSMAS for VIIRS, JAXA &amp; RSS for AMSR-2, ESA &amp; EUMETSAT for SLSTR.  Other CEOS agencies can follow this mechanism to incorporate</a:t>
            </a:r>
            <a:r>
              <a:rPr lang="en-US" sz="1200" kern="1200" baseline="0" dirty="0" smtClean="0">
                <a:solidFill>
                  <a:schemeClr val="tx1"/>
                </a:solidFill>
                <a:latin typeface="+mn-lt"/>
                <a:ea typeface="+mn-ea"/>
                <a:cs typeface="+mn-cs"/>
              </a:rPr>
              <a:t> their sensors.</a:t>
            </a:r>
            <a:endParaRPr lang="en-GB" dirty="0" smtClean="0">
              <a:latin typeface="Arial" pitchFamily="34" charset="0"/>
              <a:ea typeface="ＭＳ Ｐゴシック" charset="-128"/>
            </a:endParaRP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The figure shows the proposed high-level interface to GHRSST, working with Project Office and the GHRSST Advisory Council (that meets on an annual basis to review GHRSST activities and provide guidance) comprised of existing international stakeholders currently include NOAA, NASA, ESA, JAXA, EUMETSAT + operational agencies.  In the VC structure, space agencies will be represented through CEOS – this is a better way of working as it allows formal 2-way communications.  We expect more involvement from other CEOS agencies – in particular China, India and Korea where GHRSST has not</a:t>
            </a:r>
            <a:r>
              <a:rPr lang="en-GB" baseline="0" dirty="0" smtClean="0">
                <a:latin typeface="Arial" pitchFamily="34" charset="0"/>
                <a:ea typeface="ＭＳ Ｐゴシック" charset="-128"/>
              </a:rPr>
              <a:t> yet fully incorporated the observational capabilities and expertise available.</a:t>
            </a:r>
            <a:endParaRPr lang="en-GB" dirty="0" smtClean="0">
              <a:latin typeface="Arial" pitchFamily="34" charset="0"/>
              <a:ea typeface="ＭＳ Ｐゴシック" charset="-128"/>
            </a:endParaRP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SST Validation Technical Advisory Group (STVAL): </a:t>
            </a:r>
          </a:p>
          <a:p>
            <a:pPr eaLnBrk="1" hangingPunct="1"/>
            <a:r>
              <a:rPr lang="en-GB" dirty="0" smtClean="0">
                <a:latin typeface="Arial" pitchFamily="34" charset="0"/>
                <a:ea typeface="ＭＳ Ｐゴシック" charset="-128"/>
              </a:rPr>
              <a:t>Focuses on QA4EO and uncertainty estimation through validation experiments Led by </a:t>
            </a:r>
            <a:r>
              <a:rPr lang="en-GB" dirty="0" err="1" smtClean="0">
                <a:latin typeface="Arial" pitchFamily="34" charset="0"/>
                <a:ea typeface="ＭＳ Ｐゴシック" charset="-128"/>
              </a:rPr>
              <a:t>Univ</a:t>
            </a:r>
            <a:r>
              <a:rPr lang="en-GB" dirty="0" smtClean="0">
                <a:latin typeface="Arial" pitchFamily="34" charset="0"/>
                <a:ea typeface="ＭＳ Ｐゴシック" charset="-128"/>
              </a:rPr>
              <a:t> Leicester and </a:t>
            </a:r>
            <a:r>
              <a:rPr lang="en-GB" dirty="0" err="1" smtClean="0">
                <a:latin typeface="Arial" pitchFamily="34" charset="0"/>
                <a:ea typeface="ＭＳ Ｐゴシック" charset="-128"/>
              </a:rPr>
              <a:t>Meteo</a:t>
            </a:r>
            <a:r>
              <a:rPr lang="en-GB" dirty="0" smtClean="0">
                <a:latin typeface="Arial" pitchFamily="34" charset="0"/>
                <a:ea typeface="ＭＳ Ｐゴシック" charset="-128"/>
              </a:rPr>
              <a:t> France</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Inland Waters Working Group (IW-WG, formerly Lake surface Water Temperature Working Group LSWT-WG):</a:t>
            </a:r>
          </a:p>
          <a:p>
            <a:pPr eaLnBrk="1" hangingPunct="1"/>
            <a:r>
              <a:rPr lang="en-GB" dirty="0" smtClean="0">
                <a:latin typeface="Arial" pitchFamily="34" charset="0"/>
                <a:ea typeface="ＭＳ Ｐゴシック" charset="-128"/>
              </a:rPr>
              <a:t>Focuses on retrievals of LSWT in support of NWP (SST and LSWT in one products has been requested by many met services) Led by NOAA NWS and </a:t>
            </a:r>
            <a:r>
              <a:rPr lang="en-GB" dirty="0" err="1" smtClean="0">
                <a:latin typeface="Arial" pitchFamily="34" charset="0"/>
                <a:ea typeface="ＭＳ Ｐゴシック" charset="-128"/>
              </a:rPr>
              <a:t>Univ</a:t>
            </a:r>
            <a:r>
              <a:rPr lang="en-GB" dirty="0" smtClean="0">
                <a:latin typeface="Arial" pitchFamily="34" charset="0"/>
                <a:ea typeface="ＭＳ Ｐゴシック" charset="-128"/>
              </a:rPr>
              <a:t> Edinburgh</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GDAS-TAG:</a:t>
            </a:r>
          </a:p>
          <a:p>
            <a:pPr eaLnBrk="1" hangingPunct="1"/>
            <a:r>
              <a:rPr lang="en-GB" dirty="0" smtClean="0">
                <a:latin typeface="Arial" pitchFamily="34" charset="0"/>
                <a:ea typeface="ＭＳ Ｐゴシック" charset="-128"/>
              </a:rPr>
              <a:t>Overall data management of the GHRSST Regional/global Task sharing Framework (ICD, Data Specifications, interoperability, GEOSS, etc) Led by NASA JPL and IFREMER</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DV-WG:</a:t>
            </a:r>
          </a:p>
          <a:p>
            <a:pPr eaLnBrk="1" hangingPunct="1"/>
            <a:r>
              <a:rPr lang="en-GB" dirty="0" smtClean="0">
                <a:latin typeface="Arial" pitchFamily="34" charset="0"/>
                <a:ea typeface="ＭＳ Ｐゴシック" charset="-128"/>
              </a:rPr>
              <a:t>Focus on SST  diurnal variability and impacts. Led by NOAA and Univ. Colorado</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Applications and User Services TAG (AUS-TAG)</a:t>
            </a:r>
          </a:p>
          <a:p>
            <a:pPr eaLnBrk="1" hangingPunct="1"/>
            <a:r>
              <a:rPr lang="en-GB" dirty="0" smtClean="0">
                <a:latin typeface="Arial" pitchFamily="34" charset="0"/>
                <a:ea typeface="ＭＳ Ｐゴシック" charset="-128"/>
              </a:rPr>
              <a:t>User interactions, feedback, support to GHRSST user community, outreach and coordination – led by JPL</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Climate Data Record TAG</a:t>
            </a:r>
            <a:r>
              <a:rPr lang="en-GB" baseline="0" dirty="0" smtClean="0">
                <a:latin typeface="Arial" pitchFamily="34" charset="0"/>
                <a:ea typeface="ＭＳ Ｐゴシック" charset="-128"/>
              </a:rPr>
              <a:t> (CDR-TAG, formerly </a:t>
            </a:r>
            <a:r>
              <a:rPr lang="en-GB" dirty="0" smtClean="0">
                <a:latin typeface="Arial" pitchFamily="34" charset="0"/>
                <a:ea typeface="ＭＳ Ｐゴシック" charset="-128"/>
              </a:rPr>
              <a:t>Reanalysis TAG (RAN-TAG)):</a:t>
            </a:r>
          </a:p>
          <a:p>
            <a:pPr eaLnBrk="1" hangingPunct="1"/>
            <a:r>
              <a:rPr lang="en-GB" dirty="0" smtClean="0">
                <a:latin typeface="Arial" pitchFamily="34" charset="0"/>
                <a:ea typeface="ＭＳ Ｐゴシック" charset="-128"/>
              </a:rPr>
              <a:t>Focus on SST ECV, reanalysis of long term data records and their stewardship – led by </a:t>
            </a:r>
            <a:r>
              <a:rPr lang="en-GB" dirty="0" err="1" smtClean="0">
                <a:latin typeface="Arial" pitchFamily="34" charset="0"/>
                <a:ea typeface="ＭＳ Ｐゴシック" charset="-128"/>
              </a:rPr>
              <a:t>Univ</a:t>
            </a:r>
            <a:r>
              <a:rPr lang="en-GB" dirty="0" smtClean="0">
                <a:latin typeface="Arial" pitchFamily="34" charset="0"/>
                <a:ea typeface="ＭＳ Ｐゴシック" charset="-128"/>
              </a:rPr>
              <a:t> of Edinburg, NOAA NODC and Hadley Centre. Just rename</a:t>
            </a:r>
            <a:r>
              <a:rPr lang="en-GB" baseline="0" dirty="0" smtClean="0">
                <a:latin typeface="Arial" pitchFamily="34" charset="0"/>
                <a:ea typeface="ＭＳ Ｐゴシック" charset="-128"/>
              </a:rPr>
              <a:t> from RAN-TAG to </a:t>
            </a:r>
            <a:r>
              <a:rPr lang="en-GB" dirty="0" smtClean="0">
                <a:latin typeface="Arial" pitchFamily="34" charset="0"/>
                <a:ea typeface="ＭＳ Ｐゴシック" charset="-128"/>
              </a:rPr>
              <a:t>Climate Data</a:t>
            </a:r>
            <a:r>
              <a:rPr lang="en-GB" baseline="0" dirty="0" smtClean="0">
                <a:latin typeface="Arial" pitchFamily="34" charset="0"/>
                <a:ea typeface="ＭＳ Ｐゴシック" charset="-128"/>
              </a:rPr>
              <a:t> Record TAG.</a:t>
            </a:r>
            <a:endParaRPr lang="en-GB" dirty="0" smtClean="0">
              <a:latin typeface="Arial" pitchFamily="34" charset="0"/>
              <a:ea typeface="ＭＳ Ｐゴシック" charset="-128"/>
            </a:endParaRP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High Lat. TAG (HL-TAG)</a:t>
            </a:r>
          </a:p>
          <a:p>
            <a:pPr eaLnBrk="1" hangingPunct="1"/>
            <a:r>
              <a:rPr lang="en-GB" dirty="0" smtClean="0">
                <a:latin typeface="Arial" pitchFamily="34" charset="0"/>
                <a:ea typeface="ＭＳ Ｐゴシック" charset="-128"/>
              </a:rPr>
              <a:t>SST in the marginal ice zone and at high latitudes where </a:t>
            </a:r>
            <a:r>
              <a:rPr lang="en-GB" dirty="0" err="1" smtClean="0">
                <a:latin typeface="Arial" pitchFamily="34" charset="0"/>
                <a:ea typeface="ＭＳ Ｐゴシック" charset="-128"/>
              </a:rPr>
              <a:t>algs</a:t>
            </a:r>
            <a:r>
              <a:rPr lang="en-GB" dirty="0" smtClean="0">
                <a:latin typeface="Arial" pitchFamily="34" charset="0"/>
                <a:ea typeface="ＭＳ Ｐゴシック" charset="-128"/>
              </a:rPr>
              <a:t>. Break down and </a:t>
            </a:r>
            <a:r>
              <a:rPr lang="en-GB" dirty="0" err="1" smtClean="0">
                <a:latin typeface="Arial" pitchFamily="34" charset="0"/>
                <a:ea typeface="ＭＳ Ｐゴシック" charset="-128"/>
              </a:rPr>
              <a:t>cloouds</a:t>
            </a:r>
            <a:r>
              <a:rPr lang="en-GB" dirty="0" smtClean="0">
                <a:latin typeface="Arial" pitchFamily="34" charset="0"/>
                <a:ea typeface="ＭＳ Ｐゴシック" charset="-128"/>
              </a:rPr>
              <a:t> are challenging. – led by Danish Met Office (DMI)</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Estimation and Methods WG (</a:t>
            </a:r>
            <a:r>
              <a:rPr lang="en-GB" dirty="0" err="1" smtClean="0">
                <a:latin typeface="Arial" pitchFamily="34" charset="0"/>
                <a:ea typeface="ＭＳ Ｐゴシック" charset="-128"/>
              </a:rPr>
              <a:t>EARWiG</a:t>
            </a:r>
            <a:r>
              <a:rPr lang="en-GB" dirty="0" smtClean="0">
                <a:latin typeface="Arial" pitchFamily="34" charset="0"/>
                <a:ea typeface="ＭＳ Ｐゴシック" charset="-128"/>
              </a:rPr>
              <a:t>):</a:t>
            </a:r>
          </a:p>
          <a:p>
            <a:pPr eaLnBrk="1" hangingPunct="1"/>
            <a:r>
              <a:rPr lang="en-GB" dirty="0" smtClean="0">
                <a:latin typeface="Arial" pitchFamily="34" charset="0"/>
                <a:ea typeface="ＭＳ Ｐゴシック" charset="-128"/>
              </a:rPr>
              <a:t>SST Retrievals and uncertainty analysis – Led by NOAA NESDIS</a:t>
            </a:r>
          </a:p>
          <a:p>
            <a:pPr eaLnBrk="1" hangingPunct="1"/>
            <a:endParaRPr lang="en-GB" dirty="0" smtClean="0">
              <a:latin typeface="Arial" pitchFamily="34" charset="0"/>
              <a:ea typeface="ＭＳ Ｐゴシック" charset="-128"/>
            </a:endParaRPr>
          </a:p>
          <a:p>
            <a:pPr eaLnBrk="1" hangingPunct="1"/>
            <a:r>
              <a:rPr lang="en-GB" dirty="0" smtClean="0">
                <a:latin typeface="Arial" pitchFamily="34" charset="0"/>
                <a:ea typeface="ＭＳ Ｐゴシック" charset="-128"/>
              </a:rPr>
              <a:t>Inter-comparisons TAG:</a:t>
            </a:r>
          </a:p>
          <a:p>
            <a:pPr eaLnBrk="1" hangingPunct="1"/>
            <a:r>
              <a:rPr lang="en-GB" dirty="0" smtClean="0">
                <a:latin typeface="Arial" pitchFamily="34" charset="0"/>
                <a:ea typeface="ＭＳ Ｐゴシック" charset="-128"/>
              </a:rPr>
              <a:t>GEO action on ensembles (GHRSST dedicated task under GEO-DA-09-02),</a:t>
            </a:r>
            <a:r>
              <a:rPr lang="en-GB" baseline="0" dirty="0" smtClean="0">
                <a:latin typeface="Arial" pitchFamily="34" charset="0"/>
                <a:ea typeface="ＭＳ Ｐゴシック" charset="-128"/>
              </a:rPr>
              <a:t> supporting numerous SST Intercomparison efforts.</a:t>
            </a:r>
            <a:endParaRPr lang="en-US" dirty="0" smtClean="0">
              <a:latin typeface="Arial" pitchFamily="34" charset="0"/>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20</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extLst>
      <p:ext uri="{BB962C8B-B14F-4D97-AF65-F5344CB8AC3E}">
        <p14:creationId xmlns:p14="http://schemas.microsoft.com/office/powerpoint/2010/main" val="390905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56580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818618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612566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1262518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734051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38804789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8705191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870519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Here we present the overview</a:t>
            </a:r>
            <a:r>
              <a:rPr lang="en-GB" baseline="0" dirty="0" smtClean="0"/>
              <a:t> of VC activities, as presented to CESO SIT 29 earlier this year.</a:t>
            </a:r>
          </a:p>
          <a:p>
            <a:r>
              <a:rPr lang="en-GB" baseline="0" dirty="0" smtClean="0"/>
              <a:t>Then we highlight with animated arrows the two issues that we wish to discuss with CGMS:</a:t>
            </a:r>
          </a:p>
          <a:p>
            <a:pPr>
              <a:buFontTx/>
              <a:buChar char="-"/>
            </a:pPr>
            <a:r>
              <a:rPr lang="en-GB" baseline="0" dirty="0" smtClean="0"/>
              <a:t>The current status of short term coverage after OSCAT discontinuation and the potential missions that could take on that role in the short term</a:t>
            </a:r>
          </a:p>
          <a:p>
            <a:pPr>
              <a:buFontTx/>
              <a:buChar char="-"/>
            </a:pPr>
            <a:r>
              <a:rPr lang="en-GB" baseline="0" dirty="0" smtClean="0"/>
              <a:t>The optimisation of the constellation </a:t>
            </a:r>
            <a:r>
              <a:rPr lang="en-GB" baseline="0" dirty="0" err="1" smtClean="0"/>
              <a:t>w.r.t</a:t>
            </a:r>
            <a:r>
              <a:rPr lang="en-GB" baseline="0" dirty="0" smtClean="0"/>
              <a:t>. local sensing time for different applications </a:t>
            </a:r>
            <a:endParaRPr lang="en-GB" dirty="0"/>
          </a:p>
        </p:txBody>
      </p:sp>
      <p:sp>
        <p:nvSpPr>
          <p:cNvPr id="4" name="Slide Number Placeholder 3"/>
          <p:cNvSpPr>
            <a:spLocks noGrp="1"/>
          </p:cNvSpPr>
          <p:nvPr>
            <p:ph type="sldNum" sz="quarter" idx="10"/>
          </p:nvPr>
        </p:nvSpPr>
        <p:spPr/>
        <p:txBody>
          <a:bodyPr/>
          <a:lstStyle/>
          <a:p>
            <a:fld id="{DB56E656-7BCA-47BA-932F-B9CCCDF33D5D}" type="slidenum">
              <a:rPr lang="en-GB" smtClean="0"/>
              <a:pPr/>
              <a:t>11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rPr>
              <a:t>Here we</a:t>
            </a:r>
            <a:r>
              <a:rPr lang="en-US" baseline="0" dirty="0" smtClean="0">
                <a:latin typeface="Calibri" charset="0"/>
                <a:ea typeface="ＭＳ Ｐゴシック" charset="0"/>
              </a:rPr>
              <a:t> present the overall Scatterometer mission schedule, highlight in orange the short term period and then in red that no open NRT data access is committed, apart from the ASCAT series, although there are currently missions flying (and about to fly) that could palliate the impact of OSCAT discontinuation for NRT applications</a:t>
            </a:r>
            <a:endParaRPr lang="en-US" dirty="0">
              <a:latin typeface="Calibri" charset="0"/>
              <a:ea typeface="ＭＳ Ｐゴシック" charset="0"/>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35298" indent="-282807" eaLnBrk="0" hangingPunct="0">
              <a:defRPr>
                <a:solidFill>
                  <a:schemeClr val="tx1"/>
                </a:solidFill>
                <a:latin typeface="Arial" charset="0"/>
                <a:ea typeface="ＭＳ Ｐゴシック" charset="0"/>
              </a:defRPr>
            </a:lvl2pPr>
            <a:lvl3pPr marL="1131227" indent="-226245" eaLnBrk="0" hangingPunct="0">
              <a:defRPr>
                <a:solidFill>
                  <a:schemeClr val="tx1"/>
                </a:solidFill>
                <a:latin typeface="Arial" charset="0"/>
                <a:ea typeface="ＭＳ Ｐゴシック" charset="0"/>
              </a:defRPr>
            </a:lvl3pPr>
            <a:lvl4pPr marL="1583718" indent="-226245" eaLnBrk="0" hangingPunct="0">
              <a:defRPr>
                <a:solidFill>
                  <a:schemeClr val="tx1"/>
                </a:solidFill>
                <a:latin typeface="Arial" charset="0"/>
                <a:ea typeface="ＭＳ Ｐゴシック" charset="0"/>
              </a:defRPr>
            </a:lvl4pPr>
            <a:lvl5pPr marL="2036209" indent="-226245" eaLnBrk="0" hangingPunct="0">
              <a:defRPr>
                <a:solidFill>
                  <a:schemeClr val="tx1"/>
                </a:solidFill>
                <a:latin typeface="Arial" charset="0"/>
                <a:ea typeface="ＭＳ Ｐゴシック" charset="0"/>
              </a:defRPr>
            </a:lvl5pPr>
            <a:lvl6pPr marL="2488700" indent="-226245" eaLnBrk="0" fontAlgn="base" hangingPunct="0">
              <a:spcBef>
                <a:spcPct val="0"/>
              </a:spcBef>
              <a:spcAft>
                <a:spcPct val="0"/>
              </a:spcAft>
              <a:defRPr>
                <a:solidFill>
                  <a:schemeClr val="tx1"/>
                </a:solidFill>
                <a:latin typeface="Arial" charset="0"/>
                <a:ea typeface="ＭＳ Ｐゴシック" charset="0"/>
              </a:defRPr>
            </a:lvl6pPr>
            <a:lvl7pPr marL="2941190" indent="-226245" eaLnBrk="0" fontAlgn="base" hangingPunct="0">
              <a:spcBef>
                <a:spcPct val="0"/>
              </a:spcBef>
              <a:spcAft>
                <a:spcPct val="0"/>
              </a:spcAft>
              <a:defRPr>
                <a:solidFill>
                  <a:schemeClr val="tx1"/>
                </a:solidFill>
                <a:latin typeface="Arial" charset="0"/>
                <a:ea typeface="ＭＳ Ｐゴシック" charset="0"/>
              </a:defRPr>
            </a:lvl7pPr>
            <a:lvl8pPr marL="3393681" indent="-226245" eaLnBrk="0" fontAlgn="base" hangingPunct="0">
              <a:spcBef>
                <a:spcPct val="0"/>
              </a:spcBef>
              <a:spcAft>
                <a:spcPct val="0"/>
              </a:spcAft>
              <a:defRPr>
                <a:solidFill>
                  <a:schemeClr val="tx1"/>
                </a:solidFill>
                <a:latin typeface="Arial" charset="0"/>
                <a:ea typeface="ＭＳ Ｐゴシック" charset="0"/>
              </a:defRPr>
            </a:lvl8pPr>
            <a:lvl9pPr marL="3846172" indent="-22624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2536BA-3BE2-2346-A929-FD4D16266EB5}" type="slidenum">
              <a:rPr lang="fr-FR">
                <a:latin typeface="Calibri" charset="0"/>
              </a:rPr>
              <a:pPr eaLnBrk="1" hangingPunct="1"/>
              <a:t>12</a:t>
            </a:fld>
            <a:endParaRPr lang="fr-FR">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rPr>
              <a:t>Here the view </a:t>
            </a:r>
            <a:r>
              <a:rPr lang="en-US" dirty="0" err="1" smtClean="0">
                <a:latin typeface="Calibri" charset="0"/>
                <a:ea typeface="ＭＳ Ｐゴシック" charset="0"/>
              </a:rPr>
              <a:t>w.r.t</a:t>
            </a:r>
            <a:r>
              <a:rPr lang="en-US" dirty="0" smtClean="0">
                <a:latin typeface="Calibri" charset="0"/>
                <a:ea typeface="ＭＳ Ｐゴシック" charset="0"/>
              </a:rPr>
              <a:t>. local time coverage is given, where it</a:t>
            </a:r>
            <a:r>
              <a:rPr lang="en-US" baseline="0" dirty="0" smtClean="0">
                <a:latin typeface="Calibri" charset="0"/>
                <a:ea typeface="ＭＳ Ｐゴシック" charset="0"/>
              </a:rPr>
              <a:t> can be observed that:</a:t>
            </a:r>
          </a:p>
          <a:p>
            <a:pPr eaLnBrk="1" hangingPunct="1">
              <a:spcBef>
                <a:spcPct val="0"/>
              </a:spcBef>
              <a:buFontTx/>
              <a:buChar char="-"/>
            </a:pPr>
            <a:r>
              <a:rPr lang="en-US" baseline="0" dirty="0" smtClean="0">
                <a:latin typeface="Calibri" charset="0"/>
                <a:ea typeface="ＭＳ Ｐゴシック" charset="0"/>
              </a:rPr>
              <a:t> The WMO requirement for observation revisit time for winds (6 h) is not met wit the ASCAT mission only (click first animation) (source of the requirement is WMO OSCAR)</a:t>
            </a:r>
          </a:p>
          <a:p>
            <a:pPr eaLnBrk="1" hangingPunct="1">
              <a:spcBef>
                <a:spcPct val="0"/>
              </a:spcBef>
              <a:buFontTx/>
              <a:buChar char="-"/>
            </a:pPr>
            <a:r>
              <a:rPr lang="en-US" baseline="0" dirty="0" smtClean="0">
                <a:latin typeface="Calibri" charset="0"/>
                <a:ea typeface="ＭＳ Ｐゴシック" charset="0"/>
              </a:rPr>
              <a:t> </a:t>
            </a:r>
            <a:r>
              <a:rPr lang="en-US" dirty="0" smtClean="0">
                <a:latin typeface="Calibri" charset="0"/>
                <a:ea typeface="ＭＳ Ｐゴシック" charset="0"/>
              </a:rPr>
              <a:t>T</a:t>
            </a:r>
            <a:r>
              <a:rPr lang="en-US" baseline="0" dirty="0" smtClean="0">
                <a:latin typeface="Calibri" charset="0"/>
                <a:ea typeface="ＭＳ Ｐゴシック" charset="0"/>
              </a:rPr>
              <a:t>he separation between OSCAT and ASCAT (~2.5 h) was approximate the same as between HY-2A and ASCAT (3 h) (click second animation), and HY-2A is also a wide-swath </a:t>
            </a:r>
            <a:r>
              <a:rPr lang="en-US" baseline="0" dirty="0" err="1" smtClean="0">
                <a:latin typeface="Calibri" charset="0"/>
                <a:ea typeface="ＭＳ Ｐゴシック" charset="0"/>
              </a:rPr>
              <a:t>scatterometer</a:t>
            </a:r>
            <a:r>
              <a:rPr lang="en-US" baseline="0" dirty="0" smtClean="0">
                <a:latin typeface="Calibri" charset="0"/>
                <a:ea typeface="ＭＳ Ｐゴシック" charset="0"/>
              </a:rPr>
              <a:t> as OSCAT was, so in principle similar NRT </a:t>
            </a:r>
            <a:r>
              <a:rPr lang="en-US" baseline="0" dirty="0" err="1" smtClean="0">
                <a:latin typeface="Calibri" charset="0"/>
                <a:ea typeface="ＭＳ Ｐゴシック" charset="0"/>
              </a:rPr>
              <a:t>spatio</a:t>
            </a:r>
            <a:r>
              <a:rPr lang="en-US" baseline="0" dirty="0" smtClean="0">
                <a:latin typeface="Calibri" charset="0"/>
                <a:ea typeface="ＭＳ Ｐゴシック" charset="0"/>
              </a:rPr>
              <a:t>/temporal coverage could be achieved with the later mission combination.</a:t>
            </a:r>
          </a:p>
          <a:p>
            <a:pPr eaLnBrk="1" hangingPunct="1">
              <a:spcBef>
                <a:spcPct val="0"/>
              </a:spcBef>
              <a:buFontTx/>
              <a:buChar char="-"/>
            </a:pPr>
            <a:endParaRPr lang="en-US" b="1" baseline="0" dirty="0" smtClean="0">
              <a:latin typeface="Calibri" charset="0"/>
              <a:ea typeface="ＭＳ Ｐゴシック" charset="0"/>
            </a:endParaRPr>
          </a:p>
          <a:p>
            <a:pPr eaLnBrk="1" hangingPunct="1">
              <a:spcBef>
                <a:spcPct val="0"/>
              </a:spcBef>
            </a:pPr>
            <a:r>
              <a:rPr lang="en-US" b="1" baseline="0" dirty="0" smtClean="0">
                <a:latin typeface="Calibri" charset="0"/>
                <a:ea typeface="ＭＳ Ｐゴシック" charset="0"/>
              </a:rPr>
              <a:t>But this requires that at least HY-2A is openly available in NRT!!!</a:t>
            </a:r>
          </a:p>
          <a:p>
            <a:pPr eaLnBrk="1" hangingPunct="1">
              <a:spcBef>
                <a:spcPct val="0"/>
              </a:spcBef>
            </a:pPr>
            <a:endParaRPr lang="en-US" b="0" baseline="0" dirty="0" smtClean="0">
              <a:latin typeface="Calibri" charset="0"/>
              <a:ea typeface="ＭＳ Ｐゴシック" charset="0"/>
            </a:endParaRPr>
          </a:p>
          <a:p>
            <a:pPr eaLnBrk="1" hangingPunct="1">
              <a:spcBef>
                <a:spcPct val="0"/>
              </a:spcBef>
            </a:pPr>
            <a:r>
              <a:rPr lang="en-US" b="0" baseline="0" dirty="0" smtClean="0">
                <a:latin typeface="Calibri" charset="0"/>
                <a:ea typeface="ＭＳ Ｐゴシック" charset="0"/>
              </a:rPr>
              <a:t>Three examples follow on how beneficial has been to have the ASCAT+OSCAT combination flying in a constellation and providing NRT open data access for the last two years</a:t>
            </a:r>
          </a:p>
          <a:p>
            <a:pPr eaLnBrk="1" hangingPunct="1">
              <a:spcBef>
                <a:spcPct val="0"/>
              </a:spcBef>
            </a:pPr>
            <a:endParaRPr lang="en-US" baseline="0" dirty="0" smtClean="0">
              <a:latin typeface="Calibri" charset="0"/>
              <a:ea typeface="ＭＳ Ｐゴシック" charset="0"/>
            </a:endParaRPr>
          </a:p>
          <a:p>
            <a:pPr eaLnBrk="1" hangingPunct="1">
              <a:spcBef>
                <a:spcPct val="0"/>
              </a:spcBef>
            </a:pPr>
            <a:endParaRPr lang="en-US" dirty="0">
              <a:latin typeface="Calibri" charset="0"/>
              <a:ea typeface="ＭＳ Ｐゴシック" charset="0"/>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35298" indent="-282807" eaLnBrk="0" hangingPunct="0">
              <a:defRPr>
                <a:solidFill>
                  <a:schemeClr val="tx1"/>
                </a:solidFill>
                <a:latin typeface="Arial" charset="0"/>
                <a:ea typeface="ＭＳ Ｐゴシック" charset="0"/>
              </a:defRPr>
            </a:lvl2pPr>
            <a:lvl3pPr marL="1131227" indent="-226245" eaLnBrk="0" hangingPunct="0">
              <a:defRPr>
                <a:solidFill>
                  <a:schemeClr val="tx1"/>
                </a:solidFill>
                <a:latin typeface="Arial" charset="0"/>
                <a:ea typeface="ＭＳ Ｐゴシック" charset="0"/>
              </a:defRPr>
            </a:lvl3pPr>
            <a:lvl4pPr marL="1583718" indent="-226245" eaLnBrk="0" hangingPunct="0">
              <a:defRPr>
                <a:solidFill>
                  <a:schemeClr val="tx1"/>
                </a:solidFill>
                <a:latin typeface="Arial" charset="0"/>
                <a:ea typeface="ＭＳ Ｐゴシック" charset="0"/>
              </a:defRPr>
            </a:lvl4pPr>
            <a:lvl5pPr marL="2036209" indent="-226245" eaLnBrk="0" hangingPunct="0">
              <a:defRPr>
                <a:solidFill>
                  <a:schemeClr val="tx1"/>
                </a:solidFill>
                <a:latin typeface="Arial" charset="0"/>
                <a:ea typeface="ＭＳ Ｐゴシック" charset="0"/>
              </a:defRPr>
            </a:lvl5pPr>
            <a:lvl6pPr marL="2488700" indent="-226245" eaLnBrk="0" fontAlgn="base" hangingPunct="0">
              <a:spcBef>
                <a:spcPct val="0"/>
              </a:spcBef>
              <a:spcAft>
                <a:spcPct val="0"/>
              </a:spcAft>
              <a:defRPr>
                <a:solidFill>
                  <a:schemeClr val="tx1"/>
                </a:solidFill>
                <a:latin typeface="Arial" charset="0"/>
                <a:ea typeface="ＭＳ Ｐゴシック" charset="0"/>
              </a:defRPr>
            </a:lvl6pPr>
            <a:lvl7pPr marL="2941190" indent="-226245" eaLnBrk="0" fontAlgn="base" hangingPunct="0">
              <a:spcBef>
                <a:spcPct val="0"/>
              </a:spcBef>
              <a:spcAft>
                <a:spcPct val="0"/>
              </a:spcAft>
              <a:defRPr>
                <a:solidFill>
                  <a:schemeClr val="tx1"/>
                </a:solidFill>
                <a:latin typeface="Arial" charset="0"/>
                <a:ea typeface="ＭＳ Ｐゴシック" charset="0"/>
              </a:defRPr>
            </a:lvl7pPr>
            <a:lvl8pPr marL="3393681" indent="-226245" eaLnBrk="0" fontAlgn="base" hangingPunct="0">
              <a:spcBef>
                <a:spcPct val="0"/>
              </a:spcBef>
              <a:spcAft>
                <a:spcPct val="0"/>
              </a:spcAft>
              <a:defRPr>
                <a:solidFill>
                  <a:schemeClr val="tx1"/>
                </a:solidFill>
                <a:latin typeface="Arial" charset="0"/>
                <a:ea typeface="ＭＳ Ｐゴシック" charset="0"/>
              </a:defRPr>
            </a:lvl8pPr>
            <a:lvl9pPr marL="3846172" indent="-22624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2536BA-3BE2-2346-A929-FD4D16266EB5}" type="slidenum">
              <a:rPr lang="fr-FR">
                <a:latin typeface="Calibri" charset="0"/>
              </a:rPr>
              <a:pPr eaLnBrk="1" hangingPunct="1"/>
              <a:t>13</a:t>
            </a:fld>
            <a:endParaRPr lang="fr-FR">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14</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17</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5"/>
          <p:cNvSpPr>
            <a:spLocks noGrp="1" noChangeArrowheads="1"/>
          </p:cNvSpPr>
          <p:nvPr>
            <p:ph type="sldNum" sz="quarter" idx="4294967295"/>
          </p:nvPr>
        </p:nvSpPr>
        <p:spPr>
          <a:xfrm>
            <a:off x="8609459"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a:t>
            </a:fld>
            <a:endParaRPr lang="en-GB" dirty="0"/>
          </a:p>
        </p:txBody>
      </p:sp>
    </p:spTree>
    <p:extLst>
      <p:ext uri="{BB962C8B-B14F-4D97-AF65-F5344CB8AC3E}">
        <p14:creationId xmlns:p14="http://schemas.microsoft.com/office/powerpoint/2010/main" val="33107866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482815"/>
            <a:ext cx="1749197"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 Tech.</a:t>
            </a:r>
            <a:r>
              <a:rPr lang="en-US" sz="1000" b="1" baseline="0" dirty="0" smtClean="0">
                <a:solidFill>
                  <a:srgbClr val="FFFFFF"/>
                </a:solidFill>
                <a:latin typeface="Arial Unicode MS" pitchFamily="-111" charset="0"/>
                <a:ea typeface="ＭＳ Ｐゴシック" pitchFamily="-105" charset="-128"/>
                <a:cs typeface="ＭＳ Ｐゴシック" pitchFamily="-105" charset="-128"/>
              </a:rPr>
              <a:t> Workshop 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CNES, Montpellier,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17</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-18</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September</a:t>
            </a:r>
            <a:r>
              <a:rPr lang="en-US" sz="1000" b="1" baseline="0" dirty="0" smtClean="0">
                <a:solidFill>
                  <a:srgbClr val="FFFFFF"/>
                </a:solidFill>
                <a:latin typeface="Arial Unicode MS" pitchFamily="-111" charset="0"/>
                <a:ea typeface="ＭＳ Ｐゴシック" pitchFamily="-105" charset="-128"/>
                <a:cs typeface="ＭＳ Ｐゴシック" pitchFamily="-105" charset="-128"/>
              </a:rPr>
              <a:t> </a:t>
            </a:r>
            <a:r>
              <a:rPr lang="en-US" sz="1000" b="1" dirty="0" smtClean="0">
                <a:solidFill>
                  <a:srgbClr val="FFFFFF"/>
                </a:solidFill>
                <a:latin typeface="Arial Unicode MS" pitchFamily="-111" charset="0"/>
                <a:ea typeface="ＭＳ Ｐゴシック" pitchFamily="-105" charset="-128"/>
                <a:cs typeface="ＭＳ Ｐゴシック" pitchFamily="-105" charset="-128"/>
              </a:rPr>
              <a:t>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5" name="Picture 4" descr="CEOS_logo_trans_SMALL.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245331" y="634929"/>
            <a:ext cx="8775301" cy="1212145"/>
          </a:xfrm>
        </p:spPr>
        <p:txBody>
          <a:bodyPr/>
          <a:lstStyle/>
          <a:p>
            <a:pPr algn="l"/>
            <a:r>
              <a:rPr lang="en-GB" sz="2800" dirty="0" smtClean="0"/>
              <a:t>Discussion: CEOS</a:t>
            </a:r>
            <a:r>
              <a:rPr lang="en-GB" sz="2800" dirty="0"/>
              <a:t>-SIT-VC-WG interactions in terms of support needed and/or </a:t>
            </a:r>
            <a:r>
              <a:rPr lang="en-GB" sz="2800" dirty="0" smtClean="0"/>
              <a:t>offered;</a:t>
            </a:r>
            <a:r>
              <a:rPr lang="en-GB" sz="2800" dirty="0"/>
              <a:t> CEOS promotion of VC/WG achievements</a:t>
            </a:r>
            <a:r>
              <a:rPr lang="en-US" sz="2800" dirty="0"/>
              <a:t/>
            </a:r>
            <a:br>
              <a:rPr lang="en-US" sz="2800" dirty="0"/>
            </a:br>
            <a:r>
              <a:rPr lang="en-US" sz="2800" dirty="0" smtClean="0"/>
              <a:t> </a:t>
            </a:r>
            <a:endParaRPr lang="en-US" sz="2800" dirty="0" smtClean="0">
              <a:solidFill>
                <a:srgbClr val="FFFF00"/>
              </a:solidFill>
            </a:endParaRPr>
          </a:p>
        </p:txBody>
      </p:sp>
      <p:sp>
        <p:nvSpPr>
          <p:cNvPr id="2" name="Subtitle 1"/>
          <p:cNvSpPr>
            <a:spLocks noGrp="1"/>
          </p:cNvSpPr>
          <p:nvPr>
            <p:ph type="subTitle" sz="quarter" idx="1"/>
          </p:nvPr>
        </p:nvSpPr>
        <p:spPr>
          <a:xfrm>
            <a:off x="1630732" y="1558474"/>
            <a:ext cx="7125753" cy="1564105"/>
          </a:xfrm>
        </p:spPr>
        <p:txBody>
          <a:bodyPr/>
          <a:lstStyle/>
          <a:p>
            <a:r>
              <a:rPr lang="en-US" b="0" dirty="0" smtClean="0"/>
              <a:t>CEOS Virtual Constellations Working Group Day</a:t>
            </a:r>
          </a:p>
          <a:p>
            <a:endParaRPr lang="en-US" b="0" dirty="0"/>
          </a:p>
          <a:p>
            <a:r>
              <a:rPr lang="en-US" b="0" dirty="0" smtClean="0"/>
              <a:t>Moderators:</a:t>
            </a:r>
          </a:p>
          <a:p>
            <a:r>
              <a:rPr lang="en-US" dirty="0"/>
              <a:t>C. Donlon (SST-VC</a:t>
            </a:r>
            <a:r>
              <a:rPr lang="en-US" dirty="0" smtClean="0"/>
              <a:t>), S</a:t>
            </a:r>
            <a:r>
              <a:rPr lang="en-US" dirty="0"/>
              <a:t>. </a:t>
            </a:r>
            <a:r>
              <a:rPr lang="en-US" dirty="0" err="1"/>
              <a:t>Srivastava</a:t>
            </a:r>
            <a:r>
              <a:rPr lang="en-US" dirty="0"/>
              <a:t> (WGCV</a:t>
            </a:r>
            <a:r>
              <a:rPr lang="en-US" dirty="0" smtClean="0"/>
              <a:t>) and S</a:t>
            </a:r>
            <a:r>
              <a:rPr lang="en-US" dirty="0"/>
              <a:t>. </a:t>
            </a:r>
            <a:r>
              <a:rPr lang="en-US" dirty="0" err="1"/>
              <a:t>Hosford</a:t>
            </a:r>
            <a:r>
              <a:rPr lang="en-US" dirty="0"/>
              <a:t> (SIT Chair Team</a:t>
            </a:r>
            <a:r>
              <a:rPr lang="en-US" dirty="0" smtClean="0"/>
              <a:t>)</a:t>
            </a:r>
          </a:p>
          <a:p>
            <a:r>
              <a:rPr lang="en-US" dirty="0" smtClean="0"/>
              <a:t> </a:t>
            </a:r>
            <a:endParaRPr lang="en-US" b="0" dirty="0" smtClean="0"/>
          </a:p>
          <a:p>
            <a:r>
              <a:rPr lang="en-US" b="0" dirty="0" smtClean="0"/>
              <a:t>CNES</a:t>
            </a:r>
            <a:r>
              <a:rPr lang="en-US" b="0" dirty="0"/>
              <a:t>, </a:t>
            </a:r>
            <a:r>
              <a:rPr lang="en-US" b="0" dirty="0" smtClean="0"/>
              <a:t>Montpellier, France 17</a:t>
            </a:r>
            <a:r>
              <a:rPr lang="en-US" b="0" baseline="30000" dirty="0" smtClean="0"/>
              <a:t>th</a:t>
            </a:r>
            <a:r>
              <a:rPr lang="en-US" b="0" dirty="0" smtClean="0"/>
              <a:t>-18</a:t>
            </a:r>
            <a:r>
              <a:rPr lang="en-US" b="0" baseline="30000" dirty="0" smtClean="0"/>
              <a:t>th</a:t>
            </a:r>
            <a:r>
              <a:rPr lang="en-US" b="0" dirty="0" smtClean="0"/>
              <a:t> September 2014</a:t>
            </a:r>
            <a:endParaRPr lang="en-US" b="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614944"/>
            <a:ext cx="8363272" cy="4785395"/>
          </a:xfrm>
        </p:spPr>
        <p:txBody>
          <a:bodyPr>
            <a:normAutofit fontScale="92500" lnSpcReduction="10000"/>
          </a:bodyPr>
          <a:lstStyle/>
          <a:p>
            <a:pPr>
              <a:buNone/>
            </a:pPr>
            <a:endParaRPr lang="en-GB" dirty="0" smtClean="0"/>
          </a:p>
          <a:p>
            <a:r>
              <a:rPr lang="en-IE" dirty="0" smtClean="0"/>
              <a:t>Continuous operation of the OSVW constellation, including addition of new missions. </a:t>
            </a:r>
          </a:p>
          <a:p>
            <a:r>
              <a:rPr lang="en-IE" dirty="0" smtClean="0">
                <a:solidFill>
                  <a:srgbClr val="00B0F0"/>
                </a:solidFill>
              </a:rPr>
              <a:t>White Paper describing and justifying the oceanography and climate requirements for an OSVW constellation </a:t>
            </a:r>
          </a:p>
          <a:p>
            <a:r>
              <a:rPr lang="en-IE" dirty="0" smtClean="0"/>
              <a:t>Open data policy for, and timely access to, all </a:t>
            </a:r>
            <a:r>
              <a:rPr lang="en-IE" dirty="0" err="1" smtClean="0"/>
              <a:t>scatterometer</a:t>
            </a:r>
            <a:r>
              <a:rPr lang="en-IE" dirty="0" smtClean="0"/>
              <a:t> mission data. </a:t>
            </a:r>
          </a:p>
          <a:p>
            <a:r>
              <a:rPr lang="en-IE" dirty="0" smtClean="0">
                <a:solidFill>
                  <a:srgbClr val="00B0F0"/>
                </a:solidFill>
              </a:rPr>
              <a:t>Standards and metrics for OSVW services and products, including standard cal/val methods. </a:t>
            </a:r>
          </a:p>
          <a:p>
            <a:r>
              <a:rPr lang="en-IE" dirty="0" smtClean="0">
                <a:solidFill>
                  <a:srgbClr val="00B0F0"/>
                </a:solidFill>
              </a:rPr>
              <a:t>Consistently reprocessed datasets from the OSVW VC’s core missions. </a:t>
            </a:r>
          </a:p>
          <a:p>
            <a:r>
              <a:rPr lang="en-IE" dirty="0" smtClean="0"/>
              <a:t>User training workshops to support marine forecasters in the use of satellite winds and waves </a:t>
            </a:r>
          </a:p>
        </p:txBody>
      </p:sp>
      <p:sp>
        <p:nvSpPr>
          <p:cNvPr id="4" name="TextBox 3"/>
          <p:cNvSpPr txBox="1"/>
          <p:nvPr/>
        </p:nvSpPr>
        <p:spPr>
          <a:xfrm>
            <a:off x="756317" y="1369384"/>
            <a:ext cx="5832648" cy="369332"/>
          </a:xfrm>
          <a:prstGeom prst="rect">
            <a:avLst/>
          </a:prstGeom>
          <a:solidFill>
            <a:schemeClr val="accent1">
              <a:lumMod val="75000"/>
            </a:schemeClr>
          </a:solidFill>
        </p:spPr>
        <p:txBody>
          <a:bodyPr wrap="square" rtlCol="0">
            <a:spAutoFit/>
          </a:bodyPr>
          <a:lstStyle/>
          <a:p>
            <a:r>
              <a:rPr lang="en-GB" b="1" dirty="0" smtClean="0">
                <a:solidFill>
                  <a:schemeClr val="bg1"/>
                </a:solidFill>
              </a:rPr>
              <a:t>Summary of outcomes and deliverables</a:t>
            </a:r>
            <a:endParaRPr lang="en-GB" b="1" dirty="0">
              <a:solidFill>
                <a:schemeClr val="bg1"/>
              </a:solidFill>
            </a:endParaRPr>
          </a:p>
        </p:txBody>
      </p:sp>
      <p:sp>
        <p:nvSpPr>
          <p:cNvPr id="5" name="TextBox 4"/>
          <p:cNvSpPr txBox="1"/>
          <p:nvPr/>
        </p:nvSpPr>
        <p:spPr>
          <a:xfrm>
            <a:off x="2098868" y="187262"/>
            <a:ext cx="6696744" cy="646331"/>
          </a:xfrm>
          <a:prstGeom prst="rect">
            <a:avLst/>
          </a:prstGeom>
          <a:solidFill>
            <a:schemeClr val="accent1">
              <a:lumMod val="75000"/>
            </a:schemeClr>
          </a:solidFill>
        </p:spPr>
        <p:txBody>
          <a:bodyPr wrap="square" rtlCol="0">
            <a:spAutoFit/>
          </a:bodyPr>
          <a:lstStyle/>
          <a:p>
            <a:r>
              <a:rPr lang="en-GB" b="1" dirty="0" smtClean="0">
                <a:solidFill>
                  <a:schemeClr val="bg1"/>
                </a:solidFill>
              </a:rPr>
              <a:t>CEOS Ocean Vector Surface Winds Virtual Constellation (OSVW-VC)</a:t>
            </a:r>
            <a:endParaRPr lang="en-GB" b="1" dirty="0">
              <a:solidFill>
                <a:schemeClr val="bg1"/>
              </a:solidFill>
            </a:endParaRPr>
          </a:p>
        </p:txBody>
      </p:sp>
    </p:spTree>
    <p:extLst>
      <p:ext uri="{BB962C8B-B14F-4D97-AF65-F5344CB8AC3E}">
        <p14:creationId xmlns:p14="http://schemas.microsoft.com/office/powerpoint/2010/main" val="362815663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42965" y="153506"/>
            <a:ext cx="6696744" cy="646331"/>
          </a:xfrm>
          <a:prstGeom prst="rect">
            <a:avLst/>
          </a:prstGeom>
          <a:solidFill>
            <a:schemeClr val="accent1">
              <a:lumMod val="75000"/>
            </a:schemeClr>
          </a:solidFill>
        </p:spPr>
        <p:txBody>
          <a:bodyPr wrap="square" rtlCol="0">
            <a:spAutoFit/>
          </a:bodyPr>
          <a:lstStyle/>
          <a:p>
            <a:r>
              <a:rPr lang="en-GB" b="1" dirty="0" smtClean="0">
                <a:solidFill>
                  <a:schemeClr val="bg1"/>
                </a:solidFill>
              </a:rPr>
              <a:t>CEOS Ocean Vector Surface Winds Virtual Constellation (OSVW-VC)  Status of activities </a:t>
            </a:r>
            <a:endParaRPr lang="en-GB" b="1" dirty="0">
              <a:solidFill>
                <a:schemeClr val="bg1"/>
              </a:solidFill>
            </a:endParaRPr>
          </a:p>
        </p:txBody>
      </p:sp>
      <p:cxnSp>
        <p:nvCxnSpPr>
          <p:cNvPr id="295" name="Straight Connector 95"/>
          <p:cNvCxnSpPr>
            <a:cxnSpLocks noChangeShapeType="1"/>
          </p:cNvCxnSpPr>
          <p:nvPr/>
        </p:nvCxnSpPr>
        <p:spPr bwMode="auto">
          <a:xfrm rot="10800000" flipV="1">
            <a:off x="-720969" y="4722813"/>
            <a:ext cx="228600" cy="150812"/>
          </a:xfrm>
          <a:prstGeom prst="line">
            <a:avLst/>
          </a:prstGeom>
          <a:noFill/>
          <a:ln w="9525" algn="ctr">
            <a:noFill/>
            <a:round/>
            <a:headEnd/>
            <a:tailEnd/>
          </a:ln>
        </p:spPr>
      </p:cxnSp>
      <p:sp>
        <p:nvSpPr>
          <p:cNvPr id="5" name="Rectangle 3"/>
          <p:cNvSpPr txBox="1">
            <a:spLocks noChangeArrowheads="1"/>
          </p:cNvSpPr>
          <p:nvPr/>
        </p:nvSpPr>
        <p:spPr>
          <a:xfrm>
            <a:off x="107504" y="1377290"/>
            <a:ext cx="8832205" cy="5453532"/>
          </a:xfrm>
          <a:prstGeom prst="rect">
            <a:avLst/>
          </a:prstGeom>
        </p:spPr>
        <p:txBody>
          <a:bodyPr/>
          <a:lstStyle/>
          <a:p>
            <a:pPr marL="342900" indent="-342900" defTabSz="9144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Sustained operations assessment</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ASCAT on METOP-A and METOP-B operating nominally</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HSCAT on HY2-A operating nominally, no NRT data access</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OSCAT on OceanSat-2 discontinued operations</a:t>
            </a:r>
          </a:p>
          <a:p>
            <a:pPr marL="1257300" lvl="2"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ISRO already has a gap filler OSVW mission (</a:t>
            </a:r>
            <a:r>
              <a:rPr lang="en-GB" altLang="ja-JP" sz="1400" dirty="0" err="1" smtClean="0">
                <a:solidFill>
                  <a:schemeClr val="tx1">
                    <a:lumMod val="75000"/>
                  </a:schemeClr>
                </a:solidFill>
                <a:latin typeface="Arial" pitchFamily="34" charset="0"/>
                <a:ea typeface="ＭＳ Ｐゴシック" pitchFamily="50" charset="-128"/>
                <a:cs typeface="Arial" pitchFamily="34" charset="0"/>
              </a:rPr>
              <a:t>ScatSat</a:t>
            </a:r>
            <a:r>
              <a:rPr lang="en-GB" altLang="ja-JP" sz="1400" dirty="0" smtClean="0">
                <a:solidFill>
                  <a:schemeClr val="tx1">
                    <a:lumMod val="75000"/>
                  </a:schemeClr>
                </a:solidFill>
                <a:latin typeface="Arial" pitchFamily="34" charset="0"/>
                <a:ea typeface="ＭＳ Ｐゴシック" pitchFamily="50" charset="-128"/>
                <a:cs typeface="Arial" pitchFamily="34" charset="0"/>
              </a:rPr>
              <a:t>) approved and scheduled for a late 2015 launch – CGMS#42 action on ISRO and EUMETSAT to facilitate NRT data access</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NASA </a:t>
            </a:r>
            <a:r>
              <a:rPr lang="en-GB" altLang="ja-JP" sz="1400" dirty="0" err="1" smtClean="0">
                <a:solidFill>
                  <a:schemeClr val="tx1">
                    <a:lumMod val="75000"/>
                  </a:schemeClr>
                </a:solidFill>
                <a:latin typeface="Arial" pitchFamily="34" charset="0"/>
                <a:ea typeface="ＭＳ Ｐゴシック" pitchFamily="50" charset="-128"/>
                <a:cs typeface="Arial" pitchFamily="34" charset="0"/>
              </a:rPr>
              <a:t>RapidScat</a:t>
            </a:r>
            <a:r>
              <a:rPr lang="en-GB" altLang="ja-JP" sz="1400" dirty="0" smtClean="0">
                <a:solidFill>
                  <a:schemeClr val="tx1">
                    <a:lumMod val="75000"/>
                  </a:schemeClr>
                </a:solidFill>
                <a:latin typeface="Arial" pitchFamily="34" charset="0"/>
                <a:ea typeface="ＭＳ Ｐゴシック" pitchFamily="50" charset="-128"/>
                <a:cs typeface="Arial" pitchFamily="34" charset="0"/>
              </a:rPr>
              <a:t> mission on the International Space Station scheduled for a September 2014 launch – NASA committed to NRT data provision with the support of NOAA/EUMETSAT</a:t>
            </a:r>
          </a:p>
          <a:p>
            <a:pPr marL="342900" indent="-3429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Optimization of the OSVW constellation</a:t>
            </a:r>
          </a:p>
          <a:p>
            <a:pPr marL="800100" lvl="1" indent="-3429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Analysis of the overall local time coverage from the constellation for different applications</a:t>
            </a:r>
          </a:p>
          <a:p>
            <a:pPr marL="342900" indent="-342900" defTabSz="9144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Bridging with the International Ocean Vector Winds Science Team </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IOVWST 2014 annual meeting in June 2014, OSVW-VC side meeting</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Specific working groups were kicked-off on Climate wind CDRs, Data Standards and Coastal Applications</a:t>
            </a:r>
          </a:p>
          <a:p>
            <a:pPr marL="342900" indent="-342900" defTabSz="9144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Outreach and training</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Satellite winds and waves marine forecaster training workshop conducted in December 2013 with the South African Weather Service as part of the outreach and training effort </a:t>
            </a:r>
          </a:p>
          <a:p>
            <a:pPr marL="800100" lvl="1" indent="-342900" defTabSz="914400">
              <a:spcBef>
                <a:spcPct val="20000"/>
              </a:spcBef>
              <a:buFont typeface="Arial" charset="0"/>
              <a:buChar char="•"/>
            </a:pPr>
            <a:r>
              <a:rPr lang="en-IE" altLang="ja-JP" sz="1400" dirty="0" smtClean="0">
                <a:solidFill>
                  <a:schemeClr val="tx1">
                    <a:lumMod val="75000"/>
                  </a:schemeClr>
                </a:solidFill>
                <a:latin typeface="Arial" pitchFamily="34" charset="0"/>
                <a:ea typeface="ＭＳ Ｐゴシック" pitchFamily="50" charset="-128"/>
                <a:cs typeface="Arial" pitchFamily="34" charset="0"/>
              </a:rPr>
              <a:t>Interest in supporting relevant demonstration applications (targeting the end-users): defining larger global issues that the satellite OSVW is a necessary part of understanding, will help put these data in a context easily appreciated by the lay person; </a:t>
            </a:r>
          </a:p>
          <a:p>
            <a:pPr marL="800100" lvl="1" indent="-342900" defTabSz="914400">
              <a:spcBef>
                <a:spcPct val="20000"/>
              </a:spcBef>
              <a:buFont typeface="Arial" charset="0"/>
              <a:buChar char="•"/>
            </a:pPr>
            <a:endParaRPr lang="en-GB" altLang="ja-JP" sz="1400"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2876853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endParaRPr lang="en-US">
              <a:solidFill>
                <a:schemeClr val="accent1"/>
              </a:solidFill>
              <a:latin typeface="Calibri" pitchFamily="34" charset="0"/>
            </a:endParaRPr>
          </a:p>
        </p:txBody>
      </p:sp>
      <p:grpSp>
        <p:nvGrpSpPr>
          <p:cNvPr id="117" name="Group 116"/>
          <p:cNvGrpSpPr/>
          <p:nvPr/>
        </p:nvGrpSpPr>
        <p:grpSpPr>
          <a:xfrm>
            <a:off x="467544" y="1124744"/>
            <a:ext cx="8253598" cy="5008066"/>
            <a:chOff x="467544" y="1124744"/>
            <a:chExt cx="8253598" cy="5008066"/>
          </a:xfrm>
        </p:grpSpPr>
        <p:sp>
          <p:nvSpPr>
            <p:cNvPr id="94" name="Rectangle 105"/>
            <p:cNvSpPr>
              <a:spLocks noChangeArrowheads="1"/>
            </p:cNvSpPr>
            <p:nvPr/>
          </p:nvSpPr>
          <p:spPr bwMode="auto">
            <a:xfrm>
              <a:off x="552834"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96" name="Rectangle 121"/>
            <p:cNvSpPr>
              <a:spLocks noChangeArrowheads="1"/>
            </p:cNvSpPr>
            <p:nvPr/>
          </p:nvSpPr>
          <p:spPr bwMode="auto">
            <a:xfrm>
              <a:off x="810284" y="3546655"/>
              <a:ext cx="1524900"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fontAlgn="auto">
                <a:spcBef>
                  <a:spcPts val="0"/>
                </a:spcBef>
                <a:spcAft>
                  <a:spcPts val="0"/>
                </a:spcAft>
                <a:defRPr/>
              </a:pPr>
              <a:r>
                <a:rPr lang="en-US" b="1" dirty="0">
                  <a:solidFill>
                    <a:srgbClr val="000099"/>
                  </a:solidFill>
                  <a:latin typeface="+mn-lt"/>
                  <a:ea typeface="+mn-ea"/>
                </a:rPr>
                <a:t>Ku-band</a:t>
              </a:r>
            </a:p>
          </p:txBody>
        </p:sp>
        <p:sp>
          <p:nvSpPr>
            <p:cNvPr id="97" name="Rectangle 137"/>
            <p:cNvSpPr>
              <a:spLocks noChangeArrowheads="1"/>
            </p:cNvSpPr>
            <p:nvPr/>
          </p:nvSpPr>
          <p:spPr bwMode="auto">
            <a:xfrm>
              <a:off x="810284" y="4642928"/>
              <a:ext cx="2476263"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fontAlgn="auto">
                <a:spcBef>
                  <a:spcPts val="0"/>
                </a:spcBef>
                <a:spcAft>
                  <a:spcPts val="0"/>
                </a:spcAft>
                <a:defRPr/>
              </a:pPr>
              <a:r>
                <a:rPr lang="en-US" b="1" dirty="0">
                  <a:solidFill>
                    <a:srgbClr val="000099"/>
                  </a:solidFill>
                  <a:latin typeface="+mn-lt"/>
                  <a:ea typeface="+mn-ea"/>
                </a:rPr>
                <a:t>Combined C- and Ku-band</a:t>
              </a:r>
            </a:p>
          </p:txBody>
        </p:sp>
        <p:sp>
          <p:nvSpPr>
            <p:cNvPr id="98" name="Rectangle 115"/>
            <p:cNvSpPr>
              <a:spLocks noChangeArrowheads="1"/>
            </p:cNvSpPr>
            <p:nvPr/>
          </p:nvSpPr>
          <p:spPr bwMode="auto">
            <a:xfrm>
              <a:off x="810284" y="1811642"/>
              <a:ext cx="1017194" cy="236238"/>
            </a:xfrm>
            <a:prstGeom prst="rect">
              <a:avLst/>
            </a:prstGeom>
            <a:noFill/>
            <a:ln w="9525">
              <a:noFill/>
              <a:miter lim="800000"/>
              <a:headEnd/>
              <a:tailEnd/>
            </a:ln>
            <a:scene3d>
              <a:camera prst="orthographicFront"/>
              <a:lightRig rig="threePt" dir="t"/>
            </a:scene3d>
            <a:sp3d>
              <a:bevelT/>
            </a:sp3d>
          </p:spPr>
          <p:txBody>
            <a:bodyPr lIns="0" tIns="0" rIns="0" bIns="0">
              <a:spAutoFit/>
            </a:bodyPr>
            <a:lstStyle/>
            <a:p>
              <a:pPr fontAlgn="auto">
                <a:spcBef>
                  <a:spcPts val="0"/>
                </a:spcBef>
                <a:spcAft>
                  <a:spcPts val="0"/>
                </a:spcAft>
                <a:defRPr/>
              </a:pPr>
              <a:r>
                <a:rPr lang="en-US" b="1" dirty="0">
                  <a:solidFill>
                    <a:srgbClr val="000099"/>
                  </a:solidFill>
                  <a:latin typeface="+mn-lt"/>
                  <a:ea typeface="+mn-ea"/>
                </a:rPr>
                <a:t>C-band</a:t>
              </a:r>
            </a:p>
          </p:txBody>
        </p:sp>
        <p:sp>
          <p:nvSpPr>
            <p:cNvPr id="99" name="TextBox 228"/>
            <p:cNvSpPr txBox="1">
              <a:spLocks noChangeArrowheads="1"/>
            </p:cNvSpPr>
            <p:nvPr/>
          </p:nvSpPr>
          <p:spPr bwMode="auto">
            <a:xfrm>
              <a:off x="552834" y="1386046"/>
              <a:ext cx="701765" cy="235578"/>
            </a:xfrm>
            <a:prstGeom prst="rect">
              <a:avLst/>
            </a:prstGeom>
            <a:noFill/>
            <a:ln w="9525">
              <a:noFill/>
              <a:miter lim="800000"/>
              <a:headEnd/>
              <a:tailEnd/>
            </a:ln>
          </p:spPr>
          <p:txBody>
            <a:bodyPr>
              <a:spAutoFit/>
            </a:bodyPr>
            <a:lstStyle/>
            <a:p>
              <a:r>
                <a:rPr lang="en-US" sz="1200" b="1">
                  <a:latin typeface="Calibri" pitchFamily="34" charset="0"/>
                </a:rPr>
                <a:t>10/06</a:t>
              </a:r>
            </a:p>
          </p:txBody>
        </p:sp>
        <p:sp>
          <p:nvSpPr>
            <p:cNvPr id="100" name="TextBox 249"/>
            <p:cNvSpPr txBox="1">
              <a:spLocks noChangeArrowheads="1"/>
            </p:cNvSpPr>
            <p:nvPr/>
          </p:nvSpPr>
          <p:spPr bwMode="auto">
            <a:xfrm>
              <a:off x="566300" y="2099550"/>
              <a:ext cx="532683" cy="236932"/>
            </a:xfrm>
            <a:prstGeom prst="rect">
              <a:avLst/>
            </a:prstGeom>
            <a:noFill/>
            <a:ln w="9525">
              <a:noFill/>
              <a:miter lim="800000"/>
              <a:headEnd/>
              <a:tailEnd/>
            </a:ln>
          </p:spPr>
          <p:txBody>
            <a:bodyPr wrap="none">
              <a:spAutoFit/>
            </a:bodyPr>
            <a:lstStyle/>
            <a:p>
              <a:r>
                <a:rPr lang="en-US" sz="1200" b="1">
                  <a:latin typeface="Calibri" pitchFamily="34" charset="0"/>
                </a:rPr>
                <a:t>06/99</a:t>
              </a:r>
            </a:p>
          </p:txBody>
        </p:sp>
        <p:grpSp>
          <p:nvGrpSpPr>
            <p:cNvPr id="2" name="Group 182"/>
            <p:cNvGrpSpPr>
              <a:grpSpLocks/>
            </p:cNvGrpSpPr>
            <p:nvPr/>
          </p:nvGrpSpPr>
          <p:grpSpPr bwMode="auto">
            <a:xfrm>
              <a:off x="584255" y="5635930"/>
              <a:ext cx="2527498" cy="228808"/>
              <a:chOff x="330830" y="6275799"/>
              <a:chExt cx="3087512" cy="331644"/>
            </a:xfrm>
          </p:grpSpPr>
          <p:sp>
            <p:nvSpPr>
              <p:cNvPr id="102" name="Rectangle 162"/>
              <p:cNvSpPr>
                <a:spLocks noChangeArrowheads="1"/>
              </p:cNvSpPr>
              <p:nvPr/>
            </p:nvSpPr>
            <p:spPr bwMode="auto">
              <a:xfrm>
                <a:off x="330830" y="6275799"/>
                <a:ext cx="1462267" cy="331644"/>
              </a:xfrm>
              <a:prstGeom prst="rect">
                <a:avLst/>
              </a:prstGeom>
              <a:solidFill>
                <a:srgbClr val="7BAA49"/>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03" name="Rectangle 162"/>
              <p:cNvSpPr>
                <a:spLocks noChangeArrowheads="1"/>
              </p:cNvSpPr>
              <p:nvPr/>
            </p:nvSpPr>
            <p:spPr bwMode="auto">
              <a:xfrm>
                <a:off x="1789440" y="6275799"/>
                <a:ext cx="1628902" cy="331644"/>
              </a:xfrm>
              <a:prstGeom prst="rect">
                <a:avLst/>
              </a:prstGeom>
              <a:solidFill>
                <a:srgbClr val="A6CF7C"/>
              </a:solidFill>
              <a:ln w="9525" cap="rnd">
                <a:solidFill>
                  <a:schemeClr val="tx1"/>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grpSp>
          <p:nvGrpSpPr>
            <p:cNvPr id="3" name="Group 208"/>
            <p:cNvGrpSpPr/>
            <p:nvPr/>
          </p:nvGrpSpPr>
          <p:grpSpPr bwMode="auto">
            <a:xfrm>
              <a:off x="7160500" y="5636281"/>
              <a:ext cx="1384261" cy="222599"/>
              <a:chOff x="4817875" y="6210859"/>
              <a:chExt cx="1468625" cy="381000"/>
            </a:xfrm>
            <a:solidFill>
              <a:schemeClr val="accent2">
                <a:lumMod val="60000"/>
                <a:lumOff val="40000"/>
              </a:schemeClr>
            </a:solidFill>
          </p:grpSpPr>
          <p:sp>
            <p:nvSpPr>
              <p:cNvPr id="105" name="Rectangle 161"/>
              <p:cNvSpPr>
                <a:spLocks noChangeArrowheads="1"/>
              </p:cNvSpPr>
              <p:nvPr/>
            </p:nvSpPr>
            <p:spPr bwMode="auto">
              <a:xfrm>
                <a:off x="4817875" y="6210859"/>
                <a:ext cx="1468625" cy="381000"/>
              </a:xfrm>
              <a:prstGeom prst="rect">
                <a:avLst/>
              </a:prstGeom>
              <a:grpFill/>
              <a:ln w="9525">
                <a:noFill/>
                <a:miter lim="800000"/>
                <a:headEnd/>
                <a:tailEnd/>
              </a:ln>
            </p:spPr>
            <p:txBody>
              <a:bodyPr/>
              <a:lstStyle/>
              <a:p>
                <a:pPr fontAlgn="auto">
                  <a:spcBef>
                    <a:spcPts val="0"/>
                  </a:spcBef>
                  <a:spcAft>
                    <a:spcPts val="0"/>
                  </a:spcAft>
                  <a:defRPr/>
                </a:pPr>
                <a:endParaRPr lang="en-US">
                  <a:latin typeface="+mn-lt"/>
                  <a:ea typeface="+mn-ea"/>
                </a:endParaRPr>
              </a:p>
            </p:txBody>
          </p:sp>
          <p:sp>
            <p:nvSpPr>
              <p:cNvPr id="106"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Proposed</a:t>
                </a:r>
              </a:p>
            </p:txBody>
          </p:sp>
        </p:grpSp>
        <p:sp>
          <p:nvSpPr>
            <p:cNvPr id="107" name="TextBox 256"/>
            <p:cNvSpPr txBox="1">
              <a:spLocks noChangeArrowheads="1"/>
            </p:cNvSpPr>
            <p:nvPr/>
          </p:nvSpPr>
          <p:spPr bwMode="auto">
            <a:xfrm>
              <a:off x="1239635" y="5864738"/>
              <a:ext cx="998033" cy="262656"/>
            </a:xfrm>
            <a:prstGeom prst="rect">
              <a:avLst/>
            </a:prstGeom>
            <a:noFill/>
            <a:ln w="9525">
              <a:noFill/>
              <a:miter lim="800000"/>
              <a:headEnd/>
              <a:tailEnd/>
            </a:ln>
          </p:spPr>
          <p:txBody>
            <a:bodyPr>
              <a:spAutoFit/>
            </a:bodyPr>
            <a:lstStyle/>
            <a:p>
              <a:r>
                <a:rPr lang="en-US" sz="1400">
                  <a:cs typeface="Arial" charset="0"/>
                </a:rPr>
                <a:t>Operating</a:t>
              </a:r>
            </a:p>
          </p:txBody>
        </p:sp>
        <p:sp>
          <p:nvSpPr>
            <p:cNvPr id="108" name="Rectangle 162"/>
            <p:cNvSpPr>
              <a:spLocks noChangeArrowheads="1"/>
            </p:cNvSpPr>
            <p:nvPr/>
          </p:nvSpPr>
          <p:spPr bwMode="auto">
            <a:xfrm>
              <a:off x="552834" y="2332420"/>
              <a:ext cx="429438" cy="165175"/>
            </a:xfrm>
            <a:prstGeom prst="rect">
              <a:avLst/>
            </a:prstGeom>
            <a:solidFill>
              <a:srgbClr val="7BAA49"/>
            </a:solidFill>
            <a:ln w="9525" cap="rnd">
              <a:solidFill>
                <a:srgbClr val="000000"/>
              </a:solidFill>
              <a:prstDash val="solid"/>
              <a:round/>
              <a:headEnd/>
              <a:tailEnd/>
            </a:ln>
          </p:spPr>
          <p:txBody>
            <a:bodyPr anchor="b"/>
            <a:lstStyle/>
            <a:p>
              <a:pPr fontAlgn="auto">
                <a:spcBef>
                  <a:spcPts val="0"/>
                </a:spcBef>
                <a:spcAft>
                  <a:spcPts val="0"/>
                </a:spcAft>
                <a:defRPr/>
              </a:pPr>
              <a:endParaRPr lang="en-US" sz="1000" b="1" dirty="0">
                <a:latin typeface="+mn-lt"/>
                <a:ea typeface="+mn-ea"/>
              </a:endParaRPr>
            </a:p>
          </p:txBody>
        </p:sp>
        <p:grpSp>
          <p:nvGrpSpPr>
            <p:cNvPr id="4" name="Group 183"/>
            <p:cNvGrpSpPr>
              <a:grpSpLocks/>
            </p:cNvGrpSpPr>
            <p:nvPr/>
          </p:nvGrpSpPr>
          <p:grpSpPr bwMode="auto">
            <a:xfrm>
              <a:off x="3530473" y="5641346"/>
              <a:ext cx="2503829" cy="223393"/>
              <a:chOff x="330830" y="6275805"/>
              <a:chExt cx="3058598" cy="331648"/>
            </a:xfrm>
          </p:grpSpPr>
          <p:sp>
            <p:nvSpPr>
              <p:cNvPr id="111" name="Rectangle 162"/>
              <p:cNvSpPr>
                <a:spLocks noChangeArrowheads="1"/>
              </p:cNvSpPr>
              <p:nvPr/>
            </p:nvSpPr>
            <p:spPr bwMode="auto">
              <a:xfrm>
                <a:off x="330830" y="6275805"/>
                <a:ext cx="1462267" cy="331648"/>
              </a:xfrm>
              <a:prstGeom prst="rect">
                <a:avLst/>
              </a:prstGeom>
              <a:solidFill>
                <a:srgbClr val="FFFF00"/>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12" name="Rectangle 162"/>
              <p:cNvSpPr>
                <a:spLocks noChangeArrowheads="1"/>
              </p:cNvSpPr>
              <p:nvPr/>
            </p:nvSpPr>
            <p:spPr bwMode="auto">
              <a:xfrm>
                <a:off x="1789440" y="6275805"/>
                <a:ext cx="1599988" cy="331648"/>
              </a:xfrm>
              <a:prstGeom prst="rect">
                <a:avLst/>
              </a:prstGeom>
              <a:solidFill>
                <a:srgbClr val="FFFFCC"/>
              </a:solidFill>
              <a:ln w="9525" cap="rnd">
                <a:solidFill>
                  <a:schemeClr val="tx1"/>
                </a:solidFill>
                <a:prstDash val="dash"/>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sp>
          <p:nvSpPr>
            <p:cNvPr id="113" name="TextBox 256"/>
            <p:cNvSpPr txBox="1">
              <a:spLocks noChangeArrowheads="1"/>
            </p:cNvSpPr>
            <p:nvPr/>
          </p:nvSpPr>
          <p:spPr bwMode="auto">
            <a:xfrm>
              <a:off x="4093082" y="5870154"/>
              <a:ext cx="1068359" cy="262656"/>
            </a:xfrm>
            <a:prstGeom prst="rect">
              <a:avLst/>
            </a:prstGeom>
            <a:noFill/>
            <a:ln w="9525">
              <a:noFill/>
              <a:miter lim="800000"/>
              <a:headEnd/>
              <a:tailEnd/>
            </a:ln>
          </p:spPr>
          <p:txBody>
            <a:bodyPr>
              <a:spAutoFit/>
            </a:bodyPr>
            <a:lstStyle/>
            <a:p>
              <a:r>
                <a:rPr lang="en-US" sz="1400">
                  <a:cs typeface="Arial" charset="0"/>
                </a:rPr>
                <a:t>Approved</a:t>
              </a:r>
            </a:p>
          </p:txBody>
        </p:sp>
        <p:grpSp>
          <p:nvGrpSpPr>
            <p:cNvPr id="5" name="Group 205"/>
            <p:cNvGrpSpPr>
              <a:grpSpLocks/>
            </p:cNvGrpSpPr>
            <p:nvPr/>
          </p:nvGrpSpPr>
          <p:grpSpPr bwMode="auto">
            <a:xfrm>
              <a:off x="567797" y="1571530"/>
              <a:ext cx="8153345" cy="203085"/>
              <a:chOff x="330831" y="1596517"/>
              <a:chExt cx="8649255" cy="292608"/>
            </a:xfrm>
          </p:grpSpPr>
          <p:grpSp>
            <p:nvGrpSpPr>
              <p:cNvPr id="6" name="Group 123"/>
              <p:cNvGrpSpPr>
                <a:grpSpLocks/>
              </p:cNvGrpSpPr>
              <p:nvPr/>
            </p:nvGrpSpPr>
            <p:grpSpPr bwMode="auto">
              <a:xfrm>
                <a:off x="2301875" y="1596517"/>
                <a:ext cx="2884663" cy="292608"/>
                <a:chOff x="1102" y="3140"/>
                <a:chExt cx="1903" cy="193"/>
              </a:xfrm>
              <a:solidFill>
                <a:srgbClr val="B0DC80"/>
              </a:solidFill>
            </p:grpSpPr>
            <p:sp>
              <p:nvSpPr>
                <p:cNvPr id="121"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fontAlgn="auto">
                    <a:spcBef>
                      <a:spcPts val="0"/>
                    </a:spcBef>
                    <a:spcAft>
                      <a:spcPts val="0"/>
                    </a:spcAft>
                    <a:defRPr/>
                  </a:pPr>
                  <a:endParaRPr lang="en-US">
                    <a:latin typeface="+mn-lt"/>
                    <a:ea typeface="+mn-ea"/>
                  </a:endParaRPr>
                </a:p>
              </p:txBody>
            </p:sp>
            <p:sp>
              <p:nvSpPr>
                <p:cNvPr id="122"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grpSp>
          <p:sp>
            <p:nvSpPr>
              <p:cNvPr id="116" name="Freeform 125"/>
              <p:cNvSpPr>
                <a:spLocks/>
              </p:cNvSpPr>
              <p:nvPr/>
            </p:nvSpPr>
            <p:spPr bwMode="auto">
              <a:xfrm>
                <a:off x="330831" y="1596517"/>
                <a:ext cx="2190489"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METOP-A</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Europe</a:t>
                </a:r>
              </a:p>
            </p:txBody>
          </p:sp>
          <p:grpSp>
            <p:nvGrpSpPr>
              <p:cNvPr id="7" name="Group 123"/>
              <p:cNvGrpSpPr>
                <a:grpSpLocks/>
              </p:cNvGrpSpPr>
              <p:nvPr/>
            </p:nvGrpSpPr>
            <p:grpSpPr bwMode="auto">
              <a:xfrm>
                <a:off x="7177980" y="1596517"/>
                <a:ext cx="1802106" cy="292608"/>
                <a:chOff x="1102" y="3140"/>
                <a:chExt cx="1903" cy="193"/>
              </a:xfrm>
              <a:solidFill>
                <a:srgbClr val="7BAA49"/>
              </a:solidFill>
            </p:grpSpPr>
            <p:sp>
              <p:nvSpPr>
                <p:cNvPr id="119"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fontAlgn="auto">
                    <a:spcBef>
                      <a:spcPts val="0"/>
                    </a:spcBef>
                    <a:spcAft>
                      <a:spcPts val="0"/>
                    </a:spcAft>
                    <a:defRPr/>
                  </a:pPr>
                  <a:endParaRPr lang="en-US">
                    <a:latin typeface="+mn-lt"/>
                    <a:ea typeface="+mn-ea"/>
                  </a:endParaRPr>
                </a:p>
              </p:txBody>
            </p:sp>
            <p:sp>
              <p:nvSpPr>
                <p:cNvPr id="120"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grpSp>
          <p:sp>
            <p:nvSpPr>
              <p:cNvPr id="118" name="Freeform 125"/>
              <p:cNvSpPr>
                <a:spLocks/>
              </p:cNvSpPr>
              <p:nvPr/>
            </p:nvSpPr>
            <p:spPr bwMode="auto">
              <a:xfrm>
                <a:off x="4984826" y="1596517"/>
                <a:ext cx="3025414"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METOP-C</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Europe</a:t>
                </a:r>
              </a:p>
            </p:txBody>
          </p:sp>
        </p:grpSp>
        <p:grpSp>
          <p:nvGrpSpPr>
            <p:cNvPr id="8" name="Group 214"/>
            <p:cNvGrpSpPr>
              <a:grpSpLocks/>
            </p:cNvGrpSpPr>
            <p:nvPr/>
          </p:nvGrpSpPr>
          <p:grpSpPr bwMode="auto">
            <a:xfrm>
              <a:off x="2349891" y="1839602"/>
              <a:ext cx="6371250" cy="190899"/>
              <a:chOff x="2301875" y="2100080"/>
              <a:chExt cx="6759169" cy="296290"/>
            </a:xfrm>
          </p:grpSpPr>
          <p:grpSp>
            <p:nvGrpSpPr>
              <p:cNvPr id="9" name="Group 123"/>
              <p:cNvGrpSpPr>
                <a:grpSpLocks/>
              </p:cNvGrpSpPr>
              <p:nvPr/>
            </p:nvGrpSpPr>
            <p:grpSpPr bwMode="auto">
              <a:xfrm>
                <a:off x="4765675" y="2103762"/>
                <a:ext cx="2914717" cy="292608"/>
                <a:chOff x="1102" y="3140"/>
                <a:chExt cx="1903" cy="193"/>
              </a:xfrm>
              <a:solidFill>
                <a:srgbClr val="7BAA49"/>
              </a:solidFill>
            </p:grpSpPr>
            <p:sp>
              <p:nvSpPr>
                <p:cNvPr id="127"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fontAlgn="auto">
                    <a:spcBef>
                      <a:spcPts val="0"/>
                    </a:spcBef>
                    <a:spcAft>
                      <a:spcPts val="0"/>
                    </a:spcAft>
                    <a:defRPr/>
                  </a:pPr>
                  <a:endParaRPr lang="en-US">
                    <a:latin typeface="+mn-lt"/>
                    <a:ea typeface="+mn-ea"/>
                  </a:endParaRPr>
                </a:p>
              </p:txBody>
            </p:sp>
            <p:sp>
              <p:nvSpPr>
                <p:cNvPr id="128"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grpSp>
          <p:sp>
            <p:nvSpPr>
              <p:cNvPr id="125" name="Freeform 125"/>
              <p:cNvSpPr>
                <a:spLocks/>
              </p:cNvSpPr>
              <p:nvPr/>
            </p:nvSpPr>
            <p:spPr bwMode="auto">
              <a:xfrm>
                <a:off x="2301875" y="2100080"/>
                <a:ext cx="2914475" cy="2920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METOP-B</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Europe</a:t>
                </a:r>
              </a:p>
            </p:txBody>
          </p:sp>
          <p:sp>
            <p:nvSpPr>
              <p:cNvPr id="126" name="Freeform 141"/>
              <p:cNvSpPr>
                <a:spLocks/>
              </p:cNvSpPr>
              <p:nvPr/>
            </p:nvSpPr>
            <p:spPr bwMode="auto">
              <a:xfrm>
                <a:off x="7459353" y="2106383"/>
                <a:ext cx="1601691" cy="2899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40000"/>
                  <a:lumOff val="60000"/>
                </a:schemeClr>
              </a:solidFill>
              <a:ln w="9525" cap="rnd">
                <a:solidFill>
                  <a:srgbClr val="000000"/>
                </a:solidFill>
                <a:prstDash val="solid"/>
                <a:round/>
                <a:headEnd/>
                <a:tailEnd/>
              </a:ln>
            </p:spPr>
            <p:txBody>
              <a:bodyPr tIns="0" bIns="0"/>
              <a:lstStyle/>
              <a:p>
                <a:pPr>
                  <a:defRPr/>
                </a:pPr>
                <a:r>
                  <a:rPr lang="en-US" sz="1400" b="1" dirty="0">
                    <a:solidFill>
                      <a:srgbClr val="000000"/>
                    </a:solidFill>
                    <a:latin typeface="Arial" pitchFamily="34" charset="0"/>
                    <a:ea typeface="ＭＳ Ｐゴシック" charset="-128"/>
                    <a:cs typeface="Arial" pitchFamily="34" charset="0"/>
                  </a:rPr>
                  <a:t>Post EPS </a:t>
                </a:r>
                <a:r>
                  <a:rPr lang="en-US" sz="1000" b="1" dirty="0">
                    <a:solidFill>
                      <a:srgbClr val="000000"/>
                    </a:solidFill>
                    <a:latin typeface="Arial" pitchFamily="34" charset="0"/>
                    <a:ea typeface="ＭＳ Ｐゴシック" charset="-128"/>
                    <a:cs typeface="Arial" pitchFamily="34" charset="0"/>
                  </a:rPr>
                  <a:t>Europe</a:t>
                </a:r>
                <a:endParaRPr lang="en-US" sz="1000" b="1" dirty="0">
                  <a:latin typeface="Arial" pitchFamily="34" charset="0"/>
                  <a:ea typeface="ＭＳ Ｐゴシック" charset="-128"/>
                  <a:cs typeface="Arial" pitchFamily="34" charset="0"/>
                </a:endParaRPr>
              </a:p>
              <a:p>
                <a:pPr>
                  <a:defRPr/>
                </a:pPr>
                <a:endParaRPr lang="en-US" b="1" dirty="0">
                  <a:latin typeface="Calibri" charset="0"/>
                  <a:ea typeface="ＭＳ Ｐゴシック" charset="-128"/>
                  <a:cs typeface="Arial Unicode MS" charset="0"/>
                </a:endParaRPr>
              </a:p>
            </p:txBody>
          </p:sp>
        </p:grpSp>
        <p:sp>
          <p:nvSpPr>
            <p:cNvPr id="129" name="TextBox 209"/>
            <p:cNvSpPr txBox="1">
              <a:spLocks noChangeArrowheads="1"/>
            </p:cNvSpPr>
            <p:nvPr/>
          </p:nvSpPr>
          <p:spPr bwMode="auto">
            <a:xfrm>
              <a:off x="467544" y="2332420"/>
              <a:ext cx="836433" cy="211208"/>
            </a:xfrm>
            <a:prstGeom prst="rect">
              <a:avLst/>
            </a:prstGeom>
            <a:noFill/>
            <a:ln w="9525">
              <a:noFill/>
              <a:miter lim="800000"/>
              <a:headEnd/>
              <a:tailEnd/>
            </a:ln>
          </p:spPr>
          <p:txBody>
            <a:bodyPr>
              <a:spAutoFit/>
            </a:bodyPr>
            <a:lstStyle/>
            <a:p>
              <a:r>
                <a:rPr lang="en-GB" sz="1000" b="1"/>
                <a:t>QSCAT </a:t>
              </a:r>
              <a:r>
                <a:rPr lang="en-GB" sz="800" b="1"/>
                <a:t>USA</a:t>
              </a:r>
            </a:p>
          </p:txBody>
        </p:sp>
        <p:sp>
          <p:nvSpPr>
            <p:cNvPr id="130" name="Freeform 125"/>
            <p:cNvSpPr>
              <a:spLocks/>
            </p:cNvSpPr>
            <p:nvPr/>
          </p:nvSpPr>
          <p:spPr bwMode="auto">
            <a:xfrm>
              <a:off x="5243737" y="3350551"/>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CFOSAT </a:t>
              </a:r>
              <a:r>
                <a:rPr lang="en-US" sz="1000" b="1" dirty="0">
                  <a:latin typeface="Arial" pitchFamily="34" charset="0"/>
                  <a:ea typeface="+mn-ea"/>
                  <a:cs typeface="Arial" pitchFamily="34" charset="0"/>
                </a:rPr>
                <a:t>China/France</a:t>
              </a:r>
            </a:p>
          </p:txBody>
        </p:sp>
        <p:sp>
          <p:nvSpPr>
            <p:cNvPr id="131" name="Freeform 125"/>
            <p:cNvSpPr>
              <a:spLocks/>
            </p:cNvSpPr>
            <p:nvPr/>
          </p:nvSpPr>
          <p:spPr bwMode="auto">
            <a:xfrm>
              <a:off x="3325479" y="3586129"/>
              <a:ext cx="1150656"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anchor="b"/>
            <a:lstStyle/>
            <a:p>
              <a:pPr fontAlgn="auto">
                <a:spcBef>
                  <a:spcPts val="0"/>
                </a:spcBef>
                <a:spcAft>
                  <a:spcPts val="0"/>
                </a:spcAft>
                <a:defRPr/>
              </a:pPr>
              <a:r>
                <a:rPr lang="en-US" sz="900" b="1" dirty="0" err="1" smtClean="0">
                  <a:latin typeface="Arial" pitchFamily="34" charset="0"/>
                  <a:ea typeface="+mn-ea"/>
                  <a:cs typeface="Arial" pitchFamily="34" charset="0"/>
                </a:rPr>
                <a:t>RapidSCAT</a:t>
              </a:r>
              <a:r>
                <a:rPr lang="en-US" sz="900" b="1" dirty="0" smtClean="0">
                  <a:latin typeface="Arial" pitchFamily="34" charset="0"/>
                  <a:ea typeface="+mn-ea"/>
                  <a:cs typeface="Arial" pitchFamily="34" charset="0"/>
                </a:rPr>
                <a:t> </a:t>
              </a:r>
              <a:r>
                <a:rPr lang="en-US" sz="900" b="1" dirty="0">
                  <a:latin typeface="Arial" pitchFamily="34" charset="0"/>
                  <a:ea typeface="+mn-ea"/>
                  <a:cs typeface="Arial" pitchFamily="34" charset="0"/>
                </a:rPr>
                <a:t>USA</a:t>
              </a:r>
            </a:p>
          </p:txBody>
        </p:sp>
        <p:sp>
          <p:nvSpPr>
            <p:cNvPr id="132" name="Freeform 141"/>
            <p:cNvSpPr>
              <a:spLocks/>
            </p:cNvSpPr>
            <p:nvPr/>
          </p:nvSpPr>
          <p:spPr bwMode="auto">
            <a:xfrm>
              <a:off x="5884154" y="4544689"/>
              <a:ext cx="1749177"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mn-ea"/>
                  <a:cs typeface="Arial" pitchFamily="34" charset="0"/>
                </a:rPr>
                <a:t>GCOM-W2 </a:t>
              </a:r>
              <a:r>
                <a:rPr lang="en-US" sz="1000" b="1" dirty="0">
                  <a:latin typeface="Arial" pitchFamily="34" charset="0"/>
                  <a:ea typeface="+mn-ea"/>
                  <a:cs typeface="Arial" pitchFamily="34" charset="0"/>
                </a:rPr>
                <a:t>Japan/India/USA</a:t>
              </a:r>
            </a:p>
            <a:p>
              <a:pPr fontAlgn="auto">
                <a:spcBef>
                  <a:spcPts val="0"/>
                </a:spcBef>
                <a:spcAft>
                  <a:spcPts val="0"/>
                </a:spcAft>
                <a:defRPr/>
              </a:pPr>
              <a:endParaRPr lang="en-US" b="1" dirty="0">
                <a:latin typeface="+mn-lt"/>
                <a:ea typeface="+mn-ea"/>
              </a:endParaRPr>
            </a:p>
          </p:txBody>
        </p:sp>
        <p:sp>
          <p:nvSpPr>
            <p:cNvPr id="133" name="Freeform 141"/>
            <p:cNvSpPr>
              <a:spLocks/>
            </p:cNvSpPr>
            <p:nvPr/>
          </p:nvSpPr>
          <p:spPr bwMode="auto">
            <a:xfrm>
              <a:off x="4842729" y="5256839"/>
              <a:ext cx="2847462"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err="1">
                  <a:latin typeface="Arial" pitchFamily="34" charset="0"/>
                  <a:ea typeface="+mn-ea"/>
                  <a:cs typeface="Arial" pitchFamily="34" charset="0"/>
                </a:rPr>
                <a:t>Scatt</a:t>
              </a:r>
              <a:r>
                <a:rPr lang="en-US" sz="1400" b="1" dirty="0">
                  <a:latin typeface="Arial" pitchFamily="34" charset="0"/>
                  <a:ea typeface="+mn-ea"/>
                  <a:cs typeface="Arial" pitchFamily="34" charset="0"/>
                </a:rPr>
                <a:t> operational series </a:t>
              </a:r>
              <a:r>
                <a:rPr lang="en-US" sz="1000" b="1" dirty="0">
                  <a:latin typeface="Arial" pitchFamily="34" charset="0"/>
                  <a:ea typeface="+mn-ea"/>
                  <a:cs typeface="Arial" pitchFamily="34" charset="0"/>
                </a:rPr>
                <a:t>India</a:t>
              </a:r>
            </a:p>
            <a:p>
              <a:pPr fontAlgn="auto">
                <a:spcBef>
                  <a:spcPts val="0"/>
                </a:spcBef>
                <a:spcAft>
                  <a:spcPts val="0"/>
                </a:spcAft>
                <a:defRPr/>
              </a:pPr>
              <a:endParaRPr lang="en-US" b="1" dirty="0">
                <a:latin typeface="+mn-lt"/>
                <a:ea typeface="+mn-ea"/>
              </a:endParaRPr>
            </a:p>
          </p:txBody>
        </p:sp>
        <p:cxnSp>
          <p:nvCxnSpPr>
            <p:cNvPr id="134" name="Straight Connector 133"/>
            <p:cNvCxnSpPr/>
            <p:nvPr/>
          </p:nvCxnSpPr>
          <p:spPr>
            <a:xfrm>
              <a:off x="567797" y="2099550"/>
              <a:ext cx="811294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588745" y="4402529"/>
              <a:ext cx="8112945" cy="0"/>
            </a:xfrm>
            <a:prstGeom prst="line">
              <a:avLst/>
            </a:prstGeom>
          </p:spPr>
          <p:style>
            <a:lnRef idx="2">
              <a:schemeClr val="accent1"/>
            </a:lnRef>
            <a:fillRef idx="0">
              <a:schemeClr val="accent1"/>
            </a:fillRef>
            <a:effectRef idx="1">
              <a:schemeClr val="accent1"/>
            </a:effectRef>
            <a:fontRef idx="minor">
              <a:schemeClr val="tx1"/>
            </a:fontRef>
          </p:style>
        </p:cxnSp>
        <p:sp>
          <p:nvSpPr>
            <p:cNvPr id="136" name="Rectangle 105"/>
            <p:cNvSpPr>
              <a:spLocks noChangeArrowheads="1"/>
            </p:cNvSpPr>
            <p:nvPr/>
          </p:nvSpPr>
          <p:spPr bwMode="auto">
            <a:xfrm>
              <a:off x="105858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37" name="Rectangle 105"/>
            <p:cNvSpPr>
              <a:spLocks noChangeArrowheads="1"/>
            </p:cNvSpPr>
            <p:nvPr/>
          </p:nvSpPr>
          <p:spPr bwMode="auto">
            <a:xfrm>
              <a:off x="156433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38" name="Rectangle 105"/>
            <p:cNvSpPr>
              <a:spLocks noChangeArrowheads="1"/>
            </p:cNvSpPr>
            <p:nvPr/>
          </p:nvSpPr>
          <p:spPr bwMode="auto">
            <a:xfrm>
              <a:off x="207008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39" name="Rectangle 105"/>
            <p:cNvSpPr>
              <a:spLocks noChangeArrowheads="1"/>
            </p:cNvSpPr>
            <p:nvPr/>
          </p:nvSpPr>
          <p:spPr bwMode="auto">
            <a:xfrm>
              <a:off x="257583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0" name="Rectangle 105"/>
            <p:cNvSpPr>
              <a:spLocks noChangeArrowheads="1"/>
            </p:cNvSpPr>
            <p:nvPr/>
          </p:nvSpPr>
          <p:spPr bwMode="auto">
            <a:xfrm>
              <a:off x="308158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1" name="Rectangle 105"/>
            <p:cNvSpPr>
              <a:spLocks noChangeArrowheads="1"/>
            </p:cNvSpPr>
            <p:nvPr/>
          </p:nvSpPr>
          <p:spPr bwMode="auto">
            <a:xfrm>
              <a:off x="358733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2" name="Rectangle 105"/>
            <p:cNvSpPr>
              <a:spLocks noChangeArrowheads="1"/>
            </p:cNvSpPr>
            <p:nvPr/>
          </p:nvSpPr>
          <p:spPr bwMode="auto">
            <a:xfrm>
              <a:off x="409308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3" name="Rectangle 105"/>
            <p:cNvSpPr>
              <a:spLocks noChangeArrowheads="1"/>
            </p:cNvSpPr>
            <p:nvPr/>
          </p:nvSpPr>
          <p:spPr bwMode="auto">
            <a:xfrm>
              <a:off x="510458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4" name="Rectangle 105"/>
            <p:cNvSpPr>
              <a:spLocks noChangeArrowheads="1"/>
            </p:cNvSpPr>
            <p:nvPr/>
          </p:nvSpPr>
          <p:spPr bwMode="auto">
            <a:xfrm>
              <a:off x="561033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5" name="Rectangle 105"/>
            <p:cNvSpPr>
              <a:spLocks noChangeArrowheads="1"/>
            </p:cNvSpPr>
            <p:nvPr/>
          </p:nvSpPr>
          <p:spPr bwMode="auto">
            <a:xfrm>
              <a:off x="611608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6" name="Rectangle 105"/>
            <p:cNvSpPr>
              <a:spLocks noChangeArrowheads="1"/>
            </p:cNvSpPr>
            <p:nvPr/>
          </p:nvSpPr>
          <p:spPr bwMode="auto">
            <a:xfrm>
              <a:off x="662183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7" name="Rectangle 105"/>
            <p:cNvSpPr>
              <a:spLocks noChangeArrowheads="1"/>
            </p:cNvSpPr>
            <p:nvPr/>
          </p:nvSpPr>
          <p:spPr bwMode="auto">
            <a:xfrm>
              <a:off x="712758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8" name="Rectangle 105"/>
            <p:cNvSpPr>
              <a:spLocks noChangeArrowheads="1"/>
            </p:cNvSpPr>
            <p:nvPr/>
          </p:nvSpPr>
          <p:spPr bwMode="auto">
            <a:xfrm>
              <a:off x="763333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9" name="Rectangle 105"/>
            <p:cNvSpPr>
              <a:spLocks noChangeArrowheads="1"/>
            </p:cNvSpPr>
            <p:nvPr/>
          </p:nvSpPr>
          <p:spPr bwMode="auto">
            <a:xfrm>
              <a:off x="813908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50" name="TextBox 261"/>
            <p:cNvSpPr txBox="1">
              <a:spLocks noChangeArrowheads="1"/>
            </p:cNvSpPr>
            <p:nvPr/>
          </p:nvSpPr>
          <p:spPr bwMode="auto">
            <a:xfrm>
              <a:off x="552834" y="1164007"/>
              <a:ext cx="505750" cy="184130"/>
            </a:xfrm>
            <a:prstGeom prst="rect">
              <a:avLst/>
            </a:prstGeom>
            <a:noFill/>
            <a:ln w="3175">
              <a:noFill/>
              <a:miter lim="800000"/>
              <a:headEnd/>
              <a:tailEnd/>
            </a:ln>
          </p:spPr>
          <p:txBody>
            <a:bodyPr anchor="ctr">
              <a:spAutoFit/>
            </a:bodyPr>
            <a:lstStyle/>
            <a:p>
              <a:pPr algn="ctr"/>
              <a:r>
                <a:rPr lang="en-GB" sz="800"/>
                <a:t>Launch</a:t>
              </a:r>
            </a:p>
          </p:txBody>
        </p:sp>
        <p:sp>
          <p:nvSpPr>
            <p:cNvPr id="151" name="TextBox 150"/>
            <p:cNvSpPr txBox="1"/>
            <p:nvPr/>
          </p:nvSpPr>
          <p:spPr>
            <a:xfrm>
              <a:off x="1058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10</a:t>
              </a:r>
            </a:p>
          </p:txBody>
        </p:sp>
        <p:sp>
          <p:nvSpPr>
            <p:cNvPr id="152" name="TextBox 151"/>
            <p:cNvSpPr txBox="1"/>
            <p:nvPr/>
          </p:nvSpPr>
          <p:spPr>
            <a:xfrm>
              <a:off x="1564333"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11</a:t>
              </a:r>
            </a:p>
          </p:txBody>
        </p:sp>
        <p:sp>
          <p:nvSpPr>
            <p:cNvPr id="153" name="TextBox 152"/>
            <p:cNvSpPr txBox="1"/>
            <p:nvPr/>
          </p:nvSpPr>
          <p:spPr>
            <a:xfrm>
              <a:off x="2070083"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12</a:t>
              </a:r>
            </a:p>
          </p:txBody>
        </p:sp>
        <p:sp>
          <p:nvSpPr>
            <p:cNvPr id="154" name="TextBox 153"/>
            <p:cNvSpPr txBox="1"/>
            <p:nvPr/>
          </p:nvSpPr>
          <p:spPr>
            <a:xfrm>
              <a:off x="2575833"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13</a:t>
              </a:r>
            </a:p>
          </p:txBody>
        </p:sp>
        <p:sp>
          <p:nvSpPr>
            <p:cNvPr id="155" name="TextBox 154"/>
            <p:cNvSpPr txBox="1"/>
            <p:nvPr/>
          </p:nvSpPr>
          <p:spPr>
            <a:xfrm>
              <a:off x="3081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14</a:t>
              </a:r>
            </a:p>
          </p:txBody>
        </p:sp>
        <p:sp>
          <p:nvSpPr>
            <p:cNvPr id="156" name="TextBox 155"/>
            <p:cNvSpPr txBox="1"/>
            <p:nvPr/>
          </p:nvSpPr>
          <p:spPr>
            <a:xfrm>
              <a:off x="3587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15</a:t>
              </a:r>
            </a:p>
          </p:txBody>
        </p:sp>
        <p:sp>
          <p:nvSpPr>
            <p:cNvPr id="157" name="TextBox 156"/>
            <p:cNvSpPr txBox="1"/>
            <p:nvPr/>
          </p:nvSpPr>
          <p:spPr>
            <a:xfrm>
              <a:off x="4093082"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16</a:t>
              </a:r>
            </a:p>
          </p:txBody>
        </p:sp>
        <p:sp>
          <p:nvSpPr>
            <p:cNvPr id="158" name="TextBox 157"/>
            <p:cNvSpPr txBox="1"/>
            <p:nvPr/>
          </p:nvSpPr>
          <p:spPr>
            <a:xfrm>
              <a:off x="4598832"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17</a:t>
              </a:r>
            </a:p>
          </p:txBody>
        </p:sp>
        <p:sp>
          <p:nvSpPr>
            <p:cNvPr id="159" name="TextBox 158"/>
            <p:cNvSpPr txBox="1"/>
            <p:nvPr/>
          </p:nvSpPr>
          <p:spPr>
            <a:xfrm>
              <a:off x="5104582"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18</a:t>
              </a:r>
            </a:p>
          </p:txBody>
        </p:sp>
        <p:sp>
          <p:nvSpPr>
            <p:cNvPr id="160" name="TextBox 159"/>
            <p:cNvSpPr txBox="1"/>
            <p:nvPr/>
          </p:nvSpPr>
          <p:spPr>
            <a:xfrm>
              <a:off x="5610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19</a:t>
              </a:r>
            </a:p>
          </p:txBody>
        </p:sp>
        <p:sp>
          <p:nvSpPr>
            <p:cNvPr id="161" name="TextBox 160"/>
            <p:cNvSpPr txBox="1"/>
            <p:nvPr/>
          </p:nvSpPr>
          <p:spPr>
            <a:xfrm>
              <a:off x="6116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20</a:t>
              </a:r>
            </a:p>
          </p:txBody>
        </p:sp>
        <p:sp>
          <p:nvSpPr>
            <p:cNvPr id="162" name="TextBox 161"/>
            <p:cNvSpPr txBox="1"/>
            <p:nvPr/>
          </p:nvSpPr>
          <p:spPr>
            <a:xfrm>
              <a:off x="6621831"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21</a:t>
              </a:r>
            </a:p>
          </p:txBody>
        </p:sp>
        <p:sp>
          <p:nvSpPr>
            <p:cNvPr id="163" name="TextBox 162"/>
            <p:cNvSpPr txBox="1"/>
            <p:nvPr/>
          </p:nvSpPr>
          <p:spPr>
            <a:xfrm>
              <a:off x="7127581"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22</a:t>
              </a:r>
            </a:p>
          </p:txBody>
        </p:sp>
        <p:sp>
          <p:nvSpPr>
            <p:cNvPr id="164" name="TextBox 163"/>
            <p:cNvSpPr txBox="1"/>
            <p:nvPr/>
          </p:nvSpPr>
          <p:spPr>
            <a:xfrm>
              <a:off x="7633331"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23</a:t>
              </a:r>
            </a:p>
          </p:txBody>
        </p:sp>
        <p:sp>
          <p:nvSpPr>
            <p:cNvPr id="165" name="TextBox 164"/>
            <p:cNvSpPr txBox="1"/>
            <p:nvPr/>
          </p:nvSpPr>
          <p:spPr>
            <a:xfrm>
              <a:off x="8139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24</a:t>
              </a:r>
            </a:p>
          </p:txBody>
        </p:sp>
        <p:sp>
          <p:nvSpPr>
            <p:cNvPr id="166" name="Freeform 125"/>
            <p:cNvSpPr>
              <a:spLocks/>
            </p:cNvSpPr>
            <p:nvPr/>
          </p:nvSpPr>
          <p:spPr bwMode="auto">
            <a:xfrm>
              <a:off x="4842729" y="3837954"/>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Meteor-M N3 </a:t>
              </a:r>
              <a:r>
                <a:rPr lang="en-US" sz="1000" b="1" dirty="0">
                  <a:latin typeface="Arial" pitchFamily="34" charset="0"/>
                  <a:ea typeface="+mn-ea"/>
                  <a:cs typeface="Arial" pitchFamily="34" charset="0"/>
                </a:rPr>
                <a:t>Russia</a:t>
              </a:r>
            </a:p>
          </p:txBody>
        </p:sp>
        <p:sp>
          <p:nvSpPr>
            <p:cNvPr id="167" name="Freeform 141"/>
            <p:cNvSpPr>
              <a:spLocks/>
            </p:cNvSpPr>
            <p:nvPr/>
          </p:nvSpPr>
          <p:spPr bwMode="auto">
            <a:xfrm>
              <a:off x="4238223" y="2543628"/>
              <a:ext cx="2847462" cy="18954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solidFill>
                    <a:srgbClr val="000000"/>
                  </a:solidFill>
                  <a:latin typeface="Arial" pitchFamily="34" charset="0"/>
                  <a:ea typeface="Arial Unicode MS" charset="0"/>
                  <a:cs typeface="Arial" pitchFamily="34" charset="0"/>
                </a:rPr>
                <a:t>Oceansat-3 </a:t>
              </a:r>
              <a:r>
                <a:rPr lang="en-US" sz="1000" b="1" dirty="0">
                  <a:solidFill>
                    <a:srgbClr val="000000"/>
                  </a:solidFill>
                  <a:latin typeface="Arial" pitchFamily="34" charset="0"/>
                  <a:ea typeface="Arial Unicode MS" charset="0"/>
                  <a:cs typeface="Arial" pitchFamily="34" charset="0"/>
                </a:rPr>
                <a:t>India</a:t>
              </a:r>
              <a:endParaRPr lang="en-US" sz="1000" b="1" dirty="0">
                <a:latin typeface="Arial" pitchFamily="34" charset="0"/>
                <a:ea typeface="+mn-ea"/>
                <a:cs typeface="Arial" pitchFamily="34" charset="0"/>
              </a:endParaRPr>
            </a:p>
            <a:p>
              <a:pPr fontAlgn="auto">
                <a:spcBef>
                  <a:spcPts val="0"/>
                </a:spcBef>
                <a:spcAft>
                  <a:spcPts val="0"/>
                </a:spcAft>
                <a:defRPr/>
              </a:pPr>
              <a:endParaRPr lang="en-US" b="1" dirty="0">
                <a:latin typeface="+mn-lt"/>
                <a:ea typeface="+mn-ea"/>
              </a:endParaRPr>
            </a:p>
          </p:txBody>
        </p:sp>
        <p:sp>
          <p:nvSpPr>
            <p:cNvPr id="168" name="Freeform 141"/>
            <p:cNvSpPr>
              <a:spLocks/>
            </p:cNvSpPr>
            <p:nvPr/>
          </p:nvSpPr>
          <p:spPr bwMode="auto">
            <a:xfrm>
              <a:off x="3892578" y="2768375"/>
              <a:ext cx="2847461" cy="18954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solidFill>
                    <a:srgbClr val="000000"/>
                  </a:solidFill>
                  <a:latin typeface="Arial" pitchFamily="34" charset="0"/>
                  <a:ea typeface="Arial Unicode MS" charset="0"/>
                  <a:cs typeface="Arial" pitchFamily="34" charset="0"/>
                </a:rPr>
                <a:t>SCATSAT </a:t>
              </a:r>
              <a:r>
                <a:rPr lang="en-US" sz="1000" b="1" dirty="0">
                  <a:solidFill>
                    <a:srgbClr val="000000"/>
                  </a:solidFill>
                  <a:latin typeface="Arial" pitchFamily="34" charset="0"/>
                  <a:ea typeface="Arial Unicode MS" charset="0"/>
                  <a:cs typeface="Arial" pitchFamily="34" charset="0"/>
                </a:rPr>
                <a:t>India</a:t>
              </a:r>
              <a:endParaRPr lang="en-US" sz="1000" b="1" dirty="0">
                <a:latin typeface="Arial" pitchFamily="34" charset="0"/>
                <a:ea typeface="+mn-ea"/>
                <a:cs typeface="Arial" pitchFamily="34" charset="0"/>
              </a:endParaRPr>
            </a:p>
            <a:p>
              <a:pPr fontAlgn="auto">
                <a:spcBef>
                  <a:spcPts val="0"/>
                </a:spcBef>
                <a:spcAft>
                  <a:spcPts val="0"/>
                </a:spcAft>
                <a:defRPr/>
              </a:pPr>
              <a:endParaRPr lang="en-US" b="1" dirty="0">
                <a:latin typeface="+mn-lt"/>
                <a:ea typeface="+mn-ea"/>
              </a:endParaRPr>
            </a:p>
          </p:txBody>
        </p:sp>
        <p:sp>
          <p:nvSpPr>
            <p:cNvPr id="169" name="Freeform 125"/>
            <p:cNvSpPr>
              <a:spLocks/>
            </p:cNvSpPr>
            <p:nvPr/>
          </p:nvSpPr>
          <p:spPr bwMode="auto">
            <a:xfrm>
              <a:off x="5854228" y="4131750"/>
              <a:ext cx="1779103" cy="19631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Meteor-MP 3 </a:t>
              </a:r>
              <a:r>
                <a:rPr lang="en-US" sz="1000" b="1" dirty="0">
                  <a:latin typeface="Arial" pitchFamily="34" charset="0"/>
                  <a:ea typeface="+mn-ea"/>
                  <a:cs typeface="Arial" pitchFamily="34" charset="0"/>
                </a:rPr>
                <a:t>Russia</a:t>
              </a:r>
            </a:p>
          </p:txBody>
        </p:sp>
        <p:sp>
          <p:nvSpPr>
            <p:cNvPr id="170" name="Freeform 141"/>
            <p:cNvSpPr>
              <a:spLocks/>
            </p:cNvSpPr>
            <p:nvPr/>
          </p:nvSpPr>
          <p:spPr bwMode="auto">
            <a:xfrm>
              <a:off x="7770990" y="4544689"/>
              <a:ext cx="930699"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100" b="1" dirty="0" smtClean="0">
                  <a:latin typeface="Arial" pitchFamily="34" charset="0"/>
                  <a:ea typeface="+mn-ea"/>
                  <a:cs typeface="Arial" pitchFamily="34" charset="0"/>
                </a:rPr>
                <a:t>GCOM-W3</a:t>
              </a:r>
              <a:r>
                <a:rPr lang="en-US" sz="1400" b="1" dirty="0" smtClean="0">
                  <a:latin typeface="Arial" pitchFamily="34" charset="0"/>
                  <a:ea typeface="+mn-ea"/>
                  <a:cs typeface="Arial" pitchFamily="34" charset="0"/>
                </a:rPr>
                <a:t> </a:t>
              </a:r>
              <a:r>
                <a:rPr lang="en-US" sz="1000" b="1" dirty="0">
                  <a:latin typeface="Arial" pitchFamily="34" charset="0"/>
                  <a:ea typeface="+mn-ea"/>
                  <a:cs typeface="Arial" pitchFamily="34" charset="0"/>
                </a:rPr>
                <a:t>Japan/India/USA</a:t>
              </a:r>
            </a:p>
            <a:p>
              <a:pPr fontAlgn="auto">
                <a:spcBef>
                  <a:spcPts val="0"/>
                </a:spcBef>
                <a:spcAft>
                  <a:spcPts val="0"/>
                </a:spcAft>
                <a:defRPr/>
              </a:pPr>
              <a:endParaRPr lang="en-US" b="1" dirty="0">
                <a:latin typeface="+mn-lt"/>
                <a:ea typeface="+mn-ea"/>
              </a:endParaRPr>
            </a:p>
          </p:txBody>
        </p:sp>
        <p:sp>
          <p:nvSpPr>
            <p:cNvPr id="171" name="Rectangle 105"/>
            <p:cNvSpPr>
              <a:spLocks noChangeArrowheads="1"/>
            </p:cNvSpPr>
            <p:nvPr/>
          </p:nvSpPr>
          <p:spPr bwMode="auto">
            <a:xfrm>
              <a:off x="459883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grpSp>
          <p:nvGrpSpPr>
            <p:cNvPr id="10" name="Group 88"/>
            <p:cNvGrpSpPr>
              <a:grpSpLocks/>
            </p:cNvGrpSpPr>
            <p:nvPr/>
          </p:nvGrpSpPr>
          <p:grpSpPr bwMode="auto">
            <a:xfrm>
              <a:off x="1905490" y="3085187"/>
              <a:ext cx="5724848" cy="200377"/>
              <a:chOff x="1731963" y="3284538"/>
              <a:chExt cx="6073775" cy="234949"/>
            </a:xfrm>
          </p:grpSpPr>
          <p:sp>
            <p:nvSpPr>
              <p:cNvPr id="173" name="Freeform 125"/>
              <p:cNvSpPr>
                <a:spLocks/>
              </p:cNvSpPr>
              <p:nvPr/>
            </p:nvSpPr>
            <p:spPr bwMode="auto">
              <a:xfrm>
                <a:off x="2733675" y="3292475"/>
                <a:ext cx="1106488" cy="2270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sp>
            <p:nvSpPr>
              <p:cNvPr id="174" name="Freeform 125"/>
              <p:cNvSpPr>
                <a:spLocks/>
              </p:cNvSpPr>
              <p:nvPr/>
            </p:nvSpPr>
            <p:spPr bwMode="auto">
              <a:xfrm>
                <a:off x="1731963" y="3284538"/>
                <a:ext cx="1936750" cy="23018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HY-2A</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China</a:t>
                </a:r>
              </a:p>
            </p:txBody>
          </p:sp>
          <p:sp>
            <p:nvSpPr>
              <p:cNvPr id="175" name="Freeform 125"/>
              <p:cNvSpPr>
                <a:spLocks/>
              </p:cNvSpPr>
              <p:nvPr/>
            </p:nvSpPr>
            <p:spPr bwMode="auto">
              <a:xfrm>
                <a:off x="4886325" y="3292475"/>
                <a:ext cx="1106488" cy="2270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sp>
            <p:nvSpPr>
              <p:cNvPr id="176" name="Freeform 125"/>
              <p:cNvSpPr>
                <a:spLocks/>
              </p:cNvSpPr>
              <p:nvPr/>
            </p:nvSpPr>
            <p:spPr bwMode="auto">
              <a:xfrm>
                <a:off x="3781425" y="3284538"/>
                <a:ext cx="1889125" cy="23018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HY-2B</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China</a:t>
                </a:r>
              </a:p>
            </p:txBody>
          </p:sp>
          <p:sp>
            <p:nvSpPr>
              <p:cNvPr id="177" name="Freeform 141"/>
              <p:cNvSpPr>
                <a:spLocks/>
              </p:cNvSpPr>
              <p:nvPr/>
            </p:nvSpPr>
            <p:spPr bwMode="auto">
              <a:xfrm>
                <a:off x="5916613" y="3292475"/>
                <a:ext cx="1889125" cy="222249"/>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ＭＳ Ｐゴシック" charset="-128"/>
                    <a:cs typeface="Arial" pitchFamily="34" charset="0"/>
                  </a:rPr>
                  <a:t>HY-2C</a:t>
                </a:r>
                <a:r>
                  <a:rPr lang="en-US" sz="1400" dirty="0">
                    <a:latin typeface="Arial" pitchFamily="34" charset="0"/>
                    <a:ea typeface="ＭＳ Ｐゴシック" charset="-128"/>
                    <a:cs typeface="Arial" pitchFamily="34" charset="0"/>
                  </a:rPr>
                  <a:t> </a:t>
                </a:r>
                <a:r>
                  <a:rPr lang="en-US" sz="1000" b="1" dirty="0">
                    <a:latin typeface="Arial" pitchFamily="34" charset="0"/>
                    <a:ea typeface="ＭＳ Ｐゴシック" charset="-128"/>
                    <a:cs typeface="Arial" pitchFamily="34" charset="0"/>
                  </a:rPr>
                  <a:t>China</a:t>
                </a:r>
              </a:p>
              <a:p>
                <a:pPr fontAlgn="auto">
                  <a:spcBef>
                    <a:spcPts val="0"/>
                  </a:spcBef>
                  <a:spcAft>
                    <a:spcPts val="0"/>
                  </a:spcAft>
                  <a:defRPr/>
                </a:pPr>
                <a:endParaRPr lang="en-US" b="1" dirty="0">
                  <a:latin typeface="+mn-lt"/>
                  <a:ea typeface="+mn-ea"/>
                </a:endParaRPr>
              </a:p>
            </p:txBody>
          </p:sp>
        </p:grpSp>
        <p:grpSp>
          <p:nvGrpSpPr>
            <p:cNvPr id="11" name="Group 93"/>
            <p:cNvGrpSpPr>
              <a:grpSpLocks/>
            </p:cNvGrpSpPr>
            <p:nvPr/>
          </p:nvGrpSpPr>
          <p:grpSpPr bwMode="auto">
            <a:xfrm>
              <a:off x="4476135" y="4973874"/>
              <a:ext cx="3662945" cy="196316"/>
              <a:chOff x="4459288" y="5499100"/>
              <a:chExt cx="3886200" cy="230188"/>
            </a:xfrm>
          </p:grpSpPr>
          <p:sp>
            <p:nvSpPr>
              <p:cNvPr id="179" name="Freeform 125"/>
              <p:cNvSpPr>
                <a:spLocks/>
              </p:cNvSpPr>
              <p:nvPr/>
            </p:nvSpPr>
            <p:spPr bwMode="auto">
              <a:xfrm>
                <a:off x="5399088" y="5502275"/>
                <a:ext cx="1106487" cy="22701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sp>
            <p:nvSpPr>
              <p:cNvPr id="180" name="Freeform 141"/>
              <p:cNvSpPr>
                <a:spLocks/>
              </p:cNvSpPr>
              <p:nvPr/>
            </p:nvSpPr>
            <p:spPr bwMode="auto">
              <a:xfrm>
                <a:off x="4459288" y="5499100"/>
                <a:ext cx="1889125" cy="23018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mn-ea"/>
                    <a:cs typeface="Arial" pitchFamily="34" charset="0"/>
                  </a:rPr>
                  <a:t>FY-3E </a:t>
                </a:r>
                <a:r>
                  <a:rPr lang="en-US" sz="1000" b="1" dirty="0">
                    <a:latin typeface="Arial" pitchFamily="34" charset="0"/>
                    <a:ea typeface="+mn-ea"/>
                    <a:cs typeface="Arial" pitchFamily="34" charset="0"/>
                  </a:rPr>
                  <a:t>China</a:t>
                </a:r>
              </a:p>
              <a:p>
                <a:pPr fontAlgn="auto">
                  <a:spcBef>
                    <a:spcPts val="0"/>
                  </a:spcBef>
                  <a:spcAft>
                    <a:spcPts val="0"/>
                  </a:spcAft>
                  <a:defRPr/>
                </a:pPr>
                <a:endParaRPr lang="en-US" b="1" dirty="0">
                  <a:latin typeface="+mn-lt"/>
                  <a:ea typeface="+mn-ea"/>
                </a:endParaRPr>
              </a:p>
            </p:txBody>
          </p:sp>
          <p:sp>
            <p:nvSpPr>
              <p:cNvPr id="181" name="Freeform 141"/>
              <p:cNvSpPr>
                <a:spLocks/>
              </p:cNvSpPr>
              <p:nvPr/>
            </p:nvSpPr>
            <p:spPr bwMode="auto">
              <a:xfrm>
                <a:off x="6456363" y="5499100"/>
                <a:ext cx="1889125" cy="23018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mn-ea"/>
                    <a:cs typeface="Arial" pitchFamily="34" charset="0"/>
                  </a:rPr>
                  <a:t>FY-3G </a:t>
                </a:r>
                <a:r>
                  <a:rPr lang="en-US" sz="1000" b="1" dirty="0">
                    <a:latin typeface="Arial" pitchFamily="34" charset="0"/>
                    <a:ea typeface="+mn-ea"/>
                    <a:cs typeface="Arial" pitchFamily="34" charset="0"/>
                  </a:rPr>
                  <a:t>China</a:t>
                </a:r>
              </a:p>
              <a:p>
                <a:pPr fontAlgn="auto">
                  <a:spcBef>
                    <a:spcPts val="0"/>
                  </a:spcBef>
                  <a:spcAft>
                    <a:spcPts val="0"/>
                  </a:spcAft>
                  <a:defRPr/>
                </a:pPr>
                <a:endParaRPr lang="en-US" b="1" dirty="0">
                  <a:latin typeface="+mn-lt"/>
                  <a:ea typeface="+mn-ea"/>
                </a:endParaRPr>
              </a:p>
            </p:txBody>
          </p:sp>
        </p:grpSp>
        <p:sp>
          <p:nvSpPr>
            <p:cNvPr id="182" name="Rectangle 162"/>
            <p:cNvSpPr>
              <a:spLocks noChangeArrowheads="1"/>
            </p:cNvSpPr>
            <p:nvPr/>
          </p:nvSpPr>
          <p:spPr bwMode="auto">
            <a:xfrm>
              <a:off x="864064" y="2555813"/>
              <a:ext cx="2412037" cy="177361"/>
            </a:xfrm>
            <a:prstGeom prst="rect">
              <a:avLst/>
            </a:prstGeom>
            <a:solidFill>
              <a:srgbClr val="7BAA49"/>
            </a:solidFill>
            <a:ln w="9525" cap="rnd">
              <a:solidFill>
                <a:srgbClr val="000000"/>
              </a:solidFill>
              <a:miter lim="800000"/>
              <a:headEnd/>
              <a:tailEnd/>
            </a:ln>
          </p:spPr>
          <p:txBody>
            <a:bodyPr anchor="ctr"/>
            <a:lstStyle/>
            <a:p>
              <a:r>
                <a:rPr lang="en-US" sz="1400" b="1">
                  <a:cs typeface="Arial" charset="0"/>
                </a:rPr>
                <a:t>Oceansat-2</a:t>
              </a:r>
              <a:r>
                <a:rPr lang="en-US" sz="1400">
                  <a:cs typeface="Arial" charset="0"/>
                </a:rPr>
                <a:t> </a:t>
              </a:r>
              <a:r>
                <a:rPr lang="en-US" sz="1000" b="1">
                  <a:cs typeface="Arial" charset="0"/>
                </a:rPr>
                <a:t>India</a:t>
              </a:r>
            </a:p>
          </p:txBody>
        </p:sp>
        <p:sp>
          <p:nvSpPr>
            <p:cNvPr id="183" name="TextBox 249"/>
            <p:cNvSpPr txBox="1">
              <a:spLocks noChangeArrowheads="1"/>
            </p:cNvSpPr>
            <p:nvPr/>
          </p:nvSpPr>
          <p:spPr bwMode="auto">
            <a:xfrm>
              <a:off x="2699792" y="2318881"/>
              <a:ext cx="684043" cy="251669"/>
            </a:xfrm>
            <a:prstGeom prst="rect">
              <a:avLst/>
            </a:prstGeom>
            <a:noFill/>
            <a:ln w="9525">
              <a:noFill/>
              <a:miter lim="800000"/>
              <a:headEnd/>
              <a:tailEnd/>
            </a:ln>
          </p:spPr>
          <p:txBody>
            <a:bodyPr wrap="square">
              <a:spAutoFit/>
            </a:bodyPr>
            <a:lstStyle/>
            <a:p>
              <a:r>
                <a:rPr lang="en-US" sz="1200" b="1" dirty="0">
                  <a:latin typeface="Calibri" pitchFamily="34" charset="0"/>
                </a:rPr>
                <a:t>03/04</a:t>
              </a:r>
            </a:p>
          </p:txBody>
        </p:sp>
      </p:grpSp>
      <p:sp>
        <p:nvSpPr>
          <p:cNvPr id="101" name="TextBox 100"/>
          <p:cNvSpPr txBox="1"/>
          <p:nvPr/>
        </p:nvSpPr>
        <p:spPr>
          <a:xfrm>
            <a:off x="2627785" y="6093296"/>
            <a:ext cx="4104456" cy="584775"/>
          </a:xfrm>
          <a:prstGeom prst="rect">
            <a:avLst/>
          </a:prstGeom>
          <a:noFill/>
        </p:spPr>
        <p:txBody>
          <a:bodyPr wrap="square" rtlCol="0">
            <a:spAutoFit/>
          </a:bodyPr>
          <a:lstStyle/>
          <a:p>
            <a:pPr algn="ctr"/>
            <a:r>
              <a:rPr lang="en-GB" sz="1600" b="1" dirty="0" smtClean="0">
                <a:solidFill>
                  <a:srgbClr val="C00000"/>
                </a:solidFill>
              </a:rPr>
              <a:t>Source: WMO OSCAR database and direct interactions with agencies</a:t>
            </a:r>
            <a:endParaRPr lang="en-GB" sz="1600" b="1" dirty="0">
              <a:solidFill>
                <a:srgbClr val="C00000"/>
              </a:solidFill>
            </a:endParaRPr>
          </a:p>
        </p:txBody>
      </p:sp>
      <p:sp>
        <p:nvSpPr>
          <p:cNvPr id="104" name="TextBox 103"/>
          <p:cNvSpPr txBox="1"/>
          <p:nvPr/>
        </p:nvSpPr>
        <p:spPr>
          <a:xfrm>
            <a:off x="2237668" y="153506"/>
            <a:ext cx="6696744" cy="646331"/>
          </a:xfrm>
          <a:prstGeom prst="rect">
            <a:avLst/>
          </a:prstGeom>
          <a:solidFill>
            <a:schemeClr val="accent1">
              <a:lumMod val="75000"/>
            </a:schemeClr>
          </a:solidFill>
        </p:spPr>
        <p:txBody>
          <a:bodyPr wrap="square" rtlCol="0">
            <a:spAutoFit/>
          </a:bodyPr>
          <a:lstStyle/>
          <a:p>
            <a:r>
              <a:rPr lang="en-GB" b="1" dirty="0" smtClean="0">
                <a:solidFill>
                  <a:schemeClr val="bg1"/>
                </a:solidFill>
              </a:rPr>
              <a:t>CEOS Ocean Vector Surface Winds Virtual Constellation (OSVW-VC)  Current status </a:t>
            </a:r>
            <a:r>
              <a:rPr lang="en-GB" b="1" smtClean="0">
                <a:solidFill>
                  <a:schemeClr val="bg1"/>
                </a:solidFill>
              </a:rPr>
              <a:t>and outlook – NRT data access</a:t>
            </a:r>
            <a:endParaRPr lang="en-GB" b="1" dirty="0">
              <a:solidFill>
                <a:schemeClr val="bg1"/>
              </a:solidFill>
            </a:endParaRPr>
          </a:p>
        </p:txBody>
      </p:sp>
      <p:sp>
        <p:nvSpPr>
          <p:cNvPr id="110" name="Rectangle 109"/>
          <p:cNvSpPr/>
          <p:nvPr/>
        </p:nvSpPr>
        <p:spPr>
          <a:xfrm>
            <a:off x="3347864" y="1124744"/>
            <a:ext cx="504056" cy="4392488"/>
          </a:xfrm>
          <a:prstGeom prst="rect">
            <a:avLst/>
          </a:prstGeom>
          <a:solidFill>
            <a:srgbClr val="FFC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p:cNvSpPr/>
          <p:nvPr/>
        </p:nvSpPr>
        <p:spPr>
          <a:xfrm>
            <a:off x="4572000" y="2996952"/>
            <a:ext cx="2376264" cy="2304256"/>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TextBox 114"/>
          <p:cNvSpPr txBox="1"/>
          <p:nvPr/>
        </p:nvSpPr>
        <p:spPr>
          <a:xfrm>
            <a:off x="7164288" y="3284984"/>
            <a:ext cx="1656185" cy="936104"/>
          </a:xfrm>
          <a:prstGeom prst="rect">
            <a:avLst/>
          </a:prstGeom>
          <a:noFill/>
        </p:spPr>
        <p:txBody>
          <a:bodyPr wrap="square" rtlCol="0">
            <a:spAutoFit/>
          </a:bodyPr>
          <a:lstStyle/>
          <a:p>
            <a:r>
              <a:rPr lang="en-GB" b="1" dirty="0" smtClean="0">
                <a:solidFill>
                  <a:srgbClr val="C00000"/>
                </a:solidFill>
              </a:rPr>
              <a:t>No NRT data access committed</a:t>
            </a:r>
            <a:endParaRPr lang="en-GB" b="1" dirty="0">
              <a:solidFill>
                <a:srgbClr val="C00000"/>
              </a:solidFill>
            </a:endParaRPr>
          </a:p>
        </p:txBody>
      </p:sp>
    </p:spTree>
    <p:extLst>
      <p:ext uri="{BB962C8B-B14F-4D97-AF65-F5344CB8AC3E}">
        <p14:creationId xmlns:p14="http://schemas.microsoft.com/office/powerpoint/2010/main" val="2412922945"/>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blinds(horizontal)">
                                      <p:cBhvr>
                                        <p:cTn id="7" dur="500"/>
                                        <p:tgtEl>
                                          <p:spTgt spid="11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4"/>
                                        </p:tgtEl>
                                        <p:attrNameLst>
                                          <p:attrName>style.visibility</p:attrName>
                                        </p:attrNameLst>
                                      </p:cBhvr>
                                      <p:to>
                                        <p:strVal val="visible"/>
                                      </p:to>
                                    </p:set>
                                    <p:animEffect transition="in" filter="blinds(horizontal)">
                                      <p:cBhvr>
                                        <p:cTn id="10"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endParaRPr lang="en-US">
              <a:solidFill>
                <a:schemeClr val="accent1"/>
              </a:solidFill>
              <a:latin typeface="Calibri" pitchFamily="34" charset="0"/>
            </a:endParaRPr>
          </a:p>
        </p:txBody>
      </p:sp>
      <p:sp>
        <p:nvSpPr>
          <p:cNvPr id="101" name="TextBox 100"/>
          <p:cNvSpPr txBox="1"/>
          <p:nvPr/>
        </p:nvSpPr>
        <p:spPr>
          <a:xfrm>
            <a:off x="2627785" y="6093296"/>
            <a:ext cx="4104456" cy="584775"/>
          </a:xfrm>
          <a:prstGeom prst="rect">
            <a:avLst/>
          </a:prstGeom>
          <a:noFill/>
        </p:spPr>
        <p:txBody>
          <a:bodyPr wrap="square" rtlCol="0">
            <a:spAutoFit/>
          </a:bodyPr>
          <a:lstStyle/>
          <a:p>
            <a:pPr algn="ctr"/>
            <a:r>
              <a:rPr lang="en-GB" sz="1600" b="1" dirty="0" smtClean="0">
                <a:solidFill>
                  <a:srgbClr val="C00000"/>
                </a:solidFill>
              </a:rPr>
              <a:t>Source: WMO OSCAR database and direct interactions with agencies</a:t>
            </a:r>
            <a:endParaRPr lang="en-GB" sz="1600" b="1" dirty="0">
              <a:solidFill>
                <a:srgbClr val="C00000"/>
              </a:solidFill>
            </a:endParaRPr>
          </a:p>
        </p:txBody>
      </p:sp>
      <p:grpSp>
        <p:nvGrpSpPr>
          <p:cNvPr id="2" name="Group 278"/>
          <p:cNvGrpSpPr/>
          <p:nvPr/>
        </p:nvGrpSpPr>
        <p:grpSpPr>
          <a:xfrm>
            <a:off x="1" y="1196752"/>
            <a:ext cx="8748463" cy="4896544"/>
            <a:chOff x="1" y="1196752"/>
            <a:chExt cx="8748463" cy="4896544"/>
          </a:xfrm>
        </p:grpSpPr>
        <p:sp>
          <p:nvSpPr>
            <p:cNvPr id="104" name="Rectangle 105"/>
            <p:cNvSpPr>
              <a:spLocks noChangeArrowheads="1"/>
            </p:cNvSpPr>
            <p:nvPr/>
          </p:nvSpPr>
          <p:spPr bwMode="auto">
            <a:xfrm>
              <a:off x="352123" y="1453559"/>
              <a:ext cx="348538" cy="648637"/>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grpSp>
          <p:nvGrpSpPr>
            <p:cNvPr id="3" name="Group 182"/>
            <p:cNvGrpSpPr>
              <a:grpSpLocks/>
            </p:cNvGrpSpPr>
            <p:nvPr/>
          </p:nvGrpSpPr>
          <p:grpSpPr bwMode="auto">
            <a:xfrm>
              <a:off x="224964" y="5607481"/>
              <a:ext cx="2546836" cy="223713"/>
              <a:chOff x="330830" y="6275799"/>
              <a:chExt cx="3102179" cy="331644"/>
            </a:xfrm>
          </p:grpSpPr>
          <p:sp>
            <p:nvSpPr>
              <p:cNvPr id="114" name="Rectangle 162"/>
              <p:cNvSpPr>
                <a:spLocks noChangeArrowheads="1"/>
              </p:cNvSpPr>
              <p:nvPr/>
            </p:nvSpPr>
            <p:spPr bwMode="auto">
              <a:xfrm>
                <a:off x="330830" y="6275799"/>
                <a:ext cx="1462267" cy="331644"/>
              </a:xfrm>
              <a:prstGeom prst="rect">
                <a:avLst/>
              </a:prstGeom>
              <a:solidFill>
                <a:srgbClr val="7BAA49"/>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15" name="Rectangle 162"/>
              <p:cNvSpPr>
                <a:spLocks noChangeArrowheads="1"/>
              </p:cNvSpPr>
              <p:nvPr/>
            </p:nvSpPr>
            <p:spPr bwMode="auto">
              <a:xfrm>
                <a:off x="1789441" y="6275799"/>
                <a:ext cx="1643568" cy="331644"/>
              </a:xfrm>
              <a:prstGeom prst="rect">
                <a:avLst/>
              </a:prstGeom>
              <a:solidFill>
                <a:srgbClr val="A6CF7C"/>
              </a:solidFill>
              <a:ln w="9525" cap="rnd">
                <a:solidFill>
                  <a:schemeClr val="tx1"/>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grpSp>
          <p:nvGrpSpPr>
            <p:cNvPr id="4" name="Group 208"/>
            <p:cNvGrpSpPr/>
            <p:nvPr/>
          </p:nvGrpSpPr>
          <p:grpSpPr bwMode="auto">
            <a:xfrm>
              <a:off x="6820190" y="5607824"/>
              <a:ext cx="1388257" cy="217642"/>
              <a:chOff x="4817875" y="6210859"/>
              <a:chExt cx="1468625" cy="381000"/>
            </a:xfrm>
            <a:solidFill>
              <a:schemeClr val="accent2">
                <a:lumMod val="60000"/>
                <a:lumOff val="40000"/>
              </a:schemeClr>
            </a:solidFill>
          </p:grpSpPr>
          <p:sp>
            <p:nvSpPr>
              <p:cNvPr id="123" name="Rectangle 161"/>
              <p:cNvSpPr>
                <a:spLocks noChangeArrowheads="1"/>
              </p:cNvSpPr>
              <p:nvPr/>
            </p:nvSpPr>
            <p:spPr bwMode="auto">
              <a:xfrm>
                <a:off x="4817875" y="6210859"/>
                <a:ext cx="1468625" cy="381000"/>
              </a:xfrm>
              <a:prstGeom prst="rect">
                <a:avLst/>
              </a:prstGeom>
              <a:grpFill/>
              <a:ln w="9525">
                <a:noFill/>
                <a:miter lim="800000"/>
                <a:headEnd/>
                <a:tailEnd/>
              </a:ln>
            </p:spPr>
            <p:txBody>
              <a:bodyPr/>
              <a:lstStyle/>
              <a:p>
                <a:pPr fontAlgn="auto">
                  <a:spcBef>
                    <a:spcPts val="0"/>
                  </a:spcBef>
                  <a:spcAft>
                    <a:spcPts val="0"/>
                  </a:spcAft>
                  <a:defRPr/>
                </a:pPr>
                <a:endParaRPr lang="en-US">
                  <a:latin typeface="+mn-lt"/>
                  <a:ea typeface="+mn-ea"/>
                  <a:cs typeface="+mn-cs"/>
                </a:endParaRPr>
              </a:p>
            </p:txBody>
          </p:sp>
          <p:sp>
            <p:nvSpPr>
              <p:cNvPr id="124"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Proposed</a:t>
                </a:r>
              </a:p>
            </p:txBody>
          </p:sp>
        </p:grpSp>
        <p:sp>
          <p:nvSpPr>
            <p:cNvPr id="172" name="TextBox 256"/>
            <p:cNvSpPr txBox="1">
              <a:spLocks noChangeArrowheads="1"/>
            </p:cNvSpPr>
            <p:nvPr/>
          </p:nvSpPr>
          <p:spPr bwMode="auto">
            <a:xfrm>
              <a:off x="882235" y="5831194"/>
              <a:ext cx="1000914" cy="25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cs typeface="Arial" charset="0"/>
                </a:rPr>
                <a:t>Operating</a:t>
              </a:r>
            </a:p>
          </p:txBody>
        </p:sp>
        <p:grpSp>
          <p:nvGrpSpPr>
            <p:cNvPr id="5" name="Group 183"/>
            <p:cNvGrpSpPr>
              <a:grpSpLocks/>
            </p:cNvGrpSpPr>
            <p:nvPr/>
          </p:nvGrpSpPr>
          <p:grpSpPr bwMode="auto">
            <a:xfrm>
              <a:off x="3179685" y="5612776"/>
              <a:ext cx="2616451" cy="218418"/>
              <a:chOff x="330830" y="6275805"/>
              <a:chExt cx="3186975" cy="331648"/>
            </a:xfrm>
          </p:grpSpPr>
          <p:sp>
            <p:nvSpPr>
              <p:cNvPr id="184" name="Rectangle 162"/>
              <p:cNvSpPr>
                <a:spLocks noChangeArrowheads="1"/>
              </p:cNvSpPr>
              <p:nvPr/>
            </p:nvSpPr>
            <p:spPr bwMode="auto">
              <a:xfrm>
                <a:off x="330830" y="6275805"/>
                <a:ext cx="1462267" cy="331648"/>
              </a:xfrm>
              <a:prstGeom prst="rect">
                <a:avLst/>
              </a:prstGeom>
              <a:solidFill>
                <a:srgbClr val="FFFF66"/>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85" name="Rectangle 162"/>
              <p:cNvSpPr>
                <a:spLocks noChangeArrowheads="1"/>
              </p:cNvSpPr>
              <p:nvPr/>
            </p:nvSpPr>
            <p:spPr bwMode="auto">
              <a:xfrm>
                <a:off x="1789442" y="6275805"/>
                <a:ext cx="1728363" cy="331648"/>
              </a:xfrm>
              <a:prstGeom prst="rect">
                <a:avLst/>
              </a:prstGeom>
              <a:solidFill>
                <a:srgbClr val="FFFFCC"/>
              </a:solidFill>
              <a:ln w="9525" cap="rnd">
                <a:solidFill>
                  <a:schemeClr val="tx1"/>
                </a:solidFill>
                <a:prstDash val="dash"/>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sp>
          <p:nvSpPr>
            <p:cNvPr id="186" name="TextBox 256"/>
            <p:cNvSpPr txBox="1">
              <a:spLocks noChangeArrowheads="1"/>
            </p:cNvSpPr>
            <p:nvPr/>
          </p:nvSpPr>
          <p:spPr bwMode="auto">
            <a:xfrm>
              <a:off x="3743919" y="5836489"/>
              <a:ext cx="1071443" cy="25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cs typeface="Arial" charset="0"/>
                </a:rPr>
                <a:t>Approved</a:t>
              </a:r>
            </a:p>
          </p:txBody>
        </p:sp>
        <p:cxnSp>
          <p:nvCxnSpPr>
            <p:cNvPr id="187" name="Straight Connector 186"/>
            <p:cNvCxnSpPr>
              <a:cxnSpLocks noChangeShapeType="1"/>
            </p:cNvCxnSpPr>
            <p:nvPr/>
          </p:nvCxnSpPr>
          <p:spPr bwMode="auto">
            <a:xfrm>
              <a:off x="703662" y="4173861"/>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88" name="Rectangle 105"/>
            <p:cNvSpPr>
              <a:spLocks noChangeArrowheads="1"/>
            </p:cNvSpPr>
            <p:nvPr/>
          </p:nvSpPr>
          <p:spPr bwMode="auto">
            <a:xfrm>
              <a:off x="700661"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89" name="Rectangle 105"/>
            <p:cNvSpPr>
              <a:spLocks noChangeArrowheads="1"/>
            </p:cNvSpPr>
            <p:nvPr/>
          </p:nvSpPr>
          <p:spPr bwMode="auto">
            <a:xfrm>
              <a:off x="1207870"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0" name="Rectangle 105"/>
            <p:cNvSpPr>
              <a:spLocks noChangeArrowheads="1"/>
            </p:cNvSpPr>
            <p:nvPr/>
          </p:nvSpPr>
          <p:spPr bwMode="auto">
            <a:xfrm>
              <a:off x="1715080"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1" name="Rectangle 105"/>
            <p:cNvSpPr>
              <a:spLocks noChangeArrowheads="1"/>
            </p:cNvSpPr>
            <p:nvPr/>
          </p:nvSpPr>
          <p:spPr bwMode="auto">
            <a:xfrm>
              <a:off x="2222290"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2" name="Rectangle 105"/>
            <p:cNvSpPr>
              <a:spLocks noChangeArrowheads="1"/>
            </p:cNvSpPr>
            <p:nvPr/>
          </p:nvSpPr>
          <p:spPr bwMode="auto">
            <a:xfrm>
              <a:off x="2729499"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3" name="Rectangle 105"/>
            <p:cNvSpPr>
              <a:spLocks noChangeArrowheads="1"/>
            </p:cNvSpPr>
            <p:nvPr/>
          </p:nvSpPr>
          <p:spPr bwMode="auto">
            <a:xfrm>
              <a:off x="3236709"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4" name="Rectangle 105"/>
            <p:cNvSpPr>
              <a:spLocks noChangeArrowheads="1"/>
            </p:cNvSpPr>
            <p:nvPr/>
          </p:nvSpPr>
          <p:spPr bwMode="auto">
            <a:xfrm>
              <a:off x="3743919"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5" name="Rectangle 105"/>
            <p:cNvSpPr>
              <a:spLocks noChangeArrowheads="1"/>
            </p:cNvSpPr>
            <p:nvPr/>
          </p:nvSpPr>
          <p:spPr bwMode="auto">
            <a:xfrm>
              <a:off x="4251128"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6" name="Rectangle 105"/>
            <p:cNvSpPr>
              <a:spLocks noChangeArrowheads="1"/>
            </p:cNvSpPr>
            <p:nvPr/>
          </p:nvSpPr>
          <p:spPr bwMode="auto">
            <a:xfrm>
              <a:off x="4758338"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7" name="Rectangle 105"/>
            <p:cNvSpPr>
              <a:spLocks noChangeArrowheads="1"/>
            </p:cNvSpPr>
            <p:nvPr/>
          </p:nvSpPr>
          <p:spPr bwMode="auto">
            <a:xfrm>
              <a:off x="5265548"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8" name="Rectangle 105"/>
            <p:cNvSpPr>
              <a:spLocks noChangeArrowheads="1"/>
            </p:cNvSpPr>
            <p:nvPr/>
          </p:nvSpPr>
          <p:spPr bwMode="auto">
            <a:xfrm>
              <a:off x="5772757"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199" name="Rectangle 105"/>
            <p:cNvSpPr>
              <a:spLocks noChangeArrowheads="1"/>
            </p:cNvSpPr>
            <p:nvPr/>
          </p:nvSpPr>
          <p:spPr bwMode="auto">
            <a:xfrm>
              <a:off x="6279967"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00" name="Rectangle 105"/>
            <p:cNvSpPr>
              <a:spLocks noChangeArrowheads="1"/>
            </p:cNvSpPr>
            <p:nvPr/>
          </p:nvSpPr>
          <p:spPr bwMode="auto">
            <a:xfrm>
              <a:off x="6787177"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01" name="Rectangle 105"/>
            <p:cNvSpPr>
              <a:spLocks noChangeArrowheads="1"/>
            </p:cNvSpPr>
            <p:nvPr/>
          </p:nvSpPr>
          <p:spPr bwMode="auto">
            <a:xfrm>
              <a:off x="7294386"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02" name="Rectangle 105"/>
            <p:cNvSpPr>
              <a:spLocks noChangeArrowheads="1"/>
            </p:cNvSpPr>
            <p:nvPr/>
          </p:nvSpPr>
          <p:spPr bwMode="auto">
            <a:xfrm>
              <a:off x="7801596" y="1453559"/>
              <a:ext cx="507210" cy="3992424"/>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03" name="TextBox 261"/>
            <p:cNvSpPr txBox="1">
              <a:spLocks noChangeArrowheads="1"/>
            </p:cNvSpPr>
            <p:nvPr/>
          </p:nvSpPr>
          <p:spPr bwMode="auto">
            <a:xfrm>
              <a:off x="193451" y="1235140"/>
              <a:ext cx="507210" cy="1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GB" sz="800" dirty="0" smtClean="0"/>
                <a:t>Launch</a:t>
              </a:r>
              <a:endParaRPr lang="en-GB" sz="800" dirty="0"/>
            </a:p>
          </p:txBody>
        </p:sp>
        <p:sp>
          <p:nvSpPr>
            <p:cNvPr id="204" name="TextBox 203"/>
            <p:cNvSpPr txBox="1"/>
            <p:nvPr/>
          </p:nvSpPr>
          <p:spPr>
            <a:xfrm>
              <a:off x="700661"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10</a:t>
              </a:r>
            </a:p>
          </p:txBody>
        </p:sp>
        <p:sp>
          <p:nvSpPr>
            <p:cNvPr id="205" name="TextBox 204"/>
            <p:cNvSpPr txBox="1"/>
            <p:nvPr/>
          </p:nvSpPr>
          <p:spPr>
            <a:xfrm>
              <a:off x="1207870"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11</a:t>
              </a:r>
            </a:p>
          </p:txBody>
        </p:sp>
        <p:sp>
          <p:nvSpPr>
            <p:cNvPr id="206" name="TextBox 205"/>
            <p:cNvSpPr txBox="1"/>
            <p:nvPr/>
          </p:nvSpPr>
          <p:spPr>
            <a:xfrm>
              <a:off x="1715080"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12</a:t>
              </a:r>
            </a:p>
          </p:txBody>
        </p:sp>
        <p:sp>
          <p:nvSpPr>
            <p:cNvPr id="207" name="TextBox 206"/>
            <p:cNvSpPr txBox="1"/>
            <p:nvPr/>
          </p:nvSpPr>
          <p:spPr>
            <a:xfrm>
              <a:off x="2222290"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13</a:t>
              </a:r>
            </a:p>
          </p:txBody>
        </p:sp>
        <p:sp>
          <p:nvSpPr>
            <p:cNvPr id="208" name="TextBox 207"/>
            <p:cNvSpPr txBox="1"/>
            <p:nvPr/>
          </p:nvSpPr>
          <p:spPr>
            <a:xfrm>
              <a:off x="2729499"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14</a:t>
              </a:r>
            </a:p>
          </p:txBody>
        </p:sp>
        <p:sp>
          <p:nvSpPr>
            <p:cNvPr id="209" name="TextBox 208"/>
            <p:cNvSpPr txBox="1"/>
            <p:nvPr/>
          </p:nvSpPr>
          <p:spPr>
            <a:xfrm>
              <a:off x="3236709"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15</a:t>
              </a:r>
            </a:p>
          </p:txBody>
        </p:sp>
        <p:sp>
          <p:nvSpPr>
            <p:cNvPr id="210" name="TextBox 209"/>
            <p:cNvSpPr txBox="1"/>
            <p:nvPr/>
          </p:nvSpPr>
          <p:spPr>
            <a:xfrm>
              <a:off x="3743919"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16</a:t>
              </a:r>
            </a:p>
          </p:txBody>
        </p:sp>
        <p:sp>
          <p:nvSpPr>
            <p:cNvPr id="211" name="TextBox 210"/>
            <p:cNvSpPr txBox="1"/>
            <p:nvPr/>
          </p:nvSpPr>
          <p:spPr>
            <a:xfrm>
              <a:off x="4251128"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17</a:t>
              </a:r>
            </a:p>
          </p:txBody>
        </p:sp>
        <p:sp>
          <p:nvSpPr>
            <p:cNvPr id="212" name="TextBox 211"/>
            <p:cNvSpPr txBox="1"/>
            <p:nvPr/>
          </p:nvSpPr>
          <p:spPr>
            <a:xfrm>
              <a:off x="4758338"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18</a:t>
              </a:r>
            </a:p>
          </p:txBody>
        </p:sp>
        <p:sp>
          <p:nvSpPr>
            <p:cNvPr id="213" name="TextBox 212"/>
            <p:cNvSpPr txBox="1"/>
            <p:nvPr/>
          </p:nvSpPr>
          <p:spPr>
            <a:xfrm>
              <a:off x="5265548"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19</a:t>
              </a:r>
            </a:p>
          </p:txBody>
        </p:sp>
        <p:sp>
          <p:nvSpPr>
            <p:cNvPr id="214" name="TextBox 213"/>
            <p:cNvSpPr txBox="1"/>
            <p:nvPr/>
          </p:nvSpPr>
          <p:spPr>
            <a:xfrm>
              <a:off x="5772757"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20</a:t>
              </a:r>
            </a:p>
          </p:txBody>
        </p:sp>
        <p:sp>
          <p:nvSpPr>
            <p:cNvPr id="215" name="TextBox 214"/>
            <p:cNvSpPr txBox="1"/>
            <p:nvPr/>
          </p:nvSpPr>
          <p:spPr>
            <a:xfrm>
              <a:off x="6279967"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21</a:t>
              </a:r>
            </a:p>
          </p:txBody>
        </p:sp>
        <p:sp>
          <p:nvSpPr>
            <p:cNvPr id="216" name="TextBox 215"/>
            <p:cNvSpPr txBox="1"/>
            <p:nvPr/>
          </p:nvSpPr>
          <p:spPr>
            <a:xfrm>
              <a:off x="6787177"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22</a:t>
              </a:r>
            </a:p>
          </p:txBody>
        </p:sp>
        <p:sp>
          <p:nvSpPr>
            <p:cNvPr id="217" name="TextBox 216"/>
            <p:cNvSpPr txBox="1"/>
            <p:nvPr/>
          </p:nvSpPr>
          <p:spPr>
            <a:xfrm>
              <a:off x="7294386"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23</a:t>
              </a:r>
            </a:p>
          </p:txBody>
        </p:sp>
        <p:sp>
          <p:nvSpPr>
            <p:cNvPr id="218" name="TextBox 217"/>
            <p:cNvSpPr txBox="1"/>
            <p:nvPr/>
          </p:nvSpPr>
          <p:spPr>
            <a:xfrm>
              <a:off x="7801596"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24</a:t>
              </a:r>
            </a:p>
          </p:txBody>
        </p:sp>
        <p:sp>
          <p:nvSpPr>
            <p:cNvPr id="219" name="Rectangle 218"/>
            <p:cNvSpPr>
              <a:spLocks noChangeArrowheads="1"/>
            </p:cNvSpPr>
            <p:nvPr/>
          </p:nvSpPr>
          <p:spPr bwMode="auto">
            <a:xfrm flipV="1">
              <a:off x="4968425" y="3496102"/>
              <a:ext cx="1778235" cy="383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grpSp>
          <p:nvGrpSpPr>
            <p:cNvPr id="6" name="Group 125"/>
            <p:cNvGrpSpPr>
              <a:grpSpLocks/>
            </p:cNvGrpSpPr>
            <p:nvPr/>
          </p:nvGrpSpPr>
          <p:grpSpPr bwMode="auto">
            <a:xfrm>
              <a:off x="703662" y="4173861"/>
              <a:ext cx="7632155" cy="383887"/>
              <a:chOff x="812800" y="2760960"/>
              <a:chExt cx="8073326" cy="461665"/>
            </a:xfrm>
          </p:grpSpPr>
          <p:grpSp>
            <p:nvGrpSpPr>
              <p:cNvPr id="7" name="Group 82"/>
              <p:cNvGrpSpPr>
                <a:grpSpLocks/>
              </p:cNvGrpSpPr>
              <p:nvPr/>
            </p:nvGrpSpPr>
            <p:grpSpPr bwMode="auto">
              <a:xfrm>
                <a:off x="812800" y="2851143"/>
                <a:ext cx="8073326" cy="155573"/>
                <a:chOff x="823913" y="1806260"/>
                <a:chExt cx="8073326" cy="155041"/>
              </a:xfrm>
            </p:grpSpPr>
            <p:sp>
              <p:nvSpPr>
                <p:cNvPr id="223" name="Rectangle 222"/>
                <p:cNvSpPr>
                  <a:spLocks noChangeArrowheads="1"/>
                </p:cNvSpPr>
                <p:nvPr/>
              </p:nvSpPr>
              <p:spPr bwMode="auto">
                <a:xfrm>
                  <a:off x="823913" y="1806817"/>
                  <a:ext cx="4023964" cy="46008"/>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24" name="Rectangle 223"/>
                <p:cNvSpPr>
                  <a:spLocks noChangeArrowheads="1"/>
                </p:cNvSpPr>
                <p:nvPr/>
              </p:nvSpPr>
              <p:spPr bwMode="auto">
                <a:xfrm>
                  <a:off x="4847877" y="1806817"/>
                  <a:ext cx="2512795" cy="46008"/>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25" name="Rectangle 224"/>
                <p:cNvSpPr>
                  <a:spLocks noChangeArrowheads="1"/>
                </p:cNvSpPr>
                <p:nvPr/>
              </p:nvSpPr>
              <p:spPr bwMode="auto">
                <a:xfrm>
                  <a:off x="2203331" y="1914699"/>
                  <a:ext cx="2660420" cy="46008"/>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26" name="Rectangle 225"/>
                <p:cNvSpPr>
                  <a:spLocks noChangeArrowheads="1"/>
                </p:cNvSpPr>
                <p:nvPr/>
              </p:nvSpPr>
              <p:spPr bwMode="auto">
                <a:xfrm>
                  <a:off x="7360672" y="1806817"/>
                  <a:ext cx="1520693" cy="46008"/>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27" name="Rectangle 226"/>
                <p:cNvSpPr>
                  <a:spLocks noChangeArrowheads="1"/>
                </p:cNvSpPr>
                <p:nvPr/>
              </p:nvSpPr>
              <p:spPr bwMode="auto">
                <a:xfrm>
                  <a:off x="4863750" y="1914699"/>
                  <a:ext cx="4033489" cy="46008"/>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grpSp>
          <p:sp>
            <p:nvSpPr>
              <p:cNvPr id="222" name="TextBox 249"/>
              <p:cNvSpPr txBox="1">
                <a:spLocks noChangeArrowheads="1"/>
              </p:cNvSpPr>
              <p:nvPr/>
            </p:nvSpPr>
            <p:spPr bwMode="auto">
              <a:xfrm>
                <a:off x="7787672" y="2760960"/>
                <a:ext cx="10213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a:latin typeface="Calibri" charset="0"/>
                  </a:rPr>
                  <a:t>09:30 PS</a:t>
                </a:r>
              </a:p>
              <a:p>
                <a:pPr eaLnBrk="1" hangingPunct="1"/>
                <a:r>
                  <a:rPr lang="en-US" sz="1200" b="1">
                    <a:latin typeface="Calibri" charset="0"/>
                  </a:rPr>
                  <a:t>09:30 EPS-SG</a:t>
                </a:r>
              </a:p>
            </p:txBody>
          </p:sp>
        </p:grpSp>
        <p:grpSp>
          <p:nvGrpSpPr>
            <p:cNvPr id="8" name="Group 124"/>
            <p:cNvGrpSpPr>
              <a:grpSpLocks/>
            </p:cNvGrpSpPr>
            <p:nvPr/>
          </p:nvGrpSpPr>
          <p:grpSpPr bwMode="auto">
            <a:xfrm>
              <a:off x="811707" y="5055477"/>
              <a:ext cx="7864750" cy="692321"/>
              <a:chOff x="965006" y="3283744"/>
              <a:chExt cx="8319325" cy="830997"/>
            </a:xfrm>
          </p:grpSpPr>
          <p:grpSp>
            <p:nvGrpSpPr>
              <p:cNvPr id="9" name="Group 80"/>
              <p:cNvGrpSpPr>
                <a:grpSpLocks/>
              </p:cNvGrpSpPr>
              <p:nvPr/>
            </p:nvGrpSpPr>
            <p:grpSpPr bwMode="auto">
              <a:xfrm>
                <a:off x="965006" y="3423568"/>
                <a:ext cx="6860547" cy="252636"/>
                <a:chOff x="950719" y="2588545"/>
                <a:chExt cx="6860545" cy="252636"/>
              </a:xfrm>
            </p:grpSpPr>
            <p:sp>
              <p:nvSpPr>
                <p:cNvPr id="231" name="Rectangle 230"/>
                <p:cNvSpPr>
                  <a:spLocks noChangeArrowheads="1"/>
                </p:cNvSpPr>
                <p:nvPr/>
              </p:nvSpPr>
              <p:spPr bwMode="auto">
                <a:xfrm>
                  <a:off x="950719" y="2588545"/>
                  <a:ext cx="2280350" cy="46079"/>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32" name="Rectangle 231"/>
                <p:cNvSpPr>
                  <a:spLocks noChangeArrowheads="1"/>
                </p:cNvSpPr>
                <p:nvPr/>
              </p:nvSpPr>
              <p:spPr bwMode="auto">
                <a:xfrm>
                  <a:off x="4207970" y="2588545"/>
                  <a:ext cx="3020735" cy="4607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33" name="Rectangle 232"/>
                <p:cNvSpPr>
                  <a:spLocks noChangeArrowheads="1"/>
                </p:cNvSpPr>
                <p:nvPr/>
              </p:nvSpPr>
              <p:spPr bwMode="auto">
                <a:xfrm flipV="1">
                  <a:off x="4849261" y="2691824"/>
                  <a:ext cx="1881014" cy="444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34" name="Rectangle 233"/>
                <p:cNvSpPr>
                  <a:spLocks noChangeArrowheads="1"/>
                </p:cNvSpPr>
                <p:nvPr/>
              </p:nvSpPr>
              <p:spPr bwMode="auto">
                <a:xfrm flipV="1">
                  <a:off x="5930249" y="2795102"/>
                  <a:ext cx="1881015" cy="46079"/>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grpSp>
          <p:sp>
            <p:nvSpPr>
              <p:cNvPr id="230" name="TextBox 249"/>
              <p:cNvSpPr txBox="1">
                <a:spLocks noChangeArrowheads="1"/>
              </p:cNvSpPr>
              <p:nvPr/>
            </p:nvSpPr>
            <p:spPr bwMode="auto">
              <a:xfrm>
                <a:off x="7780337" y="3283744"/>
                <a:ext cx="150399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a:latin typeface="Calibri" charset="0"/>
                  </a:rPr>
                  <a:t>12:00 OceanSAT 2/3</a:t>
                </a:r>
              </a:p>
              <a:p>
                <a:pPr eaLnBrk="1" hangingPunct="1"/>
                <a:r>
                  <a:rPr lang="en-US" sz="1200" b="1">
                    <a:latin typeface="Calibri" charset="0"/>
                  </a:rPr>
                  <a:t>12:00 Meteor M/MP</a:t>
                </a:r>
              </a:p>
              <a:p>
                <a:pPr eaLnBrk="1" hangingPunct="1"/>
                <a:endParaRPr lang="en-US" sz="1200" b="1">
                  <a:latin typeface="Calibri" charset="0"/>
                </a:endParaRPr>
              </a:p>
              <a:p>
                <a:pPr eaLnBrk="1" hangingPunct="1"/>
                <a:endParaRPr lang="en-US" sz="1200" b="1">
                  <a:latin typeface="Calibri" charset="0"/>
                </a:endParaRPr>
              </a:p>
            </p:txBody>
          </p:sp>
        </p:grpSp>
        <p:grpSp>
          <p:nvGrpSpPr>
            <p:cNvPr id="10" name="Group 123"/>
            <p:cNvGrpSpPr>
              <a:grpSpLocks/>
            </p:cNvGrpSpPr>
            <p:nvPr/>
          </p:nvGrpSpPr>
          <p:grpSpPr bwMode="auto">
            <a:xfrm>
              <a:off x="5519152" y="1415170"/>
              <a:ext cx="3229312" cy="276999"/>
              <a:chOff x="5964238" y="4879973"/>
              <a:chExt cx="3416275" cy="332190"/>
            </a:xfrm>
          </p:grpSpPr>
          <p:grpSp>
            <p:nvGrpSpPr>
              <p:cNvPr id="11" name="Group 83"/>
              <p:cNvGrpSpPr>
                <a:grpSpLocks/>
              </p:cNvGrpSpPr>
              <p:nvPr/>
            </p:nvGrpSpPr>
            <p:grpSpPr bwMode="auto">
              <a:xfrm>
                <a:off x="5964238" y="5110163"/>
                <a:ext cx="2928937" cy="46037"/>
                <a:chOff x="5956301" y="5341938"/>
                <a:chExt cx="2928937" cy="46037"/>
              </a:xfrm>
            </p:grpSpPr>
            <p:sp>
              <p:nvSpPr>
                <p:cNvPr id="238" name="Rectangle 237"/>
                <p:cNvSpPr>
                  <a:spLocks noChangeArrowheads="1"/>
                </p:cNvSpPr>
                <p:nvPr/>
              </p:nvSpPr>
              <p:spPr bwMode="auto">
                <a:xfrm>
                  <a:off x="5956301" y="5341937"/>
                  <a:ext cx="1649412" cy="44450"/>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39" name="Rectangle 238"/>
                <p:cNvSpPr>
                  <a:spLocks noChangeArrowheads="1"/>
                </p:cNvSpPr>
                <p:nvPr/>
              </p:nvSpPr>
              <p:spPr bwMode="auto">
                <a:xfrm>
                  <a:off x="8085138" y="5341937"/>
                  <a:ext cx="800100" cy="44450"/>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sp>
            <p:nvSpPr>
              <p:cNvPr id="237" name="TextBox 249"/>
              <p:cNvSpPr txBox="1">
                <a:spLocks noChangeArrowheads="1"/>
              </p:cNvSpPr>
              <p:nvPr/>
            </p:nvSpPr>
            <p:spPr bwMode="auto">
              <a:xfrm>
                <a:off x="7842250" y="4879973"/>
                <a:ext cx="1538263" cy="332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dirty="0" smtClean="0">
                    <a:latin typeface="Calibri" charset="0"/>
                  </a:rPr>
                  <a:t>01:30 GCOM </a:t>
                </a:r>
                <a:r>
                  <a:rPr lang="en-US" sz="1200" b="1" dirty="0">
                    <a:latin typeface="Calibri" charset="0"/>
                  </a:rPr>
                  <a:t>W2/3</a:t>
                </a:r>
              </a:p>
            </p:txBody>
          </p:sp>
        </p:grpSp>
        <p:sp>
          <p:nvSpPr>
            <p:cNvPr id="240" name="Rectangle 105"/>
            <p:cNvSpPr>
              <a:spLocks noChangeArrowheads="1"/>
            </p:cNvSpPr>
            <p:nvPr/>
          </p:nvSpPr>
          <p:spPr bwMode="auto">
            <a:xfrm>
              <a:off x="352123" y="2791868"/>
              <a:ext cx="348538" cy="679083"/>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41" name="Rectangle 105"/>
            <p:cNvSpPr>
              <a:spLocks noChangeArrowheads="1"/>
            </p:cNvSpPr>
            <p:nvPr/>
          </p:nvSpPr>
          <p:spPr bwMode="auto">
            <a:xfrm>
              <a:off x="352123" y="3470951"/>
              <a:ext cx="348538" cy="702910"/>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42" name="Rectangle 105"/>
            <p:cNvSpPr>
              <a:spLocks noChangeArrowheads="1"/>
            </p:cNvSpPr>
            <p:nvPr/>
          </p:nvSpPr>
          <p:spPr bwMode="auto">
            <a:xfrm>
              <a:off x="352123" y="4830440"/>
              <a:ext cx="348538" cy="615543"/>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cxnSp>
          <p:nvCxnSpPr>
            <p:cNvPr id="243" name="Straight Connector 242"/>
            <p:cNvCxnSpPr>
              <a:cxnSpLocks noChangeShapeType="1"/>
            </p:cNvCxnSpPr>
            <p:nvPr/>
          </p:nvCxnSpPr>
          <p:spPr bwMode="auto">
            <a:xfrm>
              <a:off x="700661" y="3470951"/>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44" name="Straight Connector 243"/>
            <p:cNvCxnSpPr>
              <a:cxnSpLocks noChangeShapeType="1"/>
            </p:cNvCxnSpPr>
            <p:nvPr/>
          </p:nvCxnSpPr>
          <p:spPr bwMode="auto">
            <a:xfrm>
              <a:off x="703662" y="2791868"/>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45" name="TextBox 249"/>
            <p:cNvSpPr txBox="1">
              <a:spLocks noChangeArrowheads="1"/>
            </p:cNvSpPr>
            <p:nvPr/>
          </p:nvSpPr>
          <p:spPr bwMode="auto">
            <a:xfrm>
              <a:off x="7286882" y="3418001"/>
              <a:ext cx="110154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dirty="0">
                  <a:latin typeface="Calibri" charset="0"/>
                </a:rPr>
                <a:t>07:00 CFOSAT</a:t>
              </a:r>
            </a:p>
          </p:txBody>
        </p:sp>
        <p:sp>
          <p:nvSpPr>
            <p:cNvPr id="246" name="TextBox 136"/>
            <p:cNvSpPr txBox="1">
              <a:spLocks noChangeArrowheads="1"/>
            </p:cNvSpPr>
            <p:nvPr/>
          </p:nvSpPr>
          <p:spPr bwMode="auto">
            <a:xfrm rot="16200000">
              <a:off x="163526" y="1646492"/>
              <a:ext cx="6912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01- 03</a:t>
              </a:r>
            </a:p>
          </p:txBody>
        </p:sp>
        <p:sp>
          <p:nvSpPr>
            <p:cNvPr id="247" name="TextBox 137"/>
            <p:cNvSpPr txBox="1">
              <a:spLocks noChangeArrowheads="1"/>
            </p:cNvSpPr>
            <p:nvPr/>
          </p:nvSpPr>
          <p:spPr bwMode="auto">
            <a:xfrm rot="16200000">
              <a:off x="146247" y="2956342"/>
              <a:ext cx="7002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05- 07</a:t>
              </a:r>
            </a:p>
          </p:txBody>
        </p:sp>
        <p:sp>
          <p:nvSpPr>
            <p:cNvPr id="248" name="TextBox 138"/>
            <p:cNvSpPr txBox="1">
              <a:spLocks noChangeArrowheads="1"/>
            </p:cNvSpPr>
            <p:nvPr/>
          </p:nvSpPr>
          <p:spPr bwMode="auto">
            <a:xfrm rot="16200000">
              <a:off x="152384" y="3657098"/>
              <a:ext cx="713500" cy="32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07- 09</a:t>
              </a:r>
            </a:p>
          </p:txBody>
        </p:sp>
        <p:sp>
          <p:nvSpPr>
            <p:cNvPr id="249" name="TextBox 139"/>
            <p:cNvSpPr txBox="1">
              <a:spLocks noChangeArrowheads="1"/>
            </p:cNvSpPr>
            <p:nvPr/>
          </p:nvSpPr>
          <p:spPr bwMode="auto">
            <a:xfrm rot="16200000">
              <a:off x="173197" y="4942625"/>
              <a:ext cx="6778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11- 13</a:t>
              </a:r>
            </a:p>
          </p:txBody>
        </p:sp>
        <p:cxnSp>
          <p:nvCxnSpPr>
            <p:cNvPr id="250" name="Straight Connector 249"/>
            <p:cNvCxnSpPr/>
            <p:nvPr/>
          </p:nvCxnSpPr>
          <p:spPr>
            <a:xfrm>
              <a:off x="700661" y="5133579"/>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a:off x="709664" y="4557748"/>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2" name="Straight Connector 251"/>
            <p:cNvCxnSpPr/>
            <p:nvPr/>
          </p:nvCxnSpPr>
          <p:spPr>
            <a:xfrm>
              <a:off x="672148" y="3819097"/>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p:nvPr/>
          </p:nvCxnSpPr>
          <p:spPr>
            <a:xfrm>
              <a:off x="700661" y="3110892"/>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4" name="Straight Connector 253"/>
            <p:cNvCxnSpPr/>
            <p:nvPr/>
          </p:nvCxnSpPr>
          <p:spPr>
            <a:xfrm>
              <a:off x="709664" y="2462255"/>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5" name="Straight Connector 254"/>
            <p:cNvCxnSpPr/>
            <p:nvPr/>
          </p:nvCxnSpPr>
          <p:spPr>
            <a:xfrm>
              <a:off x="681152" y="1800381"/>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a:cxnSpLocks noChangeShapeType="1"/>
            </p:cNvCxnSpPr>
            <p:nvPr/>
          </p:nvCxnSpPr>
          <p:spPr bwMode="auto">
            <a:xfrm>
              <a:off x="703662" y="2102196"/>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57" name="Rectangle 105"/>
            <p:cNvSpPr>
              <a:spLocks noChangeArrowheads="1"/>
            </p:cNvSpPr>
            <p:nvPr/>
          </p:nvSpPr>
          <p:spPr bwMode="auto">
            <a:xfrm>
              <a:off x="355124" y="2102196"/>
              <a:ext cx="348538" cy="689672"/>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58" name="TextBox 136"/>
            <p:cNvSpPr txBox="1">
              <a:spLocks noChangeArrowheads="1"/>
            </p:cNvSpPr>
            <p:nvPr/>
          </p:nvSpPr>
          <p:spPr bwMode="auto">
            <a:xfrm rot="16200000">
              <a:off x="125925" y="2324251"/>
              <a:ext cx="74090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03 - 05</a:t>
              </a:r>
            </a:p>
          </p:txBody>
        </p:sp>
        <p:sp>
          <p:nvSpPr>
            <p:cNvPr id="259" name="Rectangle 105"/>
            <p:cNvSpPr>
              <a:spLocks noChangeArrowheads="1"/>
            </p:cNvSpPr>
            <p:nvPr/>
          </p:nvSpPr>
          <p:spPr bwMode="auto">
            <a:xfrm>
              <a:off x="355124" y="4167243"/>
              <a:ext cx="348538" cy="663197"/>
            </a:xfrm>
            <a:prstGeom prst="rect">
              <a:avLst/>
            </a:prstGeom>
            <a:noFill/>
            <a:ln w="3175" cap="rnd">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charset="0"/>
              </a:endParaRPr>
            </a:p>
          </p:txBody>
        </p:sp>
        <p:sp>
          <p:nvSpPr>
            <p:cNvPr id="260" name="TextBox 138"/>
            <p:cNvSpPr txBox="1">
              <a:spLocks noChangeArrowheads="1"/>
            </p:cNvSpPr>
            <p:nvPr/>
          </p:nvSpPr>
          <p:spPr bwMode="auto">
            <a:xfrm rot="16200000">
              <a:off x="156047" y="4314340"/>
              <a:ext cx="712177" cy="32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09- 11</a:t>
              </a:r>
            </a:p>
          </p:txBody>
        </p:sp>
        <p:grpSp>
          <p:nvGrpSpPr>
            <p:cNvPr id="12" name="Group 106"/>
            <p:cNvGrpSpPr>
              <a:grpSpLocks/>
            </p:cNvGrpSpPr>
            <p:nvPr/>
          </p:nvGrpSpPr>
          <p:grpSpPr bwMode="auto">
            <a:xfrm>
              <a:off x="1507994" y="3003668"/>
              <a:ext cx="6293601" cy="109872"/>
              <a:chOff x="1688306" y="3238883"/>
              <a:chExt cx="6657182" cy="130985"/>
            </a:xfrm>
          </p:grpSpPr>
          <p:grpSp>
            <p:nvGrpSpPr>
              <p:cNvPr id="13" name="Group 86"/>
              <p:cNvGrpSpPr>
                <a:grpSpLocks/>
              </p:cNvGrpSpPr>
              <p:nvPr/>
            </p:nvGrpSpPr>
            <p:grpSpPr bwMode="auto">
              <a:xfrm>
                <a:off x="1688306" y="3238883"/>
                <a:ext cx="6069013" cy="130972"/>
                <a:chOff x="1717674" y="3338512"/>
                <a:chExt cx="6069014" cy="130749"/>
              </a:xfrm>
            </p:grpSpPr>
            <p:grpSp>
              <p:nvGrpSpPr>
                <p:cNvPr id="14" name="Group 81"/>
                <p:cNvGrpSpPr>
                  <a:grpSpLocks/>
                </p:cNvGrpSpPr>
                <p:nvPr/>
              </p:nvGrpSpPr>
              <p:grpSpPr bwMode="auto">
                <a:xfrm>
                  <a:off x="1717674" y="3338512"/>
                  <a:ext cx="6069014" cy="46038"/>
                  <a:chOff x="1717674" y="3338512"/>
                  <a:chExt cx="6069014" cy="46038"/>
                </a:xfrm>
              </p:grpSpPr>
              <p:sp>
                <p:nvSpPr>
                  <p:cNvPr id="266" name="Rectangle 265"/>
                  <p:cNvSpPr>
                    <a:spLocks noChangeArrowheads="1"/>
                  </p:cNvSpPr>
                  <p:nvPr/>
                </p:nvSpPr>
                <p:spPr bwMode="auto">
                  <a:xfrm flipV="1">
                    <a:off x="1717674" y="3338512"/>
                    <a:ext cx="2049218" cy="45689"/>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67" name="Rectangle 266"/>
                  <p:cNvSpPr>
                    <a:spLocks noChangeArrowheads="1"/>
                  </p:cNvSpPr>
                  <p:nvPr/>
                </p:nvSpPr>
                <p:spPr bwMode="auto">
                  <a:xfrm flipV="1">
                    <a:off x="3766892" y="3338512"/>
                    <a:ext cx="2138109" cy="456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68" name="Rectangle 267"/>
                  <p:cNvSpPr>
                    <a:spLocks noChangeArrowheads="1"/>
                  </p:cNvSpPr>
                  <p:nvPr/>
                </p:nvSpPr>
                <p:spPr bwMode="auto">
                  <a:xfrm>
                    <a:off x="5905001" y="3338512"/>
                    <a:ext cx="1880963" cy="45689"/>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sp>
              <p:nvSpPr>
                <p:cNvPr id="265" name="Rectangle 264"/>
                <p:cNvSpPr>
                  <a:spLocks noChangeArrowheads="1"/>
                </p:cNvSpPr>
                <p:nvPr/>
              </p:nvSpPr>
              <p:spPr bwMode="auto">
                <a:xfrm>
                  <a:off x="4444675" y="3423586"/>
                  <a:ext cx="2014297" cy="45688"/>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sp>
            <p:nvSpPr>
              <p:cNvPr id="263" name="Rectangle 262"/>
              <p:cNvSpPr>
                <a:spLocks noChangeArrowheads="1"/>
              </p:cNvSpPr>
              <p:nvPr/>
            </p:nvSpPr>
            <p:spPr bwMode="auto">
              <a:xfrm>
                <a:off x="6429603" y="3324102"/>
                <a:ext cx="1915885" cy="45766"/>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cxnSp>
          <p:nvCxnSpPr>
            <p:cNvPr id="269" name="Straight Connector 268"/>
            <p:cNvCxnSpPr>
              <a:cxnSpLocks noChangeShapeType="1"/>
            </p:cNvCxnSpPr>
            <p:nvPr/>
          </p:nvCxnSpPr>
          <p:spPr bwMode="auto">
            <a:xfrm>
              <a:off x="709664" y="4843678"/>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70" name="Rectangle 269"/>
            <p:cNvSpPr>
              <a:spLocks noChangeArrowheads="1"/>
            </p:cNvSpPr>
            <p:nvPr/>
          </p:nvSpPr>
          <p:spPr bwMode="auto">
            <a:xfrm>
              <a:off x="3491880" y="3140968"/>
              <a:ext cx="2990736" cy="383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72" name="Rectangle 271"/>
            <p:cNvSpPr>
              <a:spLocks noChangeArrowheads="1"/>
            </p:cNvSpPr>
            <p:nvPr/>
          </p:nvSpPr>
          <p:spPr bwMode="auto">
            <a:xfrm>
              <a:off x="4499992" y="3212976"/>
              <a:ext cx="2801659" cy="37065"/>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73" name="TextBox 249"/>
            <p:cNvSpPr txBox="1">
              <a:spLocks noChangeArrowheads="1"/>
            </p:cNvSpPr>
            <p:nvPr/>
          </p:nvSpPr>
          <p:spPr bwMode="auto">
            <a:xfrm>
              <a:off x="7286882" y="2708920"/>
              <a:ext cx="13067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dirty="0">
                  <a:latin typeface="Calibri" charset="0"/>
                </a:rPr>
                <a:t>06:00 HY-2 A/B/C</a:t>
              </a:r>
            </a:p>
            <a:p>
              <a:pPr eaLnBrk="1" hangingPunct="1"/>
              <a:r>
                <a:rPr lang="en-US" sz="1200" b="1" dirty="0">
                  <a:latin typeface="Calibri" charset="0"/>
                </a:rPr>
                <a:t>06:00  FY-3E/G</a:t>
              </a:r>
            </a:p>
            <a:p>
              <a:pPr eaLnBrk="1" hangingPunct="1"/>
              <a:r>
                <a:rPr lang="en-US" sz="1200" b="1" dirty="0" smtClean="0">
                  <a:latin typeface="Calibri" charset="0"/>
                </a:rPr>
                <a:t>06:00 SCATSAT</a:t>
              </a:r>
            </a:p>
            <a:p>
              <a:pPr eaLnBrk="1" hangingPunct="1"/>
              <a:r>
                <a:rPr lang="en-US" sz="1200" b="1" dirty="0" smtClean="0">
                  <a:latin typeface="Calibri" charset="0"/>
                </a:rPr>
                <a:t>06:00 SCATT O.S.</a:t>
              </a:r>
            </a:p>
          </p:txBody>
        </p:sp>
        <p:sp>
          <p:nvSpPr>
            <p:cNvPr id="275" name="TextBox 274"/>
            <p:cNvSpPr txBox="1"/>
            <p:nvPr/>
          </p:nvSpPr>
          <p:spPr>
            <a:xfrm rot="16200000">
              <a:off x="-1643719" y="3265172"/>
              <a:ext cx="3636559" cy="349119"/>
            </a:xfrm>
            <a:prstGeom prst="rect">
              <a:avLst/>
            </a:prstGeom>
            <a:noFill/>
          </p:spPr>
          <p:txBody>
            <a:bodyPr wrap="none" rtlCol="0">
              <a:spAutoFit/>
            </a:bodyPr>
            <a:lstStyle/>
            <a:p>
              <a:r>
                <a:rPr lang="en-GB" dirty="0" smtClean="0">
                  <a:solidFill>
                    <a:srgbClr val="FF0000"/>
                  </a:solidFill>
                </a:rPr>
                <a:t>DESCENDING NODE CROSSING TIME</a:t>
              </a:r>
              <a:endParaRPr lang="en-GB" dirty="0">
                <a:solidFill>
                  <a:srgbClr val="FF0000"/>
                </a:solidFill>
              </a:endParaRPr>
            </a:p>
          </p:txBody>
        </p:sp>
      </p:grpSp>
      <p:sp>
        <p:nvSpPr>
          <p:cNvPr id="277" name="TextBox 276"/>
          <p:cNvSpPr txBox="1"/>
          <p:nvPr/>
        </p:nvSpPr>
        <p:spPr>
          <a:xfrm>
            <a:off x="179512" y="476672"/>
            <a:ext cx="6696744" cy="646331"/>
          </a:xfrm>
          <a:prstGeom prst="rect">
            <a:avLst/>
          </a:prstGeom>
          <a:solidFill>
            <a:schemeClr val="accent1">
              <a:lumMod val="75000"/>
            </a:schemeClr>
          </a:solidFill>
        </p:spPr>
        <p:txBody>
          <a:bodyPr wrap="square" rtlCol="0">
            <a:spAutoFit/>
          </a:bodyPr>
          <a:lstStyle/>
          <a:p>
            <a:r>
              <a:rPr lang="en-GB" b="1" dirty="0" smtClean="0">
                <a:solidFill>
                  <a:schemeClr val="bg1"/>
                </a:solidFill>
              </a:rPr>
              <a:t>CEOS Ocean Vector Surface Winds Virtual Constellation (OSVW-VC)  Local time coverage assessment (ground track) - NRT data access</a:t>
            </a:r>
            <a:endParaRPr lang="en-GB" b="1" dirty="0">
              <a:solidFill>
                <a:schemeClr val="bg1"/>
              </a:solidFill>
            </a:endParaRPr>
          </a:p>
        </p:txBody>
      </p:sp>
      <p:sp>
        <p:nvSpPr>
          <p:cNvPr id="278" name="Rectangle 277"/>
          <p:cNvSpPr/>
          <p:nvPr/>
        </p:nvSpPr>
        <p:spPr>
          <a:xfrm>
            <a:off x="2987824" y="1196752"/>
            <a:ext cx="504056" cy="4320480"/>
          </a:xfrm>
          <a:prstGeom prst="rect">
            <a:avLst/>
          </a:prstGeom>
          <a:solidFill>
            <a:srgbClr val="FFC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p:cNvSpPr/>
          <p:nvPr/>
        </p:nvSpPr>
        <p:spPr>
          <a:xfrm>
            <a:off x="2987824" y="2708920"/>
            <a:ext cx="936104" cy="936104"/>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2987824" y="4509120"/>
            <a:ext cx="936104" cy="936104"/>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TextBox 112"/>
          <p:cNvSpPr txBox="1"/>
          <p:nvPr/>
        </p:nvSpPr>
        <p:spPr>
          <a:xfrm>
            <a:off x="3779912" y="3645024"/>
            <a:ext cx="4464496" cy="369332"/>
          </a:xfrm>
          <a:prstGeom prst="rect">
            <a:avLst/>
          </a:prstGeom>
          <a:noFill/>
        </p:spPr>
        <p:txBody>
          <a:bodyPr wrap="square" rtlCol="0">
            <a:spAutoFit/>
          </a:bodyPr>
          <a:lstStyle/>
          <a:p>
            <a:r>
              <a:rPr lang="en-GB" b="1" dirty="0" smtClean="0">
                <a:solidFill>
                  <a:srgbClr val="C00000"/>
                </a:solidFill>
              </a:rPr>
              <a:t>WMO observation cycle requirement: 6 h</a:t>
            </a:r>
            <a:endParaRPr lang="en-GB" b="1" dirty="0">
              <a:solidFill>
                <a:srgbClr val="C00000"/>
              </a:solidFill>
            </a:endParaRPr>
          </a:p>
        </p:txBody>
      </p:sp>
      <p:cxnSp>
        <p:nvCxnSpPr>
          <p:cNvPr id="117" name="Straight Arrow Connector 116"/>
          <p:cNvCxnSpPr/>
          <p:nvPr/>
        </p:nvCxnSpPr>
        <p:spPr>
          <a:xfrm>
            <a:off x="8604448" y="3140968"/>
            <a:ext cx="0" cy="93610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8604448" y="4365104"/>
            <a:ext cx="0" cy="93610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539552" y="1556792"/>
            <a:ext cx="7848872" cy="1077218"/>
          </a:xfrm>
          <a:prstGeom prst="rect">
            <a:avLst/>
          </a:prstGeom>
          <a:solidFill>
            <a:schemeClr val="bg1">
              <a:lumMod val="85000"/>
              <a:alpha val="82000"/>
            </a:schemeClr>
          </a:solidFill>
        </p:spPr>
        <p:txBody>
          <a:bodyPr wrap="square" rtlCol="0">
            <a:spAutoFit/>
          </a:bodyPr>
          <a:lstStyle/>
          <a:p>
            <a:pPr algn="ctr"/>
            <a:r>
              <a:rPr lang="en-GB" sz="1600" b="1" dirty="0" smtClean="0"/>
              <a:t>No </a:t>
            </a:r>
            <a:r>
              <a:rPr lang="en-GB" sz="1600" b="1" dirty="0" err="1" smtClean="0"/>
              <a:t>scatterometer</a:t>
            </a:r>
            <a:r>
              <a:rPr lang="en-GB" sz="1600" b="1" dirty="0" smtClean="0"/>
              <a:t> missions confirmed within the 0 – 6 h Descending Node Crossing period </a:t>
            </a:r>
          </a:p>
          <a:p>
            <a:pPr algn="ctr"/>
            <a:endParaRPr lang="en-GB" sz="1600" b="1" dirty="0" smtClean="0"/>
          </a:p>
          <a:p>
            <a:pPr algn="ctr"/>
            <a:r>
              <a:rPr lang="en-GB" sz="1600" b="1" dirty="0" smtClean="0"/>
              <a:t>What is the implication for </a:t>
            </a:r>
            <a:r>
              <a:rPr lang="en-GB" sz="1600" b="1" dirty="0" err="1" smtClean="0"/>
              <a:t>scatterometer</a:t>
            </a:r>
            <a:r>
              <a:rPr lang="en-GB" sz="1600" b="1" dirty="0" smtClean="0"/>
              <a:t> </a:t>
            </a:r>
            <a:r>
              <a:rPr lang="en-GB" sz="1600" b="1" dirty="0" err="1" smtClean="0"/>
              <a:t>spatio</a:t>
            </a:r>
            <a:r>
              <a:rPr lang="en-GB" sz="1600" b="1" dirty="0" smtClean="0"/>
              <a:t>-temporal coverage for given locations?</a:t>
            </a:r>
          </a:p>
          <a:p>
            <a:pPr algn="ctr"/>
            <a:r>
              <a:rPr lang="en-GB" sz="1600" b="1" dirty="0" smtClean="0"/>
              <a:t>What is the implication for the different applications?</a:t>
            </a:r>
          </a:p>
        </p:txBody>
      </p:sp>
    </p:spTree>
    <p:extLst>
      <p:ext uri="{BB962C8B-B14F-4D97-AF65-F5344CB8AC3E}">
        <p14:creationId xmlns:p14="http://schemas.microsoft.com/office/powerpoint/2010/main" val="253167871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blinds(horizontal)">
                                      <p:cBhvr>
                                        <p:cTn id="7" dur="500"/>
                                        <p:tgtEl>
                                          <p:spTgt spid="10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1"/>
                                        </p:tgtEl>
                                        <p:attrNameLst>
                                          <p:attrName>style.visibility</p:attrName>
                                        </p:attrNameLst>
                                      </p:cBhvr>
                                      <p:to>
                                        <p:strVal val="visible"/>
                                      </p:to>
                                    </p:set>
                                    <p:animEffect transition="in" filter="blinds(horizontal)">
                                      <p:cBhvr>
                                        <p:cTn id="10" dur="500"/>
                                        <p:tgtEl>
                                          <p:spTgt spid="11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blinds(horizontal)">
                                      <p:cBhvr>
                                        <p:cTn id="15" dur="500"/>
                                        <p:tgtEl>
                                          <p:spTgt spid="11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17"/>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1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16"/>
                                        </p:tgtEl>
                                        <p:attrNameLst>
                                          <p:attrName>style.visibility</p:attrName>
                                        </p:attrNameLst>
                                      </p:cBhvr>
                                      <p:to>
                                        <p:strVal val="visible"/>
                                      </p:to>
                                    </p:set>
                                    <p:animEffect transition="in" filter="blinds(horizontal)">
                                      <p:cBhvr>
                                        <p:cTn id="26"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11" grpId="0" animBg="1"/>
      <p:bldP spid="113" grpId="0"/>
      <p:bldP spid="1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1897270" y="-341244"/>
            <a:ext cx="7123361" cy="1672389"/>
          </a:xfrm>
        </p:spPr>
        <p:txBody>
          <a:bodyPr/>
          <a:lstStyle/>
          <a:p>
            <a:pPr algn="l"/>
            <a:r>
              <a:rPr lang="en-US" sz="2800" dirty="0" smtClean="0"/>
              <a:t>OCR – VC </a:t>
            </a:r>
            <a:r>
              <a:rPr lang="en-US" sz="2800" dirty="0"/>
              <a:t>Progress towards established </a:t>
            </a:r>
            <a:br>
              <a:rPr lang="en-US" sz="2800" dirty="0"/>
            </a:br>
            <a:r>
              <a:rPr lang="en-US" sz="2800" dirty="0" smtClean="0"/>
              <a:t>		CEOS</a:t>
            </a:r>
            <a:r>
              <a:rPr lang="en-US" sz="2800" dirty="0"/>
              <a:t>-GEO </a:t>
            </a:r>
            <a:r>
              <a:rPr lang="en-US" sz="2800" dirty="0" smtClean="0"/>
              <a:t>Priorities</a:t>
            </a:r>
            <a:endParaRPr lang="en-US" sz="2800" dirty="0" smtClean="0">
              <a:solidFill>
                <a:srgbClr val="FFFF00"/>
              </a:solidFill>
            </a:endParaRPr>
          </a:p>
        </p:txBody>
      </p:sp>
      <p:sp>
        <p:nvSpPr>
          <p:cNvPr id="2" name="Subtitle 1"/>
          <p:cNvSpPr>
            <a:spLocks noGrp="1"/>
          </p:cNvSpPr>
          <p:nvPr>
            <p:ph type="subTitle" sz="quarter" idx="1"/>
          </p:nvPr>
        </p:nvSpPr>
        <p:spPr>
          <a:xfrm>
            <a:off x="3814057" y="1443204"/>
            <a:ext cx="4826977" cy="2746478"/>
          </a:xfrm>
        </p:spPr>
        <p:txBody>
          <a:bodyPr/>
          <a:lstStyle/>
          <a:p>
            <a:pPr lvl="0"/>
            <a:r>
              <a:rPr lang="en-US" dirty="0" smtClean="0"/>
              <a:t>Paula </a:t>
            </a:r>
            <a:r>
              <a:rPr lang="en-US" dirty="0"/>
              <a:t>Bontempi (</a:t>
            </a:r>
            <a:r>
              <a:rPr lang="en-US" dirty="0" smtClean="0"/>
              <a:t>NASA)</a:t>
            </a:r>
            <a:endParaRPr lang="en-US" dirty="0"/>
          </a:p>
          <a:p>
            <a:pPr lvl="0"/>
            <a:r>
              <a:rPr lang="en-US" dirty="0" smtClean="0"/>
              <a:t>Paul DiGiacomo  (NOAA)</a:t>
            </a:r>
          </a:p>
          <a:p>
            <a:pPr lvl="0"/>
            <a:r>
              <a:rPr lang="en-US" dirty="0" smtClean="0"/>
              <a:t>Peter </a:t>
            </a:r>
            <a:r>
              <a:rPr lang="en-US" dirty="0"/>
              <a:t>Regner (ESA</a:t>
            </a:r>
            <a:r>
              <a:rPr lang="en-US" dirty="0" smtClean="0"/>
              <a:t>)</a:t>
            </a:r>
          </a:p>
          <a:p>
            <a:r>
              <a:rPr lang="en-US" b="0" dirty="0" smtClean="0"/>
              <a:t>Presented by</a:t>
            </a:r>
            <a:r>
              <a:rPr lang="en-US" dirty="0" smtClean="0"/>
              <a:t>: Juliette </a:t>
            </a:r>
            <a:r>
              <a:rPr lang="en-US" dirty="0"/>
              <a:t>Lambin (CNES</a:t>
            </a:r>
            <a:r>
              <a:rPr lang="en-US" dirty="0" smtClean="0"/>
              <a:t>)</a:t>
            </a:r>
            <a:endParaRPr lang="en-US" dirty="0"/>
          </a:p>
          <a:p>
            <a:pPr lvl="0"/>
            <a:r>
              <a:rPr lang="en-US" b="0" dirty="0" smtClean="0"/>
              <a:t>CEOS SIT-30 Meeting</a:t>
            </a:r>
          </a:p>
          <a:p>
            <a:pPr lvl="0"/>
            <a:r>
              <a:rPr lang="en-US" b="0" dirty="0" smtClean="0"/>
              <a:t>Montpelier, France</a:t>
            </a:r>
          </a:p>
          <a:p>
            <a:r>
              <a:rPr lang="en-US" b="0" dirty="0" smtClean="0"/>
              <a:t>16-18 September 2014</a:t>
            </a:r>
            <a:endParaRPr lang="en-US" b="0" dirty="0"/>
          </a:p>
        </p:txBody>
      </p:sp>
    </p:spTree>
    <p:extLst>
      <p:ext uri="{BB962C8B-B14F-4D97-AF65-F5344CB8AC3E}">
        <p14:creationId xmlns:p14="http://schemas.microsoft.com/office/powerpoint/2010/main" val="18806656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dirty="0" smtClean="0"/>
          </a:p>
        </p:txBody>
      </p:sp>
      <p:sp>
        <p:nvSpPr>
          <p:cNvPr id="6" name="Rectangle 3"/>
          <p:cNvSpPr txBox="1">
            <a:spLocks noChangeArrowheads="1"/>
          </p:cNvSpPr>
          <p:nvPr/>
        </p:nvSpPr>
        <p:spPr>
          <a:xfrm>
            <a:off x="0" y="1296348"/>
            <a:ext cx="8791916" cy="5250502"/>
          </a:xfrm>
          <a:prstGeom prst="rect">
            <a:avLst/>
          </a:prstGeom>
        </p:spPr>
        <p:txBody>
          <a:bodyPr/>
          <a:lstStyle/>
          <a:p>
            <a:pPr marL="455613" indent="-390525" defTabSz="914400">
              <a:spcBef>
                <a:spcPts val="600"/>
              </a:spcBef>
              <a:buFont typeface="Wingdings" charset="2"/>
              <a:buChar char="q"/>
              <a:defRPr/>
            </a:pPr>
            <a:r>
              <a:rPr lang="en-US" altLang="ja-JP" b="1" kern="0" dirty="0" smtClean="0">
                <a:solidFill>
                  <a:srgbClr val="002569"/>
                </a:solidFill>
                <a:latin typeface="Arial" pitchFamily="34" charset="0"/>
                <a:ea typeface="ＭＳ Ｐゴシック" pitchFamily="50" charset="-128"/>
                <a:cs typeface="Arial" pitchFamily="34" charset="0"/>
              </a:rPr>
              <a:t>OCR-VC implementation and coordination issues to be addressed by SIT</a:t>
            </a:r>
          </a:p>
          <a:p>
            <a:pPr marL="569913" lvl="1"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CEOS agency adoption of </a:t>
            </a:r>
            <a:r>
              <a:rPr lang="en-US" altLang="ja-JP" sz="1600" kern="0" dirty="0" smtClean="0">
                <a:solidFill>
                  <a:srgbClr val="FF0000"/>
                </a:solidFill>
                <a:latin typeface="Arial" pitchFamily="34" charset="0"/>
                <a:ea typeface="ＭＳ Ｐゴシック" pitchFamily="50" charset="-128"/>
                <a:cs typeface="Arial" pitchFamily="34" charset="0"/>
              </a:rPr>
              <a:t>free, easy and timely access to and sharing of calibrated, </a:t>
            </a:r>
            <a:r>
              <a:rPr lang="en-US" altLang="ja-JP" sz="1600" kern="0" dirty="0" smtClean="0">
                <a:solidFill>
                  <a:srgbClr val="002569"/>
                </a:solidFill>
                <a:latin typeface="Arial" pitchFamily="34" charset="0"/>
                <a:ea typeface="ＭＳ Ｐゴシック" pitchFamily="50" charset="-128"/>
                <a:cs typeface="Arial" pitchFamily="34" charset="0"/>
              </a:rPr>
              <a:t>as well as </a:t>
            </a:r>
            <a:r>
              <a:rPr lang="en-US" altLang="ja-JP" sz="1600" kern="0" dirty="0" smtClean="0">
                <a:solidFill>
                  <a:srgbClr val="FF0000"/>
                </a:solidFill>
                <a:latin typeface="Arial" pitchFamily="34" charset="0"/>
                <a:ea typeface="ＭＳ Ｐゴシック" pitchFamily="50" charset="-128"/>
                <a:cs typeface="Arial" pitchFamily="34" charset="0"/>
              </a:rPr>
              <a:t>uncalibrated Level-0 or Level-1A OCR data, calibration information and source/processing codes </a:t>
            </a:r>
          </a:p>
          <a:p>
            <a:pPr marL="1027113" lvl="2"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It is possible that a compromise for missions planned in the near term may need to be discussed or brokered, </a:t>
            </a:r>
            <a:r>
              <a:rPr lang="en-US" altLang="ja-JP" sz="1600" kern="0" dirty="0">
                <a:solidFill>
                  <a:srgbClr val="002569"/>
                </a:solidFill>
                <a:latin typeface="Arial" pitchFamily="34" charset="0"/>
                <a:ea typeface="ＭＳ Ｐゴシック" pitchFamily="50" charset="-128"/>
                <a:cs typeface="Arial" pitchFamily="34" charset="0"/>
              </a:rPr>
              <a:t>for example: </a:t>
            </a:r>
            <a:r>
              <a:rPr lang="en-US" altLang="ja-JP" sz="1600" kern="0" dirty="0" smtClean="0">
                <a:solidFill>
                  <a:srgbClr val="002569"/>
                </a:solidFill>
                <a:latin typeface="Arial" pitchFamily="34" charset="0"/>
                <a:ea typeface="ＭＳ Ｐゴシック" pitchFamily="50" charset="-128"/>
                <a:cs typeface="Arial" pitchFamily="34" charset="0"/>
              </a:rPr>
              <a:t>at </a:t>
            </a:r>
            <a:r>
              <a:rPr lang="en-US" altLang="ja-JP" sz="1600" kern="0" dirty="0">
                <a:solidFill>
                  <a:srgbClr val="002569"/>
                </a:solidFill>
                <a:latin typeface="Arial" pitchFamily="34" charset="0"/>
                <a:ea typeface="ＭＳ Ｐゴシック" pitchFamily="50" charset="-128"/>
                <a:cs typeface="Arial" pitchFamily="34" charset="0"/>
              </a:rPr>
              <a:t>present Sentinel-3 L0 data are classified as "Internal Products" and routine dissemination of L0 products to users is not foreseen from the Payload Data Ground Segment. The generation of an intermediate Level-1A file (as done by NASA for SeaWiFS and MODIS) that would contain (but not apply) the straylight corrections and associated pre-launch and on-orbit (temporal) calibration information could be a practical solution. </a:t>
            </a:r>
            <a:endParaRPr lang="en-US" altLang="ja-JP" sz="1600" kern="0" dirty="0" smtClean="0">
              <a:solidFill>
                <a:srgbClr val="002569"/>
              </a:solidFill>
              <a:latin typeface="Arial" pitchFamily="34" charset="0"/>
              <a:ea typeface="ＭＳ Ｐゴシック" pitchFamily="50" charset="-128"/>
              <a:cs typeface="Arial" pitchFamily="34" charset="0"/>
            </a:endParaRPr>
          </a:p>
          <a:p>
            <a:pPr marL="569913" lvl="1"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SIT </a:t>
            </a:r>
            <a:r>
              <a:rPr lang="en-US" altLang="ja-JP" sz="1600" kern="0" dirty="0">
                <a:solidFill>
                  <a:srgbClr val="002569"/>
                </a:solidFill>
                <a:latin typeface="Arial" pitchFamily="34" charset="0"/>
                <a:ea typeface="ＭＳ Ｐゴシック" pitchFamily="50" charset="-128"/>
                <a:cs typeface="Arial" pitchFamily="34" charset="0"/>
              </a:rPr>
              <a:t>encouragement for CEOS </a:t>
            </a:r>
            <a:r>
              <a:rPr lang="en-US" altLang="ja-JP" sz="1600" kern="0" dirty="0">
                <a:solidFill>
                  <a:srgbClr val="FF0000"/>
                </a:solidFill>
                <a:latin typeface="Arial" pitchFamily="34" charset="0"/>
                <a:ea typeface="ＭＳ Ｐゴシック" pitchFamily="50" charset="-128"/>
                <a:cs typeface="Arial" pitchFamily="34" charset="0"/>
              </a:rPr>
              <a:t>agency implementation of the IOCCG Report 13 </a:t>
            </a:r>
            <a:r>
              <a:rPr lang="en-US" altLang="ja-JP" sz="1600" kern="0" dirty="0" smtClean="0">
                <a:latin typeface="Arial" pitchFamily="34" charset="0"/>
                <a:ea typeface="ＭＳ Ｐゴシック" pitchFamily="50" charset="-128"/>
                <a:cs typeface="Arial" pitchFamily="34" charset="0"/>
              </a:rPr>
              <a:t>(</a:t>
            </a:r>
            <a:r>
              <a:rPr lang="en-US" sz="1600" i="1" dirty="0"/>
              <a:t>Mission Requirements for </a:t>
            </a:r>
            <a:r>
              <a:rPr lang="en-US" sz="1600" i="1" dirty="0" smtClean="0"/>
              <a:t>Future </a:t>
            </a:r>
            <a:r>
              <a:rPr lang="en-US" sz="1600" i="1" dirty="0"/>
              <a:t>Ocean-Colour </a:t>
            </a:r>
            <a:r>
              <a:rPr lang="en-US" sz="1600" i="1" dirty="0" smtClean="0"/>
              <a:t>Sensors) </a:t>
            </a:r>
            <a:r>
              <a:rPr lang="en-US" altLang="ja-JP" sz="1600" kern="0" dirty="0" smtClean="0">
                <a:solidFill>
                  <a:srgbClr val="002569"/>
                </a:solidFill>
                <a:latin typeface="Arial" pitchFamily="34" charset="0"/>
                <a:ea typeface="ＭＳ Ｐゴシック" pitchFamily="50" charset="-128"/>
                <a:cs typeface="Arial" pitchFamily="34" charset="0"/>
              </a:rPr>
              <a:t>will be critical </a:t>
            </a:r>
            <a:r>
              <a:rPr lang="en-US" altLang="ja-JP" sz="1600" kern="0" dirty="0">
                <a:solidFill>
                  <a:srgbClr val="002569"/>
                </a:solidFill>
                <a:latin typeface="Arial" pitchFamily="34" charset="0"/>
                <a:ea typeface="ＭＳ Ｐゴシック" pitchFamily="50" charset="-128"/>
                <a:cs typeface="Arial" pitchFamily="34" charset="0"/>
              </a:rPr>
              <a:t>to the success of the OCR-VC and future OCR continuity and user engagement</a:t>
            </a:r>
            <a:r>
              <a:rPr lang="en-US" altLang="ja-JP" sz="1600" kern="0" dirty="0" smtClean="0">
                <a:solidFill>
                  <a:srgbClr val="002569"/>
                </a:solidFill>
                <a:latin typeface="Arial" pitchFamily="34" charset="0"/>
                <a:ea typeface="ＭＳ Ｐゴシック" pitchFamily="50" charset="-128"/>
                <a:cs typeface="Arial" pitchFamily="34" charset="0"/>
              </a:rPr>
              <a:t>.</a:t>
            </a:r>
          </a:p>
          <a:p>
            <a:pPr marL="569913" lvl="1" indent="-276225" defTabSz="914400">
              <a:spcBef>
                <a:spcPts val="600"/>
              </a:spcBef>
              <a:buFont typeface="Arial" charset="0"/>
              <a:buChar char="•"/>
              <a:defRPr/>
            </a:pPr>
            <a:r>
              <a:rPr lang="en-US" altLang="ja-JP" sz="1600" kern="0" dirty="0">
                <a:solidFill>
                  <a:srgbClr val="002569"/>
                </a:solidFill>
                <a:latin typeface="Arial" pitchFamily="34" charset="0"/>
                <a:ea typeface="ＭＳ Ｐゴシック" pitchFamily="50" charset="-128"/>
                <a:cs typeface="Arial" pitchFamily="34" charset="0"/>
              </a:rPr>
              <a:t>SIT encouragement for CEOS agency participation and support toward </a:t>
            </a:r>
            <a:r>
              <a:rPr lang="en-US" altLang="ja-JP" sz="1600" kern="0" dirty="0">
                <a:solidFill>
                  <a:srgbClr val="FF0000"/>
                </a:solidFill>
                <a:latin typeface="Arial" pitchFamily="34" charset="0"/>
                <a:ea typeface="ＭＳ Ｐゴシック" pitchFamily="50" charset="-128"/>
                <a:cs typeface="Arial" pitchFamily="34" charset="0"/>
              </a:rPr>
              <a:t>implementation of the INSITU-OCR</a:t>
            </a:r>
            <a:r>
              <a:rPr lang="en-US" altLang="ja-JP" sz="1600" kern="0" dirty="0" smtClean="0">
                <a:solidFill>
                  <a:schemeClr val="tx1">
                    <a:lumMod val="75000"/>
                  </a:schemeClr>
                </a:solidFill>
                <a:latin typeface="Arial" pitchFamily="34" charset="0"/>
                <a:ea typeface="ＭＳ Ｐゴシック" pitchFamily="50" charset="-128"/>
                <a:cs typeface="Arial" pitchFamily="34" charset="0"/>
              </a:rPr>
              <a:t>.</a:t>
            </a:r>
          </a:p>
          <a:p>
            <a:pPr marL="1027113" lvl="2" indent="-276225" defTabSz="914400">
              <a:spcBef>
                <a:spcPts val="600"/>
              </a:spcBef>
              <a:buFont typeface="Arial" charset="0"/>
              <a:buChar char="•"/>
              <a:defRPr/>
            </a:pPr>
            <a:r>
              <a:rPr lang="en-US" sz="1600" dirty="0" smtClean="0"/>
              <a:t>NASA, ESA and NOAA working on system vicarious calibration approaches and solutions. Results of 2014 NASA competition for VC instrumentation to</a:t>
            </a:r>
            <a:r>
              <a:rPr lang="en-US" altLang="ja-JP" sz="1600" kern="0" dirty="0" smtClean="0">
                <a:solidFill>
                  <a:schemeClr val="tx1">
                    <a:lumMod val="75000"/>
                  </a:schemeClr>
                </a:solidFill>
                <a:latin typeface="Arial" pitchFamily="34" charset="0"/>
                <a:ea typeface="ＭＳ Ｐゴシック" pitchFamily="50" charset="-128"/>
                <a:cs typeface="Arial" pitchFamily="34" charset="0"/>
              </a:rPr>
              <a:t> be discussed with VC partners at IOCCG Executive Committee Meeting in October 2014</a:t>
            </a:r>
            <a:endParaRPr lang="en-US" altLang="ja-JP" sz="1600" kern="0" dirty="0">
              <a:solidFill>
                <a:schemeClr val="tx1">
                  <a:lumMod val="75000"/>
                </a:schemeClr>
              </a:solidFill>
              <a:latin typeface="Arial" pitchFamily="34" charset="0"/>
              <a:ea typeface="ＭＳ Ｐゴシック" pitchFamily="50" charset="-128"/>
              <a:cs typeface="Arial" pitchFamily="34" charset="0"/>
            </a:endParaRPr>
          </a:p>
        </p:txBody>
      </p:sp>
      <p:sp>
        <p:nvSpPr>
          <p:cNvPr id="5" name="Title 1"/>
          <p:cNvSpPr txBox="1">
            <a:spLocks/>
          </p:cNvSpPr>
          <p:nvPr/>
        </p:nvSpPr>
        <p:spPr bwMode="auto">
          <a:xfrm>
            <a:off x="2052084" y="101600"/>
            <a:ext cx="7033179" cy="7383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altLang="ja-JP" sz="2400" b="1" i="0" u="none" strike="noStrike" kern="0" cap="none" spc="0" normalizeH="0" baseline="0" noProof="0" dirty="0" smtClean="0">
                <a:ln>
                  <a:noFill/>
                </a:ln>
                <a:solidFill>
                  <a:schemeClr val="bg1"/>
                </a:solidFill>
                <a:effectLst/>
                <a:uLnTx/>
                <a:uFillTx/>
                <a:latin typeface="Calibri" pitchFamily="34" charset="0"/>
                <a:ea typeface="ＭＳ Ｐゴシック" pitchFamily="50" charset="-128"/>
                <a:cs typeface="ＭＳ Ｐゴシック" charset="-128"/>
              </a:rPr>
              <a:t>OCR-VC implementation and coordination issues</a:t>
            </a:r>
          </a:p>
        </p:txBody>
      </p:sp>
    </p:spTree>
    <p:extLst>
      <p:ext uri="{BB962C8B-B14F-4D97-AF65-F5344CB8AC3E}">
        <p14:creationId xmlns:p14="http://schemas.microsoft.com/office/powerpoint/2010/main" val="7473123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dirty="0" smtClean="0"/>
          </a:p>
        </p:txBody>
      </p:sp>
      <p:sp>
        <p:nvSpPr>
          <p:cNvPr id="6" name="Rectangle 3"/>
          <p:cNvSpPr txBox="1">
            <a:spLocks noChangeArrowheads="1"/>
          </p:cNvSpPr>
          <p:nvPr/>
        </p:nvSpPr>
        <p:spPr>
          <a:xfrm>
            <a:off x="0" y="1296348"/>
            <a:ext cx="8791916" cy="5250502"/>
          </a:xfrm>
          <a:prstGeom prst="rect">
            <a:avLst/>
          </a:prstGeom>
        </p:spPr>
        <p:txBody>
          <a:bodyPr/>
          <a:lstStyle/>
          <a:p>
            <a:pPr marL="455613" indent="-390525" defTabSz="914400">
              <a:spcBef>
                <a:spcPts val="600"/>
              </a:spcBef>
              <a:buFont typeface="Wingdings" charset="2"/>
              <a:buChar char="q"/>
              <a:defRPr/>
            </a:pPr>
            <a:r>
              <a:rPr lang="en-US" altLang="ja-JP" b="1" kern="0" dirty="0" smtClean="0">
                <a:solidFill>
                  <a:srgbClr val="002569"/>
                </a:solidFill>
                <a:latin typeface="Arial" pitchFamily="34" charset="0"/>
                <a:ea typeface="ＭＳ Ｐゴシック" pitchFamily="50" charset="-128"/>
                <a:cs typeface="Arial" pitchFamily="34" charset="0"/>
              </a:rPr>
              <a:t>OCR-VC implementation and coordination issues to be addressed by SIT</a:t>
            </a:r>
          </a:p>
          <a:p>
            <a:pPr marL="569913" lvl="1"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SIT </a:t>
            </a:r>
            <a:r>
              <a:rPr lang="en-US" altLang="ja-JP" sz="1600" kern="0" dirty="0">
                <a:solidFill>
                  <a:srgbClr val="002569"/>
                </a:solidFill>
                <a:latin typeface="Arial" pitchFamily="34" charset="0"/>
                <a:ea typeface="ＭＳ Ｐゴシック" pitchFamily="50" charset="-128"/>
                <a:cs typeface="Arial" pitchFamily="34" charset="0"/>
              </a:rPr>
              <a:t>endorsement for the </a:t>
            </a:r>
            <a:r>
              <a:rPr lang="en-US" altLang="ja-JP" sz="1600" kern="0" dirty="0">
                <a:solidFill>
                  <a:srgbClr val="FF0000"/>
                </a:solidFill>
                <a:latin typeface="Arial" pitchFamily="34" charset="0"/>
                <a:ea typeface="ＭＳ Ｐゴシック" pitchFamily="50" charset="-128"/>
                <a:cs typeface="Arial" pitchFamily="34" charset="0"/>
              </a:rPr>
              <a:t>formulation of a Water Quality Community of Practice</a:t>
            </a:r>
            <a:r>
              <a:rPr lang="en-US" altLang="ja-JP" sz="1600" kern="0" dirty="0">
                <a:solidFill>
                  <a:schemeClr val="tx1">
                    <a:lumMod val="75000"/>
                  </a:schemeClr>
                </a:solidFill>
                <a:latin typeface="Arial" pitchFamily="34" charset="0"/>
                <a:ea typeface="ＭＳ Ｐゴシック" pitchFamily="50" charset="-128"/>
                <a:cs typeface="Arial" pitchFamily="34" charset="0"/>
              </a:rPr>
              <a:t>,</a:t>
            </a:r>
            <a:r>
              <a:rPr lang="en-US" altLang="ja-JP" sz="1600" kern="0" dirty="0">
                <a:solidFill>
                  <a:srgbClr val="002569"/>
                </a:solidFill>
                <a:latin typeface="Arial" pitchFamily="34" charset="0"/>
                <a:ea typeface="ＭＳ Ｐゴシック" pitchFamily="50" charset="-128"/>
                <a:cs typeface="Arial" pitchFamily="34" charset="0"/>
              </a:rPr>
              <a:t> </a:t>
            </a:r>
            <a:r>
              <a:rPr lang="en-US" altLang="ja-JP" sz="1600" kern="0" dirty="0" smtClean="0">
                <a:solidFill>
                  <a:srgbClr val="002569"/>
                </a:solidFill>
                <a:latin typeface="Arial" pitchFamily="34" charset="0"/>
                <a:ea typeface="ＭＳ Ｐゴシック" pitchFamily="50" charset="-128"/>
                <a:cs typeface="Arial" pitchFamily="34" charset="0"/>
              </a:rPr>
              <a:t>and subsequent </a:t>
            </a:r>
            <a:r>
              <a:rPr lang="en-US" altLang="ja-JP" sz="1600" kern="0" dirty="0">
                <a:solidFill>
                  <a:srgbClr val="002569"/>
                </a:solidFill>
                <a:latin typeface="Arial" pitchFamily="34" charset="0"/>
                <a:ea typeface="ＭＳ Ｐゴシック" pitchFamily="50" charset="-128"/>
                <a:cs typeface="Arial" pitchFamily="34" charset="0"/>
              </a:rPr>
              <a:t>development of a pathfinder activity for a global coastal and inland water </a:t>
            </a:r>
            <a:r>
              <a:rPr lang="en-US" altLang="ja-JP" sz="1600" kern="0" dirty="0" smtClean="0">
                <a:solidFill>
                  <a:srgbClr val="002569"/>
                </a:solidFill>
                <a:latin typeface="Arial" pitchFamily="34" charset="0"/>
                <a:ea typeface="ＭＳ Ｐゴシック" pitchFamily="50" charset="-128"/>
                <a:cs typeface="Arial" pitchFamily="34" charset="0"/>
              </a:rPr>
              <a:t>quality monitoring </a:t>
            </a:r>
            <a:r>
              <a:rPr lang="en-US" altLang="ja-JP" sz="1600" kern="0" dirty="0">
                <a:solidFill>
                  <a:srgbClr val="002569"/>
                </a:solidFill>
                <a:latin typeface="Arial" pitchFamily="34" charset="0"/>
                <a:ea typeface="ＭＳ Ｐゴシック" pitchFamily="50" charset="-128"/>
                <a:cs typeface="Arial" pitchFamily="34" charset="0"/>
              </a:rPr>
              <a:t>service, to be developed under the auspices of GEO/GEOSS</a:t>
            </a:r>
            <a:r>
              <a:rPr lang="en-US" altLang="ja-JP" sz="1600" kern="0" dirty="0">
                <a:solidFill>
                  <a:schemeClr val="tx1">
                    <a:lumMod val="75000"/>
                  </a:schemeClr>
                </a:solidFill>
                <a:latin typeface="Arial" pitchFamily="34" charset="0"/>
                <a:ea typeface="ＭＳ Ｐゴシック" pitchFamily="50" charset="-128"/>
                <a:cs typeface="Arial" pitchFamily="34" charset="0"/>
              </a:rPr>
              <a:t>.</a:t>
            </a:r>
          </a:p>
          <a:p>
            <a:pPr marL="569913" lvl="1"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CEOS </a:t>
            </a:r>
            <a:r>
              <a:rPr lang="en-US" altLang="ja-JP" sz="1600" kern="0" dirty="0">
                <a:solidFill>
                  <a:srgbClr val="002569"/>
                </a:solidFill>
                <a:latin typeface="Arial" pitchFamily="34" charset="0"/>
                <a:ea typeface="ＭＳ Ｐゴシック" pitchFamily="50" charset="-128"/>
                <a:cs typeface="Arial" pitchFamily="34" charset="0"/>
              </a:rPr>
              <a:t>agency endorsement of </a:t>
            </a:r>
            <a:r>
              <a:rPr lang="en-US" altLang="ja-JP" sz="1600" kern="0" dirty="0">
                <a:solidFill>
                  <a:srgbClr val="FF0000"/>
                </a:solidFill>
                <a:latin typeface="Arial" pitchFamily="34" charset="0"/>
                <a:ea typeface="ＭＳ Ｐゴシック" pitchFamily="50" charset="-128"/>
                <a:cs typeface="Arial" pitchFamily="34" charset="0"/>
              </a:rPr>
              <a:t>sensor calibration approaches </a:t>
            </a:r>
            <a:r>
              <a:rPr lang="en-US" altLang="ja-JP" sz="1600" kern="0" dirty="0">
                <a:solidFill>
                  <a:srgbClr val="002569"/>
                </a:solidFill>
                <a:latin typeface="Arial" pitchFamily="34" charset="0"/>
                <a:ea typeface="ＭＳ Ｐゴシック" pitchFamily="50" charset="-128"/>
                <a:cs typeface="Arial" pitchFamily="34" charset="0"/>
              </a:rPr>
              <a:t>advocated by OCR-VC.</a:t>
            </a:r>
          </a:p>
          <a:p>
            <a:pPr marL="569913" lvl="1"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SIT </a:t>
            </a:r>
            <a:r>
              <a:rPr lang="en-US" altLang="ja-JP" sz="1600" kern="0" dirty="0">
                <a:solidFill>
                  <a:srgbClr val="002569"/>
                </a:solidFill>
                <a:latin typeface="Arial" pitchFamily="34" charset="0"/>
                <a:ea typeface="ＭＳ Ｐゴシック" pitchFamily="50" charset="-128"/>
                <a:cs typeface="Arial" pitchFamily="34" charset="0"/>
              </a:rPr>
              <a:t>endorsement for the OCR-VC action plan to be generated addressing the ocean </a:t>
            </a:r>
            <a:r>
              <a:rPr lang="en-US" altLang="ja-JP" sz="1600" kern="0" dirty="0" smtClean="0">
                <a:solidFill>
                  <a:srgbClr val="002569"/>
                </a:solidFill>
                <a:latin typeface="Arial" pitchFamily="34" charset="0"/>
                <a:ea typeface="ＭＳ Ｐゴシック" pitchFamily="50" charset="-128"/>
                <a:cs typeface="Arial" pitchFamily="34" charset="0"/>
              </a:rPr>
              <a:t>color components </a:t>
            </a:r>
            <a:r>
              <a:rPr lang="en-US" altLang="ja-JP" sz="1600" kern="0" dirty="0">
                <a:solidFill>
                  <a:srgbClr val="002569"/>
                </a:solidFill>
                <a:latin typeface="Arial" pitchFamily="34" charset="0"/>
                <a:ea typeface="ＭＳ Ｐゴシック" pitchFamily="50" charset="-128"/>
                <a:cs typeface="Arial" pitchFamily="34" charset="0"/>
              </a:rPr>
              <a:t>in the updated </a:t>
            </a:r>
            <a:r>
              <a:rPr lang="en-US" altLang="ja-JP" sz="1600" kern="0" dirty="0">
                <a:solidFill>
                  <a:srgbClr val="FF0000"/>
                </a:solidFill>
                <a:latin typeface="Arial" pitchFamily="34" charset="0"/>
                <a:ea typeface="ＭＳ Ｐゴシック" pitchFamily="50" charset="-128"/>
                <a:cs typeface="Arial" pitchFamily="34" charset="0"/>
              </a:rPr>
              <a:t>GEO Blue Planet Task Plan</a:t>
            </a:r>
            <a:r>
              <a:rPr lang="en-US" altLang="ja-JP" sz="1600" kern="0" dirty="0" smtClean="0">
                <a:solidFill>
                  <a:schemeClr val="tx1">
                    <a:lumMod val="75000"/>
                  </a:schemeClr>
                </a:solidFill>
                <a:latin typeface="Arial" pitchFamily="34" charset="0"/>
                <a:ea typeface="ＭＳ Ｐゴシック" pitchFamily="50" charset="-128"/>
                <a:cs typeface="Arial" pitchFamily="34" charset="0"/>
              </a:rPr>
              <a:t>.</a:t>
            </a:r>
          </a:p>
          <a:p>
            <a:pPr marL="569913" lvl="1"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CEOS agency endorsement and participation in the upcoming IOCS Meeting in 2015 (west coast of the US).</a:t>
            </a:r>
            <a:endParaRPr lang="en-US" altLang="ja-JP" sz="1600" kern="0" dirty="0">
              <a:solidFill>
                <a:srgbClr val="002569"/>
              </a:solidFill>
              <a:latin typeface="Arial" pitchFamily="34" charset="0"/>
              <a:ea typeface="ＭＳ Ｐゴシック" pitchFamily="50" charset="-128"/>
              <a:cs typeface="Arial" pitchFamily="34" charset="0"/>
            </a:endParaRPr>
          </a:p>
          <a:p>
            <a:pPr marL="569913" lvl="1" indent="-276225" defTabSz="914400">
              <a:spcBef>
                <a:spcPts val="600"/>
              </a:spcBef>
              <a:buFont typeface="Arial" charset="0"/>
              <a:buChar char="•"/>
              <a:defRPr/>
            </a:pPr>
            <a:r>
              <a:rPr lang="en-US" altLang="ja-JP" sz="1600" kern="0" dirty="0" smtClean="0">
                <a:solidFill>
                  <a:srgbClr val="002569"/>
                </a:solidFill>
                <a:latin typeface="Arial" pitchFamily="34" charset="0"/>
                <a:ea typeface="ＭＳ Ｐゴシック" pitchFamily="50" charset="-128"/>
                <a:cs typeface="Arial" pitchFamily="34" charset="0"/>
              </a:rPr>
              <a:t>SIT </a:t>
            </a:r>
            <a:r>
              <a:rPr lang="en-US" altLang="ja-JP" sz="1600" kern="0" dirty="0">
                <a:solidFill>
                  <a:srgbClr val="002569"/>
                </a:solidFill>
                <a:latin typeface="Arial" pitchFamily="34" charset="0"/>
                <a:ea typeface="ＭＳ Ｐゴシック" pitchFamily="50" charset="-128"/>
                <a:cs typeface="Arial" pitchFamily="34" charset="0"/>
              </a:rPr>
              <a:t>encouragement for CEOS agency participation and support for sustained projects </a:t>
            </a:r>
            <a:r>
              <a:rPr lang="en-US" altLang="ja-JP" sz="1600" kern="0" dirty="0" smtClean="0">
                <a:solidFill>
                  <a:srgbClr val="002569"/>
                </a:solidFill>
                <a:latin typeface="Arial" pitchFamily="34" charset="0"/>
                <a:ea typeface="ＭＳ Ｐゴシック" pitchFamily="50" charset="-128"/>
                <a:cs typeface="Arial" pitchFamily="34" charset="0"/>
              </a:rPr>
              <a:t>for </a:t>
            </a:r>
            <a:r>
              <a:rPr lang="en-US" altLang="ja-JP" sz="1600" kern="0" dirty="0" smtClean="0">
                <a:solidFill>
                  <a:srgbClr val="FF0000"/>
                </a:solidFill>
                <a:latin typeface="Arial" pitchFamily="34" charset="0"/>
                <a:ea typeface="ＭＳ Ｐゴシック" pitchFamily="50" charset="-128"/>
                <a:cs typeface="Arial" pitchFamily="34" charset="0"/>
              </a:rPr>
              <a:t>calibration </a:t>
            </a:r>
            <a:r>
              <a:rPr lang="en-US" altLang="ja-JP" sz="1600" kern="0" dirty="0">
                <a:solidFill>
                  <a:srgbClr val="FF0000"/>
                </a:solidFill>
                <a:latin typeface="Arial" pitchFamily="34" charset="0"/>
                <a:ea typeface="ＭＳ Ｐゴシック" pitchFamily="50" charset="-128"/>
                <a:cs typeface="Arial" pitchFamily="34" charset="0"/>
              </a:rPr>
              <a:t>and validation of OCR data, and merging of OCR data across satellite sensors </a:t>
            </a:r>
            <a:r>
              <a:rPr lang="en-US" altLang="ja-JP" sz="1600" kern="0" dirty="0" smtClean="0">
                <a:solidFill>
                  <a:srgbClr val="FF0000"/>
                </a:solidFill>
                <a:latin typeface="Arial" pitchFamily="34" charset="0"/>
                <a:ea typeface="ＭＳ Ｐゴシック" pitchFamily="50" charset="-128"/>
                <a:cs typeface="Arial" pitchFamily="34" charset="0"/>
              </a:rPr>
              <a:t>with determination </a:t>
            </a:r>
            <a:r>
              <a:rPr lang="en-US" altLang="ja-JP" sz="1600" kern="0" dirty="0">
                <a:solidFill>
                  <a:srgbClr val="FF0000"/>
                </a:solidFill>
                <a:latin typeface="Arial" pitchFamily="34" charset="0"/>
                <a:ea typeface="ＭＳ Ｐゴシック" pitchFamily="50" charset="-128"/>
                <a:cs typeface="Arial" pitchFamily="34" charset="0"/>
              </a:rPr>
              <a:t>of uncertainties/</a:t>
            </a:r>
            <a:r>
              <a:rPr lang="en-US" altLang="ja-JP" sz="1600" kern="0" dirty="0" smtClean="0">
                <a:solidFill>
                  <a:srgbClr val="FF0000"/>
                </a:solidFill>
                <a:latin typeface="Arial" pitchFamily="34" charset="0"/>
                <a:ea typeface="ＭＳ Ｐゴシック" pitchFamily="50" charset="-128"/>
                <a:cs typeface="Arial" pitchFamily="34" charset="0"/>
              </a:rPr>
              <a:t>errors.</a:t>
            </a:r>
          </a:p>
          <a:p>
            <a:pPr marL="569913" lvl="1" indent="-276225" defTabSz="914400">
              <a:spcBef>
                <a:spcPts val="600"/>
              </a:spcBef>
              <a:buFont typeface="Arial" charset="0"/>
              <a:buChar char="•"/>
              <a:defRPr/>
            </a:pPr>
            <a:endParaRPr lang="en-US" altLang="ja-JP" sz="1600" b="1" kern="0" dirty="0">
              <a:solidFill>
                <a:srgbClr val="FF0000"/>
              </a:solidFill>
              <a:latin typeface="Arial" pitchFamily="34" charset="0"/>
              <a:ea typeface="ＭＳ Ｐゴシック" pitchFamily="50" charset="-128"/>
              <a:cs typeface="Arial" pitchFamily="34" charset="0"/>
            </a:endParaRPr>
          </a:p>
          <a:p>
            <a:pPr marL="569913" lvl="1" indent="-276225" defTabSz="914400">
              <a:spcBef>
                <a:spcPts val="600"/>
              </a:spcBef>
              <a:buFont typeface="Arial" charset="0"/>
              <a:buChar char="•"/>
              <a:defRPr/>
            </a:pPr>
            <a:r>
              <a:rPr lang="en-US" altLang="ja-JP" sz="1600" kern="0" dirty="0">
                <a:solidFill>
                  <a:srgbClr val="000090"/>
                </a:solidFill>
                <a:latin typeface="Arial" pitchFamily="34" charset="0"/>
                <a:ea typeface="ＭＳ Ｐゴシック" pitchFamily="50" charset="-128"/>
                <a:cs typeface="Arial" pitchFamily="34" charset="0"/>
              </a:rPr>
              <a:t>Note:  </a:t>
            </a:r>
            <a:r>
              <a:rPr lang="en-US" altLang="ja-JP" sz="1600" kern="0" dirty="0" smtClean="0">
                <a:solidFill>
                  <a:srgbClr val="000090"/>
                </a:solidFill>
                <a:latin typeface="Arial" pitchFamily="34" charset="0"/>
                <a:ea typeface="ＭＳ Ｐゴシック" pitchFamily="50" charset="-128"/>
                <a:cs typeface="Arial" pitchFamily="34" charset="0"/>
              </a:rPr>
              <a:t>recent completion of Second </a:t>
            </a:r>
            <a:r>
              <a:rPr lang="en-US" altLang="ja-JP" sz="1600" kern="0" dirty="0">
                <a:solidFill>
                  <a:srgbClr val="000090"/>
                </a:solidFill>
                <a:latin typeface="Arial" pitchFamily="34" charset="0"/>
                <a:ea typeface="ＭＳ Ｐゴシック" pitchFamily="50" charset="-128"/>
                <a:cs typeface="Arial" pitchFamily="34" charset="0"/>
              </a:rPr>
              <a:t>IOCCG Summer Lecture Series (21 July – 2 Aug 2014) </a:t>
            </a:r>
            <a:r>
              <a:rPr lang="en-US" altLang="ja-JP" sz="1600" kern="0" dirty="0" smtClean="0">
                <a:solidFill>
                  <a:srgbClr val="000090"/>
                </a:solidFill>
                <a:latin typeface="Arial" pitchFamily="34" charset="0"/>
                <a:ea typeface="ＭＳ Ｐゴシック" pitchFamily="50" charset="-128"/>
                <a:cs typeface="Arial" pitchFamily="34" charset="0"/>
              </a:rPr>
              <a:t>– under Objective </a:t>
            </a:r>
            <a:r>
              <a:rPr lang="en-US" altLang="ja-JP" sz="1600" kern="0" dirty="0">
                <a:solidFill>
                  <a:srgbClr val="000090"/>
                </a:solidFill>
                <a:latin typeface="Arial" pitchFamily="34" charset="0"/>
                <a:ea typeface="ＭＳ Ｐゴシック" pitchFamily="50" charset="-128"/>
                <a:cs typeface="Arial" pitchFamily="34" charset="0"/>
              </a:rPr>
              <a:t>5 of the </a:t>
            </a:r>
            <a:r>
              <a:rPr lang="en-US" altLang="ja-JP" sz="1600" kern="0" dirty="0" smtClean="0">
                <a:solidFill>
                  <a:srgbClr val="000090"/>
                </a:solidFill>
                <a:latin typeface="Arial" pitchFamily="34" charset="0"/>
                <a:ea typeface="ＭＳ Ｐゴシック" pitchFamily="50" charset="-128"/>
                <a:cs typeface="Arial" pitchFamily="34" charset="0"/>
              </a:rPr>
              <a:t>OCR</a:t>
            </a:r>
            <a:r>
              <a:rPr lang="en-US" altLang="ja-JP" sz="1600" kern="0" dirty="0">
                <a:solidFill>
                  <a:srgbClr val="000090"/>
                </a:solidFill>
                <a:latin typeface="Arial" pitchFamily="34" charset="0"/>
                <a:ea typeface="ＭＳ Ｐゴシック" pitchFamily="50" charset="-128"/>
                <a:cs typeface="Arial" pitchFamily="34" charset="0"/>
              </a:rPr>
              <a:t>-VC Implementation Plan: Capacity building and Outreach.</a:t>
            </a:r>
            <a:endParaRPr lang="en-US" altLang="ja-JP" sz="1600" kern="0" dirty="0" smtClean="0">
              <a:solidFill>
                <a:srgbClr val="000090"/>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b="1" kern="0" baseline="0" dirty="0" smtClean="0">
              <a:solidFill>
                <a:schemeClr val="tx1">
                  <a:lumMod val="75000"/>
                </a:schemeClr>
              </a:solidFill>
              <a:latin typeface="Arial" pitchFamily="34" charset="0"/>
              <a:ea typeface="ＭＳ Ｐゴシック" pitchFamily="50" charset="-128"/>
              <a:cs typeface="Arial" pitchFamily="34" charset="0"/>
            </a:endParaRPr>
          </a:p>
        </p:txBody>
      </p:sp>
      <p:sp>
        <p:nvSpPr>
          <p:cNvPr id="5" name="Title 1"/>
          <p:cNvSpPr txBox="1">
            <a:spLocks/>
          </p:cNvSpPr>
          <p:nvPr/>
        </p:nvSpPr>
        <p:spPr bwMode="auto">
          <a:xfrm>
            <a:off x="2052084" y="101600"/>
            <a:ext cx="7033179" cy="7383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altLang="ja-JP" sz="2400" b="1" i="0" u="none" strike="noStrike" kern="0" cap="none" spc="0" normalizeH="0" baseline="0" noProof="0" dirty="0" smtClean="0">
                <a:ln>
                  <a:noFill/>
                </a:ln>
                <a:solidFill>
                  <a:schemeClr val="bg1"/>
                </a:solidFill>
                <a:effectLst/>
                <a:uLnTx/>
                <a:uFillTx/>
                <a:latin typeface="Calibri" pitchFamily="34" charset="0"/>
                <a:ea typeface="ＭＳ Ｐゴシック" pitchFamily="50" charset="-128"/>
                <a:cs typeface="ＭＳ Ｐゴシック" charset="-128"/>
              </a:rPr>
              <a:t>OCR-VC implementation and coordination issues</a:t>
            </a:r>
          </a:p>
        </p:txBody>
      </p:sp>
    </p:spTree>
    <p:extLst>
      <p:ext uri="{BB962C8B-B14F-4D97-AF65-F5344CB8AC3E}">
        <p14:creationId xmlns:p14="http://schemas.microsoft.com/office/powerpoint/2010/main" val="376017566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814057" y="0"/>
            <a:ext cx="5206574" cy="1672389"/>
          </a:xfrm>
        </p:spPr>
        <p:txBody>
          <a:bodyPr/>
          <a:lstStyle/>
          <a:p>
            <a:pPr algn="l"/>
            <a:r>
              <a:rPr lang="en-US" sz="2800" dirty="0" smtClean="0"/>
              <a:t>The SST VC in 120 Seconds</a:t>
            </a:r>
            <a:endParaRPr lang="en-US" sz="2800" dirty="0" smtClean="0">
              <a:solidFill>
                <a:srgbClr val="FFFF00"/>
              </a:solidFill>
            </a:endParaRPr>
          </a:p>
        </p:txBody>
      </p:sp>
      <p:sp>
        <p:nvSpPr>
          <p:cNvPr id="2" name="Subtitle 1"/>
          <p:cNvSpPr>
            <a:spLocks noGrp="1"/>
          </p:cNvSpPr>
          <p:nvPr>
            <p:ph type="subTitle" sz="quarter" idx="1"/>
          </p:nvPr>
        </p:nvSpPr>
        <p:spPr>
          <a:xfrm>
            <a:off x="3814057" y="1694444"/>
            <a:ext cx="4826977" cy="1564105"/>
          </a:xfrm>
        </p:spPr>
        <p:txBody>
          <a:bodyPr/>
          <a:lstStyle/>
          <a:p>
            <a:r>
              <a:rPr lang="en-US" b="0" dirty="0" smtClean="0"/>
              <a:t>Kenneth S. Casey</a:t>
            </a:r>
            <a:br>
              <a:rPr lang="en-US" b="0" dirty="0" smtClean="0"/>
            </a:br>
            <a:r>
              <a:rPr lang="en-US" b="0" dirty="0" smtClean="0"/>
              <a:t>Organization</a:t>
            </a:r>
          </a:p>
          <a:p>
            <a:r>
              <a:rPr lang="en-US" b="0" dirty="0" smtClean="0"/>
              <a:t>VC/WG Day Item 3</a:t>
            </a:r>
          </a:p>
          <a:p>
            <a:r>
              <a:rPr lang="en-US" b="0" dirty="0" smtClean="0"/>
              <a:t>CNES</a:t>
            </a:r>
            <a:r>
              <a:rPr lang="en-US" b="0" dirty="0"/>
              <a:t>, </a:t>
            </a:r>
            <a:r>
              <a:rPr lang="en-US" b="0" dirty="0" smtClean="0"/>
              <a:t>Montpellier, France</a:t>
            </a:r>
            <a:br>
              <a:rPr lang="en-US" b="0" dirty="0" smtClean="0"/>
            </a:br>
            <a:r>
              <a:rPr lang="en-US" b="0" dirty="0" smtClean="0"/>
              <a:t>16</a:t>
            </a:r>
            <a:r>
              <a:rPr lang="en-US" b="0" baseline="30000" dirty="0" smtClean="0"/>
              <a:t>th</a:t>
            </a:r>
            <a:r>
              <a:rPr lang="en-US" b="0" dirty="0" smtClean="0"/>
              <a:t> September 2014</a:t>
            </a:r>
            <a:endParaRPr lang="en-US" b="0" dirty="0"/>
          </a:p>
        </p:txBody>
      </p:sp>
    </p:spTree>
    <p:extLst>
      <p:ext uri="{BB962C8B-B14F-4D97-AF65-F5344CB8AC3E}">
        <p14:creationId xmlns:p14="http://schemas.microsoft.com/office/powerpoint/2010/main" val="26535605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SST-VC Background</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208167" y="1499718"/>
            <a:ext cx="8710648" cy="4093428"/>
          </a:xfrm>
          <a:prstGeom prst="rect">
            <a:avLst/>
          </a:prstGeom>
          <a:noFill/>
        </p:spPr>
        <p:txBody>
          <a:bodyPr wrap="square" rtlCol="0">
            <a:spAutoFit/>
          </a:bodyPr>
          <a:lstStyle/>
          <a:p>
            <a:pPr marL="342900" lvl="0" indent="-342900">
              <a:buFont typeface="Arial"/>
              <a:buChar char="•"/>
            </a:pPr>
            <a:r>
              <a:rPr lang="en-US" sz="2000" b="1" dirty="0" smtClean="0"/>
              <a:t>GHRSST formed in 2000 and operating successfully, so no desire to duplicate</a:t>
            </a:r>
          </a:p>
          <a:p>
            <a:pPr marL="342900" indent="-342900">
              <a:buFont typeface="Arial"/>
              <a:buChar char="•"/>
            </a:pPr>
            <a:r>
              <a:rPr lang="en-US" sz="2000" b="1" dirty="0" smtClean="0"/>
              <a:t>Instead, </a:t>
            </a:r>
            <a:r>
              <a:rPr lang="en-US" sz="2000" b="1" dirty="0"/>
              <a:t>SST VC created to serve as a bridge between CEOS and the existing Group for High Resolution SST (GHRSST</a:t>
            </a:r>
            <a:r>
              <a:rPr lang="en-US" sz="2000" b="1" dirty="0" smtClean="0"/>
              <a:t>)</a:t>
            </a:r>
            <a:endParaRPr lang="en-US" sz="2000" dirty="0"/>
          </a:p>
          <a:p>
            <a:pPr marL="342900" indent="-342900">
              <a:buFont typeface="Arial"/>
              <a:buChar char="•"/>
            </a:pPr>
            <a:r>
              <a:rPr lang="en-US" sz="2000" b="1" dirty="0" smtClean="0"/>
              <a:t>Over 60 GHRSST products, flowing through international data management framework</a:t>
            </a:r>
          </a:p>
          <a:p>
            <a:pPr marL="342900" indent="-342900">
              <a:buFont typeface="Arial"/>
              <a:buChar char="•"/>
            </a:pPr>
            <a:r>
              <a:rPr lang="en-US" sz="2000" b="1" dirty="0" smtClean="0"/>
              <a:t>SST-VC brings CEOS requirements to GHRSST</a:t>
            </a:r>
          </a:p>
          <a:p>
            <a:pPr marL="800100" lvl="1" indent="-342900">
              <a:buFont typeface="Arial"/>
              <a:buChar char="•"/>
            </a:pPr>
            <a:r>
              <a:rPr lang="en-US" sz="2000" b="1" dirty="0" smtClean="0"/>
              <a:t>For example, WGISS requirements for CWIC/IDN</a:t>
            </a:r>
          </a:p>
          <a:p>
            <a:pPr marL="342900" indent="-342900">
              <a:buFont typeface="Arial"/>
              <a:buChar char="•"/>
            </a:pPr>
            <a:r>
              <a:rPr lang="en-US" sz="2000" b="1" dirty="0" smtClean="0"/>
              <a:t>GHRSST feeds requirements to space agencies via SST-VC</a:t>
            </a:r>
          </a:p>
          <a:p>
            <a:pPr marL="800100" lvl="1" indent="-342900">
              <a:buFont typeface="Arial"/>
              <a:buChar char="•"/>
            </a:pPr>
            <a:r>
              <a:rPr lang="en-US" sz="2000" b="1" dirty="0" smtClean="0"/>
              <a:t>Scientific developments</a:t>
            </a:r>
          </a:p>
          <a:p>
            <a:pPr marL="800100" lvl="1" indent="-342900">
              <a:buFont typeface="Arial"/>
              <a:buChar char="•"/>
            </a:pPr>
            <a:r>
              <a:rPr lang="en-US" sz="2000" b="1" dirty="0"/>
              <a:t>P</a:t>
            </a:r>
            <a:r>
              <a:rPr lang="en-US" sz="2000" b="1" dirty="0" smtClean="0"/>
              <a:t>roduct generation requirements</a:t>
            </a:r>
          </a:p>
          <a:p>
            <a:pPr marL="800100" lvl="1" indent="-342900">
              <a:buFont typeface="Arial"/>
              <a:buChar char="•"/>
            </a:pPr>
            <a:r>
              <a:rPr lang="en-US" sz="2000" b="1" dirty="0" smtClean="0"/>
              <a:t>Constellation requirements (</a:t>
            </a:r>
            <a:r>
              <a:rPr lang="en-US" sz="2000" b="1" smtClean="0"/>
              <a:t>draft paper) </a:t>
            </a:r>
            <a:endParaRPr lang="en-US" sz="2000" b="1" dirty="0" smtClean="0"/>
          </a:p>
          <a:p>
            <a:pPr marL="342900" indent="-342900">
              <a:buFont typeface="Arial"/>
              <a:buChar char="•"/>
            </a:pPr>
            <a:endParaRPr lang="en-US" sz="2000" b="1" dirty="0"/>
          </a:p>
        </p:txBody>
      </p:sp>
    </p:spTree>
    <p:extLst>
      <p:ext uri="{BB962C8B-B14F-4D97-AF65-F5344CB8AC3E}">
        <p14:creationId xmlns:p14="http://schemas.microsoft.com/office/powerpoint/2010/main" val="29862124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AutoShape 3"/>
          <p:cNvSpPr>
            <a:spLocks noChangeArrowheads="1"/>
          </p:cNvSpPr>
          <p:nvPr/>
        </p:nvSpPr>
        <p:spPr bwMode="auto">
          <a:xfrm>
            <a:off x="417945" y="2951882"/>
            <a:ext cx="8366759" cy="532638"/>
          </a:xfrm>
          <a:prstGeom prst="flowChartAlternateProcess">
            <a:avLst/>
          </a:prstGeom>
          <a:solidFill>
            <a:srgbClr val="FFCC00"/>
          </a:solidFill>
          <a:ln w="9525">
            <a:solidFill>
              <a:schemeClr val="tx1"/>
            </a:solidFill>
            <a:miter lim="800000"/>
            <a:headEnd/>
            <a:tailEnd/>
          </a:ln>
          <a:effectLst>
            <a:outerShdw blurRad="50800" dist="38100" dir="2700000" algn="br">
              <a:srgbClr val="000000">
                <a:alpha val="43000"/>
              </a:srgbClr>
            </a:outerShdw>
          </a:effectLst>
          <a:extLst/>
        </p:spPr>
        <p:txBody>
          <a:bodyPr anchor="ctr"/>
          <a:lstStyle/>
          <a:p>
            <a:pPr algn="ctr">
              <a:defRPr/>
            </a:pPr>
            <a:r>
              <a:rPr lang="en-GB" sz="1400" b="1" dirty="0">
                <a:solidFill>
                  <a:srgbClr val="000090"/>
                </a:solidFill>
                <a:latin typeface="Trebuchet MS" charset="0"/>
                <a:ea typeface="ＭＳ Ｐゴシック" charset="0"/>
                <a:cs typeface="Times New Roman" charset="0"/>
              </a:rPr>
              <a:t>International GHRSST Science Team</a:t>
            </a:r>
          </a:p>
        </p:txBody>
      </p:sp>
      <p:sp>
        <p:nvSpPr>
          <p:cNvPr id="120836" name="AutoShape 4"/>
          <p:cNvSpPr>
            <a:spLocks noChangeArrowheads="1"/>
          </p:cNvSpPr>
          <p:nvPr/>
        </p:nvSpPr>
        <p:spPr bwMode="auto">
          <a:xfrm>
            <a:off x="392415" y="5839555"/>
            <a:ext cx="8364533" cy="594525"/>
          </a:xfrm>
          <a:prstGeom prst="flowChartAlternateProcess">
            <a:avLst/>
          </a:prstGeom>
          <a:solidFill>
            <a:srgbClr val="CCFFCC"/>
          </a:solidFill>
          <a:ln w="9525">
            <a:solidFill>
              <a:schemeClr val="tx1"/>
            </a:solidFill>
            <a:miter lim="800000"/>
            <a:headEnd/>
            <a:tailEnd/>
          </a:ln>
          <a:effectLst>
            <a:outerShdw blurRad="50800" dist="38100" dir="2700000" algn="br">
              <a:srgbClr val="000000">
                <a:alpha val="43000"/>
              </a:srgbClr>
            </a:outerShdw>
          </a:effectLst>
          <a:extLst/>
        </p:spPr>
        <p:txBody>
          <a:bodyPr anchor="ctr"/>
          <a:lstStyle/>
          <a:p>
            <a:pPr algn="ctr">
              <a:defRPr/>
            </a:pPr>
            <a:r>
              <a:rPr lang="en-GB" sz="1200" dirty="0">
                <a:solidFill>
                  <a:srgbClr val="000090"/>
                </a:solidFill>
                <a:latin typeface="Trebuchet MS" charset="0"/>
                <a:ea typeface="ＭＳ Ｐゴシック" charset="0"/>
                <a:cs typeface="Times New Roman" charset="0"/>
              </a:rPr>
              <a:t>User Requirements for high resolution Sea Surface Temperature data products and </a:t>
            </a:r>
            <a:r>
              <a:rPr lang="en-GB" sz="1200" dirty="0" smtClean="0">
                <a:solidFill>
                  <a:srgbClr val="000090"/>
                </a:solidFill>
                <a:latin typeface="Trebuchet MS" charset="0"/>
                <a:ea typeface="ＭＳ Ｐゴシック" charset="0"/>
                <a:cs typeface="Times New Roman" charset="0"/>
              </a:rPr>
              <a:t>services </a:t>
            </a:r>
            <a:r>
              <a:rPr lang="en-GB" sz="1200" dirty="0">
                <a:solidFill>
                  <a:srgbClr val="000090"/>
                </a:solidFill>
                <a:latin typeface="Trebuchet MS" charset="0"/>
                <a:ea typeface="ＭＳ Ｐゴシック" charset="0"/>
                <a:cs typeface="Times New Roman" charset="0"/>
              </a:rPr>
              <a:t>from operational, scientific, and climate communities. </a:t>
            </a:r>
          </a:p>
        </p:txBody>
      </p:sp>
      <p:sp>
        <p:nvSpPr>
          <p:cNvPr id="120838" name="AutoShape 6"/>
          <p:cNvSpPr>
            <a:spLocks noChangeArrowheads="1"/>
          </p:cNvSpPr>
          <p:nvPr/>
        </p:nvSpPr>
        <p:spPr bwMode="auto">
          <a:xfrm>
            <a:off x="3347864" y="1367706"/>
            <a:ext cx="2514791" cy="729742"/>
          </a:xfrm>
          <a:prstGeom prst="flowChartProcess">
            <a:avLst/>
          </a:prstGeom>
          <a:solidFill>
            <a:schemeClr val="accent1"/>
          </a:solidFill>
          <a:ln w="9525">
            <a:solidFill>
              <a:schemeClr val="tx1"/>
            </a:solidFill>
            <a:miter lim="800000"/>
            <a:headEnd/>
            <a:tailEnd/>
          </a:ln>
          <a:effectLst>
            <a:outerShdw blurRad="50800" dist="38100" dir="2700000" algn="br">
              <a:srgbClr val="000000">
                <a:alpha val="43000"/>
              </a:srgbClr>
            </a:outerShdw>
          </a:effectLst>
          <a:extLst/>
        </p:spPr>
        <p:txBody>
          <a:bodyPr wrap="none" anchor="ctr" anchorCtr="1"/>
          <a:lstStyle/>
          <a:p>
            <a:pPr algn="ctr">
              <a:defRPr/>
            </a:pPr>
            <a:r>
              <a:rPr lang="en-GB" sz="1200" dirty="0" smtClean="0">
                <a:solidFill>
                  <a:srgbClr val="000090"/>
                </a:solidFill>
                <a:latin typeface="Arial" charset="0"/>
                <a:ea typeface="ＭＳ Ｐゴシック" charset="0"/>
              </a:rPr>
              <a:t>GHRSST </a:t>
            </a:r>
            <a:r>
              <a:rPr lang="en-GB" sz="1200" dirty="0">
                <a:solidFill>
                  <a:srgbClr val="000090"/>
                </a:solidFill>
                <a:latin typeface="Arial" charset="0"/>
                <a:ea typeface="ＭＳ Ｐゴシック" charset="0"/>
              </a:rPr>
              <a:t>Project </a:t>
            </a:r>
            <a:r>
              <a:rPr lang="en-GB" sz="1200" dirty="0" smtClean="0">
                <a:solidFill>
                  <a:srgbClr val="000090"/>
                </a:solidFill>
                <a:latin typeface="Arial" charset="0"/>
                <a:ea typeface="ＭＳ Ｐゴシック" charset="0"/>
              </a:rPr>
              <a:t>Office</a:t>
            </a:r>
            <a:endParaRPr lang="en-GB" sz="1200" dirty="0">
              <a:solidFill>
                <a:srgbClr val="000090"/>
              </a:solidFill>
              <a:latin typeface="Arial" charset="0"/>
              <a:ea typeface="ＭＳ Ｐゴシック" charset="0"/>
            </a:endParaRPr>
          </a:p>
        </p:txBody>
      </p:sp>
      <p:sp>
        <p:nvSpPr>
          <p:cNvPr id="120842" name="Line 10"/>
          <p:cNvSpPr>
            <a:spLocks noChangeShapeType="1"/>
          </p:cNvSpPr>
          <p:nvPr/>
        </p:nvSpPr>
        <p:spPr bwMode="auto">
          <a:xfrm>
            <a:off x="2368542" y="5455650"/>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43" name="Line 11"/>
          <p:cNvSpPr>
            <a:spLocks noChangeShapeType="1"/>
          </p:cNvSpPr>
          <p:nvPr/>
        </p:nvSpPr>
        <p:spPr bwMode="auto">
          <a:xfrm flipH="1">
            <a:off x="2411760" y="3527946"/>
            <a:ext cx="4879" cy="913638"/>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46" name="Line 14"/>
          <p:cNvSpPr>
            <a:spLocks noChangeShapeType="1"/>
          </p:cNvSpPr>
          <p:nvPr/>
        </p:nvSpPr>
        <p:spPr bwMode="auto">
          <a:xfrm>
            <a:off x="594650" y="5455650"/>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47" name="Line 15"/>
          <p:cNvSpPr>
            <a:spLocks noChangeShapeType="1"/>
          </p:cNvSpPr>
          <p:nvPr/>
        </p:nvSpPr>
        <p:spPr bwMode="auto">
          <a:xfrm>
            <a:off x="611560" y="3527946"/>
            <a:ext cx="9144" cy="915289"/>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50" name="Line 18"/>
          <p:cNvSpPr>
            <a:spLocks noChangeShapeType="1"/>
          </p:cNvSpPr>
          <p:nvPr/>
        </p:nvSpPr>
        <p:spPr bwMode="auto">
          <a:xfrm flipH="1">
            <a:off x="4120095" y="3527946"/>
            <a:ext cx="3175" cy="91357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51" name="Line 19"/>
          <p:cNvSpPr>
            <a:spLocks noChangeShapeType="1"/>
          </p:cNvSpPr>
          <p:nvPr/>
        </p:nvSpPr>
        <p:spPr bwMode="auto">
          <a:xfrm>
            <a:off x="4120095" y="5472945"/>
            <a:ext cx="0" cy="360362"/>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54" name="Line 22"/>
          <p:cNvSpPr>
            <a:spLocks noChangeShapeType="1"/>
          </p:cNvSpPr>
          <p:nvPr/>
        </p:nvSpPr>
        <p:spPr bwMode="auto">
          <a:xfrm>
            <a:off x="5859412" y="3527946"/>
            <a:ext cx="8319" cy="913638"/>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55" name="Line 23"/>
          <p:cNvSpPr>
            <a:spLocks noChangeShapeType="1"/>
          </p:cNvSpPr>
          <p:nvPr/>
        </p:nvSpPr>
        <p:spPr bwMode="auto">
          <a:xfrm>
            <a:off x="5897405" y="5472945"/>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58" name="Line 26"/>
          <p:cNvSpPr>
            <a:spLocks noChangeShapeType="1"/>
          </p:cNvSpPr>
          <p:nvPr/>
        </p:nvSpPr>
        <p:spPr bwMode="auto">
          <a:xfrm>
            <a:off x="6737813" y="3527946"/>
            <a:ext cx="7573" cy="913638"/>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59" name="Line 27"/>
          <p:cNvSpPr>
            <a:spLocks noChangeShapeType="1"/>
          </p:cNvSpPr>
          <p:nvPr/>
        </p:nvSpPr>
        <p:spPr bwMode="auto">
          <a:xfrm>
            <a:off x="6805967" y="5455650"/>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62" name="Line 30"/>
          <p:cNvSpPr>
            <a:spLocks noChangeShapeType="1"/>
          </p:cNvSpPr>
          <p:nvPr/>
        </p:nvSpPr>
        <p:spPr bwMode="auto">
          <a:xfrm>
            <a:off x="7660113" y="3527946"/>
            <a:ext cx="8637" cy="913638"/>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63" name="Line 31"/>
          <p:cNvSpPr>
            <a:spLocks noChangeShapeType="1"/>
          </p:cNvSpPr>
          <p:nvPr/>
        </p:nvSpPr>
        <p:spPr bwMode="auto">
          <a:xfrm>
            <a:off x="7668750" y="5469485"/>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66" name="Line 34"/>
          <p:cNvSpPr>
            <a:spLocks noChangeShapeType="1"/>
          </p:cNvSpPr>
          <p:nvPr/>
        </p:nvSpPr>
        <p:spPr bwMode="auto">
          <a:xfrm flipH="1">
            <a:off x="8496307" y="3527946"/>
            <a:ext cx="5144" cy="914844"/>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67" name="Line 35"/>
          <p:cNvSpPr>
            <a:spLocks noChangeShapeType="1"/>
          </p:cNvSpPr>
          <p:nvPr/>
        </p:nvSpPr>
        <p:spPr bwMode="auto">
          <a:xfrm>
            <a:off x="8496307" y="5455650"/>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70" name="Line 38"/>
          <p:cNvSpPr>
            <a:spLocks noChangeShapeType="1"/>
          </p:cNvSpPr>
          <p:nvPr/>
        </p:nvSpPr>
        <p:spPr bwMode="auto">
          <a:xfrm flipH="1">
            <a:off x="5019156" y="3527946"/>
            <a:ext cx="7516" cy="914844"/>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71" name="Line 39"/>
          <p:cNvSpPr>
            <a:spLocks noChangeShapeType="1"/>
          </p:cNvSpPr>
          <p:nvPr/>
        </p:nvSpPr>
        <p:spPr bwMode="auto">
          <a:xfrm>
            <a:off x="5035816" y="5472945"/>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74" name="Line 42"/>
          <p:cNvSpPr>
            <a:spLocks noChangeShapeType="1"/>
          </p:cNvSpPr>
          <p:nvPr/>
        </p:nvSpPr>
        <p:spPr bwMode="auto">
          <a:xfrm>
            <a:off x="1475656" y="3527946"/>
            <a:ext cx="3218" cy="914844"/>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75" name="Line 43"/>
          <p:cNvSpPr>
            <a:spLocks noChangeShapeType="1"/>
          </p:cNvSpPr>
          <p:nvPr/>
        </p:nvSpPr>
        <p:spPr bwMode="auto">
          <a:xfrm>
            <a:off x="1475508" y="5464297"/>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0883" name="AutoShape 51"/>
          <p:cNvSpPr>
            <a:spLocks noChangeArrowheads="1"/>
          </p:cNvSpPr>
          <p:nvPr/>
        </p:nvSpPr>
        <p:spPr bwMode="auto">
          <a:xfrm>
            <a:off x="6300192" y="1367706"/>
            <a:ext cx="1420367" cy="730573"/>
          </a:xfrm>
          <a:prstGeom prst="flowChartAlternateProcess">
            <a:avLst/>
          </a:prstGeom>
          <a:solidFill>
            <a:schemeClr val="accent1"/>
          </a:solidFill>
          <a:ln w="9525">
            <a:solidFill>
              <a:schemeClr val="tx1"/>
            </a:solidFill>
            <a:miter lim="800000"/>
            <a:headEnd/>
            <a:tailEnd/>
          </a:ln>
          <a:effectLst>
            <a:outerShdw blurRad="50800" dist="38100" dir="2700000" algn="br">
              <a:srgbClr val="000000">
                <a:alpha val="43000"/>
              </a:srgbClr>
            </a:outerShdw>
          </a:effectLst>
          <a:extLst/>
        </p:spPr>
        <p:txBody>
          <a:bodyPr anchor="ctr"/>
          <a:lstStyle/>
          <a:p>
            <a:pPr algn="ctr">
              <a:spcBef>
                <a:spcPct val="20000"/>
              </a:spcBef>
              <a:buSzPct val="90000"/>
              <a:defRPr/>
            </a:pPr>
            <a:r>
              <a:rPr kumimoji="1" lang="en-GB" sz="1200" dirty="0" smtClean="0">
                <a:solidFill>
                  <a:srgbClr val="000090"/>
                </a:solidFill>
                <a:latin typeface="Trebuchet MS" charset="0"/>
                <a:ea typeface="ＭＳ Ｐゴシック" charset="0"/>
                <a:cs typeface="Times New Roman" charset="0"/>
              </a:rPr>
              <a:t>GHRSST Advisory Council</a:t>
            </a:r>
            <a:endParaRPr kumimoji="1" lang="en-GB" sz="1200" dirty="0">
              <a:solidFill>
                <a:srgbClr val="000090"/>
              </a:solidFill>
              <a:latin typeface="Trebuchet MS" charset="0"/>
              <a:ea typeface="ＭＳ Ｐゴシック" charset="0"/>
              <a:cs typeface="Times New Roman" charset="0"/>
            </a:endParaRPr>
          </a:p>
        </p:txBody>
      </p:sp>
      <p:sp>
        <p:nvSpPr>
          <p:cNvPr id="120876" name="AutoShape 44"/>
          <p:cNvSpPr>
            <a:spLocks noChangeArrowheads="1"/>
          </p:cNvSpPr>
          <p:nvPr/>
        </p:nvSpPr>
        <p:spPr bwMode="auto">
          <a:xfrm>
            <a:off x="1331640" y="1367706"/>
            <a:ext cx="1584325" cy="724597"/>
          </a:xfrm>
          <a:prstGeom prst="flowChartAlternateProcess">
            <a:avLst/>
          </a:prstGeom>
          <a:solidFill>
            <a:srgbClr val="99CC00"/>
          </a:solidFill>
          <a:ln w="9525">
            <a:solidFill>
              <a:schemeClr val="tx1"/>
            </a:solidFill>
            <a:miter lim="800000"/>
            <a:headEnd/>
            <a:tailEnd/>
          </a:ln>
          <a:effectLst>
            <a:outerShdw blurRad="50800" dist="38100" dir="2700000" algn="br">
              <a:srgbClr val="000000">
                <a:alpha val="43000"/>
              </a:srgbClr>
            </a:outerShdw>
          </a:effectLst>
          <a:extLst/>
        </p:spPr>
        <p:txBody>
          <a:bodyPr anchor="ctr"/>
          <a:lstStyle/>
          <a:p>
            <a:pPr algn="ctr">
              <a:spcBef>
                <a:spcPct val="20000"/>
              </a:spcBef>
              <a:buSzPct val="90000"/>
              <a:defRPr/>
            </a:pPr>
            <a:r>
              <a:rPr kumimoji="1" lang="en-GB" sz="1000" dirty="0">
                <a:solidFill>
                  <a:srgbClr val="000090"/>
                </a:solidFill>
                <a:latin typeface="Trebuchet MS" charset="0"/>
                <a:ea typeface="ＭＳ Ｐゴシック" charset="0"/>
                <a:cs typeface="Times New Roman" charset="0"/>
              </a:rPr>
              <a:t>CEOS SST Virtual Constellation</a:t>
            </a:r>
          </a:p>
          <a:p>
            <a:pPr algn="ctr">
              <a:spcBef>
                <a:spcPct val="20000"/>
              </a:spcBef>
              <a:buSzPct val="90000"/>
              <a:defRPr/>
            </a:pPr>
            <a:r>
              <a:rPr kumimoji="1" lang="en-GB" sz="1000" dirty="0">
                <a:solidFill>
                  <a:srgbClr val="000090"/>
                </a:solidFill>
                <a:latin typeface="Trebuchet MS" charset="0"/>
                <a:ea typeface="ＭＳ Ｐゴシック" charset="0"/>
                <a:cs typeface="Times New Roman" charset="0"/>
              </a:rPr>
              <a:t>(SST-</a:t>
            </a:r>
            <a:r>
              <a:rPr kumimoji="1" lang="en-GB" sz="1000" dirty="0" smtClean="0">
                <a:solidFill>
                  <a:srgbClr val="000090"/>
                </a:solidFill>
                <a:latin typeface="Trebuchet MS" charset="0"/>
                <a:ea typeface="ＭＳ Ｐゴシック" charset="0"/>
                <a:cs typeface="Times New Roman" charset="0"/>
              </a:rPr>
              <a:t>VC)</a:t>
            </a:r>
            <a:endParaRPr kumimoji="1" lang="en-GB" sz="1000" dirty="0">
              <a:solidFill>
                <a:srgbClr val="000090"/>
              </a:solidFill>
              <a:latin typeface="Trebuchet MS" charset="0"/>
              <a:ea typeface="ＭＳ Ｐゴシック" charset="0"/>
              <a:cs typeface="Times New Roman" charset="0"/>
            </a:endParaRPr>
          </a:p>
        </p:txBody>
      </p:sp>
      <p:sp>
        <p:nvSpPr>
          <p:cNvPr id="120885" name="Text Box 53"/>
          <p:cNvSpPr txBox="1">
            <a:spLocks noChangeArrowheads="1"/>
          </p:cNvSpPr>
          <p:nvPr/>
        </p:nvSpPr>
        <p:spPr bwMode="auto">
          <a:xfrm rot="18900000">
            <a:off x="682829" y="3886808"/>
            <a:ext cx="581999" cy="244662"/>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000" dirty="0" smtClean="0">
                <a:solidFill>
                  <a:srgbClr val="000090"/>
                </a:solidFill>
                <a:latin typeface="Arial" charset="0"/>
                <a:ea typeface="ＭＳ Ｐゴシック" charset="0"/>
              </a:rPr>
              <a:t>WGCV</a:t>
            </a:r>
            <a:endParaRPr lang="en-US" sz="1000" dirty="0">
              <a:solidFill>
                <a:srgbClr val="000090"/>
              </a:solidFill>
              <a:latin typeface="Arial" charset="0"/>
              <a:ea typeface="ＭＳ Ｐゴシック" charset="0"/>
            </a:endParaRPr>
          </a:p>
        </p:txBody>
      </p:sp>
      <p:sp>
        <p:nvSpPr>
          <p:cNvPr id="120886" name="Text Box 54"/>
          <p:cNvSpPr txBox="1">
            <a:spLocks noChangeArrowheads="1"/>
          </p:cNvSpPr>
          <p:nvPr/>
        </p:nvSpPr>
        <p:spPr bwMode="auto">
          <a:xfrm rot="18900000">
            <a:off x="4147052" y="3881503"/>
            <a:ext cx="733319" cy="246221"/>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000" dirty="0" err="1" smtClean="0">
                <a:solidFill>
                  <a:srgbClr val="000090"/>
                </a:solidFill>
                <a:latin typeface="Arial" charset="0"/>
                <a:ea typeface="ＭＳ Ｐゴシック" charset="0"/>
              </a:rPr>
              <a:t>WGCapD</a:t>
            </a:r>
            <a:endParaRPr lang="en-US" sz="1000" dirty="0">
              <a:solidFill>
                <a:srgbClr val="000090"/>
              </a:solidFill>
              <a:latin typeface="Arial" charset="0"/>
              <a:ea typeface="ＭＳ Ｐゴシック" charset="0"/>
            </a:endParaRPr>
          </a:p>
        </p:txBody>
      </p:sp>
      <p:sp>
        <p:nvSpPr>
          <p:cNvPr id="120887" name="Text Box 55"/>
          <p:cNvSpPr txBox="1">
            <a:spLocks noChangeArrowheads="1"/>
          </p:cNvSpPr>
          <p:nvPr/>
        </p:nvSpPr>
        <p:spPr bwMode="auto">
          <a:xfrm rot="18900000">
            <a:off x="5969256" y="3906764"/>
            <a:ext cx="661872" cy="246221"/>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000" dirty="0" err="1">
                <a:solidFill>
                  <a:srgbClr val="000090"/>
                </a:solidFill>
                <a:latin typeface="Arial" charset="0"/>
                <a:ea typeface="ＭＳ Ｐゴシック" charset="0"/>
              </a:rPr>
              <a:t>WGClim</a:t>
            </a:r>
            <a:endParaRPr lang="en-US" sz="1000" dirty="0">
              <a:solidFill>
                <a:srgbClr val="000090"/>
              </a:solidFill>
              <a:latin typeface="Arial" charset="0"/>
              <a:ea typeface="ＭＳ Ｐゴシック" charset="0"/>
            </a:endParaRPr>
          </a:p>
        </p:txBody>
      </p:sp>
      <p:sp>
        <p:nvSpPr>
          <p:cNvPr id="120888" name="Text Box 56"/>
          <p:cNvSpPr txBox="1">
            <a:spLocks noChangeArrowheads="1"/>
          </p:cNvSpPr>
          <p:nvPr/>
        </p:nvSpPr>
        <p:spPr bwMode="auto">
          <a:xfrm rot="18900000">
            <a:off x="7836154" y="3881330"/>
            <a:ext cx="583601" cy="246221"/>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000" dirty="0">
                <a:solidFill>
                  <a:srgbClr val="000090"/>
                </a:solidFill>
                <a:latin typeface="Arial" charset="0"/>
                <a:ea typeface="ＭＳ Ｐゴシック" charset="0"/>
              </a:rPr>
              <a:t>WGCV</a:t>
            </a:r>
            <a:endParaRPr lang="en-US" sz="1000" dirty="0">
              <a:solidFill>
                <a:srgbClr val="000090"/>
              </a:solidFill>
              <a:latin typeface="Arial" charset="0"/>
              <a:ea typeface="ＭＳ Ｐゴシック" charset="0"/>
            </a:endParaRPr>
          </a:p>
        </p:txBody>
      </p:sp>
      <p:sp>
        <p:nvSpPr>
          <p:cNvPr id="120889" name="Text Box 57"/>
          <p:cNvSpPr txBox="1">
            <a:spLocks noChangeArrowheads="1"/>
          </p:cNvSpPr>
          <p:nvPr/>
        </p:nvSpPr>
        <p:spPr bwMode="auto">
          <a:xfrm rot="18900000">
            <a:off x="2481173" y="3924341"/>
            <a:ext cx="612154" cy="246221"/>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000" dirty="0">
                <a:solidFill>
                  <a:srgbClr val="000090"/>
                </a:solidFill>
                <a:latin typeface="Arial" charset="0"/>
                <a:ea typeface="ＭＳ Ｐゴシック" charset="0"/>
              </a:rPr>
              <a:t>WGISS</a:t>
            </a:r>
            <a:endParaRPr lang="en-US" sz="1000" dirty="0">
              <a:solidFill>
                <a:srgbClr val="000090"/>
              </a:solidFill>
              <a:latin typeface="Arial" charset="0"/>
              <a:ea typeface="ＭＳ Ｐゴシック" charset="0"/>
            </a:endParaRPr>
          </a:p>
        </p:txBody>
      </p:sp>
      <p:sp>
        <p:nvSpPr>
          <p:cNvPr id="120890" name="Text Box 58"/>
          <p:cNvSpPr txBox="1">
            <a:spLocks noChangeArrowheads="1"/>
          </p:cNvSpPr>
          <p:nvPr/>
        </p:nvSpPr>
        <p:spPr bwMode="auto">
          <a:xfrm>
            <a:off x="107504" y="1583730"/>
            <a:ext cx="787984" cy="273652"/>
          </a:xfrm>
          <a:prstGeom prst="rect">
            <a:avLst/>
          </a:prstGeom>
          <a:solidFill>
            <a:srgbClr val="99CC00"/>
          </a:solidFill>
          <a:ln>
            <a:solidFill>
              <a:schemeClr val="tx1"/>
            </a:solidFill>
          </a:ln>
          <a:effectLst/>
          <a:extLst/>
        </p:spPr>
        <p:txBody>
          <a:bodyPr wrap="none">
            <a:spAutoFit/>
          </a:bodyPr>
          <a:lstStyle/>
          <a:p>
            <a:pPr>
              <a:defRPr/>
            </a:pPr>
            <a:r>
              <a:rPr lang="en-GB" sz="1000" dirty="0">
                <a:solidFill>
                  <a:srgbClr val="000090"/>
                </a:solidFill>
                <a:latin typeface="Arial" charset="0"/>
                <a:ea typeface="ＭＳ Ｐゴシック" charset="0"/>
              </a:rPr>
              <a:t>CEOS-SIT</a:t>
            </a:r>
            <a:endParaRPr lang="en-US" sz="1000" dirty="0">
              <a:solidFill>
                <a:srgbClr val="000090"/>
              </a:solidFill>
              <a:latin typeface="Arial" charset="0"/>
              <a:ea typeface="ＭＳ Ｐゴシック" charset="0"/>
            </a:endParaRPr>
          </a:p>
        </p:txBody>
      </p:sp>
      <p:sp>
        <p:nvSpPr>
          <p:cNvPr id="54" name="Line 7"/>
          <p:cNvSpPr>
            <a:spLocks noChangeShapeType="1"/>
          </p:cNvSpPr>
          <p:nvPr/>
        </p:nvSpPr>
        <p:spPr bwMode="auto">
          <a:xfrm flipH="1" flipV="1">
            <a:off x="2915816" y="1727746"/>
            <a:ext cx="432048" cy="0"/>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12" name="Up-Down Arrow 11"/>
          <p:cNvSpPr/>
          <p:nvPr/>
        </p:nvSpPr>
        <p:spPr bwMode="auto">
          <a:xfrm>
            <a:off x="4349297" y="2110327"/>
            <a:ext cx="504056" cy="811958"/>
          </a:xfrm>
          <a:prstGeom prst="upDownArrow">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effectLst/>
              <a:latin typeface="Arial" charset="0"/>
            </a:endParaRPr>
          </a:p>
        </p:txBody>
      </p:sp>
      <p:sp>
        <p:nvSpPr>
          <p:cNvPr id="120841" name="AutoShape 9"/>
          <p:cNvSpPr>
            <a:spLocks noChangeArrowheads="1"/>
          </p:cNvSpPr>
          <p:nvPr/>
        </p:nvSpPr>
        <p:spPr bwMode="auto">
          <a:xfrm>
            <a:off x="1911448" y="4478549"/>
            <a:ext cx="914400" cy="990936"/>
          </a:xfrm>
          <a:prstGeom prst="flowChartAlternate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buSzPct val="90000"/>
              <a:defRPr/>
            </a:pPr>
            <a:r>
              <a:rPr lang="en-GB" sz="1000" dirty="0" smtClean="0">
                <a:solidFill>
                  <a:srgbClr val="000090"/>
                </a:solidFill>
                <a:latin typeface="Trebuchet MS" charset="0"/>
                <a:ea typeface="ＭＳ Ｐゴシック" charset="0"/>
                <a:cs typeface="Times New Roman" charset="0"/>
              </a:rPr>
              <a:t>Data </a:t>
            </a:r>
            <a:r>
              <a:rPr lang="en-GB" sz="1000" dirty="0">
                <a:solidFill>
                  <a:srgbClr val="000090"/>
                </a:solidFill>
                <a:latin typeface="Trebuchet MS" charset="0"/>
                <a:ea typeface="ＭＳ Ｐゴシック" charset="0"/>
                <a:cs typeface="Times New Roman" charset="0"/>
              </a:rPr>
              <a:t>Assembly and Systems </a:t>
            </a:r>
            <a:r>
              <a:rPr lang="en-GB" sz="1000" dirty="0" smtClean="0">
                <a:solidFill>
                  <a:srgbClr val="000090"/>
                </a:solidFill>
                <a:latin typeface="Trebuchet MS" charset="0"/>
                <a:ea typeface="ＭＳ Ｐゴシック" charset="0"/>
                <a:cs typeface="Times New Roman" charset="0"/>
              </a:rPr>
              <a:t>TAG</a:t>
            </a:r>
            <a:endParaRPr lang="en-GB" sz="1000" dirty="0">
              <a:solidFill>
                <a:srgbClr val="000090"/>
              </a:solidFill>
              <a:latin typeface="Trebuchet MS" charset="0"/>
              <a:ea typeface="ＭＳ Ｐゴシック" charset="0"/>
              <a:cs typeface="Times New Roman" charset="0"/>
            </a:endParaRPr>
          </a:p>
        </p:txBody>
      </p:sp>
      <p:sp>
        <p:nvSpPr>
          <p:cNvPr id="120845" name="AutoShape 13"/>
          <p:cNvSpPr>
            <a:spLocks noChangeArrowheads="1"/>
          </p:cNvSpPr>
          <p:nvPr/>
        </p:nvSpPr>
        <p:spPr bwMode="auto">
          <a:xfrm>
            <a:off x="161552" y="4478550"/>
            <a:ext cx="914400" cy="994395"/>
          </a:xfrm>
          <a:prstGeom prst="flowChartAlternate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GB" sz="1000" dirty="0">
                <a:solidFill>
                  <a:srgbClr val="000090"/>
                </a:solidFill>
                <a:latin typeface="Trebuchet MS" charset="0"/>
                <a:ea typeface="ＭＳ Ｐゴシック" charset="0"/>
                <a:cs typeface="Times New Roman" charset="0"/>
              </a:rPr>
              <a:t> </a:t>
            </a:r>
            <a:r>
              <a:rPr lang="en-GB" sz="1000" dirty="0" smtClean="0">
                <a:solidFill>
                  <a:srgbClr val="000090"/>
                </a:solidFill>
                <a:latin typeface="Trebuchet MS" charset="0"/>
                <a:ea typeface="ＭＳ Ｐゴシック" charset="0"/>
                <a:cs typeface="Times New Roman" charset="0"/>
              </a:rPr>
              <a:t>SST Validation TAG</a:t>
            </a:r>
            <a:endParaRPr lang="en-GB" sz="1000" dirty="0">
              <a:solidFill>
                <a:srgbClr val="000090"/>
              </a:solidFill>
              <a:latin typeface="Trebuchet MS" charset="0"/>
              <a:ea typeface="ＭＳ Ｐゴシック" charset="0"/>
              <a:cs typeface="Times New Roman" charset="0"/>
            </a:endParaRPr>
          </a:p>
        </p:txBody>
      </p:sp>
      <p:sp>
        <p:nvSpPr>
          <p:cNvPr id="120849" name="AutoShape 17"/>
          <p:cNvSpPr>
            <a:spLocks noChangeArrowheads="1"/>
          </p:cNvSpPr>
          <p:nvPr/>
        </p:nvSpPr>
        <p:spPr bwMode="auto">
          <a:xfrm>
            <a:off x="2852491" y="4478550"/>
            <a:ext cx="777240" cy="985747"/>
          </a:xfrm>
          <a:prstGeom prst="flowChartAlternateProcess">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defRPr/>
            </a:pPr>
            <a:r>
              <a:rPr lang="en-GB" sz="1000" dirty="0">
                <a:solidFill>
                  <a:srgbClr val="000090"/>
                </a:solidFill>
                <a:latin typeface="Trebuchet MS" charset="0"/>
                <a:ea typeface="ＭＳ Ｐゴシック" charset="0"/>
                <a:cs typeface="Times New Roman" charset="0"/>
              </a:rPr>
              <a:t>Diurnal </a:t>
            </a:r>
            <a:r>
              <a:rPr lang="en-GB" sz="1000" dirty="0" smtClean="0">
                <a:solidFill>
                  <a:srgbClr val="000090"/>
                </a:solidFill>
                <a:latin typeface="Trebuchet MS" charset="0"/>
                <a:ea typeface="ＭＳ Ｐゴシック" charset="0"/>
                <a:cs typeface="Times New Roman" charset="0"/>
              </a:rPr>
              <a:t>Variability WG</a:t>
            </a:r>
            <a:endParaRPr lang="en-GB" sz="1000" dirty="0">
              <a:solidFill>
                <a:srgbClr val="000090"/>
              </a:solidFill>
              <a:latin typeface="Trebuchet MS" charset="0"/>
              <a:ea typeface="ＭＳ Ｐゴシック" charset="0"/>
              <a:cs typeface="Times New Roman" charset="0"/>
            </a:endParaRPr>
          </a:p>
        </p:txBody>
      </p:sp>
      <p:sp>
        <p:nvSpPr>
          <p:cNvPr id="120853" name="AutoShape 21"/>
          <p:cNvSpPr>
            <a:spLocks noChangeArrowheads="1"/>
          </p:cNvSpPr>
          <p:nvPr/>
        </p:nvSpPr>
        <p:spPr bwMode="auto">
          <a:xfrm>
            <a:off x="5404941" y="4473362"/>
            <a:ext cx="914400" cy="996123"/>
          </a:xfrm>
          <a:prstGeom prst="flowChartAlternate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GB" sz="1000" dirty="0" smtClean="0">
                <a:solidFill>
                  <a:srgbClr val="000090"/>
                </a:solidFill>
                <a:latin typeface="Trebuchet MS" charset="0"/>
                <a:ea typeface="ＭＳ Ｐゴシック" charset="0"/>
                <a:cs typeface="Times New Roman" charset="0"/>
              </a:rPr>
              <a:t>Climate Data Record TAG</a:t>
            </a:r>
            <a:endParaRPr lang="en-GB" sz="1000" dirty="0">
              <a:solidFill>
                <a:srgbClr val="000090"/>
              </a:solidFill>
              <a:latin typeface="Trebuchet MS" charset="0"/>
              <a:ea typeface="ＭＳ Ｐゴシック" charset="0"/>
              <a:cs typeface="Times New Roman" charset="0"/>
            </a:endParaRPr>
          </a:p>
        </p:txBody>
      </p:sp>
      <p:sp>
        <p:nvSpPr>
          <p:cNvPr id="120857" name="AutoShape 25"/>
          <p:cNvSpPr>
            <a:spLocks noChangeArrowheads="1"/>
          </p:cNvSpPr>
          <p:nvPr/>
        </p:nvSpPr>
        <p:spPr bwMode="auto">
          <a:xfrm>
            <a:off x="6343668" y="4471632"/>
            <a:ext cx="914400" cy="997853"/>
          </a:xfrm>
          <a:prstGeom prst="flowChartAlternate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GB" sz="1000" dirty="0">
                <a:solidFill>
                  <a:srgbClr val="000090"/>
                </a:solidFill>
                <a:latin typeface="Trebuchet MS" charset="0"/>
                <a:ea typeface="ＭＳ Ｐゴシック" charset="0"/>
                <a:cs typeface="Times New Roman" charset="0"/>
              </a:rPr>
              <a:t>High Latitude  </a:t>
            </a:r>
            <a:r>
              <a:rPr lang="en-GB" sz="1000" dirty="0" smtClean="0">
                <a:solidFill>
                  <a:srgbClr val="000090"/>
                </a:solidFill>
                <a:latin typeface="Trebuchet MS" charset="0"/>
                <a:ea typeface="ＭＳ Ｐゴシック" charset="0"/>
                <a:cs typeface="Times New Roman" charset="0"/>
              </a:rPr>
              <a:t>TAG</a:t>
            </a:r>
            <a:endParaRPr lang="en-GB" sz="1000" dirty="0">
              <a:solidFill>
                <a:srgbClr val="000090"/>
              </a:solidFill>
              <a:latin typeface="Trebuchet MS" charset="0"/>
              <a:ea typeface="ＭＳ Ｐゴシック" charset="0"/>
              <a:cs typeface="Times New Roman" charset="0"/>
            </a:endParaRPr>
          </a:p>
        </p:txBody>
      </p:sp>
      <p:sp>
        <p:nvSpPr>
          <p:cNvPr id="120861" name="AutoShape 29"/>
          <p:cNvSpPr>
            <a:spLocks noChangeArrowheads="1"/>
          </p:cNvSpPr>
          <p:nvPr/>
        </p:nvSpPr>
        <p:spPr bwMode="auto">
          <a:xfrm>
            <a:off x="7281095" y="4478549"/>
            <a:ext cx="777240" cy="994395"/>
          </a:xfrm>
          <a:prstGeom prst="flowChartAlternateProcess">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defRPr/>
            </a:pPr>
            <a:r>
              <a:rPr lang="en-GB" sz="1000" dirty="0">
                <a:solidFill>
                  <a:srgbClr val="000090"/>
                </a:solidFill>
                <a:latin typeface="Trebuchet MS" charset="0"/>
                <a:ea typeface="ＭＳ Ｐゴシック" charset="0"/>
                <a:cs typeface="Times New Roman" charset="0"/>
              </a:rPr>
              <a:t>Estimation </a:t>
            </a:r>
            <a:r>
              <a:rPr lang="en-GB" sz="1000" dirty="0" smtClean="0">
                <a:solidFill>
                  <a:srgbClr val="000090"/>
                </a:solidFill>
                <a:latin typeface="Trebuchet MS" charset="0"/>
                <a:ea typeface="ＭＳ Ｐゴシック" charset="0"/>
                <a:cs typeface="Times New Roman" charset="0"/>
              </a:rPr>
              <a:t>and Retrievals WG</a:t>
            </a:r>
            <a:endParaRPr lang="en-GB" sz="1000" dirty="0">
              <a:solidFill>
                <a:srgbClr val="000090"/>
              </a:solidFill>
              <a:latin typeface="Trebuchet MS" charset="0"/>
              <a:ea typeface="ＭＳ Ｐゴシック" charset="0"/>
              <a:cs typeface="Times New Roman" charset="0"/>
            </a:endParaRPr>
          </a:p>
        </p:txBody>
      </p:sp>
      <p:sp>
        <p:nvSpPr>
          <p:cNvPr id="120865" name="AutoShape 33"/>
          <p:cNvSpPr>
            <a:spLocks noChangeArrowheads="1"/>
          </p:cNvSpPr>
          <p:nvPr/>
        </p:nvSpPr>
        <p:spPr bwMode="auto">
          <a:xfrm>
            <a:off x="8077653" y="4469903"/>
            <a:ext cx="914400" cy="994395"/>
          </a:xfrm>
          <a:prstGeom prst="flowChartAlternate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defRPr/>
            </a:pPr>
            <a:r>
              <a:rPr lang="en-GB" sz="1000" dirty="0">
                <a:solidFill>
                  <a:srgbClr val="000090"/>
                </a:solidFill>
                <a:latin typeface="Trebuchet MS" charset="0"/>
                <a:ea typeface="ＭＳ Ｐゴシック" charset="0"/>
                <a:cs typeface="Times New Roman" charset="0"/>
              </a:rPr>
              <a:t>Inter-comparisons </a:t>
            </a:r>
            <a:r>
              <a:rPr lang="en-GB" sz="1000" dirty="0" smtClean="0">
                <a:solidFill>
                  <a:srgbClr val="000090"/>
                </a:solidFill>
                <a:latin typeface="Trebuchet MS" charset="0"/>
                <a:ea typeface="ＭＳ Ｐゴシック" charset="0"/>
                <a:cs typeface="Times New Roman" charset="0"/>
              </a:rPr>
              <a:t>TAG</a:t>
            </a:r>
            <a:endParaRPr lang="en-GB" sz="1000" dirty="0">
              <a:solidFill>
                <a:srgbClr val="000090"/>
              </a:solidFill>
              <a:latin typeface="Trebuchet MS" charset="0"/>
              <a:ea typeface="ＭＳ Ｐゴシック" charset="0"/>
              <a:cs typeface="Times New Roman" charset="0"/>
            </a:endParaRPr>
          </a:p>
        </p:txBody>
      </p:sp>
      <p:sp>
        <p:nvSpPr>
          <p:cNvPr id="120869" name="AutoShape 37"/>
          <p:cNvSpPr>
            <a:spLocks noChangeArrowheads="1"/>
          </p:cNvSpPr>
          <p:nvPr/>
        </p:nvSpPr>
        <p:spPr bwMode="auto">
          <a:xfrm>
            <a:off x="3660282" y="4469903"/>
            <a:ext cx="914400" cy="997853"/>
          </a:xfrm>
          <a:prstGeom prst="flowChartAlternate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defRPr/>
            </a:pPr>
            <a:r>
              <a:rPr lang="en-GB" sz="1000" dirty="0">
                <a:solidFill>
                  <a:srgbClr val="000090"/>
                </a:solidFill>
                <a:latin typeface="Trebuchet MS" charset="0"/>
                <a:ea typeface="ＭＳ Ｐゴシック" charset="0"/>
                <a:cs typeface="Times New Roman" charset="0"/>
              </a:rPr>
              <a:t>Applications and User Services </a:t>
            </a:r>
            <a:r>
              <a:rPr lang="en-GB" sz="1000" dirty="0" smtClean="0">
                <a:solidFill>
                  <a:srgbClr val="000090"/>
                </a:solidFill>
                <a:latin typeface="Trebuchet MS" charset="0"/>
                <a:ea typeface="ＭＳ Ｐゴシック" charset="0"/>
                <a:cs typeface="Times New Roman" charset="0"/>
              </a:rPr>
              <a:t>TAG</a:t>
            </a:r>
            <a:endParaRPr lang="en-GB" sz="1000" dirty="0">
              <a:solidFill>
                <a:srgbClr val="000090"/>
              </a:solidFill>
              <a:latin typeface="Trebuchet MS" charset="0"/>
              <a:ea typeface="ＭＳ Ｐゴシック" charset="0"/>
              <a:cs typeface="Times New Roman" charset="0"/>
            </a:endParaRPr>
          </a:p>
        </p:txBody>
      </p:sp>
      <p:sp>
        <p:nvSpPr>
          <p:cNvPr id="120873" name="AutoShape 41"/>
          <p:cNvSpPr>
            <a:spLocks noChangeArrowheads="1"/>
          </p:cNvSpPr>
          <p:nvPr/>
        </p:nvSpPr>
        <p:spPr bwMode="auto">
          <a:xfrm>
            <a:off x="1103623" y="4469903"/>
            <a:ext cx="777240" cy="985747"/>
          </a:xfrm>
          <a:prstGeom prst="flowChartAlternateProcess">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GB" sz="1000" dirty="0" smtClean="0">
                <a:solidFill>
                  <a:srgbClr val="000090"/>
                </a:solidFill>
                <a:latin typeface="Trebuchet MS" charset="0"/>
                <a:ea typeface="ＭＳ Ｐゴシック" charset="0"/>
                <a:cs typeface="Times New Roman" charset="0"/>
              </a:rPr>
              <a:t>Inland Waters WG</a:t>
            </a:r>
            <a:endParaRPr lang="en-GB" sz="1000" dirty="0">
              <a:solidFill>
                <a:srgbClr val="000090"/>
              </a:solidFill>
              <a:latin typeface="Trebuchet MS" charset="0"/>
              <a:ea typeface="ＭＳ Ｐゴシック" charset="0"/>
              <a:cs typeface="Times New Roman" charset="0"/>
            </a:endParaRPr>
          </a:p>
        </p:txBody>
      </p:sp>
      <p:sp>
        <p:nvSpPr>
          <p:cNvPr id="57" name="AutoShape 17"/>
          <p:cNvSpPr>
            <a:spLocks noChangeArrowheads="1"/>
          </p:cNvSpPr>
          <p:nvPr/>
        </p:nvSpPr>
        <p:spPr bwMode="auto">
          <a:xfrm>
            <a:off x="4601325" y="4478550"/>
            <a:ext cx="777240" cy="985747"/>
          </a:xfrm>
          <a:prstGeom prst="flowChartAlternateProcess">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defRPr/>
            </a:pPr>
            <a:r>
              <a:rPr lang="en-GB" sz="1000" dirty="0" smtClean="0">
                <a:solidFill>
                  <a:srgbClr val="000090"/>
                </a:solidFill>
                <a:latin typeface="Trebuchet MS" charset="0"/>
                <a:ea typeface="ＭＳ Ｐゴシック" charset="0"/>
                <a:cs typeface="Times New Roman" charset="0"/>
              </a:rPr>
              <a:t>Rescue and </a:t>
            </a:r>
            <a:r>
              <a:rPr lang="en-GB" sz="900" dirty="0" smtClean="0">
                <a:solidFill>
                  <a:srgbClr val="000090"/>
                </a:solidFill>
                <a:latin typeface="Trebuchet MS" charset="0"/>
                <a:ea typeface="ＭＳ Ｐゴシック" charset="0"/>
                <a:cs typeface="Times New Roman" charset="0"/>
              </a:rPr>
              <a:t>Reprocessing</a:t>
            </a:r>
            <a:r>
              <a:rPr lang="en-GB" sz="1000" dirty="0" smtClean="0">
                <a:solidFill>
                  <a:srgbClr val="000090"/>
                </a:solidFill>
                <a:latin typeface="Trebuchet MS" charset="0"/>
                <a:ea typeface="ＭＳ Ｐゴシック" charset="0"/>
                <a:cs typeface="Times New Roman" charset="0"/>
              </a:rPr>
              <a:t> of Historical AVHRR Archives WG</a:t>
            </a:r>
            <a:endParaRPr lang="en-GB" sz="1000" dirty="0">
              <a:solidFill>
                <a:srgbClr val="000090"/>
              </a:solidFill>
              <a:latin typeface="Trebuchet MS" charset="0"/>
              <a:ea typeface="ＭＳ Ｐゴシック" charset="0"/>
              <a:cs typeface="Times New Roman" charset="0"/>
            </a:endParaRPr>
          </a:p>
        </p:txBody>
      </p:sp>
      <p:sp>
        <p:nvSpPr>
          <p:cNvPr id="58" name="Line 10"/>
          <p:cNvSpPr>
            <a:spLocks noChangeShapeType="1"/>
          </p:cNvSpPr>
          <p:nvPr/>
        </p:nvSpPr>
        <p:spPr bwMode="auto">
          <a:xfrm>
            <a:off x="3273052" y="5472944"/>
            <a:ext cx="0" cy="3603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59" name="Line 7"/>
          <p:cNvSpPr>
            <a:spLocks noChangeShapeType="1"/>
          </p:cNvSpPr>
          <p:nvPr/>
        </p:nvSpPr>
        <p:spPr bwMode="auto">
          <a:xfrm flipH="1" flipV="1">
            <a:off x="5868144" y="1727746"/>
            <a:ext cx="432048" cy="0"/>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60" name="Line 7"/>
          <p:cNvSpPr>
            <a:spLocks noChangeShapeType="1"/>
          </p:cNvSpPr>
          <p:nvPr/>
        </p:nvSpPr>
        <p:spPr bwMode="auto">
          <a:xfrm flipH="1" flipV="1">
            <a:off x="899592" y="1727746"/>
            <a:ext cx="432048" cy="0"/>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61" name="Line 18"/>
          <p:cNvSpPr>
            <a:spLocks noChangeShapeType="1"/>
          </p:cNvSpPr>
          <p:nvPr/>
        </p:nvSpPr>
        <p:spPr bwMode="auto">
          <a:xfrm flipH="1">
            <a:off x="3262862" y="3527946"/>
            <a:ext cx="3175" cy="91357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000">
              <a:solidFill>
                <a:srgbClr val="000090"/>
              </a:solidFill>
              <a:latin typeface="Arial" charset="0"/>
              <a:ea typeface="ＭＳ Ｐゴシック" charset="0"/>
            </a:endParaRPr>
          </a:p>
        </p:txBody>
      </p:sp>
      <p:sp>
        <p:nvSpPr>
          <p:cNvPr id="47"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SST-VC/GHRSST and CEOS WGs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Tree>
    <p:extLst>
      <p:ext uri="{BB962C8B-B14F-4D97-AF65-F5344CB8AC3E}">
        <p14:creationId xmlns:p14="http://schemas.microsoft.com/office/powerpoint/2010/main" val="349271692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088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088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088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088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088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08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85" grpId="0" animBg="1"/>
      <p:bldP spid="120886" grpId="0" animBg="1"/>
      <p:bldP spid="120887" grpId="0" animBg="1"/>
      <p:bldP spid="120888" grpId="0" animBg="1"/>
      <p:bldP spid="120889" grpId="0" animBg="1"/>
      <p:bldP spid="12089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882" y="1389100"/>
            <a:ext cx="9014118" cy="4893647"/>
          </a:xfrm>
          <a:prstGeom prst="rect">
            <a:avLst/>
          </a:prstGeom>
        </p:spPr>
        <p:txBody>
          <a:bodyPr wrap="square">
            <a:spAutoFit/>
          </a:bodyPr>
          <a:lstStyle/>
          <a:p>
            <a:r>
              <a:rPr lang="en-GB" sz="2400" b="1" dirty="0" smtClean="0"/>
              <a:t>CEOS</a:t>
            </a:r>
            <a:r>
              <a:rPr lang="en-GB" sz="2400" b="1" dirty="0"/>
              <a:t>-SIT-VC-WG interactions in terms of support needed and/or offered; CEOS promotion of VC/WG </a:t>
            </a:r>
            <a:r>
              <a:rPr lang="en-GB" sz="2400" b="1" dirty="0" smtClean="0"/>
              <a:t>achievements</a:t>
            </a:r>
          </a:p>
          <a:p>
            <a:endParaRPr lang="en-US" sz="2400" dirty="0"/>
          </a:p>
          <a:p>
            <a:pPr marL="285750" indent="-285750">
              <a:buFont typeface="Arial"/>
              <a:buChar char="•"/>
            </a:pPr>
            <a:r>
              <a:rPr lang="en-GB" sz="2400" b="1" i="1" dirty="0" smtClean="0"/>
              <a:t>Each </a:t>
            </a:r>
            <a:r>
              <a:rPr lang="en-GB" sz="2400" b="1" i="1" dirty="0"/>
              <a:t>VC will be given an opportunity to introduce itself in 2 minutes with two </a:t>
            </a:r>
            <a:r>
              <a:rPr lang="en-GB" sz="2400" b="1" i="1" dirty="0" smtClean="0"/>
              <a:t>slides</a:t>
            </a:r>
          </a:p>
          <a:p>
            <a:pPr marL="285750" indent="-285750">
              <a:buFont typeface="Arial"/>
              <a:buChar char="•"/>
            </a:pPr>
            <a:endParaRPr lang="en-GB" sz="2400" b="1" i="1" dirty="0"/>
          </a:p>
          <a:p>
            <a:pPr marL="285750" indent="-285750">
              <a:buFont typeface="Arial"/>
              <a:buChar char="•"/>
            </a:pPr>
            <a:r>
              <a:rPr lang="en-GB" sz="2400" b="1" i="1" dirty="0" smtClean="0"/>
              <a:t>An opportunity </a:t>
            </a:r>
            <a:r>
              <a:rPr lang="en-GB" sz="2400" b="1" i="1" dirty="0"/>
              <a:t>to hold a discussion focused on the WG and VC Process Papers and what is expected of the WGs and VCs with the new 3-year CEOS Work </a:t>
            </a:r>
            <a:r>
              <a:rPr lang="en-GB" sz="2400" b="1" i="1" dirty="0" smtClean="0"/>
              <a:t>Plan</a:t>
            </a:r>
          </a:p>
          <a:p>
            <a:pPr marL="285750" indent="-285750">
              <a:buFont typeface="Arial"/>
              <a:buChar char="•"/>
            </a:pPr>
            <a:endParaRPr lang="en-US" sz="2400" dirty="0"/>
          </a:p>
          <a:p>
            <a:pPr marL="285750" indent="-285750">
              <a:buFont typeface="Arial"/>
              <a:buChar char="•"/>
            </a:pPr>
            <a:r>
              <a:rPr lang="en-GB" sz="2400" b="1" i="1" dirty="0" smtClean="0"/>
              <a:t>A chance </a:t>
            </a:r>
            <a:r>
              <a:rPr lang="en-GB" sz="2400" b="1" i="1" dirty="0"/>
              <a:t>to review progress towards the 2015 GEOSS deliverables harvested from the updated VC and WG Terms of Reference last year.</a:t>
            </a:r>
            <a:endParaRPr lang="en-US" sz="2400" dirty="0"/>
          </a:p>
        </p:txBody>
      </p:sp>
      <p:sp>
        <p:nvSpPr>
          <p:cNvPr id="3" name="TextBox 2"/>
          <p:cNvSpPr txBox="1"/>
          <p:nvPr/>
        </p:nvSpPr>
        <p:spPr>
          <a:xfrm>
            <a:off x="6204265" y="0"/>
            <a:ext cx="2569934" cy="769441"/>
          </a:xfrm>
          <a:prstGeom prst="rect">
            <a:avLst/>
          </a:prstGeom>
          <a:noFill/>
        </p:spPr>
        <p:txBody>
          <a:bodyPr wrap="none" rtlCol="0">
            <a:spAutoFit/>
          </a:bodyPr>
          <a:lstStyle/>
          <a:p>
            <a:r>
              <a:rPr lang="en-US" sz="4400" dirty="0" smtClean="0">
                <a:solidFill>
                  <a:schemeClr val="bg1"/>
                </a:solidFill>
              </a:rPr>
              <a:t>Overview</a:t>
            </a:r>
            <a:endParaRPr lang="en-US" sz="4400" dirty="0">
              <a:solidFill>
                <a:schemeClr val="bg1"/>
              </a:solidFill>
            </a:endParaRPr>
          </a:p>
        </p:txBody>
      </p:sp>
    </p:spTree>
    <p:extLst>
      <p:ext uri="{BB962C8B-B14F-4D97-AF65-F5344CB8AC3E}">
        <p14:creationId xmlns:p14="http://schemas.microsoft.com/office/powerpoint/2010/main" val="174202933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814057" y="0"/>
            <a:ext cx="5206574" cy="1672389"/>
          </a:xfrm>
        </p:spPr>
        <p:txBody>
          <a:bodyPr/>
          <a:lstStyle/>
          <a:p>
            <a:pPr algn="l"/>
            <a:r>
              <a:rPr lang="en-US" sz="2800" dirty="0"/>
              <a:t>ACC-VC </a:t>
            </a:r>
            <a:r>
              <a:rPr lang="en-US" sz="2800" dirty="0" smtClean="0"/>
              <a:t>Status </a:t>
            </a:r>
            <a:r>
              <a:rPr lang="en-US" sz="2800" dirty="0"/>
              <a:t>and </a:t>
            </a:r>
            <a:r>
              <a:rPr lang="en-US" sz="2800" dirty="0" smtClean="0"/>
              <a:t>Issues</a:t>
            </a:r>
            <a:endParaRPr lang="en-US" sz="2800" dirty="0" smtClean="0">
              <a:solidFill>
                <a:srgbClr val="FFFF00"/>
              </a:solidFill>
            </a:endParaRPr>
          </a:p>
        </p:txBody>
      </p:sp>
      <p:sp>
        <p:nvSpPr>
          <p:cNvPr id="2" name="Subtitle 1"/>
          <p:cNvSpPr>
            <a:spLocks noGrp="1"/>
          </p:cNvSpPr>
          <p:nvPr>
            <p:ph type="subTitle" sz="quarter" idx="1"/>
          </p:nvPr>
        </p:nvSpPr>
        <p:spPr>
          <a:xfrm>
            <a:off x="3814057" y="2011944"/>
            <a:ext cx="4826977" cy="1564105"/>
          </a:xfrm>
        </p:spPr>
        <p:txBody>
          <a:bodyPr/>
          <a:lstStyle/>
          <a:p>
            <a:r>
              <a:rPr lang="en-US" b="0" dirty="0" smtClean="0"/>
              <a:t>Richard Eckman</a:t>
            </a:r>
            <a:br>
              <a:rPr lang="en-US" b="0" dirty="0" smtClean="0"/>
            </a:br>
            <a:r>
              <a:rPr lang="en-US" b="0" dirty="0" smtClean="0"/>
              <a:t>NASA </a:t>
            </a:r>
          </a:p>
          <a:p>
            <a:r>
              <a:rPr lang="en-US" b="0" dirty="0" smtClean="0"/>
              <a:t>CEOS SIT Technical Workshop</a:t>
            </a:r>
          </a:p>
          <a:p>
            <a:r>
              <a:rPr lang="en-US" b="0" dirty="0" smtClean="0"/>
              <a:t>Montpellier, France</a:t>
            </a:r>
            <a:br>
              <a:rPr lang="en-US" b="0" dirty="0" smtClean="0"/>
            </a:br>
            <a:r>
              <a:rPr lang="en-US" b="0" dirty="0" smtClean="0"/>
              <a:t>16-18 September 2014</a:t>
            </a:r>
            <a:endParaRPr lang="en-US" b="0" dirty="0"/>
          </a:p>
        </p:txBody>
      </p:sp>
    </p:spTree>
    <p:extLst>
      <p:ext uri="{BB962C8B-B14F-4D97-AF65-F5344CB8AC3E}">
        <p14:creationId xmlns:p14="http://schemas.microsoft.com/office/powerpoint/2010/main" val="40046391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21</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800" dirty="0" smtClean="0">
                <a:latin typeface="Tahoma" pitchFamily="-106" charset="0"/>
                <a:ea typeface="ＭＳ Ｐゴシック" pitchFamily="-106" charset="-128"/>
                <a:cs typeface="Tahoma" pitchFamily="-106" charset="0"/>
              </a:rPr>
              <a:t>ACC Activity Status </a:t>
            </a:r>
            <a:br>
              <a:rPr lang="en-US" sz="2800" dirty="0" smtClean="0">
                <a:latin typeface="Tahoma" pitchFamily="-106" charset="0"/>
                <a:ea typeface="ＭＳ Ｐゴシック" pitchFamily="-106" charset="-128"/>
                <a:cs typeface="Tahoma" pitchFamily="-106" charset="0"/>
              </a:rPr>
            </a:br>
            <a:endParaRPr lang="en-US" sz="2800"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3-Year Outcomes</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400" b="1" dirty="0">
                <a:solidFill>
                  <a:schemeClr val="tx1">
                    <a:lumMod val="75000"/>
                  </a:schemeClr>
                </a:solidFill>
                <a:latin typeface="Arial" pitchFamily="34" charset="0"/>
                <a:ea typeface="ＭＳ Ｐゴシック" pitchFamily="50" charset="-128"/>
                <a:cs typeface="Arial" pitchFamily="34" charset="0"/>
              </a:rPr>
              <a:t>Total ozone ECV validation &amp;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harmonization</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Geostationary </a:t>
            </a:r>
            <a:r>
              <a:rPr lang="en-US" altLang="ja-JP" sz="2400" b="1" dirty="0">
                <a:solidFill>
                  <a:schemeClr val="tx1">
                    <a:lumMod val="75000"/>
                  </a:schemeClr>
                </a:solidFill>
                <a:latin typeface="Arial" pitchFamily="34" charset="0"/>
                <a:ea typeface="ＭＳ Ｐゴシック" pitchFamily="50" charset="-128"/>
                <a:cs typeface="Arial" pitchFamily="34" charset="0"/>
              </a:rPr>
              <a:t>Air Quality constellation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coordination</a:t>
            </a:r>
          </a:p>
          <a:p>
            <a:pPr marL="800100" lvl="1" indent="-342900" defTabSz="914400">
              <a:lnSpc>
                <a:spcPct val="90000"/>
              </a:lnSpc>
              <a:spcBef>
                <a:spcPct val="20000"/>
              </a:spcBef>
              <a:spcAft>
                <a:spcPts val="600"/>
              </a:spcAft>
              <a:buFont typeface="Wingdings" panose="05000000000000000000" pitchFamily="2" charset="2"/>
              <a:buChar char="§"/>
              <a:defRPr/>
            </a:pPr>
            <a:r>
              <a:rPr lang="en-US" altLang="ja-JP" sz="2400" b="1" dirty="0">
                <a:solidFill>
                  <a:schemeClr val="tx1">
                    <a:lumMod val="75000"/>
                  </a:schemeClr>
                </a:solidFill>
                <a:latin typeface="Arial" pitchFamily="34" charset="0"/>
                <a:ea typeface="ＭＳ Ｐゴシック" pitchFamily="50" charset="-128"/>
                <a:cs typeface="Arial" pitchFamily="34" charset="0"/>
              </a:rPr>
              <a:t>Multi-sensor volcanic eruption alert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system</a:t>
            </a: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Greenhouse </a:t>
            </a:r>
            <a:r>
              <a:rPr lang="en-US" altLang="ja-JP" sz="2400" b="1" dirty="0">
                <a:solidFill>
                  <a:schemeClr val="tx1">
                    <a:lumMod val="75000"/>
                  </a:schemeClr>
                </a:solidFill>
                <a:latin typeface="Arial" pitchFamily="34" charset="0"/>
                <a:ea typeface="ＭＳ Ｐゴシック" pitchFamily="50" charset="-128"/>
                <a:cs typeface="Arial" pitchFamily="34" charset="0"/>
              </a:rPr>
              <a:t>gas (GHG)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constellation</a:t>
            </a: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Wingdings" panose="05000000000000000000" pitchFamily="2" charset="2"/>
              <a:buChar char="§"/>
              <a:defRPr/>
            </a:pP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4087560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22</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800" dirty="0" smtClean="0">
                <a:latin typeface="Tahoma" pitchFamily="-106" charset="0"/>
                <a:ea typeface="ＭＳ Ｐゴシック" pitchFamily="-106" charset="-128"/>
                <a:cs typeface="Tahoma" pitchFamily="-106" charset="0"/>
              </a:rPr>
              <a:t>ACC Activity Status</a:t>
            </a:r>
            <a:br>
              <a:rPr lang="en-US" sz="2800" dirty="0" smtClean="0">
                <a:latin typeface="Tahoma" pitchFamily="-106" charset="0"/>
                <a:ea typeface="ＭＳ Ｐゴシック" pitchFamily="-106" charset="-128"/>
                <a:cs typeface="Tahoma" pitchFamily="-106" charset="0"/>
              </a:rPr>
            </a:br>
            <a:endParaRPr lang="en-US" sz="2800"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spcAft>
                <a:spcPts val="600"/>
              </a:spcAft>
              <a:tabLst>
                <a:tab pos="1314450" algn="l"/>
              </a:tabLst>
              <a:defRPr/>
            </a:pPr>
            <a:r>
              <a:rPr lang="en-US" altLang="ja-JP" sz="2000" b="1" u="sng" dirty="0" smtClean="0">
                <a:solidFill>
                  <a:schemeClr val="tx1">
                    <a:lumMod val="75000"/>
                  </a:schemeClr>
                </a:solidFill>
                <a:latin typeface="Arial" pitchFamily="34" charset="0"/>
                <a:ea typeface="ＭＳ Ｐゴシック" pitchFamily="50" charset="-128"/>
                <a:cs typeface="Arial" pitchFamily="34" charset="0"/>
              </a:rPr>
              <a:t>ACC-10 workshop</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 was </a:t>
            </a:r>
            <a:r>
              <a:rPr lang="en-US" altLang="ja-JP" sz="2000" b="1" dirty="0">
                <a:solidFill>
                  <a:schemeClr val="tx1">
                    <a:lumMod val="75000"/>
                  </a:schemeClr>
                </a:solidFill>
                <a:latin typeface="Arial" pitchFamily="34" charset="0"/>
                <a:ea typeface="ＭＳ Ｐゴシック" pitchFamily="50" charset="-128"/>
                <a:cs typeface="Arial" pitchFamily="34" charset="0"/>
              </a:rPr>
              <a:t>held at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NOAA NCWCP in College Park, Md. </a:t>
            </a:r>
            <a:r>
              <a:rPr lang="en-US" altLang="ja-JP" sz="2000" b="1" dirty="0">
                <a:solidFill>
                  <a:schemeClr val="tx1">
                    <a:lumMod val="75000"/>
                  </a:schemeClr>
                </a:solidFill>
                <a:latin typeface="Arial" pitchFamily="34" charset="0"/>
                <a:ea typeface="ＭＳ Ｐゴシック" pitchFamily="50" charset="-128"/>
                <a:cs typeface="Arial" pitchFamily="34" charset="0"/>
              </a:rPr>
              <a:t>on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4-5 </a:t>
            </a:r>
            <a:r>
              <a:rPr lang="en-US" altLang="ja-JP" sz="2000" b="1" smtClean="0">
                <a:solidFill>
                  <a:schemeClr val="tx1">
                    <a:lumMod val="75000"/>
                  </a:schemeClr>
                </a:solidFill>
                <a:latin typeface="Arial" pitchFamily="34" charset="0"/>
                <a:ea typeface="ＭＳ Ｐゴシック" pitchFamily="50" charset="-128"/>
                <a:cs typeface="Arial" pitchFamily="34" charset="0"/>
              </a:rPr>
              <a:t>June 2014: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~30 participants from Europe, Asia, and North America</a:t>
            </a:r>
            <a:endParaRPr lang="en-US"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dirty="0" smtClean="0">
                <a:solidFill>
                  <a:schemeClr val="tx1">
                    <a:lumMod val="75000"/>
                  </a:schemeClr>
                </a:solidFill>
                <a:latin typeface="Arial" pitchFamily="34" charset="0"/>
                <a:ea typeface="ＭＳ Ｐゴシック" pitchFamily="50" charset="-128"/>
                <a:cs typeface="Arial" pitchFamily="34" charset="0"/>
              </a:rPr>
              <a:t>Total </a:t>
            </a:r>
            <a:r>
              <a:rPr lang="en-US" altLang="ja-JP" sz="2000" b="1" dirty="0">
                <a:solidFill>
                  <a:schemeClr val="tx1">
                    <a:lumMod val="75000"/>
                  </a:schemeClr>
                </a:solidFill>
                <a:latin typeface="Arial" pitchFamily="34" charset="0"/>
                <a:ea typeface="ＭＳ Ｐゴシック" pitchFamily="50" charset="-128"/>
                <a:cs typeface="Arial" pitchFamily="34" charset="0"/>
              </a:rPr>
              <a:t>ozone ECV validation &amp;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harmonization:</a:t>
            </a:r>
          </a:p>
          <a:p>
            <a:pPr marL="1200150" lvl="2" indent="-285750" defTabSz="914400">
              <a:lnSpc>
                <a:spcPct val="9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Results </a:t>
            </a:r>
            <a:r>
              <a:rPr lang="en-US" altLang="ja-JP" b="1" dirty="0">
                <a:solidFill>
                  <a:schemeClr val="tx1">
                    <a:lumMod val="75000"/>
                  </a:schemeClr>
                </a:solidFill>
                <a:latin typeface="Arial" pitchFamily="34" charset="0"/>
                <a:ea typeface="ＭＳ Ｐゴシック" pitchFamily="50" charset="-128"/>
                <a:cs typeface="Arial" pitchFamily="34" charset="0"/>
              </a:rPr>
              <a:t>of recent total ozone intercomparison and validation activities were discussed. Intensive activities </a:t>
            </a:r>
            <a:r>
              <a:rPr lang="en-US" altLang="ja-JP" b="1" dirty="0" smtClean="0">
                <a:solidFill>
                  <a:schemeClr val="tx1">
                    <a:lumMod val="75000"/>
                  </a:schemeClr>
                </a:solidFill>
                <a:latin typeface="Arial" pitchFamily="34" charset="0"/>
                <a:ea typeface="ＭＳ Ｐゴシック" pitchFamily="50" charset="-128"/>
                <a:cs typeface="Arial" pitchFamily="34" charset="0"/>
              </a:rPr>
              <a:t>have </a:t>
            </a:r>
            <a:r>
              <a:rPr lang="en-US" altLang="ja-JP" b="1" dirty="0">
                <a:solidFill>
                  <a:schemeClr val="tx1">
                    <a:lumMod val="75000"/>
                  </a:schemeClr>
                </a:solidFill>
                <a:latin typeface="Arial" pitchFamily="34" charset="0"/>
                <a:ea typeface="ＭＳ Ｐゴシック" pitchFamily="50" charset="-128"/>
                <a:cs typeface="Arial" pitchFamily="34" charset="0"/>
              </a:rPr>
              <a:t>enabled advances in error quantification and comparisons between multiple data sets and ground based data. </a:t>
            </a:r>
          </a:p>
          <a:p>
            <a:pPr marL="1200150" lvl="2" indent="-285750" defTabSz="914400">
              <a:lnSpc>
                <a:spcPct val="9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integration of infrared sensor data, e.g., IASI and AIRS, was discussed.  Key benefits include the ability to expand measurement coverage to polar regions and fill in other missing data obtained from the UV sensors.</a:t>
            </a:r>
          </a:p>
          <a:p>
            <a:pPr marL="1200150" lvl="2" indent="-285750" defTabSz="914400">
              <a:lnSpc>
                <a:spcPct val="9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Proposal </a:t>
            </a:r>
            <a:r>
              <a:rPr lang="en-US" altLang="ja-JP" b="1" dirty="0">
                <a:solidFill>
                  <a:schemeClr val="tx1">
                    <a:lumMod val="75000"/>
                  </a:schemeClr>
                </a:solidFill>
                <a:latin typeface="Arial" pitchFamily="34" charset="0"/>
                <a:ea typeface="ＭＳ Ｐゴシック" pitchFamily="50" charset="-128"/>
                <a:cs typeface="Arial" pitchFamily="34" charset="0"/>
              </a:rPr>
              <a:t>to produce a combined monthly zonal mean total ozone set and a combined gridded product were discussed, recognizing the science needs for these </a:t>
            </a:r>
            <a:r>
              <a:rPr lang="en-US" altLang="ja-JP" b="1" dirty="0" smtClean="0">
                <a:solidFill>
                  <a:schemeClr val="tx1">
                    <a:lumMod val="75000"/>
                  </a:schemeClr>
                </a:solidFill>
                <a:latin typeface="Arial" pitchFamily="34" charset="0"/>
                <a:ea typeface="ＭＳ Ｐゴシック" pitchFamily="50" charset="-128"/>
                <a:cs typeface="Arial" pitchFamily="34" charset="0"/>
              </a:rPr>
              <a:t>products was accepted </a:t>
            </a:r>
          </a:p>
          <a:p>
            <a:pPr lvl="1" defTabSz="914400">
              <a:lnSpc>
                <a:spcPct val="90000"/>
              </a:lnSpc>
              <a:spcBef>
                <a:spcPct val="20000"/>
              </a:spcBef>
              <a:spcAft>
                <a:spcPts val="600"/>
              </a:spcAft>
              <a:tabLst>
                <a:tab pos="1314450" algn="l"/>
              </a:tabLst>
              <a:defRPr/>
            </a:pPr>
            <a:endParaRPr lang="en-US" altLang="ja-JP" sz="20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spcAft>
                <a:spcPts val="600"/>
              </a:spcAft>
              <a:tabLst>
                <a:tab pos="1314450" algn="l"/>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7111266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23</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800" dirty="0" smtClean="0">
                <a:latin typeface="Tahoma" pitchFamily="-106" charset="0"/>
                <a:ea typeface="ＭＳ Ｐゴシック" pitchFamily="-106" charset="-128"/>
                <a:cs typeface="Tahoma" pitchFamily="-106" charset="0"/>
              </a:rPr>
              <a:t>ACC Activity Status</a:t>
            </a:r>
            <a:br>
              <a:rPr lang="en-US" sz="2800" dirty="0" smtClean="0">
                <a:latin typeface="Tahoma" pitchFamily="-106" charset="0"/>
                <a:ea typeface="ＭＳ Ｐゴシック" pitchFamily="-106" charset="-128"/>
                <a:cs typeface="Tahoma" pitchFamily="-106" charset="0"/>
              </a:rPr>
            </a:br>
            <a:endParaRPr lang="en-US" sz="2800"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 (cont’d.)</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dirty="0">
                <a:solidFill>
                  <a:schemeClr val="tx1">
                    <a:lumMod val="75000"/>
                  </a:schemeClr>
                </a:solidFill>
                <a:latin typeface="Arial" pitchFamily="34" charset="0"/>
                <a:ea typeface="ＭＳ Ｐゴシック" pitchFamily="50" charset="-128"/>
                <a:cs typeface="Arial" pitchFamily="34" charset="0"/>
              </a:rPr>
              <a:t>Geostationary Air Quality constellation coordination</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Progress </a:t>
            </a:r>
            <a:r>
              <a:rPr lang="en-US" altLang="ja-JP" b="1" dirty="0">
                <a:solidFill>
                  <a:schemeClr val="tx1">
                    <a:lumMod val="75000"/>
                  </a:schemeClr>
                </a:solidFill>
                <a:latin typeface="Arial" pitchFamily="34" charset="0"/>
                <a:ea typeface="ＭＳ Ｐゴシック" pitchFamily="50" charset="-128"/>
                <a:cs typeface="Arial" pitchFamily="34" charset="0"/>
              </a:rPr>
              <a:t>continues with implementing the recommendations enumerated in the ACC-produced position </a:t>
            </a:r>
            <a:r>
              <a:rPr lang="en-US" altLang="ja-JP" b="1" dirty="0" smtClean="0">
                <a:solidFill>
                  <a:schemeClr val="tx1">
                    <a:lumMod val="75000"/>
                  </a:schemeClr>
                </a:solidFill>
                <a:latin typeface="Arial" pitchFamily="34" charset="0"/>
                <a:ea typeface="ＭＳ Ｐゴシック" pitchFamily="50" charset="-128"/>
                <a:cs typeface="Arial" pitchFamily="34" charset="0"/>
              </a:rPr>
              <a:t>paper endorsed </a:t>
            </a:r>
            <a:r>
              <a:rPr lang="en-US" altLang="ja-JP" b="1" dirty="0">
                <a:solidFill>
                  <a:schemeClr val="tx1">
                    <a:lumMod val="75000"/>
                  </a:schemeClr>
                </a:solidFill>
                <a:latin typeface="Arial" pitchFamily="34" charset="0"/>
                <a:ea typeface="ＭＳ Ｐゴシック" pitchFamily="50" charset="-128"/>
                <a:cs typeface="Arial" pitchFamily="34" charset="0"/>
              </a:rPr>
              <a:t>by SIT-26. </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Summaries </a:t>
            </a:r>
            <a:r>
              <a:rPr lang="en-US" altLang="ja-JP" b="1" dirty="0">
                <a:solidFill>
                  <a:schemeClr val="tx1">
                    <a:lumMod val="75000"/>
                  </a:schemeClr>
                </a:solidFill>
                <a:latin typeface="Arial" pitchFamily="34" charset="0"/>
                <a:ea typeface="ＭＳ Ｐゴシック" pitchFamily="50" charset="-128"/>
                <a:cs typeface="Arial" pitchFamily="34" charset="0"/>
              </a:rPr>
              <a:t>of the key missions - Europe Sentinel 4, Korea GEMS, NASA TEMPO, and Europe Sentinel 5P (LEO orbit) - were presented. </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next near-term Constellation activity planned is harmonization to improve data product quality and </a:t>
            </a:r>
            <a:r>
              <a:rPr lang="en-US" altLang="ja-JP" b="1" dirty="0" smtClean="0">
                <a:solidFill>
                  <a:schemeClr val="tx1">
                    <a:lumMod val="75000"/>
                  </a:schemeClr>
                </a:solidFill>
                <a:latin typeface="Arial" pitchFamily="34" charset="0"/>
                <a:ea typeface="ＭＳ Ｐゴシック" pitchFamily="50" charset="-128"/>
                <a:cs typeface="Arial" pitchFamily="34" charset="0"/>
              </a:rPr>
              <a:t>usage. This </a:t>
            </a:r>
            <a:r>
              <a:rPr lang="en-US" altLang="ja-JP" b="1" dirty="0">
                <a:solidFill>
                  <a:schemeClr val="tx1">
                    <a:lumMod val="75000"/>
                  </a:schemeClr>
                </a:solidFill>
                <a:latin typeface="Arial" pitchFamily="34" charset="0"/>
                <a:ea typeface="ＭＳ Ｐゴシック" pitchFamily="50" charset="-128"/>
                <a:cs typeface="Arial" pitchFamily="34" charset="0"/>
              </a:rPr>
              <a:t>included an Open Data Policy and common </a:t>
            </a:r>
            <a:r>
              <a:rPr lang="en-US" altLang="ja-JP" b="1" dirty="0" err="1">
                <a:solidFill>
                  <a:schemeClr val="tx1">
                    <a:lumMod val="75000"/>
                  </a:schemeClr>
                </a:solidFill>
                <a:latin typeface="Arial" pitchFamily="34" charset="0"/>
                <a:ea typeface="ＭＳ Ｐゴシック" pitchFamily="50" charset="-128"/>
                <a:cs typeface="Arial" pitchFamily="34" charset="0"/>
              </a:rPr>
              <a:t>cal</a:t>
            </a:r>
            <a:r>
              <a:rPr lang="en-US" altLang="ja-JP" b="1" dirty="0">
                <a:solidFill>
                  <a:schemeClr val="tx1">
                    <a:lumMod val="75000"/>
                  </a:schemeClr>
                </a:solidFill>
                <a:latin typeface="Arial" pitchFamily="34" charset="0"/>
                <a:ea typeface="ＭＳ Ｐゴシック" pitchFamily="50" charset="-128"/>
                <a:cs typeface="Arial" pitchFamily="34" charset="0"/>
              </a:rPr>
              <a:t>/</a:t>
            </a:r>
            <a:r>
              <a:rPr lang="en-US" altLang="ja-JP" b="1" dirty="0" err="1">
                <a:solidFill>
                  <a:schemeClr val="tx1">
                    <a:lumMod val="75000"/>
                  </a:schemeClr>
                </a:solidFill>
                <a:latin typeface="Arial" pitchFamily="34" charset="0"/>
                <a:ea typeface="ＭＳ Ｐゴシック" pitchFamily="50" charset="-128"/>
                <a:cs typeface="Arial" pitchFamily="34" charset="0"/>
              </a:rPr>
              <a:t>val</a:t>
            </a:r>
            <a:r>
              <a:rPr lang="en-US" altLang="ja-JP" b="1" dirty="0">
                <a:solidFill>
                  <a:schemeClr val="tx1">
                    <a:lumMod val="75000"/>
                  </a:schemeClr>
                </a:solidFill>
                <a:latin typeface="Arial" pitchFamily="34" charset="0"/>
                <a:ea typeface="ＭＳ Ｐゴシック" pitchFamily="50" charset="-128"/>
                <a:cs typeface="Arial" pitchFamily="34" charset="0"/>
              </a:rPr>
              <a:t> standards. The sharing of instrument requirements is taking place, which is influencing instrument specifications and which should ultimately improve harmonization of data products. Discussions on sharing L1B and L2 format specifications to easily exchange data are underway.</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21153274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24</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800" dirty="0" smtClean="0">
                <a:latin typeface="Tahoma" pitchFamily="-106" charset="0"/>
                <a:ea typeface="ＭＳ Ｐゴシック" pitchFamily="-106" charset="-128"/>
                <a:cs typeface="Tahoma" pitchFamily="-106" charset="0"/>
              </a:rPr>
              <a:t>ACC Activity Status</a:t>
            </a:r>
            <a:br>
              <a:rPr lang="en-US" sz="2800" dirty="0" smtClean="0">
                <a:latin typeface="Tahoma" pitchFamily="-106" charset="0"/>
                <a:ea typeface="ＭＳ Ｐゴシック" pitchFamily="-106" charset="-128"/>
                <a:cs typeface="Tahoma" pitchFamily="-106" charset="0"/>
              </a:rPr>
            </a:br>
            <a:endParaRPr lang="en-US" sz="2800"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 (cont’d.)</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u="sng" dirty="0">
                <a:solidFill>
                  <a:schemeClr val="tx1">
                    <a:lumMod val="75000"/>
                  </a:schemeClr>
                </a:solidFill>
                <a:latin typeface="Arial" pitchFamily="34" charset="0"/>
                <a:ea typeface="ＭＳ Ｐゴシック" pitchFamily="50" charset="-128"/>
                <a:cs typeface="Arial" pitchFamily="34" charset="0"/>
              </a:rPr>
              <a:t>Multi-sensor volcanic eruption alert system</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Detailed </a:t>
            </a:r>
            <a:r>
              <a:rPr lang="en-US" altLang="ja-JP" b="1" dirty="0">
                <a:solidFill>
                  <a:schemeClr val="tx1">
                    <a:lumMod val="75000"/>
                  </a:schemeClr>
                </a:solidFill>
                <a:latin typeface="Arial" pitchFamily="34" charset="0"/>
                <a:ea typeface="ＭＳ Ｐゴシック" pitchFamily="50" charset="-128"/>
                <a:cs typeface="Arial" pitchFamily="34" charset="0"/>
              </a:rPr>
              <a:t>discussions of monitoring volcanic ash from space-based observations were presented. Activities in both the US and in Europe were discussed. Emerging services, such as the ESA-sponsored Support to Aviation Control Service (SACS) project continue to produce accurate notifications of detection to end-users and other stakeholders, particularly in the aviation sector.</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inclusion of measurements from new sensors (e.g., OMPS and </a:t>
            </a:r>
            <a:r>
              <a:rPr lang="en-US" altLang="ja-JP" b="1" dirty="0" err="1">
                <a:solidFill>
                  <a:schemeClr val="tx1">
                    <a:lumMod val="75000"/>
                  </a:schemeClr>
                </a:solidFill>
                <a:latin typeface="Arial" pitchFamily="34" charset="0"/>
                <a:ea typeface="ＭＳ Ｐゴシック" pitchFamily="50" charset="-128"/>
                <a:cs typeface="Arial" pitchFamily="34" charset="0"/>
              </a:rPr>
              <a:t>CrIS</a:t>
            </a:r>
            <a:r>
              <a:rPr lang="en-US" altLang="ja-JP" b="1" dirty="0">
                <a:solidFill>
                  <a:schemeClr val="tx1">
                    <a:lumMod val="75000"/>
                  </a:schemeClr>
                </a:solidFill>
                <a:latin typeface="Arial" pitchFamily="34" charset="0"/>
                <a:ea typeface="ＭＳ Ｐゴシック" pitchFamily="50" charset="-128"/>
                <a:cs typeface="Arial" pitchFamily="34" charset="0"/>
              </a:rPr>
              <a:t> on </a:t>
            </a:r>
            <a:r>
              <a:rPr lang="en-US" altLang="ja-JP" b="1" dirty="0" err="1">
                <a:solidFill>
                  <a:schemeClr val="tx1">
                    <a:lumMod val="75000"/>
                  </a:schemeClr>
                </a:solidFill>
                <a:latin typeface="Arial" pitchFamily="34" charset="0"/>
                <a:ea typeface="ＭＳ Ｐゴシック" pitchFamily="50" charset="-128"/>
                <a:cs typeface="Arial" pitchFamily="34" charset="0"/>
              </a:rPr>
              <a:t>Suomi</a:t>
            </a:r>
            <a:r>
              <a:rPr lang="en-US" altLang="ja-JP" b="1" dirty="0">
                <a:solidFill>
                  <a:schemeClr val="tx1">
                    <a:lumMod val="75000"/>
                  </a:schemeClr>
                </a:solidFill>
                <a:latin typeface="Arial" pitchFamily="34" charset="0"/>
                <a:ea typeface="ＭＳ Ｐゴシック" pitchFamily="50" charset="-128"/>
                <a:cs typeface="Arial" pitchFamily="34" charset="0"/>
              </a:rPr>
              <a:t>-NPP was welcomed.</a:t>
            </a:r>
          </a:p>
          <a:p>
            <a:pPr lvl="2" defTabSz="914400">
              <a:lnSpc>
                <a:spcPct val="110000"/>
              </a:lnSpc>
              <a:spcBef>
                <a:spcPct val="20000"/>
              </a:spcBef>
              <a:spcAft>
                <a:spcPts val="600"/>
              </a:spcAft>
              <a:tabLst>
                <a:tab pos="1314450" algn="l"/>
              </a:tabLst>
              <a:defRP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6196084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25</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800" dirty="0" smtClean="0">
                <a:latin typeface="Tahoma" pitchFamily="-106" charset="0"/>
                <a:ea typeface="ＭＳ Ｐゴシック" pitchFamily="-106" charset="-128"/>
                <a:cs typeface="Tahoma" pitchFamily="-106" charset="0"/>
              </a:rPr>
              <a:t>ACC Activity Status</a:t>
            </a:r>
            <a:br>
              <a:rPr lang="en-US" sz="2800" dirty="0" smtClean="0">
                <a:latin typeface="Tahoma" pitchFamily="-106" charset="0"/>
                <a:ea typeface="ＭＳ Ｐゴシック" pitchFamily="-106" charset="-128"/>
                <a:cs typeface="Tahoma" pitchFamily="-106" charset="0"/>
              </a:rPr>
            </a:br>
            <a:endParaRPr lang="en-US" sz="2800"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 (cont’d.)</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u="sng" dirty="0">
                <a:solidFill>
                  <a:schemeClr val="tx1">
                    <a:lumMod val="75000"/>
                  </a:schemeClr>
                </a:solidFill>
                <a:latin typeface="Arial" pitchFamily="34" charset="0"/>
                <a:ea typeface="ＭＳ Ｐゴシック" pitchFamily="50" charset="-128"/>
                <a:cs typeface="Arial" pitchFamily="34" charset="0"/>
              </a:rPr>
              <a:t>Greenhouse gas (GHG) constellation</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Presentations </a:t>
            </a:r>
            <a:r>
              <a:rPr lang="en-US" altLang="ja-JP" b="1" dirty="0">
                <a:solidFill>
                  <a:schemeClr val="tx1">
                    <a:lumMod val="75000"/>
                  </a:schemeClr>
                </a:solidFill>
                <a:latin typeface="Arial" pitchFamily="34" charset="0"/>
                <a:ea typeface="ＭＳ Ｐゴシック" pitchFamily="50" charset="-128"/>
                <a:cs typeface="Arial" pitchFamily="34" charset="0"/>
              </a:rPr>
              <a:t>were made that described GHG missions in formulation, development, and operation (e.g., OCO-2, GOSAT and GOSAT-2, Merlin, </a:t>
            </a:r>
            <a:r>
              <a:rPr lang="en-US" altLang="ja-JP" b="1" dirty="0" err="1">
                <a:solidFill>
                  <a:schemeClr val="tx1">
                    <a:lumMod val="75000"/>
                  </a:schemeClr>
                </a:solidFill>
                <a:latin typeface="Arial" pitchFamily="34" charset="0"/>
                <a:ea typeface="ＭＳ Ｐゴシック" pitchFamily="50" charset="-128"/>
                <a:cs typeface="Arial" pitchFamily="34" charset="0"/>
              </a:rPr>
              <a:t>TanSat</a:t>
            </a:r>
            <a:r>
              <a:rPr lang="en-US" altLang="ja-JP" b="1" dirty="0">
                <a:solidFill>
                  <a:schemeClr val="tx1">
                    <a:lumMod val="75000"/>
                  </a:schemeClr>
                </a:solidFill>
                <a:latin typeface="Arial" pitchFamily="34" charset="0"/>
                <a:ea typeface="ＭＳ Ｐゴシック" pitchFamily="50" charset="-128"/>
                <a:cs typeface="Arial" pitchFamily="34" charset="0"/>
              </a:rPr>
              <a:t>, IRS, and IASI-NG) were made.</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recently released CEOS Carbon Task Force, CEOS Strategy for Carbon Observations from Space, was summarized and there was discussion on the recommended actions relevant to ACC. It was agreed that a single “constellation” activity for forthcoming LEO and GEO constellations of GHG-measuring missions would be created and coordinated by ACC, mirroring the successful Air Quality constellation activities.</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986246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26</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800" dirty="0" smtClean="0">
                <a:latin typeface="Tahoma" pitchFamily="-106" charset="0"/>
                <a:ea typeface="ＭＳ Ｐゴシック" pitchFamily="-106" charset="-128"/>
                <a:cs typeface="Tahoma" pitchFamily="-106" charset="0"/>
              </a:rPr>
              <a:t>ACC Leadership Update/Next Meeting</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lang="en-US" altLang="ja-JP" sz="2400" b="1" u="sng" dirty="0">
                <a:solidFill>
                  <a:schemeClr val="tx1">
                    <a:lumMod val="75000"/>
                  </a:schemeClr>
                </a:solidFill>
                <a:latin typeface="Arial" pitchFamily="34" charset="0"/>
                <a:ea typeface="ＭＳ Ｐゴシック" pitchFamily="50" charset="-128"/>
                <a:cs typeface="Arial" pitchFamily="34" charset="0"/>
              </a:rPr>
              <a:t>Participation/leadership </a:t>
            </a:r>
            <a:r>
              <a:rPr lang="en-US" altLang="ja-JP" sz="2400" b="1" u="sng" dirty="0" smtClean="0">
                <a:solidFill>
                  <a:schemeClr val="tx1">
                    <a:lumMod val="75000"/>
                  </a:schemeClr>
                </a:solidFill>
                <a:latin typeface="Arial" pitchFamily="34" charset="0"/>
                <a:ea typeface="ＭＳ Ｐゴシック" pitchFamily="50" charset="-128"/>
                <a:cs typeface="Arial" pitchFamily="34" charset="0"/>
              </a:rPr>
              <a:t>update</a:t>
            </a:r>
          </a:p>
          <a:p>
            <a:pPr lvl="0" defTabSz="914400">
              <a:lnSpc>
                <a:spcPct val="90000"/>
              </a:lnSpc>
              <a:spcBef>
                <a:spcPct val="20000"/>
              </a:spcBef>
              <a:defRPr/>
            </a:pPr>
            <a:endParaRPr lang="en-US" altLang="ja-JP" sz="1000" b="1" u="sng"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panose="020B0604020202020204" pitchFamily="34" charset="0"/>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Co-Chairs working succession planning with ongoing outreach to ACC membership occurring</a:t>
            </a:r>
          </a:p>
          <a:p>
            <a:pPr lvl="0" defTabSz="914400">
              <a:lnSpc>
                <a:spcPct val="90000"/>
              </a:lnSpc>
              <a:spcBef>
                <a:spcPct val="20000"/>
              </a:spcBef>
              <a:defRPr/>
            </a:pPr>
            <a:endParaRPr lang="en-US" altLang="ja-JP" sz="2400" b="1" u="sng" dirty="0">
              <a:solidFill>
                <a:schemeClr val="tx1">
                  <a:lumMod val="75000"/>
                </a:schemeClr>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lang="en-US" altLang="ja-JP" sz="2400" b="1" u="sng" dirty="0" smtClean="0">
                <a:solidFill>
                  <a:schemeClr val="tx1">
                    <a:lumMod val="75000"/>
                  </a:schemeClr>
                </a:solidFill>
                <a:latin typeface="Arial" pitchFamily="34" charset="0"/>
                <a:ea typeface="ＭＳ Ｐゴシック" pitchFamily="50" charset="-128"/>
                <a:cs typeface="Arial" pitchFamily="34" charset="0"/>
              </a:rPr>
              <a:t>Next Meeting</a:t>
            </a:r>
          </a:p>
          <a:p>
            <a:pPr lvl="0" defTabSz="914400">
              <a:lnSpc>
                <a:spcPct val="90000"/>
              </a:lnSpc>
              <a:spcBef>
                <a:spcPct val="20000"/>
              </a:spcBef>
              <a:defRPr/>
            </a:pPr>
            <a:endParaRPr lang="en-US" altLang="ja-JP" sz="1000" b="1" u="sng" dirty="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panose="020B0604020202020204" pitchFamily="34" charset="0"/>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ACC-11 planned for May 2015, to be hosted by ESA in Frascati, Italy</a:t>
            </a: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2988548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27</a:t>
            </a:fld>
            <a:endParaRPr lang="en-US" smtClean="0"/>
          </a:p>
        </p:txBody>
      </p:sp>
      <p:sp>
        <p:nvSpPr>
          <p:cNvPr id="3075" name="Title 1"/>
          <p:cNvSpPr>
            <a:spLocks noGrp="1"/>
          </p:cNvSpPr>
          <p:nvPr>
            <p:ph type="title" idx="4294967295"/>
          </p:nvPr>
        </p:nvSpPr>
        <p:spPr>
          <a:xfrm>
            <a:off x="2179674" y="0"/>
            <a:ext cx="6964326" cy="829340"/>
          </a:xfrm>
        </p:spPr>
        <p:txBody>
          <a:bodyPr/>
          <a:lstStyle/>
          <a:p>
            <a:pPr eaLnBrk="1" hangingPunct="1"/>
            <a:r>
              <a:rPr lang="en-US" sz="2800" dirty="0" smtClean="0">
                <a:latin typeface="Tahoma" pitchFamily="-106" charset="0"/>
                <a:ea typeface="ＭＳ Ｐゴシック" pitchFamily="-106" charset="-128"/>
                <a:cs typeface="Tahoma" pitchFamily="-106" charset="0"/>
              </a:rPr>
              <a:t>Continuity of Limb Sounding</a:t>
            </a:r>
          </a:p>
        </p:txBody>
      </p:sp>
      <p:sp>
        <p:nvSpPr>
          <p:cNvPr id="6" name="Rectangle 3"/>
          <p:cNvSpPr txBox="1">
            <a:spLocks noChangeArrowheads="1"/>
          </p:cNvSpPr>
          <p:nvPr/>
        </p:nvSpPr>
        <p:spPr>
          <a:xfrm>
            <a:off x="318976" y="1416908"/>
            <a:ext cx="8633638" cy="5129942"/>
          </a:xfrm>
          <a:prstGeom prst="rect">
            <a:avLst/>
          </a:prstGeom>
        </p:spPr>
        <p:txBody>
          <a:bodyPr/>
          <a:lstStyle/>
          <a:p>
            <a:pPr marR="0" lvl="1" algn="l" defTabSz="914400" rtl="0" eaLnBrk="1" fontAlgn="base" latinLnBrk="0" hangingPunct="1">
              <a:lnSpc>
                <a:spcPct val="90000"/>
              </a:lnSpc>
              <a:spcBef>
                <a:spcPct val="20000"/>
              </a:spcBef>
              <a:spcAft>
                <a:spcPct val="0"/>
              </a:spcAft>
              <a:buClrTx/>
              <a:buSzTx/>
              <a:tabLst/>
              <a:defRPr/>
            </a:pPr>
            <a:endParaRPr kumimoji="0" lang="en-GB" altLang="ja-JP" sz="2200" b="1" i="0" u="sng"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r>
              <a:rPr lang="en-GB" altLang="ja-JP" sz="2400" b="1" u="sng" kern="0" dirty="0" smtClean="0">
                <a:solidFill>
                  <a:schemeClr val="tx1">
                    <a:lumMod val="75000"/>
                  </a:schemeClr>
                </a:solidFill>
                <a:latin typeface="Arial" pitchFamily="34" charset="0"/>
                <a:ea typeface="ＭＳ Ｐゴシック" pitchFamily="50" charset="-128"/>
                <a:cs typeface="Arial" pitchFamily="34" charset="0"/>
              </a:rPr>
              <a:t>Atmospheric </a:t>
            </a:r>
            <a:r>
              <a:rPr lang="en-GB" altLang="ja-JP" sz="2400" b="1" u="sng" kern="0" dirty="0">
                <a:solidFill>
                  <a:schemeClr val="tx1">
                    <a:lumMod val="75000"/>
                  </a:schemeClr>
                </a:solidFill>
                <a:latin typeface="Arial" pitchFamily="34" charset="0"/>
                <a:ea typeface="ＭＳ Ｐゴシック" pitchFamily="50" charset="-128"/>
                <a:cs typeface="Arial" pitchFamily="34" charset="0"/>
              </a:rPr>
              <a:t>limb </a:t>
            </a:r>
            <a:r>
              <a:rPr lang="en-GB" altLang="ja-JP" sz="2400" b="1" u="sng" kern="0" dirty="0" smtClean="0">
                <a:solidFill>
                  <a:schemeClr val="tx1">
                    <a:lumMod val="75000"/>
                  </a:schemeClr>
                </a:solidFill>
                <a:latin typeface="Arial" pitchFamily="34" charset="0"/>
                <a:ea typeface="ＭＳ Ｐゴシック" pitchFamily="50" charset="-128"/>
                <a:cs typeface="Arial" pitchFamily="34" charset="0"/>
              </a:rPr>
              <a:t>sounding gap</a:t>
            </a: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 (</a:t>
            </a:r>
            <a:r>
              <a:rPr lang="en-GB" altLang="ja-JP" sz="2400" b="1" i="1" kern="0" dirty="0" smtClean="0">
                <a:solidFill>
                  <a:schemeClr val="tx1">
                    <a:lumMod val="75000"/>
                  </a:schemeClr>
                </a:solidFill>
                <a:latin typeface="Arial" pitchFamily="34" charset="0"/>
                <a:ea typeface="ＭＳ Ｐゴシック" pitchFamily="50" charset="-128"/>
                <a:cs typeface="Arial" pitchFamily="34" charset="0"/>
              </a:rPr>
              <a:t>for information</a:t>
            </a: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a:t>
            </a:r>
          </a:p>
          <a:p>
            <a:pPr lvl="0" defTabSz="914400">
              <a:lnSpc>
                <a:spcPct val="90000"/>
              </a:lnSpc>
              <a:spcBef>
                <a:spcPct val="20000"/>
              </a:spcBef>
              <a:defRPr/>
            </a:pPr>
            <a:endParaRPr lang="en-GB" altLang="ja-JP" sz="1000" b="1" kern="0"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spcBef>
                <a:spcPct val="20000"/>
              </a:spcBef>
              <a:buFont typeface="Arial" panose="020B0604020202020204" pitchFamily="34"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Participants </a:t>
            </a:r>
            <a:r>
              <a:rPr lang="en-US" altLang="ja-JP" sz="2200" b="1" kern="0" dirty="0">
                <a:solidFill>
                  <a:schemeClr val="tx1">
                    <a:lumMod val="75000"/>
                  </a:schemeClr>
                </a:solidFill>
                <a:latin typeface="Arial" pitchFamily="34" charset="0"/>
                <a:ea typeface="ＭＳ Ｐゴシック" pitchFamily="50" charset="-128"/>
                <a:cs typeface="Arial" pitchFamily="34" charset="0"/>
              </a:rPr>
              <a:t>in the CEOS ACC-10 meeting recognize the significance of the looming gap in limb sounding data.  Following the demise of the currently operating but aging </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instruments, only 3 limb sounding instruments are planned for launch prior to 2021.</a:t>
            </a:r>
          </a:p>
          <a:p>
            <a:pPr marL="342900" lvl="0" indent="-342900" defTabSz="914400">
              <a:spcBef>
                <a:spcPct val="20000"/>
              </a:spcBef>
              <a:buFont typeface="Arial" panose="020B0604020202020204" pitchFamily="34" charset="0"/>
              <a:buChar char="•"/>
              <a:defRPr/>
            </a:pPr>
            <a:r>
              <a:rPr lang="en-US" altLang="ja-JP" sz="2200" b="1" kern="0" dirty="0">
                <a:solidFill>
                  <a:schemeClr val="tx1">
                    <a:lumMod val="75000"/>
                  </a:schemeClr>
                </a:solidFill>
                <a:latin typeface="Arial" pitchFamily="34" charset="0"/>
                <a:ea typeface="ＭＳ Ｐゴシック" pitchFamily="50" charset="-128"/>
                <a:cs typeface="Arial" pitchFamily="34" charset="0"/>
              </a:rPr>
              <a:t>Participants support efforts to raise awareness of this issue in the hope of influencing space agencies to prioritize planning for future limb sounding missions. </a:t>
            </a:r>
            <a:endParaRPr lang="en-US" altLang="ja-JP" sz="2200" b="1" kern="0"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spcBef>
                <a:spcPct val="20000"/>
              </a:spcBef>
              <a:buFont typeface="Arial" panose="020B0604020202020204" pitchFamily="34"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Endorse </a:t>
            </a:r>
            <a:r>
              <a:rPr lang="en-US" altLang="ja-JP" sz="2200" b="1" kern="0" dirty="0">
                <a:solidFill>
                  <a:schemeClr val="tx1">
                    <a:lumMod val="75000"/>
                  </a:schemeClr>
                </a:solidFill>
                <a:latin typeface="Arial" pitchFamily="34" charset="0"/>
                <a:ea typeface="ＭＳ Ｐゴシック" pitchFamily="50" charset="-128"/>
                <a:cs typeface="Arial" pitchFamily="34" charset="0"/>
              </a:rPr>
              <a:t>and wish to contribute to the initiative taken by members of the SPARC community to draft a paper for publication, highlighting</a:t>
            </a:r>
            <a:r>
              <a:rPr lang="en-US" altLang="ja-JP" sz="2200" kern="0" dirty="0">
                <a:solidFill>
                  <a:schemeClr val="tx1">
                    <a:lumMod val="75000"/>
                  </a:schemeClr>
                </a:solidFill>
                <a:latin typeface="Arial" pitchFamily="34" charset="0"/>
                <a:ea typeface="ＭＳ Ｐゴシック" pitchFamily="50" charset="-128"/>
                <a:cs typeface="Arial" pitchFamily="34" charset="0"/>
              </a:rPr>
              <a:t> </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the </a:t>
            </a:r>
            <a:r>
              <a:rPr lang="en-US" altLang="ja-JP" sz="2200" b="1" kern="0" dirty="0">
                <a:solidFill>
                  <a:schemeClr val="tx1">
                    <a:lumMod val="75000"/>
                  </a:schemeClr>
                </a:solidFill>
                <a:latin typeface="Arial" pitchFamily="34" charset="0"/>
                <a:ea typeface="ＭＳ Ｐゴシック" pitchFamily="50" charset="-128"/>
                <a:cs typeface="Arial" pitchFamily="34" charset="0"/>
              </a:rPr>
              <a:t>need for continued measurements from limb sounding satellites.  </a:t>
            </a:r>
            <a:endParaRPr lang="en-GB" altLang="ja-JP" sz="2200" b="1" kern="0"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12358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28</a:t>
            </a:fld>
            <a:endParaRPr lang="en-US" smtClean="0"/>
          </a:p>
        </p:txBody>
      </p:sp>
      <p:sp>
        <p:nvSpPr>
          <p:cNvPr id="3075" name="Title 1"/>
          <p:cNvSpPr>
            <a:spLocks noGrp="1"/>
          </p:cNvSpPr>
          <p:nvPr>
            <p:ph type="title" idx="4294967295"/>
          </p:nvPr>
        </p:nvSpPr>
        <p:spPr>
          <a:xfrm>
            <a:off x="2179674" y="0"/>
            <a:ext cx="6964326" cy="829340"/>
          </a:xfrm>
        </p:spPr>
        <p:txBody>
          <a:bodyPr/>
          <a:lstStyle/>
          <a:p>
            <a:pPr eaLnBrk="1" hangingPunct="1"/>
            <a:r>
              <a:rPr lang="en-US" sz="2800" dirty="0" smtClean="0">
                <a:latin typeface="Tahoma" pitchFamily="-106" charset="0"/>
                <a:ea typeface="ＭＳ Ｐゴシック" pitchFamily="-106" charset="-128"/>
                <a:cs typeface="Tahoma" pitchFamily="-106" charset="0"/>
              </a:rPr>
              <a:t>Continuity of Limb Sounding (cont’d.)</a:t>
            </a:r>
          </a:p>
        </p:txBody>
      </p:sp>
      <p:sp>
        <p:nvSpPr>
          <p:cNvPr id="6" name="Rectangle 3"/>
          <p:cNvSpPr txBox="1">
            <a:spLocks noChangeArrowheads="1"/>
          </p:cNvSpPr>
          <p:nvPr/>
        </p:nvSpPr>
        <p:spPr>
          <a:xfrm>
            <a:off x="318976" y="1416908"/>
            <a:ext cx="8633638" cy="5129942"/>
          </a:xfrm>
          <a:prstGeom prst="rect">
            <a:avLst/>
          </a:prstGeom>
        </p:spPr>
        <p:txBody>
          <a:bodyPr/>
          <a:lstStyle/>
          <a:p>
            <a:pPr marR="0" lvl="1" algn="l" defTabSz="914400" rtl="0" eaLnBrk="1" fontAlgn="base" latinLnBrk="0" hangingPunct="1">
              <a:lnSpc>
                <a:spcPct val="90000"/>
              </a:lnSpc>
              <a:spcBef>
                <a:spcPct val="20000"/>
              </a:spcBef>
              <a:spcAft>
                <a:spcPct val="0"/>
              </a:spcAft>
              <a:buClrTx/>
              <a:buSzTx/>
              <a:tabLst/>
              <a:defRPr/>
            </a:pPr>
            <a:endParaRPr kumimoji="0" lang="en-GB" altLang="ja-JP" sz="2200" b="1" i="0" u="sng"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r>
              <a:rPr lang="en-GB" altLang="ja-JP" sz="2400" b="1" u="sng" kern="0" dirty="0" smtClean="0">
                <a:solidFill>
                  <a:schemeClr val="tx1">
                    <a:lumMod val="75000"/>
                  </a:schemeClr>
                </a:solidFill>
                <a:latin typeface="Arial" pitchFamily="34" charset="0"/>
                <a:ea typeface="ＭＳ Ｐゴシック" pitchFamily="50" charset="-128"/>
                <a:cs typeface="Arial" pitchFamily="34" charset="0"/>
              </a:rPr>
              <a:t>Atmospheric </a:t>
            </a:r>
            <a:r>
              <a:rPr lang="en-GB" altLang="ja-JP" sz="2400" b="1" u="sng" kern="0" dirty="0">
                <a:solidFill>
                  <a:schemeClr val="tx1">
                    <a:lumMod val="75000"/>
                  </a:schemeClr>
                </a:solidFill>
                <a:latin typeface="Arial" pitchFamily="34" charset="0"/>
                <a:ea typeface="ＭＳ Ｐゴシック" pitchFamily="50" charset="-128"/>
                <a:cs typeface="Arial" pitchFamily="34" charset="0"/>
              </a:rPr>
              <a:t>limb </a:t>
            </a:r>
            <a:r>
              <a:rPr lang="en-GB" altLang="ja-JP" sz="2400" b="1" u="sng" kern="0" dirty="0" smtClean="0">
                <a:solidFill>
                  <a:schemeClr val="tx1">
                    <a:lumMod val="75000"/>
                  </a:schemeClr>
                </a:solidFill>
                <a:latin typeface="Arial" pitchFamily="34" charset="0"/>
                <a:ea typeface="ＭＳ Ｐゴシック" pitchFamily="50" charset="-128"/>
                <a:cs typeface="Arial" pitchFamily="34" charset="0"/>
              </a:rPr>
              <a:t>sounding gap</a:t>
            </a:r>
            <a:endParaRPr lang="en-GB" altLang="ja-JP" sz="2400" b="1" kern="0" dirty="0">
              <a:solidFill>
                <a:schemeClr val="tx1">
                  <a:lumMod val="75000"/>
                </a:schemeClr>
              </a:solidFill>
              <a:latin typeface="Arial" pitchFamily="34" charset="0"/>
              <a:ea typeface="ＭＳ Ｐゴシック" pitchFamily="50" charset="-128"/>
              <a:cs typeface="Arial" pitchFamily="34" charset="0"/>
            </a:endParaRPr>
          </a:p>
          <a:p>
            <a:pPr lvl="0" defTabSz="914400">
              <a:lnSpc>
                <a:spcPct val="90000"/>
              </a:lnSpc>
              <a:spcBef>
                <a:spcPct val="20000"/>
              </a:spcBef>
              <a:defRPr/>
            </a:pPr>
            <a:endParaRPr lang="en-US" altLang="ja-JP" sz="2200" b="1" kern="0"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spcBef>
                <a:spcPct val="20000"/>
              </a:spcBef>
              <a:buFont typeface="Arial" panose="020B0604020202020204" pitchFamily="34"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Encourage</a:t>
            </a:r>
            <a:r>
              <a:rPr lang="en-US" altLang="ja-JP" sz="2200" b="1" kern="0" dirty="0">
                <a:solidFill>
                  <a:schemeClr val="tx1">
                    <a:lumMod val="75000"/>
                  </a:schemeClr>
                </a:solidFill>
                <a:latin typeface="Arial" pitchFamily="34" charset="0"/>
                <a:ea typeface="ＭＳ Ｐゴシック" pitchFamily="50" charset="-128"/>
                <a:cs typeface="Arial" pitchFamily="34" charset="0"/>
              </a:rPr>
              <a:t>, and possibly co-organize with SPARC, a community workshop on limb sounding continuity, possibly in conjunction with CEOS member agencies, the CEOS/CGMS Working Group on Climate, and WMO-Global Atmosphere </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Watch</a:t>
            </a:r>
          </a:p>
          <a:p>
            <a:pPr marL="342900" lvl="0" indent="-342900" defTabSz="914400">
              <a:spcBef>
                <a:spcPct val="20000"/>
              </a:spcBef>
              <a:buFont typeface="Arial" panose="020B0604020202020204" pitchFamily="34"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Encourage </a:t>
            </a:r>
            <a:r>
              <a:rPr lang="en-US" altLang="ja-JP" sz="2200" b="1" kern="0" dirty="0">
                <a:solidFill>
                  <a:schemeClr val="tx1">
                    <a:lumMod val="75000"/>
                  </a:schemeClr>
                </a:solidFill>
                <a:latin typeface="Arial" pitchFamily="34" charset="0"/>
                <a:ea typeface="ＭＳ Ｐゴシック" pitchFamily="50" charset="-128"/>
                <a:cs typeface="Arial" pitchFamily="34" charset="0"/>
              </a:rPr>
              <a:t>the WMO-GAW task team, which will update the Integrated Global Atmospheric Chemistry Observations (IGACO) report of 2004, to interact with the SPARC paper authors in regards to limb sounding observations.</a:t>
            </a:r>
            <a:endParaRPr lang="en-US" altLang="ja-JP" sz="2200" b="1" kern="0"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spcBef>
                <a:spcPct val="20000"/>
              </a:spcBef>
              <a:buFont typeface="Arial" panose="020B0604020202020204" pitchFamily="34" charset="0"/>
              <a:buChar char="•"/>
              <a:defRPr/>
            </a:pPr>
            <a:endParaRPr kumimoji="0" lang="en-US" altLang="ja-JP" sz="2200" b="1"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941980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92864" y="1821047"/>
            <a:ext cx="3880595" cy="2184400"/>
          </a:xfrm>
          <a:prstGeom prst="rect">
            <a:avLst/>
          </a:prstGeom>
        </p:spPr>
      </p:pic>
      <p:sp>
        <p:nvSpPr>
          <p:cNvPr id="5" name="TextBox 4"/>
          <p:cNvSpPr txBox="1"/>
          <p:nvPr/>
        </p:nvSpPr>
        <p:spPr>
          <a:xfrm>
            <a:off x="6204265" y="0"/>
            <a:ext cx="1783762" cy="769441"/>
          </a:xfrm>
          <a:prstGeom prst="rect">
            <a:avLst/>
          </a:prstGeom>
          <a:noFill/>
        </p:spPr>
        <p:txBody>
          <a:bodyPr wrap="none" rtlCol="0">
            <a:spAutoFit/>
          </a:bodyPr>
          <a:lstStyle/>
          <a:p>
            <a:r>
              <a:rPr lang="en-US" sz="4400" dirty="0" smtClean="0">
                <a:solidFill>
                  <a:schemeClr val="bg1"/>
                </a:solidFill>
              </a:rPr>
              <a:t>CEOS</a:t>
            </a:r>
            <a:endParaRPr lang="en-US" sz="4400" dirty="0">
              <a:solidFill>
                <a:schemeClr val="bg1"/>
              </a:solidFill>
            </a:endParaRPr>
          </a:p>
        </p:txBody>
      </p:sp>
      <p:pic>
        <p:nvPicPr>
          <p:cNvPr id="6" name="Picture 5"/>
          <p:cNvPicPr>
            <a:picLocks noChangeAspect="1"/>
          </p:cNvPicPr>
          <p:nvPr/>
        </p:nvPicPr>
        <p:blipFill>
          <a:blip r:embed="rId3"/>
          <a:stretch>
            <a:fillRect/>
          </a:stretch>
        </p:blipFill>
        <p:spPr>
          <a:xfrm>
            <a:off x="4188266" y="4005447"/>
            <a:ext cx="4178846" cy="2348511"/>
          </a:xfrm>
          <a:prstGeom prst="rect">
            <a:avLst/>
          </a:prstGeom>
        </p:spPr>
      </p:pic>
      <p:pic>
        <p:nvPicPr>
          <p:cNvPr id="7" name="Picture 6"/>
          <p:cNvPicPr>
            <a:picLocks noChangeAspect="1"/>
          </p:cNvPicPr>
          <p:nvPr/>
        </p:nvPicPr>
        <p:blipFill>
          <a:blip r:embed="rId4"/>
          <a:stretch>
            <a:fillRect/>
          </a:stretch>
        </p:blipFill>
        <p:spPr>
          <a:xfrm>
            <a:off x="0" y="0"/>
            <a:ext cx="9144000" cy="6858000"/>
          </a:xfrm>
          <a:prstGeom prst="rect">
            <a:avLst/>
          </a:prstGeom>
        </p:spPr>
      </p:pic>
    </p:spTree>
    <p:extLst>
      <p:ext uri="{BB962C8B-B14F-4D97-AF65-F5344CB8AC3E}">
        <p14:creationId xmlns:p14="http://schemas.microsoft.com/office/powerpoint/2010/main" val="373182808"/>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58000"/>
          </a:xfrm>
          <a:prstGeom prst="rect">
            <a:avLst/>
          </a:prstGeom>
        </p:spPr>
      </p:pic>
      <p:sp>
        <p:nvSpPr>
          <p:cNvPr id="3" name="Rounded Rectangle 2"/>
          <p:cNvSpPr/>
          <p:nvPr/>
        </p:nvSpPr>
        <p:spPr bwMode="auto">
          <a:xfrm rot="949923">
            <a:off x="370379" y="3558523"/>
            <a:ext cx="8707509" cy="1313157"/>
          </a:xfrm>
          <a:prstGeom prst="round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ahoma" pitchFamily="34" charset="0"/>
              </a:rPr>
              <a:t>How</a:t>
            </a:r>
            <a:r>
              <a:rPr kumimoji="0" lang="en-US" sz="3200" b="0" i="0" u="none" strike="noStrike" cap="none" normalizeH="0" dirty="0" smtClean="0">
                <a:ln>
                  <a:noFill/>
                </a:ln>
                <a:solidFill>
                  <a:srgbClr val="000000"/>
                </a:solidFill>
                <a:effectLst/>
                <a:latin typeface="Tahoma" pitchFamily="34" charset="0"/>
              </a:rPr>
              <a:t> can we improve our outcomes?</a:t>
            </a:r>
            <a:endParaRPr kumimoji="0" lang="en-US" sz="32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3769913618"/>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882" y="1389100"/>
            <a:ext cx="9014118" cy="4893647"/>
          </a:xfrm>
          <a:prstGeom prst="rect">
            <a:avLst/>
          </a:prstGeom>
        </p:spPr>
        <p:txBody>
          <a:bodyPr wrap="square">
            <a:spAutoFit/>
          </a:bodyPr>
          <a:lstStyle/>
          <a:p>
            <a:endParaRPr lang="en-US" sz="2400" dirty="0"/>
          </a:p>
          <a:p>
            <a:pPr marL="285750" indent="-285750">
              <a:buFont typeface="Arial"/>
              <a:buChar char="•"/>
            </a:pPr>
            <a:r>
              <a:rPr lang="en-US" sz="2400" dirty="0" smtClean="0"/>
              <a:t>Who are the users for CEOS VC?</a:t>
            </a:r>
          </a:p>
          <a:p>
            <a:pPr marL="285750" indent="-285750">
              <a:buFont typeface="Arial"/>
              <a:buChar char="•"/>
            </a:pPr>
            <a:r>
              <a:rPr lang="en-US" sz="2400" dirty="0" smtClean="0"/>
              <a:t>How can the VC and WG work better together at CEOS level (locally they are working well but possibly in a self contained manner…)</a:t>
            </a:r>
          </a:p>
          <a:p>
            <a:pPr marL="285750" indent="-285750">
              <a:buFont typeface="Arial"/>
              <a:buChar char="•"/>
            </a:pPr>
            <a:r>
              <a:rPr lang="en-US" sz="2400" dirty="0" smtClean="0"/>
              <a:t>“The formal connections” to established R&amp;D science coordination communities (</a:t>
            </a:r>
            <a:r>
              <a:rPr lang="en-US" sz="2400" dirty="0" err="1" smtClean="0"/>
              <a:t>e.g</a:t>
            </a:r>
            <a:r>
              <a:rPr lang="en-US" sz="2400" dirty="0" smtClean="0"/>
              <a:t> IOCCG, GHRSST, OVWST </a:t>
            </a:r>
            <a:r>
              <a:rPr lang="en-US" sz="2400" dirty="0" err="1" smtClean="0"/>
              <a:t>etc</a:t>
            </a:r>
            <a:r>
              <a:rPr lang="en-US" sz="2400" dirty="0" smtClean="0"/>
              <a:t>) are essential – they feed new ideas and approaches</a:t>
            </a:r>
          </a:p>
          <a:p>
            <a:pPr marL="285750" indent="-285750">
              <a:buFont typeface="Arial"/>
              <a:buChar char="•"/>
            </a:pPr>
            <a:r>
              <a:rPr lang="en-US" sz="2400" dirty="0" smtClean="0"/>
              <a:t>Are VC’s and WG viewed as “</a:t>
            </a:r>
            <a:r>
              <a:rPr lang="en-US" sz="2400" dirty="0" err="1" smtClean="0"/>
              <a:t>goto</a:t>
            </a:r>
            <a:r>
              <a:rPr lang="en-US" sz="2400" dirty="0" smtClean="0"/>
              <a:t> groups” and “repositories of knowledge”?  If not, why not?</a:t>
            </a:r>
          </a:p>
          <a:p>
            <a:pPr marL="285750" indent="-285750">
              <a:buFont typeface="Arial"/>
              <a:buChar char="•"/>
            </a:pPr>
            <a:r>
              <a:rPr lang="en-US" sz="2400" dirty="0" smtClean="0"/>
              <a:t>Are VC and WG incubators of evolutionary change?</a:t>
            </a:r>
          </a:p>
          <a:p>
            <a:pPr marL="285750" indent="-285750">
              <a:buFont typeface="Arial"/>
              <a:buChar char="•"/>
            </a:pPr>
            <a:r>
              <a:rPr lang="en-US" sz="2400" dirty="0" smtClean="0"/>
              <a:t>What about the stigma of “process or outcome”?  Which one best describes CEOS VC’s and WG’s? </a:t>
            </a:r>
          </a:p>
        </p:txBody>
      </p:sp>
      <p:sp>
        <p:nvSpPr>
          <p:cNvPr id="3" name="TextBox 2"/>
          <p:cNvSpPr txBox="1"/>
          <p:nvPr/>
        </p:nvSpPr>
        <p:spPr>
          <a:xfrm>
            <a:off x="1907286" y="163944"/>
            <a:ext cx="7035475" cy="646331"/>
          </a:xfrm>
          <a:prstGeom prst="rect">
            <a:avLst/>
          </a:prstGeom>
          <a:noFill/>
        </p:spPr>
        <p:txBody>
          <a:bodyPr wrap="none" rtlCol="0">
            <a:spAutoFit/>
          </a:bodyPr>
          <a:lstStyle/>
          <a:p>
            <a:r>
              <a:rPr lang="en-US" sz="3600" dirty="0" smtClean="0">
                <a:solidFill>
                  <a:schemeClr val="bg1"/>
                </a:solidFill>
              </a:rPr>
              <a:t>Issues to Consider for Discussion</a:t>
            </a:r>
            <a:endParaRPr lang="en-US" sz="3600" dirty="0">
              <a:solidFill>
                <a:schemeClr val="bg1"/>
              </a:solidFill>
            </a:endParaRPr>
          </a:p>
        </p:txBody>
      </p:sp>
    </p:spTree>
    <p:extLst>
      <p:ext uri="{BB962C8B-B14F-4D97-AF65-F5344CB8AC3E}">
        <p14:creationId xmlns:p14="http://schemas.microsoft.com/office/powerpoint/2010/main" val="240343813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882" y="1028343"/>
            <a:ext cx="9014118" cy="5755423"/>
          </a:xfrm>
          <a:prstGeom prst="rect">
            <a:avLst/>
          </a:prstGeom>
        </p:spPr>
        <p:txBody>
          <a:bodyPr wrap="square">
            <a:spAutoFit/>
          </a:bodyPr>
          <a:lstStyle/>
          <a:p>
            <a:endParaRPr lang="en-US" sz="2300" dirty="0"/>
          </a:p>
          <a:p>
            <a:pPr marL="285750" indent="-285750">
              <a:buFont typeface="Arial"/>
              <a:buChar char="•"/>
            </a:pPr>
            <a:r>
              <a:rPr lang="en-US" sz="2300" dirty="0" smtClean="0"/>
              <a:t>GEO Blue Planet and COVERAGE initiative – is everyone on-board?????</a:t>
            </a:r>
          </a:p>
          <a:p>
            <a:pPr marL="285750" indent="-285750">
              <a:buFont typeface="Arial"/>
              <a:buChar char="•"/>
            </a:pPr>
            <a:r>
              <a:rPr lang="en-US" sz="2300" dirty="0" smtClean="0"/>
              <a:t>Constellation white papers: Several VC’s are planning or writing such papers – could these be coordinated together?</a:t>
            </a:r>
          </a:p>
          <a:p>
            <a:pPr marL="285750" indent="-285750">
              <a:buFont typeface="Arial"/>
              <a:buChar char="•"/>
            </a:pPr>
            <a:r>
              <a:rPr lang="en-US" sz="2300" dirty="0" smtClean="0"/>
              <a:t>Are all VC’s clear about what is expected from CEOS Executive?  Does the Executive understand what the VC’s are about and why they exist at a local level?</a:t>
            </a:r>
          </a:p>
          <a:p>
            <a:pPr marL="285750" indent="-285750">
              <a:buFont typeface="Arial"/>
              <a:buChar char="•"/>
            </a:pPr>
            <a:r>
              <a:rPr lang="en-US" sz="2300" dirty="0" smtClean="0"/>
              <a:t>The visibility and impact of VC outcomes at plenary is one clear way to help leverage internal support for participation across all agencies.  Yet this is sometimes hard to achieve.  Why?</a:t>
            </a:r>
          </a:p>
          <a:p>
            <a:pPr marL="285750" indent="-285750">
              <a:buFont typeface="Arial"/>
              <a:buChar char="•"/>
            </a:pPr>
            <a:r>
              <a:rPr lang="en-US" sz="2300" dirty="0" smtClean="0"/>
              <a:t>Do we actually have the _right_ VCs should they be more generic? (IR imaging </a:t>
            </a:r>
            <a:r>
              <a:rPr lang="en-US" sz="2300" dirty="0" err="1" smtClean="0"/>
              <a:t>vs</a:t>
            </a:r>
            <a:r>
              <a:rPr lang="en-US" sz="2300" dirty="0" smtClean="0"/>
              <a:t> SST, RADAR </a:t>
            </a:r>
            <a:r>
              <a:rPr lang="en-US" sz="2300" dirty="0" err="1" smtClean="0"/>
              <a:t>vs</a:t>
            </a:r>
            <a:r>
              <a:rPr lang="en-US" sz="2300" dirty="0" smtClean="0"/>
              <a:t> OVW-VC and OST-VC…)</a:t>
            </a:r>
          </a:p>
          <a:p>
            <a:pPr marL="285750" indent="-285750">
              <a:buFont typeface="Arial"/>
              <a:buChar char="•"/>
            </a:pPr>
            <a:r>
              <a:rPr lang="en-US" sz="2300" dirty="0" smtClean="0"/>
              <a:t>Better interactions between VC, WG and CEOS “core” need to be stimulated if the full potential of VC’s is to be </a:t>
            </a:r>
            <a:r>
              <a:rPr lang="en-US" sz="2300" dirty="0" err="1" smtClean="0"/>
              <a:t>realised</a:t>
            </a:r>
            <a:endParaRPr lang="en-US" sz="2300" dirty="0"/>
          </a:p>
        </p:txBody>
      </p:sp>
      <p:sp>
        <p:nvSpPr>
          <p:cNvPr id="4" name="TextBox 3"/>
          <p:cNvSpPr txBox="1"/>
          <p:nvPr/>
        </p:nvSpPr>
        <p:spPr>
          <a:xfrm>
            <a:off x="1907286" y="163944"/>
            <a:ext cx="7035475" cy="646331"/>
          </a:xfrm>
          <a:prstGeom prst="rect">
            <a:avLst/>
          </a:prstGeom>
          <a:noFill/>
        </p:spPr>
        <p:txBody>
          <a:bodyPr wrap="none" rtlCol="0">
            <a:spAutoFit/>
          </a:bodyPr>
          <a:lstStyle/>
          <a:p>
            <a:r>
              <a:rPr lang="en-US" sz="3600" dirty="0" smtClean="0">
                <a:solidFill>
                  <a:schemeClr val="bg1"/>
                </a:solidFill>
              </a:rPr>
              <a:t>Issues to Consider for Discussion</a:t>
            </a:r>
            <a:endParaRPr lang="en-US" sz="3600" dirty="0">
              <a:solidFill>
                <a:schemeClr val="bg1"/>
              </a:solidFill>
            </a:endParaRPr>
          </a:p>
        </p:txBody>
      </p:sp>
    </p:spTree>
    <p:extLst>
      <p:ext uri="{BB962C8B-B14F-4D97-AF65-F5344CB8AC3E}">
        <p14:creationId xmlns:p14="http://schemas.microsoft.com/office/powerpoint/2010/main" val="240343813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727" y="1389100"/>
            <a:ext cx="9014118" cy="6001643"/>
          </a:xfrm>
          <a:prstGeom prst="rect">
            <a:avLst/>
          </a:prstGeom>
        </p:spPr>
        <p:txBody>
          <a:bodyPr wrap="square">
            <a:spAutoFit/>
          </a:bodyPr>
          <a:lstStyle/>
          <a:p>
            <a:r>
              <a:rPr lang="en-GB" sz="2400" b="1" dirty="0" smtClean="0"/>
              <a:t>CEOS</a:t>
            </a:r>
            <a:r>
              <a:rPr lang="en-GB" sz="2400" b="1" dirty="0"/>
              <a:t>-SIT-VC-WG interactions in terms of support needed and/or offered; CEOS promotion of VC/WG </a:t>
            </a:r>
            <a:r>
              <a:rPr lang="en-GB" sz="2400" b="1" dirty="0" smtClean="0"/>
              <a:t>achievements</a:t>
            </a:r>
          </a:p>
          <a:p>
            <a:pPr marL="342900" indent="-342900">
              <a:lnSpc>
                <a:spcPct val="150000"/>
              </a:lnSpc>
              <a:buFont typeface="Arial"/>
              <a:buChar char="•"/>
            </a:pPr>
            <a:r>
              <a:rPr lang="en-US" sz="3200" dirty="0" smtClean="0"/>
              <a:t>Improving interactions</a:t>
            </a:r>
            <a:r>
              <a:rPr lang="en-US" sz="3200" dirty="0"/>
              <a:t>: </a:t>
            </a:r>
            <a:endParaRPr lang="en-US" sz="3200" dirty="0" smtClean="0"/>
          </a:p>
          <a:p>
            <a:pPr marL="800100" lvl="1" indent="-342900">
              <a:lnSpc>
                <a:spcPct val="150000"/>
              </a:lnSpc>
              <a:buFont typeface="Arial"/>
              <a:buChar char="•"/>
            </a:pPr>
            <a:r>
              <a:rPr lang="en-US" sz="3200" dirty="0"/>
              <a:t>W</a:t>
            </a:r>
            <a:r>
              <a:rPr lang="en-US" sz="3200" dirty="0" smtClean="0"/>
              <a:t>hat </a:t>
            </a:r>
            <a:r>
              <a:rPr lang="en-US" sz="3200" dirty="0"/>
              <a:t>support is required by VCs from WGs? </a:t>
            </a:r>
            <a:endParaRPr lang="en-US" sz="3200" dirty="0" smtClean="0"/>
          </a:p>
          <a:p>
            <a:pPr marL="800100" lvl="1" indent="-342900">
              <a:lnSpc>
                <a:spcPct val="150000"/>
              </a:lnSpc>
              <a:buFont typeface="Arial"/>
              <a:buChar char="•"/>
            </a:pPr>
            <a:r>
              <a:rPr lang="en-US" sz="3200" dirty="0"/>
              <a:t>W</a:t>
            </a:r>
            <a:r>
              <a:rPr lang="en-US" sz="3200" dirty="0" smtClean="0"/>
              <a:t>hat </a:t>
            </a:r>
            <a:r>
              <a:rPr lang="en-US" sz="3200" dirty="0"/>
              <a:t>support </a:t>
            </a:r>
            <a:r>
              <a:rPr lang="en-US" sz="3200" dirty="0" smtClean="0"/>
              <a:t>is from VC </a:t>
            </a:r>
            <a:r>
              <a:rPr lang="en-US" sz="3200" dirty="0"/>
              <a:t>to other VCs? </a:t>
            </a:r>
            <a:endParaRPr lang="en-US" sz="3200" dirty="0" smtClean="0"/>
          </a:p>
          <a:p>
            <a:pPr marL="800100" lvl="1" indent="-342900">
              <a:lnSpc>
                <a:spcPct val="150000"/>
              </a:lnSpc>
              <a:buFont typeface="Arial"/>
              <a:buChar char="•"/>
            </a:pPr>
            <a:r>
              <a:rPr lang="en-US" sz="3200" dirty="0" smtClean="0"/>
              <a:t>What </a:t>
            </a:r>
            <a:r>
              <a:rPr lang="en-US" sz="3200" dirty="0"/>
              <a:t>support can WGs offer to VCs</a:t>
            </a:r>
            <a:r>
              <a:rPr lang="en-US" sz="3200" dirty="0" smtClean="0"/>
              <a:t>?</a:t>
            </a:r>
          </a:p>
          <a:p>
            <a:pPr marL="800100" lvl="1" indent="-342900">
              <a:lnSpc>
                <a:spcPct val="150000"/>
              </a:lnSpc>
              <a:buFont typeface="Arial"/>
              <a:buChar char="•"/>
            </a:pPr>
            <a:r>
              <a:rPr lang="en-US" sz="3200" dirty="0" smtClean="0"/>
              <a:t>What support is required from SIT?</a:t>
            </a:r>
          </a:p>
          <a:p>
            <a:pPr marL="800100" lvl="1" indent="-342900">
              <a:lnSpc>
                <a:spcPct val="150000"/>
              </a:lnSpc>
              <a:buFont typeface="Arial"/>
              <a:buChar char="•"/>
            </a:pPr>
            <a:r>
              <a:rPr lang="en-US" sz="3200" dirty="0" smtClean="0"/>
              <a:t>Deliverables 2015 Work plan</a:t>
            </a:r>
            <a:endParaRPr lang="en-US" sz="3200" dirty="0"/>
          </a:p>
          <a:p>
            <a:endParaRPr lang="en-GB" sz="2400" b="1" dirty="0" smtClean="0"/>
          </a:p>
          <a:p>
            <a:endParaRPr lang="en-US" sz="2400" dirty="0"/>
          </a:p>
        </p:txBody>
      </p:sp>
    </p:spTree>
    <p:extLst>
      <p:ext uri="{BB962C8B-B14F-4D97-AF65-F5344CB8AC3E}">
        <p14:creationId xmlns:p14="http://schemas.microsoft.com/office/powerpoint/2010/main" val="122469337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5040" y="1979829"/>
            <a:ext cx="8198960" cy="3416320"/>
          </a:xfrm>
          <a:prstGeom prst="rect">
            <a:avLst/>
          </a:prstGeom>
        </p:spPr>
        <p:txBody>
          <a:bodyPr wrap="square">
            <a:spAutoFit/>
          </a:bodyPr>
          <a:lstStyle/>
          <a:p>
            <a:r>
              <a:rPr lang="en-US" sz="2400" dirty="0" smtClean="0"/>
              <a:t>Virtual Constellations</a:t>
            </a:r>
          </a:p>
          <a:p>
            <a:endParaRPr lang="en-US" sz="2400" dirty="0"/>
          </a:p>
          <a:p>
            <a:pPr marL="285750" indent="-285750">
              <a:buFont typeface="Arial"/>
              <a:buChar char="•"/>
            </a:pPr>
            <a:r>
              <a:rPr lang="en-US" sz="2400" dirty="0" smtClean="0"/>
              <a:t>OSVW-VC		[Y]</a:t>
            </a:r>
          </a:p>
          <a:p>
            <a:pPr marL="285750" indent="-285750">
              <a:buFont typeface="Arial"/>
              <a:buChar char="•"/>
            </a:pPr>
            <a:r>
              <a:rPr lang="en-US" sz="2400" dirty="0" smtClean="0"/>
              <a:t>OCR-VC		[Y]</a:t>
            </a:r>
          </a:p>
          <a:p>
            <a:pPr marL="285750" indent="-285750">
              <a:buFont typeface="Arial"/>
              <a:buChar char="•"/>
            </a:pPr>
            <a:r>
              <a:rPr lang="en-US" sz="2400" dirty="0" smtClean="0"/>
              <a:t>OST-VC		[Y]</a:t>
            </a:r>
          </a:p>
          <a:p>
            <a:pPr marL="285750" indent="-285750">
              <a:buFont typeface="Arial"/>
              <a:buChar char="•"/>
            </a:pPr>
            <a:r>
              <a:rPr lang="en-US" sz="2400" dirty="0" smtClean="0"/>
              <a:t>SST-VC		[Y]</a:t>
            </a:r>
          </a:p>
          <a:p>
            <a:pPr marL="285750" indent="-285750">
              <a:buFont typeface="Arial"/>
              <a:buChar char="•"/>
            </a:pPr>
            <a:r>
              <a:rPr lang="en-US" sz="2400" dirty="0" smtClean="0"/>
              <a:t>ACC-VC		[Y]</a:t>
            </a:r>
          </a:p>
          <a:p>
            <a:pPr marL="285750" indent="-285750">
              <a:buFont typeface="Arial"/>
              <a:buChar char="•"/>
            </a:pPr>
            <a:r>
              <a:rPr lang="en-US" sz="2400" dirty="0" smtClean="0"/>
              <a:t>P-VC			[Y]</a:t>
            </a:r>
          </a:p>
          <a:p>
            <a:pPr marL="285750" indent="-285750">
              <a:buFont typeface="Arial"/>
              <a:buChar char="•"/>
            </a:pPr>
            <a:endParaRPr lang="en-US" sz="2400" dirty="0"/>
          </a:p>
        </p:txBody>
      </p:sp>
      <p:sp>
        <p:nvSpPr>
          <p:cNvPr id="3" name="TextBox 2"/>
          <p:cNvSpPr txBox="1"/>
          <p:nvPr/>
        </p:nvSpPr>
        <p:spPr>
          <a:xfrm>
            <a:off x="2063193" y="45797"/>
            <a:ext cx="6833697" cy="769441"/>
          </a:xfrm>
          <a:prstGeom prst="rect">
            <a:avLst/>
          </a:prstGeom>
          <a:noFill/>
        </p:spPr>
        <p:txBody>
          <a:bodyPr wrap="none" rtlCol="0">
            <a:spAutoFit/>
          </a:bodyPr>
          <a:lstStyle/>
          <a:p>
            <a:r>
              <a:rPr lang="en-US" sz="4400" dirty="0" smtClean="0">
                <a:solidFill>
                  <a:schemeClr val="bg1"/>
                </a:solidFill>
              </a:rPr>
              <a:t>Two Minute Presentations</a:t>
            </a:r>
            <a:endParaRPr lang="en-US" sz="4400" dirty="0">
              <a:solidFill>
                <a:schemeClr val="bg1"/>
              </a:solidFill>
            </a:endParaRPr>
          </a:p>
        </p:txBody>
      </p:sp>
    </p:spTree>
    <p:extLst>
      <p:ext uri="{BB962C8B-B14F-4D97-AF65-F5344CB8AC3E}">
        <p14:creationId xmlns:p14="http://schemas.microsoft.com/office/powerpoint/2010/main" val="226136323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40768"/>
            <a:ext cx="8990668" cy="4968552"/>
          </a:xfrm>
        </p:spPr>
        <p:txBody>
          <a:bodyPr>
            <a:noAutofit/>
          </a:bodyPr>
          <a:lstStyle/>
          <a:p>
            <a:pPr>
              <a:buNone/>
            </a:pPr>
            <a:r>
              <a:rPr lang="en-GB" sz="2000" b="0" dirty="0" smtClean="0"/>
              <a:t>MISSION STATEMENT &amp; OBJECTIVES (TOR update Dec 2013)</a:t>
            </a:r>
          </a:p>
          <a:p>
            <a:r>
              <a:rPr lang="en-IE" sz="2000" b="0" dirty="0" smtClean="0"/>
              <a:t>The OSVW-VC exists to foster the best quality Ocean Surface Vector Wind data for applications in short, medium, and decadal time scales in the most efficient manner through international collaboration, scientific innovation, and rigor. Strategic objectives to address this aim are: </a:t>
            </a:r>
          </a:p>
          <a:p>
            <a:pPr lvl="1"/>
            <a:r>
              <a:rPr lang="en-IE" sz="1800" b="0" dirty="0" smtClean="0"/>
              <a:t>Improve coordination, consolidation and development of the collective OSVW capability; </a:t>
            </a:r>
          </a:p>
          <a:p>
            <a:pPr lvl="1"/>
            <a:r>
              <a:rPr lang="en-IE" sz="1800" b="0" dirty="0" smtClean="0"/>
              <a:t>Foster better engagement by Nations operating or preparing satellite Ocean Surface Vector Winds sensors with the international wind vector community; </a:t>
            </a:r>
          </a:p>
          <a:p>
            <a:pPr lvl="1"/>
            <a:r>
              <a:rPr lang="en-IE" sz="1800" b="0" dirty="0" smtClean="0"/>
              <a:t>Maintain a strong and mutually supportive relationship with the International Ocean Vector Winds Science Team (IOVWST); </a:t>
            </a:r>
          </a:p>
          <a:p>
            <a:pPr lvl="1"/>
            <a:r>
              <a:rPr lang="en-IE" sz="1800" b="0" dirty="0" smtClean="0"/>
              <a:t>Provide an interface to CEOS for the IOVWST; </a:t>
            </a:r>
          </a:p>
          <a:p>
            <a:pPr lvl="1"/>
            <a:r>
              <a:rPr lang="en-IE" sz="1800" b="0" dirty="0" smtClean="0"/>
              <a:t>Develop recommendations on the driving requirements to create, validate and sustain the development of an international ensemble of ECV measurements; </a:t>
            </a:r>
          </a:p>
          <a:p>
            <a:pPr lvl="1"/>
            <a:r>
              <a:rPr lang="en-IE" sz="1800" b="0" dirty="0" smtClean="0"/>
              <a:t>Provide advice and advocate to the international community the importance of OSVW measurements; </a:t>
            </a:r>
          </a:p>
          <a:p>
            <a:pPr lvl="1"/>
            <a:r>
              <a:rPr lang="en-IE" sz="1800" b="0" dirty="0" smtClean="0"/>
              <a:t>Development and consolidation of training and outreach. </a:t>
            </a:r>
          </a:p>
        </p:txBody>
      </p:sp>
      <p:sp>
        <p:nvSpPr>
          <p:cNvPr id="4" name="TextBox 3"/>
          <p:cNvSpPr txBox="1"/>
          <p:nvPr/>
        </p:nvSpPr>
        <p:spPr>
          <a:xfrm>
            <a:off x="2098869" y="153506"/>
            <a:ext cx="6696744" cy="646331"/>
          </a:xfrm>
          <a:prstGeom prst="rect">
            <a:avLst/>
          </a:prstGeom>
          <a:solidFill>
            <a:schemeClr val="accent1">
              <a:lumMod val="75000"/>
            </a:schemeClr>
          </a:solidFill>
        </p:spPr>
        <p:txBody>
          <a:bodyPr wrap="square" rtlCol="0">
            <a:spAutoFit/>
          </a:bodyPr>
          <a:lstStyle/>
          <a:p>
            <a:r>
              <a:rPr lang="en-GB" b="1" dirty="0" smtClean="0">
                <a:solidFill>
                  <a:schemeClr val="bg1"/>
                </a:solidFill>
              </a:rPr>
              <a:t>CEOS Ocean Vector Surface Winds Virtual Constellation (OSVW-VC)  Mission statement and Objectives</a:t>
            </a:r>
            <a:endParaRPr lang="en-GB" b="1" dirty="0">
              <a:solidFill>
                <a:schemeClr val="bg1"/>
              </a:solidFill>
            </a:endParaRPr>
          </a:p>
        </p:txBody>
      </p:sp>
    </p:spTree>
    <p:extLst>
      <p:ext uri="{BB962C8B-B14F-4D97-AF65-F5344CB8AC3E}">
        <p14:creationId xmlns:p14="http://schemas.microsoft.com/office/powerpoint/2010/main" val="12570892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3765</TotalTime>
  <Words>3965</Words>
  <Application>Microsoft Macintosh PowerPoint</Application>
  <PresentationFormat>On-screen Show (4:3)</PresentationFormat>
  <Paragraphs>395</Paragraphs>
  <Slides>28</Slides>
  <Notes>19</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4_EUM_template_v03</vt:lpstr>
      <vt:lpstr>Discussion: CEOS-SIT-VC-WG interactions in terms of support needed and/or offered; CEOS promotion of VC/WG achievements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OCR – VC Progress towards established    CEOS-GEO Priorities</vt:lpstr>
      <vt:lpstr>PowerPoint Presentation</vt:lpstr>
      <vt:lpstr>PowerPoint Presentation</vt:lpstr>
      <vt:lpstr>The SST VC in 120 Seconds</vt:lpstr>
      <vt:lpstr>PowerPoint Presentation</vt:lpstr>
      <vt:lpstr>PowerPoint Presentation</vt:lpstr>
      <vt:lpstr>ACC-VC Status and Issues</vt:lpstr>
      <vt:lpstr>ACC Activity Status  </vt:lpstr>
      <vt:lpstr>ACC Activity Status </vt:lpstr>
      <vt:lpstr>ACC Activity Status </vt:lpstr>
      <vt:lpstr>ACC Activity Status </vt:lpstr>
      <vt:lpstr>ACC Activity Status </vt:lpstr>
      <vt:lpstr>ACC Leadership Update/Next Meeting</vt:lpstr>
      <vt:lpstr>Continuity of Limb Sounding</vt:lpstr>
      <vt:lpstr>Continuity of Limb Sounding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Craig Donlon</cp:lastModifiedBy>
  <cp:revision>310</cp:revision>
  <dcterms:created xsi:type="dcterms:W3CDTF">2012-08-31T01:11:17Z</dcterms:created>
  <dcterms:modified xsi:type="dcterms:W3CDTF">2014-09-16T06:42:41Z</dcterms:modified>
</cp:coreProperties>
</file>