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6"/>
  </p:notesMasterIdLst>
  <p:sldIdLst>
    <p:sldId id="260" r:id="rId2"/>
    <p:sldId id="276" r:id="rId3"/>
    <p:sldId id="277" r:id="rId4"/>
    <p:sldId id="278" r:id="rId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extLst>
    <p:ext uri="{EFAFB233-063F-42B5-8137-9DF3F51BA10A}">
      <p15:sldGuideLst xmlns:p15="http://schemas.microsoft.com/office/powerpoint/2012/main" xmlns="">
        <p15:guide id="1" orient="horz" pos="4277">
          <p15:clr>
            <a:srgbClr val="A4A3A4"/>
          </p15:clr>
        </p15:guide>
        <p15:guide id="2" pos="289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5833" autoAdjust="0"/>
  </p:normalViewPr>
  <p:slideViewPr>
    <p:cSldViewPr snapToGrid="0" snapToObjects="1">
      <p:cViewPr varScale="1">
        <p:scale>
          <a:sx n="59" d="100"/>
          <a:sy n="59" d="100"/>
        </p:scale>
        <p:origin x="-2264" y="-96"/>
      </p:cViewPr>
      <p:guideLst>
        <p:guide orient="horz" pos="4277"/>
        <p:guide pos="28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9/16/14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extLst>
      <p:ext uri="{BB962C8B-B14F-4D97-AF65-F5344CB8AC3E}">
        <p14:creationId xmlns:p14="http://schemas.microsoft.com/office/powerpoint/2010/main" val="2051590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2</a:t>
            </a:fld>
            <a:endParaRPr lang="en-US"/>
          </a:p>
        </p:txBody>
      </p:sp>
    </p:spTree>
    <p:extLst>
      <p:ext uri="{BB962C8B-B14F-4D97-AF65-F5344CB8AC3E}">
        <p14:creationId xmlns:p14="http://schemas.microsoft.com/office/powerpoint/2010/main" val="3464753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A28E4C5-07FC-4DAB-824E-FCE99E992B71}" type="datetime1">
              <a:rPr lang="en-US" smtClean="0"/>
              <a:t>9/16/14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DF5833-8C8F-4367-BEC7-881C666470D3}" type="slidenum">
              <a:rPr lang="en-US" smtClean="0"/>
              <a:pPr/>
              <a:t>‹#›</a:t>
            </a:fld>
            <a:endParaRPr lang="en-US"/>
          </a:p>
        </p:txBody>
      </p:sp>
    </p:spTree>
    <p:extLst>
      <p:ext uri="{BB962C8B-B14F-4D97-AF65-F5344CB8AC3E}">
        <p14:creationId xmlns:p14="http://schemas.microsoft.com/office/powerpoint/2010/main" val="17281991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397471"/>
            <a:ext cx="1430200" cy="707886"/>
          </a:xfrm>
          <a:prstGeom prst="rect">
            <a:avLst/>
          </a:prstGeom>
          <a:noFill/>
        </p:spPr>
        <p:txBody>
          <a:bodyPr wrap="none">
            <a:spAutoFit/>
          </a:bodyPr>
          <a:lstStyle/>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VC/WG Day </a:t>
            </a:r>
          </a:p>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SIT Tech.</a:t>
            </a:r>
            <a:r>
              <a:rPr lang="en-US" sz="1000" b="1" baseline="0" dirty="0" smtClean="0">
                <a:solidFill>
                  <a:srgbClr val="FFFFFF"/>
                </a:solidFill>
                <a:latin typeface="Arial Unicode MS" pitchFamily="-111" charset="0"/>
                <a:ea typeface="ＭＳ Ｐゴシック" pitchFamily="-105" charset="-128"/>
                <a:cs typeface="ＭＳ Ｐゴシック" pitchFamily="-105" charset="-128"/>
              </a:rPr>
              <a:t> Workshop</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Montpellier, France</a:t>
            </a:r>
            <a:r>
              <a:rPr lang="en-US" sz="1000" b="1" dirty="0">
                <a:solidFill>
                  <a:srgbClr val="FFFFFF"/>
                </a:solidFill>
                <a:latin typeface="Arial Unicode MS" pitchFamily="-111" charset="0"/>
                <a:ea typeface="ＭＳ Ｐゴシック" pitchFamily="-105" charset="-128"/>
                <a:cs typeface="ＭＳ Ｐゴシック" pitchFamily="-105" charset="-128"/>
              </a:rPr>
              <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smtClean="0">
                <a:solidFill>
                  <a:srgbClr val="FFFFFF"/>
                </a:solidFill>
                <a:latin typeface="Arial Unicode MS" pitchFamily="-111" charset="0"/>
                <a:ea typeface="ＭＳ Ｐゴシック" pitchFamily="-105" charset="-128"/>
                <a:cs typeface="ＭＳ Ｐゴシック" pitchFamily="-105" charset="-128"/>
              </a:rPr>
              <a:t>16</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 September</a:t>
            </a:r>
            <a:r>
              <a:rPr lang="en-US" sz="1000" b="1" baseline="0" dirty="0" smtClean="0">
                <a:solidFill>
                  <a:srgbClr val="FFFFFF"/>
                </a:solidFill>
                <a:latin typeface="Arial Unicode MS" pitchFamily="-111" charset="0"/>
                <a:ea typeface="ＭＳ Ｐゴシック" pitchFamily="-105" charset="-128"/>
                <a:cs typeface="ＭＳ Ｐゴシック" pitchFamily="-105" charset="-128"/>
              </a:rPr>
              <a:t> </a:t>
            </a:r>
            <a:r>
              <a:rPr lang="en-US" sz="1000" b="1" dirty="0" smtClean="0">
                <a:solidFill>
                  <a:srgbClr val="FFFFFF"/>
                </a:solidFill>
                <a:latin typeface="Arial Unicode MS" pitchFamily="-111" charset="0"/>
                <a:ea typeface="ＭＳ Ｐゴシック" pitchFamily="-105" charset="-128"/>
                <a:cs typeface="ＭＳ Ｐゴシック" pitchFamily="-105" charset="-128"/>
              </a:rPr>
              <a:t>2014</a:t>
            </a:r>
            <a:endParaRPr lang="en-US" sz="1000" b="1" dirty="0">
              <a:solidFill>
                <a:srgbClr val="FFFFFF"/>
              </a:solidFill>
              <a:latin typeface="Arial Unicode MS" pitchFamily="-111" charset="0"/>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5" name="Picture 4" descr="CEOS_logo_trans_SMALL.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5078" y="119764"/>
            <a:ext cx="915254" cy="363051"/>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 id="2147483673" r:id="rId2"/>
  </p:sldLayoutIdLst>
  <p:transition xmlns:p14="http://schemas.microsoft.com/office/powerpoint/2010/main" spd="slow"/>
  <p:hf hdr="0" ftr="0" dt="0"/>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3814057" y="0"/>
            <a:ext cx="5206574" cy="1672389"/>
          </a:xfrm>
        </p:spPr>
        <p:txBody>
          <a:bodyPr/>
          <a:lstStyle/>
          <a:p>
            <a:pPr algn="l"/>
            <a:r>
              <a:rPr lang="en-US" sz="2800" dirty="0" smtClean="0"/>
              <a:t>Topic </a:t>
            </a:r>
            <a:r>
              <a:rPr lang="en-US" sz="2800" dirty="0"/>
              <a:t>#1 – CEOS-SIT-VC-WG interactions </a:t>
            </a:r>
            <a:endParaRPr lang="en-US" sz="2800" dirty="0" smtClean="0">
              <a:solidFill>
                <a:srgbClr val="FFFF00"/>
              </a:solidFill>
            </a:endParaRPr>
          </a:p>
        </p:txBody>
      </p:sp>
      <p:sp>
        <p:nvSpPr>
          <p:cNvPr id="2" name="Subtitle 1"/>
          <p:cNvSpPr>
            <a:spLocks noGrp="1"/>
          </p:cNvSpPr>
          <p:nvPr>
            <p:ph type="subTitle" sz="quarter" idx="1"/>
          </p:nvPr>
        </p:nvSpPr>
        <p:spPr>
          <a:xfrm>
            <a:off x="3814057" y="1694444"/>
            <a:ext cx="4826977" cy="1564105"/>
          </a:xfrm>
        </p:spPr>
        <p:txBody>
          <a:bodyPr/>
          <a:lstStyle/>
          <a:p>
            <a:r>
              <a:rPr lang="en-US" b="0" dirty="0" smtClean="0"/>
              <a:t>Steven P. Neeck</a:t>
            </a:r>
            <a:br>
              <a:rPr lang="en-US" b="0" dirty="0" smtClean="0"/>
            </a:br>
            <a:r>
              <a:rPr lang="en-US" b="0" dirty="0" smtClean="0"/>
              <a:t>Precipitation Virtual Constellation</a:t>
            </a:r>
          </a:p>
          <a:p>
            <a:r>
              <a:rPr lang="en-US" b="0" dirty="0" smtClean="0"/>
              <a:t>VC/WG Day</a:t>
            </a:r>
          </a:p>
          <a:p>
            <a:r>
              <a:rPr lang="en-US" b="0" dirty="0" smtClean="0"/>
              <a:t>CEOS SIT Technical Workshop</a:t>
            </a:r>
          </a:p>
          <a:p>
            <a:r>
              <a:rPr lang="en-US" b="0" dirty="0" smtClean="0"/>
              <a:t>CNES</a:t>
            </a:r>
            <a:r>
              <a:rPr lang="en-US" b="0" dirty="0"/>
              <a:t>, </a:t>
            </a:r>
            <a:r>
              <a:rPr lang="en-US" b="0" dirty="0" smtClean="0"/>
              <a:t>Montpellier, France</a:t>
            </a:r>
            <a:br>
              <a:rPr lang="en-US" b="0" dirty="0" smtClean="0"/>
            </a:br>
            <a:r>
              <a:rPr lang="en-US" b="0" dirty="0" smtClean="0"/>
              <a:t>16</a:t>
            </a:r>
            <a:r>
              <a:rPr lang="en-US" b="0" baseline="30000" dirty="0" smtClean="0"/>
              <a:t>th</a:t>
            </a:r>
            <a:r>
              <a:rPr lang="en-US" b="0" dirty="0" smtClean="0"/>
              <a:t> September 2014</a:t>
            </a:r>
            <a:endParaRPr lang="en-US" b="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PVC Objectives*</a:t>
            </a:r>
            <a:endParaRPr lang="en-US" dirty="0"/>
          </a:p>
        </p:txBody>
      </p:sp>
      <p:sp>
        <p:nvSpPr>
          <p:cNvPr id="3" name="Content Placeholder 2"/>
          <p:cNvSpPr>
            <a:spLocks noGrp="1"/>
          </p:cNvSpPr>
          <p:nvPr>
            <p:ph idx="1"/>
          </p:nvPr>
        </p:nvSpPr>
        <p:spPr/>
        <p:txBody>
          <a:bodyPr/>
          <a:lstStyle/>
          <a:p>
            <a:r>
              <a:rPr lang="en-US" dirty="0" smtClean="0"/>
              <a:t>The CEOS Constellation for Precipitation (P-VC): </a:t>
            </a:r>
            <a:r>
              <a:rPr lang="en-US" b="0" dirty="0" smtClean="0"/>
              <a:t>The P-VC’s objective is to establish </a:t>
            </a:r>
            <a:r>
              <a:rPr lang="en-US" dirty="0" smtClean="0"/>
              <a:t>an international framework </a:t>
            </a:r>
            <a:r>
              <a:rPr lang="en-US" b="0" dirty="0" smtClean="0"/>
              <a:t>to guide, facilitate, and </a:t>
            </a:r>
            <a:r>
              <a:rPr lang="en-US" dirty="0" smtClean="0"/>
              <a:t>coordinate continued advancement of multi-satellite global precipitation missions</a:t>
            </a:r>
            <a:r>
              <a:rPr lang="en-US" b="0" dirty="0" smtClean="0"/>
              <a:t>.  Through this framework, existing and planned missions can work synergistically to meet international user community requirements.  Information from the Precipitation Virtual Constellation primarily benefits the SBAs of disasters, climate, water, and weather. </a:t>
            </a:r>
          </a:p>
          <a:p>
            <a:endParaRPr lang="en-US" b="0" dirty="0"/>
          </a:p>
          <a:p>
            <a:pPr marL="0" indent="0">
              <a:buNone/>
            </a:pPr>
            <a:r>
              <a:rPr lang="en-US" b="0" i="1" dirty="0"/>
              <a:t>*CEOS VC Process Paper November 2013</a:t>
            </a:r>
            <a:endParaRPr lang="en-US" i="1" dirty="0"/>
          </a:p>
        </p:txBody>
      </p:sp>
      <p:sp>
        <p:nvSpPr>
          <p:cNvPr id="5" name="Slide Number Placeholder 4"/>
          <p:cNvSpPr>
            <a:spLocks noGrp="1"/>
          </p:cNvSpPr>
          <p:nvPr>
            <p:ph type="sldNum" sz="quarter" idx="12"/>
          </p:nvPr>
        </p:nvSpPr>
        <p:spPr/>
        <p:txBody>
          <a:bodyPr/>
          <a:lstStyle/>
          <a:p>
            <a:fld id="{74DF5833-8C8F-4367-BEC7-881C666470D3}" type="slidenum">
              <a:rPr lang="en-US" smtClean="0"/>
              <a:pPr/>
              <a:t>2</a:t>
            </a:fld>
            <a:endParaRPr lang="en-US" dirty="0"/>
          </a:p>
        </p:txBody>
      </p:sp>
    </p:spTree>
    <p:extLst>
      <p:ext uri="{BB962C8B-B14F-4D97-AF65-F5344CB8AC3E}">
        <p14:creationId xmlns:p14="http://schemas.microsoft.com/office/powerpoint/2010/main" val="374738952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CEOS 2014-2016 Work Plan &amp; 2015 GEOSS Deliverables Contributions</a:t>
            </a:r>
            <a:endParaRPr lang="en-US" dirty="0"/>
          </a:p>
        </p:txBody>
      </p:sp>
      <p:sp>
        <p:nvSpPr>
          <p:cNvPr id="3" name="Content Placeholder 2"/>
          <p:cNvSpPr>
            <a:spLocks noGrp="1"/>
          </p:cNvSpPr>
          <p:nvPr>
            <p:ph idx="1"/>
          </p:nvPr>
        </p:nvSpPr>
        <p:spPr>
          <a:xfrm>
            <a:off x="267988" y="1457325"/>
            <a:ext cx="8445500" cy="4864100"/>
          </a:xfrm>
        </p:spPr>
        <p:txBody>
          <a:bodyPr>
            <a:normAutofit/>
          </a:bodyPr>
          <a:lstStyle/>
          <a:p>
            <a:pPr marL="0" indent="0">
              <a:buNone/>
            </a:pPr>
            <a:r>
              <a:rPr lang="en-US" dirty="0" smtClean="0"/>
              <a:t>2014-2016 Work Plan</a:t>
            </a:r>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smtClean="0"/>
          </a:p>
          <a:p>
            <a:pPr marL="0" indent="0">
              <a:buNone/>
            </a:pPr>
            <a:r>
              <a:rPr lang="en-US" dirty="0" smtClean="0"/>
              <a:t>2015 GEOSS Deliverables</a:t>
            </a:r>
          </a:p>
          <a:p>
            <a:pPr marL="0" indent="0">
              <a:buNone/>
            </a:pPr>
            <a:endParaRPr lang="en-US" dirty="0" smtClean="0"/>
          </a:p>
        </p:txBody>
      </p:sp>
      <p:pic>
        <p:nvPicPr>
          <p:cNvPr id="4" name="Picture 3"/>
          <p:cNvPicPr>
            <a:picLocks noChangeAspect="1"/>
          </p:cNvPicPr>
          <p:nvPr/>
        </p:nvPicPr>
        <p:blipFill rotWithShape="1">
          <a:blip r:embed="rId2"/>
          <a:srcRect l="1957" t="3257" r="2680" b="7442"/>
          <a:stretch/>
        </p:blipFill>
        <p:spPr>
          <a:xfrm>
            <a:off x="-1" y="2057400"/>
            <a:ext cx="9182101" cy="1117600"/>
          </a:xfrm>
          <a:prstGeom prst="rect">
            <a:avLst/>
          </a:prstGeom>
        </p:spPr>
      </p:pic>
      <p:pic>
        <p:nvPicPr>
          <p:cNvPr id="6" name="Picture 5"/>
          <p:cNvPicPr>
            <a:picLocks noChangeAspect="1"/>
          </p:cNvPicPr>
          <p:nvPr/>
        </p:nvPicPr>
        <p:blipFill rotWithShape="1">
          <a:blip r:embed="rId3"/>
          <a:srcRect b="77353"/>
          <a:stretch/>
        </p:blipFill>
        <p:spPr>
          <a:xfrm>
            <a:off x="267988" y="4288555"/>
            <a:ext cx="7068150" cy="1324846"/>
          </a:xfrm>
          <a:prstGeom prst="rect">
            <a:avLst/>
          </a:prstGeom>
        </p:spPr>
      </p:pic>
      <p:pic>
        <p:nvPicPr>
          <p:cNvPr id="7" name="Picture 6"/>
          <p:cNvPicPr>
            <a:picLocks noChangeAspect="1"/>
          </p:cNvPicPr>
          <p:nvPr/>
        </p:nvPicPr>
        <p:blipFill rotWithShape="1">
          <a:blip r:embed="rId3"/>
          <a:srcRect t="77571" b="8318"/>
          <a:stretch/>
        </p:blipFill>
        <p:spPr>
          <a:xfrm>
            <a:off x="123525" y="5537201"/>
            <a:ext cx="7068150" cy="825500"/>
          </a:xfrm>
          <a:prstGeom prst="rect">
            <a:avLst/>
          </a:prstGeom>
        </p:spPr>
      </p:pic>
      <p:sp>
        <p:nvSpPr>
          <p:cNvPr id="8" name="Slide Number Placeholder 7"/>
          <p:cNvSpPr>
            <a:spLocks noGrp="1"/>
          </p:cNvSpPr>
          <p:nvPr>
            <p:ph type="sldNum" sz="quarter" idx="12"/>
          </p:nvPr>
        </p:nvSpPr>
        <p:spPr/>
        <p:txBody>
          <a:bodyPr/>
          <a:lstStyle/>
          <a:p>
            <a:fld id="{74DF5833-8C8F-4367-BEC7-881C666470D3}" type="slidenum">
              <a:rPr lang="en-US" smtClean="0"/>
              <a:pPr/>
              <a:t>3</a:t>
            </a:fld>
            <a:endParaRPr lang="en-US"/>
          </a:p>
        </p:txBody>
      </p:sp>
    </p:spTree>
    <p:extLst>
      <p:ext uri="{BB962C8B-B14F-4D97-AF65-F5344CB8AC3E}">
        <p14:creationId xmlns:p14="http://schemas.microsoft.com/office/powerpoint/2010/main" val="251406363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600" y="201613"/>
            <a:ext cx="7950200" cy="501650"/>
          </a:xfrm>
        </p:spPr>
        <p:txBody>
          <a:bodyPr/>
          <a:lstStyle/>
          <a:p>
            <a:r>
              <a:rPr lang="en-US" dirty="0" smtClean="0"/>
              <a:t>Opportunities for increased interactions between the P-VC and WGs</a:t>
            </a:r>
            <a:endParaRPr lang="en-US" dirty="0"/>
          </a:p>
        </p:txBody>
      </p:sp>
      <p:sp>
        <p:nvSpPr>
          <p:cNvPr id="3" name="Content Placeholder 2"/>
          <p:cNvSpPr>
            <a:spLocks noGrp="1"/>
          </p:cNvSpPr>
          <p:nvPr>
            <p:ph idx="1"/>
          </p:nvPr>
        </p:nvSpPr>
        <p:spPr/>
        <p:txBody>
          <a:bodyPr/>
          <a:lstStyle/>
          <a:p>
            <a:r>
              <a:rPr lang="en-US" dirty="0" smtClean="0"/>
              <a:t>WGCV</a:t>
            </a:r>
          </a:p>
          <a:p>
            <a:r>
              <a:rPr lang="en-US" dirty="0" smtClean="0"/>
              <a:t>WGISS</a:t>
            </a:r>
          </a:p>
          <a:p>
            <a:r>
              <a:rPr lang="en-US" dirty="0" err="1" smtClean="0"/>
              <a:t>WGCapD</a:t>
            </a:r>
            <a:endParaRPr lang="en-US" dirty="0" smtClean="0"/>
          </a:p>
          <a:p>
            <a:r>
              <a:rPr lang="en-US" dirty="0" err="1" smtClean="0"/>
              <a:t>WGDisasters</a:t>
            </a:r>
            <a:endParaRPr lang="en-US" dirty="0" smtClean="0"/>
          </a:p>
          <a:p>
            <a:r>
              <a:rPr lang="en-US" dirty="0" err="1" smtClean="0"/>
              <a:t>WGClimate</a:t>
            </a:r>
            <a:endParaRPr lang="en-US" dirty="0" smtClean="0"/>
          </a:p>
          <a:p>
            <a:endParaRPr lang="en-US" dirty="0"/>
          </a:p>
        </p:txBody>
      </p:sp>
      <p:sp>
        <p:nvSpPr>
          <p:cNvPr id="4" name="Slide Number Placeholder 3"/>
          <p:cNvSpPr>
            <a:spLocks noGrp="1"/>
          </p:cNvSpPr>
          <p:nvPr>
            <p:ph type="sldNum" sz="quarter" idx="12"/>
          </p:nvPr>
        </p:nvSpPr>
        <p:spPr/>
        <p:txBody>
          <a:bodyPr/>
          <a:lstStyle/>
          <a:p>
            <a:fld id="{74DF5833-8C8F-4367-BEC7-881C666470D3}" type="slidenum">
              <a:rPr lang="en-US" smtClean="0"/>
              <a:pPr/>
              <a:t>4</a:t>
            </a:fld>
            <a:endParaRPr lang="en-US"/>
          </a:p>
        </p:txBody>
      </p:sp>
    </p:spTree>
    <p:extLst>
      <p:ext uri="{BB962C8B-B14F-4D97-AF65-F5344CB8AC3E}">
        <p14:creationId xmlns:p14="http://schemas.microsoft.com/office/powerpoint/2010/main" val="47334428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3005</TotalTime>
  <Words>143</Words>
  <Application>Microsoft Macintosh PowerPoint</Application>
  <PresentationFormat>On-screen Show (4:3)</PresentationFormat>
  <Paragraphs>27</Paragraphs>
  <Slides>4</Slides>
  <Notes>2</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4_EUM_template_v03</vt:lpstr>
      <vt:lpstr>Topic #1 – CEOS-SIT-VC-WG interactions </vt:lpstr>
      <vt:lpstr>PVC Objectives*</vt:lpstr>
      <vt:lpstr>CEOS 2014-2016 Work Plan &amp; 2015 GEOSS Deliverables Contributions</vt:lpstr>
      <vt:lpstr>Opportunities for increased interactions between the P-VC and WGs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Kim Keith</cp:lastModifiedBy>
  <cp:revision>312</cp:revision>
  <dcterms:created xsi:type="dcterms:W3CDTF">2012-08-31T01:11:17Z</dcterms:created>
  <dcterms:modified xsi:type="dcterms:W3CDTF">2014-09-16T07:34:41Z</dcterms:modified>
</cp:coreProperties>
</file>