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7"/>
  </p:notesMasterIdLst>
  <p:sldIdLst>
    <p:sldId id="260" r:id="rId2"/>
    <p:sldId id="276" r:id="rId3"/>
    <p:sldId id="277" r:id="rId4"/>
    <p:sldId id="278" r:id="rId5"/>
    <p:sldId id="295" r:id="rId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extLst>
    <p:ext uri="{EFAFB233-063F-42B5-8137-9DF3F51BA10A}">
      <p15:sldGuideLst xmlns:p15="http://schemas.microsoft.com/office/powerpoint/2012/main" xmlns="">
        <p15:guide id="1" orient="horz" pos="4277">
          <p15:clr>
            <a:srgbClr val="A4A3A4"/>
          </p15:clr>
        </p15:guide>
        <p15:guide id="2" pos="28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5833" autoAdjust="0"/>
  </p:normalViewPr>
  <p:slideViewPr>
    <p:cSldViewPr snapToGrid="0" snapToObjects="1">
      <p:cViewPr varScale="1">
        <p:scale>
          <a:sx n="86" d="100"/>
          <a:sy n="86" d="100"/>
        </p:scale>
        <p:origin x="-1984" y="-104"/>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extLst>
      <p:ext uri="{BB962C8B-B14F-4D97-AF65-F5344CB8AC3E}">
        <p14:creationId xmlns:p14="http://schemas.microsoft.com/office/powerpoint/2010/main" val="2609466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2</a:t>
            </a:fld>
            <a:endParaRPr lang="en-US"/>
          </a:p>
        </p:txBody>
      </p:sp>
    </p:spTree>
    <p:extLst>
      <p:ext uri="{BB962C8B-B14F-4D97-AF65-F5344CB8AC3E}">
        <p14:creationId xmlns:p14="http://schemas.microsoft.com/office/powerpoint/2010/main" val="1900332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0FEAF72-77E6-4F19-93C3-6F39C31D0855}" type="datetime1">
              <a:rPr lang="en-US" smtClean="0"/>
              <a:t>9/16/14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DF5833-8C8F-4367-BEC7-881C666470D3}" type="slidenum">
              <a:rPr lang="en-US" smtClean="0"/>
              <a:pPr/>
              <a:t>‹#›</a:t>
            </a:fld>
            <a:endParaRPr lang="en-US"/>
          </a:p>
        </p:txBody>
      </p:sp>
    </p:spTree>
    <p:extLst>
      <p:ext uri="{BB962C8B-B14F-4D97-AF65-F5344CB8AC3E}">
        <p14:creationId xmlns:p14="http://schemas.microsoft.com/office/powerpoint/2010/main" val="17281991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
        <p:nvSpPr>
          <p:cNvPr id="10" name="TextBox 9"/>
          <p:cNvSpPr txBox="1"/>
          <p:nvPr userDrawn="1"/>
        </p:nvSpPr>
        <p:spPr>
          <a:xfrm>
            <a:off x="19050" y="397471"/>
            <a:ext cx="1430200" cy="707886"/>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VC/WG Day </a:t>
            </a: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 Tech.</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Workshop</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Montpellier,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16</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September</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a:t>
            </a:r>
            <a:r>
              <a:rPr lang="en-US" sz="1000" b="1" dirty="0" smtClean="0">
                <a:solidFill>
                  <a:srgbClr val="FFFFFF"/>
                </a:solidFill>
                <a:latin typeface="Arial Unicode MS" pitchFamily="-111" charset="0"/>
                <a:ea typeface="ＭＳ Ｐゴシック" pitchFamily="-105" charset="-128"/>
                <a:cs typeface="ＭＳ Ｐゴシック" pitchFamily="-105" charset="-128"/>
              </a:rPr>
              <a:t>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Lst>
  <p:transition xmlns:p14="http://schemas.microsoft.com/office/powerpoint/2010/main" spd="slow"/>
  <p:hf hdr="0" ftr="0" dt="0"/>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smtClean="0"/>
              <a:t>Data Management and Data Access</a:t>
            </a:r>
            <a:endParaRPr lang="en-US" sz="2800" dirty="0" smtClean="0">
              <a:solidFill>
                <a:srgbClr val="FFFF00"/>
              </a:solidFill>
            </a:endParaRPr>
          </a:p>
        </p:txBody>
      </p:sp>
      <p:sp>
        <p:nvSpPr>
          <p:cNvPr id="2" name="Subtitle 1"/>
          <p:cNvSpPr>
            <a:spLocks noGrp="1"/>
          </p:cNvSpPr>
          <p:nvPr>
            <p:ph type="subTitle" sz="quarter" idx="1"/>
          </p:nvPr>
        </p:nvSpPr>
        <p:spPr>
          <a:xfrm>
            <a:off x="3814057" y="1694444"/>
            <a:ext cx="4826977" cy="1564105"/>
          </a:xfrm>
        </p:spPr>
        <p:txBody>
          <a:bodyPr/>
          <a:lstStyle/>
          <a:p>
            <a:r>
              <a:rPr lang="en-US" b="0" dirty="0" smtClean="0"/>
              <a:t>Steven P. Neeck</a:t>
            </a:r>
            <a:br>
              <a:rPr lang="en-US" b="0" dirty="0" smtClean="0"/>
            </a:br>
            <a:r>
              <a:rPr lang="en-US" b="0" dirty="0" smtClean="0"/>
              <a:t>Precipitation Virtual Constellation</a:t>
            </a:r>
          </a:p>
          <a:p>
            <a:r>
              <a:rPr lang="en-US" b="0" dirty="0" smtClean="0"/>
              <a:t>VC/WG Day Agenda Item #4</a:t>
            </a:r>
          </a:p>
          <a:p>
            <a:r>
              <a:rPr lang="en-US" b="0" dirty="0" smtClean="0"/>
              <a:t>CEOS SIT Technical Workshop</a:t>
            </a:r>
          </a:p>
          <a:p>
            <a:r>
              <a:rPr lang="en-US" b="0" dirty="0" smtClean="0"/>
              <a:t>CNES</a:t>
            </a:r>
            <a:r>
              <a:rPr lang="en-US" b="0" dirty="0"/>
              <a:t>, </a:t>
            </a:r>
            <a:r>
              <a:rPr lang="en-US" b="0" dirty="0" smtClean="0"/>
              <a:t>Montpellier, France</a:t>
            </a:r>
            <a:br>
              <a:rPr lang="en-US" b="0" dirty="0" smtClean="0"/>
            </a:br>
            <a:r>
              <a:rPr lang="en-US" b="0" dirty="0" smtClean="0"/>
              <a:t>16</a:t>
            </a:r>
            <a:r>
              <a:rPr lang="en-US" b="0" baseline="30000" dirty="0" smtClean="0"/>
              <a:t>th</a:t>
            </a:r>
            <a:r>
              <a:rPr lang="en-US" b="0" dirty="0" smtClean="0"/>
              <a:t> September 2014</a:t>
            </a:r>
            <a:endParaRPr lang="en-US"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P-VC Data Portal</a:t>
            </a:r>
            <a:endParaRPr lang="en-US" dirty="0"/>
          </a:p>
        </p:txBody>
      </p:sp>
      <p:sp>
        <p:nvSpPr>
          <p:cNvPr id="3" name="Content Placeholder 2"/>
          <p:cNvSpPr>
            <a:spLocks noGrp="1"/>
          </p:cNvSpPr>
          <p:nvPr>
            <p:ph idx="1"/>
          </p:nvPr>
        </p:nvSpPr>
        <p:spPr/>
        <p:txBody>
          <a:bodyPr/>
          <a:lstStyle/>
          <a:p>
            <a:r>
              <a:rPr lang="en-US" dirty="0" smtClean="0"/>
              <a:t>To provide precipitation data services to scientists, researchers, organizations, government agencies etc.</a:t>
            </a:r>
          </a:p>
          <a:p>
            <a:r>
              <a:rPr lang="en-US" dirty="0" smtClean="0"/>
              <a:t>A collaboration effort between P-VC and data partners (e.g. CEOS Members and Associates) --across organizational/country boundaries.</a:t>
            </a:r>
            <a:endParaRPr lang="en-US" dirty="0"/>
          </a:p>
        </p:txBody>
      </p:sp>
      <p:sp>
        <p:nvSpPr>
          <p:cNvPr id="4" name="Slide Number Placeholder 3"/>
          <p:cNvSpPr>
            <a:spLocks noGrp="1"/>
          </p:cNvSpPr>
          <p:nvPr>
            <p:ph type="sldNum" sz="quarter" idx="12"/>
          </p:nvPr>
        </p:nvSpPr>
        <p:spPr/>
        <p:txBody>
          <a:bodyPr/>
          <a:lstStyle/>
          <a:p>
            <a:fld id="{74DF5833-8C8F-4367-BEC7-881C666470D3}" type="slidenum">
              <a:rPr lang="en-US" smtClean="0"/>
              <a:pPr/>
              <a:t>2</a:t>
            </a:fld>
            <a:endParaRPr lang="en-US"/>
          </a:p>
        </p:txBody>
      </p:sp>
    </p:spTree>
    <p:extLst>
      <p:ext uri="{BB962C8B-B14F-4D97-AF65-F5344CB8AC3E}">
        <p14:creationId xmlns:p14="http://schemas.microsoft.com/office/powerpoint/2010/main" val="37473895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To streamline the searching, ordering and delivering processes as well as user registrations across disparate partner systems.</a:t>
            </a:r>
          </a:p>
          <a:p>
            <a:pPr marL="514350" indent="-514350">
              <a:buFont typeface="+mj-lt"/>
              <a:buAutoNum type="arabicPeriod"/>
            </a:pPr>
            <a:r>
              <a:rPr lang="en-US" dirty="0" smtClean="0"/>
              <a:t>To provide end users with a “one-stop” shopping platform for any precipitation data provided by data partners.</a:t>
            </a:r>
          </a:p>
          <a:p>
            <a:pPr marL="514350" indent="-514350">
              <a:buFont typeface="+mj-lt"/>
              <a:buAutoNum type="arabicPeriod"/>
            </a:pPr>
            <a:r>
              <a:rPr lang="en-US" dirty="0" smtClean="0"/>
              <a:t>To provide data services for other applications</a:t>
            </a:r>
          </a:p>
        </p:txBody>
      </p:sp>
      <p:sp>
        <p:nvSpPr>
          <p:cNvPr id="4" name="Slide Number Placeholder 3"/>
          <p:cNvSpPr>
            <a:spLocks noGrp="1"/>
          </p:cNvSpPr>
          <p:nvPr>
            <p:ph type="sldNum" sz="quarter" idx="12"/>
          </p:nvPr>
        </p:nvSpPr>
        <p:spPr/>
        <p:txBody>
          <a:bodyPr/>
          <a:lstStyle/>
          <a:p>
            <a:fld id="{74DF5833-8C8F-4367-BEC7-881C666470D3}" type="slidenum">
              <a:rPr lang="en-US" smtClean="0"/>
              <a:pPr/>
              <a:t>3</a:t>
            </a:fld>
            <a:endParaRPr lang="en-US"/>
          </a:p>
        </p:txBody>
      </p:sp>
    </p:spTree>
    <p:extLst>
      <p:ext uri="{BB962C8B-B14F-4D97-AF65-F5344CB8AC3E}">
        <p14:creationId xmlns:p14="http://schemas.microsoft.com/office/powerpoint/2010/main" val="25140636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Challenges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Disparate data access policies (open, restricted – includes fees/payment, unknown)</a:t>
            </a:r>
          </a:p>
          <a:p>
            <a:pPr marL="514350" indent="-514350">
              <a:buFont typeface="+mj-lt"/>
              <a:buAutoNum type="arabicPeriod"/>
            </a:pPr>
            <a:r>
              <a:rPr lang="en-US" dirty="0" smtClean="0"/>
              <a:t>Disparate requirements for user registration</a:t>
            </a:r>
          </a:p>
          <a:p>
            <a:pPr marL="514350" indent="-514350">
              <a:buFont typeface="+mj-lt"/>
              <a:buAutoNum type="arabicPeriod"/>
            </a:pPr>
            <a:r>
              <a:rPr lang="en-US" dirty="0" smtClean="0"/>
              <a:t>Disparate methods for data searching, ordering &amp; shipping</a:t>
            </a:r>
          </a:p>
          <a:p>
            <a:pPr marL="514350" indent="-514350">
              <a:buFont typeface="+mj-lt"/>
              <a:buAutoNum type="arabicPeriod"/>
            </a:pPr>
            <a:r>
              <a:rPr lang="en-US" dirty="0" smtClean="0"/>
              <a:t>Disparate data formats: </a:t>
            </a:r>
            <a:r>
              <a:rPr lang="en-US" dirty="0" err="1" smtClean="0"/>
              <a:t>hdf</a:t>
            </a:r>
            <a:r>
              <a:rPr lang="en-US" dirty="0" smtClean="0"/>
              <a:t>, </a:t>
            </a:r>
            <a:r>
              <a:rPr lang="en-US" dirty="0" err="1" smtClean="0"/>
              <a:t>netcdf</a:t>
            </a:r>
            <a:r>
              <a:rPr lang="en-US" dirty="0" smtClean="0"/>
              <a:t>, </a:t>
            </a:r>
            <a:r>
              <a:rPr lang="en-US" dirty="0" err="1" smtClean="0"/>
              <a:t>geotiff</a:t>
            </a:r>
            <a:r>
              <a:rPr lang="en-US" dirty="0" smtClean="0"/>
              <a:t>, binary, images, text etc</a:t>
            </a:r>
          </a:p>
          <a:p>
            <a:pPr marL="514350" indent="-514350">
              <a:buFont typeface="+mj-lt"/>
              <a:buAutoNum type="arabicPeriod"/>
            </a:pPr>
            <a:r>
              <a:rPr lang="en-US" dirty="0" smtClean="0"/>
              <a:t>Data not stored, re-processed, or cached centrally</a:t>
            </a:r>
          </a:p>
          <a:p>
            <a:endParaRPr lang="en-US" dirty="0"/>
          </a:p>
        </p:txBody>
      </p:sp>
      <p:sp>
        <p:nvSpPr>
          <p:cNvPr id="4" name="Slide Number Placeholder 3"/>
          <p:cNvSpPr>
            <a:spLocks noGrp="1"/>
          </p:cNvSpPr>
          <p:nvPr>
            <p:ph type="sldNum" sz="quarter" idx="12"/>
          </p:nvPr>
        </p:nvSpPr>
        <p:spPr/>
        <p:txBody>
          <a:bodyPr/>
          <a:lstStyle/>
          <a:p>
            <a:fld id="{74DF5833-8C8F-4367-BEC7-881C666470D3}" type="slidenum">
              <a:rPr lang="en-US" smtClean="0"/>
              <a:pPr/>
              <a:t>4</a:t>
            </a:fld>
            <a:endParaRPr lang="en-US"/>
          </a:p>
        </p:txBody>
      </p:sp>
    </p:spTree>
    <p:extLst>
      <p:ext uri="{BB962C8B-B14F-4D97-AF65-F5344CB8AC3E}">
        <p14:creationId xmlns:p14="http://schemas.microsoft.com/office/powerpoint/2010/main" val="4733442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Approaches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000" dirty="0"/>
              <a:t>The data policies of CEOS partners will be observed whenever </a:t>
            </a:r>
            <a:r>
              <a:rPr lang="en-US" sz="2000" dirty="0" smtClean="0"/>
              <a:t>possible. </a:t>
            </a:r>
          </a:p>
          <a:p>
            <a:pPr marL="514350" indent="-514350">
              <a:buFont typeface="+mj-lt"/>
              <a:buAutoNum type="arabicPeriod"/>
            </a:pPr>
            <a:r>
              <a:rPr lang="en-US" sz="2000" dirty="0" smtClean="0"/>
              <a:t>P-VC Data Portal will </a:t>
            </a:r>
            <a:r>
              <a:rPr lang="en-US" sz="2000" dirty="0"/>
              <a:t>not support fee-incurred data services.  Any such data ordering will be redirected to the providing partner’s site for completion at the early stages to simplify the development.   However, it can be supported eventually with special arrangements with such a data partner</a:t>
            </a:r>
            <a:r>
              <a:rPr lang="en-US" sz="2000" dirty="0" smtClean="0"/>
              <a:t>.</a:t>
            </a:r>
          </a:p>
          <a:p>
            <a:pPr marL="514350" indent="-514350">
              <a:buFont typeface="+mj-lt"/>
              <a:buAutoNum type="arabicPeriod"/>
            </a:pPr>
            <a:r>
              <a:rPr lang="en-US" sz="2000" dirty="0"/>
              <a:t>P-VC’s new user registration system will not change partners’ existing user registration systems</a:t>
            </a:r>
          </a:p>
          <a:p>
            <a:pPr marL="514350" indent="-514350">
              <a:buFont typeface="+mj-lt"/>
              <a:buAutoNum type="arabicPeriod"/>
            </a:pPr>
            <a:r>
              <a:rPr lang="en-US" sz="2000" dirty="0" smtClean="0"/>
              <a:t>Open-source </a:t>
            </a:r>
            <a:r>
              <a:rPr lang="en-US" sz="2000" dirty="0"/>
              <a:t>software is preferred and will be used whenever possible.</a:t>
            </a:r>
          </a:p>
          <a:p>
            <a:pPr marL="514350" indent="-514350">
              <a:buFont typeface="+mj-lt"/>
              <a:buAutoNum type="arabicPeriod"/>
            </a:pPr>
            <a:r>
              <a:rPr lang="en-US" sz="2000" dirty="0" smtClean="0"/>
              <a:t>Impacts </a:t>
            </a:r>
            <a:r>
              <a:rPr lang="en-US" sz="2000" dirty="0"/>
              <a:t>on participating data partners’ existing systems (e.g., time, cost, and resources for adding new service or updating existing service) should be minimal to make joining the effort to be more attractive to prospective partners</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fld id="{74DF5833-8C8F-4367-BEC7-881C666470D3}" type="slidenum">
              <a:rPr lang="en-US" smtClean="0"/>
              <a:pPr/>
              <a:t>5</a:t>
            </a:fld>
            <a:endParaRPr lang="en-US"/>
          </a:p>
        </p:txBody>
      </p:sp>
    </p:spTree>
    <p:extLst>
      <p:ext uri="{BB962C8B-B14F-4D97-AF65-F5344CB8AC3E}">
        <p14:creationId xmlns:p14="http://schemas.microsoft.com/office/powerpoint/2010/main" val="38462941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3118</TotalTime>
  <Words>309</Words>
  <Application>Microsoft Macintosh PowerPoint</Application>
  <PresentationFormat>On-screen Show (4:3)</PresentationFormat>
  <Paragraphs>30</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4_EUM_template_v03</vt:lpstr>
      <vt:lpstr>Data Management and Data Access</vt:lpstr>
      <vt:lpstr>P-VC Data Portal</vt:lpstr>
      <vt:lpstr>Objectives</vt:lpstr>
      <vt:lpstr>Implementation Challenges</vt:lpstr>
      <vt:lpstr>Mitigation Approaches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Kim Keith</cp:lastModifiedBy>
  <cp:revision>314</cp:revision>
  <dcterms:created xsi:type="dcterms:W3CDTF">2012-08-31T01:11:17Z</dcterms:created>
  <dcterms:modified xsi:type="dcterms:W3CDTF">2014-09-16T12:06:20Z</dcterms:modified>
</cp:coreProperties>
</file>