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86" r:id="rId2"/>
    <p:sldId id="260" r:id="rId3"/>
    <p:sldId id="290" r:id="rId4"/>
    <p:sldId id="287" r:id="rId5"/>
    <p:sldId id="289" r:id="rId6"/>
    <p:sldId id="293" r:id="rId7"/>
    <p:sldId id="319" r:id="rId8"/>
    <p:sldId id="291" r:id="rId9"/>
    <p:sldId id="318" r:id="rId10"/>
    <p:sldId id="316" r:id="rId11"/>
    <p:sldId id="298" r:id="rId12"/>
    <p:sldId id="313" r:id="rId13"/>
    <p:sldId id="301" r:id="rId14"/>
    <p:sldId id="302" r:id="rId15"/>
    <p:sldId id="317" r:id="rId16"/>
    <p:sldId id="292" r:id="rId17"/>
    <p:sldId id="310" r:id="rId18"/>
    <p:sldId id="322" r:id="rId19"/>
    <p:sldId id="321" r:id="rId20"/>
    <p:sldId id="296" r:id="rId21"/>
    <p:sldId id="285" r:id="rId22"/>
    <p:sldId id="315" r:id="rId23"/>
    <p:sldId id="320" r:id="rId24"/>
    <p:sldId id="312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7">
          <p15:clr>
            <a:srgbClr val="A4A3A4"/>
          </p15:clr>
        </p15:guide>
        <p15:guide id="2" pos="28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5833" autoAdjust="0"/>
  </p:normalViewPr>
  <p:slideViewPr>
    <p:cSldViewPr snapToGrid="0" snapToObjects="1">
      <p:cViewPr varScale="1">
        <p:scale>
          <a:sx n="70" d="100"/>
          <a:sy n="70" d="100"/>
        </p:scale>
        <p:origin x="1380" y="72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9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2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294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8587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6973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1515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02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5086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1428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4955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040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240142" y="1440873"/>
            <a:ext cx="8686800" cy="5126182"/>
          </a:xfrm>
        </p:spPr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7144" y="188913"/>
            <a:ext cx="693065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2053520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240142" y="1440873"/>
            <a:ext cx="8686800" cy="5126182"/>
          </a:xfrm>
        </p:spPr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7144" y="188913"/>
            <a:ext cx="693065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2053520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240142" y="1440873"/>
            <a:ext cx="8686800" cy="5126182"/>
          </a:xfrm>
        </p:spPr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7144" y="188913"/>
            <a:ext cx="693065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1303069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240142" y="1440873"/>
            <a:ext cx="8686800" cy="5126182"/>
          </a:xfrm>
        </p:spPr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7144" y="188913"/>
            <a:ext cx="693065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7372795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753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194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7491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Tech.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Workshop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Montpellier,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17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-18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September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82" r:id="rId3"/>
    <p:sldLayoutId id="2147483684" r:id="rId4"/>
    <p:sldLayoutId id="2147483685" r:id="rId5"/>
    <p:sldLayoutId id="2147483686" r:id="rId6"/>
    <p:sldLayoutId id="2147483687" r:id="rId7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2800" dirty="0" smtClean="0"/>
              <a:t>Background</a:t>
            </a:r>
          </a:p>
          <a:p>
            <a:pPr lvl="1"/>
            <a:r>
              <a:rPr lang="en-US" sz="2800" b="0" dirty="0" smtClean="0"/>
              <a:t>Creation of WGCapD</a:t>
            </a:r>
          </a:p>
          <a:p>
            <a:pPr lvl="1"/>
            <a:r>
              <a:rPr lang="en-US" sz="2800" b="0" dirty="0" smtClean="0"/>
              <a:t>In the context of the Data Democracy Pillars</a:t>
            </a:r>
          </a:p>
          <a:p>
            <a:pPr marL="457200" lvl="1" indent="0">
              <a:buNone/>
            </a:pPr>
            <a:endParaRPr lang="en-US" sz="2800" b="0" dirty="0" smtClean="0"/>
          </a:p>
          <a:p>
            <a:r>
              <a:rPr lang="en-US" sz="2800" dirty="0" smtClean="0"/>
              <a:t>Approaches to Capacity Building</a:t>
            </a:r>
          </a:p>
          <a:p>
            <a:pPr lvl="1"/>
            <a:r>
              <a:rPr lang="en-US" sz="2800" b="0" dirty="0" smtClean="0"/>
              <a:t>Restructuring eLearning</a:t>
            </a:r>
            <a:r>
              <a:rPr lang="en-US" sz="2800" b="0" dirty="0"/>
              <a:t>, </a:t>
            </a:r>
            <a:endParaRPr lang="en-US" sz="2800" b="0" dirty="0" smtClean="0"/>
          </a:p>
          <a:p>
            <a:pPr lvl="1"/>
            <a:r>
              <a:rPr lang="en-US" sz="2800" b="0" dirty="0" smtClean="0"/>
              <a:t>Workshops (e.g. SRTM in Nairobi)</a:t>
            </a:r>
          </a:p>
          <a:p>
            <a:pPr marL="457200" lvl="1" indent="0">
              <a:buNone/>
            </a:pPr>
            <a:endParaRPr lang="en-US" sz="2800" b="0" dirty="0"/>
          </a:p>
          <a:p>
            <a:r>
              <a:rPr lang="en-US" sz="2800" dirty="0" smtClean="0"/>
              <a:t>Mandate to support CEOS VCs and WGs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03320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8" y="1319644"/>
            <a:ext cx="4746048" cy="54240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82462" y="645952"/>
            <a:ext cx="266153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Module from</a:t>
            </a:r>
          </a:p>
          <a:p>
            <a:pPr algn="ctr"/>
            <a:endParaRPr lang="en-US" sz="2800" i="1" dirty="0"/>
          </a:p>
          <a:p>
            <a:pPr algn="ctr"/>
            <a:r>
              <a:rPr lang="en-US" sz="2800" b="1" i="1" dirty="0" smtClean="0"/>
              <a:t>“Introduction to Remote Sensing Technology </a:t>
            </a:r>
            <a:r>
              <a:rPr lang="en-US" sz="2800" b="1" i="1" dirty="0"/>
              <a:t>for </a:t>
            </a:r>
            <a:r>
              <a:rPr lang="en-US" sz="2800" b="1" i="1" dirty="0" smtClean="0"/>
              <a:t>Educators”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000" b="1" dirty="0" smtClean="0"/>
              <a:t>(CEOS eLearning course)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3091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457199" y="963201"/>
            <a:ext cx="9123529" cy="5126182"/>
          </a:xfrm>
        </p:spPr>
        <p:txBody>
          <a:bodyPr/>
          <a:lstStyle/>
          <a:p>
            <a:endParaRPr lang="en-US" b="0" dirty="0"/>
          </a:p>
          <a:p>
            <a:pPr marL="0" indent="0">
              <a:buNone/>
            </a:pPr>
            <a:r>
              <a:rPr lang="en-US" dirty="0" smtClean="0"/>
              <a:t>1- </a:t>
            </a:r>
            <a:r>
              <a:rPr lang="en-US" dirty="0"/>
              <a:t>Types of courses in terms of length and format:</a:t>
            </a:r>
            <a:br>
              <a:rPr lang="en-US" dirty="0"/>
            </a:br>
            <a:r>
              <a:rPr lang="en-US" b="0" dirty="0"/>
              <a:t>Long term (4 months), short term (1 month), workshops (1-5 days),  webinars (1-3 hours)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2- </a:t>
            </a:r>
            <a:r>
              <a:rPr lang="en-US" dirty="0"/>
              <a:t>Audience:</a:t>
            </a:r>
            <a:br>
              <a:rPr lang="en-US" dirty="0"/>
            </a:br>
            <a:r>
              <a:rPr lang="en-US" b="0" dirty="0"/>
              <a:t>Lecturers, Technicians and overall data users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3- </a:t>
            </a:r>
            <a:r>
              <a:rPr lang="en-US" dirty="0"/>
              <a:t>Subject for the courses:</a:t>
            </a:r>
            <a:br>
              <a:rPr lang="en-US" dirty="0"/>
            </a:br>
            <a:r>
              <a:rPr lang="en-US" b="0" dirty="0"/>
              <a:t>RS introductory courses, GIS, GPS, combination of subjects including RS applications, tools, Data access etc</a:t>
            </a:r>
            <a:r>
              <a:rPr lang="en-US" b="0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4- Awareness Building</a:t>
            </a:r>
          </a:p>
          <a:p>
            <a:pPr marL="0" indent="0">
              <a:buNone/>
            </a:pPr>
            <a:r>
              <a:rPr lang="en-US" b="0" dirty="0" smtClean="0"/>
              <a:t>CEOS Capacity Building Newsletter; CEOS Capacity Building </a:t>
            </a:r>
            <a:r>
              <a:rPr lang="en-US" b="0" dirty="0" err="1" smtClean="0"/>
              <a:t>Listserve</a:t>
            </a:r>
            <a:r>
              <a:rPr lang="en-US" b="0" dirty="0" smtClean="0"/>
              <a:t>; more proactive use of the WGCapD webpages in the “new” CEOS Website.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09347" y="343896"/>
            <a:ext cx="6930656" cy="501650"/>
          </a:xfrm>
        </p:spPr>
        <p:txBody>
          <a:bodyPr/>
          <a:lstStyle/>
          <a:p>
            <a:r>
              <a:rPr lang="en-US" sz="2800" dirty="0"/>
              <a:t>Restructuring of our e-learning courses and training </a:t>
            </a:r>
            <a:r>
              <a:rPr lang="en-US" sz="2800" dirty="0" smtClean="0"/>
              <a:t>initiatives</a:t>
            </a:r>
            <a:r>
              <a:rPr lang="en-US" sz="2800" b="0" dirty="0"/>
              <a:t> </a:t>
            </a:r>
            <a:br>
              <a:rPr lang="en-US" sz="2800" b="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94113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67800" cy="753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92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286000"/>
            <a:ext cx="8162925" cy="4246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6075" lvl="1" indent="-346075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  <a:tabLst>
                <a:tab pos="284163" algn="l"/>
                <a:tab pos="346075" algn="l"/>
              </a:tabLst>
              <a:defRPr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Four (04) months duration: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68325" indent="-2222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720090" algn="l"/>
                <a:tab pos="285750" algn="l"/>
              </a:tabLst>
              <a:defRPr/>
            </a:pP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Comprehensive certificate course on Remote Sensing and Geo-information Science. 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84163" algn="l"/>
                <a:tab pos="346075" algn="l"/>
              </a:tabLst>
              <a:defRPr/>
            </a:pPr>
            <a:r>
              <a:rPr lang="en-GB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	 One (01) month duration- Certificate course on: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68325" indent="-2222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720090" algn="l"/>
                <a:tab pos="285750" algn="l"/>
              </a:tabLst>
              <a:defRPr/>
            </a:pP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Fundamentals of Remote Sensing. 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68325" indent="-2222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720090" algn="l"/>
                <a:tab pos="285750" algn="l"/>
              </a:tabLst>
              <a:defRPr/>
            </a:pP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Fundamentals of Photogrammetry and Cartography. 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68325" indent="-2222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720090" algn="l"/>
                <a:tab pos="285750" algn="l"/>
              </a:tabLst>
              <a:defRPr/>
            </a:pP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Fundamentals of Geographical Information System and Global Navigation Satellite System. 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68325" indent="-2222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720090" algn="l"/>
                <a:tab pos="285750" algn="l"/>
              </a:tabLst>
              <a:defRPr/>
            </a:pP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Fundamentals of Digital Image Processing.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838200" y="1150938"/>
            <a:ext cx="8099425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07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2400">
                <a:latin typeface="Tahoma" pitchFamily="34" charset="0"/>
                <a:cs typeface="Tahoma" pitchFamily="34" charset="0"/>
              </a:rPr>
              <a:t>IIRS is running e-learning based Certificate courses on following discipline of geo-spatial technologies</a:t>
            </a:r>
          </a:p>
        </p:txBody>
      </p:sp>
      <p:sp>
        <p:nvSpPr>
          <p:cNvPr id="512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IIRS e-learning initiatives (Cont.)</a:t>
            </a:r>
          </a:p>
        </p:txBody>
      </p:sp>
    </p:spTree>
    <p:extLst>
      <p:ext uri="{BB962C8B-B14F-4D97-AF65-F5344CB8AC3E}">
        <p14:creationId xmlns:p14="http://schemas.microsoft.com/office/powerpoint/2010/main" val="403269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6462713" y="6553200"/>
            <a:ext cx="2528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FF0000"/>
                </a:solidFill>
              </a:rPr>
              <a:t>* Hours= e-learning hours</a:t>
            </a:r>
            <a:endParaRPr lang="en-IN" altLang="en-US" sz="1600">
              <a:solidFill>
                <a:srgbClr val="FF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9296400" cy="5635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E-learning- Distributions of course contents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5800" y="1347788"/>
          <a:ext cx="8305799" cy="487679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941735"/>
                <a:gridCol w="2182032"/>
                <a:gridCol w="2182032"/>
              </a:tblGrid>
              <a:tr h="443345">
                <a:tc row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Name of the paper </a:t>
                      </a:r>
                      <a:endParaRPr lang="en-US" sz="3200" b="1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e-learning hours</a:t>
                      </a:r>
                      <a:endParaRPr lang="en-US" sz="3200" b="1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33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Theory </a:t>
                      </a:r>
                      <a:endParaRPr lang="en-US" sz="3200" b="1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Practical</a:t>
                      </a:r>
                      <a:endParaRPr lang="en-US" sz="3200" b="1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4433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Image Statistics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4433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Basic Remote Sensing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4433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Photogrammetry and Cartography 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4433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Digital Image Processing 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4433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Geographical Information System 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4433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Navigation Satellite System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4433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Customization of Geospatial Tools 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88669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Applications of Geospatial Technologies-Theory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072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D9731-F711-4403-8BC4-60A829C86C9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240142" y="1440873"/>
            <a:ext cx="7948515" cy="9884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Improved access to global DEM developed on a country-by-country basis</a:t>
            </a:r>
          </a:p>
          <a:p>
            <a:endParaRPr lang="en-US" dirty="0"/>
          </a:p>
        </p:txBody>
      </p:sp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Workshops</a:t>
            </a:r>
          </a:p>
        </p:txBody>
      </p:sp>
      <p:pic>
        <p:nvPicPr>
          <p:cNvPr id="6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2" y="2838335"/>
            <a:ext cx="3690413" cy="3030202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4291332" y="2420804"/>
            <a:ext cx="462659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May </a:t>
            </a:r>
            <a:r>
              <a:rPr lang="en-US" sz="1600" b="1" dirty="0" smtClean="0"/>
              <a:t>6-10</a:t>
            </a:r>
            <a:r>
              <a:rPr lang="en-US" sz="1600" dirty="0" smtClean="0"/>
              <a:t>: </a:t>
            </a:r>
            <a:r>
              <a:rPr lang="en-US" sz="1600" dirty="0"/>
              <a:t>I DEM Workshop held in Nairobi, Kenya, hosted by </a:t>
            </a:r>
            <a:r>
              <a:rPr lang="en-US" sz="1600" dirty="0" smtClean="0"/>
              <a:t>RCMRD</a:t>
            </a:r>
            <a:endParaRPr lang="en-US" sz="1600" dirty="0"/>
          </a:p>
          <a:p>
            <a:endParaRPr lang="en-US" sz="1600" b="1" dirty="0" smtClean="0"/>
          </a:p>
          <a:p>
            <a:r>
              <a:rPr lang="en-US" sz="1600" b="1" dirty="0" smtClean="0"/>
              <a:t>12 </a:t>
            </a:r>
            <a:r>
              <a:rPr lang="en-US" sz="1600" b="1" dirty="0"/>
              <a:t>participants </a:t>
            </a:r>
            <a:r>
              <a:rPr lang="en-US" sz="1600" dirty="0"/>
              <a:t>(Ethiopia, Somalia, Zambia, Kenya, South Sudan and Uganda). 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Instructors</a:t>
            </a:r>
            <a:r>
              <a:rPr lang="en-US" sz="1600" dirty="0" smtClean="0"/>
              <a:t> </a:t>
            </a:r>
            <a:r>
              <a:rPr lang="en-US" sz="1600" dirty="0"/>
              <a:t>were from SANSA, INPE, RCMRD/SERVIR, USGS (</a:t>
            </a:r>
            <a:r>
              <a:rPr lang="en-US" sz="1600" dirty="0" smtClean="0"/>
              <a:t>virtual), </a:t>
            </a:r>
            <a:r>
              <a:rPr lang="en-US" sz="1600" dirty="0"/>
              <a:t>FEWSNET and SWF. </a:t>
            </a:r>
          </a:p>
          <a:p>
            <a:endParaRPr lang="en-US" sz="1600" dirty="0" smtClean="0"/>
          </a:p>
          <a:p>
            <a:r>
              <a:rPr lang="en-US" sz="1600" dirty="0" smtClean="0"/>
              <a:t>Unique </a:t>
            </a:r>
            <a:r>
              <a:rPr lang="en-US" sz="1600" dirty="0"/>
              <a:t>CEOS workshop benefitting people at different levels with varying amounts of resources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dirty="0"/>
              <a:t>“Lessons-learned” Report </a:t>
            </a:r>
            <a:r>
              <a:rPr lang="en-US" sz="1600" dirty="0" smtClean="0"/>
              <a:t>available at </a:t>
            </a:r>
            <a:r>
              <a:rPr lang="en-US" sz="1600" dirty="0"/>
              <a:t>WGCapD </a:t>
            </a:r>
            <a:r>
              <a:rPr lang="en-US" sz="1600" dirty="0" smtClean="0"/>
              <a:t>website, link “Documents”:</a:t>
            </a:r>
          </a:p>
          <a:p>
            <a:r>
              <a:rPr lang="en-US" sz="1600" b="1" dirty="0" smtClean="0"/>
              <a:t>http</a:t>
            </a:r>
            <a:r>
              <a:rPr lang="en-US" sz="1600" b="1" dirty="0"/>
              <a:t>://</a:t>
            </a:r>
            <a:r>
              <a:rPr lang="en-US" sz="1600" b="1" dirty="0" smtClean="0"/>
              <a:t>www.ceos.org/wgcapd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7042229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Background</a:t>
            </a:r>
          </a:p>
          <a:p>
            <a:pPr lvl="1"/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Creation of WGCapD</a:t>
            </a:r>
          </a:p>
          <a:p>
            <a:pPr lvl="1"/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In the context of the Data Democracy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Pillars</a:t>
            </a:r>
          </a:p>
          <a:p>
            <a:pPr lvl="1"/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Approaches to Capacity Building</a:t>
            </a:r>
          </a:p>
          <a:p>
            <a:pPr lvl="1"/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Restructuring eLearning, </a:t>
            </a:r>
          </a:p>
          <a:p>
            <a:pPr lvl="1"/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Workshops (e.g. SRTM in Nairobi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lvl="1"/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800" dirty="0"/>
              <a:t>Mandate to support CEOS VCs and WGs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305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0" dirty="0" smtClean="0"/>
              <a:t>“VCs to consider developing training activities in their field, following the example of the OSVW-VC, involving the corresponding science groups, in collaboration with WGCapD and possibly with external partners (e.g., COSPAR, </a:t>
            </a:r>
            <a:r>
              <a:rPr lang="en-US" sz="2800" b="0" dirty="0" err="1" smtClean="0"/>
              <a:t>GxOS</a:t>
            </a:r>
            <a:r>
              <a:rPr lang="en-US" sz="2800" b="0" dirty="0" smtClean="0"/>
              <a:t>, WCRP)”</a:t>
            </a:r>
          </a:p>
          <a:p>
            <a:pPr marL="0" indent="0">
              <a:buNone/>
            </a:pPr>
            <a:r>
              <a:rPr lang="en-US" sz="2800" dirty="0" smtClean="0"/>
              <a:t>							SIT 29-2 </a:t>
            </a: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b="0" dirty="0" smtClean="0"/>
              <a:t>“Actions in support of the ongoing activities of the VCs and WGs were identified, including on training and capacity building </a:t>
            </a:r>
            <a:r>
              <a:rPr lang="en-US" sz="3200" b="0" dirty="0" smtClean="0"/>
              <a:t>…” 			</a:t>
            </a:r>
          </a:p>
          <a:p>
            <a:pPr marL="0" indent="0">
              <a:buNone/>
            </a:pPr>
            <a:r>
              <a:rPr lang="en-US" sz="3200" b="0" dirty="0"/>
              <a:t>	</a:t>
            </a:r>
            <a:r>
              <a:rPr lang="en-US" sz="3200" b="0" dirty="0" smtClean="0"/>
              <a:t>					</a:t>
            </a:r>
            <a:r>
              <a:rPr lang="en-US" sz="2800" dirty="0" smtClean="0"/>
              <a:t>SIT 29 Minutes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CEOS SIT Actions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4247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Examples of VC Training Capacity:</a:t>
            </a:r>
          </a:p>
          <a:p>
            <a:endParaRPr lang="en-US" dirty="0"/>
          </a:p>
          <a:p>
            <a:r>
              <a:rPr lang="en-US" dirty="0" smtClean="0"/>
              <a:t>OSVW – long record of successful training (see Stan Wilson overview , 2009), today’s presentation</a:t>
            </a:r>
          </a:p>
          <a:p>
            <a:r>
              <a:rPr lang="en-US" dirty="0" smtClean="0"/>
              <a:t>SST – Ken mentioned the WGCapD equivalent within GHRSST – “Applications and User Services TAG”</a:t>
            </a:r>
          </a:p>
          <a:p>
            <a:r>
              <a:rPr lang="en-US" dirty="0" smtClean="0"/>
              <a:t>Juliette’s overview of training needs of OST.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			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60060" y="188913"/>
            <a:ext cx="7907740" cy="501650"/>
          </a:xfrm>
        </p:spPr>
        <p:txBody>
          <a:bodyPr/>
          <a:lstStyle/>
          <a:p>
            <a:r>
              <a:rPr lang="en-US" sz="2400" dirty="0" smtClean="0"/>
              <a:t>Do  all of the VCs need ”Direct” WGCapD Support?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8466096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Examples of VC Training Capacity:</a:t>
            </a:r>
          </a:p>
          <a:p>
            <a:endParaRPr lang="en-US" dirty="0"/>
          </a:p>
          <a:p>
            <a:r>
              <a:rPr lang="en-US" dirty="0" smtClean="0"/>
              <a:t>OSVW – long record of successful training (see Stan Wilson overview , 2009), today’s presentation</a:t>
            </a:r>
          </a:p>
          <a:p>
            <a:r>
              <a:rPr lang="en-US" dirty="0" smtClean="0"/>
              <a:t>SST – Ken mentioned the WGCapD equivalent within GHRSST – “Applications and User Services TAG”</a:t>
            </a:r>
          </a:p>
          <a:p>
            <a:r>
              <a:rPr lang="en-US" dirty="0" smtClean="0"/>
              <a:t>Juliette’s overview of training needs of OST.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			Most likely not.</a:t>
            </a: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746913" y="188913"/>
            <a:ext cx="7539251" cy="501650"/>
          </a:xfrm>
        </p:spPr>
        <p:txBody>
          <a:bodyPr/>
          <a:lstStyle/>
          <a:p>
            <a:pPr algn="l"/>
            <a:r>
              <a:rPr lang="en-US" sz="2400" dirty="0" smtClean="0"/>
              <a:t>Do  all of the VCs need ”Direct” WGCapD Support?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7523133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1462730" y="356854"/>
            <a:ext cx="7681270" cy="1672389"/>
          </a:xfrm>
        </p:spPr>
        <p:txBody>
          <a:bodyPr/>
          <a:lstStyle/>
          <a:p>
            <a:pPr algn="l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GB" sz="2800" dirty="0"/>
              <a:t>Virtual Constellations and Working Groups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Topic </a:t>
            </a:r>
            <a:r>
              <a:rPr lang="en-US" sz="2800" dirty="0"/>
              <a:t>#2 – Training Activities</a:t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sz="1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4448908" y="2029243"/>
            <a:ext cx="4492869" cy="1564105"/>
          </a:xfrm>
        </p:spPr>
        <p:txBody>
          <a:bodyPr/>
          <a:lstStyle/>
          <a:p>
            <a:r>
              <a:rPr lang="en-US" dirty="0" smtClean="0"/>
              <a:t>Eric C. Wood, </a:t>
            </a:r>
            <a:r>
              <a:rPr lang="en-US" dirty="0" smtClean="0"/>
              <a:t>USGS</a:t>
            </a:r>
          </a:p>
          <a:p>
            <a:r>
              <a:rPr lang="en-US" dirty="0" smtClean="0"/>
              <a:t>Jane </a:t>
            </a:r>
            <a:r>
              <a:rPr lang="en-US" dirty="0" err="1" smtClean="0"/>
              <a:t>Olwoch</a:t>
            </a:r>
            <a:r>
              <a:rPr lang="en-US" dirty="0" smtClean="0"/>
              <a:t>, SANSA</a:t>
            </a:r>
            <a:endParaRPr lang="en-US" dirty="0" smtClean="0"/>
          </a:p>
          <a:p>
            <a:r>
              <a:rPr lang="en-US" dirty="0"/>
              <a:t>Working Group on Capacity </a:t>
            </a:r>
            <a:endParaRPr lang="en-US" dirty="0" smtClean="0"/>
          </a:p>
          <a:p>
            <a:r>
              <a:rPr lang="en-US" dirty="0" smtClean="0"/>
              <a:t>Building and </a:t>
            </a:r>
            <a:r>
              <a:rPr lang="en-US" dirty="0"/>
              <a:t>Data Democracy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90418" y="5343234"/>
            <a:ext cx="60720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CEOS </a:t>
            </a:r>
            <a:r>
              <a:rPr lang="en-GB" b="1" dirty="0"/>
              <a:t>Virtual Constellations and Working </a:t>
            </a:r>
            <a:r>
              <a:rPr lang="en-GB" b="1" dirty="0" smtClean="0"/>
              <a:t>Groups </a:t>
            </a:r>
            <a:r>
              <a:rPr lang="en-GB" b="1" dirty="0"/>
              <a:t>Day</a:t>
            </a:r>
            <a:endParaRPr lang="en-US" b="1" dirty="0"/>
          </a:p>
          <a:p>
            <a:r>
              <a:rPr lang="en-US" b="1" dirty="0" err="1" smtClean="0"/>
              <a:t>CNES</a:t>
            </a:r>
            <a:r>
              <a:rPr lang="en-US" b="1" dirty="0"/>
              <a:t>, Montpellier, France</a:t>
            </a:r>
            <a:br>
              <a:rPr lang="en-US" b="1" dirty="0"/>
            </a:br>
            <a:r>
              <a:rPr lang="en-US" b="1" dirty="0" smtClean="0"/>
              <a:t>16</a:t>
            </a:r>
            <a:r>
              <a:rPr lang="en-US" b="1" baseline="30000" dirty="0" smtClean="0"/>
              <a:t>th</a:t>
            </a:r>
            <a:r>
              <a:rPr lang="en-US" b="1" dirty="0" smtClean="0"/>
              <a:t> </a:t>
            </a:r>
            <a:r>
              <a:rPr lang="en-US" b="1" dirty="0"/>
              <a:t>September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627004" y="1031440"/>
            <a:ext cx="8686800" cy="5126182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err="1" smtClean="0"/>
              <a:t>WGDisasters</a:t>
            </a:r>
            <a:r>
              <a:rPr lang="en-US" sz="2800" dirty="0" smtClean="0"/>
              <a:t> </a:t>
            </a:r>
          </a:p>
          <a:p>
            <a:pPr lvl="1"/>
            <a:r>
              <a:rPr lang="en-US" sz="2800" b="0" dirty="0" smtClean="0"/>
              <a:t>Data coordination</a:t>
            </a:r>
          </a:p>
          <a:p>
            <a:pPr lvl="1"/>
            <a:r>
              <a:rPr lang="en-US" sz="2800" b="0" dirty="0" smtClean="0"/>
              <a:t>Supersites</a:t>
            </a:r>
          </a:p>
          <a:p>
            <a:pPr lvl="1"/>
            <a:r>
              <a:rPr lang="en-US" sz="2800" b="0" dirty="0" smtClean="0"/>
              <a:t>Pilots (floods, volcanoes)</a:t>
            </a:r>
          </a:p>
          <a:p>
            <a:r>
              <a:rPr lang="en-US" sz="3000" dirty="0"/>
              <a:t>SST-VC  - </a:t>
            </a:r>
            <a:r>
              <a:rPr lang="en-US" sz="3000" dirty="0" smtClean="0"/>
              <a:t>SANSA</a:t>
            </a:r>
            <a:endParaRPr lang="en-US" sz="2800" b="0" dirty="0" smtClean="0"/>
          </a:p>
          <a:p>
            <a:r>
              <a:rPr lang="en-US" sz="2800" dirty="0" smtClean="0"/>
              <a:t>SDCG  </a:t>
            </a:r>
            <a:r>
              <a:rPr lang="en-US" sz="2800" b="0" dirty="0" smtClean="0"/>
              <a:t>(GFOI, GEOGLAM)</a:t>
            </a:r>
          </a:p>
          <a:p>
            <a:r>
              <a:rPr lang="en-US" sz="2800" dirty="0" smtClean="0"/>
              <a:t>WGISS </a:t>
            </a:r>
          </a:p>
          <a:p>
            <a:r>
              <a:rPr lang="en-US" sz="2800" dirty="0" smtClean="0"/>
              <a:t>GEO ID-02</a:t>
            </a:r>
          </a:p>
          <a:p>
            <a:r>
              <a:rPr lang="en-US" sz="2800" dirty="0" smtClean="0"/>
              <a:t>GEOBON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VCs and WGs – Who  To Date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7320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D9731-F711-4403-8BC4-60A829C86C9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>
          <a:xfrm>
            <a:off x="2442948" y="1905302"/>
            <a:ext cx="5445457" cy="4661753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sz="3600" dirty="0" smtClean="0"/>
              <a:t>How do we, WGCapD, provide support to you, the VCs and WGs ?</a:t>
            </a:r>
            <a:endParaRPr lang="pt-BR" sz="3600" dirty="0"/>
          </a:p>
          <a:p>
            <a:pPr marL="0" lvl="0" indent="0" algn="ctr">
              <a:buNone/>
            </a:pPr>
            <a:endParaRPr lang="pt-BR" kern="1200" dirty="0" smtClean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marL="0" lvl="0" indent="0" algn="ctr">
              <a:buNone/>
            </a:pPr>
            <a:endParaRPr lang="pt-BR" kern="12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484742"/>
            <a:ext cx="1740665" cy="570258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807873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431211" y="1331691"/>
            <a:ext cx="8636589" cy="5126182"/>
          </a:xfrm>
        </p:spPr>
        <p:txBody>
          <a:bodyPr/>
          <a:lstStyle/>
          <a:p>
            <a:r>
              <a:rPr lang="en-US" sz="2800" dirty="0" smtClean="0"/>
              <a:t>Monitoring and documenting Capacity/Awareness Building activities.</a:t>
            </a:r>
          </a:p>
          <a:p>
            <a:endParaRPr lang="en-US" sz="2800" dirty="0" smtClean="0"/>
          </a:p>
          <a:p>
            <a:r>
              <a:rPr lang="en-US" sz="2800" dirty="0" smtClean="0"/>
              <a:t>Promote activities through CEOS WGCapD website pages, CB newsletter, CB </a:t>
            </a:r>
            <a:r>
              <a:rPr lang="en-US" sz="2800" dirty="0" err="1" smtClean="0"/>
              <a:t>listserve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rgbClr val="C00000"/>
                </a:solidFill>
              </a:rPr>
              <a:t>Develop a CEOS webinar infrastructure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Additional collaborative support for specific activities where appropriate and/or resources permit.*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WGCapD Support to VC and WGs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9405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D9731-F711-4403-8BC4-60A829C86C9C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>
          <a:xfrm>
            <a:off x="2442948" y="1905302"/>
            <a:ext cx="5445457" cy="4661753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sz="3600" dirty="0" smtClean="0"/>
              <a:t>How do we, WGCapD, provide support to you, the VCs and WGs ?</a:t>
            </a:r>
            <a:endParaRPr lang="pt-BR" sz="3600" dirty="0"/>
          </a:p>
          <a:p>
            <a:pPr marL="0" lvl="0" indent="0" algn="ctr">
              <a:buNone/>
            </a:pPr>
            <a:endParaRPr lang="pt-BR" kern="1200" dirty="0" smtClean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marL="0" lvl="0" indent="0" algn="ctr">
              <a:buNone/>
            </a:pPr>
            <a:endParaRPr lang="pt-BR" kern="12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484742"/>
            <a:ext cx="1740665" cy="570258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496249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D9731-F711-4403-8BC4-60A829C86C9C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>
          <a:xfrm>
            <a:off x="231123" y="1462379"/>
            <a:ext cx="8686800" cy="4661753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pPr marL="0" indent="0" algn="ctr">
              <a:buNone/>
            </a:pPr>
            <a:r>
              <a:rPr lang="pt-BR" sz="3200" dirty="0" smtClean="0"/>
              <a:t>Thank </a:t>
            </a:r>
            <a:r>
              <a:rPr lang="pt-BR" sz="3200" dirty="0" smtClean="0"/>
              <a:t>you</a:t>
            </a:r>
            <a:r>
              <a:rPr lang="pt-BR" sz="3200" dirty="0"/>
              <a:t>.</a:t>
            </a:r>
            <a:endParaRPr lang="pt-BR" sz="3200" dirty="0" smtClean="0"/>
          </a:p>
          <a:p>
            <a:pPr marL="0" indent="0" algn="ctr">
              <a:buNone/>
            </a:pPr>
            <a:endParaRPr lang="pt-BR" sz="3200" kern="12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marL="0" indent="0" algn="ctr">
              <a:buNone/>
            </a:pPr>
            <a:r>
              <a:rPr lang="pt-BR" kern="12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</a:rPr>
              <a:t>Eric Wood </a:t>
            </a:r>
          </a:p>
          <a:p>
            <a:pPr marL="0" indent="0" algn="ctr">
              <a:buNone/>
            </a:pPr>
            <a:r>
              <a:rPr lang="pt-BR" kern="12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</a:rPr>
              <a:t>Chair WGCapD</a:t>
            </a:r>
          </a:p>
          <a:p>
            <a:pPr marL="0" lvl="0" indent="0" algn="ctr">
              <a:buNone/>
            </a:pPr>
            <a:r>
              <a:rPr lang="pt-BR" kern="12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</a:rPr>
              <a:t>Jane Olwoch</a:t>
            </a:r>
          </a:p>
          <a:p>
            <a:pPr marL="0" lvl="0" indent="0" algn="ctr">
              <a:buNone/>
            </a:pPr>
            <a:r>
              <a:rPr lang="pt-BR" kern="12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</a:rPr>
              <a:t>Vice Chair WGCapD</a:t>
            </a:r>
          </a:p>
          <a:p>
            <a:pPr marL="0" lvl="0" indent="0" algn="ctr">
              <a:buNone/>
            </a:pPr>
            <a:endParaRPr lang="pt-BR" kern="12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484742"/>
            <a:ext cx="1740665" cy="570258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30168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2800" dirty="0"/>
              <a:t>Background</a:t>
            </a:r>
          </a:p>
          <a:p>
            <a:pPr lvl="1"/>
            <a:r>
              <a:rPr lang="en-US" sz="2800" dirty="0"/>
              <a:t>Creation of WGCapD</a:t>
            </a:r>
          </a:p>
          <a:p>
            <a:pPr lvl="1"/>
            <a:r>
              <a:rPr lang="en-US" sz="2800" dirty="0"/>
              <a:t>In the context of the Data Democracy </a:t>
            </a:r>
            <a:r>
              <a:rPr lang="en-US" sz="2800" dirty="0" smtClean="0"/>
              <a:t>Pillars</a:t>
            </a:r>
          </a:p>
          <a:p>
            <a:pPr marL="457200" lvl="1" indent="0">
              <a:buNone/>
            </a:pPr>
            <a:endParaRPr lang="en-US" sz="2800" dirty="0"/>
          </a:p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Approaches to Capacity Building</a:t>
            </a:r>
          </a:p>
          <a:p>
            <a:pPr lvl="1"/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Restructuring eLearning, </a:t>
            </a:r>
            <a:endParaRPr lang="en-US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Workshops (e.g. SRTM in Nairobi)</a:t>
            </a:r>
          </a:p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Mandate to support CEOS VCs and WGs</a:t>
            </a:r>
          </a:p>
          <a:p>
            <a:endParaRPr lang="en-US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305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8D2B0-EFB6-4DAA-9B0B-6F6B3A58082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381000" y="1498293"/>
            <a:ext cx="8686800" cy="3624549"/>
          </a:xfrm>
        </p:spPr>
        <p:txBody>
          <a:bodyPr/>
          <a:lstStyle/>
          <a:p>
            <a:r>
              <a:rPr lang="en-ZA" sz="2800" dirty="0"/>
              <a:t>The 25th CEOS </a:t>
            </a:r>
            <a:r>
              <a:rPr lang="en-ZA" sz="2800" dirty="0" smtClean="0"/>
              <a:t> Plenary  (2011) held </a:t>
            </a:r>
            <a:r>
              <a:rPr lang="en-ZA" sz="2800" dirty="0"/>
              <a:t>in Lucca, Italy, approved the formation of the new Working Group on Capacity Building and Data Democracy and its final terms of reference. </a:t>
            </a:r>
            <a:endParaRPr lang="en-ZA" sz="2800" dirty="0" smtClean="0"/>
          </a:p>
          <a:p>
            <a:endParaRPr lang="en-ZA" sz="2800" dirty="0"/>
          </a:p>
          <a:p>
            <a:r>
              <a:rPr lang="en-ZA" sz="2800" dirty="0" smtClean="0"/>
              <a:t>The </a:t>
            </a:r>
            <a:r>
              <a:rPr lang="en-ZA" sz="2800" dirty="0"/>
              <a:t>WGCapD will facilitate activities that substantially enhance international education and training in Earth System </a:t>
            </a:r>
            <a:r>
              <a:rPr lang="en-ZA" sz="2800" dirty="0" smtClean="0"/>
              <a:t>Science.</a:t>
            </a:r>
          </a:p>
          <a:p>
            <a:endParaRPr lang="en-ZA" sz="2800" dirty="0"/>
          </a:p>
          <a:p>
            <a:endParaRPr lang="en-ZA" sz="2800" dirty="0" smtClean="0"/>
          </a:p>
          <a:p>
            <a:pPr marL="0" indent="0">
              <a:buNone/>
            </a:pPr>
            <a:endParaRPr lang="en-ZA" sz="2800" dirty="0" smtClean="0"/>
          </a:p>
          <a:p>
            <a:pPr marL="0" indent="0">
              <a:buNone/>
            </a:pPr>
            <a:endParaRPr lang="en-ZA" sz="2800" dirty="0" smtClean="0"/>
          </a:p>
          <a:p>
            <a:endParaRPr lang="en-ZA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WGCapD: </a:t>
            </a:r>
            <a:r>
              <a:rPr lang="en-US" dirty="0" smtClean="0"/>
              <a:t>History, Objectives  </a:t>
            </a:r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-1" y="484742"/>
            <a:ext cx="1740665" cy="570258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88192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8D2B0-EFB6-4DAA-9B0B-6F6B3A58082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-245660" y="1422604"/>
            <a:ext cx="9313459" cy="5126182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Exploit the cumulative capabilities of CEOS Agencies </a:t>
            </a:r>
            <a:r>
              <a:rPr lang="en-ZA" sz="2400" dirty="0"/>
              <a:t>by establishing unified and unique capacity building activities.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ZA" dirty="0">
                <a:solidFill>
                  <a:srgbClr val="FF0000"/>
                </a:solidFill>
              </a:rPr>
              <a:t>Partner with locally based and managed regional partners</a:t>
            </a:r>
            <a:r>
              <a:rPr lang="en-ZA" dirty="0"/>
              <a:t> </a:t>
            </a:r>
            <a:r>
              <a:rPr lang="en-ZA" sz="2400" dirty="0"/>
              <a:t>to increase effectiveness and decrease duplication of efforts.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Use threads such as disaster response or climate change </a:t>
            </a:r>
            <a:r>
              <a:rPr lang="en-ZA" sz="2400" dirty="0"/>
              <a:t>to build capacity through discussion of a focused subject.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FF0000"/>
                </a:solidFill>
              </a:rPr>
              <a:t>Conduct </a:t>
            </a:r>
            <a:r>
              <a:rPr lang="en-ZA" sz="2400" dirty="0">
                <a:solidFill>
                  <a:srgbClr val="FF0000"/>
                </a:solidFill>
              </a:rPr>
              <a:t>remote sensing workshops and seminars </a:t>
            </a:r>
            <a:r>
              <a:rPr lang="en-ZA" sz="2400" dirty="0"/>
              <a:t>to foster the use of Earth Observations and increase workforce capacity.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chemeClr val="tx1"/>
                </a:solidFill>
              </a:rPr>
              <a:t>P</a:t>
            </a:r>
            <a:r>
              <a:rPr lang="en-ZA" sz="2400" dirty="0"/>
              <a:t>ublish Earth Observation </a:t>
            </a:r>
            <a:r>
              <a:rPr lang="en-ZA" sz="2400" dirty="0">
                <a:solidFill>
                  <a:srgbClr val="FF0000"/>
                </a:solidFill>
              </a:rPr>
              <a:t>education and training materials</a:t>
            </a:r>
            <a:r>
              <a:rPr lang="en-ZA" sz="2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Z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WGCapD </a:t>
            </a:r>
            <a:r>
              <a:rPr lang="en-ZA" dirty="0" smtClean="0"/>
              <a:t>:</a:t>
            </a:r>
            <a:r>
              <a:rPr lang="en-US" dirty="0" smtClean="0"/>
              <a:t>Activities to be covered  </a:t>
            </a:r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-1" y="484742"/>
            <a:ext cx="1740665" cy="570258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872864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D9731-F711-4403-8BC4-60A829C86C9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240142" y="439738"/>
            <a:ext cx="6930656" cy="501650"/>
          </a:xfrm>
        </p:spPr>
        <p:txBody>
          <a:bodyPr/>
          <a:lstStyle/>
          <a:p>
            <a:pPr algn="ctr"/>
            <a:r>
              <a:rPr lang="en-US" dirty="0" smtClean="0"/>
              <a:t>Objectives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00050" y="1291590"/>
            <a:ext cx="85663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 smtClean="0"/>
              <a:t>Support all </a:t>
            </a:r>
            <a:r>
              <a:rPr lang="en-ZA" sz="3200" b="1" dirty="0"/>
              <a:t>f</a:t>
            </a:r>
            <a:r>
              <a:rPr lang="en-ZA" sz="3200" b="1" dirty="0" smtClean="0"/>
              <a:t>our Data Democracy Pillars</a:t>
            </a:r>
          </a:p>
          <a:p>
            <a:endParaRPr lang="en-ZA" sz="3200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ZA" sz="3200" b="1" dirty="0" smtClean="0"/>
              <a:t>Access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ZA" sz="32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b="1" dirty="0" smtClean="0"/>
              <a:t>Dissemination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b="1" dirty="0" smtClean="0"/>
              <a:t>Software &amp; Tools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b="1" dirty="0" smtClean="0"/>
              <a:t>Training &amp; Education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122387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D9731-F711-4403-8BC4-60A829C86C9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240142" y="439738"/>
            <a:ext cx="6930656" cy="501650"/>
          </a:xfrm>
        </p:spPr>
        <p:txBody>
          <a:bodyPr/>
          <a:lstStyle/>
          <a:p>
            <a:pPr algn="ctr"/>
            <a:r>
              <a:rPr lang="en-US" dirty="0" smtClean="0"/>
              <a:t>Objectives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00050" y="1291590"/>
            <a:ext cx="85663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 smtClean="0"/>
              <a:t>Support all </a:t>
            </a:r>
            <a:r>
              <a:rPr lang="en-ZA" sz="3200" b="1" dirty="0"/>
              <a:t>f</a:t>
            </a:r>
            <a:r>
              <a:rPr lang="en-ZA" sz="3200" b="1" dirty="0" smtClean="0"/>
              <a:t>our Data Democracy Pillars</a:t>
            </a:r>
          </a:p>
          <a:p>
            <a:endParaRPr lang="en-ZA" sz="3200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ZA" sz="3200" b="1" dirty="0" smtClean="0"/>
              <a:t>Access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ZA" sz="32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b="1" dirty="0" smtClean="0"/>
              <a:t>Dissemination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b="1" dirty="0" smtClean="0"/>
              <a:t>Software &amp; Tools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b="1" dirty="0" smtClean="0"/>
              <a:t>Training &amp; Education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781197" y="3015138"/>
            <a:ext cx="38077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To 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Under-Served Communities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539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Background</a:t>
            </a:r>
          </a:p>
          <a:p>
            <a:pPr lvl="1"/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Creation of WGCapD</a:t>
            </a:r>
          </a:p>
          <a:p>
            <a:pPr lvl="1"/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In the context of the Data Democracy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Pillars</a:t>
            </a:r>
          </a:p>
          <a:p>
            <a:pPr marL="457200" lvl="1" indent="0">
              <a:buNone/>
            </a:pP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800" dirty="0"/>
              <a:t>Approaches to Capacity Building</a:t>
            </a:r>
          </a:p>
          <a:p>
            <a:pPr lvl="1"/>
            <a:r>
              <a:rPr lang="en-US" sz="2800" dirty="0"/>
              <a:t>Restructuring eLearning, </a:t>
            </a:r>
          </a:p>
          <a:p>
            <a:pPr lvl="1"/>
            <a:r>
              <a:rPr lang="en-US" sz="2800" dirty="0"/>
              <a:t>Workshops (e.g. SRTM in Nairobi</a:t>
            </a:r>
            <a:r>
              <a:rPr lang="en-US" sz="2800" dirty="0" smtClean="0"/>
              <a:t>)</a:t>
            </a:r>
          </a:p>
          <a:p>
            <a:pPr marL="457200" lvl="1" indent="0">
              <a:buNone/>
            </a:pPr>
            <a:endParaRPr lang="en-US" sz="2800" dirty="0"/>
          </a:p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Mandate to support CEOS VCs and WGs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305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D9731-F711-4403-8BC4-60A829C86C9C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1026" name="Picture 2" descr="C:\Users\Public\Documents\Documents\_ CEOS\___WGCapD\E_LEARNING\RS_Cert_Class_2013_F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88" y="2511188"/>
            <a:ext cx="3637845" cy="312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406829" y="2214562"/>
            <a:ext cx="4343400" cy="422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Courier New" pitchFamily="-106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-106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defTabSz="914400"/>
            <a:r>
              <a:rPr lang="en-US" sz="1400" kern="0" dirty="0" smtClean="0"/>
              <a:t>July, 2013</a:t>
            </a:r>
            <a:r>
              <a:rPr lang="en-US" sz="1400" b="0" kern="0" dirty="0" smtClean="0"/>
              <a:t>: e-learning course was finished and the final grades were compiled: from 30 students enrolled, 16 have successfully completed the course (55%). </a:t>
            </a:r>
          </a:p>
          <a:p>
            <a:pPr defTabSz="914400"/>
            <a:r>
              <a:rPr lang="en-US" sz="1400" b="0" kern="0" dirty="0" smtClean="0"/>
              <a:t>From the </a:t>
            </a:r>
            <a:r>
              <a:rPr lang="en-US" sz="1400" kern="0" dirty="0" smtClean="0"/>
              <a:t>13 that have failed, 5 of them have not really participated but 8 of them, although not really handing in assignments, have checked </a:t>
            </a:r>
            <a:r>
              <a:rPr lang="en-US" sz="1400" kern="0" dirty="0" err="1" smtClean="0"/>
              <a:t>TelEduc</a:t>
            </a:r>
            <a:r>
              <a:rPr lang="en-US" sz="1400" kern="0" dirty="0" smtClean="0"/>
              <a:t> almost every week, mainly the Readings Tool, and participated in the web-sessions. </a:t>
            </a:r>
          </a:p>
          <a:p>
            <a:pPr defTabSz="914400"/>
            <a:r>
              <a:rPr lang="en-US" sz="1400" kern="0" dirty="0" smtClean="0"/>
              <a:t>Certificates </a:t>
            </a:r>
            <a:r>
              <a:rPr lang="en-US" sz="1400" b="0" kern="0" dirty="0" smtClean="0"/>
              <a:t>issued by INPE and sent to students by FEDEX.</a:t>
            </a:r>
          </a:p>
          <a:p>
            <a:pPr defTabSz="914400"/>
            <a:r>
              <a:rPr lang="en-US" sz="1400" b="0" kern="0" dirty="0" smtClean="0"/>
              <a:t>Course Materials organized into a </a:t>
            </a:r>
            <a:r>
              <a:rPr lang="en-US" sz="1400" kern="0" dirty="0" smtClean="0"/>
              <a:t>WIKI: http://wiki.obt.inpe.br/doku.php?id=e-learning</a:t>
            </a:r>
          </a:p>
          <a:p>
            <a:pPr defTabSz="914400"/>
            <a:endParaRPr lang="en-US" sz="1400" kern="0" dirty="0" smtClean="0"/>
          </a:p>
          <a:p>
            <a:pPr defTabSz="914400"/>
            <a:r>
              <a:rPr lang="en-US" sz="1400" kern="0" dirty="0" smtClean="0"/>
              <a:t>Evaluation report available!</a:t>
            </a:r>
            <a:endParaRPr lang="en-US" sz="1400" kern="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sz="2800" dirty="0"/>
          </a:p>
        </p:txBody>
      </p:sp>
      <p:sp>
        <p:nvSpPr>
          <p:cNvPr id="8" name="Content Placeholder 8"/>
          <p:cNvSpPr txBox="1">
            <a:spLocks/>
          </p:cNvSpPr>
          <p:nvPr/>
        </p:nvSpPr>
        <p:spPr bwMode="auto">
          <a:xfrm>
            <a:off x="2178124" y="274900"/>
            <a:ext cx="8686800" cy="630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-106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-106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defTabSz="914400">
              <a:buFont typeface="Arial" charset="0"/>
              <a:buNone/>
            </a:pPr>
            <a:r>
              <a:rPr lang="en-US" kern="0" dirty="0" smtClean="0">
                <a:solidFill>
                  <a:schemeClr val="bg1"/>
                </a:solidFill>
              </a:rPr>
              <a:t>Remote-sensing E-learning course</a:t>
            </a:r>
          </a:p>
          <a:p>
            <a:pPr defTabSz="914400"/>
            <a:endParaRPr lang="en-US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981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3535</TotalTime>
  <Words>965</Words>
  <Application>Microsoft Office PowerPoint</Application>
  <PresentationFormat>On-screen Show (4:3)</PresentationFormat>
  <Paragraphs>219</Paragraphs>
  <Slides>24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 Unicode MS</vt:lpstr>
      <vt:lpstr>ＭＳ Ｐゴシック</vt:lpstr>
      <vt:lpstr>Arial</vt:lpstr>
      <vt:lpstr>Calibri</vt:lpstr>
      <vt:lpstr>Century Gothic</vt:lpstr>
      <vt:lpstr>Courier New</vt:lpstr>
      <vt:lpstr>Symbol</vt:lpstr>
      <vt:lpstr>Tahoma</vt:lpstr>
      <vt:lpstr>Times New Roman</vt:lpstr>
      <vt:lpstr>Wingdings</vt:lpstr>
      <vt:lpstr>4_EUM_template_v03</vt:lpstr>
      <vt:lpstr>PowerPoint Presentation</vt:lpstr>
      <vt:lpstr>   Virtual Constellations and Working Groups Topic #2 – Training Activities  </vt:lpstr>
      <vt:lpstr>PowerPoint Presentation</vt:lpstr>
      <vt:lpstr>WGCapD: History, Objectives  </vt:lpstr>
      <vt:lpstr>WGCapD :Activities to be covered  </vt:lpstr>
      <vt:lpstr>Objectives </vt:lpstr>
      <vt:lpstr>Objectives </vt:lpstr>
      <vt:lpstr>PowerPoint Presentation</vt:lpstr>
      <vt:lpstr>PowerPoint Presentation</vt:lpstr>
      <vt:lpstr>PowerPoint Presentation</vt:lpstr>
      <vt:lpstr>Restructuring of our e-learning courses and training initiatives  </vt:lpstr>
      <vt:lpstr>PowerPoint Presentation</vt:lpstr>
      <vt:lpstr>IIRS e-learning initiatives (Cont.)</vt:lpstr>
      <vt:lpstr>E-learning- Distributions of course contents</vt:lpstr>
      <vt:lpstr>Workshops</vt:lpstr>
      <vt:lpstr>PowerPoint Presentation</vt:lpstr>
      <vt:lpstr>CEOS SIT Actions </vt:lpstr>
      <vt:lpstr>Do  all of the VCs need ”Direct” WGCapD Support?</vt:lpstr>
      <vt:lpstr>Do  all of the VCs need ”Direct” WGCapD Support?</vt:lpstr>
      <vt:lpstr>VCs and WGs – Who  To Date ?</vt:lpstr>
      <vt:lpstr>PowerPoint Presentation</vt:lpstr>
      <vt:lpstr>WGCapD Support to VC and WGs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Wood, Eric C.</cp:lastModifiedBy>
  <cp:revision>323</cp:revision>
  <dcterms:created xsi:type="dcterms:W3CDTF">2012-08-31T01:11:17Z</dcterms:created>
  <dcterms:modified xsi:type="dcterms:W3CDTF">2014-09-16T08:28:21Z</dcterms:modified>
</cp:coreProperties>
</file>