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commentAuthors.xml" ContentType="application/vnd.openxmlformats-officedocument.presentationml.commentAuthors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0"/>
  </p:notesMasterIdLst>
  <p:sldIdLst>
    <p:sldId id="284" r:id="rId2"/>
    <p:sldId id="285" r:id="rId3"/>
    <p:sldId id="294" r:id="rId4"/>
    <p:sldId id="286" r:id="rId5"/>
    <p:sldId id="296" r:id="rId6"/>
    <p:sldId id="290" r:id="rId7"/>
    <p:sldId id="283" r:id="rId8"/>
    <p:sldId id="287" r:id="rId9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argen, Albrecht von" initials="AB" lastIdx="6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FF"/>
    <a:srgbClr val="FFFFEB"/>
    <a:srgbClr val="000000"/>
    <a:srgbClr val="FFFF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49" autoAdjust="0"/>
    <p:restoredTop sz="69704" autoAdjust="0"/>
  </p:normalViewPr>
  <p:slideViewPr>
    <p:cSldViewPr snapToGrid="0" snapToObjects="1">
      <p:cViewPr>
        <p:scale>
          <a:sx n="143" d="100"/>
          <a:sy n="143" d="100"/>
        </p:scale>
        <p:origin x="-714" y="-36"/>
      </p:cViewPr>
      <p:guideLst>
        <p:guide orient="horz" pos="4277"/>
        <p:guide pos="289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2072"/>
    </p:cViewPr>
  </p:sorterViewPr>
  <p:notesViewPr>
    <p:cSldViewPr snapToGrid="0" snapToObjects="1">
      <p:cViewPr varScale="1">
        <p:scale>
          <a:sx n="82" d="100"/>
          <a:sy n="82" d="100"/>
        </p:scale>
        <p:origin x="-3132" y="-96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6" charset="0"/>
              </a:defRPr>
            </a:lvl1pPr>
          </a:lstStyle>
          <a:p>
            <a:pPr>
              <a:defRPr/>
            </a:pPr>
            <a:fld id="{70C43DB1-6AE4-42F4-A030-67A0368BA2C1}" type="datetime1">
              <a:rPr lang="en-US"/>
              <a:pPr>
                <a:defRPr/>
              </a:pPr>
              <a:t>9/12/2014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6" charset="0"/>
              </a:defRPr>
            </a:lvl1pPr>
          </a:lstStyle>
          <a:p>
            <a:pPr>
              <a:defRPr/>
            </a:pPr>
            <a:fld id="{3D31D474-A30B-46C7-A7CB-BF5BB52F9B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107027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ＭＳ Ｐゴシック" pitchFamily="-106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31D474-A30B-46C7-A7CB-BF5BB52F9BBE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090782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31D474-A30B-46C7-A7CB-BF5BB52F9BBE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107549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31D474-A30B-46C7-A7CB-BF5BB52F9BBE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874742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31D474-A30B-46C7-A7CB-BF5BB52F9BBE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232365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31D474-A30B-46C7-A7CB-BF5BB52F9BBE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687927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31D474-A30B-46C7-A7CB-BF5BB52F9BBE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149247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spcBef>
                <a:spcPct val="0"/>
              </a:spcBef>
            </a:pPr>
            <a:endParaRPr lang="en-US" b="1" dirty="0" smtClean="0">
              <a:latin typeface="Times New Roman" pitchFamily="-106" charset="0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7D10890-62FC-4A72-AC60-97757228D65B}" type="slidenum">
              <a:rPr lang="en-US" smtClean="0">
                <a:solidFill>
                  <a:srgbClr val="000000"/>
                </a:solidFill>
              </a:rPr>
              <a:pPr/>
              <a:t>7</a:t>
            </a:fld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5125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srgbClr val="000000"/>
              </a:solidFill>
              <a:latin typeface="Times New Roman" pitchFamily="-106" charset="0"/>
              <a:ea typeface="ＭＳ Ｐゴシック" pitchFamily="-10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582211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>
              <a:latin typeface="Times New Roman" pitchFamily="-106" charset="0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7D10890-62FC-4A72-AC60-97757228D65B}" type="slidenum">
              <a:rPr lang="en-US" smtClean="0">
                <a:solidFill>
                  <a:srgbClr val="000000"/>
                </a:solidFill>
              </a:rPr>
              <a:pPr/>
              <a:t>8</a:t>
            </a:fld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5125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srgbClr val="000000"/>
              </a:solidFill>
              <a:latin typeface="Times New Roman" pitchFamily="-106" charset="0"/>
              <a:ea typeface="ＭＳ Ｐゴシック" pitchFamily="-10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373622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239000" y="6546850"/>
            <a:ext cx="1905000" cy="3111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F8D2B0-EFB6-4DAA-9B0B-6F6B3A5808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 bwMode="auto">
          <a:xfrm>
            <a:off x="0" y="1347788"/>
            <a:ext cx="9144000" cy="551021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r" defTabSz="914400" eaLnBrk="0" hangingPunct="0">
              <a:defRPr/>
            </a:pPr>
            <a:endParaRPr lang="en-US" sz="1500" dirty="0">
              <a:solidFill>
                <a:srgbClr val="000000"/>
              </a:solidFill>
              <a:latin typeface="Tahoma" pitchFamily="34" charset="0"/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71638" y="188913"/>
            <a:ext cx="7396162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8" name="Rectangle 58"/>
          <p:cNvSpPr>
            <a:spLocks noGrp="1" noChangeArrowheads="1"/>
          </p:cNvSpPr>
          <p:nvPr>
            <p:ph type="body" idx="1"/>
          </p:nvPr>
        </p:nvSpPr>
        <p:spPr bwMode="auto">
          <a:xfrm>
            <a:off x="296863" y="1457325"/>
            <a:ext cx="8445500" cy="486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19050" y="482815"/>
            <a:ext cx="1749197" cy="55399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defTabSz="914400" eaLnBrk="0" hangingPunct="0">
              <a:spcBef>
                <a:spcPts val="0"/>
              </a:spcBef>
              <a:defRPr/>
            </a:pPr>
            <a:r>
              <a:rPr lang="en-US" sz="1000" b="1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SIT Tech.</a:t>
            </a:r>
            <a:r>
              <a:rPr lang="en-US" sz="1000" b="1" baseline="0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 Workshop 2014</a:t>
            </a:r>
            <a:endParaRPr lang="en-US" sz="1000" b="1" dirty="0">
              <a:solidFill>
                <a:srgbClr val="FFFFFF"/>
              </a:solidFill>
              <a:latin typeface="Arial Unicode MS" pitchFamily="-111" charset="0"/>
              <a:ea typeface="ＭＳ Ｐゴシック" pitchFamily="-105" charset="-128"/>
              <a:cs typeface="ＭＳ Ｐゴシック" pitchFamily="-105" charset="-128"/>
            </a:endParaRPr>
          </a:p>
          <a:p>
            <a:pPr defTabSz="914400" eaLnBrk="0" hangingPunct="0">
              <a:spcBef>
                <a:spcPts val="0"/>
              </a:spcBef>
              <a:defRPr/>
            </a:pPr>
            <a:r>
              <a:rPr lang="en-US" sz="1000" b="1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CNES, Montpellier, France</a:t>
            </a:r>
            <a:r>
              <a:rPr lang="en-US" sz="1000" b="1" dirty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/>
            </a:r>
            <a:br>
              <a:rPr lang="en-US" sz="1000" b="1" dirty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</a:br>
            <a:r>
              <a:rPr lang="en-US" sz="1000" b="1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17</a:t>
            </a:r>
            <a:r>
              <a:rPr lang="en-US" sz="1000" b="1" baseline="30000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th</a:t>
            </a:r>
            <a:r>
              <a:rPr lang="en-US" sz="1000" b="1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-18</a:t>
            </a:r>
            <a:r>
              <a:rPr lang="en-US" sz="1000" b="1" baseline="30000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th</a:t>
            </a:r>
            <a:r>
              <a:rPr lang="en-US" sz="1000" b="1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 September</a:t>
            </a:r>
            <a:r>
              <a:rPr lang="en-US" sz="1000" b="1" baseline="0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 </a:t>
            </a:r>
            <a:r>
              <a:rPr lang="en-US" sz="1000" b="1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2014</a:t>
            </a:r>
            <a:endParaRPr lang="en-US" sz="1000" b="1" dirty="0">
              <a:solidFill>
                <a:srgbClr val="FFFFFF"/>
              </a:solidFill>
              <a:latin typeface="Arial Unicode MS" pitchFamily="-111" charset="0"/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239000" y="6600825"/>
            <a:ext cx="1905000" cy="2571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50000"/>
              </a:spcBef>
              <a:defRPr sz="1000">
                <a:solidFill>
                  <a:srgbClr val="002569"/>
                </a:solidFill>
                <a:latin typeface="Calibri" pitchFamily="-106" charset="0"/>
                <a:cs typeface="Calibri" pitchFamily="-106" charset="0"/>
              </a:defRPr>
            </a:lvl1pPr>
          </a:lstStyle>
          <a:p>
            <a:pPr>
              <a:defRPr/>
            </a:pPr>
            <a:fld id="{980EA4A0-E513-42EA-B292-B21C1B51B6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5" name="Picture 4" descr="CEOS_logo_trans_SMALL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078" y="119764"/>
            <a:ext cx="915254" cy="36305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</p:sldLayoutIdLst>
  <p:transition spd="slow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200" b="1">
          <a:solidFill>
            <a:schemeClr val="tx2"/>
          </a:solidFill>
          <a:latin typeface="Arial" charset="0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Courier New" pitchFamily="-106" charset="0"/>
        <a:buChar char="o"/>
        <a:defRPr sz="2000" b="1">
          <a:solidFill>
            <a:schemeClr val="tx2"/>
          </a:solidFill>
          <a:latin typeface="Arial" charset="0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itchFamily="-106" charset="2"/>
        <a:buChar char="§"/>
        <a:defRPr b="1">
          <a:solidFill>
            <a:schemeClr val="tx2"/>
          </a:solidFill>
          <a:latin typeface="Arial" charset="0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 b="1">
          <a:solidFill>
            <a:schemeClr val="tx2"/>
          </a:solidFill>
          <a:latin typeface="Arial" charset="0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jpeg"/><Relationship Id="rId18" Type="http://schemas.openxmlformats.org/officeDocument/2006/relationships/image" Target="../media/image17.png"/><Relationship Id="rId26" Type="http://schemas.openxmlformats.org/officeDocument/2006/relationships/image" Target="../media/image25.png"/><Relationship Id="rId3" Type="http://schemas.openxmlformats.org/officeDocument/2006/relationships/hyperlink" Target="http://lpvs.gsfc.nasa.gov/" TargetMode="External"/><Relationship Id="rId21" Type="http://schemas.openxmlformats.org/officeDocument/2006/relationships/image" Target="../media/image20.jpeg"/><Relationship Id="rId7" Type="http://schemas.openxmlformats.org/officeDocument/2006/relationships/image" Target="../media/image6.jpeg"/><Relationship Id="rId12" Type="http://schemas.openxmlformats.org/officeDocument/2006/relationships/image" Target="../media/image11.png"/><Relationship Id="rId17" Type="http://schemas.openxmlformats.org/officeDocument/2006/relationships/image" Target="../media/image16.jpeg"/><Relationship Id="rId25" Type="http://schemas.openxmlformats.org/officeDocument/2006/relationships/image" Target="../media/image24.jpeg"/><Relationship Id="rId2" Type="http://schemas.openxmlformats.org/officeDocument/2006/relationships/notesSlide" Target="../notesSlides/notesSlide7.xml"/><Relationship Id="rId16" Type="http://schemas.openxmlformats.org/officeDocument/2006/relationships/image" Target="../media/image15.jpe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png"/><Relationship Id="rId24" Type="http://schemas.openxmlformats.org/officeDocument/2006/relationships/image" Target="../media/image23.png"/><Relationship Id="rId5" Type="http://schemas.openxmlformats.org/officeDocument/2006/relationships/image" Target="../media/image4.jpeg"/><Relationship Id="rId15" Type="http://schemas.openxmlformats.org/officeDocument/2006/relationships/image" Target="../media/image14.jpeg"/><Relationship Id="rId23" Type="http://schemas.openxmlformats.org/officeDocument/2006/relationships/image" Target="../media/image22.png"/><Relationship Id="rId10" Type="http://schemas.openxmlformats.org/officeDocument/2006/relationships/image" Target="../media/image9.png"/><Relationship Id="rId19" Type="http://schemas.openxmlformats.org/officeDocument/2006/relationships/image" Target="../media/image18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3.png"/><Relationship Id="rId22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60996" y="34031"/>
            <a:ext cx="717997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CA" sz="2800" b="1" dirty="0">
                <a:solidFill>
                  <a:schemeClr val="bg1"/>
                </a:solidFill>
              </a:rPr>
              <a:t>WGCV and VC </a:t>
            </a:r>
            <a:r>
              <a:rPr lang="en-CA" sz="2800" b="1" dirty="0" smtClean="0">
                <a:solidFill>
                  <a:schemeClr val="bg1"/>
                </a:solidFill>
              </a:rPr>
              <a:t>Interactions</a:t>
            </a:r>
            <a:endParaRPr lang="en-CA" sz="2800" b="1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89383" y="1755267"/>
            <a:ext cx="8706117" cy="5109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dirty="0"/>
              <a:t>General </a:t>
            </a:r>
            <a:r>
              <a:rPr lang="en-CA" dirty="0" smtClean="0"/>
              <a:t>Approach:</a:t>
            </a:r>
            <a:r>
              <a:rPr lang="en-US" dirty="0" smtClean="0"/>
              <a:t> </a:t>
            </a:r>
            <a:r>
              <a:rPr lang="en-GB" dirty="0" smtClean="0"/>
              <a:t>Experts </a:t>
            </a:r>
            <a:r>
              <a:rPr lang="en-GB" dirty="0"/>
              <a:t>from both groups work together to define scope and range of calibration activities and range of conditions to be evaluated</a:t>
            </a:r>
            <a:endParaRPr lang="en-US" dirty="0"/>
          </a:p>
          <a:p>
            <a:endParaRPr lang="en-GB" sz="800" dirty="0" smtClean="0"/>
          </a:p>
          <a:p>
            <a:r>
              <a:rPr lang="en-GB" sz="2000" b="1" dirty="0" smtClean="0"/>
              <a:t>Role of SST-VC: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discusses </a:t>
            </a:r>
            <a:r>
              <a:rPr lang="en-GB" dirty="0"/>
              <a:t>specific validation and calibration needs in its own </a:t>
            </a:r>
            <a:r>
              <a:rPr lang="en-GB" dirty="0" smtClean="0"/>
              <a:t>community and communicates </a:t>
            </a:r>
            <a:r>
              <a:rPr lang="en-GB" dirty="0"/>
              <a:t>its requirements to </a:t>
            </a:r>
            <a:r>
              <a:rPr lang="en-GB" dirty="0" smtClean="0"/>
              <a:t>WGCV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SST-VC representative regularly attends WGCV plenary and sub-group meetings (here IVOS) </a:t>
            </a:r>
            <a:r>
              <a:rPr lang="en-GB" dirty="0"/>
              <a:t>to ascertain latest developments from other fields, pass on details on its activities and specifically its </a:t>
            </a:r>
            <a:r>
              <a:rPr lang="en-GB" dirty="0" smtClean="0"/>
              <a:t>calibration </a:t>
            </a:r>
            <a:r>
              <a:rPr lang="en-GB" dirty="0"/>
              <a:t>needs</a:t>
            </a:r>
            <a:r>
              <a:rPr lang="en-GB" dirty="0" smtClean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carries out its own specific product </a:t>
            </a:r>
            <a:r>
              <a:rPr lang="en-GB" dirty="0" smtClean="0"/>
              <a:t>validation </a:t>
            </a:r>
            <a:r>
              <a:rPr lang="en-GB" dirty="0"/>
              <a:t>activities using QA best practises learnt from CEOS WGCV e.g. QA4EO </a:t>
            </a:r>
            <a:r>
              <a:rPr lang="en-GB" dirty="0" smtClean="0"/>
              <a:t>principles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800" dirty="0" smtClean="0"/>
          </a:p>
          <a:p>
            <a:pPr lvl="0"/>
            <a:r>
              <a:rPr lang="en-GB" sz="2000" b="1" dirty="0" smtClean="0"/>
              <a:t>Role of WGCV: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reports </a:t>
            </a:r>
            <a:r>
              <a:rPr lang="en-GB" dirty="0"/>
              <a:t>requirements to </a:t>
            </a:r>
            <a:r>
              <a:rPr lang="en-GB" dirty="0" smtClean="0"/>
              <a:t>CEOS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organises calibration </a:t>
            </a:r>
            <a:r>
              <a:rPr lang="en-GB" dirty="0"/>
              <a:t>and post launch comparison activities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(</a:t>
            </a:r>
            <a:r>
              <a:rPr lang="en-GB" dirty="0"/>
              <a:t>e.g. Miami series on behalf of SST-VC</a:t>
            </a:r>
            <a:r>
              <a:rPr lang="en-GB" dirty="0" smtClean="0"/>
              <a:t>)</a:t>
            </a:r>
            <a:r>
              <a:rPr lang="en-GB" dirty="0"/>
              <a:t> </a:t>
            </a:r>
            <a:r>
              <a:rPr lang="en-GB" dirty="0" smtClean="0"/>
              <a:t>via its sub-groups (here IVOS)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responsible </a:t>
            </a:r>
            <a:r>
              <a:rPr lang="en-GB" dirty="0"/>
              <a:t>for and discusses pre-flight </a:t>
            </a:r>
            <a:r>
              <a:rPr lang="en-GB" dirty="0" smtClean="0"/>
              <a:t>calibration aspects, along with </a:t>
            </a:r>
            <a:r>
              <a:rPr lang="en-GB" dirty="0"/>
              <a:t>post-launch </a:t>
            </a:r>
            <a:r>
              <a:rPr lang="en-GB" dirty="0" err="1"/>
              <a:t>cal</a:t>
            </a:r>
            <a:r>
              <a:rPr lang="en-GB" dirty="0"/>
              <a:t>/</a:t>
            </a:r>
            <a:r>
              <a:rPr lang="en-GB" dirty="0" err="1"/>
              <a:t>val</a:t>
            </a:r>
            <a:r>
              <a:rPr lang="en-GB" dirty="0"/>
              <a:t> of radiometric properties </a:t>
            </a:r>
            <a:r>
              <a:rPr lang="en-GB" dirty="0" smtClean="0"/>
              <a:t>of </a:t>
            </a:r>
            <a:r>
              <a:rPr lang="en-GB" dirty="0"/>
              <a:t>satellite sensors measuring </a:t>
            </a:r>
            <a:r>
              <a:rPr lang="en-GB" dirty="0" smtClean="0"/>
              <a:t>SST/LST (includes different sub-groups)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635021" y="434140"/>
            <a:ext cx="6408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>
                <a:solidFill>
                  <a:schemeClr val="bg1"/>
                </a:solidFill>
              </a:rPr>
              <a:t>Sea Surface and Land Surface Temperature Cal/Val Work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231" y="1301546"/>
            <a:ext cx="81410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/>
              <a:t>Success story:   </a:t>
            </a:r>
            <a:r>
              <a:rPr lang="en-CA" sz="2400" dirty="0"/>
              <a:t>I</a:t>
            </a:r>
            <a:r>
              <a:rPr lang="en-CA" sz="2400" dirty="0" smtClean="0"/>
              <a:t>nteraction between WGCV and SST-VC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312641467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60996" y="34031"/>
            <a:ext cx="717997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CA" sz="2800" b="1" dirty="0">
                <a:solidFill>
                  <a:schemeClr val="bg1"/>
                </a:solidFill>
              </a:rPr>
              <a:t>WGCV and VC </a:t>
            </a:r>
            <a:r>
              <a:rPr lang="en-CA" sz="2800" b="1" dirty="0" smtClean="0">
                <a:solidFill>
                  <a:schemeClr val="bg1"/>
                </a:solidFill>
              </a:rPr>
              <a:t>Interactions</a:t>
            </a:r>
            <a:endParaRPr lang="en-CA" sz="2800" b="1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56669" y="1753347"/>
            <a:ext cx="8384148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dirty="0"/>
          </a:p>
          <a:p>
            <a:pPr lvl="0"/>
            <a:r>
              <a:rPr lang="en-GB" sz="2000" b="1" dirty="0" smtClean="0"/>
              <a:t>Combined Roles of SST-VC and CEOS WGCV</a:t>
            </a:r>
            <a:endParaRPr lang="en-GB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Responsible </a:t>
            </a:r>
            <a:r>
              <a:rPr lang="en-GB" dirty="0"/>
              <a:t>for validation activities associated with LST measurements </a:t>
            </a:r>
            <a:r>
              <a:rPr lang="en-GB" dirty="0" smtClean="0"/>
              <a:t>after </a:t>
            </a:r>
            <a:r>
              <a:rPr lang="en-GB" dirty="0"/>
              <a:t>field instrument radiometric calibration.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647900" y="434140"/>
            <a:ext cx="6408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>
                <a:solidFill>
                  <a:schemeClr val="bg1"/>
                </a:solidFill>
              </a:rPr>
              <a:t>Sea Surface and Land Surface Temperature Cal/Val Work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9091" y="1438072"/>
            <a:ext cx="141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i="1" dirty="0" smtClean="0"/>
              <a:t>…continued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xmlns="" val="127505142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60996" y="34031"/>
            <a:ext cx="717997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CA" sz="2800" b="1" dirty="0" smtClean="0">
                <a:solidFill>
                  <a:schemeClr val="bg1"/>
                </a:solidFill>
              </a:rPr>
              <a:t>Excerpt from the WGCV Portfolio </a:t>
            </a:r>
            <a:endParaRPr lang="en-CA" sz="2800" b="1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56669" y="1573137"/>
            <a:ext cx="8613678" cy="5109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sz="2000" b="1" dirty="0" smtClean="0"/>
              <a:t>Atmospheric Composition Sub-group (ACSG)</a:t>
            </a:r>
            <a:endParaRPr lang="en-GB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On-ground sensor characterization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Level 1 radiometric calibration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Level 2 product validation</a:t>
            </a:r>
          </a:p>
          <a:p>
            <a:r>
              <a:rPr lang="en-GB" b="1" dirty="0" smtClean="0"/>
              <a:t>Infrared and Visible Optical Sensors Sub-group (IVOS)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On-ground sensor characterisation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Harmonised approach for radiometric calibration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Cross-calibration approaches for optical sensors</a:t>
            </a:r>
          </a:p>
          <a:p>
            <a:r>
              <a:rPr lang="en-US" b="1" dirty="0" smtClean="0"/>
              <a:t>Land Product Validation Sub-group (LPV)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Geo-physical product validation at sensor level (level 2)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Harmonization of validation approaches (c.f. LAI)</a:t>
            </a:r>
          </a:p>
          <a:p>
            <a:r>
              <a:rPr lang="en-US" b="1" dirty="0" smtClean="0"/>
              <a:t>Microwave &amp; Radar Sensors Sub-group (MW)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Sensor characterization and calibration</a:t>
            </a:r>
          </a:p>
          <a:p>
            <a:r>
              <a:rPr lang="en-US" b="1" dirty="0" smtClean="0"/>
              <a:t>Synthetic Aperture Radar Sub-group (SAR)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Sensor characterization and calibration and inter-comparison</a:t>
            </a:r>
          </a:p>
          <a:p>
            <a:r>
              <a:rPr lang="en-US" b="1" dirty="0" smtClean="0"/>
              <a:t>Terrain-Mapping Sub-group (TM)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Advice in production of Global DEMs and usage of DEMs from optical and SAR sensors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22286966"/>
      </p:ext>
    </p:extLst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60996" y="34031"/>
            <a:ext cx="7179973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CA" sz="2800" b="1" dirty="0">
                <a:solidFill>
                  <a:schemeClr val="bg1"/>
                </a:solidFill>
              </a:rPr>
              <a:t>WGCV and VC </a:t>
            </a:r>
            <a:r>
              <a:rPr lang="en-CA" sz="2800" b="1" dirty="0" smtClean="0">
                <a:solidFill>
                  <a:schemeClr val="bg1"/>
                </a:solidFill>
              </a:rPr>
              <a:t>Interactions</a:t>
            </a:r>
          </a:p>
          <a:p>
            <a:pPr algn="r"/>
            <a:r>
              <a:rPr lang="en-CA" sz="2400" b="1" dirty="0" smtClean="0">
                <a:solidFill>
                  <a:schemeClr val="bg1"/>
                </a:solidFill>
              </a:rPr>
              <a:t>Areas of Concern</a:t>
            </a:r>
            <a:endParaRPr lang="en-CA" sz="2400" b="1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64015" y="1442572"/>
            <a:ext cx="8879983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b="1" dirty="0" smtClean="0"/>
              <a:t>Observation: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GB" dirty="0" smtClean="0"/>
              <a:t>WGCV, specifically some sub-groups are carrying tremendous effort in development of calibration methods, inter-comparison, and harmonization; etc. For validation of data products.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GB" dirty="0" smtClean="0"/>
              <a:t>Usually, experts joined meetings in the past of sub-groups for knowledge exchange.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GB" dirty="0" smtClean="0"/>
              <a:t>Some virtual constellations tend to implement sub-groups or teams with dedicated task for calibration and characterization of in-situ and satellite sensors excluding the similarity to other sensors in use for other applications.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endParaRPr lang="en-GB" dirty="0"/>
          </a:p>
          <a:p>
            <a:pPr lvl="0"/>
            <a:r>
              <a:rPr lang="en-GB" b="1" dirty="0" smtClean="0"/>
              <a:t>Concern: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Duplication </a:t>
            </a:r>
            <a:r>
              <a:rPr lang="en-US" dirty="0"/>
              <a:t>of effort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Potential of different calibration </a:t>
            </a:r>
            <a:r>
              <a:rPr lang="en-US" dirty="0" smtClean="0"/>
              <a:t>on </a:t>
            </a:r>
            <a:r>
              <a:rPr lang="en-US" dirty="0"/>
              <a:t>the same </a:t>
            </a:r>
            <a:r>
              <a:rPr lang="en-US" dirty="0" smtClean="0"/>
              <a:t>sensors </a:t>
            </a:r>
            <a:r>
              <a:rPr lang="en-US" dirty="0"/>
              <a:t>used for different </a:t>
            </a:r>
            <a:r>
              <a:rPr lang="en-US" dirty="0" smtClean="0"/>
              <a:t>products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Added meetings for agency staff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Inefficient planning and coordination of activities between agencies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Potential confusion among the EO community at large 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endParaRPr lang="en-GB" sz="800" dirty="0" smtClean="0"/>
          </a:p>
          <a:p>
            <a:pPr marL="171450" lvl="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6" name="Rectangle 2"/>
          <p:cNvSpPr/>
          <p:nvPr/>
        </p:nvSpPr>
        <p:spPr>
          <a:xfrm>
            <a:off x="243837" y="5819888"/>
            <a:ext cx="8724672" cy="923330"/>
          </a:xfrm>
          <a:prstGeom prst="rect">
            <a:avLst/>
          </a:prstGeom>
          <a:solidFill>
            <a:srgbClr val="FFFFEB"/>
          </a:solidFill>
          <a:ln>
            <a:solidFill>
              <a:srgbClr val="FFC000"/>
            </a:solidFill>
          </a:ln>
        </p:spPr>
        <p:txBody>
          <a:bodyPr wrap="square">
            <a:spAutoFit/>
          </a:bodyPr>
          <a:lstStyle/>
          <a:p>
            <a:r>
              <a:rPr lang="en-CA" dirty="0" smtClean="0"/>
              <a:t>WGCV would like to foster better </a:t>
            </a:r>
            <a:r>
              <a:rPr lang="en-CA" dirty="0"/>
              <a:t>coordination of </a:t>
            </a:r>
            <a:r>
              <a:rPr lang="en-CA" dirty="0" err="1"/>
              <a:t>cal</a:t>
            </a:r>
            <a:r>
              <a:rPr lang="en-CA" dirty="0"/>
              <a:t>/</a:t>
            </a:r>
            <a:r>
              <a:rPr lang="en-CA" dirty="0" err="1"/>
              <a:t>val</a:t>
            </a:r>
            <a:r>
              <a:rPr lang="en-CA" dirty="0"/>
              <a:t> work to avoid duplication of effort and to </a:t>
            </a:r>
            <a:r>
              <a:rPr lang="en-CA" dirty="0" smtClean="0"/>
              <a:t>strongly encourage </a:t>
            </a:r>
            <a:r>
              <a:rPr lang="en-CA" dirty="0"/>
              <a:t>other </a:t>
            </a:r>
            <a:r>
              <a:rPr lang="en-CA" dirty="0" smtClean="0"/>
              <a:t>groups working in </a:t>
            </a:r>
            <a:r>
              <a:rPr lang="en-CA" dirty="0" err="1" smtClean="0"/>
              <a:t>cal</a:t>
            </a:r>
            <a:r>
              <a:rPr lang="en-CA" dirty="0" smtClean="0"/>
              <a:t>/</a:t>
            </a:r>
            <a:r>
              <a:rPr lang="en-CA" dirty="0" err="1" smtClean="0"/>
              <a:t>val</a:t>
            </a:r>
            <a:r>
              <a:rPr lang="en-CA" dirty="0" smtClean="0"/>
              <a:t> to communicate with WGCV as it is the central </a:t>
            </a:r>
            <a:r>
              <a:rPr lang="en-CA" dirty="0"/>
              <a:t>point of reference on matters of </a:t>
            </a:r>
            <a:r>
              <a:rPr lang="en-CA" dirty="0" err="1" smtClean="0"/>
              <a:t>cal</a:t>
            </a:r>
            <a:r>
              <a:rPr lang="en-CA" dirty="0" smtClean="0"/>
              <a:t>/</a:t>
            </a:r>
            <a:r>
              <a:rPr lang="en-CA" dirty="0" err="1" smtClean="0"/>
              <a:t>val</a:t>
            </a:r>
            <a:r>
              <a:rPr lang="en-CA" dirty="0" smtClean="0"/>
              <a:t> within CEOS.</a:t>
            </a:r>
            <a:r>
              <a:rPr lang="en-CA" dirty="0"/>
              <a:t> 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14398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 bwMode="auto">
          <a:xfrm>
            <a:off x="3001808" y="111917"/>
            <a:ext cx="6060786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r" defTabSz="914400">
              <a:defRPr/>
            </a:pPr>
            <a:r>
              <a:rPr lang="en-US" sz="2800" b="1" kern="0" dirty="0" smtClean="0">
                <a:solidFill>
                  <a:schemeClr val="bg1"/>
                </a:solidFill>
                <a:cs typeface="Tahoma" pitchFamily="-106" charset="0"/>
              </a:rPr>
              <a:t>Annex</a:t>
            </a:r>
            <a:endParaRPr lang="en-US" sz="2800" b="1" kern="0" dirty="0">
              <a:solidFill>
                <a:schemeClr val="bg1"/>
              </a:solidFill>
              <a:cs typeface="Tahoma" pitchFamily="-10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26474" y="1641978"/>
            <a:ext cx="799869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b="1" dirty="0" smtClean="0"/>
              <a:t>WGCV Services </a:t>
            </a:r>
            <a:r>
              <a:rPr lang="de-DE" sz="2000" b="1" dirty="0" err="1" smtClean="0"/>
              <a:t>and</a:t>
            </a:r>
            <a:r>
              <a:rPr lang="de-DE" sz="2000" b="1" dirty="0" smtClean="0"/>
              <a:t> Products</a:t>
            </a:r>
            <a:endParaRPr lang="en-CA" sz="2000" b="1" dirty="0" smtClean="0"/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n-CA" b="1" dirty="0"/>
          </a:p>
          <a:p>
            <a:pPr algn="ctr"/>
            <a:endParaRPr lang="en-US" b="1" dirty="0" smtClean="0"/>
          </a:p>
          <a:p>
            <a:pPr algn="ctr"/>
            <a:endParaRPr lang="en-US" b="1" dirty="0"/>
          </a:p>
          <a:p>
            <a:pPr algn="ctr"/>
            <a:endParaRPr lang="en-US" b="1" dirty="0" smtClean="0"/>
          </a:p>
          <a:p>
            <a:pPr algn="ctr"/>
            <a:r>
              <a:rPr lang="en-US" dirty="0" smtClean="0"/>
              <a:t>Selection of activities for the sub-groups </a:t>
            </a:r>
            <a:br>
              <a:rPr lang="en-US" dirty="0" smtClean="0"/>
            </a:br>
            <a:r>
              <a:rPr lang="en-US" dirty="0" smtClean="0"/>
              <a:t>Terrain Mapping and Land Product Validation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143940914"/>
      </p:ext>
    </p:extLst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71075" y="-27708"/>
            <a:ext cx="651748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defTabSz="914400">
              <a:defRPr/>
            </a:pPr>
            <a:r>
              <a:rPr lang="en-US" sz="2800" b="1" kern="0" dirty="0" smtClean="0">
                <a:solidFill>
                  <a:schemeClr val="bg1"/>
                </a:solidFill>
                <a:latin typeface="+mj-lt"/>
                <a:cs typeface="Tahoma" pitchFamily="-106" charset="0"/>
              </a:rPr>
              <a:t>WGCV Services and Products available to VCs</a:t>
            </a:r>
            <a:endParaRPr lang="en-US" sz="2800" b="1" kern="0" dirty="0">
              <a:solidFill>
                <a:schemeClr val="bg1"/>
              </a:solidFill>
              <a:latin typeface="+mj-lt"/>
              <a:cs typeface="Tahoma" pitchFamily="-106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01071" y="2013250"/>
            <a:ext cx="815109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</a:t>
            </a:r>
            <a:r>
              <a:rPr lang="en-US" dirty="0" smtClean="0"/>
              <a:t>dvice </a:t>
            </a:r>
            <a:r>
              <a:rPr lang="en-US" dirty="0"/>
              <a:t>on what </a:t>
            </a:r>
            <a:r>
              <a:rPr lang="en-US" dirty="0" err="1"/>
              <a:t>spaceborne</a:t>
            </a:r>
            <a:r>
              <a:rPr lang="en-US" dirty="0"/>
              <a:t> GLOBAL DEMs are available at what spatial resolution, URLs &amp; from whom, whether free or </a:t>
            </a:r>
            <a:r>
              <a:rPr lang="en-US" dirty="0" smtClean="0"/>
              <a:t>commercially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Advice </a:t>
            </a:r>
            <a:r>
              <a:rPr lang="en-US" dirty="0"/>
              <a:t>on the accuracy, completeness and location within the landscape of the elevation values (they are not usually of the ground</a:t>
            </a:r>
            <a:r>
              <a:rPr lang="en-US" dirty="0" smtClean="0"/>
              <a:t>)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</a:t>
            </a:r>
            <a:r>
              <a:rPr lang="en-US" dirty="0" smtClean="0"/>
              <a:t>dvice </a:t>
            </a:r>
            <a:r>
              <a:rPr lang="en-US" dirty="0"/>
              <a:t>on what DEMs to use for </a:t>
            </a:r>
            <a:r>
              <a:rPr lang="en-US" dirty="0" err="1"/>
              <a:t>georadiometric</a:t>
            </a:r>
            <a:r>
              <a:rPr lang="en-US" dirty="0"/>
              <a:t> correction of VNIR, TIR and SAR EO image </a:t>
            </a:r>
            <a:r>
              <a:rPr lang="en-US" dirty="0" smtClean="0"/>
              <a:t>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</a:t>
            </a:r>
            <a:r>
              <a:rPr lang="en-US" dirty="0" smtClean="0"/>
              <a:t>dvice </a:t>
            </a:r>
            <a:r>
              <a:rPr lang="en-US" dirty="0"/>
              <a:t>on the best methods to employ for </a:t>
            </a:r>
            <a:r>
              <a:rPr lang="en-US" dirty="0" err="1"/>
              <a:t>georadiometric</a:t>
            </a:r>
            <a:r>
              <a:rPr lang="en-US" dirty="0"/>
              <a:t> correction or what R&amp;D areas need </a:t>
            </a:r>
            <a:r>
              <a:rPr lang="en-US" dirty="0" smtClean="0"/>
              <a:t>investment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</a:t>
            </a:r>
            <a:r>
              <a:rPr lang="en-US" dirty="0" smtClean="0"/>
              <a:t>dvice </a:t>
            </a:r>
            <a:r>
              <a:rPr lang="en-US" dirty="0"/>
              <a:t>on technical points of contact and experts to assist with </a:t>
            </a:r>
            <a:r>
              <a:rPr lang="en-US" dirty="0" err="1"/>
              <a:t>georadiometric</a:t>
            </a:r>
            <a:r>
              <a:rPr lang="en-US" dirty="0"/>
              <a:t> correction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7018" y="1514762"/>
            <a:ext cx="88391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000" i="1" dirty="0" smtClean="0">
                <a:solidFill>
                  <a:srgbClr val="0000FF"/>
                </a:solidFill>
              </a:rPr>
              <a:t>Example of services available from the WGCV Terrain Mapping Subgroup: </a:t>
            </a:r>
            <a:endParaRPr lang="en-US" sz="2000" i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8763135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 bwMode="auto">
          <a:xfrm>
            <a:off x="3001808" y="111917"/>
            <a:ext cx="6060786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r" defTabSz="914400">
              <a:defRPr/>
            </a:pPr>
            <a:r>
              <a:rPr lang="en-US" sz="2800" b="1" kern="0" dirty="0">
                <a:solidFill>
                  <a:schemeClr val="bg1"/>
                </a:solidFill>
                <a:cs typeface="Tahoma" pitchFamily="-106" charset="0"/>
              </a:rPr>
              <a:t>WGCV Services and Products available to VCs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9273" y="2087454"/>
            <a:ext cx="5532697" cy="4724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dirty="0" smtClean="0"/>
              <a:t>Coordination of satellite-derived land product validation</a:t>
            </a:r>
          </a:p>
          <a:p>
            <a:pPr lvl="0"/>
            <a:endParaRPr lang="en-US" sz="800" dirty="0" smtClean="0"/>
          </a:p>
          <a:p>
            <a:pPr marL="457200" lvl="0" indent="-457200">
              <a:buFont typeface="+mj-lt"/>
              <a:buAutoNum type="arabicPeriod"/>
            </a:pPr>
            <a:r>
              <a:rPr lang="de-CH" altLang="de-DE" sz="1900" dirty="0" smtClean="0"/>
              <a:t>Development </a:t>
            </a:r>
            <a:r>
              <a:rPr lang="de-CH" altLang="de-DE" sz="1900" dirty="0"/>
              <a:t>of </a:t>
            </a:r>
            <a:r>
              <a:rPr lang="de-CH" altLang="de-DE" sz="1900" dirty="0" smtClean="0"/>
              <a:t>guidelines for</a:t>
            </a:r>
            <a:endParaRPr lang="de-CH" altLang="de-DE" sz="1900" dirty="0"/>
          </a:p>
          <a:p>
            <a:pPr marL="857250" lvl="1" indent="-457200" eaLnBrk="1" hangingPunct="1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de-CH" altLang="de-DE" dirty="0"/>
              <a:t>Intercomparison </a:t>
            </a:r>
            <a:r>
              <a:rPr lang="de-CH" altLang="de-DE" dirty="0" smtClean="0"/>
              <a:t>of </a:t>
            </a:r>
            <a:r>
              <a:rPr lang="de-CH" altLang="de-DE" dirty="0"/>
              <a:t>satellite products </a:t>
            </a:r>
          </a:p>
          <a:p>
            <a:pPr marL="857250" lvl="1" indent="-457200" eaLnBrk="1" hangingPunct="1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de-CH" altLang="de-DE" dirty="0"/>
              <a:t>Validation with reference data</a:t>
            </a:r>
          </a:p>
          <a:p>
            <a:pPr marL="857250" lvl="1" indent="-457200" eaLnBrk="1" hangingPunct="1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de-CH" altLang="de-DE" dirty="0"/>
              <a:t>S</a:t>
            </a:r>
            <a:r>
              <a:rPr lang="de-CH" altLang="de-DE" dirty="0" smtClean="0"/>
              <a:t>tandard reporting of accuracy, precision</a:t>
            </a:r>
          </a:p>
          <a:p>
            <a:pPr marL="857250" lvl="1" indent="-457200" eaLnBrk="1" hangingPunct="1">
              <a:buFont typeface="Arial" panose="020B0604020202020204" pitchFamily="34" charset="0"/>
              <a:buChar char="•"/>
              <a:tabLst>
                <a:tab pos="457200" algn="l"/>
              </a:tabLst>
            </a:pPr>
            <a:endParaRPr lang="de-CH" altLang="de-DE" sz="800" dirty="0"/>
          </a:p>
          <a:p>
            <a:pPr marL="514350" indent="-514350" eaLnBrk="1" hangingPunct="1">
              <a:buFont typeface="+mj-lt"/>
              <a:buAutoNum type="arabicPeriod"/>
              <a:tabLst>
                <a:tab pos="457200" algn="l"/>
              </a:tabLst>
            </a:pPr>
            <a:r>
              <a:rPr lang="de-CH" altLang="de-DE" sz="1900" dirty="0"/>
              <a:t>Identification of ‘golden standard’ of (in situ) reference data </a:t>
            </a:r>
            <a:r>
              <a:rPr lang="de-CH" altLang="de-DE" sz="1900" dirty="0" smtClean="0"/>
              <a:t>sets</a:t>
            </a:r>
            <a:br>
              <a:rPr lang="de-CH" altLang="de-DE" sz="1900" dirty="0" smtClean="0"/>
            </a:br>
            <a:endParaRPr lang="de-CH" altLang="de-DE" sz="800" dirty="0"/>
          </a:p>
          <a:p>
            <a:pPr marL="514350" indent="-514350" eaLnBrk="1" hangingPunct="1">
              <a:buFont typeface="+mj-lt"/>
              <a:buAutoNum type="arabicPeriod"/>
              <a:tabLst>
                <a:tab pos="457200" algn="l"/>
              </a:tabLst>
            </a:pPr>
            <a:r>
              <a:rPr lang="de-CH" altLang="de-DE" sz="1900" dirty="0"/>
              <a:t>Online </a:t>
            </a:r>
            <a:r>
              <a:rPr lang="de-CH" altLang="de-DE" sz="1900" dirty="0" smtClean="0"/>
              <a:t>platforms </a:t>
            </a:r>
            <a:r>
              <a:rPr lang="de-CH" altLang="de-DE" sz="1900" dirty="0"/>
              <a:t>with </a:t>
            </a:r>
            <a:r>
              <a:rPr lang="de-CH" altLang="de-DE" sz="1900" dirty="0" smtClean="0"/>
              <a:t>implemented validation algorithms and reference data</a:t>
            </a:r>
            <a:br>
              <a:rPr lang="de-CH" altLang="de-DE" sz="1900" dirty="0" smtClean="0"/>
            </a:br>
            <a:endParaRPr lang="de-CH" altLang="de-DE" sz="800" dirty="0"/>
          </a:p>
          <a:p>
            <a:pPr marL="514350" indent="-514350" eaLnBrk="1" hangingPunct="1">
              <a:buFont typeface="+mj-lt"/>
              <a:buAutoNum type="arabicPeriod"/>
              <a:tabLst>
                <a:tab pos="457200" algn="l"/>
              </a:tabLst>
            </a:pPr>
            <a:r>
              <a:rPr lang="de-CH" altLang="de-DE" sz="1900" dirty="0" smtClean="0"/>
              <a:t>Evaluation </a:t>
            </a:r>
            <a:r>
              <a:rPr lang="de-CH" altLang="de-DE" sz="1900" dirty="0"/>
              <a:t>and </a:t>
            </a:r>
            <a:r>
              <a:rPr lang="de-CH" altLang="de-DE" sz="1900" dirty="0" smtClean="0"/>
              <a:t>development of </a:t>
            </a:r>
            <a:r>
              <a:rPr lang="de-CH" altLang="de-DE" sz="1900" dirty="0"/>
              <a:t>*new* </a:t>
            </a:r>
            <a:r>
              <a:rPr lang="de-CH" altLang="de-DE" sz="1900" dirty="0" err="1"/>
              <a:t>validation</a:t>
            </a:r>
            <a:r>
              <a:rPr lang="de-CH" altLang="de-DE" sz="1900" dirty="0"/>
              <a:t> </a:t>
            </a:r>
            <a:r>
              <a:rPr lang="de-CH" altLang="de-DE" sz="1900" dirty="0" err="1" smtClean="0"/>
              <a:t>methods</a:t>
            </a:r>
            <a:endParaRPr lang="de-CH" altLang="de-DE" sz="1900" dirty="0" smtClean="0"/>
          </a:p>
          <a:p>
            <a:pPr eaLnBrk="1" hangingPunct="1">
              <a:tabLst>
                <a:tab pos="457200" algn="l"/>
              </a:tabLst>
            </a:pPr>
            <a:r>
              <a:rPr lang="de-CH" altLang="de-DE" sz="800" dirty="0" smtClean="0">
                <a:hlinkClick r:id="rId3"/>
              </a:rPr>
              <a:t/>
            </a:r>
            <a:br>
              <a:rPr lang="de-CH" altLang="de-DE" sz="800" dirty="0" smtClean="0">
                <a:hlinkClick r:id="rId3"/>
              </a:rPr>
            </a:br>
            <a:r>
              <a:rPr lang="de-CH" altLang="de-DE" sz="1900" dirty="0" smtClean="0">
                <a:hlinkClick r:id="rId3"/>
              </a:rPr>
              <a:t>http://lpvs.gsfc.nasa.gov/</a:t>
            </a:r>
            <a:r>
              <a:rPr lang="de-CH" altLang="de-DE" sz="1900" dirty="0" smtClean="0"/>
              <a:t> - </a:t>
            </a:r>
            <a:r>
              <a:rPr lang="de-CH" altLang="de-DE" sz="1900" dirty="0" smtClean="0">
                <a:solidFill>
                  <a:srgbClr val="FF0000"/>
                </a:solidFill>
              </a:rPr>
              <a:t>Updated Sept14</a:t>
            </a:r>
            <a:br>
              <a:rPr lang="de-CH" altLang="de-DE" sz="1900" dirty="0" smtClean="0">
                <a:solidFill>
                  <a:srgbClr val="FF0000"/>
                </a:solidFill>
              </a:rPr>
            </a:br>
            <a:r>
              <a:rPr lang="de-CH" altLang="de-DE" sz="1900" dirty="0" err="1" smtClean="0">
                <a:solidFill>
                  <a:srgbClr val="FF0000"/>
                </a:solidFill>
              </a:rPr>
              <a:t>Includes</a:t>
            </a:r>
            <a:r>
              <a:rPr lang="de-CH" altLang="de-DE" sz="1900" dirty="0" smtClean="0">
                <a:solidFill>
                  <a:srgbClr val="FF0000"/>
                </a:solidFill>
              </a:rPr>
              <a:t> </a:t>
            </a:r>
            <a:r>
              <a:rPr lang="de-CH" altLang="de-DE" sz="1900" dirty="0" err="1" smtClean="0">
                <a:solidFill>
                  <a:srgbClr val="FF0000"/>
                </a:solidFill>
              </a:rPr>
              <a:t>product</a:t>
            </a:r>
            <a:r>
              <a:rPr lang="de-CH" altLang="de-DE" sz="1900" dirty="0" smtClean="0">
                <a:solidFill>
                  <a:srgbClr val="FF0000"/>
                </a:solidFill>
              </a:rPr>
              <a:t> </a:t>
            </a:r>
            <a:r>
              <a:rPr lang="de-CH" altLang="de-DE" sz="1900" dirty="0" err="1" smtClean="0">
                <a:solidFill>
                  <a:srgbClr val="FF0000"/>
                </a:solidFill>
              </a:rPr>
              <a:t>list</a:t>
            </a:r>
            <a:r>
              <a:rPr lang="de-CH" altLang="de-DE" sz="1900" dirty="0" smtClean="0">
                <a:solidFill>
                  <a:srgbClr val="FF0000"/>
                </a:solidFill>
              </a:rPr>
              <a:t> </a:t>
            </a:r>
            <a:r>
              <a:rPr lang="de-CH" altLang="de-DE" sz="1900" dirty="0" err="1" smtClean="0">
                <a:solidFill>
                  <a:srgbClr val="FF0000"/>
                </a:solidFill>
              </a:rPr>
              <a:t>for</a:t>
            </a:r>
            <a:r>
              <a:rPr lang="de-CH" altLang="de-DE" sz="1900" dirty="0" smtClean="0">
                <a:solidFill>
                  <a:srgbClr val="FF0000"/>
                </a:solidFill>
              </a:rPr>
              <a:t> </a:t>
            </a:r>
            <a:r>
              <a:rPr lang="de-CH" altLang="de-DE" sz="1900" dirty="0" err="1" smtClean="0">
                <a:solidFill>
                  <a:srgbClr val="FF0000"/>
                </a:solidFill>
              </a:rPr>
              <a:t>each</a:t>
            </a:r>
            <a:r>
              <a:rPr lang="de-CH" altLang="de-DE" sz="1900" dirty="0" smtClean="0">
                <a:solidFill>
                  <a:srgbClr val="FF0000"/>
                </a:solidFill>
              </a:rPr>
              <a:t> variable!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5777617" y="1515803"/>
            <a:ext cx="3287008" cy="5058632"/>
            <a:chOff x="5501392" y="1515803"/>
            <a:chExt cx="3287008" cy="5058632"/>
          </a:xfrm>
        </p:grpSpPr>
        <p:sp>
          <p:nvSpPr>
            <p:cNvPr id="80" name="TextBox 79"/>
            <p:cNvSpPr txBox="1"/>
            <p:nvPr/>
          </p:nvSpPr>
          <p:spPr bwMode="auto">
            <a:xfrm>
              <a:off x="5501392" y="5470356"/>
              <a:ext cx="1877653" cy="369332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de-CH" sz="1800" dirty="0">
                  <a:solidFill>
                    <a:prstClr val="black"/>
                  </a:solidFill>
                  <a:latin typeface="Arial" charset="0"/>
                </a:rPr>
                <a:t>User community</a:t>
              </a:r>
            </a:p>
          </p:txBody>
        </p:sp>
        <p:sp>
          <p:nvSpPr>
            <p:cNvPr id="81" name="TextBox 80"/>
            <p:cNvSpPr txBox="1"/>
            <p:nvPr/>
          </p:nvSpPr>
          <p:spPr bwMode="auto">
            <a:xfrm>
              <a:off x="5501392" y="4174899"/>
              <a:ext cx="1359378" cy="578127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de-CH" sz="1800" dirty="0">
                  <a:solidFill>
                    <a:prstClr val="black"/>
                  </a:solidFill>
                  <a:latin typeface="Arial" charset="0"/>
                </a:rPr>
                <a:t>International </a:t>
              </a:r>
              <a:br>
                <a:rPr lang="de-CH" sz="1800" dirty="0">
                  <a:solidFill>
                    <a:prstClr val="black"/>
                  </a:solidFill>
                  <a:latin typeface="Arial" charset="0"/>
                </a:rPr>
              </a:br>
              <a:r>
                <a:rPr lang="de-CH" sz="1800" dirty="0">
                  <a:solidFill>
                    <a:prstClr val="black"/>
                  </a:solidFill>
                  <a:latin typeface="Arial" charset="0"/>
                </a:rPr>
                <a:t>structures</a:t>
              </a:r>
            </a:p>
          </p:txBody>
        </p:sp>
        <p:sp>
          <p:nvSpPr>
            <p:cNvPr id="82" name="TextBox 81"/>
            <p:cNvSpPr txBox="1"/>
            <p:nvPr/>
          </p:nvSpPr>
          <p:spPr bwMode="auto">
            <a:xfrm>
              <a:off x="5501392" y="3152170"/>
              <a:ext cx="1014941" cy="369332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de-CH" sz="1800" dirty="0">
                  <a:solidFill>
                    <a:prstClr val="black"/>
                  </a:solidFill>
                  <a:latin typeface="Arial" charset="0"/>
                </a:rPr>
                <a:t>Experts</a:t>
              </a:r>
            </a:p>
          </p:txBody>
        </p:sp>
        <p:sp>
          <p:nvSpPr>
            <p:cNvPr id="83" name="TextBox 82"/>
            <p:cNvSpPr txBox="1"/>
            <p:nvPr/>
          </p:nvSpPr>
          <p:spPr bwMode="auto">
            <a:xfrm>
              <a:off x="5501392" y="1515803"/>
              <a:ext cx="1800580" cy="369332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de-CH" sz="1800" dirty="0">
                  <a:solidFill>
                    <a:prstClr val="black"/>
                  </a:solidFill>
                  <a:latin typeface="Arial" charset="0"/>
                </a:rPr>
                <a:t>In situ networks</a:t>
              </a:r>
            </a:p>
          </p:txBody>
        </p:sp>
        <p:grpSp>
          <p:nvGrpSpPr>
            <p:cNvPr id="84" name="Group 83"/>
            <p:cNvGrpSpPr>
              <a:grpSpLocks/>
            </p:cNvGrpSpPr>
            <p:nvPr/>
          </p:nvGrpSpPr>
          <p:grpSpPr bwMode="auto">
            <a:xfrm>
              <a:off x="5778452" y="1597153"/>
              <a:ext cx="3009948" cy="4977282"/>
              <a:chOff x="5424450" y="914400"/>
              <a:chExt cx="3364686" cy="5562600"/>
            </a:xfrm>
          </p:grpSpPr>
          <p:pic>
            <p:nvPicPr>
              <p:cNvPr id="85" name="Picture 6" descr="http://daac.ornl.gov/FLUXNET/LgFLUXNET.jpg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480433" y="1295400"/>
                <a:ext cx="609600" cy="6125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86" name="Picture 20" descr="http://www.csiro.au/~/media/CSIROau/Images/Logos-Icons/TERN%20logo/tern-logo-ind.ashx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319356" y="1366648"/>
                <a:ext cx="634546" cy="5867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87" name="Picture 22" descr="GC-NET logo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480433" y="1923604"/>
                <a:ext cx="662244" cy="6622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88" name="Picture 24" descr="http://www.gewex.org/images/top-frontpage-2013.jpg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r="53642" b="25284"/>
              <a:stretch>
                <a:fillRect/>
              </a:stretch>
            </p:blipFill>
            <p:spPr bwMode="auto">
              <a:xfrm>
                <a:off x="6125101" y="1330791"/>
                <a:ext cx="1130469" cy="4168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89" name="Picture 26" descr="Atmospheric Radiation Measurement Climate Research Facility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201302" y="1787835"/>
                <a:ext cx="1076969" cy="3408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90" name="Picture 16" descr="http://t3.gstatic.com/images?q=tbn:ANd9GcTwMJ6FYWjHj2Ogy3wdoA4lzZErbNGuLL2VWOphItl5KNRFyg6gnA"/>
              <p:cNvPicPr>
                <a:picLocks noChangeAspect="1"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344302" y="914400"/>
                <a:ext cx="1015899" cy="3997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91" name="Picture 27"/>
              <p:cNvPicPr>
                <a:picLocks noChangeAspect="1" noChangeArrowheads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429902" y="2167360"/>
                <a:ext cx="2133600" cy="342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92" name="Picture 27"/>
              <p:cNvPicPr>
                <a:picLocks noChangeAspect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030102" y="1709537"/>
                <a:ext cx="619555" cy="419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93" name="Picture 169" descr="I:\StorageSync\Drive_C\MJones_WorkSpace\AGU_POSTER\poster_templates\Logos to Use\nasa-logo.gif"/>
              <p:cNvPicPr>
                <a:picLocks noChangeAspect="1" noChangeArrowheads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506102" y="2743200"/>
                <a:ext cx="491107" cy="4206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94" name="Picture 2" descr="http://www.esa.int/global_imgs/headers/Home_def.jpg"/>
              <p:cNvPicPr>
                <a:picLocks noChangeAspect="1" noChangeArrowheads="1"/>
              </p:cNvPicPr>
              <p:nvPr/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4266" r="71201"/>
              <a:stretch>
                <a:fillRect/>
              </a:stretch>
            </p:blipFill>
            <p:spPr bwMode="auto">
              <a:xfrm>
                <a:off x="7077255" y="3197535"/>
                <a:ext cx="774903" cy="4206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95" name="Picture 9"/>
              <p:cNvPicPr>
                <a:picLocks noChangeAspect="1" noChangeArrowheads="1"/>
              </p:cNvPicPr>
              <p:nvPr/>
            </p:nvPicPr>
            <p:blipFill>
              <a:blip r:embed="rId14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618992" y="3197535"/>
                <a:ext cx="384274" cy="4206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96" name="Picture 4" descr="USGS - science for a changing world"/>
              <p:cNvPicPr>
                <a:picLocks noChangeAspect="1" noChangeArrowheads="1"/>
              </p:cNvPicPr>
              <p:nvPr/>
            </p:nvPicPr>
            <p:blipFill>
              <a:blip r:embed="rId15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548778" y="3200646"/>
                <a:ext cx="1030288" cy="4175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97" name="Picture 31" descr="http://upload.wikimedia.org/wikipedia/en/1/1d/CAS-LOGO-small.jpg"/>
              <p:cNvPicPr>
                <a:picLocks noChangeAspect="1" noChangeArrowheads="1"/>
              </p:cNvPicPr>
              <p:nvPr/>
            </p:nvPicPr>
            <p:blipFill>
              <a:blip r:embed="rId16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107947" y="2743200"/>
                <a:ext cx="420624" cy="4206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98" name="Picture 37" descr="http://www.gowithnaturalgas.ca/wp-content/uploads/2012/07/Government-of-Canada-EN.jpg"/>
              <p:cNvPicPr>
                <a:picLocks noChangeAspect="1" noChangeArrowheads="1"/>
              </p:cNvPicPr>
              <p:nvPr/>
            </p:nvPicPr>
            <p:blipFill>
              <a:blip r:embed="rId17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10278" t="22180" r="10001" b="20654"/>
              <a:stretch>
                <a:fillRect/>
              </a:stretch>
            </p:blipFill>
            <p:spPr bwMode="auto">
              <a:xfrm>
                <a:off x="7034424" y="2743200"/>
                <a:ext cx="995678" cy="304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99" name="Picture 41" descr="http://www.aamu.edu/Academics/alns/Documents/800px-USDA_logo_svg.png"/>
              <p:cNvPicPr>
                <a:picLocks noChangeAspect="1" noChangeArrowheads="1"/>
              </p:cNvPicPr>
              <p:nvPr/>
            </p:nvPicPr>
            <p:blipFill>
              <a:blip r:embed="rId18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918833" y="3186637"/>
                <a:ext cx="609600" cy="4206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0" name="Picture 43" descr="http://www.eohandbook.com/eohb2011/images/ceos_img_01.jpg"/>
              <p:cNvPicPr>
                <a:picLocks noChangeAspect="1" noChangeArrowheads="1"/>
              </p:cNvPicPr>
              <p:nvPr/>
            </p:nvPicPr>
            <p:blipFill>
              <a:blip r:embed="rId19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062489" y="3886200"/>
                <a:ext cx="1356935" cy="6116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1" name="Picture 45" descr="http://start.org/img/logos/gofc-gold.jpg"/>
              <p:cNvPicPr>
                <a:picLocks noChangeAspect="1" noChangeArrowheads="1"/>
              </p:cNvPicPr>
              <p:nvPr/>
            </p:nvPicPr>
            <p:blipFill>
              <a:blip r:embed="rId20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485479" y="4572000"/>
                <a:ext cx="1357716" cy="4990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2" name="Picture 47" descr="http://gosic.org/sites/gosic/files/images/GCOS-Logo.jpg"/>
              <p:cNvPicPr>
                <a:picLocks noChangeAspect="1" noChangeArrowheads="1"/>
              </p:cNvPicPr>
              <p:nvPr/>
            </p:nvPicPr>
            <p:blipFill>
              <a:blip r:embed="rId21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034913" y="4611237"/>
                <a:ext cx="1450975" cy="4206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3" name="Picture 49" descr="https://lpdaac.usgs.gov/sites/all/themes/daac/images/logo_lpdaac.png"/>
              <p:cNvPicPr>
                <a:picLocks noChangeAspect="1" noChangeArrowheads="1"/>
              </p:cNvPicPr>
              <p:nvPr/>
            </p:nvPicPr>
            <p:blipFill>
              <a:blip r:embed="rId22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004310" y="5815013"/>
                <a:ext cx="1000123" cy="2047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4" name="Picture 3"/>
              <p:cNvPicPr>
                <a:picLocks noChangeAspect="1" noChangeArrowheads="1"/>
              </p:cNvPicPr>
              <p:nvPr/>
            </p:nvPicPr>
            <p:blipFill>
              <a:blip r:embed="rId23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21992" t="22653" r="63503" b="71877"/>
              <a:stretch>
                <a:fillRect/>
              </a:stretch>
            </p:blipFill>
            <p:spPr bwMode="auto">
              <a:xfrm>
                <a:off x="7080633" y="5743710"/>
                <a:ext cx="1493808" cy="3522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5" name="Picture 2"/>
              <p:cNvPicPr>
                <a:picLocks noChangeAspect="1" noChangeArrowheads="1"/>
              </p:cNvPicPr>
              <p:nvPr/>
            </p:nvPicPr>
            <p:blipFill>
              <a:blip r:embed="rId24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1604" t="1517" r="63870" b="90013"/>
              <a:stretch>
                <a:fillRect/>
              </a:stretch>
            </p:blipFill>
            <p:spPr bwMode="auto">
              <a:xfrm>
                <a:off x="6166233" y="6134869"/>
                <a:ext cx="1759530" cy="342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6" name="Picture 51" descr="http://webmap.ornl.gov/img/ornldaac_logo.jpg"/>
              <p:cNvPicPr>
                <a:picLocks noChangeAspect="1" noChangeArrowheads="1"/>
              </p:cNvPicPr>
              <p:nvPr/>
            </p:nvPicPr>
            <p:blipFill>
              <a:blip r:embed="rId25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424450" y="5748471"/>
                <a:ext cx="513183" cy="5649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7" name="Picture 53" descr="http://blogs.helsinki.fi/atmscience/files/2013/06/logotransparent-ICOS.gif"/>
              <p:cNvPicPr>
                <a:picLocks noChangeAspect="1" noChangeArrowheads="1"/>
              </p:cNvPicPr>
              <p:nvPr/>
            </p:nvPicPr>
            <p:blipFill>
              <a:blip r:embed="rId26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r="29790"/>
              <a:stretch>
                <a:fillRect/>
              </a:stretch>
            </p:blipFill>
            <p:spPr bwMode="auto">
              <a:xfrm>
                <a:off x="8047947" y="1338874"/>
                <a:ext cx="741189" cy="3325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4" name="Rectangle 3"/>
          <p:cNvSpPr/>
          <p:nvPr/>
        </p:nvSpPr>
        <p:spPr>
          <a:xfrm>
            <a:off x="69273" y="1355483"/>
            <a:ext cx="54817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i="1" dirty="0">
                <a:solidFill>
                  <a:srgbClr val="0000FF"/>
                </a:solidFill>
              </a:rPr>
              <a:t>Example of </a:t>
            </a:r>
            <a:r>
              <a:rPr lang="en-CA" i="1" dirty="0" smtClean="0">
                <a:solidFill>
                  <a:srgbClr val="0000FF"/>
                </a:solidFill>
              </a:rPr>
              <a:t>services and products </a:t>
            </a:r>
            <a:r>
              <a:rPr lang="en-CA" i="1" dirty="0">
                <a:solidFill>
                  <a:srgbClr val="0000FF"/>
                </a:solidFill>
              </a:rPr>
              <a:t>available from the </a:t>
            </a:r>
            <a:r>
              <a:rPr lang="en-CA" i="1" dirty="0" smtClean="0">
                <a:solidFill>
                  <a:srgbClr val="0000FF"/>
                </a:solidFill>
              </a:rPr>
              <a:t>WGCV Land Product Validation Subgroup</a:t>
            </a:r>
            <a:r>
              <a:rPr lang="en-CA" i="1" dirty="0">
                <a:solidFill>
                  <a:srgbClr val="0000FF"/>
                </a:solidFill>
              </a:rPr>
              <a:t>: </a:t>
            </a:r>
            <a:endParaRPr lang="en-US" i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2751386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34912" y="1519682"/>
            <a:ext cx="9009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dirty="0" smtClean="0"/>
              <a:t>G. Schaepman-Strub (UZH, LPV Chair), M. Roman (NASA, vice), J. Nickeson (NASA, support)</a:t>
            </a:r>
          </a:p>
        </p:txBody>
      </p:sp>
      <p:graphicFrame>
        <p:nvGraphicFramePr>
          <p:cNvPr id="36" name="Table 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788860820"/>
              </p:ext>
            </p:extLst>
          </p:nvPr>
        </p:nvGraphicFramePr>
        <p:xfrm>
          <a:off x="1214204" y="1842848"/>
          <a:ext cx="7438140" cy="4917262"/>
        </p:xfrm>
        <a:graphic>
          <a:graphicData uri="http://schemas.openxmlformats.org/drawingml/2006/table">
            <a:tbl>
              <a:tblPr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tblPr>
              <a:tblGrid>
                <a:gridCol w="2850129"/>
                <a:gridCol w="2363521"/>
                <a:gridCol w="2224490"/>
              </a:tblGrid>
              <a:tr h="5066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28" charset="-128"/>
                        </a:rPr>
                        <a:t>Snow cover*, Ice</a:t>
                      </a:r>
                    </a:p>
                  </a:txBody>
                  <a:tcPr marL="84332" marR="84332" marT="42166" marB="42166" anchor="ctr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28" charset="-128"/>
                        </a:rPr>
                        <a:t>Thomas </a:t>
                      </a:r>
                      <a:r>
                        <a:rPr kumimoji="0" lang="en-US" sz="15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28" charset="-128"/>
                        </a:rPr>
                        <a:t>Nagler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28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28" charset="-128"/>
                        </a:rPr>
                        <a:t>(ENVEO, Austria)</a:t>
                      </a:r>
                    </a:p>
                  </a:txBody>
                  <a:tcPr marL="84332" marR="84332" marT="42166" marB="42166" anchor="ctr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28" charset="-128"/>
                        </a:rPr>
                        <a:t>Tao Che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28" charset="-128"/>
                        </a:rPr>
                        <a:t>(Chinese Academy of Sciences)</a:t>
                      </a:r>
                    </a:p>
                  </a:txBody>
                  <a:tcPr marL="84332" marR="84332" marT="42166" marB="42166" anchor="ctr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</a:tr>
              <a:tr h="5679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28" charset="-128"/>
                        </a:rPr>
                        <a:t>Surface radiation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28" charset="-128"/>
                        </a:rPr>
                        <a:t>(Reflectance, BRDF, </a:t>
                      </a:r>
                      <a:r>
                        <a:rPr kumimoji="0" lang="en-US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28" charset="-128"/>
                        </a:rPr>
                        <a:t>Albed</a:t>
                      </a: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28" charset="-128"/>
                        </a:rPr>
                        <a:t>*)</a:t>
                      </a:r>
                    </a:p>
                  </a:txBody>
                  <a:tcPr marL="84332" marR="84332" marT="42166" marB="42166" anchor="ctr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28" charset="-128"/>
                        </a:rPr>
                        <a:t>Crystal Schaaf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28" charset="-128"/>
                        </a:rPr>
                        <a:t>(U. Massachusetts)</a:t>
                      </a:r>
                    </a:p>
                  </a:txBody>
                  <a:tcPr marL="84332" marR="84332" marT="42166" marB="42166" anchor="ctr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28" charset="-128"/>
                        </a:rPr>
                        <a:t>Xavier </a:t>
                      </a:r>
                      <a:r>
                        <a:rPr kumimoji="0" lang="en-US" sz="15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28" charset="-128"/>
                        </a:rPr>
                        <a:t>Ceamanos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28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28" charset="-128"/>
                        </a:rPr>
                        <a:t>(</a:t>
                      </a:r>
                      <a:r>
                        <a:rPr kumimoji="0" 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28" charset="-128"/>
                        </a:rPr>
                        <a:t>Meteo</a:t>
                      </a: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28" charset="-128"/>
                        </a:rPr>
                        <a:t> France) </a:t>
                      </a:r>
                    </a:p>
                  </a:txBody>
                  <a:tcPr marL="84332" marR="84332" marT="42166" marB="42166" anchor="ctr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</a:tr>
              <a:tr h="5066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28" charset="-128"/>
                        </a:rPr>
                        <a:t>Land cover*</a:t>
                      </a:r>
                    </a:p>
                  </a:txBody>
                  <a:tcPr marL="84332" marR="84332" marT="42166" marB="42166" anchor="ctr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28" charset="-128"/>
                        </a:rPr>
                        <a:t>Pontus </a:t>
                      </a:r>
                      <a:r>
                        <a:rPr kumimoji="0" lang="en-US" sz="15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28" charset="-128"/>
                        </a:rPr>
                        <a:t>Olofsson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28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28" charset="-128"/>
                        </a:rPr>
                        <a:t>(Boston University)</a:t>
                      </a:r>
                    </a:p>
                  </a:txBody>
                  <a:tcPr marL="84332" marR="84332" marT="42166" marB="42166" anchor="ctr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28" charset="-128"/>
                        </a:rPr>
                        <a:t>Martin Herold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28" charset="-128"/>
                          <a:cs typeface="Arial" pitchFamily="34" charset="0"/>
                        </a:rPr>
                        <a:t>(</a:t>
                      </a:r>
                      <a:r>
                        <a:rPr lang="en-US" sz="110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Wageningen</a:t>
                      </a:r>
                      <a:r>
                        <a:rPr lang="en-US" sz="11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University, NL)</a:t>
                      </a:r>
                    </a:p>
                  </a:txBody>
                  <a:tcPr marL="84332" marR="84332" marT="42166" marB="42166" anchor="ctr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</a:tr>
              <a:tr h="53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28" charset="-128"/>
                          <a:cs typeface="+mn-cs"/>
                          <a:sym typeface="Symbol"/>
                        </a:rPr>
                        <a:t>F</a:t>
                      </a:r>
                      <a:r>
                        <a:rPr kumimoji="0" lang="en-US" sz="17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28" charset="-128"/>
                          <a:cs typeface="+mn-cs"/>
                        </a:rPr>
                        <a:t>APAR*</a:t>
                      </a:r>
                    </a:p>
                  </a:txBody>
                  <a:tcPr marL="84332" marR="84332" marT="42166" marB="42166" anchor="ctr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28" charset="-128"/>
                        </a:rPr>
                        <a:t>Arturo Sanchez-</a:t>
                      </a:r>
                      <a:r>
                        <a:rPr kumimoji="0" lang="en-US" sz="15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28" charset="-128"/>
                        </a:rPr>
                        <a:t>Azofeifa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28" charset="-128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28" charset="-128"/>
                        </a:rPr>
                        <a:t>(U. Alberta)</a:t>
                      </a:r>
                    </a:p>
                  </a:txBody>
                  <a:tcPr marL="84332" marR="84332" marT="42166" marB="42166" anchor="ctr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28" charset="-128"/>
                          <a:cs typeface="+mn-cs"/>
                        </a:rPr>
                        <a:t>Nadine Gobron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1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(JRC, IT)</a:t>
                      </a:r>
                    </a:p>
                  </a:txBody>
                  <a:tcPr marL="84332" marR="84332" marT="42166" marB="42166" anchor="ctr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</a:tr>
              <a:tr h="5735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28" charset="-128"/>
                          <a:cs typeface="+mn-cs"/>
                        </a:rPr>
                        <a:t>Leaf area index* </a:t>
                      </a:r>
                    </a:p>
                  </a:txBody>
                  <a:tcPr marL="84332" marR="84332" marT="42166" marB="42166" anchor="ctr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28" charset="-128"/>
                        </a:rPr>
                        <a:t>Oliver Sonnentag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28" charset="-128"/>
                        </a:rPr>
                        <a:t>(University Montreal, CA) </a:t>
                      </a:r>
                    </a:p>
                  </a:txBody>
                  <a:tcPr marL="84332" marR="84332" marT="42166" marB="42166" anchor="ctr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28" charset="-128"/>
                        </a:rPr>
                        <a:t>Stephen Plummer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28" charset="-128"/>
                        </a:rPr>
                        <a:t>(Harwell, UK)</a:t>
                      </a:r>
                    </a:p>
                  </a:txBody>
                  <a:tcPr marL="84332" marR="84332" marT="42166" marB="42166" anchor="ctr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</a:tr>
              <a:tr h="5679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28" charset="-128"/>
                        </a:rPr>
                        <a:t>Fire*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28" charset="-128"/>
                        </a:rPr>
                        <a:t>(Active Fire, Burned Area)</a:t>
                      </a:r>
                    </a:p>
                  </a:txBody>
                  <a:tcPr marL="84332" marR="84332" marT="42166" marB="42166" anchor="ctr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28" charset="-128"/>
                        </a:rPr>
                        <a:t>Luigi Boschetti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28" charset="-128"/>
                        </a:rPr>
                        <a:t>(University of Maryland)</a:t>
                      </a:r>
                    </a:p>
                  </a:txBody>
                  <a:tcPr marL="84332" marR="84332" marT="42166" marB="42166" anchor="ctr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28" charset="-128"/>
                        </a:rPr>
                        <a:t>Kevin </a:t>
                      </a:r>
                      <a:r>
                        <a:rPr kumimoji="0" lang="en-US" sz="15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28" charset="-128"/>
                        </a:rPr>
                        <a:t>Tansey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28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28" charset="-128"/>
                        </a:rPr>
                        <a:t>(University of Leicester, UK)</a:t>
                      </a:r>
                    </a:p>
                  </a:txBody>
                  <a:tcPr marL="84332" marR="84332" marT="42166" marB="42166" anchor="ctr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</a:tr>
              <a:tr h="55163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28" charset="-128"/>
                        </a:rPr>
                        <a:t>Land surface temperature</a:t>
                      </a:r>
                    </a:p>
                  </a:txBody>
                  <a:tcPr marL="84332" marR="84332" marT="42166" marB="42166" anchor="ctr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28" charset="-128"/>
                        </a:rPr>
                        <a:t>Simon Hook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28" charset="-128"/>
                        </a:rPr>
                        <a:t>(NASA JPL)</a:t>
                      </a:r>
                    </a:p>
                  </a:txBody>
                  <a:tcPr marL="84332" marR="84332" marT="42166" marB="42166" anchor="ctr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28" charset="-128"/>
                        </a:rPr>
                        <a:t>Jose </a:t>
                      </a:r>
                      <a:r>
                        <a:rPr kumimoji="0" lang="en-US" sz="15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28" charset="-128"/>
                        </a:rPr>
                        <a:t>Sobrino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28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28" charset="-128"/>
                        </a:rPr>
                        <a:t>(University of Valencia, SP)</a:t>
                      </a:r>
                    </a:p>
                  </a:txBody>
                  <a:tcPr marL="84332" marR="84332" marT="42166" marB="42166" anchor="ctr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</a:tr>
              <a:tr h="5066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28" charset="-128"/>
                        </a:rPr>
                        <a:t>Soil moisture*</a:t>
                      </a:r>
                    </a:p>
                  </a:txBody>
                  <a:tcPr marL="84332" marR="84332" marT="42166" marB="42166" anchor="ctr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28" charset="-128"/>
                        </a:rPr>
                        <a:t>Tom Jackson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28" charset="-128"/>
                        </a:rPr>
                        <a:t>(USDA)</a:t>
                      </a:r>
                    </a:p>
                  </a:txBody>
                  <a:tcPr marL="84332" marR="84332" marT="42166" marB="42166" anchor="ctr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28" charset="-128"/>
                        </a:rPr>
                        <a:t>Wolfgang Wagner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28" charset="-128"/>
                        </a:rPr>
                        <a:t>(Vienna </a:t>
                      </a:r>
                      <a:r>
                        <a:rPr kumimoji="0" 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28" charset="-128"/>
                        </a:rPr>
                        <a:t>Uni</a:t>
                      </a: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28" charset="-128"/>
                        </a:rPr>
                        <a:t> of Technology, AT)</a:t>
                      </a:r>
                    </a:p>
                  </a:txBody>
                  <a:tcPr marL="84332" marR="84332" marT="42166" marB="42166" anchor="ctr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</a:tr>
              <a:tr h="55163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28" charset="-128"/>
                        </a:rPr>
                        <a:t>Land surface phenology</a:t>
                      </a:r>
                    </a:p>
                  </a:txBody>
                  <a:tcPr marL="84332" marR="84332" marT="42166" marB="42166" anchor="ctr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28" charset="-128"/>
                        </a:rPr>
                        <a:t>Matt Jones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28" charset="-128"/>
                        </a:rPr>
                        <a:t>(U of Montana)</a:t>
                      </a:r>
                    </a:p>
                  </a:txBody>
                  <a:tcPr marL="84332" marR="84332" marT="42166" marB="42166" anchor="ctr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28" charset="-128"/>
                        </a:rPr>
                        <a:t>Jadu Dash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28" charset="-128"/>
                        </a:rPr>
                        <a:t>(University of  Southampton, UK)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28" charset="-128"/>
                      </a:endParaRPr>
                    </a:p>
                  </a:txBody>
                  <a:tcPr marL="84332" marR="84332" marT="42166" marB="42166" anchor="ctr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</a:tr>
            </a:tbl>
          </a:graphicData>
        </a:graphic>
      </p:graphicFrame>
      <p:sp>
        <p:nvSpPr>
          <p:cNvPr id="10" name="Title 1"/>
          <p:cNvSpPr txBox="1">
            <a:spLocks/>
          </p:cNvSpPr>
          <p:nvPr/>
        </p:nvSpPr>
        <p:spPr bwMode="auto">
          <a:xfrm>
            <a:off x="3001808" y="111917"/>
            <a:ext cx="6060786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r" defTabSz="914400">
              <a:defRPr/>
            </a:pPr>
            <a:r>
              <a:rPr lang="en-US" sz="2800" b="1" kern="0" dirty="0">
                <a:solidFill>
                  <a:schemeClr val="bg1"/>
                </a:solidFill>
                <a:cs typeface="Tahoma" pitchFamily="-106" charset="0"/>
              </a:rPr>
              <a:t>WGCV Services and Products available to VCs</a:t>
            </a:r>
          </a:p>
        </p:txBody>
      </p:sp>
      <p:sp>
        <p:nvSpPr>
          <p:cNvPr id="2" name="Rectangle 1"/>
          <p:cNvSpPr/>
          <p:nvPr/>
        </p:nvSpPr>
        <p:spPr>
          <a:xfrm>
            <a:off x="2877404" y="1021416"/>
            <a:ext cx="33393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>
              <a:defRPr/>
            </a:pPr>
            <a:r>
              <a:rPr lang="en-US" b="1" kern="0" dirty="0">
                <a:solidFill>
                  <a:schemeClr val="bg1"/>
                </a:solidFill>
                <a:latin typeface="Tahoma" pitchFamily="-106" charset="0"/>
                <a:cs typeface="Tahoma" pitchFamily="-106" charset="0"/>
              </a:rPr>
              <a:t>*Essential Climate Variable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34912" y="1042536"/>
            <a:ext cx="2189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i="1" dirty="0" smtClean="0">
                <a:solidFill>
                  <a:schemeClr val="bg1"/>
                </a:solidFill>
              </a:rPr>
              <a:t>(.. LPV, continued)</a:t>
            </a:r>
            <a:endParaRPr lang="en-US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8128330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4_EUM_template_v03">
  <a:themeElements>
    <a:clrScheme name="1_EUM_template_v03 1">
      <a:dk1>
        <a:srgbClr val="002569"/>
      </a:dk1>
      <a:lt1>
        <a:srgbClr val="FFFFFF"/>
      </a:lt1>
      <a:dk2>
        <a:srgbClr val="002569"/>
      </a:dk2>
      <a:lt2>
        <a:srgbClr val="5F758D"/>
      </a:lt2>
      <a:accent1>
        <a:srgbClr val="FF9A00"/>
      </a:accent1>
      <a:accent2>
        <a:srgbClr val="9F2D20"/>
      </a:accent2>
      <a:accent3>
        <a:srgbClr val="FFFFFF"/>
      </a:accent3>
      <a:accent4>
        <a:srgbClr val="001E59"/>
      </a:accent4>
      <a:accent5>
        <a:srgbClr val="FFCAAA"/>
      </a:accent5>
      <a:accent6>
        <a:srgbClr val="90281C"/>
      </a:accent6>
      <a:hlink>
        <a:srgbClr val="7498C0"/>
      </a:hlink>
      <a:folHlink>
        <a:srgbClr val="929497"/>
      </a:folHlink>
    </a:clrScheme>
    <a:fontScheme name="4_EUM_template_v03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5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5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1_EUM_template_v03 1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FF9A00"/>
        </a:accent1>
        <a:accent2>
          <a:srgbClr val="9F2D20"/>
        </a:accent2>
        <a:accent3>
          <a:srgbClr val="FFFFFF"/>
        </a:accent3>
        <a:accent4>
          <a:srgbClr val="001E59"/>
        </a:accent4>
        <a:accent5>
          <a:srgbClr val="FFCAAA"/>
        </a:accent5>
        <a:accent6>
          <a:srgbClr val="90281C"/>
        </a:accent6>
        <a:hlink>
          <a:srgbClr val="7498C0"/>
        </a:hlink>
        <a:folHlink>
          <a:srgbClr val="92949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2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F6D0A9"/>
        </a:accent1>
        <a:accent2>
          <a:srgbClr val="EBCAE3"/>
        </a:accent2>
        <a:accent3>
          <a:srgbClr val="FFFFFF"/>
        </a:accent3>
        <a:accent4>
          <a:srgbClr val="001E59"/>
        </a:accent4>
        <a:accent5>
          <a:srgbClr val="FAE4D1"/>
        </a:accent5>
        <a:accent6>
          <a:srgbClr val="D5B7CE"/>
        </a:accent6>
        <a:hlink>
          <a:srgbClr val="4E2029"/>
        </a:hlink>
        <a:folHlink>
          <a:srgbClr val="423B6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3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5B97B1"/>
        </a:accent1>
        <a:accent2>
          <a:srgbClr val="F39600"/>
        </a:accent2>
        <a:accent3>
          <a:srgbClr val="FFFFFF"/>
        </a:accent3>
        <a:accent4>
          <a:srgbClr val="001E59"/>
        </a:accent4>
        <a:accent5>
          <a:srgbClr val="B5C9D5"/>
        </a:accent5>
        <a:accent6>
          <a:srgbClr val="DC8700"/>
        </a:accent6>
        <a:hlink>
          <a:srgbClr val="FFE4AE"/>
        </a:hlink>
        <a:folHlink>
          <a:srgbClr val="002A3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4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003F80"/>
        </a:accent1>
        <a:accent2>
          <a:srgbClr val="BDD7EE"/>
        </a:accent2>
        <a:accent3>
          <a:srgbClr val="FFFFFF"/>
        </a:accent3>
        <a:accent4>
          <a:srgbClr val="001E59"/>
        </a:accent4>
        <a:accent5>
          <a:srgbClr val="AAAFC0"/>
        </a:accent5>
        <a:accent6>
          <a:srgbClr val="ABC3D8"/>
        </a:accent6>
        <a:hlink>
          <a:srgbClr val="FFD350"/>
        </a:hlink>
        <a:folHlink>
          <a:srgbClr val="EB6F3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5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C75B12"/>
        </a:accent1>
        <a:accent2>
          <a:srgbClr val="003359"/>
        </a:accent2>
        <a:accent3>
          <a:srgbClr val="FFFFFF"/>
        </a:accent3>
        <a:accent4>
          <a:srgbClr val="001E59"/>
        </a:accent4>
        <a:accent5>
          <a:srgbClr val="E0B5AA"/>
        </a:accent5>
        <a:accent6>
          <a:srgbClr val="002D50"/>
        </a:accent6>
        <a:hlink>
          <a:srgbClr val="92A2BD"/>
        </a:hlink>
        <a:folHlink>
          <a:srgbClr val="C7B37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</TotalTime>
  <Words>769</Words>
  <Application>Microsoft Office PowerPoint</Application>
  <PresentationFormat>On-screen Show (4:3)</PresentationFormat>
  <Paragraphs>146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4_EUM_template_v03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Brian Killough</dc:creator>
  <cp:lastModifiedBy>ssrivastava</cp:lastModifiedBy>
  <cp:revision>344</cp:revision>
  <dcterms:created xsi:type="dcterms:W3CDTF">2012-08-31T01:11:17Z</dcterms:created>
  <dcterms:modified xsi:type="dcterms:W3CDTF">2014-09-12T20:21:11Z</dcterms:modified>
</cp:coreProperties>
</file>