
<file path=[Content_Types].xml><?xml version="1.0" encoding="utf-8"?>
<Types xmlns="http://schemas.openxmlformats.org/package/2006/content-types">
  <Override PartName="/ppt/slides/slide5.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89" r:id="rId2"/>
    <p:sldId id="288" r:id="rId3"/>
    <p:sldId id="275" r:id="rId4"/>
    <p:sldId id="279" r:id="rId5"/>
    <p:sldId id="261" r:id="rId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899" autoAdjust="0"/>
    <p:restoredTop sz="98362" autoAdjust="0"/>
  </p:normalViewPr>
  <p:slideViewPr>
    <p:cSldViewPr>
      <p:cViewPr varScale="1">
        <p:scale>
          <a:sx n="88" d="100"/>
          <a:sy n="88" d="100"/>
        </p:scale>
        <p:origin x="-708"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8BA8E4E5-DA18-4885-B7AF-8FEBAAC55438}" type="datetimeFigureOut">
              <a:rPr lang="en-GB" smtClean="0"/>
              <a:pPr/>
              <a:t>15/09/2014</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DB56E656-7BCA-47BA-932F-B9CCCDF33D5D}"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12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rPr>
              <a:t>Here we</a:t>
            </a:r>
            <a:r>
              <a:rPr lang="en-US" baseline="0" dirty="0" smtClean="0">
                <a:latin typeface="Calibri" charset="0"/>
                <a:ea typeface="ＭＳ Ｐゴシック" charset="0"/>
              </a:rPr>
              <a:t> present the overall Scatterometer mission schedule, highlight in orange the short term period and then in red that no open NRT data access is committed, apart from the ASCAT series, although there are currently missions flying (and about to fly) that could palliate the impact of OSCAT discontinuation for NRT applications</a:t>
            </a:r>
            <a:endParaRPr lang="en-US" dirty="0">
              <a:latin typeface="Calibri" charset="0"/>
              <a:ea typeface="ＭＳ Ｐゴシック" charset="0"/>
            </a:endParaRPr>
          </a:p>
        </p:txBody>
      </p:sp>
      <p:sp>
        <p:nvSpPr>
          <p:cNvPr id="512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35298" indent="-282807" eaLnBrk="0" hangingPunct="0">
              <a:defRPr>
                <a:solidFill>
                  <a:schemeClr val="tx1"/>
                </a:solidFill>
                <a:latin typeface="Arial" charset="0"/>
                <a:ea typeface="ＭＳ Ｐゴシック" charset="0"/>
              </a:defRPr>
            </a:lvl2pPr>
            <a:lvl3pPr marL="1131227" indent="-226245" eaLnBrk="0" hangingPunct="0">
              <a:defRPr>
                <a:solidFill>
                  <a:schemeClr val="tx1"/>
                </a:solidFill>
                <a:latin typeface="Arial" charset="0"/>
                <a:ea typeface="ＭＳ Ｐゴシック" charset="0"/>
              </a:defRPr>
            </a:lvl3pPr>
            <a:lvl4pPr marL="1583718" indent="-226245" eaLnBrk="0" hangingPunct="0">
              <a:defRPr>
                <a:solidFill>
                  <a:schemeClr val="tx1"/>
                </a:solidFill>
                <a:latin typeface="Arial" charset="0"/>
                <a:ea typeface="ＭＳ Ｐゴシック" charset="0"/>
              </a:defRPr>
            </a:lvl4pPr>
            <a:lvl5pPr marL="2036209" indent="-226245" eaLnBrk="0" hangingPunct="0">
              <a:defRPr>
                <a:solidFill>
                  <a:schemeClr val="tx1"/>
                </a:solidFill>
                <a:latin typeface="Arial" charset="0"/>
                <a:ea typeface="ＭＳ Ｐゴシック" charset="0"/>
              </a:defRPr>
            </a:lvl5pPr>
            <a:lvl6pPr marL="2488700" indent="-226245" eaLnBrk="0" fontAlgn="base" hangingPunct="0">
              <a:spcBef>
                <a:spcPct val="0"/>
              </a:spcBef>
              <a:spcAft>
                <a:spcPct val="0"/>
              </a:spcAft>
              <a:defRPr>
                <a:solidFill>
                  <a:schemeClr val="tx1"/>
                </a:solidFill>
                <a:latin typeface="Arial" charset="0"/>
                <a:ea typeface="ＭＳ Ｐゴシック" charset="0"/>
              </a:defRPr>
            </a:lvl6pPr>
            <a:lvl7pPr marL="2941190" indent="-226245" eaLnBrk="0" fontAlgn="base" hangingPunct="0">
              <a:spcBef>
                <a:spcPct val="0"/>
              </a:spcBef>
              <a:spcAft>
                <a:spcPct val="0"/>
              </a:spcAft>
              <a:defRPr>
                <a:solidFill>
                  <a:schemeClr val="tx1"/>
                </a:solidFill>
                <a:latin typeface="Arial" charset="0"/>
                <a:ea typeface="ＭＳ Ｐゴシック" charset="0"/>
              </a:defRPr>
            </a:lvl7pPr>
            <a:lvl8pPr marL="3393681" indent="-226245" eaLnBrk="0" fontAlgn="base" hangingPunct="0">
              <a:spcBef>
                <a:spcPct val="0"/>
              </a:spcBef>
              <a:spcAft>
                <a:spcPct val="0"/>
              </a:spcAft>
              <a:defRPr>
                <a:solidFill>
                  <a:schemeClr val="tx1"/>
                </a:solidFill>
                <a:latin typeface="Arial" charset="0"/>
                <a:ea typeface="ＭＳ Ｐゴシック" charset="0"/>
              </a:defRPr>
            </a:lvl8pPr>
            <a:lvl9pPr marL="3846172" indent="-22624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92536BA-3BE2-2346-A929-FD4D16266EB5}" type="slidenum">
              <a:rPr lang="fr-FR">
                <a:latin typeface="Calibri" charset="0"/>
              </a:rPr>
              <a:pPr eaLnBrk="1" hangingPunct="1"/>
              <a:t>3</a:t>
            </a:fld>
            <a:endParaRPr lang="fr-FR">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12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rPr>
              <a:t>Here the view </a:t>
            </a:r>
            <a:r>
              <a:rPr lang="en-US" dirty="0" err="1" smtClean="0">
                <a:latin typeface="Calibri" charset="0"/>
                <a:ea typeface="ＭＳ Ｐゴシック" charset="0"/>
              </a:rPr>
              <a:t>w.r.t</a:t>
            </a:r>
            <a:r>
              <a:rPr lang="en-US" dirty="0" smtClean="0">
                <a:latin typeface="Calibri" charset="0"/>
                <a:ea typeface="ＭＳ Ｐゴシック" charset="0"/>
              </a:rPr>
              <a:t>. local time coverage is given, where it</a:t>
            </a:r>
            <a:r>
              <a:rPr lang="en-US" baseline="0" dirty="0" smtClean="0">
                <a:latin typeface="Calibri" charset="0"/>
                <a:ea typeface="ＭＳ Ｐゴシック" charset="0"/>
              </a:rPr>
              <a:t> can be observed that:</a:t>
            </a:r>
          </a:p>
          <a:p>
            <a:pPr eaLnBrk="1" hangingPunct="1">
              <a:spcBef>
                <a:spcPct val="0"/>
              </a:spcBef>
              <a:buFontTx/>
              <a:buChar char="-"/>
            </a:pPr>
            <a:r>
              <a:rPr lang="en-US" baseline="0" dirty="0" smtClean="0">
                <a:latin typeface="Calibri" charset="0"/>
                <a:ea typeface="ＭＳ Ｐゴシック" charset="0"/>
              </a:rPr>
              <a:t> The WMO requirement for observation revisit time for winds (6 h) is not met wit the ASCAT mission only (click first animation) (source of the requirement is WMO OSCAR)</a:t>
            </a:r>
          </a:p>
          <a:p>
            <a:pPr eaLnBrk="1" hangingPunct="1">
              <a:spcBef>
                <a:spcPct val="0"/>
              </a:spcBef>
              <a:buFontTx/>
              <a:buChar char="-"/>
            </a:pPr>
            <a:r>
              <a:rPr lang="en-US" baseline="0" dirty="0" smtClean="0">
                <a:latin typeface="Calibri" charset="0"/>
                <a:ea typeface="ＭＳ Ｐゴシック" charset="0"/>
              </a:rPr>
              <a:t> </a:t>
            </a:r>
            <a:r>
              <a:rPr lang="en-US" dirty="0" smtClean="0">
                <a:latin typeface="Calibri" charset="0"/>
                <a:ea typeface="ＭＳ Ｐゴシック" charset="0"/>
              </a:rPr>
              <a:t>T</a:t>
            </a:r>
            <a:r>
              <a:rPr lang="en-US" baseline="0" dirty="0" smtClean="0">
                <a:latin typeface="Calibri" charset="0"/>
                <a:ea typeface="ＭＳ Ｐゴシック" charset="0"/>
              </a:rPr>
              <a:t>he separation between OSCAT and ASCAT (~2.5 h) was approximate the same as between HY-2A and ASCAT (3 h) (click second animation), and HY-2A is also a wide-swath </a:t>
            </a:r>
            <a:r>
              <a:rPr lang="en-US" baseline="0" dirty="0" err="1" smtClean="0">
                <a:latin typeface="Calibri" charset="0"/>
                <a:ea typeface="ＭＳ Ｐゴシック" charset="0"/>
              </a:rPr>
              <a:t>scatterometer</a:t>
            </a:r>
            <a:r>
              <a:rPr lang="en-US" baseline="0" dirty="0" smtClean="0">
                <a:latin typeface="Calibri" charset="0"/>
                <a:ea typeface="ＭＳ Ｐゴシック" charset="0"/>
              </a:rPr>
              <a:t> as OSCAT was, so in principle similar NRT </a:t>
            </a:r>
            <a:r>
              <a:rPr lang="en-US" baseline="0" dirty="0" err="1" smtClean="0">
                <a:latin typeface="Calibri" charset="0"/>
                <a:ea typeface="ＭＳ Ｐゴシック" charset="0"/>
              </a:rPr>
              <a:t>spatio</a:t>
            </a:r>
            <a:r>
              <a:rPr lang="en-US" baseline="0" dirty="0" smtClean="0">
                <a:latin typeface="Calibri" charset="0"/>
                <a:ea typeface="ＭＳ Ｐゴシック" charset="0"/>
              </a:rPr>
              <a:t>/temporal coverage could be achieved with the later mission combination.</a:t>
            </a:r>
          </a:p>
          <a:p>
            <a:pPr eaLnBrk="1" hangingPunct="1">
              <a:spcBef>
                <a:spcPct val="0"/>
              </a:spcBef>
              <a:buFontTx/>
              <a:buChar char="-"/>
            </a:pPr>
            <a:endParaRPr lang="en-US" b="1" baseline="0" dirty="0" smtClean="0">
              <a:latin typeface="Calibri" charset="0"/>
              <a:ea typeface="ＭＳ Ｐゴシック" charset="0"/>
            </a:endParaRPr>
          </a:p>
          <a:p>
            <a:pPr eaLnBrk="1" hangingPunct="1">
              <a:spcBef>
                <a:spcPct val="0"/>
              </a:spcBef>
            </a:pPr>
            <a:r>
              <a:rPr lang="en-US" b="1" baseline="0" dirty="0" smtClean="0">
                <a:latin typeface="Calibri" charset="0"/>
                <a:ea typeface="ＭＳ Ｐゴシック" charset="0"/>
              </a:rPr>
              <a:t>But this requires that at least HY-2A is openly available in NRT!!!</a:t>
            </a:r>
          </a:p>
          <a:p>
            <a:pPr eaLnBrk="1" hangingPunct="1">
              <a:spcBef>
                <a:spcPct val="0"/>
              </a:spcBef>
            </a:pPr>
            <a:endParaRPr lang="en-US" b="0" baseline="0" dirty="0" smtClean="0">
              <a:latin typeface="Calibri" charset="0"/>
              <a:ea typeface="ＭＳ Ｐゴシック" charset="0"/>
            </a:endParaRPr>
          </a:p>
          <a:p>
            <a:pPr eaLnBrk="1" hangingPunct="1">
              <a:spcBef>
                <a:spcPct val="0"/>
              </a:spcBef>
            </a:pPr>
            <a:r>
              <a:rPr lang="en-US" b="0" baseline="0" dirty="0" smtClean="0">
                <a:latin typeface="Calibri" charset="0"/>
                <a:ea typeface="ＭＳ Ｐゴシック" charset="0"/>
              </a:rPr>
              <a:t>Three examples follow on how beneficial has been to have the ASCAT+OSCAT combination flying in a constellation and providing NRT open data access for the last two years</a:t>
            </a:r>
          </a:p>
          <a:p>
            <a:pPr eaLnBrk="1" hangingPunct="1">
              <a:spcBef>
                <a:spcPct val="0"/>
              </a:spcBef>
            </a:pPr>
            <a:endParaRPr lang="en-US" baseline="0" dirty="0" smtClean="0">
              <a:latin typeface="Calibri" charset="0"/>
              <a:ea typeface="ＭＳ Ｐゴシック" charset="0"/>
            </a:endParaRPr>
          </a:p>
          <a:p>
            <a:pPr eaLnBrk="1" hangingPunct="1">
              <a:spcBef>
                <a:spcPct val="0"/>
              </a:spcBef>
            </a:pPr>
            <a:endParaRPr lang="en-US" dirty="0">
              <a:latin typeface="Calibri" charset="0"/>
              <a:ea typeface="ＭＳ Ｐゴシック" charset="0"/>
            </a:endParaRPr>
          </a:p>
        </p:txBody>
      </p:sp>
      <p:sp>
        <p:nvSpPr>
          <p:cNvPr id="512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35298" indent="-282807" eaLnBrk="0" hangingPunct="0">
              <a:defRPr>
                <a:solidFill>
                  <a:schemeClr val="tx1"/>
                </a:solidFill>
                <a:latin typeface="Arial" charset="0"/>
                <a:ea typeface="ＭＳ Ｐゴシック" charset="0"/>
              </a:defRPr>
            </a:lvl2pPr>
            <a:lvl3pPr marL="1131227" indent="-226245" eaLnBrk="0" hangingPunct="0">
              <a:defRPr>
                <a:solidFill>
                  <a:schemeClr val="tx1"/>
                </a:solidFill>
                <a:latin typeface="Arial" charset="0"/>
                <a:ea typeface="ＭＳ Ｐゴシック" charset="0"/>
              </a:defRPr>
            </a:lvl3pPr>
            <a:lvl4pPr marL="1583718" indent="-226245" eaLnBrk="0" hangingPunct="0">
              <a:defRPr>
                <a:solidFill>
                  <a:schemeClr val="tx1"/>
                </a:solidFill>
                <a:latin typeface="Arial" charset="0"/>
                <a:ea typeface="ＭＳ Ｐゴシック" charset="0"/>
              </a:defRPr>
            </a:lvl4pPr>
            <a:lvl5pPr marL="2036209" indent="-226245" eaLnBrk="0" hangingPunct="0">
              <a:defRPr>
                <a:solidFill>
                  <a:schemeClr val="tx1"/>
                </a:solidFill>
                <a:latin typeface="Arial" charset="0"/>
                <a:ea typeface="ＭＳ Ｐゴシック" charset="0"/>
              </a:defRPr>
            </a:lvl5pPr>
            <a:lvl6pPr marL="2488700" indent="-226245" eaLnBrk="0" fontAlgn="base" hangingPunct="0">
              <a:spcBef>
                <a:spcPct val="0"/>
              </a:spcBef>
              <a:spcAft>
                <a:spcPct val="0"/>
              </a:spcAft>
              <a:defRPr>
                <a:solidFill>
                  <a:schemeClr val="tx1"/>
                </a:solidFill>
                <a:latin typeface="Arial" charset="0"/>
                <a:ea typeface="ＭＳ Ｐゴシック" charset="0"/>
              </a:defRPr>
            </a:lvl6pPr>
            <a:lvl7pPr marL="2941190" indent="-226245" eaLnBrk="0" fontAlgn="base" hangingPunct="0">
              <a:spcBef>
                <a:spcPct val="0"/>
              </a:spcBef>
              <a:spcAft>
                <a:spcPct val="0"/>
              </a:spcAft>
              <a:defRPr>
                <a:solidFill>
                  <a:schemeClr val="tx1"/>
                </a:solidFill>
                <a:latin typeface="Arial" charset="0"/>
                <a:ea typeface="ＭＳ Ｐゴシック" charset="0"/>
              </a:defRPr>
            </a:lvl7pPr>
            <a:lvl8pPr marL="3393681" indent="-226245" eaLnBrk="0" fontAlgn="base" hangingPunct="0">
              <a:spcBef>
                <a:spcPct val="0"/>
              </a:spcBef>
              <a:spcAft>
                <a:spcPct val="0"/>
              </a:spcAft>
              <a:defRPr>
                <a:solidFill>
                  <a:schemeClr val="tx1"/>
                </a:solidFill>
                <a:latin typeface="Arial" charset="0"/>
                <a:ea typeface="ＭＳ Ｐゴシック" charset="0"/>
              </a:defRPr>
            </a:lvl8pPr>
            <a:lvl9pPr marL="3846172" indent="-22624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92536BA-3BE2-2346-A929-FD4D16266EB5}" type="slidenum">
              <a:rPr lang="fr-FR">
                <a:latin typeface="Calibri" charset="0"/>
              </a:rPr>
              <a:pPr eaLnBrk="1" hangingPunct="1"/>
              <a:t>4</a:t>
            </a:fld>
            <a:endParaRPr lang="fr-FR">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Here we present the overview</a:t>
            </a:r>
            <a:r>
              <a:rPr lang="en-GB" baseline="0" dirty="0" smtClean="0"/>
              <a:t> of VC activities, as presented to CESO SIT 29 earlier this year.</a:t>
            </a:r>
          </a:p>
          <a:p>
            <a:r>
              <a:rPr lang="en-GB" baseline="0" dirty="0" smtClean="0"/>
              <a:t>Then we highlight with animated arrows the two issues that we wish to discuss with CGMS:</a:t>
            </a:r>
          </a:p>
          <a:p>
            <a:pPr>
              <a:buFontTx/>
              <a:buChar char="-"/>
            </a:pPr>
            <a:r>
              <a:rPr lang="en-GB" baseline="0" dirty="0" smtClean="0"/>
              <a:t>The current status of short term coverage after OSCAT discontinuation and the potential missions that could take on that role in the short term</a:t>
            </a:r>
          </a:p>
          <a:p>
            <a:pPr>
              <a:buFontTx/>
              <a:buChar char="-"/>
            </a:pPr>
            <a:r>
              <a:rPr lang="en-GB" baseline="0" dirty="0" smtClean="0"/>
              <a:t>The optimisation of the constellation </a:t>
            </a:r>
            <a:r>
              <a:rPr lang="en-GB" baseline="0" dirty="0" err="1" smtClean="0"/>
              <a:t>w.r.t</a:t>
            </a:r>
            <a:r>
              <a:rPr lang="en-GB" baseline="0" dirty="0" smtClean="0"/>
              <a:t>. local sensing time for different applications </a:t>
            </a:r>
            <a:endParaRPr lang="en-GB" dirty="0"/>
          </a:p>
        </p:txBody>
      </p:sp>
      <p:sp>
        <p:nvSpPr>
          <p:cNvPr id="4" name="Slide Number Placeholder 3"/>
          <p:cNvSpPr>
            <a:spLocks noGrp="1"/>
          </p:cNvSpPr>
          <p:nvPr>
            <p:ph type="sldNum" sz="quarter" idx="10"/>
          </p:nvPr>
        </p:nvSpPr>
        <p:spPr/>
        <p:txBody>
          <a:bodyPr/>
          <a:lstStyle/>
          <a:p>
            <a:fld id="{DB56E656-7BCA-47BA-932F-B9CCCDF33D5D}" type="slidenum">
              <a:rPr lang="en-GB" smtClean="0"/>
              <a:pPr/>
              <a:t>5</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13" name="Rectangle 65"/>
          <p:cNvSpPr>
            <a:spLocks noGrp="1" noChangeArrowheads="1"/>
          </p:cNvSpPr>
          <p:nvPr>
            <p:ph type="sldNum" sz="quarter" idx="4294967295"/>
          </p:nvPr>
        </p:nvSpPr>
        <p:spPr>
          <a:xfrm>
            <a:off x="8609459" y="6610350"/>
            <a:ext cx="571053" cy="247650"/>
          </a:xfrm>
          <a:prstGeom prst="rect">
            <a:avLst/>
          </a:prstGeom>
        </p:spPr>
        <p:txBody>
          <a:bodyPr/>
          <a:lstStyle>
            <a:lvl1pPr>
              <a:defRPr sz="800">
                <a:solidFill>
                  <a:schemeClr val="tx2"/>
                </a:solidFill>
              </a:defRPr>
            </a:lvl1pPr>
          </a:lstStyle>
          <a:p>
            <a:pPr>
              <a:defRPr/>
            </a:pPr>
            <a:r>
              <a:rPr lang="en-GB" dirty="0"/>
              <a:t>Slide: </a:t>
            </a:r>
            <a:fld id="{8AE4F5B3-C86E-48F7-90B4-22A3CA5B476D}"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5"/>
          <p:cNvSpPr>
            <a:spLocks noGrp="1" noChangeArrowheads="1"/>
          </p:cNvSpPr>
          <p:nvPr>
            <p:ph type="sldNum" sz="quarter" idx="4294967295"/>
          </p:nvPr>
        </p:nvSpPr>
        <p:spPr>
          <a:xfrm>
            <a:off x="8609459" y="6610350"/>
            <a:ext cx="571053" cy="247650"/>
          </a:xfrm>
          <a:prstGeom prst="rect">
            <a:avLst/>
          </a:prstGeom>
        </p:spPr>
        <p:txBody>
          <a:bodyPr/>
          <a:lstStyle>
            <a:lvl1pPr>
              <a:defRPr sz="800">
                <a:solidFill>
                  <a:schemeClr val="tx2"/>
                </a:solidFill>
              </a:defRPr>
            </a:lvl1pPr>
          </a:lstStyle>
          <a:p>
            <a:pPr>
              <a:defRPr/>
            </a:pPr>
            <a:r>
              <a:rPr lang="en-GB" dirty="0"/>
              <a:t>Slide: </a:t>
            </a:r>
            <a:fld id="{8AE4F5B3-C86E-48F7-90B4-22A3CA5B476D}"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9" name="Rectangle 65"/>
          <p:cNvSpPr>
            <a:spLocks noGrp="1" noChangeArrowheads="1"/>
          </p:cNvSpPr>
          <p:nvPr>
            <p:ph type="sldNum" sz="quarter" idx="4"/>
          </p:nvPr>
        </p:nvSpPr>
        <p:spPr>
          <a:xfrm>
            <a:off x="8609459" y="6610350"/>
            <a:ext cx="571053" cy="247650"/>
          </a:xfrm>
          <a:prstGeom prst="rect">
            <a:avLst/>
          </a:prstGeom>
        </p:spPr>
        <p:txBody>
          <a:bodyPr/>
          <a:lstStyle>
            <a:lvl1pPr>
              <a:defRPr sz="800">
                <a:solidFill>
                  <a:schemeClr val="tx2"/>
                </a:solidFill>
              </a:defRPr>
            </a:lvl1pPr>
          </a:lstStyle>
          <a:p>
            <a:pPr>
              <a:defRPr/>
            </a:pPr>
            <a:r>
              <a:rPr lang="en-GB" dirty="0"/>
              <a:t>Slide: </a:t>
            </a:r>
            <a:fld id="{8AE4F5B3-C86E-48F7-90B4-22A3CA5B476D}"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052736"/>
            <a:ext cx="8363272" cy="5688632"/>
          </a:xfrm>
        </p:spPr>
        <p:txBody>
          <a:bodyPr>
            <a:normAutofit fontScale="62500" lnSpcReduction="20000"/>
          </a:bodyPr>
          <a:lstStyle/>
          <a:p>
            <a:pPr>
              <a:buNone/>
            </a:pPr>
            <a:r>
              <a:rPr lang="en-GB" b="1" dirty="0" smtClean="0"/>
              <a:t>MISSION STATEMENT &amp; OBJECTIVES </a:t>
            </a:r>
            <a:r>
              <a:rPr lang="en-GB" dirty="0" smtClean="0"/>
              <a:t>(TOR update Dec 2013)</a:t>
            </a:r>
          </a:p>
          <a:p>
            <a:pPr>
              <a:buNone/>
            </a:pPr>
            <a:r>
              <a:rPr lang="en-IE" dirty="0" smtClean="0"/>
              <a:t>The OSVW-VC exists to foster the best quality Ocean Surface Vector Wind data for applications in short, medium, and decadal time scales in the most efficient manner through international collaboration, scientific innovation, and rigor. </a:t>
            </a:r>
          </a:p>
          <a:p>
            <a:pPr>
              <a:buNone/>
            </a:pPr>
            <a:r>
              <a:rPr lang="en-IE" dirty="0" smtClean="0"/>
              <a:t>Strategic objectives to address this aim are: </a:t>
            </a:r>
          </a:p>
          <a:p>
            <a:r>
              <a:rPr lang="en-IE" dirty="0" smtClean="0"/>
              <a:t>Improve </a:t>
            </a:r>
            <a:r>
              <a:rPr lang="en-IE" b="1" dirty="0" smtClean="0"/>
              <a:t>coordination</a:t>
            </a:r>
            <a:r>
              <a:rPr lang="en-IE" dirty="0" smtClean="0"/>
              <a:t>, consolidation and development of the collective OSVW capability; </a:t>
            </a:r>
          </a:p>
          <a:p>
            <a:r>
              <a:rPr lang="en-IE" dirty="0" smtClean="0"/>
              <a:t>Foster better </a:t>
            </a:r>
            <a:r>
              <a:rPr lang="en-IE" b="1" dirty="0" smtClean="0"/>
              <a:t>engagement</a:t>
            </a:r>
            <a:r>
              <a:rPr lang="en-IE" dirty="0" smtClean="0"/>
              <a:t> by agencies operating or preparing satellite Ocean Surface Vector Winds sensors with the international wind vector community; </a:t>
            </a:r>
          </a:p>
          <a:p>
            <a:r>
              <a:rPr lang="en-IE" dirty="0" smtClean="0"/>
              <a:t>Maintain a strong and mutually supportive </a:t>
            </a:r>
            <a:r>
              <a:rPr lang="en-IE" b="1" dirty="0" smtClean="0"/>
              <a:t>relationship with the International Ocean Vector Winds Science Team </a:t>
            </a:r>
            <a:r>
              <a:rPr lang="en-IE" dirty="0" smtClean="0"/>
              <a:t>(IOVWST) and provide an interface to CEOS for the IOVWST;</a:t>
            </a:r>
          </a:p>
          <a:p>
            <a:r>
              <a:rPr lang="en-IE" dirty="0" smtClean="0"/>
              <a:t>Develop recommendations on the driving </a:t>
            </a:r>
            <a:r>
              <a:rPr lang="en-IE" b="1" dirty="0" smtClean="0"/>
              <a:t>requirements</a:t>
            </a:r>
            <a:r>
              <a:rPr lang="en-IE" dirty="0" smtClean="0"/>
              <a:t> to create, validate and sustain the development of an international ensemble of ECV measurements; </a:t>
            </a:r>
          </a:p>
          <a:p>
            <a:r>
              <a:rPr lang="en-IE" dirty="0" smtClean="0"/>
              <a:t>Provide advice and </a:t>
            </a:r>
            <a:r>
              <a:rPr lang="en-IE" b="1" dirty="0" smtClean="0"/>
              <a:t>advocate</a:t>
            </a:r>
            <a:r>
              <a:rPr lang="en-IE" dirty="0" smtClean="0"/>
              <a:t> to the international community the importance of OSVW measurements by developing and consolidating training and outreach. </a:t>
            </a:r>
          </a:p>
        </p:txBody>
      </p:sp>
      <p:sp>
        <p:nvSpPr>
          <p:cNvPr id="4" name="TextBox 3"/>
          <p:cNvSpPr txBox="1"/>
          <p:nvPr/>
        </p:nvSpPr>
        <p:spPr>
          <a:xfrm>
            <a:off x="179512" y="260648"/>
            <a:ext cx="8712968" cy="738664"/>
          </a:xfrm>
          <a:prstGeom prst="rect">
            <a:avLst/>
          </a:prstGeom>
          <a:solidFill>
            <a:schemeClr val="accent1">
              <a:lumMod val="75000"/>
            </a:schemeClr>
          </a:solidFill>
        </p:spPr>
        <p:txBody>
          <a:bodyPr wrap="square" rtlCol="0">
            <a:spAutoFit/>
          </a:bodyPr>
          <a:lstStyle/>
          <a:p>
            <a:r>
              <a:rPr lang="en-GB" sz="2400" b="1" dirty="0" smtClean="0">
                <a:solidFill>
                  <a:schemeClr val="bg1"/>
                </a:solidFill>
              </a:rPr>
              <a:t>CEOS Ocean Surface Vector Winds Virtual Constellation (OSVW-VC)  </a:t>
            </a:r>
          </a:p>
          <a:p>
            <a:r>
              <a:rPr lang="en-GB" b="1" dirty="0" smtClean="0">
                <a:solidFill>
                  <a:schemeClr val="bg1"/>
                </a:solidFill>
              </a:rPr>
              <a:t>Co-chairs: </a:t>
            </a:r>
            <a:r>
              <a:rPr lang="en-GB" b="1" dirty="0" smtClean="0">
                <a:solidFill>
                  <a:srgbClr val="FFFF00"/>
                </a:solidFill>
              </a:rPr>
              <a:t>Paul Chang (NOAA), B.S. Gohil (ISRO), Julia Figa-Saldana (EUMETSAT)</a:t>
            </a:r>
            <a:endParaRPr lang="en-GB" b="1" dirty="0">
              <a:solidFill>
                <a:srgbClr val="FFFF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340768"/>
            <a:ext cx="8363272" cy="4785395"/>
          </a:xfrm>
        </p:spPr>
        <p:txBody>
          <a:bodyPr>
            <a:normAutofit fontScale="77500" lnSpcReduction="20000"/>
          </a:bodyPr>
          <a:lstStyle/>
          <a:p>
            <a:pPr>
              <a:buNone/>
            </a:pPr>
            <a:endParaRPr lang="en-GB" dirty="0" smtClean="0"/>
          </a:p>
          <a:p>
            <a:r>
              <a:rPr lang="en-IE" dirty="0" smtClean="0"/>
              <a:t>Continuous operation of the OSVW constellation, including addition of new missions. </a:t>
            </a:r>
          </a:p>
          <a:p>
            <a:r>
              <a:rPr lang="en-IE" dirty="0" smtClean="0"/>
              <a:t>Open data policy for, and timely access to, all </a:t>
            </a:r>
            <a:r>
              <a:rPr lang="en-IE" dirty="0" err="1" smtClean="0"/>
              <a:t>scatterometer</a:t>
            </a:r>
            <a:r>
              <a:rPr lang="en-IE" dirty="0" smtClean="0"/>
              <a:t> mission data. </a:t>
            </a:r>
          </a:p>
          <a:p>
            <a:r>
              <a:rPr lang="en-IE" dirty="0" smtClean="0"/>
              <a:t>White Paper describing and justifying the oceanography and climate requirements for an OSVW constellation </a:t>
            </a:r>
          </a:p>
          <a:p>
            <a:r>
              <a:rPr lang="en-IE" dirty="0" smtClean="0">
                <a:solidFill>
                  <a:srgbClr val="00B0F0"/>
                </a:solidFill>
              </a:rPr>
              <a:t>Standards and metrics for OSVW services and products, including standard cal/val methods. </a:t>
            </a:r>
          </a:p>
          <a:p>
            <a:r>
              <a:rPr lang="en-IE" dirty="0" smtClean="0">
                <a:solidFill>
                  <a:srgbClr val="00B0F0"/>
                </a:solidFill>
              </a:rPr>
              <a:t>Consistently reprocessed datasets from the OSVW VC’s core missions. </a:t>
            </a:r>
          </a:p>
          <a:p>
            <a:r>
              <a:rPr lang="en-IE" dirty="0" smtClean="0">
                <a:solidFill>
                  <a:srgbClr val="00B0F0"/>
                </a:solidFill>
              </a:rPr>
              <a:t>User training workshops to support marine forecasters in the use of satellite winds and waves </a:t>
            </a:r>
          </a:p>
        </p:txBody>
      </p:sp>
      <p:sp>
        <p:nvSpPr>
          <p:cNvPr id="4" name="TextBox 3"/>
          <p:cNvSpPr txBox="1"/>
          <p:nvPr/>
        </p:nvSpPr>
        <p:spPr>
          <a:xfrm>
            <a:off x="395536" y="467381"/>
            <a:ext cx="5832648" cy="369332"/>
          </a:xfrm>
          <a:prstGeom prst="rect">
            <a:avLst/>
          </a:prstGeom>
          <a:solidFill>
            <a:schemeClr val="accent1">
              <a:lumMod val="75000"/>
            </a:schemeClr>
          </a:solidFill>
        </p:spPr>
        <p:txBody>
          <a:bodyPr wrap="square" rtlCol="0">
            <a:spAutoFit/>
          </a:bodyPr>
          <a:lstStyle/>
          <a:p>
            <a:r>
              <a:rPr lang="en-GB" b="1" dirty="0" smtClean="0">
                <a:solidFill>
                  <a:schemeClr val="bg1"/>
                </a:solidFill>
              </a:rPr>
              <a:t>Summary of outcomes and deliverables</a:t>
            </a:r>
            <a:endParaRPr lang="en-GB" b="1" dirty="0">
              <a:solidFill>
                <a:schemeClr val="bg1"/>
              </a:solidFill>
            </a:endParaRPr>
          </a:p>
        </p:txBody>
      </p:sp>
      <p:sp>
        <p:nvSpPr>
          <p:cNvPr id="5" name="TextBox 4"/>
          <p:cNvSpPr txBox="1"/>
          <p:nvPr/>
        </p:nvSpPr>
        <p:spPr>
          <a:xfrm>
            <a:off x="179512" y="260648"/>
            <a:ext cx="8712968" cy="769441"/>
          </a:xfrm>
          <a:prstGeom prst="rect">
            <a:avLst/>
          </a:prstGeom>
          <a:solidFill>
            <a:schemeClr val="accent1">
              <a:lumMod val="75000"/>
            </a:schemeClr>
          </a:solidFill>
        </p:spPr>
        <p:txBody>
          <a:bodyPr wrap="square" rtlCol="0">
            <a:spAutoFit/>
          </a:bodyPr>
          <a:lstStyle/>
          <a:p>
            <a:r>
              <a:rPr lang="en-GB" sz="2400" b="1" dirty="0" smtClean="0">
                <a:solidFill>
                  <a:schemeClr val="bg1"/>
                </a:solidFill>
              </a:rPr>
              <a:t>CEOS Ocean Surface Vector Winds Virtual Constellation (OSVW-VC)  </a:t>
            </a:r>
          </a:p>
          <a:p>
            <a:r>
              <a:rPr lang="en-GB" sz="2000" b="1" dirty="0" smtClean="0">
                <a:solidFill>
                  <a:schemeClr val="bg1"/>
                </a:solidFill>
              </a:rPr>
              <a:t>Summary of expected outcomes and deliverables</a:t>
            </a:r>
            <a:endParaRPr lang="en-GB" sz="2000" b="1"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ctangle 104"/>
          <p:cNvSpPr>
            <a:spLocks noChangeArrowheads="1"/>
          </p:cNvSpPr>
          <p:nvPr/>
        </p:nvSpPr>
        <p:spPr bwMode="auto">
          <a:xfrm>
            <a:off x="3419475" y="-57150"/>
            <a:ext cx="0" cy="276225"/>
          </a:xfrm>
          <a:prstGeom prst="rect">
            <a:avLst/>
          </a:prstGeom>
          <a:noFill/>
          <a:ln w="9525">
            <a:noFill/>
            <a:miter lim="800000"/>
            <a:headEnd/>
            <a:tailEnd/>
          </a:ln>
        </p:spPr>
        <p:txBody>
          <a:bodyPr wrap="none" lIns="0" tIns="0" rIns="0" bIns="0">
            <a:spAutoFit/>
          </a:bodyPr>
          <a:lstStyle/>
          <a:p>
            <a:endParaRPr lang="en-US">
              <a:solidFill>
                <a:schemeClr val="accent1"/>
              </a:solidFill>
              <a:latin typeface="Calibri" pitchFamily="34" charset="0"/>
            </a:endParaRPr>
          </a:p>
        </p:txBody>
      </p:sp>
      <p:grpSp>
        <p:nvGrpSpPr>
          <p:cNvPr id="117" name="Group 116"/>
          <p:cNvGrpSpPr/>
          <p:nvPr/>
        </p:nvGrpSpPr>
        <p:grpSpPr>
          <a:xfrm>
            <a:off x="467544" y="1124744"/>
            <a:ext cx="8253598" cy="5008066"/>
            <a:chOff x="467544" y="1124744"/>
            <a:chExt cx="8253598" cy="5008066"/>
          </a:xfrm>
        </p:grpSpPr>
        <p:sp>
          <p:nvSpPr>
            <p:cNvPr id="94" name="Rectangle 105"/>
            <p:cNvSpPr>
              <a:spLocks noChangeArrowheads="1"/>
            </p:cNvSpPr>
            <p:nvPr/>
          </p:nvSpPr>
          <p:spPr bwMode="auto">
            <a:xfrm>
              <a:off x="552834"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96" name="Rectangle 121"/>
            <p:cNvSpPr>
              <a:spLocks noChangeArrowheads="1"/>
            </p:cNvSpPr>
            <p:nvPr/>
          </p:nvSpPr>
          <p:spPr bwMode="auto">
            <a:xfrm>
              <a:off x="810284" y="3546655"/>
              <a:ext cx="1524900" cy="236238"/>
            </a:xfrm>
            <a:prstGeom prst="rect">
              <a:avLst/>
            </a:prstGeom>
            <a:noFill/>
            <a:ln w="9525">
              <a:noFill/>
              <a:miter lim="800000"/>
              <a:headEnd/>
              <a:tailEnd/>
            </a:ln>
            <a:scene3d>
              <a:camera prst="orthographicFront"/>
              <a:lightRig rig="threePt" dir="t"/>
            </a:scene3d>
            <a:sp3d/>
          </p:spPr>
          <p:txBody>
            <a:bodyPr lIns="0" tIns="0" rIns="0" bIns="0">
              <a:spAutoFit/>
            </a:bodyPr>
            <a:lstStyle/>
            <a:p>
              <a:pPr fontAlgn="auto">
                <a:spcBef>
                  <a:spcPts val="0"/>
                </a:spcBef>
                <a:spcAft>
                  <a:spcPts val="0"/>
                </a:spcAft>
                <a:defRPr/>
              </a:pPr>
              <a:r>
                <a:rPr lang="en-US" b="1" dirty="0">
                  <a:solidFill>
                    <a:srgbClr val="000099"/>
                  </a:solidFill>
                  <a:latin typeface="+mn-lt"/>
                  <a:ea typeface="+mn-ea"/>
                </a:rPr>
                <a:t>Ku-band</a:t>
              </a:r>
            </a:p>
          </p:txBody>
        </p:sp>
        <p:sp>
          <p:nvSpPr>
            <p:cNvPr id="97" name="Rectangle 137"/>
            <p:cNvSpPr>
              <a:spLocks noChangeArrowheads="1"/>
            </p:cNvSpPr>
            <p:nvPr/>
          </p:nvSpPr>
          <p:spPr bwMode="auto">
            <a:xfrm>
              <a:off x="810284" y="4642928"/>
              <a:ext cx="2476263" cy="236238"/>
            </a:xfrm>
            <a:prstGeom prst="rect">
              <a:avLst/>
            </a:prstGeom>
            <a:noFill/>
            <a:ln w="9525">
              <a:noFill/>
              <a:miter lim="800000"/>
              <a:headEnd/>
              <a:tailEnd/>
            </a:ln>
            <a:scene3d>
              <a:camera prst="orthographicFront"/>
              <a:lightRig rig="threePt" dir="t"/>
            </a:scene3d>
            <a:sp3d/>
          </p:spPr>
          <p:txBody>
            <a:bodyPr lIns="0" tIns="0" rIns="0" bIns="0">
              <a:spAutoFit/>
            </a:bodyPr>
            <a:lstStyle/>
            <a:p>
              <a:pPr fontAlgn="auto">
                <a:spcBef>
                  <a:spcPts val="0"/>
                </a:spcBef>
                <a:spcAft>
                  <a:spcPts val="0"/>
                </a:spcAft>
                <a:defRPr/>
              </a:pPr>
              <a:r>
                <a:rPr lang="en-US" b="1" dirty="0">
                  <a:solidFill>
                    <a:srgbClr val="000099"/>
                  </a:solidFill>
                  <a:latin typeface="+mn-lt"/>
                  <a:ea typeface="+mn-ea"/>
                </a:rPr>
                <a:t>Combined C- and Ku-band</a:t>
              </a:r>
            </a:p>
          </p:txBody>
        </p:sp>
        <p:sp>
          <p:nvSpPr>
            <p:cNvPr id="98" name="Rectangle 115"/>
            <p:cNvSpPr>
              <a:spLocks noChangeArrowheads="1"/>
            </p:cNvSpPr>
            <p:nvPr/>
          </p:nvSpPr>
          <p:spPr bwMode="auto">
            <a:xfrm>
              <a:off x="810284" y="1811642"/>
              <a:ext cx="1017194" cy="236238"/>
            </a:xfrm>
            <a:prstGeom prst="rect">
              <a:avLst/>
            </a:prstGeom>
            <a:noFill/>
            <a:ln w="9525">
              <a:noFill/>
              <a:miter lim="800000"/>
              <a:headEnd/>
              <a:tailEnd/>
            </a:ln>
            <a:scene3d>
              <a:camera prst="orthographicFront"/>
              <a:lightRig rig="threePt" dir="t"/>
            </a:scene3d>
            <a:sp3d>
              <a:bevelT/>
            </a:sp3d>
          </p:spPr>
          <p:txBody>
            <a:bodyPr lIns="0" tIns="0" rIns="0" bIns="0">
              <a:spAutoFit/>
            </a:bodyPr>
            <a:lstStyle/>
            <a:p>
              <a:pPr fontAlgn="auto">
                <a:spcBef>
                  <a:spcPts val="0"/>
                </a:spcBef>
                <a:spcAft>
                  <a:spcPts val="0"/>
                </a:spcAft>
                <a:defRPr/>
              </a:pPr>
              <a:r>
                <a:rPr lang="en-US" b="1" dirty="0">
                  <a:solidFill>
                    <a:srgbClr val="000099"/>
                  </a:solidFill>
                  <a:latin typeface="+mn-lt"/>
                  <a:ea typeface="+mn-ea"/>
                </a:rPr>
                <a:t>C-band</a:t>
              </a:r>
            </a:p>
          </p:txBody>
        </p:sp>
        <p:sp>
          <p:nvSpPr>
            <p:cNvPr id="99" name="TextBox 228"/>
            <p:cNvSpPr txBox="1">
              <a:spLocks noChangeArrowheads="1"/>
            </p:cNvSpPr>
            <p:nvPr/>
          </p:nvSpPr>
          <p:spPr bwMode="auto">
            <a:xfrm>
              <a:off x="552834" y="1386046"/>
              <a:ext cx="701765" cy="235578"/>
            </a:xfrm>
            <a:prstGeom prst="rect">
              <a:avLst/>
            </a:prstGeom>
            <a:noFill/>
            <a:ln w="9525">
              <a:noFill/>
              <a:miter lim="800000"/>
              <a:headEnd/>
              <a:tailEnd/>
            </a:ln>
          </p:spPr>
          <p:txBody>
            <a:bodyPr>
              <a:spAutoFit/>
            </a:bodyPr>
            <a:lstStyle/>
            <a:p>
              <a:r>
                <a:rPr lang="en-US" sz="1200" b="1">
                  <a:latin typeface="Calibri" pitchFamily="34" charset="0"/>
                </a:rPr>
                <a:t>10/06</a:t>
              </a:r>
            </a:p>
          </p:txBody>
        </p:sp>
        <p:sp>
          <p:nvSpPr>
            <p:cNvPr id="100" name="TextBox 249"/>
            <p:cNvSpPr txBox="1">
              <a:spLocks noChangeArrowheads="1"/>
            </p:cNvSpPr>
            <p:nvPr/>
          </p:nvSpPr>
          <p:spPr bwMode="auto">
            <a:xfrm>
              <a:off x="566300" y="2099550"/>
              <a:ext cx="532683" cy="236932"/>
            </a:xfrm>
            <a:prstGeom prst="rect">
              <a:avLst/>
            </a:prstGeom>
            <a:noFill/>
            <a:ln w="9525">
              <a:noFill/>
              <a:miter lim="800000"/>
              <a:headEnd/>
              <a:tailEnd/>
            </a:ln>
          </p:spPr>
          <p:txBody>
            <a:bodyPr wrap="none">
              <a:spAutoFit/>
            </a:bodyPr>
            <a:lstStyle/>
            <a:p>
              <a:r>
                <a:rPr lang="en-US" sz="1200" b="1">
                  <a:latin typeface="Calibri" pitchFamily="34" charset="0"/>
                </a:rPr>
                <a:t>06/99</a:t>
              </a:r>
            </a:p>
          </p:txBody>
        </p:sp>
        <p:grpSp>
          <p:nvGrpSpPr>
            <p:cNvPr id="2" name="Group 182"/>
            <p:cNvGrpSpPr>
              <a:grpSpLocks/>
            </p:cNvGrpSpPr>
            <p:nvPr/>
          </p:nvGrpSpPr>
          <p:grpSpPr bwMode="auto">
            <a:xfrm>
              <a:off x="584255" y="5635930"/>
              <a:ext cx="2527498" cy="228808"/>
              <a:chOff x="330830" y="6275799"/>
              <a:chExt cx="3087512" cy="331644"/>
            </a:xfrm>
          </p:grpSpPr>
          <p:sp>
            <p:nvSpPr>
              <p:cNvPr id="102" name="Rectangle 162"/>
              <p:cNvSpPr>
                <a:spLocks noChangeArrowheads="1"/>
              </p:cNvSpPr>
              <p:nvPr/>
            </p:nvSpPr>
            <p:spPr bwMode="auto">
              <a:xfrm>
                <a:off x="330830" y="6275799"/>
                <a:ext cx="1462267" cy="331644"/>
              </a:xfrm>
              <a:prstGeom prst="rect">
                <a:avLst/>
              </a:prstGeom>
              <a:solidFill>
                <a:srgbClr val="7BAA49"/>
              </a:solidFill>
              <a:ln w="9525" cap="rnd">
                <a:solidFill>
                  <a:srgbClr val="000000"/>
                </a:solidFill>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Design Life</a:t>
                </a:r>
              </a:p>
            </p:txBody>
          </p:sp>
          <p:sp>
            <p:nvSpPr>
              <p:cNvPr id="103" name="Rectangle 162"/>
              <p:cNvSpPr>
                <a:spLocks noChangeArrowheads="1"/>
              </p:cNvSpPr>
              <p:nvPr/>
            </p:nvSpPr>
            <p:spPr bwMode="auto">
              <a:xfrm>
                <a:off x="1789440" y="6275799"/>
                <a:ext cx="1628902" cy="331644"/>
              </a:xfrm>
              <a:prstGeom prst="rect">
                <a:avLst/>
              </a:prstGeom>
              <a:solidFill>
                <a:srgbClr val="A6CF7C"/>
              </a:solidFill>
              <a:ln w="9525" cap="rnd">
                <a:solidFill>
                  <a:schemeClr val="tx1"/>
                </a:solidFill>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Extended Life</a:t>
                </a:r>
              </a:p>
            </p:txBody>
          </p:sp>
        </p:grpSp>
        <p:grpSp>
          <p:nvGrpSpPr>
            <p:cNvPr id="3" name="Group 208"/>
            <p:cNvGrpSpPr/>
            <p:nvPr/>
          </p:nvGrpSpPr>
          <p:grpSpPr bwMode="auto">
            <a:xfrm>
              <a:off x="7160500" y="5636281"/>
              <a:ext cx="1384261" cy="222599"/>
              <a:chOff x="4817875" y="6210859"/>
              <a:chExt cx="1468625" cy="381000"/>
            </a:xfrm>
            <a:solidFill>
              <a:schemeClr val="accent2">
                <a:lumMod val="60000"/>
                <a:lumOff val="40000"/>
              </a:schemeClr>
            </a:solidFill>
          </p:grpSpPr>
          <p:sp>
            <p:nvSpPr>
              <p:cNvPr id="105" name="Rectangle 161"/>
              <p:cNvSpPr>
                <a:spLocks noChangeArrowheads="1"/>
              </p:cNvSpPr>
              <p:nvPr/>
            </p:nvSpPr>
            <p:spPr bwMode="auto">
              <a:xfrm>
                <a:off x="4817875" y="6210859"/>
                <a:ext cx="1468625" cy="381000"/>
              </a:xfrm>
              <a:prstGeom prst="rect">
                <a:avLst/>
              </a:prstGeom>
              <a:grpFill/>
              <a:ln w="9525">
                <a:noFill/>
                <a:miter lim="800000"/>
                <a:headEnd/>
                <a:tailEnd/>
              </a:ln>
            </p:spPr>
            <p:txBody>
              <a:bodyPr/>
              <a:lstStyle/>
              <a:p>
                <a:pPr fontAlgn="auto">
                  <a:spcBef>
                    <a:spcPts val="0"/>
                  </a:spcBef>
                  <a:spcAft>
                    <a:spcPts val="0"/>
                  </a:spcAft>
                  <a:defRPr/>
                </a:pPr>
                <a:endParaRPr lang="en-US">
                  <a:latin typeface="+mn-lt"/>
                  <a:ea typeface="+mn-ea"/>
                </a:endParaRPr>
              </a:p>
            </p:txBody>
          </p:sp>
          <p:sp>
            <p:nvSpPr>
              <p:cNvPr id="106" name="Rectangle 162"/>
              <p:cNvSpPr>
                <a:spLocks noChangeArrowheads="1"/>
              </p:cNvSpPr>
              <p:nvPr/>
            </p:nvSpPr>
            <p:spPr bwMode="auto">
              <a:xfrm>
                <a:off x="4823589" y="6210859"/>
                <a:ext cx="1462911" cy="381000"/>
              </a:xfrm>
              <a:prstGeom prst="rect">
                <a:avLst/>
              </a:prstGeom>
              <a:grpFill/>
              <a:ln w="9525" cap="rnd">
                <a:solidFill>
                  <a:srgbClr val="000000"/>
                </a:solidFill>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Proposed</a:t>
                </a:r>
              </a:p>
            </p:txBody>
          </p:sp>
        </p:grpSp>
        <p:sp>
          <p:nvSpPr>
            <p:cNvPr id="107" name="TextBox 256"/>
            <p:cNvSpPr txBox="1">
              <a:spLocks noChangeArrowheads="1"/>
            </p:cNvSpPr>
            <p:nvPr/>
          </p:nvSpPr>
          <p:spPr bwMode="auto">
            <a:xfrm>
              <a:off x="1239635" y="5864738"/>
              <a:ext cx="998033" cy="262656"/>
            </a:xfrm>
            <a:prstGeom prst="rect">
              <a:avLst/>
            </a:prstGeom>
            <a:noFill/>
            <a:ln w="9525">
              <a:noFill/>
              <a:miter lim="800000"/>
              <a:headEnd/>
              <a:tailEnd/>
            </a:ln>
          </p:spPr>
          <p:txBody>
            <a:bodyPr>
              <a:spAutoFit/>
            </a:bodyPr>
            <a:lstStyle/>
            <a:p>
              <a:r>
                <a:rPr lang="en-US" sz="1400">
                  <a:cs typeface="Arial" charset="0"/>
                </a:rPr>
                <a:t>Operating</a:t>
              </a:r>
            </a:p>
          </p:txBody>
        </p:sp>
        <p:sp>
          <p:nvSpPr>
            <p:cNvPr id="108" name="Rectangle 162"/>
            <p:cNvSpPr>
              <a:spLocks noChangeArrowheads="1"/>
            </p:cNvSpPr>
            <p:nvPr/>
          </p:nvSpPr>
          <p:spPr bwMode="auto">
            <a:xfrm>
              <a:off x="552834" y="2332420"/>
              <a:ext cx="429438" cy="165175"/>
            </a:xfrm>
            <a:prstGeom prst="rect">
              <a:avLst/>
            </a:prstGeom>
            <a:solidFill>
              <a:srgbClr val="7BAA49"/>
            </a:solidFill>
            <a:ln w="9525" cap="rnd">
              <a:solidFill>
                <a:srgbClr val="000000"/>
              </a:solidFill>
              <a:prstDash val="solid"/>
              <a:round/>
              <a:headEnd/>
              <a:tailEnd/>
            </a:ln>
          </p:spPr>
          <p:txBody>
            <a:bodyPr anchor="b"/>
            <a:lstStyle/>
            <a:p>
              <a:pPr fontAlgn="auto">
                <a:spcBef>
                  <a:spcPts val="0"/>
                </a:spcBef>
                <a:spcAft>
                  <a:spcPts val="0"/>
                </a:spcAft>
                <a:defRPr/>
              </a:pPr>
              <a:endParaRPr lang="en-US" sz="1000" b="1" dirty="0">
                <a:latin typeface="+mn-lt"/>
                <a:ea typeface="+mn-ea"/>
              </a:endParaRPr>
            </a:p>
          </p:txBody>
        </p:sp>
        <p:grpSp>
          <p:nvGrpSpPr>
            <p:cNvPr id="4" name="Group 183"/>
            <p:cNvGrpSpPr>
              <a:grpSpLocks/>
            </p:cNvGrpSpPr>
            <p:nvPr/>
          </p:nvGrpSpPr>
          <p:grpSpPr bwMode="auto">
            <a:xfrm>
              <a:off x="3530473" y="5641346"/>
              <a:ext cx="2503829" cy="223393"/>
              <a:chOff x="330830" y="6275805"/>
              <a:chExt cx="3058598" cy="331648"/>
            </a:xfrm>
          </p:grpSpPr>
          <p:sp>
            <p:nvSpPr>
              <p:cNvPr id="111" name="Rectangle 162"/>
              <p:cNvSpPr>
                <a:spLocks noChangeArrowheads="1"/>
              </p:cNvSpPr>
              <p:nvPr/>
            </p:nvSpPr>
            <p:spPr bwMode="auto">
              <a:xfrm>
                <a:off x="330830" y="6275805"/>
                <a:ext cx="1462267" cy="331648"/>
              </a:xfrm>
              <a:prstGeom prst="rect">
                <a:avLst/>
              </a:prstGeom>
              <a:solidFill>
                <a:srgbClr val="FFFF00"/>
              </a:solidFill>
              <a:ln w="9525" cap="rnd">
                <a:solidFill>
                  <a:srgbClr val="000000"/>
                </a:solidFill>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Design Life</a:t>
                </a:r>
              </a:p>
            </p:txBody>
          </p:sp>
          <p:sp>
            <p:nvSpPr>
              <p:cNvPr id="112" name="Rectangle 162"/>
              <p:cNvSpPr>
                <a:spLocks noChangeArrowheads="1"/>
              </p:cNvSpPr>
              <p:nvPr/>
            </p:nvSpPr>
            <p:spPr bwMode="auto">
              <a:xfrm>
                <a:off x="1789440" y="6275805"/>
                <a:ext cx="1599988" cy="331648"/>
              </a:xfrm>
              <a:prstGeom prst="rect">
                <a:avLst/>
              </a:prstGeom>
              <a:solidFill>
                <a:srgbClr val="FFFFCC"/>
              </a:solidFill>
              <a:ln w="9525" cap="rnd">
                <a:solidFill>
                  <a:schemeClr val="tx1"/>
                </a:solidFill>
                <a:prstDash val="dash"/>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Extended Life</a:t>
                </a:r>
              </a:p>
            </p:txBody>
          </p:sp>
        </p:grpSp>
        <p:sp>
          <p:nvSpPr>
            <p:cNvPr id="113" name="TextBox 256"/>
            <p:cNvSpPr txBox="1">
              <a:spLocks noChangeArrowheads="1"/>
            </p:cNvSpPr>
            <p:nvPr/>
          </p:nvSpPr>
          <p:spPr bwMode="auto">
            <a:xfrm>
              <a:off x="4093082" y="5870154"/>
              <a:ext cx="1068359" cy="262656"/>
            </a:xfrm>
            <a:prstGeom prst="rect">
              <a:avLst/>
            </a:prstGeom>
            <a:noFill/>
            <a:ln w="9525">
              <a:noFill/>
              <a:miter lim="800000"/>
              <a:headEnd/>
              <a:tailEnd/>
            </a:ln>
          </p:spPr>
          <p:txBody>
            <a:bodyPr>
              <a:spAutoFit/>
            </a:bodyPr>
            <a:lstStyle/>
            <a:p>
              <a:r>
                <a:rPr lang="en-US" sz="1400">
                  <a:cs typeface="Arial" charset="0"/>
                </a:rPr>
                <a:t>Approved</a:t>
              </a:r>
            </a:p>
          </p:txBody>
        </p:sp>
        <p:grpSp>
          <p:nvGrpSpPr>
            <p:cNvPr id="5" name="Group 205"/>
            <p:cNvGrpSpPr>
              <a:grpSpLocks/>
            </p:cNvGrpSpPr>
            <p:nvPr/>
          </p:nvGrpSpPr>
          <p:grpSpPr bwMode="auto">
            <a:xfrm>
              <a:off x="567797" y="1571530"/>
              <a:ext cx="8153345" cy="203085"/>
              <a:chOff x="330831" y="1596517"/>
              <a:chExt cx="8649255" cy="292608"/>
            </a:xfrm>
          </p:grpSpPr>
          <p:grpSp>
            <p:nvGrpSpPr>
              <p:cNvPr id="6" name="Group 123"/>
              <p:cNvGrpSpPr>
                <a:grpSpLocks/>
              </p:cNvGrpSpPr>
              <p:nvPr/>
            </p:nvGrpSpPr>
            <p:grpSpPr bwMode="auto">
              <a:xfrm>
                <a:off x="2301875" y="1596517"/>
                <a:ext cx="2884663" cy="292608"/>
                <a:chOff x="1102" y="3140"/>
                <a:chExt cx="1903" cy="193"/>
              </a:xfrm>
              <a:solidFill>
                <a:srgbClr val="B0DC80"/>
              </a:solidFill>
            </p:grpSpPr>
            <p:sp>
              <p:nvSpPr>
                <p:cNvPr id="121" name="Freeform 124"/>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solidFill>
                    <a:schemeClr val="tx1"/>
                  </a:solidFill>
                  <a:prstDash val="dash"/>
                  <a:round/>
                  <a:headEnd/>
                  <a:tailEnd/>
                </a:ln>
              </p:spPr>
              <p:txBody>
                <a:bodyPr/>
                <a:lstStyle/>
                <a:p>
                  <a:pPr fontAlgn="auto">
                    <a:spcBef>
                      <a:spcPts val="0"/>
                    </a:spcBef>
                    <a:spcAft>
                      <a:spcPts val="0"/>
                    </a:spcAft>
                    <a:defRPr/>
                  </a:pPr>
                  <a:endParaRPr lang="en-US">
                    <a:latin typeface="+mn-lt"/>
                    <a:ea typeface="+mn-ea"/>
                  </a:endParaRPr>
                </a:p>
              </p:txBody>
            </p:sp>
            <p:sp>
              <p:nvSpPr>
                <p:cNvPr id="122" name="Freeform 125"/>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cap="rnd">
                  <a:solidFill>
                    <a:srgbClr val="000000"/>
                  </a:solidFill>
                  <a:prstDash val="dash"/>
                  <a:round/>
                  <a:headEnd/>
                  <a:tailEnd/>
                </a:ln>
              </p:spPr>
              <p:txBody>
                <a:bodyPr anchor="b"/>
                <a:lstStyle/>
                <a:p>
                  <a:pPr fontAlgn="auto">
                    <a:spcBef>
                      <a:spcPts val="0"/>
                    </a:spcBef>
                    <a:spcAft>
                      <a:spcPts val="0"/>
                    </a:spcAft>
                    <a:defRPr/>
                  </a:pPr>
                  <a:endParaRPr lang="en-US" sz="1000" b="1" dirty="0">
                    <a:latin typeface="+mn-lt"/>
                    <a:ea typeface="+mn-ea"/>
                  </a:endParaRPr>
                </a:p>
              </p:txBody>
            </p:sp>
          </p:grpSp>
          <p:sp>
            <p:nvSpPr>
              <p:cNvPr id="116" name="Freeform 125"/>
              <p:cNvSpPr>
                <a:spLocks/>
              </p:cNvSpPr>
              <p:nvPr/>
            </p:nvSpPr>
            <p:spPr bwMode="auto">
              <a:xfrm>
                <a:off x="330831" y="1596517"/>
                <a:ext cx="2190489" cy="292608"/>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7BAA49"/>
              </a:solidFill>
              <a:ln w="9525" cap="rnd">
                <a:solidFill>
                  <a:srgbClr val="000000"/>
                </a:solidFill>
                <a:prstDash val="solid"/>
                <a:round/>
                <a:headEnd/>
                <a:tailEnd/>
              </a:ln>
            </p:spPr>
            <p:txBody>
              <a:bodyPr tIns="0" bIns="0" anchor="b"/>
              <a:lstStyle/>
              <a:p>
                <a:pPr fontAlgn="auto">
                  <a:spcBef>
                    <a:spcPts val="0"/>
                  </a:spcBef>
                  <a:spcAft>
                    <a:spcPts val="0"/>
                  </a:spcAft>
                  <a:defRPr/>
                </a:pPr>
                <a:r>
                  <a:rPr lang="en-US" sz="1400" b="1" dirty="0">
                    <a:latin typeface="Arial" pitchFamily="34" charset="0"/>
                    <a:ea typeface="+mn-ea"/>
                    <a:cs typeface="Arial" pitchFamily="34" charset="0"/>
                  </a:rPr>
                  <a:t>METOP-A</a:t>
                </a:r>
                <a:r>
                  <a:rPr lang="en-US" sz="1400" dirty="0">
                    <a:latin typeface="Arial" pitchFamily="34" charset="0"/>
                    <a:ea typeface="+mn-ea"/>
                    <a:cs typeface="Arial" pitchFamily="34" charset="0"/>
                  </a:rPr>
                  <a:t> </a:t>
                </a:r>
                <a:r>
                  <a:rPr lang="en-US" sz="1000" b="1" dirty="0">
                    <a:latin typeface="Arial" pitchFamily="34" charset="0"/>
                    <a:ea typeface="+mn-ea"/>
                    <a:cs typeface="Arial" pitchFamily="34" charset="0"/>
                  </a:rPr>
                  <a:t>Europe</a:t>
                </a:r>
              </a:p>
            </p:txBody>
          </p:sp>
          <p:grpSp>
            <p:nvGrpSpPr>
              <p:cNvPr id="7" name="Group 123"/>
              <p:cNvGrpSpPr>
                <a:grpSpLocks/>
              </p:cNvGrpSpPr>
              <p:nvPr/>
            </p:nvGrpSpPr>
            <p:grpSpPr bwMode="auto">
              <a:xfrm>
                <a:off x="7177980" y="1596517"/>
                <a:ext cx="1802106" cy="292608"/>
                <a:chOff x="1102" y="3140"/>
                <a:chExt cx="1903" cy="193"/>
              </a:xfrm>
              <a:solidFill>
                <a:srgbClr val="7BAA49"/>
              </a:solidFill>
            </p:grpSpPr>
            <p:sp>
              <p:nvSpPr>
                <p:cNvPr id="119" name="Freeform 124"/>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solidFill>
                    <a:schemeClr val="tx1"/>
                  </a:solidFill>
                  <a:prstDash val="dash"/>
                  <a:round/>
                  <a:headEnd/>
                  <a:tailEnd/>
                </a:ln>
              </p:spPr>
              <p:txBody>
                <a:bodyPr/>
                <a:lstStyle/>
                <a:p>
                  <a:pPr fontAlgn="auto">
                    <a:spcBef>
                      <a:spcPts val="0"/>
                    </a:spcBef>
                    <a:spcAft>
                      <a:spcPts val="0"/>
                    </a:spcAft>
                    <a:defRPr/>
                  </a:pPr>
                  <a:endParaRPr lang="en-US">
                    <a:latin typeface="+mn-lt"/>
                    <a:ea typeface="+mn-ea"/>
                  </a:endParaRPr>
                </a:p>
              </p:txBody>
            </p:sp>
            <p:sp>
              <p:nvSpPr>
                <p:cNvPr id="120" name="Freeform 125"/>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CC"/>
                </a:solidFill>
                <a:ln w="9525" cap="rnd">
                  <a:solidFill>
                    <a:srgbClr val="000000"/>
                  </a:solidFill>
                  <a:prstDash val="dash"/>
                  <a:round/>
                  <a:headEnd/>
                  <a:tailEnd/>
                </a:ln>
              </p:spPr>
              <p:txBody>
                <a:bodyPr anchor="b"/>
                <a:lstStyle/>
                <a:p>
                  <a:pPr fontAlgn="auto">
                    <a:spcBef>
                      <a:spcPts val="0"/>
                    </a:spcBef>
                    <a:spcAft>
                      <a:spcPts val="0"/>
                    </a:spcAft>
                    <a:defRPr/>
                  </a:pPr>
                  <a:endParaRPr lang="en-US" sz="1000" b="1" dirty="0">
                    <a:latin typeface="+mn-lt"/>
                    <a:ea typeface="+mn-ea"/>
                  </a:endParaRPr>
                </a:p>
              </p:txBody>
            </p:sp>
          </p:grpSp>
          <p:sp>
            <p:nvSpPr>
              <p:cNvPr id="118" name="Freeform 125"/>
              <p:cNvSpPr>
                <a:spLocks/>
              </p:cNvSpPr>
              <p:nvPr/>
            </p:nvSpPr>
            <p:spPr bwMode="auto">
              <a:xfrm>
                <a:off x="4984826" y="1596517"/>
                <a:ext cx="3025414" cy="292608"/>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fontAlgn="auto">
                  <a:spcBef>
                    <a:spcPts val="0"/>
                  </a:spcBef>
                  <a:spcAft>
                    <a:spcPts val="0"/>
                  </a:spcAft>
                  <a:defRPr/>
                </a:pPr>
                <a:r>
                  <a:rPr lang="en-US" sz="1400" b="1" dirty="0">
                    <a:latin typeface="Arial" pitchFamily="34" charset="0"/>
                    <a:ea typeface="+mn-ea"/>
                    <a:cs typeface="Arial" pitchFamily="34" charset="0"/>
                  </a:rPr>
                  <a:t>METOP-C</a:t>
                </a:r>
                <a:r>
                  <a:rPr lang="en-US" sz="1400" dirty="0">
                    <a:latin typeface="Arial" pitchFamily="34" charset="0"/>
                    <a:ea typeface="+mn-ea"/>
                    <a:cs typeface="Arial" pitchFamily="34" charset="0"/>
                  </a:rPr>
                  <a:t> </a:t>
                </a:r>
                <a:r>
                  <a:rPr lang="en-US" sz="1000" b="1" dirty="0">
                    <a:latin typeface="Arial" pitchFamily="34" charset="0"/>
                    <a:ea typeface="+mn-ea"/>
                    <a:cs typeface="Arial" pitchFamily="34" charset="0"/>
                  </a:rPr>
                  <a:t>Europe</a:t>
                </a:r>
              </a:p>
            </p:txBody>
          </p:sp>
        </p:grpSp>
        <p:grpSp>
          <p:nvGrpSpPr>
            <p:cNvPr id="8" name="Group 214"/>
            <p:cNvGrpSpPr>
              <a:grpSpLocks/>
            </p:cNvGrpSpPr>
            <p:nvPr/>
          </p:nvGrpSpPr>
          <p:grpSpPr bwMode="auto">
            <a:xfrm>
              <a:off x="2349891" y="1839602"/>
              <a:ext cx="6371250" cy="190899"/>
              <a:chOff x="2301875" y="2100080"/>
              <a:chExt cx="6759169" cy="296290"/>
            </a:xfrm>
          </p:grpSpPr>
          <p:grpSp>
            <p:nvGrpSpPr>
              <p:cNvPr id="9" name="Group 123"/>
              <p:cNvGrpSpPr>
                <a:grpSpLocks/>
              </p:cNvGrpSpPr>
              <p:nvPr/>
            </p:nvGrpSpPr>
            <p:grpSpPr bwMode="auto">
              <a:xfrm>
                <a:off x="4765675" y="2103762"/>
                <a:ext cx="2914717" cy="292608"/>
                <a:chOff x="1102" y="3140"/>
                <a:chExt cx="1903" cy="193"/>
              </a:xfrm>
              <a:solidFill>
                <a:srgbClr val="7BAA49"/>
              </a:solidFill>
            </p:grpSpPr>
            <p:sp>
              <p:nvSpPr>
                <p:cNvPr id="127" name="Freeform 124"/>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solidFill>
                    <a:schemeClr val="tx1"/>
                  </a:solidFill>
                  <a:prstDash val="dash"/>
                  <a:round/>
                  <a:headEnd/>
                  <a:tailEnd/>
                </a:ln>
              </p:spPr>
              <p:txBody>
                <a:bodyPr/>
                <a:lstStyle/>
                <a:p>
                  <a:pPr fontAlgn="auto">
                    <a:spcBef>
                      <a:spcPts val="0"/>
                    </a:spcBef>
                    <a:spcAft>
                      <a:spcPts val="0"/>
                    </a:spcAft>
                    <a:defRPr/>
                  </a:pPr>
                  <a:endParaRPr lang="en-US">
                    <a:latin typeface="+mn-lt"/>
                    <a:ea typeface="+mn-ea"/>
                  </a:endParaRPr>
                </a:p>
              </p:txBody>
            </p:sp>
            <p:sp>
              <p:nvSpPr>
                <p:cNvPr id="128" name="Freeform 125"/>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CC"/>
                </a:solidFill>
                <a:ln w="9525" cap="rnd">
                  <a:solidFill>
                    <a:srgbClr val="000000"/>
                  </a:solidFill>
                  <a:prstDash val="dash"/>
                  <a:round/>
                  <a:headEnd/>
                  <a:tailEnd/>
                </a:ln>
              </p:spPr>
              <p:txBody>
                <a:bodyPr anchor="b"/>
                <a:lstStyle/>
                <a:p>
                  <a:pPr fontAlgn="auto">
                    <a:spcBef>
                      <a:spcPts val="0"/>
                    </a:spcBef>
                    <a:spcAft>
                      <a:spcPts val="0"/>
                    </a:spcAft>
                    <a:defRPr/>
                  </a:pPr>
                  <a:endParaRPr lang="en-US" sz="1000" b="1" dirty="0">
                    <a:latin typeface="+mn-lt"/>
                    <a:ea typeface="+mn-ea"/>
                  </a:endParaRPr>
                </a:p>
              </p:txBody>
            </p:sp>
          </p:grpSp>
          <p:sp>
            <p:nvSpPr>
              <p:cNvPr id="125" name="Freeform 125"/>
              <p:cNvSpPr>
                <a:spLocks/>
              </p:cNvSpPr>
              <p:nvPr/>
            </p:nvSpPr>
            <p:spPr bwMode="auto">
              <a:xfrm>
                <a:off x="2301875" y="2100080"/>
                <a:ext cx="2914475" cy="292087"/>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7BAA49"/>
              </a:solidFill>
              <a:ln w="9525" cap="rnd">
                <a:solidFill>
                  <a:srgbClr val="000000"/>
                </a:solidFill>
                <a:prstDash val="solid"/>
                <a:round/>
                <a:headEnd/>
                <a:tailEnd/>
              </a:ln>
            </p:spPr>
            <p:txBody>
              <a:bodyPr tIns="0" bIns="0" anchor="b"/>
              <a:lstStyle/>
              <a:p>
                <a:pPr fontAlgn="auto">
                  <a:spcBef>
                    <a:spcPts val="0"/>
                  </a:spcBef>
                  <a:spcAft>
                    <a:spcPts val="0"/>
                  </a:spcAft>
                  <a:defRPr/>
                </a:pPr>
                <a:r>
                  <a:rPr lang="en-US" sz="1400" b="1" dirty="0">
                    <a:latin typeface="Arial" pitchFamily="34" charset="0"/>
                    <a:ea typeface="+mn-ea"/>
                    <a:cs typeface="Arial" pitchFamily="34" charset="0"/>
                  </a:rPr>
                  <a:t>METOP-B</a:t>
                </a:r>
                <a:r>
                  <a:rPr lang="en-US" sz="1400" dirty="0">
                    <a:latin typeface="Arial" pitchFamily="34" charset="0"/>
                    <a:ea typeface="+mn-ea"/>
                    <a:cs typeface="Arial" pitchFamily="34" charset="0"/>
                  </a:rPr>
                  <a:t> </a:t>
                </a:r>
                <a:r>
                  <a:rPr lang="en-US" sz="1000" b="1" dirty="0">
                    <a:latin typeface="Arial" pitchFamily="34" charset="0"/>
                    <a:ea typeface="+mn-ea"/>
                    <a:cs typeface="Arial" pitchFamily="34" charset="0"/>
                  </a:rPr>
                  <a:t>Europe</a:t>
                </a:r>
              </a:p>
            </p:txBody>
          </p:sp>
          <p:sp>
            <p:nvSpPr>
              <p:cNvPr id="126" name="Freeform 141"/>
              <p:cNvSpPr>
                <a:spLocks/>
              </p:cNvSpPr>
              <p:nvPr/>
            </p:nvSpPr>
            <p:spPr bwMode="auto">
              <a:xfrm>
                <a:off x="7459353" y="2106383"/>
                <a:ext cx="1601691" cy="289987"/>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40000"/>
                  <a:lumOff val="60000"/>
                </a:schemeClr>
              </a:solidFill>
              <a:ln w="9525" cap="rnd">
                <a:solidFill>
                  <a:srgbClr val="000000"/>
                </a:solidFill>
                <a:prstDash val="solid"/>
                <a:round/>
                <a:headEnd/>
                <a:tailEnd/>
              </a:ln>
            </p:spPr>
            <p:txBody>
              <a:bodyPr tIns="0" bIns="0"/>
              <a:lstStyle/>
              <a:p>
                <a:pPr>
                  <a:defRPr/>
                </a:pPr>
                <a:r>
                  <a:rPr lang="en-US" sz="1400" b="1" dirty="0">
                    <a:solidFill>
                      <a:srgbClr val="000000"/>
                    </a:solidFill>
                    <a:latin typeface="Arial" pitchFamily="34" charset="0"/>
                    <a:ea typeface="ＭＳ Ｐゴシック" charset="-128"/>
                    <a:cs typeface="Arial" pitchFamily="34" charset="0"/>
                  </a:rPr>
                  <a:t>Post EPS </a:t>
                </a:r>
                <a:r>
                  <a:rPr lang="en-US" sz="1000" b="1" dirty="0">
                    <a:solidFill>
                      <a:srgbClr val="000000"/>
                    </a:solidFill>
                    <a:latin typeface="Arial" pitchFamily="34" charset="0"/>
                    <a:ea typeface="ＭＳ Ｐゴシック" charset="-128"/>
                    <a:cs typeface="Arial" pitchFamily="34" charset="0"/>
                  </a:rPr>
                  <a:t>Europe</a:t>
                </a:r>
                <a:endParaRPr lang="en-US" sz="1000" b="1" dirty="0">
                  <a:latin typeface="Arial" pitchFamily="34" charset="0"/>
                  <a:ea typeface="ＭＳ Ｐゴシック" charset="-128"/>
                  <a:cs typeface="Arial" pitchFamily="34" charset="0"/>
                </a:endParaRPr>
              </a:p>
              <a:p>
                <a:pPr>
                  <a:defRPr/>
                </a:pPr>
                <a:endParaRPr lang="en-US" b="1" dirty="0">
                  <a:latin typeface="Calibri" charset="0"/>
                  <a:ea typeface="ＭＳ Ｐゴシック" charset="-128"/>
                  <a:cs typeface="Arial Unicode MS" charset="0"/>
                </a:endParaRPr>
              </a:p>
            </p:txBody>
          </p:sp>
        </p:grpSp>
        <p:sp>
          <p:nvSpPr>
            <p:cNvPr id="129" name="TextBox 209"/>
            <p:cNvSpPr txBox="1">
              <a:spLocks noChangeArrowheads="1"/>
            </p:cNvSpPr>
            <p:nvPr/>
          </p:nvSpPr>
          <p:spPr bwMode="auto">
            <a:xfrm>
              <a:off x="467544" y="2332420"/>
              <a:ext cx="836433" cy="211208"/>
            </a:xfrm>
            <a:prstGeom prst="rect">
              <a:avLst/>
            </a:prstGeom>
            <a:noFill/>
            <a:ln w="9525">
              <a:noFill/>
              <a:miter lim="800000"/>
              <a:headEnd/>
              <a:tailEnd/>
            </a:ln>
          </p:spPr>
          <p:txBody>
            <a:bodyPr>
              <a:spAutoFit/>
            </a:bodyPr>
            <a:lstStyle/>
            <a:p>
              <a:r>
                <a:rPr lang="en-GB" sz="1000" b="1"/>
                <a:t>QSCAT </a:t>
              </a:r>
              <a:r>
                <a:rPr lang="en-GB" sz="800" b="1"/>
                <a:t>USA</a:t>
              </a:r>
            </a:p>
          </p:txBody>
        </p:sp>
        <p:sp>
          <p:nvSpPr>
            <p:cNvPr id="130" name="Freeform 125"/>
            <p:cNvSpPr>
              <a:spLocks/>
            </p:cNvSpPr>
            <p:nvPr/>
          </p:nvSpPr>
          <p:spPr bwMode="auto">
            <a:xfrm>
              <a:off x="5243737" y="3350551"/>
              <a:ext cx="1779103"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fontAlgn="auto">
                <a:spcBef>
                  <a:spcPts val="0"/>
                </a:spcBef>
                <a:spcAft>
                  <a:spcPts val="0"/>
                </a:spcAft>
                <a:defRPr/>
              </a:pPr>
              <a:r>
                <a:rPr lang="en-US" sz="1400" b="1" dirty="0">
                  <a:latin typeface="Arial" pitchFamily="34" charset="0"/>
                  <a:ea typeface="+mn-ea"/>
                  <a:cs typeface="Arial" pitchFamily="34" charset="0"/>
                </a:rPr>
                <a:t>CFOSAT </a:t>
              </a:r>
              <a:r>
                <a:rPr lang="en-US" sz="1000" b="1" dirty="0">
                  <a:latin typeface="Arial" pitchFamily="34" charset="0"/>
                  <a:ea typeface="+mn-ea"/>
                  <a:cs typeface="Arial" pitchFamily="34" charset="0"/>
                </a:rPr>
                <a:t>China/France</a:t>
              </a:r>
            </a:p>
          </p:txBody>
        </p:sp>
        <p:sp>
          <p:nvSpPr>
            <p:cNvPr id="131" name="Freeform 125"/>
            <p:cNvSpPr>
              <a:spLocks/>
            </p:cNvSpPr>
            <p:nvPr/>
          </p:nvSpPr>
          <p:spPr bwMode="auto">
            <a:xfrm>
              <a:off x="3419872" y="3573016"/>
              <a:ext cx="1150656"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anchor="b"/>
            <a:lstStyle/>
            <a:p>
              <a:pPr fontAlgn="auto">
                <a:spcBef>
                  <a:spcPts val="0"/>
                </a:spcBef>
                <a:spcAft>
                  <a:spcPts val="0"/>
                </a:spcAft>
                <a:defRPr/>
              </a:pPr>
              <a:r>
                <a:rPr lang="en-US" sz="900" b="1" dirty="0" err="1" smtClean="0">
                  <a:latin typeface="Arial" pitchFamily="34" charset="0"/>
                  <a:ea typeface="+mn-ea"/>
                  <a:cs typeface="Arial" pitchFamily="34" charset="0"/>
                </a:rPr>
                <a:t>RapidSCAT</a:t>
              </a:r>
              <a:r>
                <a:rPr lang="en-US" sz="900" b="1" dirty="0" smtClean="0">
                  <a:latin typeface="Arial" pitchFamily="34" charset="0"/>
                  <a:ea typeface="+mn-ea"/>
                  <a:cs typeface="Arial" pitchFamily="34" charset="0"/>
                </a:rPr>
                <a:t> </a:t>
              </a:r>
              <a:r>
                <a:rPr lang="en-US" sz="900" b="1" dirty="0">
                  <a:latin typeface="Arial" pitchFamily="34" charset="0"/>
                  <a:ea typeface="+mn-ea"/>
                  <a:cs typeface="Arial" pitchFamily="34" charset="0"/>
                </a:rPr>
                <a:t>USA</a:t>
              </a:r>
            </a:p>
          </p:txBody>
        </p:sp>
        <p:sp>
          <p:nvSpPr>
            <p:cNvPr id="132" name="Freeform 141"/>
            <p:cNvSpPr>
              <a:spLocks/>
            </p:cNvSpPr>
            <p:nvPr/>
          </p:nvSpPr>
          <p:spPr bwMode="auto">
            <a:xfrm>
              <a:off x="5884154" y="4544689"/>
              <a:ext cx="1749177"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lstStyle/>
            <a:p>
              <a:pPr fontAlgn="auto">
                <a:spcBef>
                  <a:spcPts val="0"/>
                </a:spcBef>
                <a:spcAft>
                  <a:spcPts val="0"/>
                </a:spcAft>
                <a:defRPr/>
              </a:pPr>
              <a:r>
                <a:rPr lang="en-US" sz="1400" b="1" dirty="0">
                  <a:latin typeface="Arial" pitchFamily="34" charset="0"/>
                  <a:ea typeface="+mn-ea"/>
                  <a:cs typeface="Arial" pitchFamily="34" charset="0"/>
                </a:rPr>
                <a:t>GCOM-W2 </a:t>
              </a:r>
              <a:r>
                <a:rPr lang="en-US" sz="1000" b="1" dirty="0">
                  <a:latin typeface="Arial" pitchFamily="34" charset="0"/>
                  <a:ea typeface="+mn-ea"/>
                  <a:cs typeface="Arial" pitchFamily="34" charset="0"/>
                </a:rPr>
                <a:t>Japan/India/USA</a:t>
              </a:r>
            </a:p>
            <a:p>
              <a:pPr fontAlgn="auto">
                <a:spcBef>
                  <a:spcPts val="0"/>
                </a:spcBef>
                <a:spcAft>
                  <a:spcPts val="0"/>
                </a:spcAft>
                <a:defRPr/>
              </a:pPr>
              <a:endParaRPr lang="en-US" b="1" dirty="0">
                <a:latin typeface="+mn-lt"/>
                <a:ea typeface="+mn-ea"/>
              </a:endParaRPr>
            </a:p>
          </p:txBody>
        </p:sp>
        <p:sp>
          <p:nvSpPr>
            <p:cNvPr id="133" name="Freeform 141"/>
            <p:cNvSpPr>
              <a:spLocks/>
            </p:cNvSpPr>
            <p:nvPr/>
          </p:nvSpPr>
          <p:spPr bwMode="auto">
            <a:xfrm>
              <a:off x="4842729" y="5256839"/>
              <a:ext cx="2847462"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lstStyle/>
            <a:p>
              <a:pPr fontAlgn="auto">
                <a:spcBef>
                  <a:spcPts val="0"/>
                </a:spcBef>
                <a:spcAft>
                  <a:spcPts val="0"/>
                </a:spcAft>
                <a:defRPr/>
              </a:pPr>
              <a:r>
                <a:rPr lang="en-US" sz="1400" b="1" dirty="0" err="1">
                  <a:latin typeface="Arial" pitchFamily="34" charset="0"/>
                  <a:ea typeface="+mn-ea"/>
                  <a:cs typeface="Arial" pitchFamily="34" charset="0"/>
                </a:rPr>
                <a:t>Scatt</a:t>
              </a:r>
              <a:r>
                <a:rPr lang="en-US" sz="1400" b="1" dirty="0">
                  <a:latin typeface="Arial" pitchFamily="34" charset="0"/>
                  <a:ea typeface="+mn-ea"/>
                  <a:cs typeface="Arial" pitchFamily="34" charset="0"/>
                </a:rPr>
                <a:t> operational series </a:t>
              </a:r>
              <a:r>
                <a:rPr lang="en-US" sz="1000" b="1" dirty="0">
                  <a:latin typeface="Arial" pitchFamily="34" charset="0"/>
                  <a:ea typeface="+mn-ea"/>
                  <a:cs typeface="Arial" pitchFamily="34" charset="0"/>
                </a:rPr>
                <a:t>India</a:t>
              </a:r>
            </a:p>
            <a:p>
              <a:pPr fontAlgn="auto">
                <a:spcBef>
                  <a:spcPts val="0"/>
                </a:spcBef>
                <a:spcAft>
                  <a:spcPts val="0"/>
                </a:spcAft>
                <a:defRPr/>
              </a:pPr>
              <a:endParaRPr lang="en-US" b="1" dirty="0">
                <a:latin typeface="+mn-lt"/>
                <a:ea typeface="+mn-ea"/>
              </a:endParaRPr>
            </a:p>
          </p:txBody>
        </p:sp>
        <p:cxnSp>
          <p:nvCxnSpPr>
            <p:cNvPr id="134" name="Straight Connector 133"/>
            <p:cNvCxnSpPr/>
            <p:nvPr/>
          </p:nvCxnSpPr>
          <p:spPr>
            <a:xfrm>
              <a:off x="567797" y="2099550"/>
              <a:ext cx="811294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588745" y="4402529"/>
              <a:ext cx="8112945" cy="0"/>
            </a:xfrm>
            <a:prstGeom prst="line">
              <a:avLst/>
            </a:prstGeom>
          </p:spPr>
          <p:style>
            <a:lnRef idx="2">
              <a:schemeClr val="accent1"/>
            </a:lnRef>
            <a:fillRef idx="0">
              <a:schemeClr val="accent1"/>
            </a:fillRef>
            <a:effectRef idx="1">
              <a:schemeClr val="accent1"/>
            </a:effectRef>
            <a:fontRef idx="minor">
              <a:schemeClr val="tx1"/>
            </a:fontRef>
          </p:style>
        </p:cxnSp>
        <p:sp>
          <p:nvSpPr>
            <p:cNvPr id="136" name="Rectangle 105"/>
            <p:cNvSpPr>
              <a:spLocks noChangeArrowheads="1"/>
            </p:cNvSpPr>
            <p:nvPr/>
          </p:nvSpPr>
          <p:spPr bwMode="auto">
            <a:xfrm>
              <a:off x="1058583"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37" name="Rectangle 105"/>
            <p:cNvSpPr>
              <a:spLocks noChangeArrowheads="1"/>
            </p:cNvSpPr>
            <p:nvPr/>
          </p:nvSpPr>
          <p:spPr bwMode="auto">
            <a:xfrm>
              <a:off x="1564333"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38" name="Rectangle 105"/>
            <p:cNvSpPr>
              <a:spLocks noChangeArrowheads="1"/>
            </p:cNvSpPr>
            <p:nvPr/>
          </p:nvSpPr>
          <p:spPr bwMode="auto">
            <a:xfrm>
              <a:off x="2070083"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39" name="Rectangle 105"/>
            <p:cNvSpPr>
              <a:spLocks noChangeArrowheads="1"/>
            </p:cNvSpPr>
            <p:nvPr/>
          </p:nvSpPr>
          <p:spPr bwMode="auto">
            <a:xfrm>
              <a:off x="2575833"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0" name="Rectangle 105"/>
            <p:cNvSpPr>
              <a:spLocks noChangeArrowheads="1"/>
            </p:cNvSpPr>
            <p:nvPr/>
          </p:nvSpPr>
          <p:spPr bwMode="auto">
            <a:xfrm>
              <a:off x="3081583"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1" name="Rectangle 105"/>
            <p:cNvSpPr>
              <a:spLocks noChangeArrowheads="1"/>
            </p:cNvSpPr>
            <p:nvPr/>
          </p:nvSpPr>
          <p:spPr bwMode="auto">
            <a:xfrm>
              <a:off x="3587332"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2" name="Rectangle 105"/>
            <p:cNvSpPr>
              <a:spLocks noChangeArrowheads="1"/>
            </p:cNvSpPr>
            <p:nvPr/>
          </p:nvSpPr>
          <p:spPr bwMode="auto">
            <a:xfrm>
              <a:off x="4093082"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3" name="Rectangle 105"/>
            <p:cNvSpPr>
              <a:spLocks noChangeArrowheads="1"/>
            </p:cNvSpPr>
            <p:nvPr/>
          </p:nvSpPr>
          <p:spPr bwMode="auto">
            <a:xfrm>
              <a:off x="5104582"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4" name="Rectangle 105"/>
            <p:cNvSpPr>
              <a:spLocks noChangeArrowheads="1"/>
            </p:cNvSpPr>
            <p:nvPr/>
          </p:nvSpPr>
          <p:spPr bwMode="auto">
            <a:xfrm>
              <a:off x="5610332"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5" name="Rectangle 105"/>
            <p:cNvSpPr>
              <a:spLocks noChangeArrowheads="1"/>
            </p:cNvSpPr>
            <p:nvPr/>
          </p:nvSpPr>
          <p:spPr bwMode="auto">
            <a:xfrm>
              <a:off x="6116081"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6" name="Rectangle 105"/>
            <p:cNvSpPr>
              <a:spLocks noChangeArrowheads="1"/>
            </p:cNvSpPr>
            <p:nvPr/>
          </p:nvSpPr>
          <p:spPr bwMode="auto">
            <a:xfrm>
              <a:off x="6621831"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7" name="Rectangle 105"/>
            <p:cNvSpPr>
              <a:spLocks noChangeArrowheads="1"/>
            </p:cNvSpPr>
            <p:nvPr/>
          </p:nvSpPr>
          <p:spPr bwMode="auto">
            <a:xfrm>
              <a:off x="7127581"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8" name="Rectangle 105"/>
            <p:cNvSpPr>
              <a:spLocks noChangeArrowheads="1"/>
            </p:cNvSpPr>
            <p:nvPr/>
          </p:nvSpPr>
          <p:spPr bwMode="auto">
            <a:xfrm>
              <a:off x="7633331"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49" name="Rectangle 105"/>
            <p:cNvSpPr>
              <a:spLocks noChangeArrowheads="1"/>
            </p:cNvSpPr>
            <p:nvPr/>
          </p:nvSpPr>
          <p:spPr bwMode="auto">
            <a:xfrm>
              <a:off x="8139081"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sp>
          <p:nvSpPr>
            <p:cNvPr id="150" name="TextBox 261"/>
            <p:cNvSpPr txBox="1">
              <a:spLocks noChangeArrowheads="1"/>
            </p:cNvSpPr>
            <p:nvPr/>
          </p:nvSpPr>
          <p:spPr bwMode="auto">
            <a:xfrm>
              <a:off x="552834" y="1164007"/>
              <a:ext cx="505750" cy="184130"/>
            </a:xfrm>
            <a:prstGeom prst="rect">
              <a:avLst/>
            </a:prstGeom>
            <a:noFill/>
            <a:ln w="3175">
              <a:noFill/>
              <a:miter lim="800000"/>
              <a:headEnd/>
              <a:tailEnd/>
            </a:ln>
          </p:spPr>
          <p:txBody>
            <a:bodyPr anchor="ctr">
              <a:spAutoFit/>
            </a:bodyPr>
            <a:lstStyle/>
            <a:p>
              <a:pPr algn="ctr"/>
              <a:r>
                <a:rPr lang="en-GB" sz="800"/>
                <a:t>Launch</a:t>
              </a:r>
            </a:p>
          </p:txBody>
        </p:sp>
        <p:sp>
          <p:nvSpPr>
            <p:cNvPr id="151" name="TextBox 150"/>
            <p:cNvSpPr txBox="1"/>
            <p:nvPr/>
          </p:nvSpPr>
          <p:spPr>
            <a:xfrm>
              <a:off x="1058583" y="1124744"/>
              <a:ext cx="505750" cy="262656"/>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rPr>
                <a:t>10</a:t>
              </a:r>
            </a:p>
          </p:txBody>
        </p:sp>
        <p:sp>
          <p:nvSpPr>
            <p:cNvPr id="152" name="TextBox 151"/>
            <p:cNvSpPr txBox="1"/>
            <p:nvPr/>
          </p:nvSpPr>
          <p:spPr>
            <a:xfrm>
              <a:off x="1564333" y="1124744"/>
              <a:ext cx="505750" cy="262656"/>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rPr>
                <a:t>11</a:t>
              </a:r>
            </a:p>
          </p:txBody>
        </p:sp>
        <p:sp>
          <p:nvSpPr>
            <p:cNvPr id="153" name="TextBox 152"/>
            <p:cNvSpPr txBox="1"/>
            <p:nvPr/>
          </p:nvSpPr>
          <p:spPr>
            <a:xfrm>
              <a:off x="2070083" y="1124744"/>
              <a:ext cx="505750" cy="262656"/>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rPr>
                <a:t>12</a:t>
              </a:r>
            </a:p>
          </p:txBody>
        </p:sp>
        <p:sp>
          <p:nvSpPr>
            <p:cNvPr id="154" name="TextBox 153"/>
            <p:cNvSpPr txBox="1"/>
            <p:nvPr/>
          </p:nvSpPr>
          <p:spPr>
            <a:xfrm>
              <a:off x="2575833" y="1124744"/>
              <a:ext cx="505750" cy="262656"/>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rPr>
                <a:t>13</a:t>
              </a:r>
            </a:p>
          </p:txBody>
        </p:sp>
        <p:sp>
          <p:nvSpPr>
            <p:cNvPr id="155" name="TextBox 154"/>
            <p:cNvSpPr txBox="1"/>
            <p:nvPr/>
          </p:nvSpPr>
          <p:spPr>
            <a:xfrm>
              <a:off x="3081583" y="1124744"/>
              <a:ext cx="505750" cy="262656"/>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rPr>
                <a:t>14</a:t>
              </a:r>
            </a:p>
          </p:txBody>
        </p:sp>
        <p:sp>
          <p:nvSpPr>
            <p:cNvPr id="156" name="TextBox 155"/>
            <p:cNvSpPr txBox="1"/>
            <p:nvPr/>
          </p:nvSpPr>
          <p:spPr>
            <a:xfrm>
              <a:off x="3587332" y="1124744"/>
              <a:ext cx="505750" cy="262656"/>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rPr>
                <a:t>15</a:t>
              </a:r>
            </a:p>
          </p:txBody>
        </p:sp>
        <p:sp>
          <p:nvSpPr>
            <p:cNvPr id="157" name="TextBox 156"/>
            <p:cNvSpPr txBox="1"/>
            <p:nvPr/>
          </p:nvSpPr>
          <p:spPr>
            <a:xfrm>
              <a:off x="4093082" y="1124744"/>
              <a:ext cx="505750" cy="262656"/>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rPr>
                <a:t>16</a:t>
              </a:r>
            </a:p>
          </p:txBody>
        </p:sp>
        <p:sp>
          <p:nvSpPr>
            <p:cNvPr id="158" name="TextBox 157"/>
            <p:cNvSpPr txBox="1"/>
            <p:nvPr/>
          </p:nvSpPr>
          <p:spPr>
            <a:xfrm>
              <a:off x="4598832" y="1124744"/>
              <a:ext cx="505750" cy="262656"/>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rPr>
                <a:t>17</a:t>
              </a:r>
            </a:p>
          </p:txBody>
        </p:sp>
        <p:sp>
          <p:nvSpPr>
            <p:cNvPr id="159" name="TextBox 158"/>
            <p:cNvSpPr txBox="1"/>
            <p:nvPr/>
          </p:nvSpPr>
          <p:spPr>
            <a:xfrm>
              <a:off x="5104582" y="1124744"/>
              <a:ext cx="505750" cy="262656"/>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rPr>
                <a:t>18</a:t>
              </a:r>
            </a:p>
          </p:txBody>
        </p:sp>
        <p:sp>
          <p:nvSpPr>
            <p:cNvPr id="160" name="TextBox 159"/>
            <p:cNvSpPr txBox="1"/>
            <p:nvPr/>
          </p:nvSpPr>
          <p:spPr>
            <a:xfrm>
              <a:off x="5610332" y="1124744"/>
              <a:ext cx="505750" cy="262656"/>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rPr>
                <a:t>19</a:t>
              </a:r>
            </a:p>
          </p:txBody>
        </p:sp>
        <p:sp>
          <p:nvSpPr>
            <p:cNvPr id="161" name="TextBox 160"/>
            <p:cNvSpPr txBox="1"/>
            <p:nvPr/>
          </p:nvSpPr>
          <p:spPr>
            <a:xfrm>
              <a:off x="6116081" y="1124744"/>
              <a:ext cx="505750" cy="262656"/>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rPr>
                <a:t>20</a:t>
              </a:r>
            </a:p>
          </p:txBody>
        </p:sp>
        <p:sp>
          <p:nvSpPr>
            <p:cNvPr id="162" name="TextBox 161"/>
            <p:cNvSpPr txBox="1"/>
            <p:nvPr/>
          </p:nvSpPr>
          <p:spPr>
            <a:xfrm>
              <a:off x="6621831" y="1124744"/>
              <a:ext cx="505750" cy="262656"/>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rPr>
                <a:t>21</a:t>
              </a:r>
            </a:p>
          </p:txBody>
        </p:sp>
        <p:sp>
          <p:nvSpPr>
            <p:cNvPr id="163" name="TextBox 162"/>
            <p:cNvSpPr txBox="1"/>
            <p:nvPr/>
          </p:nvSpPr>
          <p:spPr>
            <a:xfrm>
              <a:off x="7127581" y="1124744"/>
              <a:ext cx="505750" cy="262656"/>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rPr>
                <a:t>22</a:t>
              </a:r>
            </a:p>
          </p:txBody>
        </p:sp>
        <p:sp>
          <p:nvSpPr>
            <p:cNvPr id="164" name="TextBox 163"/>
            <p:cNvSpPr txBox="1"/>
            <p:nvPr/>
          </p:nvSpPr>
          <p:spPr>
            <a:xfrm>
              <a:off x="7633331" y="1124744"/>
              <a:ext cx="505750" cy="262656"/>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rPr>
                <a:t>23</a:t>
              </a:r>
            </a:p>
          </p:txBody>
        </p:sp>
        <p:sp>
          <p:nvSpPr>
            <p:cNvPr id="165" name="TextBox 164"/>
            <p:cNvSpPr txBox="1"/>
            <p:nvPr/>
          </p:nvSpPr>
          <p:spPr>
            <a:xfrm>
              <a:off x="8139081" y="1124744"/>
              <a:ext cx="505750" cy="262656"/>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rPr>
                <a:t>24</a:t>
              </a:r>
            </a:p>
          </p:txBody>
        </p:sp>
        <p:sp>
          <p:nvSpPr>
            <p:cNvPr id="166" name="Freeform 125"/>
            <p:cNvSpPr>
              <a:spLocks/>
            </p:cNvSpPr>
            <p:nvPr/>
          </p:nvSpPr>
          <p:spPr bwMode="auto">
            <a:xfrm>
              <a:off x="4842729" y="3837954"/>
              <a:ext cx="1779103"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fontAlgn="auto">
                <a:spcBef>
                  <a:spcPts val="0"/>
                </a:spcBef>
                <a:spcAft>
                  <a:spcPts val="0"/>
                </a:spcAft>
                <a:defRPr/>
              </a:pPr>
              <a:r>
                <a:rPr lang="en-US" sz="1400" b="1" dirty="0">
                  <a:latin typeface="Arial" pitchFamily="34" charset="0"/>
                  <a:ea typeface="+mn-ea"/>
                  <a:cs typeface="Arial" pitchFamily="34" charset="0"/>
                </a:rPr>
                <a:t>Meteor-M N3 </a:t>
              </a:r>
              <a:r>
                <a:rPr lang="en-US" sz="1000" b="1" dirty="0">
                  <a:latin typeface="Arial" pitchFamily="34" charset="0"/>
                  <a:ea typeface="+mn-ea"/>
                  <a:cs typeface="Arial" pitchFamily="34" charset="0"/>
                </a:rPr>
                <a:t>Russia</a:t>
              </a:r>
            </a:p>
          </p:txBody>
        </p:sp>
        <p:sp>
          <p:nvSpPr>
            <p:cNvPr id="167" name="Freeform 141"/>
            <p:cNvSpPr>
              <a:spLocks/>
            </p:cNvSpPr>
            <p:nvPr/>
          </p:nvSpPr>
          <p:spPr bwMode="auto">
            <a:xfrm>
              <a:off x="4238223" y="2543628"/>
              <a:ext cx="2847462" cy="189546"/>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lstStyle/>
            <a:p>
              <a:pPr fontAlgn="auto">
                <a:spcBef>
                  <a:spcPts val="0"/>
                </a:spcBef>
                <a:spcAft>
                  <a:spcPts val="0"/>
                </a:spcAft>
                <a:defRPr/>
              </a:pPr>
              <a:r>
                <a:rPr lang="en-US" sz="1400" b="1" dirty="0">
                  <a:solidFill>
                    <a:srgbClr val="000000"/>
                  </a:solidFill>
                  <a:latin typeface="Arial" pitchFamily="34" charset="0"/>
                  <a:ea typeface="Arial Unicode MS" charset="0"/>
                  <a:cs typeface="Arial" pitchFamily="34" charset="0"/>
                </a:rPr>
                <a:t>Oceansat-3 </a:t>
              </a:r>
              <a:r>
                <a:rPr lang="en-US" sz="1000" b="1" dirty="0">
                  <a:solidFill>
                    <a:srgbClr val="000000"/>
                  </a:solidFill>
                  <a:latin typeface="Arial" pitchFamily="34" charset="0"/>
                  <a:ea typeface="Arial Unicode MS" charset="0"/>
                  <a:cs typeface="Arial" pitchFamily="34" charset="0"/>
                </a:rPr>
                <a:t>India</a:t>
              </a:r>
              <a:endParaRPr lang="en-US" sz="1000" b="1" dirty="0">
                <a:latin typeface="Arial" pitchFamily="34" charset="0"/>
                <a:ea typeface="+mn-ea"/>
                <a:cs typeface="Arial" pitchFamily="34" charset="0"/>
              </a:endParaRPr>
            </a:p>
            <a:p>
              <a:pPr fontAlgn="auto">
                <a:spcBef>
                  <a:spcPts val="0"/>
                </a:spcBef>
                <a:spcAft>
                  <a:spcPts val="0"/>
                </a:spcAft>
                <a:defRPr/>
              </a:pPr>
              <a:endParaRPr lang="en-US" b="1" dirty="0">
                <a:latin typeface="+mn-lt"/>
                <a:ea typeface="+mn-ea"/>
              </a:endParaRPr>
            </a:p>
          </p:txBody>
        </p:sp>
        <p:sp>
          <p:nvSpPr>
            <p:cNvPr id="168" name="Freeform 141"/>
            <p:cNvSpPr>
              <a:spLocks/>
            </p:cNvSpPr>
            <p:nvPr/>
          </p:nvSpPr>
          <p:spPr bwMode="auto">
            <a:xfrm>
              <a:off x="3892578" y="2768375"/>
              <a:ext cx="2847461" cy="189546"/>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lstStyle/>
            <a:p>
              <a:pPr fontAlgn="auto">
                <a:spcBef>
                  <a:spcPts val="0"/>
                </a:spcBef>
                <a:spcAft>
                  <a:spcPts val="0"/>
                </a:spcAft>
                <a:defRPr/>
              </a:pPr>
              <a:r>
                <a:rPr lang="en-US" sz="1400" b="1" dirty="0">
                  <a:solidFill>
                    <a:srgbClr val="000000"/>
                  </a:solidFill>
                  <a:latin typeface="Arial" pitchFamily="34" charset="0"/>
                  <a:ea typeface="Arial Unicode MS" charset="0"/>
                  <a:cs typeface="Arial" pitchFamily="34" charset="0"/>
                </a:rPr>
                <a:t>SCATSAT </a:t>
              </a:r>
              <a:r>
                <a:rPr lang="en-US" sz="1000" b="1" dirty="0">
                  <a:solidFill>
                    <a:srgbClr val="000000"/>
                  </a:solidFill>
                  <a:latin typeface="Arial" pitchFamily="34" charset="0"/>
                  <a:ea typeface="Arial Unicode MS" charset="0"/>
                  <a:cs typeface="Arial" pitchFamily="34" charset="0"/>
                </a:rPr>
                <a:t>India</a:t>
              </a:r>
              <a:endParaRPr lang="en-US" sz="1000" b="1" dirty="0">
                <a:latin typeface="Arial" pitchFamily="34" charset="0"/>
                <a:ea typeface="+mn-ea"/>
                <a:cs typeface="Arial" pitchFamily="34" charset="0"/>
              </a:endParaRPr>
            </a:p>
            <a:p>
              <a:pPr fontAlgn="auto">
                <a:spcBef>
                  <a:spcPts val="0"/>
                </a:spcBef>
                <a:spcAft>
                  <a:spcPts val="0"/>
                </a:spcAft>
                <a:defRPr/>
              </a:pPr>
              <a:endParaRPr lang="en-US" b="1" dirty="0">
                <a:latin typeface="+mn-lt"/>
                <a:ea typeface="+mn-ea"/>
              </a:endParaRPr>
            </a:p>
          </p:txBody>
        </p:sp>
        <p:sp>
          <p:nvSpPr>
            <p:cNvPr id="169" name="Freeform 125"/>
            <p:cNvSpPr>
              <a:spLocks/>
            </p:cNvSpPr>
            <p:nvPr/>
          </p:nvSpPr>
          <p:spPr bwMode="auto">
            <a:xfrm>
              <a:off x="5854228" y="4131750"/>
              <a:ext cx="1779103" cy="196316"/>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nchor="b"/>
            <a:lstStyle/>
            <a:p>
              <a:pPr fontAlgn="auto">
                <a:spcBef>
                  <a:spcPts val="0"/>
                </a:spcBef>
                <a:spcAft>
                  <a:spcPts val="0"/>
                </a:spcAft>
                <a:defRPr/>
              </a:pPr>
              <a:r>
                <a:rPr lang="en-US" sz="1400" b="1" dirty="0">
                  <a:latin typeface="Arial" pitchFamily="34" charset="0"/>
                  <a:ea typeface="+mn-ea"/>
                  <a:cs typeface="Arial" pitchFamily="34" charset="0"/>
                </a:rPr>
                <a:t>Meteor-MP 3 </a:t>
              </a:r>
              <a:r>
                <a:rPr lang="en-US" sz="1000" b="1" dirty="0">
                  <a:latin typeface="Arial" pitchFamily="34" charset="0"/>
                  <a:ea typeface="+mn-ea"/>
                  <a:cs typeface="Arial" pitchFamily="34" charset="0"/>
                </a:rPr>
                <a:t>Russia</a:t>
              </a:r>
            </a:p>
          </p:txBody>
        </p:sp>
        <p:sp>
          <p:nvSpPr>
            <p:cNvPr id="170" name="Freeform 141"/>
            <p:cNvSpPr>
              <a:spLocks/>
            </p:cNvSpPr>
            <p:nvPr/>
          </p:nvSpPr>
          <p:spPr bwMode="auto">
            <a:xfrm>
              <a:off x="7770990" y="4544689"/>
              <a:ext cx="930699"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lstStyle/>
            <a:p>
              <a:pPr fontAlgn="auto">
                <a:spcBef>
                  <a:spcPts val="0"/>
                </a:spcBef>
                <a:spcAft>
                  <a:spcPts val="0"/>
                </a:spcAft>
                <a:defRPr/>
              </a:pPr>
              <a:r>
                <a:rPr lang="en-US" sz="1100" b="1" dirty="0" smtClean="0">
                  <a:latin typeface="Arial" pitchFamily="34" charset="0"/>
                  <a:ea typeface="+mn-ea"/>
                  <a:cs typeface="Arial" pitchFamily="34" charset="0"/>
                </a:rPr>
                <a:t>GCOM-W3</a:t>
              </a:r>
              <a:r>
                <a:rPr lang="en-US" sz="1400" b="1" dirty="0" smtClean="0">
                  <a:latin typeface="Arial" pitchFamily="34" charset="0"/>
                  <a:ea typeface="+mn-ea"/>
                  <a:cs typeface="Arial" pitchFamily="34" charset="0"/>
                </a:rPr>
                <a:t> </a:t>
              </a:r>
              <a:r>
                <a:rPr lang="en-US" sz="1000" b="1" dirty="0">
                  <a:latin typeface="Arial" pitchFamily="34" charset="0"/>
                  <a:ea typeface="+mn-ea"/>
                  <a:cs typeface="Arial" pitchFamily="34" charset="0"/>
                </a:rPr>
                <a:t>Japan/India/USA</a:t>
              </a:r>
            </a:p>
            <a:p>
              <a:pPr fontAlgn="auto">
                <a:spcBef>
                  <a:spcPts val="0"/>
                </a:spcBef>
                <a:spcAft>
                  <a:spcPts val="0"/>
                </a:spcAft>
                <a:defRPr/>
              </a:pPr>
              <a:endParaRPr lang="en-US" b="1" dirty="0">
                <a:latin typeface="+mn-lt"/>
                <a:ea typeface="+mn-ea"/>
              </a:endParaRPr>
            </a:p>
          </p:txBody>
        </p:sp>
        <p:sp>
          <p:nvSpPr>
            <p:cNvPr id="171" name="Rectangle 105"/>
            <p:cNvSpPr>
              <a:spLocks noChangeArrowheads="1"/>
            </p:cNvSpPr>
            <p:nvPr/>
          </p:nvSpPr>
          <p:spPr bwMode="auto">
            <a:xfrm>
              <a:off x="4598832" y="1387400"/>
              <a:ext cx="505750" cy="4083355"/>
            </a:xfrm>
            <a:prstGeom prst="rect">
              <a:avLst/>
            </a:prstGeom>
            <a:noFill/>
            <a:ln w="3175" cap="rnd">
              <a:solidFill>
                <a:srgbClr val="808080"/>
              </a:solidFill>
              <a:miter lim="800000"/>
              <a:headEnd/>
              <a:tailEnd/>
            </a:ln>
          </p:spPr>
          <p:txBody>
            <a:bodyPr/>
            <a:lstStyle/>
            <a:p>
              <a:endParaRPr lang="en-US">
                <a:latin typeface="Calibri" pitchFamily="34" charset="0"/>
              </a:endParaRPr>
            </a:p>
          </p:txBody>
        </p:sp>
        <p:grpSp>
          <p:nvGrpSpPr>
            <p:cNvPr id="10" name="Group 88"/>
            <p:cNvGrpSpPr>
              <a:grpSpLocks/>
            </p:cNvGrpSpPr>
            <p:nvPr/>
          </p:nvGrpSpPr>
          <p:grpSpPr bwMode="auto">
            <a:xfrm>
              <a:off x="1905490" y="3085187"/>
              <a:ext cx="5724848" cy="200377"/>
              <a:chOff x="1731963" y="3284538"/>
              <a:chExt cx="6073775" cy="234949"/>
            </a:xfrm>
          </p:grpSpPr>
          <p:sp>
            <p:nvSpPr>
              <p:cNvPr id="173" name="Freeform 125"/>
              <p:cNvSpPr>
                <a:spLocks/>
              </p:cNvSpPr>
              <p:nvPr/>
            </p:nvSpPr>
            <p:spPr bwMode="auto">
              <a:xfrm>
                <a:off x="2733675" y="3292475"/>
                <a:ext cx="1106488" cy="227012"/>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CC"/>
              </a:solidFill>
              <a:ln w="9525" cap="rnd">
                <a:solidFill>
                  <a:srgbClr val="000000"/>
                </a:solidFill>
                <a:prstDash val="dash"/>
                <a:round/>
                <a:headEnd/>
                <a:tailEnd/>
              </a:ln>
            </p:spPr>
            <p:txBody>
              <a:bodyPr anchor="b"/>
              <a:lstStyle/>
              <a:p>
                <a:pPr fontAlgn="auto">
                  <a:spcBef>
                    <a:spcPts val="0"/>
                  </a:spcBef>
                  <a:spcAft>
                    <a:spcPts val="0"/>
                  </a:spcAft>
                  <a:defRPr/>
                </a:pPr>
                <a:endParaRPr lang="en-US" sz="1000" b="1" dirty="0">
                  <a:latin typeface="+mn-lt"/>
                  <a:ea typeface="+mn-ea"/>
                </a:endParaRPr>
              </a:p>
            </p:txBody>
          </p:sp>
          <p:sp>
            <p:nvSpPr>
              <p:cNvPr id="174" name="Freeform 125"/>
              <p:cNvSpPr>
                <a:spLocks/>
              </p:cNvSpPr>
              <p:nvPr/>
            </p:nvSpPr>
            <p:spPr bwMode="auto">
              <a:xfrm>
                <a:off x="1731963" y="3284538"/>
                <a:ext cx="1936750" cy="230186"/>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7BAA49"/>
              </a:solidFill>
              <a:ln w="9525" cap="rnd">
                <a:solidFill>
                  <a:srgbClr val="000000"/>
                </a:solidFill>
                <a:prstDash val="solid"/>
                <a:round/>
                <a:headEnd/>
                <a:tailEnd/>
              </a:ln>
            </p:spPr>
            <p:txBody>
              <a:bodyPr tIns="0" bIns="0" anchor="b"/>
              <a:lstStyle/>
              <a:p>
                <a:pPr fontAlgn="auto">
                  <a:spcBef>
                    <a:spcPts val="0"/>
                  </a:spcBef>
                  <a:spcAft>
                    <a:spcPts val="0"/>
                  </a:spcAft>
                  <a:defRPr/>
                </a:pPr>
                <a:r>
                  <a:rPr lang="en-US" sz="1400" b="1" dirty="0">
                    <a:latin typeface="Arial" pitchFamily="34" charset="0"/>
                    <a:ea typeface="+mn-ea"/>
                    <a:cs typeface="Arial" pitchFamily="34" charset="0"/>
                  </a:rPr>
                  <a:t>HY-2A</a:t>
                </a:r>
                <a:r>
                  <a:rPr lang="en-US" sz="1400" dirty="0">
                    <a:latin typeface="Arial" pitchFamily="34" charset="0"/>
                    <a:ea typeface="+mn-ea"/>
                    <a:cs typeface="Arial" pitchFamily="34" charset="0"/>
                  </a:rPr>
                  <a:t> </a:t>
                </a:r>
                <a:r>
                  <a:rPr lang="en-US" sz="1000" b="1" dirty="0">
                    <a:latin typeface="Arial" pitchFamily="34" charset="0"/>
                    <a:ea typeface="+mn-ea"/>
                    <a:cs typeface="Arial" pitchFamily="34" charset="0"/>
                  </a:rPr>
                  <a:t>China</a:t>
                </a:r>
              </a:p>
            </p:txBody>
          </p:sp>
          <p:sp>
            <p:nvSpPr>
              <p:cNvPr id="175" name="Freeform 125"/>
              <p:cNvSpPr>
                <a:spLocks/>
              </p:cNvSpPr>
              <p:nvPr/>
            </p:nvSpPr>
            <p:spPr bwMode="auto">
              <a:xfrm>
                <a:off x="4886325" y="3292475"/>
                <a:ext cx="1106488" cy="227012"/>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CC"/>
              </a:solidFill>
              <a:ln w="9525" cap="rnd">
                <a:solidFill>
                  <a:srgbClr val="000000"/>
                </a:solidFill>
                <a:prstDash val="dash"/>
                <a:round/>
                <a:headEnd/>
                <a:tailEnd/>
              </a:ln>
            </p:spPr>
            <p:txBody>
              <a:bodyPr anchor="b"/>
              <a:lstStyle/>
              <a:p>
                <a:pPr fontAlgn="auto">
                  <a:spcBef>
                    <a:spcPts val="0"/>
                  </a:spcBef>
                  <a:spcAft>
                    <a:spcPts val="0"/>
                  </a:spcAft>
                  <a:defRPr/>
                </a:pPr>
                <a:endParaRPr lang="en-US" sz="1000" b="1" dirty="0">
                  <a:latin typeface="+mn-lt"/>
                  <a:ea typeface="+mn-ea"/>
                </a:endParaRPr>
              </a:p>
            </p:txBody>
          </p:sp>
          <p:sp>
            <p:nvSpPr>
              <p:cNvPr id="176" name="Freeform 125"/>
              <p:cNvSpPr>
                <a:spLocks/>
              </p:cNvSpPr>
              <p:nvPr/>
            </p:nvSpPr>
            <p:spPr bwMode="auto">
              <a:xfrm>
                <a:off x="3781425" y="3284538"/>
                <a:ext cx="1889125" cy="230186"/>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fontAlgn="auto">
                  <a:spcBef>
                    <a:spcPts val="0"/>
                  </a:spcBef>
                  <a:spcAft>
                    <a:spcPts val="0"/>
                  </a:spcAft>
                  <a:defRPr/>
                </a:pPr>
                <a:r>
                  <a:rPr lang="en-US" sz="1400" b="1" dirty="0">
                    <a:latin typeface="Arial" pitchFamily="34" charset="0"/>
                    <a:ea typeface="+mn-ea"/>
                    <a:cs typeface="Arial" pitchFamily="34" charset="0"/>
                  </a:rPr>
                  <a:t>HY-2B</a:t>
                </a:r>
                <a:r>
                  <a:rPr lang="en-US" sz="1400" dirty="0">
                    <a:latin typeface="Arial" pitchFamily="34" charset="0"/>
                    <a:ea typeface="+mn-ea"/>
                    <a:cs typeface="Arial" pitchFamily="34" charset="0"/>
                  </a:rPr>
                  <a:t> </a:t>
                </a:r>
                <a:r>
                  <a:rPr lang="en-US" sz="1000" b="1" dirty="0">
                    <a:latin typeface="Arial" pitchFamily="34" charset="0"/>
                    <a:ea typeface="+mn-ea"/>
                    <a:cs typeface="Arial" pitchFamily="34" charset="0"/>
                  </a:rPr>
                  <a:t>China</a:t>
                </a:r>
              </a:p>
            </p:txBody>
          </p:sp>
          <p:sp>
            <p:nvSpPr>
              <p:cNvPr id="177" name="Freeform 141"/>
              <p:cNvSpPr>
                <a:spLocks/>
              </p:cNvSpPr>
              <p:nvPr/>
            </p:nvSpPr>
            <p:spPr bwMode="auto">
              <a:xfrm>
                <a:off x="5916613" y="3292475"/>
                <a:ext cx="1889125" cy="222249"/>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lstStyle/>
              <a:p>
                <a:pPr fontAlgn="auto">
                  <a:spcBef>
                    <a:spcPts val="0"/>
                  </a:spcBef>
                  <a:spcAft>
                    <a:spcPts val="0"/>
                  </a:spcAft>
                  <a:defRPr/>
                </a:pPr>
                <a:r>
                  <a:rPr lang="en-US" sz="1400" b="1" dirty="0">
                    <a:latin typeface="Arial" pitchFamily="34" charset="0"/>
                    <a:ea typeface="ＭＳ Ｐゴシック" charset="-128"/>
                    <a:cs typeface="Arial" pitchFamily="34" charset="0"/>
                  </a:rPr>
                  <a:t>HY-2C</a:t>
                </a:r>
                <a:r>
                  <a:rPr lang="en-US" sz="1400" dirty="0">
                    <a:latin typeface="Arial" pitchFamily="34" charset="0"/>
                    <a:ea typeface="ＭＳ Ｐゴシック" charset="-128"/>
                    <a:cs typeface="Arial" pitchFamily="34" charset="0"/>
                  </a:rPr>
                  <a:t> </a:t>
                </a:r>
                <a:r>
                  <a:rPr lang="en-US" sz="1000" b="1" dirty="0">
                    <a:latin typeface="Arial" pitchFamily="34" charset="0"/>
                    <a:ea typeface="ＭＳ Ｐゴシック" charset="-128"/>
                    <a:cs typeface="Arial" pitchFamily="34" charset="0"/>
                  </a:rPr>
                  <a:t>China</a:t>
                </a:r>
              </a:p>
              <a:p>
                <a:pPr fontAlgn="auto">
                  <a:spcBef>
                    <a:spcPts val="0"/>
                  </a:spcBef>
                  <a:spcAft>
                    <a:spcPts val="0"/>
                  </a:spcAft>
                  <a:defRPr/>
                </a:pPr>
                <a:endParaRPr lang="en-US" b="1" dirty="0">
                  <a:latin typeface="+mn-lt"/>
                  <a:ea typeface="+mn-ea"/>
                </a:endParaRPr>
              </a:p>
            </p:txBody>
          </p:sp>
        </p:grpSp>
        <p:grpSp>
          <p:nvGrpSpPr>
            <p:cNvPr id="11" name="Group 93"/>
            <p:cNvGrpSpPr>
              <a:grpSpLocks/>
            </p:cNvGrpSpPr>
            <p:nvPr/>
          </p:nvGrpSpPr>
          <p:grpSpPr bwMode="auto">
            <a:xfrm>
              <a:off x="4476135" y="4973874"/>
              <a:ext cx="3662945" cy="196316"/>
              <a:chOff x="4459288" y="5499100"/>
              <a:chExt cx="3886200" cy="230188"/>
            </a:xfrm>
          </p:grpSpPr>
          <p:sp>
            <p:nvSpPr>
              <p:cNvPr id="179" name="Freeform 125"/>
              <p:cNvSpPr>
                <a:spLocks/>
              </p:cNvSpPr>
              <p:nvPr/>
            </p:nvSpPr>
            <p:spPr bwMode="auto">
              <a:xfrm>
                <a:off x="5399088" y="5502275"/>
                <a:ext cx="1106487" cy="22701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CC"/>
              </a:solidFill>
              <a:ln w="9525" cap="rnd">
                <a:solidFill>
                  <a:srgbClr val="000000"/>
                </a:solidFill>
                <a:prstDash val="dash"/>
                <a:round/>
                <a:headEnd/>
                <a:tailEnd/>
              </a:ln>
            </p:spPr>
            <p:txBody>
              <a:bodyPr anchor="b"/>
              <a:lstStyle/>
              <a:p>
                <a:pPr fontAlgn="auto">
                  <a:spcBef>
                    <a:spcPts val="0"/>
                  </a:spcBef>
                  <a:spcAft>
                    <a:spcPts val="0"/>
                  </a:spcAft>
                  <a:defRPr/>
                </a:pPr>
                <a:endParaRPr lang="en-US" sz="1000" b="1" dirty="0">
                  <a:latin typeface="+mn-lt"/>
                  <a:ea typeface="+mn-ea"/>
                </a:endParaRPr>
              </a:p>
            </p:txBody>
          </p:sp>
          <p:sp>
            <p:nvSpPr>
              <p:cNvPr id="180" name="Freeform 141"/>
              <p:cNvSpPr>
                <a:spLocks/>
              </p:cNvSpPr>
              <p:nvPr/>
            </p:nvSpPr>
            <p:spPr bwMode="auto">
              <a:xfrm>
                <a:off x="4459288" y="5499100"/>
                <a:ext cx="1889125" cy="230188"/>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lstStyle/>
              <a:p>
                <a:pPr fontAlgn="auto">
                  <a:spcBef>
                    <a:spcPts val="0"/>
                  </a:spcBef>
                  <a:spcAft>
                    <a:spcPts val="0"/>
                  </a:spcAft>
                  <a:defRPr/>
                </a:pPr>
                <a:r>
                  <a:rPr lang="en-US" sz="1400" b="1" dirty="0">
                    <a:latin typeface="Arial" pitchFamily="34" charset="0"/>
                    <a:ea typeface="+mn-ea"/>
                    <a:cs typeface="Arial" pitchFamily="34" charset="0"/>
                  </a:rPr>
                  <a:t>FY-3E </a:t>
                </a:r>
                <a:r>
                  <a:rPr lang="en-US" sz="1000" b="1" dirty="0">
                    <a:latin typeface="Arial" pitchFamily="34" charset="0"/>
                    <a:ea typeface="+mn-ea"/>
                    <a:cs typeface="Arial" pitchFamily="34" charset="0"/>
                  </a:rPr>
                  <a:t>China</a:t>
                </a:r>
              </a:p>
              <a:p>
                <a:pPr fontAlgn="auto">
                  <a:spcBef>
                    <a:spcPts val="0"/>
                  </a:spcBef>
                  <a:spcAft>
                    <a:spcPts val="0"/>
                  </a:spcAft>
                  <a:defRPr/>
                </a:pPr>
                <a:endParaRPr lang="en-US" b="1" dirty="0">
                  <a:latin typeface="+mn-lt"/>
                  <a:ea typeface="+mn-ea"/>
                </a:endParaRPr>
              </a:p>
            </p:txBody>
          </p:sp>
          <p:sp>
            <p:nvSpPr>
              <p:cNvPr id="181" name="Freeform 141"/>
              <p:cNvSpPr>
                <a:spLocks/>
              </p:cNvSpPr>
              <p:nvPr/>
            </p:nvSpPr>
            <p:spPr bwMode="auto">
              <a:xfrm>
                <a:off x="6456363" y="5499100"/>
                <a:ext cx="1889125" cy="230188"/>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lstStyle/>
              <a:p>
                <a:pPr fontAlgn="auto">
                  <a:spcBef>
                    <a:spcPts val="0"/>
                  </a:spcBef>
                  <a:spcAft>
                    <a:spcPts val="0"/>
                  </a:spcAft>
                  <a:defRPr/>
                </a:pPr>
                <a:r>
                  <a:rPr lang="en-US" sz="1400" b="1" dirty="0">
                    <a:latin typeface="Arial" pitchFamily="34" charset="0"/>
                    <a:ea typeface="+mn-ea"/>
                    <a:cs typeface="Arial" pitchFamily="34" charset="0"/>
                  </a:rPr>
                  <a:t>FY-3G </a:t>
                </a:r>
                <a:r>
                  <a:rPr lang="en-US" sz="1000" b="1" dirty="0">
                    <a:latin typeface="Arial" pitchFamily="34" charset="0"/>
                    <a:ea typeface="+mn-ea"/>
                    <a:cs typeface="Arial" pitchFamily="34" charset="0"/>
                  </a:rPr>
                  <a:t>China</a:t>
                </a:r>
              </a:p>
              <a:p>
                <a:pPr fontAlgn="auto">
                  <a:spcBef>
                    <a:spcPts val="0"/>
                  </a:spcBef>
                  <a:spcAft>
                    <a:spcPts val="0"/>
                  </a:spcAft>
                  <a:defRPr/>
                </a:pPr>
                <a:endParaRPr lang="en-US" b="1" dirty="0">
                  <a:latin typeface="+mn-lt"/>
                  <a:ea typeface="+mn-ea"/>
                </a:endParaRPr>
              </a:p>
            </p:txBody>
          </p:sp>
        </p:grpSp>
        <p:sp>
          <p:nvSpPr>
            <p:cNvPr id="182" name="Rectangle 162"/>
            <p:cNvSpPr>
              <a:spLocks noChangeArrowheads="1"/>
            </p:cNvSpPr>
            <p:nvPr/>
          </p:nvSpPr>
          <p:spPr bwMode="auto">
            <a:xfrm>
              <a:off x="864064" y="2555813"/>
              <a:ext cx="2412037" cy="177361"/>
            </a:xfrm>
            <a:prstGeom prst="rect">
              <a:avLst/>
            </a:prstGeom>
            <a:solidFill>
              <a:srgbClr val="7BAA49"/>
            </a:solidFill>
            <a:ln w="9525" cap="rnd">
              <a:solidFill>
                <a:srgbClr val="000000"/>
              </a:solidFill>
              <a:miter lim="800000"/>
              <a:headEnd/>
              <a:tailEnd/>
            </a:ln>
          </p:spPr>
          <p:txBody>
            <a:bodyPr anchor="ctr"/>
            <a:lstStyle/>
            <a:p>
              <a:r>
                <a:rPr lang="en-US" sz="1400" b="1">
                  <a:cs typeface="Arial" charset="0"/>
                </a:rPr>
                <a:t>Oceansat-2</a:t>
              </a:r>
              <a:r>
                <a:rPr lang="en-US" sz="1400">
                  <a:cs typeface="Arial" charset="0"/>
                </a:rPr>
                <a:t> </a:t>
              </a:r>
              <a:r>
                <a:rPr lang="en-US" sz="1000" b="1">
                  <a:cs typeface="Arial" charset="0"/>
                </a:rPr>
                <a:t>India</a:t>
              </a:r>
            </a:p>
          </p:txBody>
        </p:sp>
        <p:sp>
          <p:nvSpPr>
            <p:cNvPr id="183" name="TextBox 249"/>
            <p:cNvSpPr txBox="1">
              <a:spLocks noChangeArrowheads="1"/>
            </p:cNvSpPr>
            <p:nvPr/>
          </p:nvSpPr>
          <p:spPr bwMode="auto">
            <a:xfrm>
              <a:off x="2699792" y="2318881"/>
              <a:ext cx="684043" cy="251669"/>
            </a:xfrm>
            <a:prstGeom prst="rect">
              <a:avLst/>
            </a:prstGeom>
            <a:noFill/>
            <a:ln w="9525">
              <a:noFill/>
              <a:miter lim="800000"/>
              <a:headEnd/>
              <a:tailEnd/>
            </a:ln>
          </p:spPr>
          <p:txBody>
            <a:bodyPr wrap="square">
              <a:spAutoFit/>
            </a:bodyPr>
            <a:lstStyle/>
            <a:p>
              <a:r>
                <a:rPr lang="en-US" sz="1200" b="1" dirty="0">
                  <a:latin typeface="Calibri" pitchFamily="34" charset="0"/>
                </a:rPr>
                <a:t>03/04</a:t>
              </a:r>
            </a:p>
          </p:txBody>
        </p:sp>
      </p:grpSp>
      <p:sp>
        <p:nvSpPr>
          <p:cNvPr id="101" name="TextBox 100"/>
          <p:cNvSpPr txBox="1"/>
          <p:nvPr/>
        </p:nvSpPr>
        <p:spPr>
          <a:xfrm>
            <a:off x="2627785" y="6093296"/>
            <a:ext cx="4104456" cy="584775"/>
          </a:xfrm>
          <a:prstGeom prst="rect">
            <a:avLst/>
          </a:prstGeom>
          <a:noFill/>
        </p:spPr>
        <p:txBody>
          <a:bodyPr wrap="square" rtlCol="0">
            <a:spAutoFit/>
          </a:bodyPr>
          <a:lstStyle/>
          <a:p>
            <a:pPr algn="ctr"/>
            <a:r>
              <a:rPr lang="en-GB" sz="1600" b="1" dirty="0" smtClean="0">
                <a:solidFill>
                  <a:srgbClr val="C00000"/>
                </a:solidFill>
              </a:rPr>
              <a:t>Source: WMO OSCAR database and direct interactions with agencies</a:t>
            </a:r>
            <a:endParaRPr lang="en-GB" sz="1600" b="1" dirty="0">
              <a:solidFill>
                <a:srgbClr val="C00000"/>
              </a:solidFill>
            </a:endParaRPr>
          </a:p>
        </p:txBody>
      </p:sp>
      <p:sp>
        <p:nvSpPr>
          <p:cNvPr id="104" name="TextBox 103"/>
          <p:cNvSpPr txBox="1"/>
          <p:nvPr/>
        </p:nvSpPr>
        <p:spPr>
          <a:xfrm>
            <a:off x="179512" y="260648"/>
            <a:ext cx="8712968" cy="769441"/>
          </a:xfrm>
          <a:prstGeom prst="rect">
            <a:avLst/>
          </a:prstGeom>
          <a:solidFill>
            <a:schemeClr val="accent1">
              <a:lumMod val="75000"/>
            </a:schemeClr>
          </a:solidFill>
        </p:spPr>
        <p:txBody>
          <a:bodyPr wrap="square" rtlCol="0">
            <a:spAutoFit/>
          </a:bodyPr>
          <a:lstStyle/>
          <a:p>
            <a:r>
              <a:rPr lang="en-GB" sz="2400" b="1" dirty="0" smtClean="0">
                <a:solidFill>
                  <a:schemeClr val="bg1"/>
                </a:solidFill>
              </a:rPr>
              <a:t>CEOS Ocean Surface Vector Winds Virtual Constellation (OSVW-VC) </a:t>
            </a:r>
            <a:r>
              <a:rPr lang="en-GB" sz="2000" b="1" dirty="0" smtClean="0">
                <a:solidFill>
                  <a:schemeClr val="bg1"/>
                </a:solidFill>
              </a:rPr>
              <a:t>Current status and outlook – NRT data access</a:t>
            </a:r>
            <a:endParaRPr lang="en-GB" sz="2000" b="1" dirty="0">
              <a:solidFill>
                <a:schemeClr val="bg1"/>
              </a:solidFill>
            </a:endParaRPr>
          </a:p>
        </p:txBody>
      </p:sp>
      <p:sp>
        <p:nvSpPr>
          <p:cNvPr id="110" name="Rectangle 109"/>
          <p:cNvSpPr/>
          <p:nvPr/>
        </p:nvSpPr>
        <p:spPr>
          <a:xfrm>
            <a:off x="3347864" y="1124744"/>
            <a:ext cx="504056" cy="4392488"/>
          </a:xfrm>
          <a:prstGeom prst="rect">
            <a:avLst/>
          </a:prstGeom>
          <a:solidFill>
            <a:srgbClr val="FFC00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Oval 113"/>
          <p:cNvSpPr/>
          <p:nvPr/>
        </p:nvSpPr>
        <p:spPr>
          <a:xfrm>
            <a:off x="4572000" y="2996952"/>
            <a:ext cx="2376264" cy="2304256"/>
          </a:xfrm>
          <a:prstGeom prst="ellipse">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TextBox 114"/>
          <p:cNvSpPr txBox="1"/>
          <p:nvPr/>
        </p:nvSpPr>
        <p:spPr>
          <a:xfrm>
            <a:off x="7164288" y="3284984"/>
            <a:ext cx="1656185" cy="936104"/>
          </a:xfrm>
          <a:prstGeom prst="rect">
            <a:avLst/>
          </a:prstGeom>
          <a:noFill/>
        </p:spPr>
        <p:txBody>
          <a:bodyPr wrap="square" rtlCol="0">
            <a:spAutoFit/>
          </a:bodyPr>
          <a:lstStyle/>
          <a:p>
            <a:r>
              <a:rPr lang="en-GB" b="1" dirty="0" smtClean="0">
                <a:solidFill>
                  <a:srgbClr val="C00000"/>
                </a:solidFill>
              </a:rPr>
              <a:t>No NRT data access committed</a:t>
            </a:r>
            <a:endParaRPr lang="en-GB" b="1" dirty="0">
              <a:solidFill>
                <a:srgbClr val="C00000"/>
              </a:solidFill>
            </a:endParaRPr>
          </a:p>
        </p:txBody>
      </p:sp>
    </p:spTree>
    <p:extLst>
      <p:ext uri="{BB962C8B-B14F-4D97-AF65-F5344CB8AC3E}">
        <p14:creationId xmlns="" xmlns:p14="http://schemas.microsoft.com/office/powerpoint/2010/main" val="34728624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blinds(horizontal)">
                                      <p:cBhvr>
                                        <p:cTn id="7" dur="500"/>
                                        <p:tgtEl>
                                          <p:spTgt spid="11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4"/>
                                        </p:tgtEl>
                                        <p:attrNameLst>
                                          <p:attrName>style.visibility</p:attrName>
                                        </p:attrNameLst>
                                      </p:cBhvr>
                                      <p:to>
                                        <p:strVal val="visible"/>
                                      </p:to>
                                    </p:set>
                                    <p:animEffect transition="in" filter="blinds(horizontal)">
                                      <p:cBhvr>
                                        <p:cTn id="10"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ctangle 104"/>
          <p:cNvSpPr>
            <a:spLocks noChangeArrowheads="1"/>
          </p:cNvSpPr>
          <p:nvPr/>
        </p:nvSpPr>
        <p:spPr bwMode="auto">
          <a:xfrm>
            <a:off x="3419475" y="-57150"/>
            <a:ext cx="0" cy="276225"/>
          </a:xfrm>
          <a:prstGeom prst="rect">
            <a:avLst/>
          </a:prstGeom>
          <a:noFill/>
          <a:ln w="9525">
            <a:noFill/>
            <a:miter lim="800000"/>
            <a:headEnd/>
            <a:tailEnd/>
          </a:ln>
        </p:spPr>
        <p:txBody>
          <a:bodyPr wrap="none" lIns="0" tIns="0" rIns="0" bIns="0">
            <a:spAutoFit/>
          </a:bodyPr>
          <a:lstStyle/>
          <a:p>
            <a:endParaRPr lang="en-US">
              <a:solidFill>
                <a:schemeClr val="accent1"/>
              </a:solidFill>
              <a:latin typeface="Calibri" pitchFamily="34" charset="0"/>
            </a:endParaRPr>
          </a:p>
        </p:txBody>
      </p:sp>
      <p:sp>
        <p:nvSpPr>
          <p:cNvPr id="101" name="TextBox 100"/>
          <p:cNvSpPr txBox="1"/>
          <p:nvPr/>
        </p:nvSpPr>
        <p:spPr>
          <a:xfrm>
            <a:off x="2627785" y="6093296"/>
            <a:ext cx="4104456" cy="584775"/>
          </a:xfrm>
          <a:prstGeom prst="rect">
            <a:avLst/>
          </a:prstGeom>
          <a:noFill/>
        </p:spPr>
        <p:txBody>
          <a:bodyPr wrap="square" rtlCol="0">
            <a:spAutoFit/>
          </a:bodyPr>
          <a:lstStyle/>
          <a:p>
            <a:pPr algn="ctr"/>
            <a:r>
              <a:rPr lang="en-GB" sz="1600" b="1" dirty="0" smtClean="0">
                <a:solidFill>
                  <a:srgbClr val="C00000"/>
                </a:solidFill>
              </a:rPr>
              <a:t>Source: WMO OSCAR database and direct interactions with agencies</a:t>
            </a:r>
            <a:endParaRPr lang="en-GB" sz="1600" b="1" dirty="0">
              <a:solidFill>
                <a:srgbClr val="C00000"/>
              </a:solidFill>
            </a:endParaRPr>
          </a:p>
        </p:txBody>
      </p:sp>
      <p:grpSp>
        <p:nvGrpSpPr>
          <p:cNvPr id="2" name="Group 278"/>
          <p:cNvGrpSpPr/>
          <p:nvPr/>
        </p:nvGrpSpPr>
        <p:grpSpPr>
          <a:xfrm>
            <a:off x="1" y="1196752"/>
            <a:ext cx="8748463" cy="4896544"/>
            <a:chOff x="1" y="1196752"/>
            <a:chExt cx="8748463" cy="4896544"/>
          </a:xfrm>
        </p:grpSpPr>
        <p:sp>
          <p:nvSpPr>
            <p:cNvPr id="104" name="Rectangle 105"/>
            <p:cNvSpPr>
              <a:spLocks noChangeArrowheads="1"/>
            </p:cNvSpPr>
            <p:nvPr/>
          </p:nvSpPr>
          <p:spPr bwMode="auto">
            <a:xfrm>
              <a:off x="352123" y="1453559"/>
              <a:ext cx="348538" cy="648637"/>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grpSp>
          <p:nvGrpSpPr>
            <p:cNvPr id="3" name="Group 182"/>
            <p:cNvGrpSpPr>
              <a:grpSpLocks/>
            </p:cNvGrpSpPr>
            <p:nvPr/>
          </p:nvGrpSpPr>
          <p:grpSpPr bwMode="auto">
            <a:xfrm>
              <a:off x="224964" y="5607481"/>
              <a:ext cx="2546836" cy="223713"/>
              <a:chOff x="330830" y="6275799"/>
              <a:chExt cx="3102179" cy="331644"/>
            </a:xfrm>
          </p:grpSpPr>
          <p:sp>
            <p:nvSpPr>
              <p:cNvPr id="114" name="Rectangle 162"/>
              <p:cNvSpPr>
                <a:spLocks noChangeArrowheads="1"/>
              </p:cNvSpPr>
              <p:nvPr/>
            </p:nvSpPr>
            <p:spPr bwMode="auto">
              <a:xfrm>
                <a:off x="330830" y="6275799"/>
                <a:ext cx="1462267" cy="331644"/>
              </a:xfrm>
              <a:prstGeom prst="rect">
                <a:avLst/>
              </a:prstGeom>
              <a:solidFill>
                <a:srgbClr val="7BAA49"/>
              </a:solidFill>
              <a:ln w="9525" cap="rnd">
                <a:solidFill>
                  <a:srgbClr val="000000"/>
                </a:solidFill>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Design Life</a:t>
                </a:r>
              </a:p>
            </p:txBody>
          </p:sp>
          <p:sp>
            <p:nvSpPr>
              <p:cNvPr id="115" name="Rectangle 162"/>
              <p:cNvSpPr>
                <a:spLocks noChangeArrowheads="1"/>
              </p:cNvSpPr>
              <p:nvPr/>
            </p:nvSpPr>
            <p:spPr bwMode="auto">
              <a:xfrm>
                <a:off x="1789441" y="6275799"/>
                <a:ext cx="1643568" cy="331644"/>
              </a:xfrm>
              <a:prstGeom prst="rect">
                <a:avLst/>
              </a:prstGeom>
              <a:solidFill>
                <a:srgbClr val="A6CF7C"/>
              </a:solidFill>
              <a:ln w="9525" cap="rnd">
                <a:solidFill>
                  <a:schemeClr val="tx1"/>
                </a:solidFill>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Extended Life</a:t>
                </a:r>
              </a:p>
            </p:txBody>
          </p:sp>
        </p:grpSp>
        <p:grpSp>
          <p:nvGrpSpPr>
            <p:cNvPr id="4" name="Group 208"/>
            <p:cNvGrpSpPr/>
            <p:nvPr/>
          </p:nvGrpSpPr>
          <p:grpSpPr bwMode="auto">
            <a:xfrm>
              <a:off x="6820190" y="5607824"/>
              <a:ext cx="1388257" cy="217642"/>
              <a:chOff x="4817875" y="6210859"/>
              <a:chExt cx="1468625" cy="381000"/>
            </a:xfrm>
            <a:solidFill>
              <a:schemeClr val="accent2">
                <a:lumMod val="60000"/>
                <a:lumOff val="40000"/>
              </a:schemeClr>
            </a:solidFill>
          </p:grpSpPr>
          <p:sp>
            <p:nvSpPr>
              <p:cNvPr id="123" name="Rectangle 161"/>
              <p:cNvSpPr>
                <a:spLocks noChangeArrowheads="1"/>
              </p:cNvSpPr>
              <p:nvPr/>
            </p:nvSpPr>
            <p:spPr bwMode="auto">
              <a:xfrm>
                <a:off x="4817875" y="6210859"/>
                <a:ext cx="1468625" cy="381000"/>
              </a:xfrm>
              <a:prstGeom prst="rect">
                <a:avLst/>
              </a:prstGeom>
              <a:grpFill/>
              <a:ln w="9525">
                <a:noFill/>
                <a:miter lim="800000"/>
                <a:headEnd/>
                <a:tailEnd/>
              </a:ln>
            </p:spPr>
            <p:txBody>
              <a:bodyPr/>
              <a:lstStyle/>
              <a:p>
                <a:pPr fontAlgn="auto">
                  <a:spcBef>
                    <a:spcPts val="0"/>
                  </a:spcBef>
                  <a:spcAft>
                    <a:spcPts val="0"/>
                  </a:spcAft>
                  <a:defRPr/>
                </a:pPr>
                <a:endParaRPr lang="en-US">
                  <a:latin typeface="+mn-lt"/>
                  <a:ea typeface="+mn-ea"/>
                  <a:cs typeface="+mn-cs"/>
                </a:endParaRPr>
              </a:p>
            </p:txBody>
          </p:sp>
          <p:sp>
            <p:nvSpPr>
              <p:cNvPr id="124" name="Rectangle 162"/>
              <p:cNvSpPr>
                <a:spLocks noChangeArrowheads="1"/>
              </p:cNvSpPr>
              <p:nvPr/>
            </p:nvSpPr>
            <p:spPr bwMode="auto">
              <a:xfrm>
                <a:off x="4823589" y="6210859"/>
                <a:ext cx="1462911" cy="381000"/>
              </a:xfrm>
              <a:prstGeom prst="rect">
                <a:avLst/>
              </a:prstGeom>
              <a:grpFill/>
              <a:ln w="9525" cap="rnd">
                <a:solidFill>
                  <a:srgbClr val="000000"/>
                </a:solidFill>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Proposed</a:t>
                </a:r>
              </a:p>
            </p:txBody>
          </p:sp>
        </p:grpSp>
        <p:sp>
          <p:nvSpPr>
            <p:cNvPr id="172" name="TextBox 256"/>
            <p:cNvSpPr txBox="1">
              <a:spLocks noChangeArrowheads="1"/>
            </p:cNvSpPr>
            <p:nvPr/>
          </p:nvSpPr>
          <p:spPr bwMode="auto">
            <a:xfrm>
              <a:off x="882235" y="5831194"/>
              <a:ext cx="1000914" cy="2568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a:cs typeface="Arial" charset="0"/>
                </a:rPr>
                <a:t>Operating</a:t>
              </a:r>
            </a:p>
          </p:txBody>
        </p:sp>
        <p:grpSp>
          <p:nvGrpSpPr>
            <p:cNvPr id="5" name="Group 183"/>
            <p:cNvGrpSpPr>
              <a:grpSpLocks/>
            </p:cNvGrpSpPr>
            <p:nvPr/>
          </p:nvGrpSpPr>
          <p:grpSpPr bwMode="auto">
            <a:xfrm>
              <a:off x="3179685" y="5612776"/>
              <a:ext cx="2616451" cy="218418"/>
              <a:chOff x="330830" y="6275805"/>
              <a:chExt cx="3186975" cy="331648"/>
            </a:xfrm>
          </p:grpSpPr>
          <p:sp>
            <p:nvSpPr>
              <p:cNvPr id="184" name="Rectangle 162"/>
              <p:cNvSpPr>
                <a:spLocks noChangeArrowheads="1"/>
              </p:cNvSpPr>
              <p:nvPr/>
            </p:nvSpPr>
            <p:spPr bwMode="auto">
              <a:xfrm>
                <a:off x="330830" y="6275805"/>
                <a:ext cx="1462267" cy="331648"/>
              </a:xfrm>
              <a:prstGeom prst="rect">
                <a:avLst/>
              </a:prstGeom>
              <a:solidFill>
                <a:srgbClr val="FFFF66"/>
              </a:solidFill>
              <a:ln w="9525" cap="rnd">
                <a:solidFill>
                  <a:srgbClr val="000000"/>
                </a:solidFill>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Design Life</a:t>
                </a:r>
              </a:p>
            </p:txBody>
          </p:sp>
          <p:sp>
            <p:nvSpPr>
              <p:cNvPr id="185" name="Rectangle 162"/>
              <p:cNvSpPr>
                <a:spLocks noChangeArrowheads="1"/>
              </p:cNvSpPr>
              <p:nvPr/>
            </p:nvSpPr>
            <p:spPr bwMode="auto">
              <a:xfrm>
                <a:off x="1789442" y="6275805"/>
                <a:ext cx="1728363" cy="331648"/>
              </a:xfrm>
              <a:prstGeom prst="rect">
                <a:avLst/>
              </a:prstGeom>
              <a:solidFill>
                <a:srgbClr val="FFFFCC"/>
              </a:solidFill>
              <a:ln w="9525" cap="rnd">
                <a:solidFill>
                  <a:schemeClr val="tx1"/>
                </a:solidFill>
                <a:prstDash val="dash"/>
                <a:miter lim="800000"/>
                <a:headEnd/>
                <a:tailEnd/>
              </a:ln>
            </p:spPr>
            <p:txBody>
              <a:bodyPr anchor="ctr"/>
              <a:lstStyle/>
              <a:p>
                <a:pPr algn="ctr" fontAlgn="auto">
                  <a:spcBef>
                    <a:spcPts val="0"/>
                  </a:spcBef>
                  <a:spcAft>
                    <a:spcPts val="0"/>
                  </a:spcAft>
                  <a:defRPr/>
                </a:pPr>
                <a:r>
                  <a:rPr lang="en-US" sz="1400" dirty="0">
                    <a:solidFill>
                      <a:srgbClr val="000000"/>
                    </a:solidFill>
                    <a:latin typeface="Arial" pitchFamily="34" charset="0"/>
                    <a:ea typeface="+mn-ea"/>
                    <a:cs typeface="Arial" pitchFamily="34" charset="0"/>
                  </a:rPr>
                  <a:t>Extended Life</a:t>
                </a:r>
              </a:p>
            </p:txBody>
          </p:sp>
        </p:grpSp>
        <p:sp>
          <p:nvSpPr>
            <p:cNvPr id="186" name="TextBox 256"/>
            <p:cNvSpPr txBox="1">
              <a:spLocks noChangeArrowheads="1"/>
            </p:cNvSpPr>
            <p:nvPr/>
          </p:nvSpPr>
          <p:spPr bwMode="auto">
            <a:xfrm>
              <a:off x="3743919" y="5836489"/>
              <a:ext cx="1071443" cy="2568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a:cs typeface="Arial" charset="0"/>
                </a:rPr>
                <a:t>Approved</a:t>
              </a:r>
            </a:p>
          </p:txBody>
        </p:sp>
        <p:cxnSp>
          <p:nvCxnSpPr>
            <p:cNvPr id="187" name="Straight Connector 186"/>
            <p:cNvCxnSpPr>
              <a:cxnSpLocks noChangeShapeType="1"/>
            </p:cNvCxnSpPr>
            <p:nvPr/>
          </p:nvCxnSpPr>
          <p:spPr bwMode="auto">
            <a:xfrm>
              <a:off x="703662" y="4173861"/>
              <a:ext cx="7626152" cy="0"/>
            </a:xfrm>
            <a:prstGeom prst="line">
              <a:avLst/>
            </a:prstGeom>
            <a:noFill/>
            <a:ln w="25400">
              <a:solidFill>
                <a:schemeClr val="accent1"/>
              </a:solidFill>
              <a:round/>
              <a:headEnd/>
              <a:tailEnd/>
            </a:ln>
            <a:effectLst>
              <a:outerShdw blurRad="63500" dist="20000" dir="5400000" rotWithShape="0">
                <a:srgbClr val="000000">
                  <a:alpha val="37999"/>
                </a:srgbClr>
              </a:outerShdw>
            </a:effectLst>
            <a:extLst>
              <a:ext uri="{909E8E84-426E-40dd-AFC4-6F175D3DCCD1}">
                <a14:hiddenFill xmlns="" xmlns:a14="http://schemas.microsoft.com/office/drawing/2010/main">
                  <a:noFill/>
                </a14:hiddenFill>
              </a:ext>
            </a:extLst>
          </p:spPr>
        </p:cxnSp>
        <p:sp>
          <p:nvSpPr>
            <p:cNvPr id="188" name="Rectangle 105"/>
            <p:cNvSpPr>
              <a:spLocks noChangeArrowheads="1"/>
            </p:cNvSpPr>
            <p:nvPr/>
          </p:nvSpPr>
          <p:spPr bwMode="auto">
            <a:xfrm>
              <a:off x="700661" y="1453559"/>
              <a:ext cx="507210" cy="3992424"/>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189" name="Rectangle 105"/>
            <p:cNvSpPr>
              <a:spLocks noChangeArrowheads="1"/>
            </p:cNvSpPr>
            <p:nvPr/>
          </p:nvSpPr>
          <p:spPr bwMode="auto">
            <a:xfrm>
              <a:off x="1207870" y="1453559"/>
              <a:ext cx="507210" cy="3992424"/>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190" name="Rectangle 105"/>
            <p:cNvSpPr>
              <a:spLocks noChangeArrowheads="1"/>
            </p:cNvSpPr>
            <p:nvPr/>
          </p:nvSpPr>
          <p:spPr bwMode="auto">
            <a:xfrm>
              <a:off x="1715080" y="1453559"/>
              <a:ext cx="507210" cy="3992424"/>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191" name="Rectangle 105"/>
            <p:cNvSpPr>
              <a:spLocks noChangeArrowheads="1"/>
            </p:cNvSpPr>
            <p:nvPr/>
          </p:nvSpPr>
          <p:spPr bwMode="auto">
            <a:xfrm>
              <a:off x="2222290" y="1453559"/>
              <a:ext cx="507210" cy="3992424"/>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192" name="Rectangle 105"/>
            <p:cNvSpPr>
              <a:spLocks noChangeArrowheads="1"/>
            </p:cNvSpPr>
            <p:nvPr/>
          </p:nvSpPr>
          <p:spPr bwMode="auto">
            <a:xfrm>
              <a:off x="2729499" y="1453559"/>
              <a:ext cx="507210" cy="3992424"/>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193" name="Rectangle 105"/>
            <p:cNvSpPr>
              <a:spLocks noChangeArrowheads="1"/>
            </p:cNvSpPr>
            <p:nvPr/>
          </p:nvSpPr>
          <p:spPr bwMode="auto">
            <a:xfrm>
              <a:off x="3236709" y="1453559"/>
              <a:ext cx="507210" cy="3992424"/>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194" name="Rectangle 105"/>
            <p:cNvSpPr>
              <a:spLocks noChangeArrowheads="1"/>
            </p:cNvSpPr>
            <p:nvPr/>
          </p:nvSpPr>
          <p:spPr bwMode="auto">
            <a:xfrm>
              <a:off x="3743919" y="1453559"/>
              <a:ext cx="507210" cy="3992424"/>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195" name="Rectangle 105"/>
            <p:cNvSpPr>
              <a:spLocks noChangeArrowheads="1"/>
            </p:cNvSpPr>
            <p:nvPr/>
          </p:nvSpPr>
          <p:spPr bwMode="auto">
            <a:xfrm>
              <a:off x="4251128" y="1453559"/>
              <a:ext cx="507210" cy="3992424"/>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196" name="Rectangle 105"/>
            <p:cNvSpPr>
              <a:spLocks noChangeArrowheads="1"/>
            </p:cNvSpPr>
            <p:nvPr/>
          </p:nvSpPr>
          <p:spPr bwMode="auto">
            <a:xfrm>
              <a:off x="4758338" y="1453559"/>
              <a:ext cx="507210" cy="3992424"/>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197" name="Rectangle 105"/>
            <p:cNvSpPr>
              <a:spLocks noChangeArrowheads="1"/>
            </p:cNvSpPr>
            <p:nvPr/>
          </p:nvSpPr>
          <p:spPr bwMode="auto">
            <a:xfrm>
              <a:off x="5265548" y="1453559"/>
              <a:ext cx="507210" cy="3992424"/>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198" name="Rectangle 105"/>
            <p:cNvSpPr>
              <a:spLocks noChangeArrowheads="1"/>
            </p:cNvSpPr>
            <p:nvPr/>
          </p:nvSpPr>
          <p:spPr bwMode="auto">
            <a:xfrm>
              <a:off x="5772757" y="1453559"/>
              <a:ext cx="507210" cy="3992424"/>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199" name="Rectangle 105"/>
            <p:cNvSpPr>
              <a:spLocks noChangeArrowheads="1"/>
            </p:cNvSpPr>
            <p:nvPr/>
          </p:nvSpPr>
          <p:spPr bwMode="auto">
            <a:xfrm>
              <a:off x="6279967" y="1453559"/>
              <a:ext cx="507210" cy="3992424"/>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200" name="Rectangle 105"/>
            <p:cNvSpPr>
              <a:spLocks noChangeArrowheads="1"/>
            </p:cNvSpPr>
            <p:nvPr/>
          </p:nvSpPr>
          <p:spPr bwMode="auto">
            <a:xfrm>
              <a:off x="6787177" y="1453559"/>
              <a:ext cx="507210" cy="3992424"/>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201" name="Rectangle 105"/>
            <p:cNvSpPr>
              <a:spLocks noChangeArrowheads="1"/>
            </p:cNvSpPr>
            <p:nvPr/>
          </p:nvSpPr>
          <p:spPr bwMode="auto">
            <a:xfrm>
              <a:off x="7294386" y="1453559"/>
              <a:ext cx="507210" cy="3992424"/>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202" name="Rectangle 105"/>
            <p:cNvSpPr>
              <a:spLocks noChangeArrowheads="1"/>
            </p:cNvSpPr>
            <p:nvPr/>
          </p:nvSpPr>
          <p:spPr bwMode="auto">
            <a:xfrm>
              <a:off x="7801596" y="1453559"/>
              <a:ext cx="507210" cy="3992424"/>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203" name="TextBox 261"/>
            <p:cNvSpPr txBox="1">
              <a:spLocks noChangeArrowheads="1"/>
            </p:cNvSpPr>
            <p:nvPr/>
          </p:nvSpPr>
          <p:spPr bwMode="auto">
            <a:xfrm>
              <a:off x="193451" y="1235140"/>
              <a:ext cx="507210" cy="1800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317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GB" sz="800" dirty="0" smtClean="0"/>
                <a:t>Launch</a:t>
              </a:r>
              <a:endParaRPr lang="en-GB" sz="800" dirty="0"/>
            </a:p>
          </p:txBody>
        </p:sp>
        <p:sp>
          <p:nvSpPr>
            <p:cNvPr id="204" name="TextBox 203"/>
            <p:cNvSpPr txBox="1"/>
            <p:nvPr/>
          </p:nvSpPr>
          <p:spPr>
            <a:xfrm>
              <a:off x="700661" y="1196752"/>
              <a:ext cx="507210" cy="256807"/>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10</a:t>
              </a:r>
            </a:p>
          </p:txBody>
        </p:sp>
        <p:sp>
          <p:nvSpPr>
            <p:cNvPr id="205" name="TextBox 204"/>
            <p:cNvSpPr txBox="1"/>
            <p:nvPr/>
          </p:nvSpPr>
          <p:spPr>
            <a:xfrm>
              <a:off x="1207870" y="1196752"/>
              <a:ext cx="507210" cy="256807"/>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11</a:t>
              </a:r>
            </a:p>
          </p:txBody>
        </p:sp>
        <p:sp>
          <p:nvSpPr>
            <p:cNvPr id="206" name="TextBox 205"/>
            <p:cNvSpPr txBox="1"/>
            <p:nvPr/>
          </p:nvSpPr>
          <p:spPr>
            <a:xfrm>
              <a:off x="1715080" y="1196752"/>
              <a:ext cx="507210" cy="256807"/>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12</a:t>
              </a:r>
            </a:p>
          </p:txBody>
        </p:sp>
        <p:sp>
          <p:nvSpPr>
            <p:cNvPr id="207" name="TextBox 206"/>
            <p:cNvSpPr txBox="1"/>
            <p:nvPr/>
          </p:nvSpPr>
          <p:spPr>
            <a:xfrm>
              <a:off x="2222290" y="1196752"/>
              <a:ext cx="507210" cy="256807"/>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13</a:t>
              </a:r>
            </a:p>
          </p:txBody>
        </p:sp>
        <p:sp>
          <p:nvSpPr>
            <p:cNvPr id="208" name="TextBox 207"/>
            <p:cNvSpPr txBox="1"/>
            <p:nvPr/>
          </p:nvSpPr>
          <p:spPr>
            <a:xfrm>
              <a:off x="2729499" y="1196752"/>
              <a:ext cx="507210" cy="256807"/>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14</a:t>
              </a:r>
            </a:p>
          </p:txBody>
        </p:sp>
        <p:sp>
          <p:nvSpPr>
            <p:cNvPr id="209" name="TextBox 208"/>
            <p:cNvSpPr txBox="1"/>
            <p:nvPr/>
          </p:nvSpPr>
          <p:spPr>
            <a:xfrm>
              <a:off x="3236709" y="1196752"/>
              <a:ext cx="507210" cy="256807"/>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15</a:t>
              </a:r>
            </a:p>
          </p:txBody>
        </p:sp>
        <p:sp>
          <p:nvSpPr>
            <p:cNvPr id="210" name="TextBox 209"/>
            <p:cNvSpPr txBox="1"/>
            <p:nvPr/>
          </p:nvSpPr>
          <p:spPr>
            <a:xfrm>
              <a:off x="3743919" y="1196752"/>
              <a:ext cx="507210" cy="256807"/>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16</a:t>
              </a:r>
            </a:p>
          </p:txBody>
        </p:sp>
        <p:sp>
          <p:nvSpPr>
            <p:cNvPr id="211" name="TextBox 210"/>
            <p:cNvSpPr txBox="1"/>
            <p:nvPr/>
          </p:nvSpPr>
          <p:spPr>
            <a:xfrm>
              <a:off x="4251128" y="1196752"/>
              <a:ext cx="507210" cy="256807"/>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17</a:t>
              </a:r>
            </a:p>
          </p:txBody>
        </p:sp>
        <p:sp>
          <p:nvSpPr>
            <p:cNvPr id="212" name="TextBox 211"/>
            <p:cNvSpPr txBox="1"/>
            <p:nvPr/>
          </p:nvSpPr>
          <p:spPr>
            <a:xfrm>
              <a:off x="4758338" y="1196752"/>
              <a:ext cx="507210" cy="256807"/>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18</a:t>
              </a:r>
            </a:p>
          </p:txBody>
        </p:sp>
        <p:sp>
          <p:nvSpPr>
            <p:cNvPr id="213" name="TextBox 212"/>
            <p:cNvSpPr txBox="1"/>
            <p:nvPr/>
          </p:nvSpPr>
          <p:spPr>
            <a:xfrm>
              <a:off x="5265548" y="1196752"/>
              <a:ext cx="507210" cy="256807"/>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19</a:t>
              </a:r>
            </a:p>
          </p:txBody>
        </p:sp>
        <p:sp>
          <p:nvSpPr>
            <p:cNvPr id="214" name="TextBox 213"/>
            <p:cNvSpPr txBox="1"/>
            <p:nvPr/>
          </p:nvSpPr>
          <p:spPr>
            <a:xfrm>
              <a:off x="5772757" y="1196752"/>
              <a:ext cx="507210" cy="256807"/>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20</a:t>
              </a:r>
            </a:p>
          </p:txBody>
        </p:sp>
        <p:sp>
          <p:nvSpPr>
            <p:cNvPr id="215" name="TextBox 214"/>
            <p:cNvSpPr txBox="1"/>
            <p:nvPr/>
          </p:nvSpPr>
          <p:spPr>
            <a:xfrm>
              <a:off x="6279967" y="1196752"/>
              <a:ext cx="507210" cy="256807"/>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21</a:t>
              </a:r>
            </a:p>
          </p:txBody>
        </p:sp>
        <p:sp>
          <p:nvSpPr>
            <p:cNvPr id="216" name="TextBox 215"/>
            <p:cNvSpPr txBox="1"/>
            <p:nvPr/>
          </p:nvSpPr>
          <p:spPr>
            <a:xfrm>
              <a:off x="6787177" y="1196752"/>
              <a:ext cx="507210" cy="256807"/>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22</a:t>
              </a:r>
            </a:p>
          </p:txBody>
        </p:sp>
        <p:sp>
          <p:nvSpPr>
            <p:cNvPr id="217" name="TextBox 216"/>
            <p:cNvSpPr txBox="1"/>
            <p:nvPr/>
          </p:nvSpPr>
          <p:spPr>
            <a:xfrm>
              <a:off x="7294386" y="1196752"/>
              <a:ext cx="507210" cy="256807"/>
            </a:xfrm>
            <a:prstGeom prst="rect">
              <a:avLst/>
            </a:prstGeom>
            <a:solidFill>
              <a:schemeClr val="accent4">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23</a:t>
              </a:r>
            </a:p>
          </p:txBody>
        </p:sp>
        <p:sp>
          <p:nvSpPr>
            <p:cNvPr id="218" name="TextBox 217"/>
            <p:cNvSpPr txBox="1"/>
            <p:nvPr/>
          </p:nvSpPr>
          <p:spPr>
            <a:xfrm>
              <a:off x="7801596" y="1196752"/>
              <a:ext cx="507210" cy="256807"/>
            </a:xfrm>
            <a:prstGeom prst="rect">
              <a:avLst/>
            </a:prstGeom>
            <a:solidFill>
              <a:schemeClr val="accent5">
                <a:lumMod val="20000"/>
                <a:lumOff val="80000"/>
              </a:schemeClr>
            </a:solidFill>
            <a:ln w="3175">
              <a:solidFill>
                <a:schemeClr val="tx1"/>
              </a:solidFill>
            </a:ln>
          </p:spPr>
          <p:txBody>
            <a:bodyPr>
              <a:spAutoFit/>
            </a:bodyPr>
            <a:lstStyle/>
            <a:p>
              <a:pPr algn="ctr">
                <a:defRPr/>
              </a:pPr>
              <a:r>
                <a:rPr lang="en-GB" sz="1400" dirty="0">
                  <a:ea typeface="ＭＳ Ｐゴシック" charset="-128"/>
                  <a:cs typeface="+mn-cs"/>
                </a:rPr>
                <a:t>24</a:t>
              </a:r>
            </a:p>
          </p:txBody>
        </p:sp>
        <p:sp>
          <p:nvSpPr>
            <p:cNvPr id="219" name="Rectangle 218"/>
            <p:cNvSpPr>
              <a:spLocks noChangeArrowheads="1"/>
            </p:cNvSpPr>
            <p:nvPr/>
          </p:nvSpPr>
          <p:spPr bwMode="auto">
            <a:xfrm flipV="1">
              <a:off x="4968425" y="3496102"/>
              <a:ext cx="1778235" cy="38389"/>
            </a:xfrm>
            <a:prstGeom prst="rect">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dirty="0">
                <a:solidFill>
                  <a:schemeClr val="lt1"/>
                </a:solidFill>
                <a:latin typeface="+mn-lt"/>
                <a:ea typeface="+mn-ea"/>
                <a:cs typeface="+mn-cs"/>
              </a:endParaRPr>
            </a:p>
          </p:txBody>
        </p:sp>
        <p:grpSp>
          <p:nvGrpSpPr>
            <p:cNvPr id="6" name="Group 125"/>
            <p:cNvGrpSpPr>
              <a:grpSpLocks/>
            </p:cNvGrpSpPr>
            <p:nvPr/>
          </p:nvGrpSpPr>
          <p:grpSpPr bwMode="auto">
            <a:xfrm>
              <a:off x="703662" y="4173862"/>
              <a:ext cx="7632155" cy="461665"/>
              <a:chOff x="812800" y="2760960"/>
              <a:chExt cx="8073326" cy="555201"/>
            </a:xfrm>
          </p:grpSpPr>
          <p:grpSp>
            <p:nvGrpSpPr>
              <p:cNvPr id="7" name="Group 82"/>
              <p:cNvGrpSpPr>
                <a:grpSpLocks/>
              </p:cNvGrpSpPr>
              <p:nvPr/>
            </p:nvGrpSpPr>
            <p:grpSpPr bwMode="auto">
              <a:xfrm>
                <a:off x="812800" y="2851143"/>
                <a:ext cx="8073326" cy="155573"/>
                <a:chOff x="823913" y="1806260"/>
                <a:chExt cx="8073326" cy="155041"/>
              </a:xfrm>
            </p:grpSpPr>
            <p:sp>
              <p:nvSpPr>
                <p:cNvPr id="223" name="Rectangle 222"/>
                <p:cNvSpPr>
                  <a:spLocks noChangeArrowheads="1"/>
                </p:cNvSpPr>
                <p:nvPr/>
              </p:nvSpPr>
              <p:spPr bwMode="auto">
                <a:xfrm>
                  <a:off x="823913" y="1806817"/>
                  <a:ext cx="4023964" cy="46008"/>
                </a:xfrm>
                <a:prstGeom prst="rect">
                  <a:avLst/>
                </a:prstGeom>
                <a:solidFill>
                  <a:srgbClr val="7BAA49"/>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sp>
              <p:nvSpPr>
                <p:cNvPr id="224" name="Rectangle 223"/>
                <p:cNvSpPr>
                  <a:spLocks noChangeArrowheads="1"/>
                </p:cNvSpPr>
                <p:nvPr/>
              </p:nvSpPr>
              <p:spPr bwMode="auto">
                <a:xfrm>
                  <a:off x="4847877" y="1806817"/>
                  <a:ext cx="2512795" cy="46008"/>
                </a:xfrm>
                <a:prstGeom prst="rect">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dirty="0">
                    <a:solidFill>
                      <a:schemeClr val="lt1"/>
                    </a:solidFill>
                    <a:latin typeface="+mn-lt"/>
                    <a:ea typeface="+mn-ea"/>
                    <a:cs typeface="+mn-cs"/>
                  </a:endParaRPr>
                </a:p>
              </p:txBody>
            </p:sp>
            <p:sp>
              <p:nvSpPr>
                <p:cNvPr id="225" name="Rectangle 224"/>
                <p:cNvSpPr>
                  <a:spLocks noChangeArrowheads="1"/>
                </p:cNvSpPr>
                <p:nvPr/>
              </p:nvSpPr>
              <p:spPr bwMode="auto">
                <a:xfrm>
                  <a:off x="2203331" y="1914699"/>
                  <a:ext cx="2660420" cy="46008"/>
                </a:xfrm>
                <a:prstGeom prst="rect">
                  <a:avLst/>
                </a:prstGeom>
                <a:solidFill>
                  <a:srgbClr val="7BAA49"/>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sp>
              <p:nvSpPr>
                <p:cNvPr id="226" name="Rectangle 225"/>
                <p:cNvSpPr>
                  <a:spLocks noChangeArrowheads="1"/>
                </p:cNvSpPr>
                <p:nvPr/>
              </p:nvSpPr>
              <p:spPr bwMode="auto">
                <a:xfrm>
                  <a:off x="7360672" y="1806817"/>
                  <a:ext cx="1520693" cy="46008"/>
                </a:xfrm>
                <a:prstGeom prst="rect">
                  <a:avLst/>
                </a:prstGeom>
                <a:solidFill>
                  <a:srgbClr val="D99694"/>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sp>
              <p:nvSpPr>
                <p:cNvPr id="227" name="Rectangle 226"/>
                <p:cNvSpPr>
                  <a:spLocks noChangeArrowheads="1"/>
                </p:cNvSpPr>
                <p:nvPr/>
              </p:nvSpPr>
              <p:spPr bwMode="auto">
                <a:xfrm>
                  <a:off x="4863750" y="1914699"/>
                  <a:ext cx="4033489" cy="46008"/>
                </a:xfrm>
                <a:prstGeom prst="rect">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dirty="0">
                    <a:solidFill>
                      <a:schemeClr val="lt1"/>
                    </a:solidFill>
                    <a:latin typeface="+mn-lt"/>
                    <a:ea typeface="+mn-ea"/>
                    <a:cs typeface="+mn-cs"/>
                  </a:endParaRPr>
                </a:p>
              </p:txBody>
            </p:sp>
          </p:grpSp>
          <p:sp>
            <p:nvSpPr>
              <p:cNvPr id="222" name="TextBox 249"/>
              <p:cNvSpPr txBox="1">
                <a:spLocks noChangeArrowheads="1"/>
              </p:cNvSpPr>
              <p:nvPr/>
            </p:nvSpPr>
            <p:spPr bwMode="auto">
              <a:xfrm>
                <a:off x="7787672" y="2760960"/>
                <a:ext cx="1080476" cy="5552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200" b="1" dirty="0">
                    <a:latin typeface="Calibri" charset="0"/>
                  </a:rPr>
                  <a:t>09:30 </a:t>
                </a:r>
                <a:r>
                  <a:rPr lang="en-US" sz="1200" b="1" dirty="0" smtClean="0">
                    <a:latin typeface="Calibri" charset="0"/>
                  </a:rPr>
                  <a:t>EPS</a:t>
                </a:r>
                <a:endParaRPr lang="en-US" sz="1200" b="1" dirty="0">
                  <a:latin typeface="Calibri" charset="0"/>
                </a:endParaRPr>
              </a:p>
              <a:p>
                <a:pPr eaLnBrk="1" hangingPunct="1"/>
                <a:r>
                  <a:rPr lang="en-US" sz="1200" b="1" dirty="0">
                    <a:latin typeface="Calibri" charset="0"/>
                  </a:rPr>
                  <a:t>09:30 EPS-SG</a:t>
                </a:r>
              </a:p>
            </p:txBody>
          </p:sp>
        </p:grpSp>
        <p:grpSp>
          <p:nvGrpSpPr>
            <p:cNvPr id="8" name="Group 124"/>
            <p:cNvGrpSpPr>
              <a:grpSpLocks/>
            </p:cNvGrpSpPr>
            <p:nvPr/>
          </p:nvGrpSpPr>
          <p:grpSpPr bwMode="auto">
            <a:xfrm>
              <a:off x="811707" y="5055477"/>
              <a:ext cx="7864750" cy="692321"/>
              <a:chOff x="965006" y="3283744"/>
              <a:chExt cx="8319325" cy="830997"/>
            </a:xfrm>
          </p:grpSpPr>
          <p:grpSp>
            <p:nvGrpSpPr>
              <p:cNvPr id="9" name="Group 80"/>
              <p:cNvGrpSpPr>
                <a:grpSpLocks/>
              </p:cNvGrpSpPr>
              <p:nvPr/>
            </p:nvGrpSpPr>
            <p:grpSpPr bwMode="auto">
              <a:xfrm>
                <a:off x="965006" y="3423568"/>
                <a:ext cx="6860547" cy="252636"/>
                <a:chOff x="950719" y="2588545"/>
                <a:chExt cx="6860545" cy="252636"/>
              </a:xfrm>
            </p:grpSpPr>
            <p:sp>
              <p:nvSpPr>
                <p:cNvPr id="231" name="Rectangle 230"/>
                <p:cNvSpPr>
                  <a:spLocks noChangeArrowheads="1"/>
                </p:cNvSpPr>
                <p:nvPr/>
              </p:nvSpPr>
              <p:spPr bwMode="auto">
                <a:xfrm>
                  <a:off x="950719" y="2588545"/>
                  <a:ext cx="2280350" cy="46079"/>
                </a:xfrm>
                <a:prstGeom prst="rect">
                  <a:avLst/>
                </a:prstGeom>
                <a:solidFill>
                  <a:srgbClr val="7BAA49"/>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sp>
              <p:nvSpPr>
                <p:cNvPr id="232" name="Rectangle 231"/>
                <p:cNvSpPr>
                  <a:spLocks noChangeArrowheads="1"/>
                </p:cNvSpPr>
                <p:nvPr/>
              </p:nvSpPr>
              <p:spPr bwMode="auto">
                <a:xfrm>
                  <a:off x="4207970" y="2588545"/>
                  <a:ext cx="3020735" cy="46079"/>
                </a:xfrm>
                <a:prstGeom prst="rect">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dirty="0">
                    <a:solidFill>
                      <a:schemeClr val="lt1"/>
                    </a:solidFill>
                    <a:latin typeface="+mn-lt"/>
                    <a:ea typeface="+mn-ea"/>
                    <a:cs typeface="+mn-cs"/>
                  </a:endParaRPr>
                </a:p>
              </p:txBody>
            </p:sp>
            <p:sp>
              <p:nvSpPr>
                <p:cNvPr id="233" name="Rectangle 232"/>
                <p:cNvSpPr>
                  <a:spLocks noChangeArrowheads="1"/>
                </p:cNvSpPr>
                <p:nvPr/>
              </p:nvSpPr>
              <p:spPr bwMode="auto">
                <a:xfrm flipV="1">
                  <a:off x="4849261" y="2691824"/>
                  <a:ext cx="1881014" cy="44489"/>
                </a:xfrm>
                <a:prstGeom prst="rect">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dirty="0">
                    <a:solidFill>
                      <a:schemeClr val="lt1"/>
                    </a:solidFill>
                    <a:latin typeface="+mn-lt"/>
                    <a:ea typeface="+mn-ea"/>
                    <a:cs typeface="+mn-cs"/>
                  </a:endParaRPr>
                </a:p>
              </p:txBody>
            </p:sp>
            <p:sp>
              <p:nvSpPr>
                <p:cNvPr id="234" name="Rectangle 233"/>
                <p:cNvSpPr>
                  <a:spLocks noChangeArrowheads="1"/>
                </p:cNvSpPr>
                <p:nvPr/>
              </p:nvSpPr>
              <p:spPr bwMode="auto">
                <a:xfrm flipV="1">
                  <a:off x="5930249" y="2795102"/>
                  <a:ext cx="1881015" cy="46079"/>
                </a:xfrm>
                <a:prstGeom prst="rect">
                  <a:avLst/>
                </a:prstGeom>
                <a:solidFill>
                  <a:srgbClr val="D99694"/>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dirty="0">
                    <a:solidFill>
                      <a:schemeClr val="lt1"/>
                    </a:solidFill>
                    <a:latin typeface="+mn-lt"/>
                    <a:ea typeface="+mn-ea"/>
                    <a:cs typeface="+mn-cs"/>
                  </a:endParaRPr>
                </a:p>
              </p:txBody>
            </p:sp>
          </p:grpSp>
          <p:sp>
            <p:nvSpPr>
              <p:cNvPr id="230" name="TextBox 249"/>
              <p:cNvSpPr txBox="1">
                <a:spLocks noChangeArrowheads="1"/>
              </p:cNvSpPr>
              <p:nvPr/>
            </p:nvSpPr>
            <p:spPr bwMode="auto">
              <a:xfrm>
                <a:off x="7780337" y="3283744"/>
                <a:ext cx="1503994"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200" b="1">
                    <a:latin typeface="Calibri" charset="0"/>
                  </a:rPr>
                  <a:t>12:00 OceanSAT 2/3</a:t>
                </a:r>
              </a:p>
              <a:p>
                <a:pPr eaLnBrk="1" hangingPunct="1"/>
                <a:r>
                  <a:rPr lang="en-US" sz="1200" b="1">
                    <a:latin typeface="Calibri" charset="0"/>
                  </a:rPr>
                  <a:t>12:00 Meteor M/MP</a:t>
                </a:r>
              </a:p>
              <a:p>
                <a:pPr eaLnBrk="1" hangingPunct="1"/>
                <a:endParaRPr lang="en-US" sz="1200" b="1">
                  <a:latin typeface="Calibri" charset="0"/>
                </a:endParaRPr>
              </a:p>
              <a:p>
                <a:pPr eaLnBrk="1" hangingPunct="1"/>
                <a:endParaRPr lang="en-US" sz="1200" b="1">
                  <a:latin typeface="Calibri" charset="0"/>
                </a:endParaRPr>
              </a:p>
            </p:txBody>
          </p:sp>
        </p:grpSp>
        <p:grpSp>
          <p:nvGrpSpPr>
            <p:cNvPr id="10" name="Group 123"/>
            <p:cNvGrpSpPr>
              <a:grpSpLocks/>
            </p:cNvGrpSpPr>
            <p:nvPr/>
          </p:nvGrpSpPr>
          <p:grpSpPr bwMode="auto">
            <a:xfrm>
              <a:off x="5519152" y="1415170"/>
              <a:ext cx="3229312" cy="276999"/>
              <a:chOff x="5964238" y="4879973"/>
              <a:chExt cx="3416275" cy="332190"/>
            </a:xfrm>
          </p:grpSpPr>
          <p:grpSp>
            <p:nvGrpSpPr>
              <p:cNvPr id="11" name="Group 83"/>
              <p:cNvGrpSpPr>
                <a:grpSpLocks/>
              </p:cNvGrpSpPr>
              <p:nvPr/>
            </p:nvGrpSpPr>
            <p:grpSpPr bwMode="auto">
              <a:xfrm>
                <a:off x="5964238" y="5110163"/>
                <a:ext cx="2928937" cy="46037"/>
                <a:chOff x="5956301" y="5341938"/>
                <a:chExt cx="2928937" cy="46037"/>
              </a:xfrm>
            </p:grpSpPr>
            <p:sp>
              <p:nvSpPr>
                <p:cNvPr id="238" name="Rectangle 237"/>
                <p:cNvSpPr>
                  <a:spLocks noChangeArrowheads="1"/>
                </p:cNvSpPr>
                <p:nvPr/>
              </p:nvSpPr>
              <p:spPr bwMode="auto">
                <a:xfrm>
                  <a:off x="5956301" y="5341937"/>
                  <a:ext cx="1649412" cy="44450"/>
                </a:xfrm>
                <a:prstGeom prst="rect">
                  <a:avLst/>
                </a:prstGeom>
                <a:solidFill>
                  <a:srgbClr val="D99694"/>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sp>
              <p:nvSpPr>
                <p:cNvPr id="239" name="Rectangle 238"/>
                <p:cNvSpPr>
                  <a:spLocks noChangeArrowheads="1"/>
                </p:cNvSpPr>
                <p:nvPr/>
              </p:nvSpPr>
              <p:spPr bwMode="auto">
                <a:xfrm>
                  <a:off x="8085138" y="5341937"/>
                  <a:ext cx="800100" cy="44450"/>
                </a:xfrm>
                <a:prstGeom prst="rect">
                  <a:avLst/>
                </a:prstGeom>
                <a:solidFill>
                  <a:srgbClr val="D99694"/>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grpSp>
          <p:sp>
            <p:nvSpPr>
              <p:cNvPr id="237" name="TextBox 249"/>
              <p:cNvSpPr txBox="1">
                <a:spLocks noChangeArrowheads="1"/>
              </p:cNvSpPr>
              <p:nvPr/>
            </p:nvSpPr>
            <p:spPr bwMode="auto">
              <a:xfrm>
                <a:off x="7842250" y="4879973"/>
                <a:ext cx="1538263" cy="3321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200" b="1" dirty="0" smtClean="0">
                    <a:latin typeface="Calibri" charset="0"/>
                  </a:rPr>
                  <a:t>01:30 GCOM </a:t>
                </a:r>
                <a:r>
                  <a:rPr lang="en-US" sz="1200" b="1" dirty="0">
                    <a:latin typeface="Calibri" charset="0"/>
                  </a:rPr>
                  <a:t>W2/3</a:t>
                </a:r>
              </a:p>
            </p:txBody>
          </p:sp>
        </p:grpSp>
        <p:sp>
          <p:nvSpPr>
            <p:cNvPr id="240" name="Rectangle 105"/>
            <p:cNvSpPr>
              <a:spLocks noChangeArrowheads="1"/>
            </p:cNvSpPr>
            <p:nvPr/>
          </p:nvSpPr>
          <p:spPr bwMode="auto">
            <a:xfrm>
              <a:off x="352123" y="2791868"/>
              <a:ext cx="348538" cy="679083"/>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241" name="Rectangle 105"/>
            <p:cNvSpPr>
              <a:spLocks noChangeArrowheads="1"/>
            </p:cNvSpPr>
            <p:nvPr/>
          </p:nvSpPr>
          <p:spPr bwMode="auto">
            <a:xfrm>
              <a:off x="352123" y="3470951"/>
              <a:ext cx="348538" cy="702910"/>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242" name="Rectangle 105"/>
            <p:cNvSpPr>
              <a:spLocks noChangeArrowheads="1"/>
            </p:cNvSpPr>
            <p:nvPr/>
          </p:nvSpPr>
          <p:spPr bwMode="auto">
            <a:xfrm>
              <a:off x="352123" y="4830440"/>
              <a:ext cx="348538" cy="615543"/>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cxnSp>
          <p:nvCxnSpPr>
            <p:cNvPr id="243" name="Straight Connector 242"/>
            <p:cNvCxnSpPr>
              <a:cxnSpLocks noChangeShapeType="1"/>
            </p:cNvCxnSpPr>
            <p:nvPr/>
          </p:nvCxnSpPr>
          <p:spPr bwMode="auto">
            <a:xfrm>
              <a:off x="700661" y="3470951"/>
              <a:ext cx="7626152" cy="0"/>
            </a:xfrm>
            <a:prstGeom prst="line">
              <a:avLst/>
            </a:prstGeom>
            <a:noFill/>
            <a:ln w="25400">
              <a:solidFill>
                <a:schemeClr val="accent1"/>
              </a:solidFill>
              <a:round/>
              <a:headEnd/>
              <a:tailEnd/>
            </a:ln>
            <a:effectLst>
              <a:outerShdw blurRad="63500" dist="20000" dir="5400000" rotWithShape="0">
                <a:srgbClr val="000000">
                  <a:alpha val="37999"/>
                </a:srgbClr>
              </a:outerShdw>
            </a:effectLst>
            <a:extLst>
              <a:ext uri="{909E8E84-426E-40dd-AFC4-6F175D3DCCD1}">
                <a14:hiddenFill xmlns="" xmlns:a14="http://schemas.microsoft.com/office/drawing/2010/main">
                  <a:noFill/>
                </a14:hiddenFill>
              </a:ext>
            </a:extLst>
          </p:spPr>
        </p:cxnSp>
        <p:cxnSp>
          <p:nvCxnSpPr>
            <p:cNvPr id="244" name="Straight Connector 243"/>
            <p:cNvCxnSpPr>
              <a:cxnSpLocks noChangeShapeType="1"/>
            </p:cNvCxnSpPr>
            <p:nvPr/>
          </p:nvCxnSpPr>
          <p:spPr bwMode="auto">
            <a:xfrm>
              <a:off x="703662" y="2791868"/>
              <a:ext cx="7626152" cy="0"/>
            </a:xfrm>
            <a:prstGeom prst="line">
              <a:avLst/>
            </a:prstGeom>
            <a:noFill/>
            <a:ln w="25400">
              <a:solidFill>
                <a:schemeClr val="accent1"/>
              </a:solidFill>
              <a:round/>
              <a:headEnd/>
              <a:tailEnd/>
            </a:ln>
            <a:effectLst>
              <a:outerShdw blurRad="63500" dist="20000" dir="5400000" rotWithShape="0">
                <a:srgbClr val="000000">
                  <a:alpha val="37999"/>
                </a:srgbClr>
              </a:outerShdw>
            </a:effectLst>
            <a:extLst>
              <a:ext uri="{909E8E84-426E-40dd-AFC4-6F175D3DCCD1}">
                <a14:hiddenFill xmlns="" xmlns:a14="http://schemas.microsoft.com/office/drawing/2010/main">
                  <a:noFill/>
                </a14:hiddenFill>
              </a:ext>
            </a:extLst>
          </p:spPr>
        </p:cxnSp>
        <p:sp>
          <p:nvSpPr>
            <p:cNvPr id="245" name="TextBox 249"/>
            <p:cNvSpPr txBox="1">
              <a:spLocks noChangeArrowheads="1"/>
            </p:cNvSpPr>
            <p:nvPr/>
          </p:nvSpPr>
          <p:spPr bwMode="auto">
            <a:xfrm>
              <a:off x="7286882" y="3418001"/>
              <a:ext cx="110154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200" b="1" dirty="0">
                  <a:latin typeface="Calibri" charset="0"/>
                </a:rPr>
                <a:t>07:00 CFOSAT</a:t>
              </a:r>
            </a:p>
          </p:txBody>
        </p:sp>
        <p:sp>
          <p:nvSpPr>
            <p:cNvPr id="246" name="TextBox 136"/>
            <p:cNvSpPr txBox="1">
              <a:spLocks noChangeArrowheads="1"/>
            </p:cNvSpPr>
            <p:nvPr/>
          </p:nvSpPr>
          <p:spPr bwMode="auto">
            <a:xfrm rot="16200000">
              <a:off x="163526" y="1646492"/>
              <a:ext cx="691215"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GB" sz="1400" dirty="0"/>
                <a:t>01- 03</a:t>
              </a:r>
            </a:p>
          </p:txBody>
        </p:sp>
        <p:sp>
          <p:nvSpPr>
            <p:cNvPr id="247" name="TextBox 137"/>
            <p:cNvSpPr txBox="1">
              <a:spLocks noChangeArrowheads="1"/>
            </p:cNvSpPr>
            <p:nvPr/>
          </p:nvSpPr>
          <p:spPr bwMode="auto">
            <a:xfrm rot="16200000">
              <a:off x="146247" y="2956342"/>
              <a:ext cx="700263"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GB" sz="1400" dirty="0"/>
                <a:t>05- 07</a:t>
              </a:r>
            </a:p>
          </p:txBody>
        </p:sp>
        <p:sp>
          <p:nvSpPr>
            <p:cNvPr id="248" name="TextBox 138"/>
            <p:cNvSpPr txBox="1">
              <a:spLocks noChangeArrowheads="1"/>
            </p:cNvSpPr>
            <p:nvPr/>
          </p:nvSpPr>
          <p:spPr bwMode="auto">
            <a:xfrm rot="16200000">
              <a:off x="152384" y="3657098"/>
              <a:ext cx="713500" cy="3200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GB" sz="1400" dirty="0"/>
                <a:t>07- 09</a:t>
              </a:r>
            </a:p>
          </p:txBody>
        </p:sp>
        <p:sp>
          <p:nvSpPr>
            <p:cNvPr id="249" name="TextBox 139"/>
            <p:cNvSpPr txBox="1">
              <a:spLocks noChangeArrowheads="1"/>
            </p:cNvSpPr>
            <p:nvPr/>
          </p:nvSpPr>
          <p:spPr bwMode="auto">
            <a:xfrm rot="16200000">
              <a:off x="173197" y="4942625"/>
              <a:ext cx="677878"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GB" sz="1400" dirty="0"/>
                <a:t>11- 13</a:t>
              </a:r>
            </a:p>
          </p:txBody>
        </p:sp>
        <p:cxnSp>
          <p:nvCxnSpPr>
            <p:cNvPr id="250" name="Straight Connector 249"/>
            <p:cNvCxnSpPr/>
            <p:nvPr/>
          </p:nvCxnSpPr>
          <p:spPr>
            <a:xfrm>
              <a:off x="700661" y="5133579"/>
              <a:ext cx="7626152" cy="0"/>
            </a:xfrm>
            <a:prstGeom prst="line">
              <a:avLst/>
            </a:prstGeom>
            <a:ln w="3175"/>
            <a:effectLst/>
          </p:spPr>
          <p:style>
            <a:lnRef idx="2">
              <a:schemeClr val="accent1"/>
            </a:lnRef>
            <a:fillRef idx="0">
              <a:schemeClr val="accent1"/>
            </a:fillRef>
            <a:effectRef idx="1">
              <a:schemeClr val="accent1"/>
            </a:effectRef>
            <a:fontRef idx="minor">
              <a:schemeClr val="tx1"/>
            </a:fontRef>
          </p:style>
        </p:cxnSp>
        <p:cxnSp>
          <p:nvCxnSpPr>
            <p:cNvPr id="251" name="Straight Connector 250"/>
            <p:cNvCxnSpPr/>
            <p:nvPr/>
          </p:nvCxnSpPr>
          <p:spPr>
            <a:xfrm>
              <a:off x="709664" y="4557748"/>
              <a:ext cx="7626152" cy="0"/>
            </a:xfrm>
            <a:prstGeom prst="line">
              <a:avLst/>
            </a:prstGeom>
            <a:ln w="3175"/>
            <a:effectLst/>
          </p:spPr>
          <p:style>
            <a:lnRef idx="2">
              <a:schemeClr val="accent1"/>
            </a:lnRef>
            <a:fillRef idx="0">
              <a:schemeClr val="accent1"/>
            </a:fillRef>
            <a:effectRef idx="1">
              <a:schemeClr val="accent1"/>
            </a:effectRef>
            <a:fontRef idx="minor">
              <a:schemeClr val="tx1"/>
            </a:fontRef>
          </p:style>
        </p:cxnSp>
        <p:cxnSp>
          <p:nvCxnSpPr>
            <p:cNvPr id="252" name="Straight Connector 251"/>
            <p:cNvCxnSpPr/>
            <p:nvPr/>
          </p:nvCxnSpPr>
          <p:spPr>
            <a:xfrm>
              <a:off x="672148" y="3819097"/>
              <a:ext cx="7626152" cy="0"/>
            </a:xfrm>
            <a:prstGeom prst="line">
              <a:avLst/>
            </a:prstGeom>
            <a:ln w="3175"/>
            <a:effectLst/>
          </p:spPr>
          <p:style>
            <a:lnRef idx="2">
              <a:schemeClr val="accent1"/>
            </a:lnRef>
            <a:fillRef idx="0">
              <a:schemeClr val="accent1"/>
            </a:fillRef>
            <a:effectRef idx="1">
              <a:schemeClr val="accent1"/>
            </a:effectRef>
            <a:fontRef idx="minor">
              <a:schemeClr val="tx1"/>
            </a:fontRef>
          </p:style>
        </p:cxnSp>
        <p:cxnSp>
          <p:nvCxnSpPr>
            <p:cNvPr id="253" name="Straight Connector 252"/>
            <p:cNvCxnSpPr/>
            <p:nvPr/>
          </p:nvCxnSpPr>
          <p:spPr>
            <a:xfrm>
              <a:off x="700661" y="3110892"/>
              <a:ext cx="7626152" cy="0"/>
            </a:xfrm>
            <a:prstGeom prst="line">
              <a:avLst/>
            </a:prstGeom>
            <a:ln w="3175"/>
            <a:effectLst/>
          </p:spPr>
          <p:style>
            <a:lnRef idx="2">
              <a:schemeClr val="accent1"/>
            </a:lnRef>
            <a:fillRef idx="0">
              <a:schemeClr val="accent1"/>
            </a:fillRef>
            <a:effectRef idx="1">
              <a:schemeClr val="accent1"/>
            </a:effectRef>
            <a:fontRef idx="minor">
              <a:schemeClr val="tx1"/>
            </a:fontRef>
          </p:style>
        </p:cxnSp>
        <p:cxnSp>
          <p:nvCxnSpPr>
            <p:cNvPr id="254" name="Straight Connector 253"/>
            <p:cNvCxnSpPr/>
            <p:nvPr/>
          </p:nvCxnSpPr>
          <p:spPr>
            <a:xfrm>
              <a:off x="709664" y="2462255"/>
              <a:ext cx="7626152" cy="0"/>
            </a:xfrm>
            <a:prstGeom prst="line">
              <a:avLst/>
            </a:prstGeom>
            <a:ln w="3175"/>
            <a:effectLst/>
          </p:spPr>
          <p:style>
            <a:lnRef idx="2">
              <a:schemeClr val="accent1"/>
            </a:lnRef>
            <a:fillRef idx="0">
              <a:schemeClr val="accent1"/>
            </a:fillRef>
            <a:effectRef idx="1">
              <a:schemeClr val="accent1"/>
            </a:effectRef>
            <a:fontRef idx="minor">
              <a:schemeClr val="tx1"/>
            </a:fontRef>
          </p:style>
        </p:cxnSp>
        <p:cxnSp>
          <p:nvCxnSpPr>
            <p:cNvPr id="255" name="Straight Connector 254"/>
            <p:cNvCxnSpPr/>
            <p:nvPr/>
          </p:nvCxnSpPr>
          <p:spPr>
            <a:xfrm>
              <a:off x="681152" y="1800381"/>
              <a:ext cx="7626152" cy="0"/>
            </a:xfrm>
            <a:prstGeom prst="line">
              <a:avLst/>
            </a:prstGeom>
            <a:ln w="3175"/>
            <a:effectLst/>
          </p:spPr>
          <p:style>
            <a:lnRef idx="2">
              <a:schemeClr val="accent1"/>
            </a:lnRef>
            <a:fillRef idx="0">
              <a:schemeClr val="accent1"/>
            </a:fillRef>
            <a:effectRef idx="1">
              <a:schemeClr val="accent1"/>
            </a:effectRef>
            <a:fontRef idx="minor">
              <a:schemeClr val="tx1"/>
            </a:fontRef>
          </p:style>
        </p:cxnSp>
        <p:cxnSp>
          <p:nvCxnSpPr>
            <p:cNvPr id="256" name="Straight Connector 255"/>
            <p:cNvCxnSpPr>
              <a:cxnSpLocks noChangeShapeType="1"/>
            </p:cNvCxnSpPr>
            <p:nvPr/>
          </p:nvCxnSpPr>
          <p:spPr bwMode="auto">
            <a:xfrm>
              <a:off x="703662" y="2102196"/>
              <a:ext cx="7626152" cy="0"/>
            </a:xfrm>
            <a:prstGeom prst="line">
              <a:avLst/>
            </a:prstGeom>
            <a:noFill/>
            <a:ln w="25400">
              <a:solidFill>
                <a:schemeClr val="accent1"/>
              </a:solidFill>
              <a:round/>
              <a:headEnd/>
              <a:tailEnd/>
            </a:ln>
            <a:effectLst>
              <a:outerShdw blurRad="63500" dist="20000" dir="5400000" rotWithShape="0">
                <a:srgbClr val="000000">
                  <a:alpha val="37999"/>
                </a:srgbClr>
              </a:outerShdw>
            </a:effectLst>
            <a:extLst>
              <a:ext uri="{909E8E84-426E-40dd-AFC4-6F175D3DCCD1}">
                <a14:hiddenFill xmlns="" xmlns:a14="http://schemas.microsoft.com/office/drawing/2010/main">
                  <a:noFill/>
                </a14:hiddenFill>
              </a:ext>
            </a:extLst>
          </p:spPr>
        </p:cxnSp>
        <p:sp>
          <p:nvSpPr>
            <p:cNvPr id="257" name="Rectangle 105"/>
            <p:cNvSpPr>
              <a:spLocks noChangeArrowheads="1"/>
            </p:cNvSpPr>
            <p:nvPr/>
          </p:nvSpPr>
          <p:spPr bwMode="auto">
            <a:xfrm>
              <a:off x="355124" y="2102196"/>
              <a:ext cx="348538" cy="689672"/>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258" name="TextBox 136"/>
            <p:cNvSpPr txBox="1">
              <a:spLocks noChangeArrowheads="1"/>
            </p:cNvSpPr>
            <p:nvPr/>
          </p:nvSpPr>
          <p:spPr bwMode="auto">
            <a:xfrm rot="16200000">
              <a:off x="125925" y="2324251"/>
              <a:ext cx="740908"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GB" sz="1400" dirty="0"/>
                <a:t>03 - 05</a:t>
              </a:r>
            </a:p>
          </p:txBody>
        </p:sp>
        <p:sp>
          <p:nvSpPr>
            <p:cNvPr id="259" name="Rectangle 105"/>
            <p:cNvSpPr>
              <a:spLocks noChangeArrowheads="1"/>
            </p:cNvSpPr>
            <p:nvPr/>
          </p:nvSpPr>
          <p:spPr bwMode="auto">
            <a:xfrm>
              <a:off x="355124" y="4167243"/>
              <a:ext cx="348538" cy="663197"/>
            </a:xfrm>
            <a:prstGeom prst="rect">
              <a:avLst/>
            </a:prstGeom>
            <a:noFill/>
            <a:ln w="3175" cap="rnd">
              <a:solidFill>
                <a:srgbClr val="808080"/>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latin typeface="Calibri" charset="0"/>
              </a:endParaRPr>
            </a:p>
          </p:txBody>
        </p:sp>
        <p:sp>
          <p:nvSpPr>
            <p:cNvPr id="260" name="TextBox 138"/>
            <p:cNvSpPr txBox="1">
              <a:spLocks noChangeArrowheads="1"/>
            </p:cNvSpPr>
            <p:nvPr/>
          </p:nvSpPr>
          <p:spPr bwMode="auto">
            <a:xfrm rot="16200000">
              <a:off x="156047" y="4314340"/>
              <a:ext cx="712177" cy="3200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GB" sz="1400" dirty="0"/>
                <a:t>09- 11</a:t>
              </a:r>
            </a:p>
          </p:txBody>
        </p:sp>
        <p:grpSp>
          <p:nvGrpSpPr>
            <p:cNvPr id="12" name="Group 106"/>
            <p:cNvGrpSpPr>
              <a:grpSpLocks/>
            </p:cNvGrpSpPr>
            <p:nvPr/>
          </p:nvGrpSpPr>
          <p:grpSpPr bwMode="auto">
            <a:xfrm>
              <a:off x="1507994" y="3003668"/>
              <a:ext cx="6293601" cy="109872"/>
              <a:chOff x="1688306" y="3238883"/>
              <a:chExt cx="6657182" cy="130985"/>
            </a:xfrm>
          </p:grpSpPr>
          <p:grpSp>
            <p:nvGrpSpPr>
              <p:cNvPr id="13" name="Group 86"/>
              <p:cNvGrpSpPr>
                <a:grpSpLocks/>
              </p:cNvGrpSpPr>
              <p:nvPr/>
            </p:nvGrpSpPr>
            <p:grpSpPr bwMode="auto">
              <a:xfrm>
                <a:off x="1688306" y="3238883"/>
                <a:ext cx="6069013" cy="130972"/>
                <a:chOff x="1717674" y="3338512"/>
                <a:chExt cx="6069014" cy="130749"/>
              </a:xfrm>
            </p:grpSpPr>
            <p:grpSp>
              <p:nvGrpSpPr>
                <p:cNvPr id="14" name="Group 81"/>
                <p:cNvGrpSpPr>
                  <a:grpSpLocks/>
                </p:cNvGrpSpPr>
                <p:nvPr/>
              </p:nvGrpSpPr>
              <p:grpSpPr bwMode="auto">
                <a:xfrm>
                  <a:off x="1717674" y="3338512"/>
                  <a:ext cx="6069014" cy="46038"/>
                  <a:chOff x="1717674" y="3338512"/>
                  <a:chExt cx="6069014" cy="46038"/>
                </a:xfrm>
              </p:grpSpPr>
              <p:sp>
                <p:nvSpPr>
                  <p:cNvPr id="266" name="Rectangle 265"/>
                  <p:cNvSpPr>
                    <a:spLocks noChangeArrowheads="1"/>
                  </p:cNvSpPr>
                  <p:nvPr/>
                </p:nvSpPr>
                <p:spPr bwMode="auto">
                  <a:xfrm flipV="1">
                    <a:off x="1717674" y="3338512"/>
                    <a:ext cx="2049218" cy="45689"/>
                  </a:xfrm>
                  <a:prstGeom prst="rect">
                    <a:avLst/>
                  </a:prstGeom>
                  <a:solidFill>
                    <a:srgbClr val="7BAA49"/>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sp>
                <p:nvSpPr>
                  <p:cNvPr id="267" name="Rectangle 266"/>
                  <p:cNvSpPr>
                    <a:spLocks noChangeArrowheads="1"/>
                  </p:cNvSpPr>
                  <p:nvPr/>
                </p:nvSpPr>
                <p:spPr bwMode="auto">
                  <a:xfrm flipV="1">
                    <a:off x="3766892" y="3338512"/>
                    <a:ext cx="2138109" cy="45689"/>
                  </a:xfrm>
                  <a:prstGeom prst="rect">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dirty="0">
                      <a:solidFill>
                        <a:schemeClr val="lt1"/>
                      </a:solidFill>
                      <a:latin typeface="+mn-lt"/>
                      <a:ea typeface="+mn-ea"/>
                      <a:cs typeface="+mn-cs"/>
                    </a:endParaRPr>
                  </a:p>
                </p:txBody>
              </p:sp>
              <p:sp>
                <p:nvSpPr>
                  <p:cNvPr id="268" name="Rectangle 267"/>
                  <p:cNvSpPr>
                    <a:spLocks noChangeArrowheads="1"/>
                  </p:cNvSpPr>
                  <p:nvPr/>
                </p:nvSpPr>
                <p:spPr bwMode="auto">
                  <a:xfrm>
                    <a:off x="5905001" y="3338512"/>
                    <a:ext cx="1880963" cy="45689"/>
                  </a:xfrm>
                  <a:prstGeom prst="rect">
                    <a:avLst/>
                  </a:prstGeom>
                  <a:solidFill>
                    <a:srgbClr val="D99694"/>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grpSp>
            <p:sp>
              <p:nvSpPr>
                <p:cNvPr id="265" name="Rectangle 264"/>
                <p:cNvSpPr>
                  <a:spLocks noChangeArrowheads="1"/>
                </p:cNvSpPr>
                <p:nvPr/>
              </p:nvSpPr>
              <p:spPr bwMode="auto">
                <a:xfrm>
                  <a:off x="4444675" y="3423586"/>
                  <a:ext cx="2014297" cy="45688"/>
                </a:xfrm>
                <a:prstGeom prst="rect">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grpSp>
          <p:sp>
            <p:nvSpPr>
              <p:cNvPr id="263" name="Rectangle 262"/>
              <p:cNvSpPr>
                <a:spLocks noChangeArrowheads="1"/>
              </p:cNvSpPr>
              <p:nvPr/>
            </p:nvSpPr>
            <p:spPr bwMode="auto">
              <a:xfrm>
                <a:off x="6429603" y="3324102"/>
                <a:ext cx="1915885" cy="45766"/>
              </a:xfrm>
              <a:prstGeom prst="rect">
                <a:avLst/>
              </a:prstGeom>
              <a:solidFill>
                <a:srgbClr val="D99694"/>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grpSp>
        <p:cxnSp>
          <p:nvCxnSpPr>
            <p:cNvPr id="269" name="Straight Connector 268"/>
            <p:cNvCxnSpPr>
              <a:cxnSpLocks noChangeShapeType="1"/>
            </p:cNvCxnSpPr>
            <p:nvPr/>
          </p:nvCxnSpPr>
          <p:spPr bwMode="auto">
            <a:xfrm>
              <a:off x="709664" y="4843678"/>
              <a:ext cx="7626152" cy="0"/>
            </a:xfrm>
            <a:prstGeom prst="line">
              <a:avLst/>
            </a:prstGeom>
            <a:noFill/>
            <a:ln w="25400">
              <a:solidFill>
                <a:schemeClr val="accent1"/>
              </a:solidFill>
              <a:round/>
              <a:headEnd/>
              <a:tailEnd/>
            </a:ln>
            <a:effectLst>
              <a:outerShdw blurRad="63500" dist="20000" dir="5400000" rotWithShape="0">
                <a:srgbClr val="000000">
                  <a:alpha val="37999"/>
                </a:srgbClr>
              </a:outerShdw>
            </a:effectLst>
            <a:extLst>
              <a:ext uri="{909E8E84-426E-40dd-AFC4-6F175D3DCCD1}">
                <a14:hiddenFill xmlns="" xmlns:a14="http://schemas.microsoft.com/office/drawing/2010/main">
                  <a:noFill/>
                </a14:hiddenFill>
              </a:ext>
            </a:extLst>
          </p:spPr>
        </p:cxnSp>
        <p:sp>
          <p:nvSpPr>
            <p:cNvPr id="270" name="Rectangle 269"/>
            <p:cNvSpPr>
              <a:spLocks noChangeArrowheads="1"/>
            </p:cNvSpPr>
            <p:nvPr/>
          </p:nvSpPr>
          <p:spPr bwMode="auto">
            <a:xfrm>
              <a:off x="3491880" y="3140968"/>
              <a:ext cx="2990736" cy="38389"/>
            </a:xfrm>
            <a:prstGeom prst="rect">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dirty="0">
                <a:solidFill>
                  <a:schemeClr val="lt1"/>
                </a:solidFill>
                <a:latin typeface="+mn-lt"/>
                <a:ea typeface="+mn-ea"/>
                <a:cs typeface="+mn-cs"/>
              </a:endParaRPr>
            </a:p>
          </p:txBody>
        </p:sp>
        <p:sp>
          <p:nvSpPr>
            <p:cNvPr id="272" name="Rectangle 271"/>
            <p:cNvSpPr>
              <a:spLocks noChangeArrowheads="1"/>
            </p:cNvSpPr>
            <p:nvPr/>
          </p:nvSpPr>
          <p:spPr bwMode="auto">
            <a:xfrm>
              <a:off x="4499992" y="3212976"/>
              <a:ext cx="2801659" cy="37065"/>
            </a:xfrm>
            <a:prstGeom prst="rect">
              <a:avLst/>
            </a:prstGeom>
            <a:solidFill>
              <a:srgbClr val="D99694"/>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sp>
          <p:nvSpPr>
            <p:cNvPr id="273" name="TextBox 249"/>
            <p:cNvSpPr txBox="1">
              <a:spLocks noChangeArrowheads="1"/>
            </p:cNvSpPr>
            <p:nvPr/>
          </p:nvSpPr>
          <p:spPr bwMode="auto">
            <a:xfrm>
              <a:off x="7286882" y="2708920"/>
              <a:ext cx="1306768"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200" b="1" dirty="0">
                  <a:latin typeface="Calibri" charset="0"/>
                </a:rPr>
                <a:t>06:00 HY-2 A/B/C</a:t>
              </a:r>
            </a:p>
            <a:p>
              <a:pPr eaLnBrk="1" hangingPunct="1"/>
              <a:r>
                <a:rPr lang="en-US" sz="1200" b="1" dirty="0">
                  <a:latin typeface="Calibri" charset="0"/>
                </a:rPr>
                <a:t>06:00  FY-3E/G</a:t>
              </a:r>
            </a:p>
            <a:p>
              <a:pPr eaLnBrk="1" hangingPunct="1"/>
              <a:r>
                <a:rPr lang="en-US" sz="1200" b="1" dirty="0" smtClean="0">
                  <a:latin typeface="Calibri" charset="0"/>
                </a:rPr>
                <a:t>06:00 SCATSAT</a:t>
              </a:r>
            </a:p>
            <a:p>
              <a:pPr eaLnBrk="1" hangingPunct="1"/>
              <a:r>
                <a:rPr lang="en-US" sz="1200" b="1" dirty="0" smtClean="0">
                  <a:latin typeface="Calibri" charset="0"/>
                </a:rPr>
                <a:t>06:00 SCATT O.S.</a:t>
              </a:r>
            </a:p>
          </p:txBody>
        </p:sp>
        <p:sp>
          <p:nvSpPr>
            <p:cNvPr id="275" name="TextBox 274"/>
            <p:cNvSpPr txBox="1"/>
            <p:nvPr/>
          </p:nvSpPr>
          <p:spPr>
            <a:xfrm rot="16200000">
              <a:off x="-1643719" y="3265172"/>
              <a:ext cx="3636559" cy="349119"/>
            </a:xfrm>
            <a:prstGeom prst="rect">
              <a:avLst/>
            </a:prstGeom>
            <a:noFill/>
          </p:spPr>
          <p:txBody>
            <a:bodyPr wrap="none" rtlCol="0">
              <a:spAutoFit/>
            </a:bodyPr>
            <a:lstStyle/>
            <a:p>
              <a:r>
                <a:rPr lang="en-GB" dirty="0" smtClean="0">
                  <a:solidFill>
                    <a:srgbClr val="FF0000"/>
                  </a:solidFill>
                </a:rPr>
                <a:t>DESCENDING NODE CROSSING TIME</a:t>
              </a:r>
              <a:endParaRPr lang="en-GB" dirty="0">
                <a:solidFill>
                  <a:srgbClr val="FF0000"/>
                </a:solidFill>
              </a:endParaRPr>
            </a:p>
          </p:txBody>
        </p:sp>
      </p:grpSp>
      <p:sp>
        <p:nvSpPr>
          <p:cNvPr id="277" name="TextBox 276"/>
          <p:cNvSpPr txBox="1"/>
          <p:nvPr/>
        </p:nvSpPr>
        <p:spPr>
          <a:xfrm>
            <a:off x="179512" y="260648"/>
            <a:ext cx="8712968" cy="769441"/>
          </a:xfrm>
          <a:prstGeom prst="rect">
            <a:avLst/>
          </a:prstGeom>
          <a:solidFill>
            <a:schemeClr val="accent1">
              <a:lumMod val="75000"/>
            </a:schemeClr>
          </a:solidFill>
        </p:spPr>
        <p:txBody>
          <a:bodyPr wrap="square" rtlCol="0">
            <a:spAutoFit/>
          </a:bodyPr>
          <a:lstStyle/>
          <a:p>
            <a:r>
              <a:rPr lang="en-GB" sz="2400" b="1" dirty="0" smtClean="0">
                <a:solidFill>
                  <a:schemeClr val="bg1"/>
                </a:solidFill>
              </a:rPr>
              <a:t>CEOS Ocean Surface Vector Winds Virtual Constellation (OSVW-VC) </a:t>
            </a:r>
            <a:r>
              <a:rPr lang="en-GB" sz="2000" b="1" dirty="0" smtClean="0">
                <a:solidFill>
                  <a:schemeClr val="bg1"/>
                </a:solidFill>
              </a:rPr>
              <a:t>Local time coverage assessment (ground track) - NRT data access</a:t>
            </a:r>
            <a:endParaRPr lang="en-GB" sz="2000" b="1" dirty="0">
              <a:solidFill>
                <a:schemeClr val="bg1"/>
              </a:solidFill>
            </a:endParaRPr>
          </a:p>
        </p:txBody>
      </p:sp>
      <p:sp>
        <p:nvSpPr>
          <p:cNvPr id="278" name="Rectangle 277"/>
          <p:cNvSpPr/>
          <p:nvPr/>
        </p:nvSpPr>
        <p:spPr>
          <a:xfrm>
            <a:off x="2987824" y="1196752"/>
            <a:ext cx="504056" cy="4320480"/>
          </a:xfrm>
          <a:prstGeom prst="rect">
            <a:avLst/>
          </a:prstGeom>
          <a:solidFill>
            <a:srgbClr val="FFC00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p:cNvSpPr/>
          <p:nvPr/>
        </p:nvSpPr>
        <p:spPr>
          <a:xfrm>
            <a:off x="2987824" y="2708920"/>
            <a:ext cx="936104" cy="936104"/>
          </a:xfrm>
          <a:prstGeom prst="ellipse">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p:cNvSpPr/>
          <p:nvPr/>
        </p:nvSpPr>
        <p:spPr>
          <a:xfrm>
            <a:off x="2987824" y="4509120"/>
            <a:ext cx="936104" cy="936104"/>
          </a:xfrm>
          <a:prstGeom prst="ellipse">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TextBox 112"/>
          <p:cNvSpPr txBox="1"/>
          <p:nvPr/>
        </p:nvSpPr>
        <p:spPr>
          <a:xfrm>
            <a:off x="3779912" y="3645024"/>
            <a:ext cx="4464496" cy="369332"/>
          </a:xfrm>
          <a:prstGeom prst="rect">
            <a:avLst/>
          </a:prstGeom>
          <a:noFill/>
        </p:spPr>
        <p:txBody>
          <a:bodyPr wrap="square" rtlCol="0">
            <a:spAutoFit/>
          </a:bodyPr>
          <a:lstStyle/>
          <a:p>
            <a:r>
              <a:rPr lang="en-GB" b="1" dirty="0" smtClean="0">
                <a:solidFill>
                  <a:srgbClr val="C00000"/>
                </a:solidFill>
              </a:rPr>
              <a:t>WMO observation cycle requirement: 6 h</a:t>
            </a:r>
            <a:endParaRPr lang="en-GB" b="1" dirty="0">
              <a:solidFill>
                <a:srgbClr val="C00000"/>
              </a:solidFill>
            </a:endParaRPr>
          </a:p>
        </p:txBody>
      </p:sp>
      <p:cxnSp>
        <p:nvCxnSpPr>
          <p:cNvPr id="117" name="Straight Arrow Connector 116"/>
          <p:cNvCxnSpPr/>
          <p:nvPr/>
        </p:nvCxnSpPr>
        <p:spPr>
          <a:xfrm>
            <a:off x="8604448" y="3140968"/>
            <a:ext cx="0" cy="936104"/>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a:xfrm>
            <a:off x="8604448" y="4365104"/>
            <a:ext cx="0" cy="936104"/>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539552" y="1556792"/>
            <a:ext cx="7848872" cy="1077218"/>
          </a:xfrm>
          <a:prstGeom prst="rect">
            <a:avLst/>
          </a:prstGeom>
          <a:solidFill>
            <a:schemeClr val="bg1">
              <a:lumMod val="85000"/>
              <a:alpha val="82000"/>
            </a:schemeClr>
          </a:solidFill>
        </p:spPr>
        <p:txBody>
          <a:bodyPr wrap="square" rtlCol="0">
            <a:spAutoFit/>
          </a:bodyPr>
          <a:lstStyle/>
          <a:p>
            <a:pPr algn="ctr"/>
            <a:r>
              <a:rPr lang="en-GB" sz="1600" b="1" dirty="0" smtClean="0"/>
              <a:t>No </a:t>
            </a:r>
            <a:r>
              <a:rPr lang="en-GB" sz="1600" b="1" dirty="0" err="1" smtClean="0"/>
              <a:t>scatterometer</a:t>
            </a:r>
            <a:r>
              <a:rPr lang="en-GB" sz="1600" b="1" dirty="0" smtClean="0"/>
              <a:t> missions confirmed within the 0 – 6 h Descending Node Crossing period </a:t>
            </a:r>
          </a:p>
          <a:p>
            <a:pPr algn="ctr"/>
            <a:endParaRPr lang="en-GB" sz="1600" b="1" dirty="0" smtClean="0"/>
          </a:p>
          <a:p>
            <a:pPr algn="ctr"/>
            <a:r>
              <a:rPr lang="en-GB" sz="1600" b="1" dirty="0" smtClean="0"/>
              <a:t>What is the implication for </a:t>
            </a:r>
            <a:r>
              <a:rPr lang="en-GB" sz="1600" b="1" dirty="0" err="1" smtClean="0"/>
              <a:t>scatterometer</a:t>
            </a:r>
            <a:r>
              <a:rPr lang="en-GB" sz="1600" b="1" dirty="0" smtClean="0"/>
              <a:t> </a:t>
            </a:r>
            <a:r>
              <a:rPr lang="en-GB" sz="1600" b="1" dirty="0" err="1" smtClean="0"/>
              <a:t>spatio</a:t>
            </a:r>
            <a:r>
              <a:rPr lang="en-GB" sz="1600" b="1" dirty="0" smtClean="0"/>
              <a:t>-temporal coverage for given locations?</a:t>
            </a:r>
          </a:p>
          <a:p>
            <a:pPr algn="ctr"/>
            <a:r>
              <a:rPr lang="en-GB" sz="1600" b="1" dirty="0" smtClean="0"/>
              <a:t>What is the implication for the different applications?</a:t>
            </a:r>
          </a:p>
        </p:txBody>
      </p:sp>
    </p:spTree>
    <p:extLst>
      <p:ext uri="{BB962C8B-B14F-4D97-AF65-F5344CB8AC3E}">
        <p14:creationId xmlns="" xmlns:p14="http://schemas.microsoft.com/office/powerpoint/2010/main" val="34728624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blinds(horizontal)">
                                      <p:cBhvr>
                                        <p:cTn id="7" dur="500"/>
                                        <p:tgtEl>
                                          <p:spTgt spid="10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1"/>
                                        </p:tgtEl>
                                        <p:attrNameLst>
                                          <p:attrName>style.visibility</p:attrName>
                                        </p:attrNameLst>
                                      </p:cBhvr>
                                      <p:to>
                                        <p:strVal val="visible"/>
                                      </p:to>
                                    </p:set>
                                    <p:animEffect transition="in" filter="blinds(horizontal)">
                                      <p:cBhvr>
                                        <p:cTn id="10" dur="500"/>
                                        <p:tgtEl>
                                          <p:spTgt spid="111"/>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1" nodeType="clickEffect">
                                  <p:stCondLst>
                                    <p:cond delay="0"/>
                                  </p:stCondLst>
                                  <p:childTnLst>
                                    <p:set>
                                      <p:cBhvr>
                                        <p:cTn id="14" dur="1" fill="hold">
                                          <p:stCondLst>
                                            <p:cond delay="0"/>
                                          </p:stCondLst>
                                        </p:cTn>
                                        <p:tgtEl>
                                          <p:spTgt spid="113"/>
                                        </p:tgtEl>
                                        <p:attrNameLst>
                                          <p:attrName>style.visibility</p:attrName>
                                        </p:attrNameLst>
                                      </p:cBhvr>
                                      <p:to>
                                        <p:strVal val="visible"/>
                                      </p:to>
                                    </p:set>
                                    <p:animEffect transition="in" filter="blinds(horizontal)">
                                      <p:cBhvr>
                                        <p:cTn id="15" dur="500"/>
                                        <p:tgtEl>
                                          <p:spTgt spid="113"/>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17"/>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18"/>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16"/>
                                        </p:tgtEl>
                                        <p:attrNameLst>
                                          <p:attrName>style.visibility</p:attrName>
                                        </p:attrNameLst>
                                      </p:cBhvr>
                                      <p:to>
                                        <p:strVal val="visible"/>
                                      </p:to>
                                    </p:set>
                                    <p:animEffect transition="in" filter="blinds(horizontal)">
                                      <p:cBhvr>
                                        <p:cTn id="26"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111" grpId="0" animBg="1"/>
      <p:bldP spid="113" grpId="1"/>
      <p:bldP spid="1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9512" y="260648"/>
            <a:ext cx="8712968" cy="769441"/>
          </a:xfrm>
          <a:prstGeom prst="rect">
            <a:avLst/>
          </a:prstGeom>
          <a:solidFill>
            <a:schemeClr val="accent1">
              <a:lumMod val="75000"/>
            </a:schemeClr>
          </a:solidFill>
        </p:spPr>
        <p:txBody>
          <a:bodyPr wrap="square" rtlCol="0">
            <a:spAutoFit/>
          </a:bodyPr>
          <a:lstStyle/>
          <a:p>
            <a:r>
              <a:rPr lang="en-GB" sz="2400" b="1" dirty="0" smtClean="0">
                <a:solidFill>
                  <a:schemeClr val="bg1"/>
                </a:solidFill>
              </a:rPr>
              <a:t>CEOS Ocean Surface Vector Winds Virtual Constellation (OSVW-VC) </a:t>
            </a:r>
          </a:p>
          <a:p>
            <a:r>
              <a:rPr lang="en-GB" sz="2000" b="1" dirty="0" smtClean="0">
                <a:solidFill>
                  <a:schemeClr val="bg1"/>
                </a:solidFill>
              </a:rPr>
              <a:t>Status of activities </a:t>
            </a:r>
            <a:endParaRPr lang="en-GB" sz="2000" b="1" dirty="0">
              <a:solidFill>
                <a:schemeClr val="bg1"/>
              </a:solidFill>
            </a:endParaRPr>
          </a:p>
        </p:txBody>
      </p:sp>
      <p:cxnSp>
        <p:nvCxnSpPr>
          <p:cNvPr id="295" name="Straight Connector 95"/>
          <p:cNvCxnSpPr>
            <a:cxnSpLocks noChangeShapeType="1"/>
          </p:cNvCxnSpPr>
          <p:nvPr/>
        </p:nvCxnSpPr>
        <p:spPr bwMode="auto">
          <a:xfrm rot="10800000" flipV="1">
            <a:off x="-720969" y="4722813"/>
            <a:ext cx="228600" cy="150812"/>
          </a:xfrm>
          <a:prstGeom prst="line">
            <a:avLst/>
          </a:prstGeom>
          <a:noFill/>
          <a:ln w="9525" algn="ctr">
            <a:noFill/>
            <a:round/>
            <a:headEnd/>
            <a:tailEnd/>
          </a:ln>
        </p:spPr>
      </p:cxnSp>
      <p:sp>
        <p:nvSpPr>
          <p:cNvPr id="5" name="Rectangle 3"/>
          <p:cNvSpPr txBox="1">
            <a:spLocks noChangeArrowheads="1"/>
          </p:cNvSpPr>
          <p:nvPr/>
        </p:nvSpPr>
        <p:spPr>
          <a:xfrm>
            <a:off x="107504" y="1124744"/>
            <a:ext cx="8832205" cy="5453532"/>
          </a:xfrm>
          <a:prstGeom prst="rect">
            <a:avLst/>
          </a:prstGeom>
        </p:spPr>
        <p:txBody>
          <a:bodyPr/>
          <a:lstStyle/>
          <a:p>
            <a:pPr marL="342900" indent="-342900" defTabSz="914400">
              <a:spcBef>
                <a:spcPct val="20000"/>
              </a:spcBef>
            </a:pPr>
            <a:r>
              <a:rPr lang="en-GB" altLang="ja-JP" dirty="0" smtClean="0">
                <a:solidFill>
                  <a:schemeClr val="tx1">
                    <a:lumMod val="75000"/>
                  </a:schemeClr>
                </a:solidFill>
                <a:latin typeface="Arial" pitchFamily="34" charset="0"/>
                <a:ea typeface="ＭＳ Ｐゴシック" pitchFamily="50" charset="-128"/>
                <a:cs typeface="Arial" pitchFamily="34" charset="0"/>
              </a:rPr>
              <a:t>Sustained operations assessment</a:t>
            </a:r>
          </a:p>
          <a:p>
            <a:pPr marL="800100" lvl="1" indent="-342900" defTabSz="9144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ASCAT on METOP-A and METOP-B operating nominally</a:t>
            </a:r>
          </a:p>
          <a:p>
            <a:pPr marL="800100" lvl="1" indent="-342900" defTabSz="9144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HSCAT on HY2-A operating nominally, no NRT data access</a:t>
            </a:r>
          </a:p>
          <a:p>
            <a:pPr marL="800100" lvl="1" indent="-342900" defTabSz="9144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OSCAT on OceanSat-2 discontinued operations</a:t>
            </a:r>
          </a:p>
          <a:p>
            <a:pPr marL="1257300" lvl="2" indent="-342900" defTabSz="9144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ISRO already has a gap filler OSVW mission (</a:t>
            </a:r>
            <a:r>
              <a:rPr lang="en-GB" altLang="ja-JP" sz="1400" dirty="0" err="1" smtClean="0">
                <a:solidFill>
                  <a:schemeClr val="tx1">
                    <a:lumMod val="75000"/>
                  </a:schemeClr>
                </a:solidFill>
                <a:latin typeface="Arial" pitchFamily="34" charset="0"/>
                <a:ea typeface="ＭＳ Ｐゴシック" pitchFamily="50" charset="-128"/>
                <a:cs typeface="Arial" pitchFamily="34" charset="0"/>
              </a:rPr>
              <a:t>ScatSat</a:t>
            </a:r>
            <a:r>
              <a:rPr lang="en-GB" altLang="ja-JP" sz="1400" dirty="0" smtClean="0">
                <a:solidFill>
                  <a:schemeClr val="tx1">
                    <a:lumMod val="75000"/>
                  </a:schemeClr>
                </a:solidFill>
                <a:latin typeface="Arial" pitchFamily="34" charset="0"/>
                <a:ea typeface="ＭＳ Ｐゴシック" pitchFamily="50" charset="-128"/>
                <a:cs typeface="Arial" pitchFamily="34" charset="0"/>
              </a:rPr>
              <a:t>) approved and scheduled for a late 2015 launch – CGMS#42 action on ISRO and EUMETSAT to facilitate NRT data access</a:t>
            </a:r>
          </a:p>
          <a:p>
            <a:pPr marL="800100" lvl="1" indent="-342900" defTabSz="9144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NASA </a:t>
            </a:r>
            <a:r>
              <a:rPr lang="en-GB" altLang="ja-JP" sz="1400" dirty="0" err="1" smtClean="0">
                <a:solidFill>
                  <a:schemeClr val="tx1">
                    <a:lumMod val="75000"/>
                  </a:schemeClr>
                </a:solidFill>
                <a:latin typeface="Arial" pitchFamily="34" charset="0"/>
                <a:ea typeface="ＭＳ Ｐゴシック" pitchFamily="50" charset="-128"/>
                <a:cs typeface="Arial" pitchFamily="34" charset="0"/>
              </a:rPr>
              <a:t>RapidScat</a:t>
            </a:r>
            <a:r>
              <a:rPr lang="en-GB" altLang="ja-JP" sz="1400" dirty="0" smtClean="0">
                <a:solidFill>
                  <a:schemeClr val="tx1">
                    <a:lumMod val="75000"/>
                  </a:schemeClr>
                </a:solidFill>
                <a:latin typeface="Arial" pitchFamily="34" charset="0"/>
                <a:ea typeface="ＭＳ Ｐゴシック" pitchFamily="50" charset="-128"/>
                <a:cs typeface="Arial" pitchFamily="34" charset="0"/>
              </a:rPr>
              <a:t> mission on the International Space Station scheduled for a September 2014 launch – NASA committed to NRT data provision with the support of NOAA/EUMETSAT</a:t>
            </a:r>
          </a:p>
          <a:p>
            <a:pPr marL="342900" indent="-342900">
              <a:spcBef>
                <a:spcPct val="20000"/>
              </a:spcBef>
            </a:pPr>
            <a:r>
              <a:rPr lang="en-GB" altLang="ja-JP" dirty="0" smtClean="0">
                <a:solidFill>
                  <a:schemeClr val="tx1">
                    <a:lumMod val="75000"/>
                  </a:schemeClr>
                </a:solidFill>
                <a:latin typeface="Arial" pitchFamily="34" charset="0"/>
                <a:ea typeface="ＭＳ Ｐゴシック" pitchFamily="50" charset="-128"/>
                <a:cs typeface="Arial" pitchFamily="34" charset="0"/>
              </a:rPr>
              <a:t>Optimization of the OSVW constellation</a:t>
            </a:r>
          </a:p>
          <a:p>
            <a:pPr marL="800100" lvl="1" indent="-3429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Analysis of the overall local time coverage from the constellation for different applications</a:t>
            </a:r>
          </a:p>
          <a:p>
            <a:pPr marL="342900" indent="-342900" defTabSz="914400">
              <a:spcBef>
                <a:spcPct val="20000"/>
              </a:spcBef>
            </a:pPr>
            <a:r>
              <a:rPr lang="en-GB" altLang="ja-JP" dirty="0" smtClean="0">
                <a:solidFill>
                  <a:schemeClr val="tx1">
                    <a:lumMod val="75000"/>
                  </a:schemeClr>
                </a:solidFill>
                <a:latin typeface="Arial" pitchFamily="34" charset="0"/>
                <a:ea typeface="ＭＳ Ｐゴシック" pitchFamily="50" charset="-128"/>
                <a:cs typeface="Arial" pitchFamily="34" charset="0"/>
              </a:rPr>
              <a:t>Bridging with the International Ocean Vector Winds Science Team </a:t>
            </a:r>
          </a:p>
          <a:p>
            <a:pPr marL="800100" lvl="1" indent="-342900" defTabSz="9144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IOVWST 2014 annual meeting in June 2014, OSVW-VC side meeting</a:t>
            </a:r>
          </a:p>
          <a:p>
            <a:pPr marL="800100" lvl="1" indent="-342900" defTabSz="9144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Specific working groups were kicked-off on Climate wind CDRs, Data Standards and Coastal Applications</a:t>
            </a:r>
          </a:p>
          <a:p>
            <a:pPr marL="342900" indent="-342900" defTabSz="914400">
              <a:spcBef>
                <a:spcPct val="20000"/>
              </a:spcBef>
            </a:pPr>
            <a:r>
              <a:rPr lang="en-GB" altLang="ja-JP" dirty="0" smtClean="0">
                <a:solidFill>
                  <a:schemeClr val="tx1">
                    <a:lumMod val="75000"/>
                  </a:schemeClr>
                </a:solidFill>
                <a:latin typeface="Arial" pitchFamily="34" charset="0"/>
                <a:ea typeface="ＭＳ Ｐゴシック" pitchFamily="50" charset="-128"/>
                <a:cs typeface="Arial" pitchFamily="34" charset="0"/>
              </a:rPr>
              <a:t>Outreach and training</a:t>
            </a:r>
          </a:p>
          <a:p>
            <a:pPr marL="800100" lvl="1" indent="-342900" defTabSz="914400">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Satellite winds and waves marine forecaster training workshop conducted in December 2013 with the South African Weather Service as part of the outreach and training effort </a:t>
            </a:r>
          </a:p>
          <a:p>
            <a:pPr marL="800100" lvl="1" indent="-342900" defTabSz="914400">
              <a:spcBef>
                <a:spcPct val="20000"/>
              </a:spcBef>
              <a:buFont typeface="Arial" charset="0"/>
              <a:buChar char="•"/>
            </a:pPr>
            <a:r>
              <a:rPr lang="en-IE" altLang="ja-JP" sz="1400" dirty="0" smtClean="0">
                <a:solidFill>
                  <a:schemeClr val="tx1">
                    <a:lumMod val="75000"/>
                  </a:schemeClr>
                </a:solidFill>
                <a:latin typeface="Arial" pitchFamily="34" charset="0"/>
                <a:ea typeface="ＭＳ Ｐゴシック" pitchFamily="50" charset="-128"/>
                <a:cs typeface="Arial" pitchFamily="34" charset="0"/>
              </a:rPr>
              <a:t>Interest in supporting relevant demonstration applications (targeting the end-users): defining larger global issues that the satellite OSVW is a necessary part of understanding, will help put these data in a context easily appreciated by the lay person</a:t>
            </a:r>
            <a:r>
              <a:rPr lang="en-IE" altLang="ja-JP" sz="1400" smtClean="0">
                <a:solidFill>
                  <a:schemeClr val="tx1">
                    <a:lumMod val="75000"/>
                  </a:schemeClr>
                </a:solidFill>
                <a:latin typeface="Arial" pitchFamily="34" charset="0"/>
                <a:ea typeface="ＭＳ Ｐゴシック" pitchFamily="50" charset="-128"/>
                <a:cs typeface="Arial" pitchFamily="34" charset="0"/>
              </a:rPr>
              <a:t>; </a:t>
            </a:r>
            <a:endParaRPr lang="en-IE" altLang="ja-JP" sz="140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spcBef>
                <a:spcPct val="20000"/>
              </a:spcBef>
              <a:buFont typeface="Arial" charset="0"/>
              <a:buChar char="•"/>
            </a:pPr>
            <a:endParaRPr lang="en-GB" altLang="ja-JP" sz="1400" dirty="0" smtClean="0">
              <a:solidFill>
                <a:schemeClr val="tx1">
                  <a:lumMod val="75000"/>
                </a:schemeClr>
              </a:solidFill>
              <a:latin typeface="Arial" pitchFamily="34" charset="0"/>
              <a:ea typeface="ＭＳ Ｐゴシック" pitchFamily="50" charset="-128"/>
              <a:cs typeface="Arial" pitchFamily="34" charset="0"/>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2535</TotalTime>
  <Words>1052</Words>
  <Application>Microsoft Office PowerPoint</Application>
  <PresentationFormat>On-screen Show (4:3)</PresentationFormat>
  <Paragraphs>150</Paragraphs>
  <Slides>5</Slides>
  <Notes>3</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Slide 2</vt:lpstr>
      <vt:lpstr>Slide 3</vt:lpstr>
      <vt:lpstr>Slide 4</vt:lpstr>
      <vt:lpstr>Slide 5</vt:lpstr>
    </vt:vector>
  </TitlesOfParts>
  <Company>EUMETSAT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Anne Taube</dc:creator>
  <cp:lastModifiedBy>Julia Figa</cp:lastModifiedBy>
  <cp:revision>269</cp:revision>
  <dcterms:created xsi:type="dcterms:W3CDTF">2012-07-10T09:16:32Z</dcterms:created>
  <dcterms:modified xsi:type="dcterms:W3CDTF">2014-09-15T17:12:12Z</dcterms:modified>
</cp:coreProperties>
</file>