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0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5833" autoAdjust="0"/>
  </p:normalViewPr>
  <p:slideViewPr>
    <p:cSldViewPr snapToGrid="0" snapToObjects="1">
      <p:cViewPr>
        <p:scale>
          <a:sx n="53" d="100"/>
          <a:sy n="53" d="100"/>
        </p:scale>
        <p:origin x="-336" y="-354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27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7491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17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-18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Training activities	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1694444"/>
            <a:ext cx="4826977" cy="1564105"/>
          </a:xfrm>
        </p:spPr>
        <p:txBody>
          <a:bodyPr/>
          <a:lstStyle/>
          <a:p>
            <a:r>
              <a:rPr lang="en-US" b="0" dirty="0" smtClean="0"/>
              <a:t>Eric Wood (USGS),  Juliette Lambin (CNES)</a:t>
            </a:r>
          </a:p>
          <a:p>
            <a:r>
              <a:rPr lang="en-US" b="0" dirty="0" smtClean="0"/>
              <a:t>CEOS WG-VC Day, topic #2</a:t>
            </a:r>
            <a:endParaRPr lang="en-US" b="0" dirty="0" smtClean="0"/>
          </a:p>
          <a:p>
            <a:r>
              <a:rPr lang="en-US" b="0" dirty="0" smtClean="0"/>
              <a:t>CEOS </a:t>
            </a:r>
            <a:r>
              <a:rPr lang="en-US" b="0" dirty="0" smtClean="0"/>
              <a:t>SIT Technical Workshop</a:t>
            </a:r>
          </a:p>
          <a:p>
            <a:r>
              <a:rPr lang="en-US" b="0" dirty="0" smtClean="0"/>
              <a:t>CNES</a:t>
            </a:r>
            <a:r>
              <a:rPr lang="en-US" b="0" dirty="0"/>
              <a:t>, </a:t>
            </a:r>
            <a:r>
              <a:rPr lang="en-US" b="0" dirty="0" smtClean="0"/>
              <a:t>Montpellier, France</a:t>
            </a:r>
            <a:br>
              <a:rPr lang="en-US" b="0" dirty="0" smtClean="0"/>
            </a:br>
            <a:r>
              <a:rPr lang="en-US" b="0" dirty="0" smtClean="0"/>
              <a:t>17</a:t>
            </a:r>
            <a:r>
              <a:rPr lang="en-US" b="0" baseline="30000" dirty="0" smtClean="0"/>
              <a:t>th</a:t>
            </a:r>
            <a:r>
              <a:rPr lang="en-US" b="0" dirty="0" smtClean="0"/>
              <a:t>-18</a:t>
            </a:r>
            <a:r>
              <a:rPr lang="en-US" b="0" baseline="30000" dirty="0" smtClean="0"/>
              <a:t>th</a:t>
            </a:r>
            <a:r>
              <a:rPr lang="en-US" b="0" dirty="0" smtClean="0"/>
              <a:t> September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Training Activities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499718"/>
            <a:ext cx="9143999" cy="468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Objective of this session</a:t>
            </a:r>
          </a:p>
          <a:p>
            <a:pPr lvl="0"/>
            <a:endParaRPr lang="en-US" sz="2000" b="1" dirty="0" smtClean="0"/>
          </a:p>
          <a:p>
            <a:pPr lvl="1" eaLnBrk="1" hangingPunct="1">
              <a:lnSpc>
                <a:spcPct val="100000"/>
              </a:lnSpc>
              <a:spcAft>
                <a:spcPct val="60000"/>
              </a:spcAft>
              <a:buClrTx/>
              <a:buNone/>
            </a:pPr>
            <a:r>
              <a:rPr lang="en-US" sz="2400" i="1" dirty="0"/>
              <a:t>“The discussion is expected to build on past examples of training activities settled out by a Virtual Constellation. Opportunities for “thematic” training workshops making use of inputs from several VCs will be considered. Interaction between VCs and </a:t>
            </a:r>
            <a:r>
              <a:rPr lang="en-US" sz="2400" i="1" dirty="0" err="1"/>
              <a:t>WGCapD</a:t>
            </a:r>
            <a:r>
              <a:rPr lang="en-US" sz="2400" i="1" dirty="0"/>
              <a:t> at all stages of the organization of training and capacity building activities will be examined</a:t>
            </a:r>
            <a:r>
              <a:rPr lang="en-US" sz="2400" i="1" dirty="0" smtClean="0"/>
              <a:t>.”</a:t>
            </a:r>
            <a:endParaRPr lang="fr-FR" altLang="fr-FR" dirty="0"/>
          </a:p>
          <a:p>
            <a:pPr lvl="0"/>
            <a:r>
              <a:rPr lang="en-US" sz="2000" dirty="0" smtClean="0"/>
              <a:t>Co-chairs</a:t>
            </a:r>
            <a:r>
              <a:rPr lang="en-US" sz="2000" dirty="0"/>
              <a:t>:</a:t>
            </a:r>
          </a:p>
          <a:p>
            <a:pPr marL="358775" lvl="1" indent="-169863">
              <a:buFont typeface="Arial"/>
              <a:buChar char="•"/>
            </a:pPr>
            <a:r>
              <a:rPr lang="en-US" sz="2000" dirty="0"/>
              <a:t>Eric Wood (USGS): </a:t>
            </a:r>
            <a:r>
              <a:rPr lang="en-US" sz="2000" dirty="0" smtClean="0"/>
              <a:t>WG Capacity </a:t>
            </a:r>
            <a:r>
              <a:rPr lang="en-US" sz="2000" dirty="0"/>
              <a:t>Building and Data Democracy (</a:t>
            </a:r>
            <a:r>
              <a:rPr lang="en-US" sz="2000" dirty="0" err="1"/>
              <a:t>WGCapD</a:t>
            </a:r>
            <a:r>
              <a:rPr lang="en-US" sz="2000" dirty="0"/>
              <a:t>)</a:t>
            </a:r>
          </a:p>
          <a:p>
            <a:pPr marL="358775" lvl="1" indent="-169863">
              <a:buFont typeface="Arial"/>
              <a:buChar char="•"/>
            </a:pPr>
            <a:r>
              <a:rPr lang="en-US" sz="2000" dirty="0"/>
              <a:t>Juliette Lambin (CNES): Ocean Surface Topography </a:t>
            </a:r>
            <a:r>
              <a:rPr lang="en-US" sz="2000" dirty="0" smtClean="0"/>
              <a:t>Virtual Constellation</a:t>
            </a:r>
            <a:endParaRPr lang="en-US" sz="2000" dirty="0"/>
          </a:p>
          <a:p>
            <a:pPr marL="358775" lvl="1" indent="-169863">
              <a:buFont typeface="Arial"/>
              <a:buChar char="•"/>
            </a:pPr>
            <a:r>
              <a:rPr lang="en-US" sz="2000" dirty="0"/>
              <a:t>With the help of Jane </a:t>
            </a:r>
            <a:r>
              <a:rPr lang="en-US" sz="2000" dirty="0" err="1"/>
              <a:t>Olwosh</a:t>
            </a:r>
            <a:r>
              <a:rPr lang="en-US" sz="2000" dirty="0"/>
              <a:t> (SANSA)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866480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7325"/>
            <a:ext cx="8064500" cy="720725"/>
          </a:xfrm>
        </p:spPr>
        <p:txBody>
          <a:bodyPr anchor="t"/>
          <a:lstStyle/>
          <a:p>
            <a:pPr eaLnBrk="1" hangingPunct="1"/>
            <a:r>
              <a:rPr lang="fr-FR" altLang="fr-FR" dirty="0" smtClean="0"/>
              <a:t>Virtual Constellations and training</a:t>
            </a:r>
            <a:endParaRPr lang="fr-FR" altLang="fr-FR" dirty="0" smtClean="0"/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457325"/>
            <a:ext cx="8445500" cy="508691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fr-FR" altLang="fr-FR" dirty="0" smtClean="0"/>
              <a:t>Virtual Constellations are </a:t>
            </a:r>
            <a:r>
              <a:rPr lang="fr-FR" altLang="fr-FR" dirty="0" err="1" smtClean="0"/>
              <a:t>based</a:t>
            </a:r>
            <a:r>
              <a:rPr lang="fr-FR" altLang="fr-FR" dirty="0" smtClean="0"/>
              <a:t> on:</a:t>
            </a:r>
          </a:p>
          <a:p>
            <a:pPr lvl="1" eaLnBrk="1" hangingPunct="1"/>
            <a:r>
              <a:rPr lang="fr-FR" altLang="fr-FR" dirty="0" smtClean="0"/>
              <a:t>Multiple </a:t>
            </a:r>
            <a:r>
              <a:rPr lang="fr-FR" altLang="fr-FR" dirty="0" err="1" smtClean="0"/>
              <a:t>existing</a:t>
            </a:r>
            <a:r>
              <a:rPr lang="fr-FR" altLang="fr-FR" dirty="0" smtClean="0"/>
              <a:t> or </a:t>
            </a:r>
            <a:r>
              <a:rPr lang="fr-FR" altLang="fr-FR" dirty="0" err="1" smtClean="0"/>
              <a:t>planned</a:t>
            </a:r>
            <a:r>
              <a:rPr lang="fr-FR" altLang="fr-FR" dirty="0" smtClean="0"/>
              <a:t> satellites </a:t>
            </a:r>
            <a:r>
              <a:rPr lang="fr-FR" altLang="fr-FR" dirty="0" err="1" smtClean="0"/>
              <a:t>with</a:t>
            </a:r>
            <a:r>
              <a:rPr lang="fr-FR" altLang="fr-FR" dirty="0" smtClean="0"/>
              <a:t> respect to the </a:t>
            </a:r>
            <a:r>
              <a:rPr lang="fr-FR" altLang="fr-FR" dirty="0" err="1" smtClean="0"/>
              <a:t>parameter</a:t>
            </a:r>
            <a:endParaRPr lang="fr-FR" altLang="fr-FR" dirty="0" smtClean="0"/>
          </a:p>
          <a:p>
            <a:pPr lvl="2" eaLnBrk="1" hangingPunct="1"/>
            <a:r>
              <a:rPr lang="fr-FR" altLang="fr-FR" dirty="0" err="1" smtClean="0"/>
              <a:t>Developped</a:t>
            </a:r>
            <a:r>
              <a:rPr lang="fr-FR" altLang="fr-FR" dirty="0" smtClean="0"/>
              <a:t> by </a:t>
            </a:r>
            <a:r>
              <a:rPr lang="fr-FR" altLang="fr-FR" dirty="0" err="1" smtClean="0"/>
              <a:t>different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agencies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worldwide</a:t>
            </a:r>
            <a:endParaRPr lang="fr-FR" altLang="fr-FR" dirty="0" smtClean="0"/>
          </a:p>
          <a:p>
            <a:pPr lvl="3" eaLnBrk="1" hangingPunct="1"/>
            <a:r>
              <a:rPr lang="fr-FR" altLang="fr-FR" dirty="0" err="1" smtClean="0"/>
              <a:t>Sometimes</a:t>
            </a:r>
            <a:r>
              <a:rPr lang="fr-FR" altLang="fr-FR" dirty="0" smtClean="0"/>
              <a:t> (</a:t>
            </a:r>
            <a:r>
              <a:rPr lang="fr-FR" altLang="fr-FR" dirty="0" err="1" smtClean="0"/>
              <a:t>often</a:t>
            </a:r>
            <a:r>
              <a:rPr lang="fr-FR" altLang="fr-FR" dirty="0" smtClean="0"/>
              <a:t>) </a:t>
            </a:r>
            <a:r>
              <a:rPr lang="fr-FR" altLang="fr-FR" dirty="0" err="1" smtClean="0"/>
              <a:t>already</a:t>
            </a:r>
            <a:r>
              <a:rPr lang="fr-FR" altLang="fr-FR" dirty="0" smtClean="0"/>
              <a:t> in </a:t>
            </a:r>
            <a:r>
              <a:rPr lang="fr-FR" altLang="fr-FR" dirty="0" err="1" smtClean="0"/>
              <a:t>cooperation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frameworks</a:t>
            </a:r>
            <a:endParaRPr lang="fr-FR" altLang="fr-FR" dirty="0" smtClean="0"/>
          </a:p>
          <a:p>
            <a:pPr lvl="3" eaLnBrk="1" hangingPunct="1"/>
            <a:r>
              <a:rPr lang="fr-FR" altLang="fr-FR" dirty="0" err="1" smtClean="0"/>
              <a:t>Sometimes</a:t>
            </a:r>
            <a:r>
              <a:rPr lang="fr-FR" altLang="fr-FR" dirty="0" smtClean="0"/>
              <a:t> (</a:t>
            </a:r>
            <a:r>
              <a:rPr lang="fr-FR" altLang="fr-FR" dirty="0" err="1" smtClean="0"/>
              <a:t>often</a:t>
            </a:r>
            <a:r>
              <a:rPr lang="fr-FR" altLang="fr-FR" dirty="0" smtClean="0"/>
              <a:t>) one satellite </a:t>
            </a:r>
            <a:r>
              <a:rPr lang="fr-FR" altLang="fr-FR" dirty="0" err="1" smtClean="0"/>
              <a:t>is</a:t>
            </a:r>
            <a:r>
              <a:rPr lang="fr-FR" altLang="fr-FR" dirty="0" smtClean="0"/>
              <a:t> not </a:t>
            </a:r>
            <a:r>
              <a:rPr lang="fr-FR" altLang="fr-FR" dirty="0" err="1" smtClean="0"/>
              <a:t>enough</a:t>
            </a:r>
            <a:r>
              <a:rPr lang="fr-FR" altLang="fr-FR" dirty="0" smtClean="0"/>
              <a:t> for </a:t>
            </a:r>
            <a:r>
              <a:rPr lang="fr-FR" altLang="fr-FR" dirty="0" err="1" smtClean="0"/>
              <a:t>fulfilling</a:t>
            </a:r>
            <a:r>
              <a:rPr lang="fr-FR" altLang="fr-FR" dirty="0" smtClean="0"/>
              <a:t> observation goals</a:t>
            </a:r>
          </a:p>
          <a:p>
            <a:pPr lvl="3" eaLnBrk="1" hangingPunct="1"/>
            <a:endParaRPr lang="fr-FR" altLang="fr-FR" dirty="0" smtClean="0"/>
          </a:p>
          <a:p>
            <a:pPr lvl="2" eaLnBrk="1" hangingPunct="1"/>
            <a:r>
              <a:rPr lang="fr-FR" altLang="fr-FR" dirty="0" err="1" smtClean="0"/>
              <a:t>Where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there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is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some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intent</a:t>
            </a:r>
            <a:r>
              <a:rPr lang="fr-FR" altLang="fr-FR" dirty="0" smtClean="0"/>
              <a:t> to </a:t>
            </a:r>
            <a:r>
              <a:rPr lang="fr-FR" altLang="fr-FR" dirty="0" err="1" smtClean="0"/>
              <a:t>share</a:t>
            </a:r>
            <a:r>
              <a:rPr lang="fr-FR" altLang="fr-FR" dirty="0" smtClean="0"/>
              <a:t>, at international </a:t>
            </a:r>
            <a:r>
              <a:rPr lang="fr-FR" altLang="fr-FR" dirty="0" err="1" smtClean="0"/>
              <a:t>level</a:t>
            </a:r>
            <a:r>
              <a:rPr lang="fr-FR" altLang="fr-FR" dirty="0" smtClean="0"/>
              <a:t>, a few </a:t>
            </a:r>
            <a:r>
              <a:rPr lang="fr-FR" altLang="fr-FR" dirty="0" err="1" smtClean="0"/>
              <a:t>things</a:t>
            </a:r>
            <a:r>
              <a:rPr lang="fr-FR" altLang="fr-FR" dirty="0" smtClean="0"/>
              <a:t>:</a:t>
            </a:r>
          </a:p>
          <a:p>
            <a:pPr lvl="3" eaLnBrk="1" hangingPunct="1"/>
            <a:r>
              <a:rPr lang="fr-FR" altLang="fr-FR" dirty="0" smtClean="0"/>
              <a:t>User and user </a:t>
            </a:r>
            <a:r>
              <a:rPr lang="fr-FR" altLang="fr-FR" dirty="0" err="1" smtClean="0"/>
              <a:t>needs</a:t>
            </a:r>
            <a:endParaRPr lang="fr-FR" altLang="fr-FR" dirty="0" smtClean="0"/>
          </a:p>
          <a:p>
            <a:pPr lvl="3" eaLnBrk="1" hangingPunct="1"/>
            <a:r>
              <a:rPr lang="fr-FR" altLang="fr-FR" dirty="0" smtClean="0"/>
              <a:t>Data or data format</a:t>
            </a:r>
          </a:p>
          <a:p>
            <a:pPr lvl="3" eaLnBrk="1" hangingPunct="1"/>
            <a:r>
              <a:rPr lang="fr-FR" altLang="fr-FR" dirty="0" smtClean="0"/>
              <a:t>Cal/val or </a:t>
            </a:r>
            <a:r>
              <a:rPr lang="fr-FR" altLang="fr-FR" dirty="0" err="1" smtClean="0"/>
              <a:t>intercalibration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systems</a:t>
            </a:r>
            <a:endParaRPr lang="fr-FR" altLang="fr-FR" dirty="0" smtClean="0"/>
          </a:p>
          <a:p>
            <a:pPr lvl="3" eaLnBrk="1" hangingPunct="1"/>
            <a:endParaRPr lang="fr-FR" altLang="fr-FR" dirty="0" smtClean="0"/>
          </a:p>
          <a:p>
            <a:pPr lvl="1" eaLnBrk="1" hangingPunct="1"/>
            <a:r>
              <a:rPr lang="fr-FR" altLang="fr-FR" dirty="0" err="1" smtClean="0"/>
              <a:t>Obviously</a:t>
            </a:r>
            <a:r>
              <a:rPr lang="fr-FR" altLang="fr-FR" dirty="0" smtClean="0"/>
              <a:t>, « training </a:t>
            </a:r>
            <a:r>
              <a:rPr lang="fr-FR" altLang="fr-FR" dirty="0" err="1" smtClean="0"/>
              <a:t>activities</a:t>
            </a:r>
            <a:r>
              <a:rPr lang="fr-FR" altLang="fr-FR" dirty="0" smtClean="0"/>
              <a:t> » </a:t>
            </a:r>
            <a:r>
              <a:rPr lang="fr-FR" altLang="fr-FR" dirty="0" err="1" smtClean="0"/>
              <a:t>could</a:t>
            </a:r>
            <a:r>
              <a:rPr lang="fr-FR" altLang="fr-FR" dirty="0" smtClean="0"/>
              <a:t>/</a:t>
            </a:r>
            <a:r>
              <a:rPr lang="fr-FR" altLang="fr-FR" dirty="0" err="1" smtClean="0"/>
              <a:t>should</a:t>
            </a:r>
            <a:r>
              <a:rPr lang="fr-FR" altLang="fr-FR" dirty="0" smtClean="0"/>
              <a:t> gain </a:t>
            </a:r>
            <a:r>
              <a:rPr lang="fr-FR" altLang="fr-FR" dirty="0" err="1" smtClean="0"/>
              <a:t>from</a:t>
            </a:r>
            <a:r>
              <a:rPr lang="fr-FR" altLang="fr-FR" dirty="0" smtClean="0"/>
              <a:t> international coordination !</a:t>
            </a:r>
          </a:p>
          <a:p>
            <a:pPr marL="185738" lvl="2" indent="0" eaLnBrk="1" hangingPunct="1">
              <a:buNone/>
            </a:pPr>
            <a:endParaRPr lang="fr-FR" altLang="fr-FR" dirty="0" smtClean="0"/>
          </a:p>
          <a:p>
            <a:pPr eaLnBrk="1" hangingPunct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297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7325"/>
            <a:ext cx="8064500" cy="720725"/>
          </a:xfrm>
        </p:spPr>
        <p:txBody>
          <a:bodyPr anchor="t"/>
          <a:lstStyle/>
          <a:p>
            <a:pPr eaLnBrk="1" hangingPunct="1"/>
            <a:r>
              <a:rPr lang="fr-FR" altLang="fr-FR" dirty="0" err="1" smtClean="0"/>
              <a:t>Past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examples</a:t>
            </a:r>
            <a:r>
              <a:rPr lang="fr-FR" altLang="fr-FR" dirty="0" smtClean="0"/>
              <a:t> of training </a:t>
            </a:r>
            <a:r>
              <a:rPr lang="fr-FR" altLang="fr-FR" dirty="0" err="1" smtClean="0"/>
              <a:t>activities</a:t>
            </a:r>
            <a:r>
              <a:rPr lang="fr-FR" altLang="fr-FR" dirty="0" smtClean="0"/>
              <a:t>?</a:t>
            </a:r>
            <a:endParaRPr lang="fr-FR" altLang="fr-FR" dirty="0" smtClean="0"/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430120"/>
            <a:ext cx="6192688" cy="378733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fr-FR" altLang="fr-FR" dirty="0" smtClean="0"/>
              <a:t>OST-VC (</a:t>
            </a:r>
            <a:r>
              <a:rPr lang="fr-FR" altLang="fr-FR" dirty="0" err="1" smtClean="0"/>
              <a:t>Altimetry</a:t>
            </a:r>
            <a:r>
              <a:rPr lang="fr-FR" altLang="fr-FR" dirty="0" smtClean="0"/>
              <a:t>)</a:t>
            </a:r>
          </a:p>
          <a:p>
            <a:pPr lvl="1" eaLnBrk="1" hangingPunct="1"/>
            <a:r>
              <a:rPr lang="fr-FR" altLang="fr-FR" dirty="0" smtClean="0"/>
              <a:t>BRAT </a:t>
            </a:r>
            <a:r>
              <a:rPr lang="fr-FR" altLang="fr-FR" dirty="0" err="1" smtClean="0"/>
              <a:t>toolbox</a:t>
            </a:r>
            <a:r>
              <a:rPr lang="fr-FR" altLang="fr-FR" dirty="0" smtClean="0"/>
              <a:t> (Basic Radar </a:t>
            </a:r>
            <a:r>
              <a:rPr lang="fr-FR" altLang="fr-FR" dirty="0" err="1" smtClean="0"/>
              <a:t>Altimetry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Toolbox</a:t>
            </a:r>
            <a:r>
              <a:rPr lang="fr-FR" altLang="fr-FR" dirty="0" smtClean="0"/>
              <a:t>) =&gt; ESA/CNES</a:t>
            </a:r>
          </a:p>
          <a:p>
            <a:pPr lvl="1" eaLnBrk="1" hangingPunct="1"/>
            <a:r>
              <a:rPr lang="fr-FR" altLang="fr-FR" dirty="0" smtClean="0"/>
              <a:t>Training/</a:t>
            </a:r>
            <a:r>
              <a:rPr lang="fr-FR" altLang="fr-FR" dirty="0" err="1" smtClean="0"/>
              <a:t>Outreach</a:t>
            </a:r>
            <a:r>
              <a:rPr lang="fr-FR" altLang="fr-FR" dirty="0" smtClean="0"/>
              <a:t> group in Ocean Surface Topography Science Team =&gt; NASA/CNES/NOAA/EUMETSAT</a:t>
            </a:r>
          </a:p>
          <a:p>
            <a:pPr lvl="1" eaLnBrk="1" hangingPunct="1"/>
            <a:endParaRPr lang="fr-FR" altLang="fr-FR" dirty="0" smtClean="0"/>
          </a:p>
          <a:p>
            <a:pPr eaLnBrk="1" hangingPunct="1"/>
            <a:r>
              <a:rPr lang="fr-FR" altLang="fr-FR" dirty="0" smtClean="0"/>
              <a:t>OCR-VC (Ocean </a:t>
            </a:r>
            <a:r>
              <a:rPr lang="fr-FR" altLang="fr-FR" dirty="0" err="1" smtClean="0"/>
              <a:t>Color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Radiometry</a:t>
            </a:r>
            <a:r>
              <a:rPr lang="fr-FR" altLang="fr-FR" dirty="0" smtClean="0"/>
              <a:t>)</a:t>
            </a:r>
          </a:p>
          <a:p>
            <a:pPr lvl="1" eaLnBrk="1" hangingPunct="1"/>
            <a:r>
              <a:rPr lang="fr-FR" altLang="fr-FR" dirty="0" err="1" smtClean="0"/>
              <a:t>Summer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schools</a:t>
            </a:r>
            <a:r>
              <a:rPr lang="fr-FR" altLang="fr-FR" dirty="0" smtClean="0"/>
              <a:t>: Maine, Villefranche/Mer</a:t>
            </a:r>
          </a:p>
          <a:p>
            <a:pPr lvl="1" eaLnBrk="1" hangingPunct="1"/>
            <a:r>
              <a:rPr lang="fr-FR" altLang="fr-FR" dirty="0" smtClean="0"/>
              <a:t>IOCCG reports</a:t>
            </a:r>
            <a:endParaRPr lang="fr-FR" altLang="fr-FR" dirty="0" smtClean="0"/>
          </a:p>
          <a:p>
            <a:pPr eaLnBrk="1" hangingPunct="1"/>
            <a:endParaRPr lang="fr-FR" altLang="fr-FR" dirty="0" smtClean="0"/>
          </a:p>
          <a:p>
            <a:pPr eaLnBrk="1" hangingPunct="1"/>
            <a:r>
              <a:rPr lang="fr-FR" altLang="fr-FR" dirty="0" err="1" smtClean="0"/>
              <a:t>Other</a:t>
            </a:r>
            <a:r>
              <a:rPr lang="fr-FR" altLang="fr-FR" dirty="0" smtClean="0"/>
              <a:t>?</a:t>
            </a:r>
          </a:p>
          <a:p>
            <a:pPr lvl="1" eaLnBrk="1" hangingPunct="1"/>
            <a:r>
              <a:rPr lang="fr-FR" altLang="fr-FR" dirty="0" smtClean="0"/>
              <a:t>…</a:t>
            </a:r>
          </a:p>
          <a:p>
            <a:pPr eaLnBrk="1" hangingPunct="1"/>
            <a:endParaRPr lang="fr-FR" altLang="fr-FR" dirty="0" smtClean="0"/>
          </a:p>
        </p:txBody>
      </p:sp>
      <p:sp>
        <p:nvSpPr>
          <p:cNvPr id="2" name="Rectangle 1"/>
          <p:cNvSpPr/>
          <p:nvPr/>
        </p:nvSpPr>
        <p:spPr>
          <a:xfrm>
            <a:off x="6954767" y="3212976"/>
            <a:ext cx="2160240" cy="982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IOCCG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OCR-VC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334438" y="1765183"/>
            <a:ext cx="2742807" cy="1067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Not </a:t>
            </a:r>
            <a:r>
              <a:rPr lang="fr-FR" dirty="0" err="1" smtClean="0"/>
              <a:t>explicitely</a:t>
            </a:r>
            <a:r>
              <a:rPr lang="fr-FR" dirty="0" smtClean="0"/>
              <a:t> </a:t>
            </a:r>
            <a:r>
              <a:rPr lang="fr-FR" dirty="0" err="1" smtClean="0"/>
              <a:t>linked</a:t>
            </a:r>
            <a:r>
              <a:rPr lang="fr-FR" dirty="0" smtClean="0"/>
              <a:t> to « CEOS VC » </a:t>
            </a:r>
            <a:r>
              <a:rPr lang="fr-FR" dirty="0" err="1" smtClean="0"/>
              <a:t>activities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18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7325"/>
            <a:ext cx="8064500" cy="720725"/>
          </a:xfrm>
        </p:spPr>
        <p:txBody>
          <a:bodyPr anchor="t"/>
          <a:lstStyle/>
          <a:p>
            <a:pPr eaLnBrk="1" hangingPunct="1"/>
            <a:r>
              <a:rPr lang="fr-FR" altLang="fr-FR" dirty="0" err="1" smtClean="0"/>
              <a:t>Views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from</a:t>
            </a:r>
            <a:r>
              <a:rPr lang="fr-FR" altLang="fr-FR" dirty="0" smtClean="0"/>
              <a:t> Virtual Constellation</a:t>
            </a:r>
            <a:endParaRPr lang="fr-FR" altLang="fr-FR" dirty="0" smtClean="0"/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62563"/>
            <a:ext cx="9197787" cy="5508848"/>
          </a:xfrm>
        </p:spPr>
        <p:txBody>
          <a:bodyPr/>
          <a:lstStyle/>
          <a:p>
            <a:pPr eaLnBrk="1" hangingPunct="1"/>
            <a:r>
              <a:rPr lang="fr-FR" altLang="fr-FR" dirty="0" err="1" smtClean="0"/>
              <a:t>Pre-existing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cooperations</a:t>
            </a:r>
            <a:endParaRPr lang="fr-FR" altLang="fr-FR" dirty="0" smtClean="0"/>
          </a:p>
          <a:p>
            <a:pPr lvl="1" eaLnBrk="1" hangingPunct="1"/>
            <a:r>
              <a:rPr lang="fr-FR" altLang="fr-FR" b="0" dirty="0" err="1" smtClean="0"/>
              <a:t>When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several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agencies</a:t>
            </a:r>
            <a:r>
              <a:rPr lang="fr-FR" altLang="fr-FR" b="0" dirty="0" smtClean="0"/>
              <a:t> are </a:t>
            </a:r>
            <a:r>
              <a:rPr lang="fr-FR" altLang="fr-FR" b="0" dirty="0" err="1" smtClean="0"/>
              <a:t>cooperating</a:t>
            </a:r>
            <a:r>
              <a:rPr lang="fr-FR" altLang="fr-FR" b="0" dirty="0" smtClean="0"/>
              <a:t> on a </a:t>
            </a:r>
            <a:r>
              <a:rPr lang="fr-FR" altLang="fr-FR" b="0" dirty="0" err="1" smtClean="0"/>
              <a:t>given</a:t>
            </a:r>
            <a:r>
              <a:rPr lang="fr-FR" altLang="fr-FR" b="0" dirty="0" smtClean="0"/>
              <a:t> mission in the </a:t>
            </a:r>
            <a:r>
              <a:rPr lang="fr-FR" altLang="fr-FR" b="0" dirty="0" err="1" smtClean="0"/>
              <a:t>virtual</a:t>
            </a:r>
            <a:r>
              <a:rPr lang="fr-FR" altLang="fr-FR" b="0" dirty="0" smtClean="0"/>
              <a:t> constellation, </a:t>
            </a:r>
            <a:r>
              <a:rPr lang="fr-FR" altLang="fr-FR" b="0" dirty="0" err="1" smtClean="0"/>
              <a:t>it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provides</a:t>
            </a:r>
            <a:r>
              <a:rPr lang="fr-FR" altLang="fr-FR" b="0" dirty="0" smtClean="0"/>
              <a:t> a de facto </a:t>
            </a:r>
            <a:r>
              <a:rPr lang="fr-FR" altLang="fr-FR" b="0" dirty="0" err="1" smtClean="0"/>
              <a:t>framework</a:t>
            </a:r>
            <a:r>
              <a:rPr lang="fr-FR" altLang="fr-FR" b="0" dirty="0" smtClean="0"/>
              <a:t> to </a:t>
            </a:r>
            <a:r>
              <a:rPr lang="fr-FR" altLang="fr-FR" b="0" dirty="0" err="1" smtClean="0"/>
              <a:t>establish</a:t>
            </a:r>
            <a:r>
              <a:rPr lang="fr-FR" altLang="fr-FR" b="0" dirty="0" smtClean="0"/>
              <a:t> training </a:t>
            </a:r>
            <a:r>
              <a:rPr lang="fr-FR" altLang="fr-FR" b="0" dirty="0" err="1" smtClean="0"/>
              <a:t>activities</a:t>
            </a:r>
            <a:endParaRPr lang="fr-FR" altLang="fr-FR" b="0" dirty="0"/>
          </a:p>
          <a:p>
            <a:pPr lvl="1" eaLnBrk="1" hangingPunct="1"/>
            <a:r>
              <a:rPr lang="fr-FR" altLang="fr-FR" b="0" dirty="0" smtClean="0"/>
              <a:t>Training </a:t>
            </a:r>
            <a:r>
              <a:rPr lang="fr-FR" altLang="fr-FR" b="0" dirty="0" err="1" smtClean="0"/>
              <a:t>activities</a:t>
            </a:r>
            <a:r>
              <a:rPr lang="fr-FR" altLang="fr-FR" b="0" dirty="0" smtClean="0"/>
              <a:t> are </a:t>
            </a:r>
            <a:r>
              <a:rPr lang="fr-FR" altLang="fr-FR" b="0" dirty="0" err="1" smtClean="0"/>
              <a:t>often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carried</a:t>
            </a:r>
            <a:r>
              <a:rPr lang="fr-FR" altLang="fr-FR" b="0" dirty="0" smtClean="0"/>
              <a:t> on by the </a:t>
            </a:r>
            <a:r>
              <a:rPr lang="fr-FR" altLang="fr-FR" b="0" dirty="0" err="1" smtClean="0"/>
              <a:t>users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organized</a:t>
            </a:r>
            <a:r>
              <a:rPr lang="fr-FR" altLang="fr-FR" b="0" dirty="0" smtClean="0"/>
              <a:t> in « Science Teams » (IOCCG, OSTST, OSWVST, GHRSST…)</a:t>
            </a:r>
          </a:p>
          <a:p>
            <a:pPr eaLnBrk="1" hangingPunct="1">
              <a:buFont typeface="Symbol" pitchFamily="18" charset="2"/>
              <a:buChar char="Þ"/>
            </a:pPr>
            <a:r>
              <a:rPr lang="fr-FR" dirty="0" err="1" smtClean="0"/>
              <a:t>VC's</a:t>
            </a:r>
            <a:r>
              <a:rPr lang="fr-FR" dirty="0" smtClean="0"/>
              <a:t> </a:t>
            </a:r>
            <a:r>
              <a:rPr lang="fr-FR" dirty="0"/>
              <a:t>tend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taking</a:t>
            </a:r>
            <a:r>
              <a:rPr lang="fr-FR" dirty="0"/>
              <a:t> </a:t>
            </a:r>
            <a:r>
              <a:rPr lang="fr-FR" dirty="0" err="1"/>
              <a:t>advantage</a:t>
            </a:r>
            <a:r>
              <a:rPr lang="fr-FR" dirty="0"/>
              <a:t> of </a:t>
            </a:r>
            <a:r>
              <a:rPr lang="fr-FR" dirty="0" err="1" smtClean="0"/>
              <a:t>pre-existing</a:t>
            </a:r>
            <a:r>
              <a:rPr lang="fr-FR" dirty="0" smtClean="0"/>
              <a:t> </a:t>
            </a:r>
            <a:r>
              <a:rPr lang="fr-FR" dirty="0" err="1"/>
              <a:t>projects</a:t>
            </a:r>
            <a:r>
              <a:rPr lang="fr-FR" dirty="0"/>
              <a:t> and </a:t>
            </a:r>
            <a:r>
              <a:rPr lang="fr-FR" dirty="0" err="1"/>
              <a:t>relationships</a:t>
            </a:r>
            <a:r>
              <a:rPr lang="fr-FR" dirty="0"/>
              <a:t>. </a:t>
            </a:r>
            <a:endParaRPr lang="fr-FR" dirty="0" smtClean="0"/>
          </a:p>
          <a:p>
            <a:pPr lvl="1" eaLnBrk="1" hangingPunct="1"/>
            <a:r>
              <a:rPr lang="fr-FR" altLang="fr-FR" b="0" dirty="0" smtClean="0">
                <a:solidFill>
                  <a:srgbClr val="002569"/>
                </a:solidFill>
              </a:rPr>
              <a:t>CEOS «VC »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title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gives</a:t>
            </a:r>
            <a:r>
              <a:rPr lang="fr-FR" altLang="fr-FR" b="0" dirty="0" smtClean="0">
                <a:solidFill>
                  <a:srgbClr val="002569"/>
                </a:solidFill>
              </a:rPr>
              <a:t> a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wider</a:t>
            </a:r>
            <a:r>
              <a:rPr lang="fr-FR" altLang="fr-FR" b="0" dirty="0" smtClean="0">
                <a:solidFill>
                  <a:srgbClr val="002569"/>
                </a:solidFill>
              </a:rPr>
              <a:t> audience and more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weight</a:t>
            </a:r>
            <a:r>
              <a:rPr lang="fr-FR" altLang="fr-FR" b="0" dirty="0" smtClean="0">
                <a:solidFill>
                  <a:srgbClr val="002569"/>
                </a:solidFill>
              </a:rPr>
              <a:t>, encourages new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cooperations</a:t>
            </a:r>
            <a:endParaRPr lang="fr-FR" altLang="fr-FR" b="0" dirty="0" smtClean="0">
              <a:solidFill>
                <a:srgbClr val="002569"/>
              </a:solidFill>
            </a:endParaRPr>
          </a:p>
          <a:p>
            <a:pPr lvl="1" eaLnBrk="1" hangingPunct="1"/>
            <a:r>
              <a:rPr lang="fr-FR" altLang="fr-FR" b="0" dirty="0" smtClean="0">
                <a:solidFill>
                  <a:srgbClr val="002569"/>
                </a:solidFill>
              </a:rPr>
              <a:t>VC-to-VC interactions are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easier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within</a:t>
            </a:r>
            <a:r>
              <a:rPr lang="fr-FR" altLang="fr-FR" b="0" dirty="0" smtClean="0">
                <a:solidFill>
                  <a:srgbClr val="002569"/>
                </a:solidFill>
              </a:rPr>
              <a:t> CEOS</a:t>
            </a:r>
          </a:p>
          <a:p>
            <a:pPr lvl="2" eaLnBrk="1" hangingPunct="1"/>
            <a:r>
              <a:rPr lang="fr-FR" altLang="fr-FR" b="0" dirty="0" err="1" smtClean="0">
                <a:solidFill>
                  <a:srgbClr val="002569"/>
                </a:solidFill>
              </a:rPr>
              <a:t>Share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some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common</a:t>
            </a:r>
            <a:r>
              <a:rPr lang="fr-FR" altLang="fr-FR" b="0" dirty="0" smtClean="0">
                <a:solidFill>
                  <a:srgbClr val="002569"/>
                </a:solidFill>
              </a:rPr>
              <a:t> issues, compare solutions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etc</a:t>
            </a:r>
            <a:endParaRPr lang="fr-FR" altLang="fr-FR" b="0" dirty="0">
              <a:solidFill>
                <a:srgbClr val="002569"/>
              </a:solidFill>
            </a:endParaRPr>
          </a:p>
          <a:p>
            <a:pPr lvl="1" eaLnBrk="1" hangingPunct="1"/>
            <a:r>
              <a:rPr lang="fr-FR" altLang="fr-FR" b="0" dirty="0" smtClean="0">
                <a:solidFill>
                  <a:srgbClr val="002569"/>
                </a:solidFill>
              </a:rPr>
              <a:t>VC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activity</a:t>
            </a:r>
            <a:r>
              <a:rPr lang="fr-FR" altLang="fr-FR" b="0" dirty="0" smtClean="0">
                <a:solidFill>
                  <a:srgbClr val="002569"/>
                </a:solidFill>
              </a:rPr>
              <a:t> more of a « </a:t>
            </a:r>
            <a:r>
              <a:rPr lang="fr-FR" altLang="fr-FR" b="0" dirty="0" err="1" smtClean="0">
                <a:solidFill>
                  <a:srgbClr val="002569"/>
                </a:solidFill>
              </a:rPr>
              <a:t>bottom</a:t>
            </a:r>
            <a:r>
              <a:rPr lang="fr-FR" altLang="fr-FR" b="0" dirty="0" smtClean="0">
                <a:solidFill>
                  <a:srgbClr val="002569"/>
                </a:solidFill>
              </a:rPr>
              <a:t>-up »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approach</a:t>
            </a:r>
            <a:endParaRPr lang="fr-FR" altLang="fr-FR" b="0" dirty="0" smtClean="0">
              <a:solidFill>
                <a:srgbClr val="002569"/>
              </a:solidFill>
            </a:endParaRPr>
          </a:p>
          <a:p>
            <a:pPr lvl="1" eaLnBrk="1" hangingPunct="1"/>
            <a:r>
              <a:rPr lang="fr-FR" altLang="fr-FR" b="0" dirty="0" smtClean="0">
                <a:solidFill>
                  <a:srgbClr val="002569"/>
                </a:solidFill>
              </a:rPr>
              <a:t>Not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much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sollictation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from</a:t>
            </a:r>
            <a:r>
              <a:rPr lang="fr-FR" altLang="fr-FR" b="0" dirty="0" smtClean="0">
                <a:solidFill>
                  <a:srgbClr val="002569"/>
                </a:solidFill>
              </a:rPr>
              <a:t> VC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towards</a:t>
            </a:r>
            <a:r>
              <a:rPr lang="fr-FR" altLang="fr-FR" b="0" dirty="0" smtClean="0">
                <a:solidFill>
                  <a:srgbClr val="002569"/>
                </a:solidFill>
              </a:rPr>
              <a:t> </a:t>
            </a:r>
            <a:r>
              <a:rPr lang="fr-FR" altLang="fr-FR" b="0" dirty="0" err="1" smtClean="0">
                <a:solidFill>
                  <a:srgbClr val="002569"/>
                </a:solidFill>
              </a:rPr>
              <a:t>WGs</a:t>
            </a:r>
            <a:r>
              <a:rPr lang="fr-FR" altLang="fr-FR" b="0" dirty="0" smtClean="0">
                <a:solidFill>
                  <a:srgbClr val="002569"/>
                </a:solidFill>
              </a:rPr>
              <a:t>?</a:t>
            </a:r>
            <a:endParaRPr lang="fr-FR" altLang="fr-FR" b="0" dirty="0">
              <a:solidFill>
                <a:srgbClr val="002569"/>
              </a:solidFill>
            </a:endParaRPr>
          </a:p>
          <a:p>
            <a:pPr marL="457200" lvl="1" indent="0" eaLnBrk="1" hangingPunct="1">
              <a:buNone/>
            </a:pPr>
            <a:endParaRPr lang="fr-FR" altLang="fr-FR" b="0" dirty="0" smtClean="0"/>
          </a:p>
        </p:txBody>
      </p:sp>
    </p:spTree>
    <p:extLst>
      <p:ext uri="{BB962C8B-B14F-4D97-AF65-F5344CB8AC3E}">
        <p14:creationId xmlns:p14="http://schemas.microsoft.com/office/powerpoint/2010/main" val="37904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2932</TotalTime>
  <Words>306</Words>
  <Application>Microsoft Office PowerPoint</Application>
  <PresentationFormat>Affichage à l'écran (4:3)</PresentationFormat>
  <Paragraphs>52</Paragraphs>
  <Slides>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4_EUM_template_v03</vt:lpstr>
      <vt:lpstr>Training activities </vt:lpstr>
      <vt:lpstr>Présentation PowerPoint</vt:lpstr>
      <vt:lpstr>Virtual Constellations and training</vt:lpstr>
      <vt:lpstr>Past examples of training activities?</vt:lpstr>
      <vt:lpstr>Views from Virtual Constellation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J. Lambin</cp:lastModifiedBy>
  <cp:revision>302</cp:revision>
  <dcterms:created xsi:type="dcterms:W3CDTF">2012-08-31T01:11:17Z</dcterms:created>
  <dcterms:modified xsi:type="dcterms:W3CDTF">2014-09-16T06:51:06Z</dcterms:modified>
</cp:coreProperties>
</file>