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362" r:id="rId2"/>
    <p:sldId id="363" r:id="rId3"/>
    <p:sldId id="371" r:id="rId4"/>
    <p:sldId id="364" r:id="rId5"/>
    <p:sldId id="366" r:id="rId6"/>
    <p:sldId id="367" r:id="rId7"/>
    <p:sldId id="368" r:id="rId8"/>
    <p:sldId id="365" r:id="rId9"/>
    <p:sldId id="369" r:id="rId10"/>
    <p:sldId id="361" r:id="rId11"/>
    <p:sldId id="353" r:id="rId12"/>
    <p:sldId id="370" r:id="rId13"/>
  </p:sldIdLst>
  <p:sldSz cx="9144000" cy="6858000" type="screen4x3"/>
  <p:notesSz cx="6797675" cy="992822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CBCCD1"/>
    <a:srgbClr val="E7E7EA"/>
    <a:srgbClr val="000104"/>
    <a:srgbClr val="FFCC66"/>
    <a:srgbClr val="E852C8"/>
    <a:srgbClr val="FF9A00"/>
    <a:srgbClr val="494949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30" autoAdjust="0"/>
    <p:restoredTop sz="91568" autoAdjust="0"/>
  </p:normalViewPr>
  <p:slideViewPr>
    <p:cSldViewPr snapToGrid="0" snapToObjects="1">
      <p:cViewPr>
        <p:scale>
          <a:sx n="75" d="100"/>
          <a:sy n="75" d="100"/>
        </p:scale>
        <p:origin x="-1160" y="-4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43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64" y="0"/>
            <a:ext cx="2946443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B24B-B3FD-4551-8428-E21947C496DB}" type="datetimeFigureOut">
              <a:rPr lang="en-GB" smtClean="0"/>
              <a:pPr/>
              <a:t>9/16/14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9779"/>
            <a:ext cx="2946443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64" y="9429779"/>
            <a:ext cx="2946443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12667-46CB-418B-B92A-BC4BF43AE53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90553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9/16/14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453106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Presentation by Richard</a:t>
            </a:r>
            <a:r>
              <a:rPr lang="en-GB" baseline="0" dirty="0" smtClean="0"/>
              <a:t> Moreno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37375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Presentation by Ivan</a:t>
            </a:r>
            <a:r>
              <a:rPr lang="en-GB" baseline="0" dirty="0" smtClean="0"/>
              <a:t> Petiteville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01330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Presentation by Steven Hosford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97075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188325" y="6494551"/>
            <a:ext cx="61715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200" dirty="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00674DB5-EA4F-4207-BB2F-8F03D6107A33}" type="slidenum">
              <a:rPr lang="de-DE" sz="1200">
                <a:solidFill>
                  <a:srgbClr val="5F758D"/>
                </a:solidFill>
                <a:latin typeface="Century Gothic" pitchFamily="34" charset="0"/>
              </a:rPr>
              <a:pPr algn="l">
                <a:defRPr/>
              </a:pPr>
              <a:t>‹#›</a:t>
            </a:fld>
            <a:endParaRPr lang="de-DE" sz="1200" dirty="0">
              <a:solidFill>
                <a:srgbClr val="5F758D"/>
              </a:solidFill>
              <a:latin typeface="Century Gothic" pitchFamily="34" charset="0"/>
            </a:endParaRPr>
          </a:p>
        </p:txBody>
      </p:sp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12320" y="4881563"/>
            <a:ext cx="1431680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63AB0-2CC6-403A-90EC-93E795044F56}" type="datetimeFigureOut">
              <a:rPr kumimoji="1" lang="ja-JP" altLang="en-US" smtClean="0"/>
              <a:pPr/>
              <a:t>9/16/14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D3C35FD-47B6-4CD7-8146-95C1CE150425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Rectangle 4"/>
          <p:cNvSpPr txBox="1">
            <a:spLocks noChangeArrowheads="1"/>
          </p:cNvSpPr>
          <p:nvPr userDrawn="1"/>
        </p:nvSpPr>
        <p:spPr>
          <a:xfrm>
            <a:off x="7278737" y="6567055"/>
            <a:ext cx="1639186" cy="20588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eaLnBrk="0" fontAlgn="base" hangingPunct="0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rgbClr val="002569"/>
                </a:solidFill>
                <a:latin typeface="Century Gothic" pitchFamily="34" charset="0"/>
                <a:ea typeface="ＭＳ Ｐゴシック" pitchFamily="-106" charset="-128"/>
                <a:cs typeface="Calibri" pitchFamily="-106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-106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-106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-106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-106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-106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-106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-106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-106" charset="-128"/>
                <a:cs typeface="+mn-cs"/>
              </a:defRPr>
            </a:lvl9pPr>
          </a:lstStyle>
          <a:p>
            <a:pPr>
              <a:defRPr/>
            </a:pPr>
            <a:fld id="{6BF8D2B0-EFB6-4DAA-9B0B-6F6B3A58082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74213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7144" y="188913"/>
            <a:ext cx="693065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34"/>
          <p:cNvPicPr>
            <a:picLocks noChangeAspect="1" noChangeArrowheads="1"/>
          </p:cNvPicPr>
          <p:nvPr userDrawn="1"/>
        </p:nvPicPr>
        <p:blipFill>
          <a:blip r:embed="rId5" cstate="print"/>
          <a:srcRect t="16208"/>
          <a:stretch>
            <a:fillRect/>
          </a:stretch>
        </p:blipFill>
        <p:spPr bwMode="auto">
          <a:xfrm>
            <a:off x="1" y="0"/>
            <a:ext cx="137544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 smtClean="0"/>
              <a:t>VC/WG Day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fr-FR" dirty="0" err="1"/>
              <a:t>Topic</a:t>
            </a:r>
            <a:r>
              <a:rPr lang="fr-FR" dirty="0"/>
              <a:t> # 4 "Data management and data </a:t>
            </a:r>
            <a:r>
              <a:rPr lang="fr-FR" dirty="0" err="1"/>
              <a:t>access</a:t>
            </a:r>
            <a:r>
              <a:rPr lang="fr-FR" dirty="0"/>
              <a:t>"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78160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Issue: Provision of non-free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62" y="1457325"/>
            <a:ext cx="8770937" cy="4864100"/>
          </a:xfrm>
        </p:spPr>
        <p:txBody>
          <a:bodyPr/>
          <a:lstStyle/>
          <a:p>
            <a:r>
              <a:rPr lang="en-GB" dirty="0" smtClean="0"/>
              <a:t>CEOS’ contribution  to international initiatives (e.g. GFOI, Disaster Pilots) based on mixture of both free of charge and non-free data.</a:t>
            </a:r>
          </a:p>
          <a:p>
            <a:endParaRPr lang="en-GB" dirty="0"/>
          </a:p>
          <a:p>
            <a:r>
              <a:rPr lang="en-GB" dirty="0" smtClean="0"/>
              <a:t>Data purchase is an issue for many intermediate &amp; end  users that require the help from third-party donors such as World Bank, European Commission, UN …</a:t>
            </a:r>
          </a:p>
          <a:p>
            <a:pPr lvl="1"/>
            <a:r>
              <a:rPr lang="en-GB" dirty="0" smtClean="0"/>
              <a:t>Similar issue for the processing of data by some third-party (academia, small value-add industry,..)</a:t>
            </a:r>
          </a:p>
          <a:p>
            <a:endParaRPr lang="en-GB" dirty="0" smtClean="0"/>
          </a:p>
          <a:p>
            <a:r>
              <a:rPr lang="en-GB" dirty="0" smtClean="0"/>
              <a:t>So </a:t>
            </a:r>
            <a:r>
              <a:rPr lang="en-GB" dirty="0"/>
              <a:t>far i</a:t>
            </a:r>
            <a:r>
              <a:rPr lang="en-GB" dirty="0" smtClean="0"/>
              <a:t>dentification of external funding sources handled by each CEOS project team.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7095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External Funding: a New Paradigm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62" y="1457325"/>
            <a:ext cx="8770937" cy="4864100"/>
          </a:xfrm>
        </p:spPr>
        <p:txBody>
          <a:bodyPr/>
          <a:lstStyle/>
          <a:p>
            <a:r>
              <a:rPr lang="en-GB" sz="2800" dirty="0" smtClean="0"/>
              <a:t>Whenever possible, escalate the initial discussions with Donor Agencies at CEOS Chair &amp; CEOS SIT Chair level to establish </a:t>
            </a:r>
            <a:r>
              <a:rPr lang="en-GB" sz="2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General Framework Agreements</a:t>
            </a:r>
            <a:r>
              <a:rPr lang="en-GB" sz="2800" dirty="0" smtClean="0"/>
              <a:t>, </a:t>
            </a:r>
          </a:p>
          <a:p>
            <a:endParaRPr lang="en-GB" sz="2800" dirty="0" smtClean="0"/>
          </a:p>
          <a:p>
            <a:r>
              <a:rPr lang="en-GB" sz="2800" dirty="0" smtClean="0"/>
              <a:t>Once General Framework Agreements are established, </a:t>
            </a:r>
            <a:r>
              <a:rPr lang="en-GB" sz="2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Detailed and Tailored </a:t>
            </a:r>
            <a:r>
              <a:rPr lang="en-GB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</a:t>
            </a:r>
            <a:r>
              <a:rPr lang="en-GB" sz="2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greements </a:t>
            </a:r>
            <a:r>
              <a:rPr lang="en-GB" sz="2800" dirty="0" smtClean="0"/>
              <a:t>for each project can be discussed between individual CEOS project teams and their interfaces on donors’ side.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5090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fr-FR" dirty="0" err="1" smtClean="0">
                <a:latin typeface="Arial"/>
              </a:rPr>
              <a:t>Specific</a:t>
            </a:r>
            <a:r>
              <a:rPr lang="fr-FR" dirty="0" smtClean="0">
                <a:latin typeface="Arial"/>
              </a:rPr>
              <a:t> </a:t>
            </a:r>
            <a:r>
              <a:rPr lang="fr-FR" dirty="0">
                <a:latin typeface="Arial"/>
              </a:rPr>
              <a:t>C</a:t>
            </a:r>
            <a:r>
              <a:rPr lang="fr-FR" dirty="0" smtClean="0">
                <a:latin typeface="Arial"/>
              </a:rPr>
              <a:t>ommon </a:t>
            </a:r>
            <a:r>
              <a:rPr lang="fr-FR" dirty="0">
                <a:latin typeface="Arial"/>
              </a:rPr>
              <a:t>D</a:t>
            </a:r>
            <a:r>
              <a:rPr lang="fr-FR" dirty="0" smtClean="0">
                <a:latin typeface="Arial"/>
              </a:rPr>
              <a:t>ata </a:t>
            </a:r>
            <a:r>
              <a:rPr lang="fr-FR" dirty="0">
                <a:latin typeface="Arial"/>
              </a:rPr>
              <a:t>L</a:t>
            </a:r>
            <a:r>
              <a:rPr lang="fr-FR" dirty="0" smtClean="0">
                <a:latin typeface="Arial"/>
              </a:rPr>
              <a:t>icence </a:t>
            </a:r>
            <a:endParaRPr lang="fr-FR" dirty="0"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62" y="1457325"/>
            <a:ext cx="8770937" cy="4864100"/>
          </a:xfrm>
        </p:spPr>
        <p:txBody>
          <a:bodyPr/>
          <a:lstStyle/>
          <a:p>
            <a:pPr marL="179388" lvl="0" indent="-179388">
              <a:buFont typeface="Arial" charset="0"/>
              <a:buChar char="■"/>
              <a:defRPr/>
            </a:pPr>
            <a:r>
              <a:rPr lang="fr-FR" dirty="0">
                <a:solidFill>
                  <a:srgbClr val="09367A"/>
                </a:solidFill>
                <a:latin typeface="Arial"/>
              </a:rPr>
              <a:t>Objective : </a:t>
            </a:r>
            <a:r>
              <a:rPr lang="fr-FR" dirty="0" err="1">
                <a:solidFill>
                  <a:srgbClr val="09367A"/>
                </a:solidFill>
                <a:latin typeface="Arial"/>
              </a:rPr>
              <a:t>facilitate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the distribution of (satellite) data by </a:t>
            </a:r>
            <a:r>
              <a:rPr lang="fr-FR" dirty="0" err="1">
                <a:solidFill>
                  <a:srgbClr val="09367A"/>
                </a:solidFill>
                <a:latin typeface="Arial"/>
              </a:rPr>
              <a:t>defining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an data licence </a:t>
            </a:r>
            <a:r>
              <a:rPr lang="fr-FR" dirty="0" err="1">
                <a:solidFill>
                  <a:srgbClr val="09367A"/>
                </a:solidFill>
                <a:latin typeface="Arial"/>
              </a:rPr>
              <a:t>based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on </a:t>
            </a:r>
            <a:r>
              <a:rPr lang="fr-FR" dirty="0" err="1">
                <a:solidFill>
                  <a:srgbClr val="09367A"/>
                </a:solidFill>
                <a:latin typeface="Arial"/>
              </a:rPr>
              <a:t>elements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</a:t>
            </a:r>
            <a:r>
              <a:rPr lang="fr-FR" dirty="0" err="1">
                <a:solidFill>
                  <a:srgbClr val="09367A"/>
                </a:solidFill>
                <a:latin typeface="Arial"/>
              </a:rPr>
              <a:t>from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</a:t>
            </a:r>
            <a:r>
              <a:rPr lang="fr-FR" dirty="0" err="1">
                <a:solidFill>
                  <a:srgbClr val="09367A"/>
                </a:solidFill>
                <a:latin typeface="Arial"/>
              </a:rPr>
              <a:t>current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</a:t>
            </a:r>
            <a:r>
              <a:rPr lang="fr-FR" dirty="0" err="1">
                <a:solidFill>
                  <a:srgbClr val="09367A"/>
                </a:solidFill>
                <a:latin typeface="Arial"/>
              </a:rPr>
              <a:t>licensing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arrangements </a:t>
            </a:r>
            <a:r>
              <a:rPr lang="fr-FR" dirty="0" err="1">
                <a:solidFill>
                  <a:srgbClr val="09367A"/>
                </a:solidFill>
                <a:latin typeface="Arial"/>
              </a:rPr>
              <a:t>used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by commercial providers </a:t>
            </a:r>
            <a:endParaRPr lang="fr-FR" dirty="0" smtClean="0">
              <a:solidFill>
                <a:srgbClr val="09367A"/>
              </a:solidFill>
              <a:latin typeface="Arial"/>
            </a:endParaRPr>
          </a:p>
          <a:p>
            <a:pPr marL="179388" lvl="0" indent="-179388">
              <a:buFont typeface="Arial" charset="0"/>
              <a:buChar char="■"/>
              <a:defRPr/>
            </a:pPr>
            <a:endParaRPr lang="fr-FR" dirty="0">
              <a:solidFill>
                <a:srgbClr val="09367A"/>
              </a:solidFill>
              <a:latin typeface="Arial"/>
            </a:endParaRPr>
          </a:p>
          <a:p>
            <a:pPr marL="179388" lvl="0" indent="-179388">
              <a:buFont typeface="Arial" charset="0"/>
              <a:buChar char="■"/>
              <a:defRPr/>
            </a:pPr>
            <a:r>
              <a:rPr lang="fr-FR" dirty="0">
                <a:solidFill>
                  <a:srgbClr val="09367A"/>
                </a:solidFill>
                <a:latin typeface="Arial"/>
              </a:rPr>
              <a:t>Licence </a:t>
            </a:r>
            <a:r>
              <a:rPr lang="fr-FR" dirty="0" err="1">
                <a:solidFill>
                  <a:srgbClr val="09367A"/>
                </a:solidFill>
                <a:latin typeface="Arial"/>
              </a:rPr>
              <a:t>could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</a:t>
            </a:r>
            <a:r>
              <a:rPr lang="fr-FR" dirty="0" err="1">
                <a:solidFill>
                  <a:srgbClr val="09367A"/>
                </a:solidFill>
                <a:latin typeface="Arial"/>
              </a:rPr>
              <a:t>be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</a:t>
            </a:r>
            <a:r>
              <a:rPr lang="fr-FR" dirty="0" err="1">
                <a:solidFill>
                  <a:srgbClr val="09367A"/>
                </a:solidFill>
                <a:latin typeface="Arial"/>
              </a:rPr>
              <a:t>based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on open source </a:t>
            </a:r>
            <a:r>
              <a:rPr lang="fr-FR" dirty="0" err="1">
                <a:solidFill>
                  <a:srgbClr val="09367A"/>
                </a:solidFill>
                <a:latin typeface="Arial"/>
              </a:rPr>
              <a:t>examples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</a:t>
            </a:r>
            <a:r>
              <a:rPr lang="fr-FR" dirty="0" err="1">
                <a:solidFill>
                  <a:srgbClr val="09367A"/>
                </a:solidFill>
                <a:latin typeface="Arial"/>
              </a:rPr>
              <a:t>such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as GPL (GNU Public Licence) or </a:t>
            </a:r>
            <a:r>
              <a:rPr lang="fr-FR" dirty="0" err="1">
                <a:solidFill>
                  <a:srgbClr val="09367A"/>
                </a:solidFill>
                <a:latin typeface="Arial"/>
              </a:rPr>
              <a:t>Creative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Commons </a:t>
            </a:r>
            <a:endParaRPr lang="fr-FR" dirty="0" smtClean="0">
              <a:solidFill>
                <a:srgbClr val="09367A"/>
              </a:solidFill>
              <a:latin typeface="Arial"/>
            </a:endParaRPr>
          </a:p>
          <a:p>
            <a:pPr marL="179388" lvl="0" indent="-179388">
              <a:buFont typeface="Arial" charset="0"/>
              <a:buChar char="■"/>
              <a:defRPr/>
            </a:pPr>
            <a:endParaRPr lang="fr-FR" dirty="0">
              <a:solidFill>
                <a:srgbClr val="09367A"/>
              </a:solidFill>
              <a:latin typeface="Arial"/>
            </a:endParaRPr>
          </a:p>
          <a:p>
            <a:pPr marL="179388" lvl="0" indent="-179388">
              <a:buFont typeface="Arial" charset="0"/>
              <a:buChar char="■"/>
              <a:defRPr/>
            </a:pPr>
            <a:r>
              <a:rPr lang="fr-FR" dirty="0">
                <a:solidFill>
                  <a:srgbClr val="09367A"/>
                </a:solidFill>
                <a:latin typeface="Arial"/>
              </a:rPr>
              <a:t>Licence </a:t>
            </a:r>
            <a:r>
              <a:rPr lang="fr-FR" dirty="0" err="1">
                <a:solidFill>
                  <a:srgbClr val="09367A"/>
                </a:solidFill>
                <a:latin typeface="Arial"/>
              </a:rPr>
              <a:t>could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</a:t>
            </a:r>
            <a:r>
              <a:rPr lang="fr-FR" dirty="0" err="1">
                <a:solidFill>
                  <a:srgbClr val="09367A"/>
                </a:solidFill>
                <a:latin typeface="Arial"/>
              </a:rPr>
              <a:t>be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</a:t>
            </a:r>
            <a:r>
              <a:rPr lang="fr-FR" dirty="0" err="1">
                <a:solidFill>
                  <a:srgbClr val="09367A"/>
                </a:solidFill>
                <a:latin typeface="Arial"/>
              </a:rPr>
              <a:t>used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by </a:t>
            </a:r>
            <a:r>
              <a:rPr lang="fr-FR" dirty="0" err="1">
                <a:solidFill>
                  <a:srgbClr val="09367A"/>
                </a:solidFill>
                <a:latin typeface="Arial"/>
              </a:rPr>
              <a:t>agencies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</a:t>
            </a:r>
            <a:r>
              <a:rPr lang="fr-FR" dirty="0" err="1">
                <a:solidFill>
                  <a:srgbClr val="09367A"/>
                </a:solidFill>
                <a:latin typeface="Arial"/>
              </a:rPr>
              <a:t>when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</a:t>
            </a:r>
            <a:r>
              <a:rPr lang="fr-FR" dirty="0" err="1">
                <a:solidFill>
                  <a:srgbClr val="09367A"/>
                </a:solidFill>
                <a:latin typeface="Arial"/>
              </a:rPr>
              <a:t>provisioning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data </a:t>
            </a:r>
            <a:endParaRPr lang="fr-FR" dirty="0" smtClean="0">
              <a:solidFill>
                <a:srgbClr val="09367A"/>
              </a:solidFill>
              <a:latin typeface="Arial"/>
            </a:endParaRPr>
          </a:p>
          <a:p>
            <a:pPr marL="179388" lvl="0" indent="-179388">
              <a:buFont typeface="Arial" charset="0"/>
              <a:buChar char="■"/>
              <a:defRPr/>
            </a:pPr>
            <a:endParaRPr lang="fr-FR" dirty="0" smtClean="0">
              <a:solidFill>
                <a:srgbClr val="09367A"/>
              </a:solidFill>
              <a:latin typeface="Arial"/>
            </a:endParaRPr>
          </a:p>
          <a:p>
            <a:pPr marL="179388" lvl="0" indent="-179388">
              <a:buFont typeface="Arial" charset="0"/>
              <a:buChar char="■"/>
              <a:defRPr/>
            </a:pPr>
            <a:r>
              <a:rPr lang="fr-FR" dirty="0" err="1" smtClean="0">
                <a:solidFill>
                  <a:srgbClr val="09367A"/>
                </a:solidFill>
                <a:latin typeface="Arial"/>
              </a:rPr>
              <a:t>Would</a:t>
            </a:r>
            <a:r>
              <a:rPr lang="fr-FR" dirty="0" smtClean="0">
                <a:solidFill>
                  <a:srgbClr val="09367A"/>
                </a:solidFill>
                <a:latin typeface="Arial"/>
              </a:rPr>
              <a:t> </a:t>
            </a:r>
            <a:r>
              <a:rPr lang="fr-FR" dirty="0" err="1" smtClean="0">
                <a:solidFill>
                  <a:srgbClr val="09367A"/>
                </a:solidFill>
                <a:latin typeface="Arial"/>
              </a:rPr>
              <a:t>such</a:t>
            </a:r>
            <a:r>
              <a:rPr lang="fr-FR" dirty="0" smtClean="0">
                <a:solidFill>
                  <a:srgbClr val="09367A"/>
                </a:solidFill>
                <a:latin typeface="Arial"/>
              </a:rPr>
              <a:t> as licence </a:t>
            </a:r>
            <a:r>
              <a:rPr lang="fr-FR" dirty="0" err="1" smtClean="0">
                <a:solidFill>
                  <a:srgbClr val="09367A"/>
                </a:solidFill>
                <a:latin typeface="Arial"/>
              </a:rPr>
              <a:t>facilitate</a:t>
            </a:r>
            <a:r>
              <a:rPr lang="fr-FR" dirty="0" smtClean="0">
                <a:solidFill>
                  <a:srgbClr val="09367A"/>
                </a:solidFill>
                <a:latin typeface="Arial"/>
              </a:rPr>
              <a:t> sharing </a:t>
            </a:r>
            <a:r>
              <a:rPr lang="fr-FR" dirty="0" err="1" smtClean="0">
                <a:solidFill>
                  <a:srgbClr val="09367A"/>
                </a:solidFill>
                <a:latin typeface="Arial"/>
              </a:rPr>
              <a:t>common</a:t>
            </a:r>
            <a:r>
              <a:rPr lang="fr-FR" dirty="0">
                <a:solidFill>
                  <a:srgbClr val="09367A"/>
                </a:solidFill>
                <a:latin typeface="Arial"/>
              </a:rPr>
              <a:t> </a:t>
            </a:r>
            <a:r>
              <a:rPr lang="fr-FR" dirty="0" err="1" smtClean="0">
                <a:solidFill>
                  <a:srgbClr val="09367A"/>
                </a:solidFill>
                <a:latin typeface="Arial"/>
              </a:rPr>
              <a:t>datasets</a:t>
            </a:r>
            <a:r>
              <a:rPr lang="fr-FR" dirty="0" smtClean="0">
                <a:solidFill>
                  <a:srgbClr val="09367A"/>
                </a:solidFill>
                <a:latin typeface="Arial"/>
              </a:rPr>
              <a:t> </a:t>
            </a:r>
            <a:r>
              <a:rPr lang="fr-FR" dirty="0" err="1" smtClean="0">
                <a:solidFill>
                  <a:srgbClr val="09367A"/>
                </a:solidFill>
                <a:latin typeface="Arial"/>
              </a:rPr>
              <a:t>between</a:t>
            </a:r>
            <a:r>
              <a:rPr lang="fr-FR" dirty="0" smtClean="0">
                <a:solidFill>
                  <a:srgbClr val="09367A"/>
                </a:solidFill>
                <a:latin typeface="Arial"/>
              </a:rPr>
              <a:t> </a:t>
            </a:r>
            <a:r>
              <a:rPr lang="fr-FR" dirty="0" err="1" smtClean="0">
                <a:solidFill>
                  <a:srgbClr val="09367A"/>
                </a:solidFill>
                <a:latin typeface="Arial"/>
              </a:rPr>
              <a:t>different</a:t>
            </a:r>
            <a:r>
              <a:rPr lang="fr-FR" dirty="0" smtClean="0">
                <a:solidFill>
                  <a:srgbClr val="09367A"/>
                </a:solidFill>
                <a:latin typeface="Arial"/>
              </a:rPr>
              <a:t> </a:t>
            </a:r>
            <a:r>
              <a:rPr lang="fr-FR" dirty="0" err="1" smtClean="0">
                <a:solidFill>
                  <a:srgbClr val="09367A"/>
                </a:solidFill>
                <a:latin typeface="Arial"/>
              </a:rPr>
              <a:t>projects</a:t>
            </a:r>
            <a:r>
              <a:rPr lang="fr-FR" dirty="0" smtClean="0">
                <a:solidFill>
                  <a:srgbClr val="09367A"/>
                </a:solidFill>
                <a:latin typeface="Arial"/>
              </a:rPr>
              <a:t> ?</a:t>
            </a:r>
          </a:p>
          <a:p>
            <a:pPr marL="0" lvl="0" indent="0">
              <a:buNone/>
              <a:defRPr/>
            </a:pPr>
            <a:endParaRPr lang="fr-FR" dirty="0">
              <a:solidFill>
                <a:srgbClr val="09367A"/>
              </a:solidFill>
              <a:latin typeface="Arial"/>
            </a:endParaRPr>
          </a:p>
          <a:p>
            <a:pPr marL="179388" lvl="0" indent="-179388">
              <a:buFont typeface="Arial" charset="0"/>
              <a:buChar char="■"/>
              <a:defRPr/>
            </a:pPr>
            <a:endParaRPr lang="fr-FR" dirty="0">
              <a:solidFill>
                <a:srgbClr val="09367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7096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144" y="525088"/>
            <a:ext cx="6930656" cy="501650"/>
          </a:xfrm>
        </p:spPr>
        <p:txBody>
          <a:bodyPr/>
          <a:lstStyle/>
          <a:p>
            <a:pPr algn="ctr"/>
            <a:r>
              <a:rPr lang="en-US" dirty="0"/>
              <a:t>Topic #4 – Data management and data </a:t>
            </a:r>
            <a:r>
              <a:rPr lang="en-US" dirty="0" smtClean="0"/>
              <a:t>access (1/2)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Overall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data coordination: 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dirty="0"/>
              <a:t>H</a:t>
            </a:r>
            <a:r>
              <a:rPr lang="en-US" dirty="0" smtClean="0"/>
              <a:t>ow </a:t>
            </a:r>
            <a:r>
              <a:rPr lang="en-US" dirty="0"/>
              <a:t>to reduce potential conflicts related to the data provision to a growing number of </a:t>
            </a:r>
            <a:r>
              <a:rPr lang="en-US" dirty="0" smtClean="0"/>
              <a:t>projects ? </a:t>
            </a:r>
          </a:p>
          <a:p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/>
              <a:t>to increase the synergy between projects – </a:t>
            </a:r>
            <a:r>
              <a:rPr lang="en-US" dirty="0" smtClean="0"/>
              <a:t>Same </a:t>
            </a:r>
            <a:r>
              <a:rPr lang="en-US" dirty="0"/>
              <a:t>data sets to cover several projects whenever possible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7511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144" y="525088"/>
            <a:ext cx="6930656" cy="501650"/>
          </a:xfrm>
        </p:spPr>
        <p:txBody>
          <a:bodyPr/>
          <a:lstStyle/>
          <a:p>
            <a:pPr algn="ctr"/>
            <a:r>
              <a:rPr lang="en-US" dirty="0"/>
              <a:t>Topic #4 – Data management and data </a:t>
            </a:r>
            <a:r>
              <a:rPr lang="en-US" dirty="0" smtClean="0"/>
              <a:t>access (2/2)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Data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access conditions</a:t>
            </a:r>
            <a:r>
              <a:rPr lang="en-US" dirty="0"/>
              <a:t>: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Technical issue: Data interoperability</a:t>
            </a:r>
          </a:p>
          <a:p>
            <a:endParaRPr lang="en-US" dirty="0" smtClean="0"/>
          </a:p>
          <a:p>
            <a:r>
              <a:rPr lang="en-US" dirty="0" smtClean="0"/>
              <a:t>Data </a:t>
            </a:r>
            <a:r>
              <a:rPr lang="en-US" dirty="0"/>
              <a:t>access </a:t>
            </a:r>
            <a:r>
              <a:rPr lang="en-US" dirty="0" smtClean="0"/>
              <a:t>not </a:t>
            </a:r>
            <a:r>
              <a:rPr lang="en-US" dirty="0"/>
              <a:t>only a technical </a:t>
            </a:r>
            <a:r>
              <a:rPr lang="en-US" dirty="0" smtClean="0"/>
              <a:t>problem:</a:t>
            </a:r>
            <a:br>
              <a:rPr lang="en-US" dirty="0" smtClean="0"/>
            </a:b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Data Costs: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all </a:t>
            </a:r>
            <a:r>
              <a:rPr lang="en-US" dirty="0"/>
              <a:t>projects are facing difficulties linked to the data policies and data costs... </a:t>
            </a:r>
            <a:endParaRPr lang="en-US" dirty="0" smtClean="0"/>
          </a:p>
          <a:p>
            <a:pPr lvl="1"/>
            <a:r>
              <a:rPr lang="en-US" dirty="0" smtClean="0"/>
              <a:t>Need </a:t>
            </a:r>
            <a:r>
              <a:rPr lang="en-US" dirty="0"/>
              <a:t>for CEOS to investigate the potential support from financial donors </a:t>
            </a:r>
            <a:r>
              <a:rPr lang="en-US" sz="1800" b="0" dirty="0"/>
              <a:t>(e.g. World Bank, Asian </a:t>
            </a:r>
            <a:r>
              <a:rPr lang="en-US" sz="1800" b="0" dirty="0" err="1" smtClean="0"/>
              <a:t>Dev.Bank</a:t>
            </a:r>
            <a:r>
              <a:rPr lang="en-US" sz="1800" b="0" dirty="0"/>
              <a:t>, etc.) </a:t>
            </a:r>
            <a:r>
              <a:rPr lang="en-US" dirty="0"/>
              <a:t>and the political support from major stakeholders </a:t>
            </a:r>
            <a:r>
              <a:rPr lang="en-US" sz="1800" b="0" dirty="0"/>
              <a:t>(e.g. UN Agencies...)</a:t>
            </a:r>
            <a:r>
              <a:rPr lang="en-US" dirty="0"/>
              <a:t> at CEOS level instead of Project level</a:t>
            </a:r>
            <a:r>
              <a:rPr lang="en-US" dirty="0" smtClean="0"/>
              <a:t>.</a:t>
            </a:r>
          </a:p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pecific common data license</a:t>
            </a:r>
          </a:p>
          <a:p>
            <a:pPr lvl="1"/>
            <a:endParaRPr lang="en-US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5330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1532965" y="666750"/>
            <a:ext cx="7367781" cy="1874838"/>
          </a:xfrm>
        </p:spPr>
        <p:txBody>
          <a:bodyPr/>
          <a:lstStyle/>
          <a:p>
            <a:r>
              <a:rPr lang="en-GB" dirty="0"/>
              <a:t>Overall data </a:t>
            </a:r>
            <a:r>
              <a:rPr lang="en-GB" dirty="0" smtClean="0"/>
              <a:t>coordination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067276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Already some difficulties … (1/2)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CEOS supports some major international initiatives, by supplying large volume of EO satellite data. Potential conflicts in data provision between various Projects.</a:t>
            </a:r>
          </a:p>
          <a:p>
            <a:endParaRPr lang="en-GB" dirty="0" smtClean="0"/>
          </a:p>
          <a:p>
            <a:pPr lvl="1"/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GFOI:  </a:t>
            </a:r>
            <a:r>
              <a:rPr lang="en-GB" dirty="0" smtClean="0"/>
              <a:t>“internal” data coordination is supervised by SDCG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GEOGLAM:  </a:t>
            </a:r>
            <a:r>
              <a:rPr lang="en-GB" dirty="0" smtClean="0"/>
              <a:t>much higher demand for data than GFOI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Disasters Pilots:  </a:t>
            </a:r>
            <a:r>
              <a:rPr lang="en-GB" dirty="0"/>
              <a:t>“internal” data coordination is supervised by </a:t>
            </a:r>
            <a:r>
              <a:rPr lang="en-GB" dirty="0" smtClean="0"/>
              <a:t>Data Coordination Team (DCT).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4285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Already some difficulties … (2/2)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62" y="1457325"/>
            <a:ext cx="8770937" cy="4864100"/>
          </a:xfrm>
        </p:spPr>
        <p:txBody>
          <a:bodyPr/>
          <a:lstStyle/>
          <a:p>
            <a:r>
              <a:rPr lang="en-GB" dirty="0" smtClean="0"/>
              <a:t>Some EO missions have no or few limitations in terms of data sensing &amp; data provision   BUT …..</a:t>
            </a:r>
          </a:p>
          <a:p>
            <a:endParaRPr lang="en-GB" dirty="0"/>
          </a:p>
          <a:p>
            <a:r>
              <a:rPr lang="en-GB" dirty="0" smtClean="0"/>
              <a:t>…. Some other “highly requested”- missions face either sensor operations constraints or data policy issues</a:t>
            </a:r>
          </a:p>
          <a:p>
            <a:pPr lvl="1"/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Disasters Pilots:  </a:t>
            </a:r>
            <a:r>
              <a:rPr lang="en-GB" dirty="0" smtClean="0"/>
              <a:t>limitations </a:t>
            </a:r>
            <a:r>
              <a:rPr lang="en-GB" dirty="0"/>
              <a:t>in data volume </a:t>
            </a:r>
            <a:r>
              <a:rPr lang="en-GB" b="0" dirty="0"/>
              <a:t>(e.g. 100 ALOS-2 images / pilots / year )</a:t>
            </a:r>
            <a:r>
              <a:rPr lang="en-GB" dirty="0"/>
              <a:t> and in sensor operations </a:t>
            </a:r>
            <a:r>
              <a:rPr lang="en-GB" b="0" dirty="0"/>
              <a:t>(e.g. background mission of Sentinel-1 during ramp-up phase</a:t>
            </a:r>
            <a:r>
              <a:rPr lang="en-GB" b="0" dirty="0" smtClean="0"/>
              <a:t>)</a:t>
            </a:r>
          </a:p>
          <a:p>
            <a:endParaRPr lang="en-GB" dirty="0" smtClean="0"/>
          </a:p>
          <a:p>
            <a:r>
              <a:rPr lang="en-GB" dirty="0" smtClean="0"/>
              <a:t>Need for CEOS to maximize the overall response (i.e. data provision) to those major initiatives, following priorities agreed at CEOS level.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9810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Any way forward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to maximize the synergies between projects (e.g. identify overlapping &amp; similar data requests by different Project teams) ?</a:t>
            </a:r>
          </a:p>
          <a:p>
            <a:endParaRPr lang="en-GB" dirty="0"/>
          </a:p>
          <a:p>
            <a:r>
              <a:rPr lang="en-GB" dirty="0" smtClean="0"/>
              <a:t>How to reduce conflicting data requests by </a:t>
            </a:r>
            <a:r>
              <a:rPr lang="en-GB" dirty="0"/>
              <a:t>different Project </a:t>
            </a:r>
            <a:r>
              <a:rPr lang="en-GB" dirty="0" smtClean="0"/>
              <a:t>teams ?</a:t>
            </a:r>
          </a:p>
          <a:p>
            <a:endParaRPr lang="en-GB" dirty="0"/>
          </a:p>
          <a:p>
            <a:r>
              <a:rPr lang="en-GB" dirty="0" smtClean="0"/>
              <a:t>Need to improve communication / coordination between various Project teams. </a:t>
            </a:r>
          </a:p>
          <a:p>
            <a:endParaRPr lang="en-GB" dirty="0"/>
          </a:p>
          <a:p>
            <a:r>
              <a:rPr lang="en-GB" dirty="0" smtClean="0"/>
              <a:t>In case of major conflicts between Projects, need for decision / arbitration by independent </a:t>
            </a:r>
            <a:r>
              <a:rPr lang="en-GB" smtClean="0"/>
              <a:t>CEOS entity.</a:t>
            </a:r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44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1532965" y="666750"/>
            <a:ext cx="7367781" cy="1874838"/>
          </a:xfrm>
        </p:spPr>
        <p:txBody>
          <a:bodyPr/>
          <a:lstStyle/>
          <a:p>
            <a:r>
              <a:rPr lang="en-GB" dirty="0"/>
              <a:t>Data access conditions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93962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2074" y="188913"/>
            <a:ext cx="7515726" cy="501650"/>
          </a:xfrm>
        </p:spPr>
        <p:txBody>
          <a:bodyPr/>
          <a:lstStyle/>
          <a:p>
            <a:r>
              <a:rPr lang="en-GB" dirty="0" smtClean="0"/>
              <a:t>Data interoperability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62" y="1457325"/>
            <a:ext cx="8770937" cy="4864100"/>
          </a:xfrm>
        </p:spPr>
        <p:txBody>
          <a:bodyPr/>
          <a:lstStyle/>
          <a:p>
            <a:pPr marL="0" indent="0">
              <a:buNone/>
            </a:pPr>
            <a:r>
              <a:rPr lang="en-GB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Issue: </a:t>
            </a: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to discover and access products from several CEOS Agencies, users have to access multiple IT systems.</a:t>
            </a:r>
          </a:p>
          <a:p>
            <a:r>
              <a:rPr lang="en-GB" dirty="0" smtClean="0"/>
              <a:t>CEOS </a:t>
            </a:r>
            <a:r>
              <a:rPr lang="en-GB" dirty="0" err="1" smtClean="0"/>
              <a:t>opensearch</a:t>
            </a:r>
            <a:endParaRPr lang="en-GB" dirty="0" smtClean="0"/>
          </a:p>
          <a:p>
            <a:pPr lvl="1"/>
            <a:r>
              <a:rPr lang="en-GB" dirty="0" smtClean="0"/>
              <a:t>Applied by most of CEOS agencies</a:t>
            </a:r>
          </a:p>
          <a:p>
            <a:pPr lvl="1"/>
            <a:r>
              <a:rPr lang="en-GB" dirty="0" smtClean="0"/>
              <a:t>Easy and simple to implement</a:t>
            </a:r>
          </a:p>
          <a:p>
            <a:pPr lvl="1"/>
            <a:r>
              <a:rPr lang="en-GB" dirty="0" smtClean="0"/>
              <a:t>Including CWIC and </a:t>
            </a:r>
            <a:r>
              <a:rPr lang="en-GB" dirty="0" err="1" smtClean="0"/>
              <a:t>FedEO</a:t>
            </a:r>
            <a:r>
              <a:rPr lang="en-GB" dirty="0" smtClean="0"/>
              <a:t> federations</a:t>
            </a:r>
          </a:p>
          <a:p>
            <a:endParaRPr lang="en-GB" dirty="0"/>
          </a:p>
          <a:p>
            <a:r>
              <a:rPr lang="en-GB" dirty="0" smtClean="0"/>
              <a:t>CEOS Best Practice document</a:t>
            </a:r>
          </a:p>
          <a:p>
            <a:pPr lvl="1"/>
            <a:r>
              <a:rPr lang="en-GB" dirty="0" smtClean="0"/>
              <a:t>Reference document for implementation</a:t>
            </a:r>
          </a:p>
          <a:p>
            <a:pPr lvl="1"/>
            <a:r>
              <a:rPr lang="en-GB" dirty="0" smtClean="0"/>
              <a:t>Will be issue at the end of September 2014</a:t>
            </a:r>
          </a:p>
          <a:p>
            <a:pPr lvl="1"/>
            <a:endParaRPr lang="en-GB" dirty="0"/>
          </a:p>
          <a:p>
            <a:r>
              <a:rPr lang="en-GB" dirty="0" smtClean="0"/>
              <a:t>CEOS </a:t>
            </a:r>
            <a:r>
              <a:rPr lang="en-GB" dirty="0" err="1" smtClean="0"/>
              <a:t>opensearch</a:t>
            </a:r>
            <a:r>
              <a:rPr lang="en-GB" dirty="0" smtClean="0"/>
              <a:t> Workshop for developers</a:t>
            </a:r>
          </a:p>
          <a:p>
            <a:pPr lvl="1"/>
            <a:r>
              <a:rPr lang="en-GB" dirty="0" smtClean="0"/>
              <a:t>During next WGISS meeting from 28</a:t>
            </a:r>
            <a:r>
              <a:rPr lang="en-GB" baseline="30000" dirty="0" smtClean="0"/>
              <a:t>th</a:t>
            </a:r>
            <a:r>
              <a:rPr lang="en-GB" dirty="0" smtClean="0"/>
              <a:t> Sept to 3</a:t>
            </a:r>
            <a:r>
              <a:rPr lang="en-GB" baseline="30000" dirty="0" smtClean="0"/>
              <a:t>rd</a:t>
            </a:r>
            <a:r>
              <a:rPr lang="en-GB" dirty="0" smtClean="0"/>
              <a:t> </a:t>
            </a:r>
            <a:r>
              <a:rPr lang="en-GB" dirty="0" err="1" smtClean="0"/>
              <a:t>oct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3866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chemeClr val="bg2">
                <a:lumMod val="40000"/>
                <a:lumOff val="60000"/>
                <a:shade val="30000"/>
                <a:satMod val="115000"/>
              </a:schemeClr>
            </a:gs>
            <a:gs pos="50000">
              <a:schemeClr val="bg2">
                <a:lumMod val="40000"/>
                <a:lumOff val="60000"/>
                <a:shade val="67500"/>
                <a:satMod val="115000"/>
              </a:schemeClr>
            </a:gs>
            <a:gs pos="100000">
              <a:schemeClr val="bg2">
                <a:lumMod val="40000"/>
                <a:lumOff val="60000"/>
                <a:shade val="100000"/>
                <a:satMod val="115000"/>
              </a:schemeClr>
            </a:gs>
          </a:gsLst>
          <a:lin ang="8100000" scaled="1"/>
          <a:tileRect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defTabSz="914400" eaLnBrk="0" hangingPunct="0">
          <a:defRPr b="1" dirty="0">
            <a:solidFill>
              <a:srgbClr val="000000"/>
            </a:solidFill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749</Words>
  <Application>Microsoft Macintosh PowerPoint</Application>
  <PresentationFormat>On-screen Show (4:3)</PresentationFormat>
  <Paragraphs>80</Paragraphs>
  <Slides>12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4_EUM_template_v03</vt:lpstr>
      <vt:lpstr>VC/WG Day</vt:lpstr>
      <vt:lpstr>Topic #4 – Data management and data access (1/2) </vt:lpstr>
      <vt:lpstr>Topic #4 – Data management and data access (2/2) </vt:lpstr>
      <vt:lpstr>Overall data coordination </vt:lpstr>
      <vt:lpstr>Already some difficulties … (1/2)</vt:lpstr>
      <vt:lpstr>Already some difficulties … (2/2)</vt:lpstr>
      <vt:lpstr>Any way forward ?</vt:lpstr>
      <vt:lpstr>Data access conditions </vt:lpstr>
      <vt:lpstr>Data interoperability</vt:lpstr>
      <vt:lpstr>Issue: Provision of non-free data</vt:lpstr>
      <vt:lpstr>External Funding: a New Paradigm</vt:lpstr>
      <vt:lpstr>Specific Common Data Licence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Meeting Account</cp:lastModifiedBy>
  <cp:revision>561</cp:revision>
  <cp:lastPrinted>2014-02-27T11:58:00Z</cp:lastPrinted>
  <dcterms:created xsi:type="dcterms:W3CDTF">2014-09-16T12:39:36Z</dcterms:created>
  <dcterms:modified xsi:type="dcterms:W3CDTF">2014-09-16T13:32:11Z</dcterms:modified>
</cp:coreProperties>
</file>