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4"/>
  </p:notesMasterIdLst>
  <p:sldIdLst>
    <p:sldId id="260" r:id="rId2"/>
    <p:sldId id="276" r:id="rId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277">
          <p15:clr>
            <a:srgbClr val="A4A3A4"/>
          </p15:clr>
        </p15:guide>
        <p15:guide id="2" pos="289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9" autoAdjust="0"/>
    <p:restoredTop sz="95833" autoAdjust="0"/>
  </p:normalViewPr>
  <p:slideViewPr>
    <p:cSldViewPr snapToGrid="0" snapToObjects="1">
      <p:cViewPr varScale="1">
        <p:scale>
          <a:sx n="86" d="100"/>
          <a:sy n="86" d="100"/>
        </p:scale>
        <p:origin x="-1984" y="-104"/>
      </p:cViewPr>
      <p:guideLst>
        <p:guide orient="horz" pos="4277"/>
        <p:guide pos="289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70C43DB1-6AE4-42F4-A030-67A0368BA2C1}" type="datetime1">
              <a:rPr lang="en-US"/>
              <a:pPr>
                <a:defRPr/>
              </a:pPr>
              <a:t>9/16/14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3D31D474-A30B-46C7-A7CB-BF5BB52F9B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7027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ＭＳ Ｐゴシック" pitchFamily="-106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098A87-5171-4B75-93C2-5524BB9D1112}" type="slidenum">
              <a:rPr lang="de-DE" smtClean="0">
                <a:latin typeface="Times New Roman" pitchFamily="-106" charset="0"/>
              </a:rPr>
              <a:pPr/>
              <a:t>1</a:t>
            </a:fld>
            <a:endParaRPr lang="de-DE" dirty="0" smtClean="0">
              <a:latin typeface="Times New Roman" pitchFamily="-10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>
              <a:latin typeface="Times New Roman" pitchFamily="-10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15907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31D474-A30B-46C7-A7CB-BF5BB52F9BB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753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5"/>
          <p:cNvSpPr>
            <a:spLocks noChangeAspect="1" noChangeArrowheads="1" noTextEdit="1"/>
          </p:cNvSpPr>
          <p:nvPr/>
        </p:nvSpPr>
        <p:spPr bwMode="auto">
          <a:xfrm>
            <a:off x="0" y="3244851"/>
            <a:ext cx="91440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ahoma" pitchFamily="34" charset="0"/>
            </a:endParaRPr>
          </a:p>
        </p:txBody>
      </p:sp>
      <p:sp>
        <p:nvSpPr>
          <p:cNvPr id="3287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089889" y="666750"/>
            <a:ext cx="4810857" cy="187483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287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81097" y="2722564"/>
            <a:ext cx="4826977" cy="1093787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en-GB" dirty="0"/>
              <a:t>Click to edit Master subtitle style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28E4C5-07FC-4DAB-824E-FCE99E992B71}" type="datetime1">
              <a:rPr lang="en-US" smtClean="0"/>
              <a:t>9/16/14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F5833-8C8F-4367-BEC7-881C66647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199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1347788"/>
            <a:ext cx="9144000" cy="551021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defTabSz="914400" eaLnBrk="0" hangingPunct="0">
              <a:defRPr/>
            </a:pPr>
            <a:endParaRPr lang="en-US" sz="1500" dirty="0">
              <a:solidFill>
                <a:srgbClr val="000000"/>
              </a:solidFill>
              <a:latin typeface="Tahoma" pitchFamily="34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1638" y="188913"/>
            <a:ext cx="7396162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6863" y="1457325"/>
            <a:ext cx="84455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19050" y="397471"/>
            <a:ext cx="143020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VC/WG Day </a:t>
            </a:r>
          </a:p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SIT Tech.</a:t>
            </a:r>
            <a:r>
              <a:rPr lang="en-US" sz="1000" b="1" baseline="0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 Workshop</a:t>
            </a:r>
            <a:endParaRPr lang="en-US" sz="1000" b="1" dirty="0">
              <a:solidFill>
                <a:srgbClr val="FFFFFF"/>
              </a:solidFill>
              <a:latin typeface="Arial Unicode MS" pitchFamily="-111" charset="0"/>
              <a:ea typeface="ＭＳ Ｐゴシック" pitchFamily="-105" charset="-128"/>
              <a:cs typeface="ＭＳ Ｐゴシック" pitchFamily="-105" charset="-128"/>
            </a:endParaRPr>
          </a:p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Montpellier, France</a:t>
            </a: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/>
            </a:r>
            <a:b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</a:b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16</a:t>
            </a:r>
            <a:r>
              <a:rPr lang="en-US" sz="1000" b="1" baseline="30000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th</a:t>
            </a: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 September</a:t>
            </a:r>
            <a:r>
              <a:rPr lang="en-US" sz="1000" b="1" baseline="0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 </a:t>
            </a: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2014</a:t>
            </a:r>
            <a:endParaRPr lang="en-US" sz="1000" b="1" dirty="0">
              <a:solidFill>
                <a:srgbClr val="FFFFFF"/>
              </a:solidFill>
              <a:latin typeface="Arial Unicode MS" pitchFamily="-111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39000" y="6600825"/>
            <a:ext cx="1905000" cy="257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000">
                <a:solidFill>
                  <a:srgbClr val="002569"/>
                </a:solidFill>
                <a:latin typeface="Calibri" pitchFamily="-106" charset="0"/>
                <a:cs typeface="Calibri" pitchFamily="-106" charset="0"/>
              </a:defRPr>
            </a:lvl1pPr>
          </a:lstStyle>
          <a:p>
            <a:pPr>
              <a:defRPr/>
            </a:pPr>
            <a:fld id="{980EA4A0-E513-42EA-B292-B21C1B51B6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5" name="Picture 4" descr="CEOS_logo_trans_SMALL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8" y="119764"/>
            <a:ext cx="915254" cy="36305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</p:sldLayoutIdLst>
  <p:transition xmlns:p14="http://schemas.microsoft.com/office/powerpoint/2010/main" spd="slow"/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b="1">
          <a:solidFill>
            <a:schemeClr val="tx2"/>
          </a:solidFill>
          <a:latin typeface="Arial" charset="0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-106" charset="0"/>
        <a:buChar char="o"/>
        <a:defRPr sz="2000" b="1">
          <a:solidFill>
            <a:schemeClr val="tx2"/>
          </a:solidFill>
          <a:latin typeface="Arial" charset="0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-106" charset="2"/>
        <a:buChar char="§"/>
        <a:defRPr b="1">
          <a:solidFill>
            <a:schemeClr val="tx2"/>
          </a:solidFill>
          <a:latin typeface="Arial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b="1">
          <a:solidFill>
            <a:schemeClr val="tx2"/>
          </a:solidFill>
          <a:latin typeface="Arial" charset="0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44"/>
          <p:cNvSpPr>
            <a:spLocks noGrp="1" noChangeArrowheads="1"/>
          </p:cNvSpPr>
          <p:nvPr>
            <p:ph type="ctrTitle"/>
          </p:nvPr>
        </p:nvSpPr>
        <p:spPr>
          <a:xfrm>
            <a:off x="3814057" y="0"/>
            <a:ext cx="5206574" cy="1672389"/>
          </a:xfrm>
        </p:spPr>
        <p:txBody>
          <a:bodyPr/>
          <a:lstStyle/>
          <a:p>
            <a:pPr algn="l"/>
            <a:r>
              <a:rPr lang="en-US" sz="2800" dirty="0" smtClean="0"/>
              <a:t>Topic #2 </a:t>
            </a:r>
            <a:r>
              <a:rPr lang="en-US" sz="2800" dirty="0"/>
              <a:t>– </a:t>
            </a:r>
            <a:r>
              <a:rPr lang="en-US" sz="2800" dirty="0" smtClean="0"/>
              <a:t>Training Activities </a:t>
            </a:r>
            <a:endParaRPr lang="en-US" sz="2800" dirty="0" smtClean="0">
              <a:solidFill>
                <a:srgbClr val="FFFF00"/>
              </a:solidFill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sz="quarter" idx="1"/>
          </p:nvPr>
        </p:nvSpPr>
        <p:spPr>
          <a:xfrm>
            <a:off x="3814057" y="1694444"/>
            <a:ext cx="4826977" cy="1564105"/>
          </a:xfrm>
        </p:spPr>
        <p:txBody>
          <a:bodyPr/>
          <a:lstStyle/>
          <a:p>
            <a:r>
              <a:rPr lang="en-US" b="0" dirty="0" smtClean="0"/>
              <a:t>Steven P. Neeck</a:t>
            </a:r>
            <a:br>
              <a:rPr lang="en-US" b="0" dirty="0" smtClean="0"/>
            </a:br>
            <a:r>
              <a:rPr lang="en-US" b="0" dirty="0" smtClean="0"/>
              <a:t>Precipitation Virtual Constellation</a:t>
            </a:r>
          </a:p>
          <a:p>
            <a:r>
              <a:rPr lang="en-US" b="0" dirty="0" smtClean="0"/>
              <a:t>VC/WG Day</a:t>
            </a:r>
          </a:p>
          <a:p>
            <a:r>
              <a:rPr lang="en-US" b="0" dirty="0" smtClean="0"/>
              <a:t>CEOS SIT Technical Workshop</a:t>
            </a:r>
          </a:p>
          <a:p>
            <a:r>
              <a:rPr lang="en-US" b="0" dirty="0" smtClean="0"/>
              <a:t>CNES</a:t>
            </a:r>
            <a:r>
              <a:rPr lang="en-US" b="0" dirty="0"/>
              <a:t>, </a:t>
            </a:r>
            <a:r>
              <a:rPr lang="en-US" b="0" dirty="0" smtClean="0"/>
              <a:t>Montpellier, France</a:t>
            </a:r>
            <a:br>
              <a:rPr lang="en-US" b="0" dirty="0" smtClean="0"/>
            </a:br>
            <a:r>
              <a:rPr lang="en-US" b="0" dirty="0" smtClean="0"/>
              <a:t>16</a:t>
            </a:r>
            <a:r>
              <a:rPr lang="en-US" b="0" baseline="30000" dirty="0" smtClean="0"/>
              <a:t>th</a:t>
            </a:r>
            <a:r>
              <a:rPr lang="en-US" b="0" dirty="0" smtClean="0"/>
              <a:t> September 2014</a:t>
            </a:r>
            <a:endParaRPr lang="en-US" b="0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P-VC Training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 smtClean="0"/>
              <a:t>P-VC has not been </a:t>
            </a:r>
            <a:r>
              <a:rPr lang="en-US" b="0" smtClean="0"/>
              <a:t>directly involved to date in </a:t>
            </a:r>
            <a:r>
              <a:rPr lang="en-US" b="0" dirty="0" smtClean="0"/>
              <a:t>training activities</a:t>
            </a:r>
          </a:p>
          <a:p>
            <a:r>
              <a:rPr lang="en-US" b="0" dirty="0" smtClean="0"/>
              <a:t>Ad hoc and based on existing training programs of P-VC member agencies/participating organizations, e.g.</a:t>
            </a:r>
          </a:p>
          <a:p>
            <a:pPr lvl="1">
              <a:buFont typeface="Arial" panose="020B0604020202020204" pitchFamily="34" charset="0"/>
              <a:buChar char="­"/>
            </a:pPr>
            <a:r>
              <a:rPr lang="en-US" b="0" dirty="0" smtClean="0"/>
              <a:t>SERVIR (NASA) “Satellite </a:t>
            </a:r>
            <a:r>
              <a:rPr lang="en-US" b="0" dirty="0"/>
              <a:t>Remote Sensing Applications for Water Resources Management” one week course for </a:t>
            </a:r>
            <a:r>
              <a:rPr lang="en-US" b="0" dirty="0" smtClean="0"/>
              <a:t>ICIMOD</a:t>
            </a:r>
          </a:p>
          <a:p>
            <a:pPr lvl="1">
              <a:buFont typeface="Arial" panose="020B0604020202020204" pitchFamily="34" charset="0"/>
              <a:buChar char="­"/>
            </a:pPr>
            <a:r>
              <a:rPr lang="en-US" b="0" dirty="0" smtClean="0"/>
              <a:t>VISIT (NOAA)</a:t>
            </a:r>
          </a:p>
          <a:p>
            <a:pPr lvl="1">
              <a:buFont typeface="Arial" panose="020B0604020202020204" pitchFamily="34" charset="0"/>
              <a:buChar char="­"/>
            </a:pPr>
            <a:r>
              <a:rPr lang="en-US" b="0" dirty="0" smtClean="0"/>
              <a:t>WMO-CGMS VLAB (NOAA, EUMETSAT, INPE)</a:t>
            </a:r>
          </a:p>
          <a:p>
            <a:r>
              <a:rPr lang="en-US" b="0" dirty="0" smtClean="0"/>
              <a:t>Operational agency mandates generally more aligned with supporting training than research agencies</a:t>
            </a:r>
          </a:p>
          <a:p>
            <a:r>
              <a:rPr lang="en-US" b="0" dirty="0"/>
              <a:t>Exploring interactions with </a:t>
            </a:r>
            <a:r>
              <a:rPr lang="en-US" b="0" dirty="0" smtClean="0"/>
              <a:t>the </a:t>
            </a:r>
            <a:r>
              <a:rPr lang="en-US" b="0" dirty="0"/>
              <a:t>IPWG which already conducts related training activities</a:t>
            </a:r>
            <a:endParaRPr lang="en-US" b="0" dirty="0" smtClean="0"/>
          </a:p>
          <a:p>
            <a:pPr lvl="1"/>
            <a:endParaRPr lang="en-US" b="0" dirty="0" smtClean="0"/>
          </a:p>
          <a:p>
            <a:endParaRPr lang="en-US" b="0" dirty="0"/>
          </a:p>
          <a:p>
            <a:pPr marL="0" indent="0">
              <a:buNone/>
            </a:pPr>
            <a:r>
              <a:rPr lang="en-US" b="0" i="1" dirty="0" smtClean="0"/>
              <a:t>*</a:t>
            </a:r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F5833-8C8F-4367-BEC7-881C666470D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389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4_EUM_template_v03">
  <a:themeElements>
    <a:clrScheme name="1_EUM_template_v03 1">
      <a:dk1>
        <a:srgbClr val="002569"/>
      </a:dk1>
      <a:lt1>
        <a:srgbClr val="FFFFFF"/>
      </a:lt1>
      <a:dk2>
        <a:srgbClr val="002569"/>
      </a:dk2>
      <a:lt2>
        <a:srgbClr val="5F758D"/>
      </a:lt2>
      <a:accent1>
        <a:srgbClr val="FF9A00"/>
      </a:accent1>
      <a:accent2>
        <a:srgbClr val="9F2D20"/>
      </a:accent2>
      <a:accent3>
        <a:srgbClr val="FFFFFF"/>
      </a:accent3>
      <a:accent4>
        <a:srgbClr val="001E59"/>
      </a:accent4>
      <a:accent5>
        <a:srgbClr val="FFCAAA"/>
      </a:accent5>
      <a:accent6>
        <a:srgbClr val="90281C"/>
      </a:accent6>
      <a:hlink>
        <a:srgbClr val="7498C0"/>
      </a:hlink>
      <a:folHlink>
        <a:srgbClr val="929497"/>
      </a:folHlink>
    </a:clrScheme>
    <a:fontScheme name="4_EUM_template_v03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1_EUM_template_v03 1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F9A00"/>
        </a:accent1>
        <a:accent2>
          <a:srgbClr val="9F2D20"/>
        </a:accent2>
        <a:accent3>
          <a:srgbClr val="FFFFFF"/>
        </a:accent3>
        <a:accent4>
          <a:srgbClr val="001E59"/>
        </a:accent4>
        <a:accent5>
          <a:srgbClr val="FFCAAA"/>
        </a:accent5>
        <a:accent6>
          <a:srgbClr val="90281C"/>
        </a:accent6>
        <a:hlink>
          <a:srgbClr val="7498C0"/>
        </a:hlink>
        <a:folHlink>
          <a:srgbClr val="92949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2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6D0A9"/>
        </a:accent1>
        <a:accent2>
          <a:srgbClr val="EBCAE3"/>
        </a:accent2>
        <a:accent3>
          <a:srgbClr val="FFFFFF"/>
        </a:accent3>
        <a:accent4>
          <a:srgbClr val="001E59"/>
        </a:accent4>
        <a:accent5>
          <a:srgbClr val="FAE4D1"/>
        </a:accent5>
        <a:accent6>
          <a:srgbClr val="D5B7CE"/>
        </a:accent6>
        <a:hlink>
          <a:srgbClr val="4E2029"/>
        </a:hlink>
        <a:folHlink>
          <a:srgbClr val="423B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3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5B97B1"/>
        </a:accent1>
        <a:accent2>
          <a:srgbClr val="F39600"/>
        </a:accent2>
        <a:accent3>
          <a:srgbClr val="FFFFFF"/>
        </a:accent3>
        <a:accent4>
          <a:srgbClr val="001E59"/>
        </a:accent4>
        <a:accent5>
          <a:srgbClr val="B5C9D5"/>
        </a:accent5>
        <a:accent6>
          <a:srgbClr val="DC8700"/>
        </a:accent6>
        <a:hlink>
          <a:srgbClr val="FFE4AE"/>
        </a:hlink>
        <a:folHlink>
          <a:srgbClr val="002A3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4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003F80"/>
        </a:accent1>
        <a:accent2>
          <a:srgbClr val="BDD7EE"/>
        </a:accent2>
        <a:accent3>
          <a:srgbClr val="FFFFFF"/>
        </a:accent3>
        <a:accent4>
          <a:srgbClr val="001E59"/>
        </a:accent4>
        <a:accent5>
          <a:srgbClr val="AAAFC0"/>
        </a:accent5>
        <a:accent6>
          <a:srgbClr val="ABC3D8"/>
        </a:accent6>
        <a:hlink>
          <a:srgbClr val="FFD350"/>
        </a:hlink>
        <a:folHlink>
          <a:srgbClr val="EB6F3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5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C75B12"/>
        </a:accent1>
        <a:accent2>
          <a:srgbClr val="003359"/>
        </a:accent2>
        <a:accent3>
          <a:srgbClr val="FFFFFF"/>
        </a:accent3>
        <a:accent4>
          <a:srgbClr val="001E59"/>
        </a:accent4>
        <a:accent5>
          <a:srgbClr val="E0B5AA"/>
        </a:accent5>
        <a:accent6>
          <a:srgbClr val="002D50"/>
        </a:accent6>
        <a:hlink>
          <a:srgbClr val="92A2BD"/>
        </a:hlink>
        <a:folHlink>
          <a:srgbClr val="C7B3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3047</TotalTime>
  <Words>110</Words>
  <Application>Microsoft Macintosh PowerPoint</Application>
  <PresentationFormat>On-screen Show (4:3)</PresentationFormat>
  <Paragraphs>19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4_EUM_template_v03</vt:lpstr>
      <vt:lpstr>Topic #2 – Training Activities </vt:lpstr>
      <vt:lpstr>Current P-VC Training Activities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Brian Killough</dc:creator>
  <cp:lastModifiedBy>Kim Keith</cp:lastModifiedBy>
  <cp:revision>320</cp:revision>
  <dcterms:created xsi:type="dcterms:W3CDTF">2012-08-31T01:11:17Z</dcterms:created>
  <dcterms:modified xsi:type="dcterms:W3CDTF">2014-09-16T09:53:17Z</dcterms:modified>
</cp:coreProperties>
</file>