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sldIdLst>
    <p:sldId id="294" r:id="rId2"/>
    <p:sldId id="291" r:id="rId3"/>
    <p:sldId id="292" r:id="rId4"/>
    <p:sldId id="293" r:id="rId5"/>
    <p:sldId id="295" r:id="rId6"/>
    <p:sldId id="296" r:id="rId7"/>
    <p:sldId id="297" r:id="rId8"/>
    <p:sldId id="298" r:id="rId9"/>
    <p:sldId id="299" r:id="rId10"/>
    <p:sldId id="300" r:id="rId11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9" autoAdjust="0"/>
    <p:restoredTop sz="95833" autoAdjust="0"/>
  </p:normalViewPr>
  <p:slideViewPr>
    <p:cSldViewPr snapToGrid="0" snapToObjects="1">
      <p:cViewPr varScale="1">
        <p:scale>
          <a:sx n="71" d="100"/>
          <a:sy n="71" d="100"/>
        </p:scale>
        <p:origin x="-1350" y="-90"/>
      </p:cViewPr>
      <p:guideLst>
        <p:guide orient="horz" pos="4277"/>
        <p:guide pos="28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0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70C43DB1-6AE4-42F4-A030-67A0368BA2C1}" type="datetime1">
              <a:rPr lang="en-US"/>
              <a:pPr>
                <a:defRPr/>
              </a:pPr>
              <a:t>9/14/2014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3D31D474-A30B-46C7-A7CB-BF5BB52F9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027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6E7E44A-95A4-4D84-B060-74C5DA9603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967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1347788"/>
            <a:ext cx="9144000" cy="5510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r" defTabSz="914400" eaLnBrk="0" hangingPunct="0">
              <a:defRPr/>
            </a:pPr>
            <a:endParaRPr lang="en-US" sz="1500" dirty="0">
              <a:solidFill>
                <a:srgbClr val="000000"/>
              </a:solidFill>
              <a:latin typeface="Tahoma" pitchFamily="34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1638" y="188913"/>
            <a:ext cx="739616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6863" y="1457325"/>
            <a:ext cx="8445500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9050" y="482815"/>
            <a:ext cx="1749197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SIT Tech.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Workshop 2014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CNES, Montpellier, France</a:t>
            </a:r>
            <a: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/>
            </a:r>
            <a:b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</a:b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17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-18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September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2014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600825"/>
            <a:ext cx="190500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000">
                <a:solidFill>
                  <a:srgbClr val="002569"/>
                </a:solidFill>
                <a:latin typeface="Calibri" pitchFamily="-106" charset="0"/>
                <a:cs typeface="Calibri" pitchFamily="-106" charset="0"/>
              </a:defRPr>
            </a:lvl1pPr>
          </a:lstStyle>
          <a:p>
            <a:pPr>
              <a:defRPr/>
            </a:pPr>
            <a:fld id="{980EA4A0-E513-42EA-B292-B21C1B51B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4" descr="CEOS_logo_trans_SMALL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78" y="119764"/>
            <a:ext cx="915254" cy="36305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ransition spd="slow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00" b="1">
          <a:solidFill>
            <a:schemeClr val="tx2"/>
          </a:solidFill>
          <a:latin typeface="Arial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-106" charset="0"/>
        <a:buChar char="o"/>
        <a:defRPr sz="2000" b="1">
          <a:solidFill>
            <a:schemeClr val="tx2"/>
          </a:solidFill>
          <a:latin typeface="Arial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-106" charset="2"/>
        <a:buChar char="§"/>
        <a:defRPr b="1">
          <a:solidFill>
            <a:schemeClr val="tx2"/>
          </a:solidFill>
          <a:latin typeface="Arial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b="1">
          <a:solidFill>
            <a:schemeClr val="tx2"/>
          </a:solidFill>
          <a:latin typeface="Arial" charset="0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21024" y="1457325"/>
            <a:ext cx="8901951" cy="4864100"/>
          </a:xfrm>
        </p:spPr>
        <p:txBody>
          <a:bodyPr/>
          <a:lstStyle/>
          <a:p>
            <a:pPr marL="0" indent="0" algn="ctr">
              <a:buNone/>
            </a:pPr>
            <a:r>
              <a:rPr lang="en-US" sz="6600" dirty="0" smtClean="0"/>
              <a:t>Session 2</a:t>
            </a:r>
          </a:p>
          <a:p>
            <a:pPr marL="0" indent="0" algn="ctr">
              <a:buNone/>
            </a:pPr>
            <a:r>
              <a:rPr lang="en-US" sz="6000" dirty="0" smtClean="0"/>
              <a:t>2014 Work Plan Objectives/Deliverables</a:t>
            </a:r>
          </a:p>
          <a:p>
            <a:pPr marL="0" indent="0" algn="ctr">
              <a:buNone/>
            </a:pPr>
            <a:r>
              <a:rPr lang="en-US" sz="6000" dirty="0" smtClean="0">
                <a:solidFill>
                  <a:srgbClr val="CC0066"/>
                </a:solidFill>
              </a:rPr>
              <a:t>20</a:t>
            </a:r>
            <a:endParaRPr lang="en-US" sz="6000" dirty="0">
              <a:solidFill>
                <a:srgbClr val="CC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3006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671638" y="0"/>
            <a:ext cx="7396162" cy="690563"/>
          </a:xfrm>
        </p:spPr>
        <p:txBody>
          <a:bodyPr/>
          <a:lstStyle/>
          <a:p>
            <a:r>
              <a:rPr lang="en-US" sz="2800" dirty="0" smtClean="0"/>
              <a:t>Session 5 2014 Work Plan Objectives/Deliverables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860612" y="1528147"/>
            <a:ext cx="7436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C0066"/>
                </a:solidFill>
              </a:rPr>
              <a:t>3.8 Outreach to Key Stakeholders – OUT-3, OUT-5, OUT-6</a:t>
            </a:r>
            <a:endParaRPr lang="en-US" b="1" dirty="0">
              <a:solidFill>
                <a:srgbClr val="CC0066"/>
              </a:solidFill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72" y="2087838"/>
            <a:ext cx="9052560" cy="1224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858264" y="3917359"/>
            <a:ext cx="7436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C0066"/>
                </a:solidFill>
              </a:rPr>
              <a:t>3.9 Organizational Issues – ORG-4</a:t>
            </a:r>
            <a:endParaRPr lang="en-US" b="1" dirty="0">
              <a:solidFill>
                <a:srgbClr val="CC0066"/>
              </a:solidFill>
            </a:endParaRP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" y="4487793"/>
            <a:ext cx="9052560" cy="563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5385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1638" y="0"/>
            <a:ext cx="7396162" cy="690563"/>
          </a:xfrm>
        </p:spPr>
        <p:txBody>
          <a:bodyPr/>
          <a:lstStyle/>
          <a:p>
            <a:r>
              <a:rPr lang="en-US" sz="2800" dirty="0" smtClean="0"/>
              <a:t>Session 2 2014 Work Plan Objectives/Deliverables</a:t>
            </a:r>
            <a:endParaRPr 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41" y="1798868"/>
            <a:ext cx="9052560" cy="1764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41" y="4065672"/>
            <a:ext cx="9052560" cy="2370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85045" y="1402641"/>
            <a:ext cx="6037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C0066"/>
                </a:solidFill>
              </a:rPr>
              <a:t>3.1 </a:t>
            </a:r>
            <a:r>
              <a:rPr lang="en-US" b="1" dirty="0" err="1" smtClean="0">
                <a:solidFill>
                  <a:srgbClr val="CC0066"/>
                </a:solidFill>
              </a:rPr>
              <a:t>WGClimate</a:t>
            </a:r>
            <a:r>
              <a:rPr lang="en-US" b="1" dirty="0" smtClean="0">
                <a:solidFill>
                  <a:srgbClr val="CC0066"/>
                </a:solidFill>
              </a:rPr>
              <a:t> – CMRS-1, CMRS-2, CMRS-5, CMRS-6</a:t>
            </a:r>
            <a:endParaRPr lang="en-US" b="1" dirty="0">
              <a:solidFill>
                <a:srgbClr val="CC006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0647" y="3679667"/>
            <a:ext cx="8471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C0066"/>
                </a:solidFill>
              </a:rPr>
              <a:t>3.4 </a:t>
            </a:r>
            <a:r>
              <a:rPr lang="en-US" b="1" dirty="0" err="1" smtClean="0">
                <a:solidFill>
                  <a:srgbClr val="CC0066"/>
                </a:solidFill>
              </a:rPr>
              <a:t>WGDisasters</a:t>
            </a:r>
            <a:r>
              <a:rPr lang="en-US" b="1" dirty="0" smtClean="0">
                <a:solidFill>
                  <a:srgbClr val="CC0066"/>
                </a:solidFill>
              </a:rPr>
              <a:t> – DIS-1, DIS-2, DIS-3, DIS-5, DIS-6, ORG-6</a:t>
            </a:r>
            <a:endParaRPr lang="en-US" b="1" dirty="0">
              <a:solidFill>
                <a:srgbClr val="CC0066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41" y="6446400"/>
            <a:ext cx="9052560" cy="325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755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671638" y="0"/>
            <a:ext cx="7396162" cy="690563"/>
          </a:xfrm>
        </p:spPr>
        <p:txBody>
          <a:bodyPr/>
          <a:lstStyle/>
          <a:p>
            <a:r>
              <a:rPr lang="en-US" sz="2800" dirty="0" smtClean="0"/>
              <a:t>Session 2 2014 Work Plan Objectives/Deliverables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295835" y="1402641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C0066"/>
                </a:solidFill>
              </a:rPr>
              <a:t>3.5 WGISS and WGCV – DATA-1, DATA-2, CV-5, CV-8, CV-9, CV-10</a:t>
            </a:r>
          </a:p>
          <a:p>
            <a:pPr algn="ctr"/>
            <a:r>
              <a:rPr lang="en-US" sz="1400" b="1" dirty="0" smtClean="0"/>
              <a:t>*No </a:t>
            </a:r>
            <a:r>
              <a:rPr lang="en-US" sz="1400" b="1" dirty="0" err="1" smtClean="0"/>
              <a:t>WGCapD</a:t>
            </a:r>
            <a:r>
              <a:rPr lang="en-US" sz="1400" b="1" dirty="0" smtClean="0"/>
              <a:t> 2014 Deliverables</a:t>
            </a:r>
            <a:endParaRPr lang="en-US" sz="1400" b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95768"/>
            <a:ext cx="9144000" cy="299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4798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671638" y="0"/>
            <a:ext cx="7396162" cy="690563"/>
          </a:xfrm>
        </p:spPr>
        <p:txBody>
          <a:bodyPr/>
          <a:lstStyle/>
          <a:p>
            <a:r>
              <a:rPr lang="en-US" sz="2800" dirty="0" smtClean="0"/>
              <a:t>Session 2 2014 Work Plan Objectives/Deliverables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860612" y="1528147"/>
            <a:ext cx="7436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C0066"/>
                </a:solidFill>
              </a:rPr>
              <a:t>3.6 Virtual Constellations – VC-1, VC-2, VC-4, VC-13</a:t>
            </a:r>
            <a:endParaRPr lang="en-US" b="1" dirty="0">
              <a:solidFill>
                <a:srgbClr val="CC0066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44" y="2033375"/>
            <a:ext cx="9029256" cy="4050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7863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21024" y="1457325"/>
            <a:ext cx="8901951" cy="4864100"/>
          </a:xfrm>
        </p:spPr>
        <p:txBody>
          <a:bodyPr/>
          <a:lstStyle/>
          <a:p>
            <a:pPr marL="0" indent="0" algn="ctr">
              <a:buNone/>
            </a:pPr>
            <a:r>
              <a:rPr lang="en-US" sz="6600" dirty="0" smtClean="0"/>
              <a:t>Session 3</a:t>
            </a:r>
          </a:p>
          <a:p>
            <a:pPr marL="0" indent="0" algn="ctr">
              <a:buNone/>
            </a:pPr>
            <a:r>
              <a:rPr lang="en-US" sz="6000" dirty="0" smtClean="0"/>
              <a:t>2014 Work Plan Objectives/Deliverables</a:t>
            </a:r>
          </a:p>
          <a:p>
            <a:pPr marL="0" indent="0" algn="ctr">
              <a:buNone/>
            </a:pPr>
            <a:r>
              <a:rPr lang="en-US" sz="6000" dirty="0">
                <a:solidFill>
                  <a:srgbClr val="CC0066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6681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671638" y="0"/>
            <a:ext cx="7396162" cy="690563"/>
          </a:xfrm>
        </p:spPr>
        <p:txBody>
          <a:bodyPr/>
          <a:lstStyle/>
          <a:p>
            <a:r>
              <a:rPr lang="en-US" sz="2800" dirty="0" smtClean="0"/>
              <a:t>Session 3 2014 Work Plan Objectives/Deliverables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860612" y="1528147"/>
            <a:ext cx="7436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C0066"/>
                </a:solidFill>
              </a:rPr>
              <a:t>3.2 Carbon Observations-GFOI – CARB-2, CARB-4</a:t>
            </a:r>
            <a:endParaRPr lang="en-US" b="1" dirty="0">
              <a:solidFill>
                <a:srgbClr val="CC0066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44328"/>
            <a:ext cx="9144000" cy="89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65095" y="3428657"/>
            <a:ext cx="7436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C0066"/>
                </a:solidFill>
              </a:rPr>
              <a:t>3.2 Carbon Observations-CSIST – CARB-6, CARB-7</a:t>
            </a:r>
            <a:endParaRPr lang="en-US" b="1" dirty="0">
              <a:solidFill>
                <a:srgbClr val="CC0066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96" y="4029949"/>
            <a:ext cx="9051251" cy="771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16" y="5604010"/>
            <a:ext cx="9052560" cy="8009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869578" y="5087121"/>
            <a:ext cx="7436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C0066"/>
                </a:solidFill>
              </a:rPr>
              <a:t>3.3 Ad Hoc Team on GEOGLAM – AGRI-1</a:t>
            </a:r>
            <a:endParaRPr lang="en-US" b="1" dirty="0">
              <a:solidFill>
                <a:srgbClr val="CC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41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21024" y="1457325"/>
            <a:ext cx="8901951" cy="4864100"/>
          </a:xfrm>
        </p:spPr>
        <p:txBody>
          <a:bodyPr/>
          <a:lstStyle/>
          <a:p>
            <a:pPr marL="0" indent="0" algn="ctr">
              <a:buNone/>
            </a:pPr>
            <a:r>
              <a:rPr lang="en-US" sz="6600" dirty="0" smtClean="0"/>
              <a:t>Session 4</a:t>
            </a:r>
          </a:p>
          <a:p>
            <a:pPr marL="0" indent="0" algn="ctr">
              <a:buNone/>
            </a:pPr>
            <a:r>
              <a:rPr lang="en-US" sz="6000" dirty="0" smtClean="0"/>
              <a:t>2014 Work Plan Objectives/Deliverables</a:t>
            </a:r>
          </a:p>
          <a:p>
            <a:pPr marL="0" indent="0" algn="ctr">
              <a:buNone/>
            </a:pPr>
            <a:r>
              <a:rPr lang="en-US" sz="6000" dirty="0">
                <a:solidFill>
                  <a:srgbClr val="CC0066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52189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671638" y="0"/>
            <a:ext cx="7396162" cy="690563"/>
          </a:xfrm>
        </p:spPr>
        <p:txBody>
          <a:bodyPr/>
          <a:lstStyle/>
          <a:p>
            <a:r>
              <a:rPr lang="en-US" sz="2800" dirty="0" smtClean="0"/>
              <a:t>Session 4 2014 Work Plan Objectives/Deliverables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860612" y="1528147"/>
            <a:ext cx="7436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C0066"/>
                </a:solidFill>
              </a:rPr>
              <a:t>3.8 Outreach to Key Stakeholders – OUT-1</a:t>
            </a:r>
            <a:endParaRPr lang="en-US" b="1" dirty="0">
              <a:solidFill>
                <a:srgbClr val="CC0066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94" y="2074963"/>
            <a:ext cx="9052560" cy="52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87577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21024" y="1457325"/>
            <a:ext cx="8901951" cy="4864100"/>
          </a:xfrm>
        </p:spPr>
        <p:txBody>
          <a:bodyPr/>
          <a:lstStyle/>
          <a:p>
            <a:pPr marL="0" indent="0" algn="ctr">
              <a:buNone/>
            </a:pPr>
            <a:r>
              <a:rPr lang="en-US" sz="6600" dirty="0" smtClean="0"/>
              <a:t>Session 5</a:t>
            </a:r>
          </a:p>
          <a:p>
            <a:pPr marL="0" indent="0" algn="ctr">
              <a:buNone/>
            </a:pPr>
            <a:r>
              <a:rPr lang="en-US" sz="6000" dirty="0" smtClean="0"/>
              <a:t>2014 Work Plan Objectives/Deliverables</a:t>
            </a:r>
          </a:p>
          <a:p>
            <a:pPr marL="0" indent="0" algn="ctr">
              <a:buNone/>
            </a:pPr>
            <a:r>
              <a:rPr lang="en-US" sz="6000" dirty="0">
                <a:solidFill>
                  <a:srgbClr val="CC0066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4191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EUM_template_v03">
  <a:themeElements>
    <a:clrScheme name="1_EUM_template_v03 1">
      <a:dk1>
        <a:srgbClr val="002569"/>
      </a:dk1>
      <a:lt1>
        <a:srgbClr val="FFFFFF"/>
      </a:lt1>
      <a:dk2>
        <a:srgbClr val="002569"/>
      </a:dk2>
      <a:lt2>
        <a:srgbClr val="5F758D"/>
      </a:lt2>
      <a:accent1>
        <a:srgbClr val="FF9A00"/>
      </a:accent1>
      <a:accent2>
        <a:srgbClr val="9F2D20"/>
      </a:accent2>
      <a:accent3>
        <a:srgbClr val="FFFFFF"/>
      </a:accent3>
      <a:accent4>
        <a:srgbClr val="001E59"/>
      </a:accent4>
      <a:accent5>
        <a:srgbClr val="FFCAAA"/>
      </a:accent5>
      <a:accent6>
        <a:srgbClr val="90281C"/>
      </a:accent6>
      <a:hlink>
        <a:srgbClr val="7498C0"/>
      </a:hlink>
      <a:folHlink>
        <a:srgbClr val="929497"/>
      </a:folHlink>
    </a:clrScheme>
    <a:fontScheme name="4_EUM_template_v03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EUM_template_v03 1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F9A00"/>
        </a:accent1>
        <a:accent2>
          <a:srgbClr val="9F2D20"/>
        </a:accent2>
        <a:accent3>
          <a:srgbClr val="FFFFFF"/>
        </a:accent3>
        <a:accent4>
          <a:srgbClr val="001E59"/>
        </a:accent4>
        <a:accent5>
          <a:srgbClr val="FFCAAA"/>
        </a:accent5>
        <a:accent6>
          <a:srgbClr val="90281C"/>
        </a:accent6>
        <a:hlink>
          <a:srgbClr val="7498C0"/>
        </a:hlink>
        <a:folHlink>
          <a:srgbClr val="9294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2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6D0A9"/>
        </a:accent1>
        <a:accent2>
          <a:srgbClr val="EBCAE3"/>
        </a:accent2>
        <a:accent3>
          <a:srgbClr val="FFFFFF"/>
        </a:accent3>
        <a:accent4>
          <a:srgbClr val="001E59"/>
        </a:accent4>
        <a:accent5>
          <a:srgbClr val="FAE4D1"/>
        </a:accent5>
        <a:accent6>
          <a:srgbClr val="D5B7CE"/>
        </a:accent6>
        <a:hlink>
          <a:srgbClr val="4E2029"/>
        </a:hlink>
        <a:folHlink>
          <a:srgbClr val="423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3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5B97B1"/>
        </a:accent1>
        <a:accent2>
          <a:srgbClr val="F39600"/>
        </a:accent2>
        <a:accent3>
          <a:srgbClr val="FFFFFF"/>
        </a:accent3>
        <a:accent4>
          <a:srgbClr val="001E59"/>
        </a:accent4>
        <a:accent5>
          <a:srgbClr val="B5C9D5"/>
        </a:accent5>
        <a:accent6>
          <a:srgbClr val="DC8700"/>
        </a:accent6>
        <a:hlink>
          <a:srgbClr val="FFE4AE"/>
        </a:hlink>
        <a:folHlink>
          <a:srgbClr val="002A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4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003F80"/>
        </a:accent1>
        <a:accent2>
          <a:srgbClr val="BDD7EE"/>
        </a:accent2>
        <a:accent3>
          <a:srgbClr val="FFFFFF"/>
        </a:accent3>
        <a:accent4>
          <a:srgbClr val="001E59"/>
        </a:accent4>
        <a:accent5>
          <a:srgbClr val="AAAFC0"/>
        </a:accent5>
        <a:accent6>
          <a:srgbClr val="ABC3D8"/>
        </a:accent6>
        <a:hlink>
          <a:srgbClr val="FFD350"/>
        </a:hlink>
        <a:folHlink>
          <a:srgbClr val="EB6F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5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C75B12"/>
        </a:accent1>
        <a:accent2>
          <a:srgbClr val="003359"/>
        </a:accent2>
        <a:accent3>
          <a:srgbClr val="FFFFFF"/>
        </a:accent3>
        <a:accent4>
          <a:srgbClr val="001E59"/>
        </a:accent4>
        <a:accent5>
          <a:srgbClr val="E0B5AA"/>
        </a:accent5>
        <a:accent6>
          <a:srgbClr val="002D50"/>
        </a:accent6>
        <a:hlink>
          <a:srgbClr val="92A2BD"/>
        </a:hlink>
        <a:folHlink>
          <a:srgbClr val="C7B3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3191</TotalTime>
  <Words>165</Words>
  <Application>Microsoft Office PowerPoint</Application>
  <PresentationFormat>On-screen Show (4:3)</PresentationFormat>
  <Paragraphs>29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4_EUM_template_v03</vt:lpstr>
      <vt:lpstr>PowerPoint Presentation</vt:lpstr>
      <vt:lpstr>Session 2 2014 Work Plan Objectives/Deliverables</vt:lpstr>
      <vt:lpstr>Session 2 2014 Work Plan Objectives/Deliverables</vt:lpstr>
      <vt:lpstr>Session 2 2014 Work Plan Objectives/Deliverables</vt:lpstr>
      <vt:lpstr>PowerPoint Presentation</vt:lpstr>
      <vt:lpstr>Session 3 2014 Work Plan Objectives/Deliverables</vt:lpstr>
      <vt:lpstr>PowerPoint Presentation</vt:lpstr>
      <vt:lpstr>Session 4 2014 Work Plan Objectives/Deliverables</vt:lpstr>
      <vt:lpstr>PowerPoint Presentation</vt:lpstr>
      <vt:lpstr>Session 5 2014 Work Plan Objectives/Deliverables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Brian Killough</dc:creator>
  <cp:lastModifiedBy>Kerry Sawyer</cp:lastModifiedBy>
  <cp:revision>328</cp:revision>
  <dcterms:created xsi:type="dcterms:W3CDTF">2012-08-31T01:11:17Z</dcterms:created>
  <dcterms:modified xsi:type="dcterms:W3CDTF">2014-09-14T14:25:31Z</dcterms:modified>
</cp:coreProperties>
</file>