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0" r:id="rId2"/>
    <p:sldId id="276" r:id="rId3"/>
    <p:sldId id="279" r:id="rId4"/>
    <p:sldId id="289" r:id="rId5"/>
    <p:sldId id="281" r:id="rId6"/>
    <p:sldId id="282" r:id="rId7"/>
    <p:sldId id="283" r:id="rId8"/>
    <p:sldId id="284" r:id="rId9"/>
    <p:sldId id="285" r:id="rId10"/>
    <p:sldId id="286" r:id="rId11"/>
    <p:sldId id="280" r:id="rId12"/>
    <p:sldId id="292" r:id="rId13"/>
    <p:sldId id="291" r:id="rId14"/>
    <p:sldId id="288" r:id="rId15"/>
    <p:sldId id="290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 Taube" initials="SIR/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5833" autoAdjust="0"/>
  </p:normalViewPr>
  <p:slideViewPr>
    <p:cSldViewPr snapToGrid="0" snapToObjects="1">
      <p:cViewPr varScale="1">
        <p:scale>
          <a:sx n="108" d="100"/>
          <a:sy n="108" d="100"/>
        </p:scale>
        <p:origin x="-1620" y="-78"/>
      </p:cViewPr>
      <p:guideLst>
        <p:guide orient="horz" pos="427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9/10/2014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latin typeface="Times New Roman" pitchFamily="-106" charset="0"/>
              </a:rPr>
              <a:pPr/>
              <a:t>1</a:t>
            </a:fld>
            <a:endParaRPr lang="de-DE" dirty="0" smtClean="0"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8D2B0-EFB6-4DAA-9B0B-6F6B3A580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9050" y="482815"/>
            <a:ext cx="174919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SIT Tech.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Workshop 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CNES, Montpellier, France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17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-18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September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Microsoft_Office_Word_Document7.doc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eosplenary2014.info/Participation.aspx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eosplenary2014.info/Participation.asp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hyperlink" Target="http://ceosplenary2014.info/Register.aspx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://www.google.de/url?url=http://www.non-profithelp.com/blog/%3Fp%3D64&amp;rct=j&amp;frm=1&amp;q=&amp;esrc=s&amp;sa=U&amp;ei=dlkQVI_pDs7jaMjWgJAH&amp;ved=0CCkQ9QEwBA&amp;sig2=Vh7uOtOmVZ_VQLuXYQ-YFw&amp;usg=AFQjCNER9mCE71LQkMr4Qcj80Rn24ds--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climatesymposium2014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_Document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Word_Document2.doc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Microsoft_Office_Word_Document3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Microsoft_Office_Word_Document4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Microsoft_Office_Word_Document5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Microsoft_Office_Word_Document6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2540001" y="22055"/>
            <a:ext cx="6604000" cy="1672389"/>
          </a:xfrm>
        </p:spPr>
        <p:txBody>
          <a:bodyPr/>
          <a:lstStyle/>
          <a:p>
            <a:pPr algn="l"/>
            <a:r>
              <a:rPr lang="en-US" sz="2800" dirty="0" smtClean="0"/>
              <a:t>28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Plenary Preparations</a:t>
            </a:r>
            <a:r>
              <a:rPr lang="en-US" sz="2800" b="0" dirty="0"/>
              <a:t/>
            </a:r>
            <a:br>
              <a:rPr lang="en-US" sz="2800" b="0" dirty="0"/>
            </a:b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3814057" y="1694444"/>
            <a:ext cx="4826977" cy="1564105"/>
          </a:xfrm>
        </p:spPr>
        <p:txBody>
          <a:bodyPr/>
          <a:lstStyle/>
          <a:p>
            <a:r>
              <a:rPr lang="en-US" b="0" dirty="0" smtClean="0"/>
              <a:t>Paul </a:t>
            </a:r>
            <a:r>
              <a:rPr lang="en-US" b="0" dirty="0" err="1" smtClean="0"/>
              <a:t>Counet</a:t>
            </a:r>
            <a:endParaRPr lang="en-US" b="0" dirty="0" smtClean="0"/>
          </a:p>
          <a:p>
            <a:r>
              <a:rPr lang="en-US" b="0" dirty="0" smtClean="0"/>
              <a:t>EUMETSAT</a:t>
            </a:r>
          </a:p>
          <a:p>
            <a:r>
              <a:rPr lang="en-US" b="0" dirty="0" smtClean="0"/>
              <a:t>SIT Workshop Agenda Item 20</a:t>
            </a:r>
          </a:p>
          <a:p>
            <a:r>
              <a:rPr lang="en-US" b="0" dirty="0" smtClean="0"/>
              <a:t>CNES</a:t>
            </a:r>
            <a:r>
              <a:rPr lang="en-US" b="0" dirty="0"/>
              <a:t>, </a:t>
            </a:r>
            <a:r>
              <a:rPr lang="en-US" b="0" dirty="0" smtClean="0"/>
              <a:t>Montpellier, France</a:t>
            </a:r>
            <a:br>
              <a:rPr lang="en-US" b="0" dirty="0" smtClean="0"/>
            </a:br>
            <a:r>
              <a:rPr lang="en-US" b="0" dirty="0" smtClean="0"/>
              <a:t>17</a:t>
            </a:r>
            <a:r>
              <a:rPr lang="en-US" b="0" baseline="30000" dirty="0" smtClean="0"/>
              <a:t>th</a:t>
            </a:r>
            <a:r>
              <a:rPr lang="en-US" b="0" dirty="0" smtClean="0"/>
              <a:t>-18</a:t>
            </a:r>
            <a:r>
              <a:rPr lang="en-US" b="0" baseline="30000" dirty="0" smtClean="0"/>
              <a:t>th</a:t>
            </a:r>
            <a:r>
              <a:rPr lang="en-US" b="0" dirty="0" smtClean="0"/>
              <a:t> September 2014</a:t>
            </a:r>
            <a:endParaRPr lang="en-US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Draft  Agenda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42072836"/>
              </p:ext>
            </p:extLst>
          </p:nvPr>
        </p:nvGraphicFramePr>
        <p:xfrm>
          <a:off x="987707" y="1649566"/>
          <a:ext cx="7250643" cy="5140127"/>
        </p:xfrm>
        <a:graphic>
          <a:graphicData uri="http://schemas.openxmlformats.org/presentationml/2006/ole">
            <p:oleObj spid="_x0000_s9224" name="Document" r:id="rId4" imgW="5410001" imgH="3835259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0205292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Draft Agenda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67" y="1774533"/>
            <a:ext cx="863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Schedule for agenda </a:t>
            </a:r>
            <a:r>
              <a:rPr lang="en-US" sz="2400" b="1" dirty="0" err="1" smtClean="0"/>
              <a:t>finalisation</a:t>
            </a:r>
            <a:endParaRPr lang="en-US" sz="2400" b="1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41517091"/>
              </p:ext>
            </p:extLst>
          </p:nvPr>
        </p:nvGraphicFramePr>
        <p:xfrm>
          <a:off x="493540" y="2718526"/>
          <a:ext cx="7983211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8554"/>
                <a:gridCol w="20546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Release of updated </a:t>
                      </a:r>
                      <a:r>
                        <a:rPr lang="en-US" baseline="0" dirty="0" smtClean="0"/>
                        <a:t> draft a</a:t>
                      </a:r>
                      <a:r>
                        <a:rPr lang="en-US" dirty="0" smtClean="0"/>
                        <a:t>genda</a:t>
                      </a:r>
                      <a:r>
                        <a:rPr lang="en-US" baseline="0" dirty="0" smtClean="0"/>
                        <a:t> to CEOS agencies for review (</a:t>
                      </a:r>
                      <a:r>
                        <a:rPr lang="en-US" dirty="0" smtClean="0"/>
                        <a:t>reflecting SIT Workshop</a:t>
                      </a:r>
                      <a:r>
                        <a:rPr lang="en-US" baseline="0" dirty="0" smtClean="0"/>
                        <a:t> conclusions)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September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Deadline</a:t>
                      </a:r>
                      <a:r>
                        <a:rPr lang="en-US" baseline="0" dirty="0" smtClean="0"/>
                        <a:t> for submission of comments by CEOS agencies on draft agenda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October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Release of final draft agenda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October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27885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30445" y="109710"/>
            <a:ext cx="761355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28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28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Logistics and Key Dates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167" y="1499718"/>
            <a:ext cx="8710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/>
              <a:t>MEETING VENUE - </a:t>
            </a:r>
            <a:r>
              <a:rPr lang="en-IE" sz="2000" b="1" dirty="0" smtClean="0"/>
              <a:t>Rica </a:t>
            </a:r>
            <a:r>
              <a:rPr lang="en-IE" sz="2000" b="1" dirty="0" err="1" smtClean="0"/>
              <a:t>Ishavshotel</a:t>
            </a:r>
            <a:r>
              <a:rPr lang="en-IE" sz="2000" b="1" dirty="0" smtClean="0"/>
              <a:t>, Tromsø, Norway</a:t>
            </a:r>
          </a:p>
          <a:p>
            <a:r>
              <a:rPr lang="en-IE" sz="2000" dirty="0" smtClean="0">
                <a:hlinkClick r:id="rId3"/>
              </a:rPr>
              <a:t>http://ceosplenary2014.info/Participation.aspx#venue</a:t>
            </a:r>
            <a:endParaRPr lang="en-IE" sz="2000" dirty="0" smtClean="0"/>
          </a:p>
          <a:p>
            <a:endParaRPr lang="en-IE" sz="2000" dirty="0" smtClean="0"/>
          </a:p>
          <a:p>
            <a:endParaRPr lang="en-IE" sz="2000" dirty="0" smtClean="0"/>
          </a:p>
          <a:p>
            <a:r>
              <a:rPr lang="en-GB" sz="2000" b="1" dirty="0" smtClean="0"/>
              <a:t>ACCOMMODATION - </a:t>
            </a:r>
            <a:r>
              <a:rPr lang="en-IE" sz="2000" b="1" dirty="0" smtClean="0"/>
              <a:t>Rica </a:t>
            </a:r>
            <a:r>
              <a:rPr lang="en-IE" sz="2000" b="1" dirty="0" err="1" smtClean="0"/>
              <a:t>Ishavshotel</a:t>
            </a:r>
            <a:r>
              <a:rPr lang="en-IE" sz="2000" b="1" dirty="0" smtClean="0"/>
              <a:t>, Tromsø, Norway</a:t>
            </a:r>
            <a:endParaRPr lang="en-GB" sz="2000" b="1" dirty="0" smtClean="0"/>
          </a:p>
          <a:p>
            <a:r>
              <a:rPr lang="en-GB" sz="2000" dirty="0" smtClean="0">
                <a:hlinkClick r:id="rId3"/>
              </a:rPr>
              <a:t>http://ceosplenary2014.info/Participation.aspx#accomodation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Deadline to benefit from the block booking: </a:t>
            </a:r>
            <a:r>
              <a:rPr lang="en-GB" sz="2000" b="1" i="1" dirty="0" smtClean="0"/>
              <a:t>22 September 2014</a:t>
            </a:r>
            <a:endParaRPr lang="en-GB" sz="2000" i="1" dirty="0" smtClean="0"/>
          </a:p>
          <a:p>
            <a:r>
              <a:rPr lang="en-GB" sz="2000" dirty="0" smtClean="0"/>
              <a:t>(Troms</a:t>
            </a:r>
            <a:r>
              <a:rPr lang="en-IE" sz="2000" dirty="0" smtClean="0"/>
              <a:t>ø is a very popular conference town, hence the early deadline).</a:t>
            </a:r>
            <a:endParaRPr lang="en-GB" sz="2000" dirty="0" smtClean="0"/>
          </a:p>
          <a:p>
            <a:endParaRPr lang="en-GB" sz="2000" dirty="0" smtClean="0"/>
          </a:p>
        </p:txBody>
      </p:sp>
      <p:pic>
        <p:nvPicPr>
          <p:cNvPr id="24578" name="Picture 2" descr="C:\Users\Taube\Desktop\AT job files\CEOS\CEOS Plen 2014\website\website images\Rica-ishavshotel-w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5" y="4275196"/>
            <a:ext cx="4070067" cy="2093336"/>
          </a:xfrm>
          <a:prstGeom prst="rect">
            <a:avLst/>
          </a:prstGeom>
          <a:noFill/>
        </p:spPr>
      </p:pic>
      <p:pic>
        <p:nvPicPr>
          <p:cNvPr id="25602" name="Picture 2" descr="C:\Users\Taube\Desktop\AT job files\CEOS\CEOS Plen 2014\website\website images\hotelroo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3832" y="4275195"/>
            <a:ext cx="1608990" cy="827543"/>
          </a:xfrm>
          <a:prstGeom prst="rect">
            <a:avLst/>
          </a:prstGeom>
          <a:noFill/>
        </p:spPr>
      </p:pic>
      <p:pic>
        <p:nvPicPr>
          <p:cNvPr id="25604" name="Picture 4" descr="C:\Users\Taube\Desktop\AT job files\CEOS\CEOS Plen 2014\website\website images\birdview tromso2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82821" y="4275195"/>
            <a:ext cx="3617833" cy="2093337"/>
          </a:xfrm>
          <a:prstGeom prst="rect">
            <a:avLst/>
          </a:prstGeom>
          <a:noFill/>
        </p:spPr>
      </p:pic>
      <p:pic>
        <p:nvPicPr>
          <p:cNvPr id="25603" name="Picture 3" descr="C:\Users\Taube\Desktop\AT job files\CEOS\CEOS Plen 2014\website\website images\Winter_Troms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3832" y="5102739"/>
            <a:ext cx="2187622" cy="1265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1360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30445" y="109710"/>
            <a:ext cx="761355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28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28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Logistics and Key Dates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167" y="1499718"/>
            <a:ext cx="8710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VISA </a:t>
            </a:r>
            <a:r>
              <a:rPr lang="en-GB" sz="2000" b="1" dirty="0" smtClean="0"/>
              <a:t>SUPPORT</a:t>
            </a:r>
          </a:p>
          <a:p>
            <a:r>
              <a:rPr lang="en-GB" sz="2000" dirty="0" smtClean="0">
                <a:hlinkClick r:id="rId3"/>
              </a:rPr>
              <a:t>http://ceosplenary2014.info/Participation.aspx#visa</a:t>
            </a:r>
            <a:endParaRPr lang="en-GB" sz="2000" dirty="0" smtClean="0"/>
          </a:p>
          <a:p>
            <a:r>
              <a:rPr lang="en-GB" sz="2000" dirty="0" smtClean="0"/>
              <a:t>Deadline: The sooner the better…</a:t>
            </a:r>
          </a:p>
          <a:p>
            <a:endParaRPr lang="en-GB" sz="2000" dirty="0" smtClean="0"/>
          </a:p>
          <a:p>
            <a:r>
              <a:rPr lang="en-GB" sz="2000" b="1" dirty="0" smtClean="0"/>
              <a:t>MEETING REGISTRATION </a:t>
            </a:r>
            <a:r>
              <a:rPr lang="en-GB" sz="1200" dirty="0" smtClean="0"/>
              <a:t>(46 registrations as of 10 Sep 2014)</a:t>
            </a:r>
          </a:p>
          <a:p>
            <a:r>
              <a:rPr lang="en-GB" sz="2000" dirty="0" smtClean="0">
                <a:hlinkClick r:id="rId4"/>
              </a:rPr>
              <a:t>http://ceosplenary2014.info/Register.aspx</a:t>
            </a:r>
            <a:r>
              <a:rPr lang="en-GB" sz="2000" dirty="0" smtClean="0"/>
              <a:t>   </a:t>
            </a:r>
          </a:p>
          <a:p>
            <a:r>
              <a:rPr lang="en-GB" sz="2000" dirty="0" smtClean="0"/>
              <a:t>Deadline: </a:t>
            </a:r>
            <a:r>
              <a:rPr lang="en-GB" sz="2000" b="1" i="1" dirty="0" smtClean="0"/>
              <a:t>7 October 2014 </a:t>
            </a:r>
          </a:p>
        </p:txBody>
      </p:sp>
      <p:pic>
        <p:nvPicPr>
          <p:cNvPr id="24579" name="Picture 3" descr="C:\Users\Taube\Desktop\AT job files\CEOS\CEOS Plen 2014\website\website images\passpor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1629205"/>
            <a:ext cx="1371600" cy="974725"/>
          </a:xfrm>
          <a:prstGeom prst="rect">
            <a:avLst/>
          </a:prstGeom>
          <a:noFill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23850" y="3746487"/>
            <a:ext cx="94678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61360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30445" y="109710"/>
            <a:ext cx="761355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28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28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Logistics and Key Dates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cs typeface="Tahoma" pitchFamily="-10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167" y="1499718"/>
            <a:ext cx="87106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SIDE MEETINGS</a:t>
            </a:r>
          </a:p>
          <a:p>
            <a:r>
              <a:rPr lang="en-GB" sz="2000" dirty="0" smtClean="0"/>
              <a:t>Please indicate in the meeting registration form if you would </a:t>
            </a:r>
            <a:endParaRPr lang="en-GB" sz="2000" dirty="0" smtClean="0"/>
          </a:p>
          <a:p>
            <a:r>
              <a:rPr lang="en-GB" sz="2000" dirty="0" smtClean="0"/>
              <a:t>like </a:t>
            </a:r>
            <a:r>
              <a:rPr lang="en-GB" sz="2000" dirty="0" smtClean="0"/>
              <a:t>to hold side meetings (as far as is possible including title, </a:t>
            </a:r>
            <a:endParaRPr lang="en-GB" sz="2000" dirty="0" smtClean="0"/>
          </a:p>
          <a:p>
            <a:r>
              <a:rPr lang="en-GB" sz="2000" dirty="0" smtClean="0"/>
              <a:t>duration</a:t>
            </a:r>
            <a:r>
              <a:rPr lang="en-GB" sz="2000" dirty="0" smtClean="0"/>
              <a:t>, preferred date, expected number of participants etc.). The local organising committee will then contact you to coordinate the various side meetings.</a:t>
            </a:r>
          </a:p>
          <a:p>
            <a:endParaRPr lang="en-GB" sz="2000" dirty="0" smtClean="0"/>
          </a:p>
          <a:p>
            <a:r>
              <a:rPr lang="en-GB" sz="2000" b="1" dirty="0" smtClean="0"/>
              <a:t>QUESTIONS</a:t>
            </a:r>
            <a:r>
              <a:rPr lang="en-GB" sz="2000" b="1" dirty="0" smtClean="0"/>
              <a:t>?</a:t>
            </a:r>
          </a:p>
          <a:p>
            <a:r>
              <a:rPr lang="en-GB" sz="2000" dirty="0" smtClean="0"/>
              <a:t>In case of any questions related to the logistics of the plenary meeting, </a:t>
            </a:r>
          </a:p>
          <a:p>
            <a:r>
              <a:rPr lang="en-GB" sz="2000" dirty="0" smtClean="0"/>
              <a:t>please do not hesitate to contact:</a:t>
            </a:r>
          </a:p>
          <a:p>
            <a:r>
              <a:rPr lang="en-GB" sz="2000" dirty="0" smtClean="0"/>
              <a:t> </a:t>
            </a:r>
          </a:p>
          <a:p>
            <a:pPr>
              <a:buFontTx/>
              <a:buChar char="-"/>
            </a:pPr>
            <a:r>
              <a:rPr lang="en-GB" sz="2000" dirty="0" smtClean="0"/>
              <a:t> Ms Anne Taube [ceosplenary2014@eumetsat.int] </a:t>
            </a:r>
          </a:p>
          <a:p>
            <a:pPr>
              <a:buFontTx/>
              <a:buChar char="-"/>
            </a:pPr>
            <a:r>
              <a:rPr lang="en-GB" sz="2000" dirty="0" smtClean="0"/>
              <a:t> Mrs Ann-Lisbeth Ruud [ann.lisbeth.ruud@spacecentre.no]</a:t>
            </a:r>
          </a:p>
          <a:p>
            <a:pPr>
              <a:buFontTx/>
              <a:buChar char="-"/>
            </a:pPr>
            <a:r>
              <a:rPr lang="en-GB" sz="2000" b="1" dirty="0" smtClean="0"/>
              <a:t> </a:t>
            </a:r>
            <a:r>
              <a:rPr lang="en-GB" sz="2000" dirty="0" smtClean="0"/>
              <a:t>Mr Per-Erik </a:t>
            </a:r>
            <a:r>
              <a:rPr lang="en-GB" sz="2000" dirty="0" err="1" smtClean="0"/>
              <a:t>Skrøvset</a:t>
            </a:r>
            <a:r>
              <a:rPr lang="en-GB" sz="2000" dirty="0" smtClean="0"/>
              <a:t> [</a:t>
            </a:r>
            <a:r>
              <a:rPr lang="en-GB" sz="2000" dirty="0" err="1" smtClean="0"/>
              <a:t>Per.Erik.Skrøvseth@spacecentre.no</a:t>
            </a:r>
            <a:r>
              <a:rPr lang="en-GB" sz="2000" dirty="0" smtClean="0"/>
              <a:t>]</a:t>
            </a:r>
            <a:endParaRPr lang="en-US" sz="2000" dirty="0" smtClean="0"/>
          </a:p>
        </p:txBody>
      </p:sp>
      <p:pic>
        <p:nvPicPr>
          <p:cNvPr id="30723" name="Picture 3" descr="C:\Users\Taube\Desktop\AT job files\CEOS\CEOS Plen 2014\website\website images\NOSEFIN kar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962525"/>
            <a:ext cx="1905000" cy="1895475"/>
          </a:xfrm>
          <a:prstGeom prst="rect">
            <a:avLst/>
          </a:prstGeom>
          <a:noFill/>
        </p:spPr>
      </p:pic>
      <p:pic>
        <p:nvPicPr>
          <p:cNvPr id="30725" name="Picture 5" descr="https://encrypted-tbn0.gstatic.com/images?q=tbn:ANd9GcT56GKVwtRNrsFs2RDHL_dYpEuC3rkFqBV8DBVG9ZWS3SX05RKPqhJTCFA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1499718"/>
            <a:ext cx="1436358" cy="877776"/>
          </a:xfrm>
          <a:prstGeom prst="rect">
            <a:avLst/>
          </a:prstGeom>
          <a:noFill/>
        </p:spPr>
      </p:pic>
      <p:pic>
        <p:nvPicPr>
          <p:cNvPr id="30726" name="3ce2beb6-fa95-4cbc-af66-959bd5f665e0" descr="C3AF490D-B873-49EF-B93B-1D5D5AEC7FD2@no-dns-availab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39977" y="5971259"/>
            <a:ext cx="839096" cy="83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8df195cb-e1b8-4dba-8a30-438ee732c93c" descr="9FD9C028-3032-434C-9A4F-40690E3181A0@no-dns-availabl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9072" y="5971259"/>
            <a:ext cx="839096" cy="83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C:\Users\Taube\Desktop\Photographs\Anne Taub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70622" y="5956170"/>
            <a:ext cx="569355" cy="854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1360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30445" y="109710"/>
            <a:ext cx="761355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-106" charset="0"/>
                <a:cs typeface="Tahoma" pitchFamily="-106" charset="0"/>
              </a:rPr>
              <a:t>Climate Research and EO from Space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1601" y="1583167"/>
            <a:ext cx="7594695" cy="4505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-106" charset="0"/>
              <a:buChar char="o"/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§"/>
              <a:defRPr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Arial" charset="0"/>
              <a:buNone/>
            </a:pPr>
            <a:r>
              <a:rPr lang="en-GB" smtClean="0"/>
              <a:t>Darmstadt Germany 13 – 17 October 2014</a:t>
            </a:r>
          </a:p>
          <a:p>
            <a:pPr>
              <a:buFont typeface="Arial" charset="0"/>
              <a:buNone/>
            </a:pPr>
            <a:r>
              <a:rPr lang="en-GB" smtClean="0">
                <a:hlinkClick r:id="rId3"/>
              </a:rPr>
              <a:t>www.theclimatesymposium2014.com</a:t>
            </a:r>
            <a:endParaRPr lang="en-GB" smtClean="0"/>
          </a:p>
          <a:p>
            <a:pPr>
              <a:buFont typeface="Arial" charset="0"/>
              <a:buNone/>
            </a:pP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97" y="2469762"/>
            <a:ext cx="9166737" cy="413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70823" y="1890815"/>
            <a:ext cx="223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Register now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12318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Expected Outcomes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67" y="1774533"/>
            <a:ext cx="8053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Expected outcomes already indicated as part of agenda item 4, </a:t>
            </a:r>
            <a:r>
              <a:rPr lang="en-US" sz="2400" b="1" dirty="0" err="1" smtClean="0"/>
              <a:t>viz</a:t>
            </a:r>
            <a:r>
              <a:rPr lang="en-US" sz="2400" b="1" dirty="0" smtClean="0"/>
              <a:t>:</a:t>
            </a:r>
          </a:p>
          <a:p>
            <a:pPr marL="285750" indent="-285750">
              <a:buFont typeface="Arial"/>
              <a:buChar char="•"/>
            </a:pPr>
            <a:endParaRPr lang="en-US" sz="2400" b="1" dirty="0"/>
          </a:p>
          <a:p>
            <a:pPr marL="285750" indent="-285750">
              <a:buFont typeface="Arial"/>
              <a:buChar char="•"/>
            </a:pPr>
            <a:endParaRPr lang="en-US" sz="2400" b="1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03271988"/>
              </p:ext>
            </p:extLst>
          </p:nvPr>
        </p:nvGraphicFramePr>
        <p:xfrm>
          <a:off x="338667" y="2697485"/>
          <a:ext cx="8627976" cy="3929172"/>
        </p:xfrm>
        <a:graphic>
          <a:graphicData uri="http://schemas.openxmlformats.org/presentationml/2006/ole">
            <p:oleObj spid="_x0000_s1033" name="Document" r:id="rId4" imgW="5410001" imgH="2463709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55377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Expected Outcomes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67" y="1774533"/>
            <a:ext cx="8053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400" b="1" dirty="0"/>
          </a:p>
          <a:p>
            <a:pPr marL="285750" indent="-285750">
              <a:buFont typeface="Arial"/>
              <a:buChar char="•"/>
            </a:pPr>
            <a:endParaRPr lang="en-US" sz="2400" b="1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11805819"/>
              </p:ext>
            </p:extLst>
          </p:nvPr>
        </p:nvGraphicFramePr>
        <p:xfrm>
          <a:off x="389203" y="1737808"/>
          <a:ext cx="8405547" cy="4597400"/>
        </p:xfrm>
        <a:graphic>
          <a:graphicData uri="http://schemas.openxmlformats.org/presentationml/2006/ole">
            <p:oleObj spid="_x0000_s2057" name="Document" r:id="rId4" imgW="5410001" imgH="2958991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1036988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defTabSz="914400"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Troms</a:t>
            </a:r>
            <a:r>
              <a:rPr lang="en-US" sz="3200" b="1" dirty="0" err="1">
                <a:solidFill>
                  <a:schemeClr val="accent3"/>
                </a:solidFill>
              </a:rPr>
              <a:t>ø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Statement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67" y="1774533"/>
            <a:ext cx="86323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A </a:t>
            </a:r>
            <a:r>
              <a:rPr lang="en-US" sz="2400" b="1" dirty="0"/>
              <a:t>Tromsø</a:t>
            </a:r>
            <a:r>
              <a:rPr lang="en-US" sz="2400" dirty="0" smtClean="0"/>
              <a:t> </a:t>
            </a:r>
            <a:r>
              <a:rPr lang="en-US" sz="2400" b="1" dirty="0" smtClean="0"/>
              <a:t>statement will be developed:</a:t>
            </a:r>
          </a:p>
          <a:p>
            <a:pPr marL="285750" indent="-285750">
              <a:buFont typeface="Arial"/>
              <a:buChar char="•"/>
            </a:pPr>
            <a:endParaRPr lang="en-US" sz="2400" b="1" dirty="0"/>
          </a:p>
          <a:p>
            <a:pPr marL="800100" lvl="1" indent="-342900">
              <a:buFont typeface="Lucida Grande"/>
              <a:buChar char="-"/>
            </a:pPr>
            <a:r>
              <a:rPr lang="en-US" sz="2400" b="1" dirty="0" err="1" smtClean="0"/>
              <a:t>Summarising</a:t>
            </a:r>
            <a:r>
              <a:rPr lang="en-US" sz="2400" b="1" dirty="0" smtClean="0"/>
              <a:t> CEOS’s past contributions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400" b="1" dirty="0"/>
              <a:t>Looking forward to CEOS’s </a:t>
            </a:r>
            <a:r>
              <a:rPr lang="en-US" sz="2400" b="1" dirty="0" smtClean="0"/>
              <a:t>potential contributions to </a:t>
            </a:r>
            <a:r>
              <a:rPr lang="en-US" sz="2400" b="1" dirty="0"/>
              <a:t>significant events in 2015, such as: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400" b="1" dirty="0" smtClean="0"/>
              <a:t>WCDRR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400" b="1" dirty="0" smtClean="0"/>
              <a:t>COP-21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400" b="1" dirty="0" smtClean="0"/>
              <a:t>GEO Ministerial</a:t>
            </a:r>
          </a:p>
          <a:p>
            <a:pPr marL="1257300" lvl="2" indent="-342900">
              <a:buFont typeface="Wingdings" charset="2"/>
              <a:buChar char="§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A first draft of the statement will be presented at the start of the Plenary and a final draft, for endorsement, will be presented at the end of the </a:t>
            </a:r>
            <a:r>
              <a:rPr lang="en-US" sz="2400" b="1" dirty="0" smtClean="0"/>
              <a:t>Plenary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4586228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Draft  Agenda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67" y="1543700"/>
            <a:ext cx="80530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Plenary agenda is structured around 8 main topics:</a:t>
            </a:r>
          </a:p>
          <a:p>
            <a:pPr marL="285750" indent="-285750">
              <a:buFont typeface="Arial"/>
              <a:buChar char="•"/>
            </a:pPr>
            <a:endParaRPr lang="en-US" sz="2400" b="1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smtClean="0"/>
              <a:t>Welcome and Opening 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smtClean="0"/>
              <a:t>GEO Matters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smtClean="0"/>
              <a:t>WGs and VCs 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smtClean="0"/>
              <a:t>Ad Hoc Initiatives 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smtClean="0"/>
              <a:t>Coordination and Outreach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err="1" smtClean="0"/>
              <a:t>Organisational</a:t>
            </a:r>
            <a:r>
              <a:rPr lang="en-US" sz="2400" b="1" dirty="0" smtClean="0"/>
              <a:t> Issues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smtClean="0"/>
              <a:t>Agency Reporting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b="1" dirty="0" smtClean="0"/>
              <a:t>Future Vision and Handover</a:t>
            </a:r>
          </a:p>
        </p:txBody>
      </p:sp>
    </p:spTree>
    <p:extLst>
      <p:ext uri="{BB962C8B-B14F-4D97-AF65-F5344CB8AC3E}">
        <p14:creationId xmlns="" xmlns:p14="http://schemas.microsoft.com/office/powerpoint/2010/main" val="1113487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Draft  Agenda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1654491"/>
              </p:ext>
            </p:extLst>
          </p:nvPr>
        </p:nvGraphicFramePr>
        <p:xfrm>
          <a:off x="710925" y="1866899"/>
          <a:ext cx="7818498" cy="4514907"/>
        </p:xfrm>
        <a:graphic>
          <a:graphicData uri="http://schemas.openxmlformats.org/presentationml/2006/ole">
            <p:oleObj spid="_x0000_s5128" name="Document" r:id="rId4" imgW="5410001" imgH="3124085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258366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Draft  Agenda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49907704"/>
              </p:ext>
            </p:extLst>
          </p:nvPr>
        </p:nvGraphicFramePr>
        <p:xfrm>
          <a:off x="466706" y="1855689"/>
          <a:ext cx="8342054" cy="4249356"/>
        </p:xfrm>
        <a:graphic>
          <a:graphicData uri="http://schemas.openxmlformats.org/presentationml/2006/ole">
            <p:oleObj spid="_x0000_s6152" name="Document" r:id="rId4" imgW="5410001" imgH="2755799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1819743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Draft  Agenda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50885279"/>
              </p:ext>
            </p:extLst>
          </p:nvPr>
        </p:nvGraphicFramePr>
        <p:xfrm>
          <a:off x="792331" y="1866900"/>
          <a:ext cx="7705727" cy="4449786"/>
        </p:xfrm>
        <a:graphic>
          <a:graphicData uri="http://schemas.openxmlformats.org/presentationml/2006/ole">
            <p:oleObj spid="_x0000_s7176" name="Document" r:id="rId4" imgW="5410001" imgH="3124085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2337389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28</a:t>
            </a:r>
            <a:r>
              <a:rPr lang="en-US" sz="3200" b="1" kern="0" baseline="3000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</a:t>
            </a: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Plenary  - Draft  Agenda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95038961"/>
              </p:ext>
            </p:extLst>
          </p:nvPr>
        </p:nvGraphicFramePr>
        <p:xfrm>
          <a:off x="417861" y="1786648"/>
          <a:ext cx="8312150" cy="4546317"/>
        </p:xfrm>
        <a:graphic>
          <a:graphicData uri="http://schemas.openxmlformats.org/presentationml/2006/ole">
            <p:oleObj spid="_x0000_s8200" name="Document" r:id="rId4" imgW="5410001" imgH="2958991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632938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3042</TotalTime>
  <Words>459</Words>
  <Application>Microsoft Office PowerPoint</Application>
  <PresentationFormat>On-screen Show (4:3)</PresentationFormat>
  <Paragraphs>107</Paragraphs>
  <Slides>15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4_EUM_template_v03</vt:lpstr>
      <vt:lpstr>Document</vt:lpstr>
      <vt:lpstr>28th Plenary Preparations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Anne Taube</cp:lastModifiedBy>
  <cp:revision>321</cp:revision>
  <dcterms:created xsi:type="dcterms:W3CDTF">2012-08-31T01:11:17Z</dcterms:created>
  <dcterms:modified xsi:type="dcterms:W3CDTF">2014-09-10T14:23:13Z</dcterms:modified>
</cp:coreProperties>
</file>