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0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2F9E-CB13-F847-A565-CF4A31935ECB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4850-B078-2242-BC22-6942C7FD6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748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2F9E-CB13-F847-A565-CF4A31935ECB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4850-B078-2242-BC22-6942C7FD6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9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2F9E-CB13-F847-A565-CF4A31935ECB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4850-B078-2242-BC22-6942C7FD6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458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2F9E-CB13-F847-A565-CF4A31935ECB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4850-B078-2242-BC22-6942C7FD6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559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2F9E-CB13-F847-A565-CF4A31935ECB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4850-B078-2242-BC22-6942C7FD6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2F9E-CB13-F847-A565-CF4A31935ECB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4850-B078-2242-BC22-6942C7FD6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428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2F9E-CB13-F847-A565-CF4A31935ECB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4850-B078-2242-BC22-6942C7FD6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34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2F9E-CB13-F847-A565-CF4A31935ECB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4850-B078-2242-BC22-6942C7FD6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222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2F9E-CB13-F847-A565-CF4A31935ECB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4850-B078-2242-BC22-6942C7FD6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517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2F9E-CB13-F847-A565-CF4A31935ECB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4850-B078-2242-BC22-6942C7FD6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281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2F9E-CB13-F847-A565-CF4A31935ECB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4850-B078-2242-BC22-6942C7FD6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83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42F9E-CB13-F847-A565-CF4A31935ECB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A4850-B078-2242-BC22-6942C7FD6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670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aruyama_yukio@restec.or.jp" TargetMode="External"/><Relationship Id="rId5" Type="http://schemas.openxmlformats.org/officeDocument/2006/relationships/hyperlink" Target="mailto:mdruckenmiller@usaid.gov" TargetMode="External"/><Relationship Id="rId4" Type="http://schemas.openxmlformats.org/officeDocument/2006/relationships/hyperlink" Target="mailto:l-ingo-e@online.n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40" y="1006338"/>
            <a:ext cx="8875366" cy="668470"/>
          </a:xfrm>
        </p:spPr>
        <p:txBody>
          <a:bodyPr>
            <a:noAutofit/>
          </a:bodyPr>
          <a:lstStyle/>
          <a:p>
            <a:r>
              <a:rPr lang="en-US" sz="2900" b="1" dirty="0" smtClean="0">
                <a:latin typeface="Trebuchet MS"/>
                <a:cs typeface="Trebuchet MS"/>
              </a:rPr>
              <a:t>Summative Evaluation for GEOSS Implementation</a:t>
            </a:r>
            <a:endParaRPr lang="en-US" sz="2900" b="1" dirty="0">
              <a:latin typeface="Trebuchet MS"/>
              <a:cs typeface="Trebuchet M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21069" b="12053"/>
          <a:stretch/>
        </p:blipFill>
        <p:spPr>
          <a:xfrm>
            <a:off x="13954" y="55823"/>
            <a:ext cx="4285423" cy="924522"/>
          </a:xfrm>
          <a:prstGeom prst="rect">
            <a:avLst/>
          </a:prstGeom>
        </p:spPr>
      </p:pic>
      <p:pic>
        <p:nvPicPr>
          <p:cNvPr id="6" name="Picture 5" descr="page_banner_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538" y="22049"/>
            <a:ext cx="4114800" cy="916425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61830" y="1772507"/>
            <a:ext cx="8686800" cy="4842994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800"/>
              </a:spcAft>
            </a:pPr>
            <a:r>
              <a:rPr 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The Sixth </a:t>
            </a:r>
            <a:r>
              <a:rPr lang="en-US" sz="2600" dirty="0" smtClean="0">
                <a:latin typeface="Trebuchet MS"/>
                <a:cs typeface="Trebuchet MS"/>
              </a:rPr>
              <a:t>(Summative) </a:t>
            </a:r>
            <a:r>
              <a:rPr 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Evaluation is underway 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t</a:t>
            </a:r>
            <a:r>
              <a:rPr 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o assess the extent of GEO’s success during its first 10 years of implementing GEOSS (2005-2015)</a:t>
            </a:r>
          </a:p>
          <a:p>
            <a:pPr>
              <a:spcAft>
                <a:spcPts val="600"/>
              </a:spcAft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G</a:t>
            </a:r>
            <a:r>
              <a:rPr 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eneral objectives are to evaluate:</a:t>
            </a:r>
          </a:p>
          <a:p>
            <a:pPr lvl="1">
              <a:spcAft>
                <a:spcPts val="600"/>
              </a:spcAft>
            </a:pPr>
            <a:r>
              <a:rPr lang="en-US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The extent Strategic Targets have been achieved</a:t>
            </a:r>
          </a:p>
          <a:p>
            <a:pPr lvl="1">
              <a:spcAft>
                <a:spcPts val="600"/>
              </a:spcAft>
            </a:pPr>
            <a:r>
              <a:rPr lang="en-US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GEO’s added value to individual members &amp; participating organizations</a:t>
            </a:r>
          </a:p>
          <a:p>
            <a:pPr lvl="1">
              <a:spcAft>
                <a:spcPts val="1200"/>
              </a:spcAft>
            </a:pPr>
            <a:r>
              <a:rPr lang="en-US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Identifiable factors that have contributed to or hindered success</a:t>
            </a:r>
          </a:p>
          <a:p>
            <a:pPr>
              <a:spcAft>
                <a:spcPts val="600"/>
              </a:spcAft>
            </a:pPr>
            <a:r>
              <a:rPr 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Scope: </a:t>
            </a:r>
          </a:p>
          <a:p>
            <a:pPr lvl="1">
              <a:spcAft>
                <a:spcPts val="600"/>
              </a:spcAft>
            </a:pPr>
            <a:r>
              <a:rPr lang="en-US" sz="21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All Societal Benefit Areas</a:t>
            </a:r>
            <a:r>
              <a:rPr lang="en-US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: Agriculture, Biodiversity, Ecosystems, Disasters, Energy, Health, Water, Weather, &amp; Climate</a:t>
            </a:r>
          </a:p>
          <a:p>
            <a:pPr lvl="1"/>
            <a:r>
              <a:rPr lang="en-US" sz="21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All GEOSS Building Blocks</a:t>
            </a:r>
            <a:r>
              <a:rPr lang="en-US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: Architecture, Data management, Capacity building, Science &amp; technology, &amp; User engagement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0" y="924510"/>
            <a:ext cx="9144000" cy="1395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7841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40" y="1006338"/>
            <a:ext cx="8875366" cy="668470"/>
          </a:xfrm>
        </p:spPr>
        <p:txBody>
          <a:bodyPr>
            <a:noAutofit/>
          </a:bodyPr>
          <a:lstStyle/>
          <a:p>
            <a:r>
              <a:rPr lang="en-US" sz="2900" b="1" dirty="0" smtClean="0">
                <a:latin typeface="Trebuchet MS"/>
                <a:cs typeface="Trebuchet MS"/>
              </a:rPr>
              <a:t>GEO’s Evaluation Strategy</a:t>
            </a:r>
            <a:endParaRPr lang="en-US" sz="2900" b="1" dirty="0">
              <a:latin typeface="Trebuchet MS"/>
              <a:cs typeface="Trebuchet M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21069" b="12053"/>
          <a:stretch/>
        </p:blipFill>
        <p:spPr>
          <a:xfrm>
            <a:off x="13954" y="55823"/>
            <a:ext cx="4285423" cy="924522"/>
          </a:xfrm>
          <a:prstGeom prst="rect">
            <a:avLst/>
          </a:prstGeom>
        </p:spPr>
      </p:pic>
      <p:pic>
        <p:nvPicPr>
          <p:cNvPr id="6" name="Picture 5" descr="page_banner_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538" y="22049"/>
            <a:ext cx="4114800" cy="916425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47875" y="1772506"/>
            <a:ext cx="8686800" cy="5057579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1200"/>
              </a:spcAft>
            </a:pPr>
            <a:r>
              <a:rPr lang="en-US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Overseen by the GEO Monitoring and Evaluation Working Group (M&amp;E WG)</a:t>
            </a:r>
          </a:p>
          <a:p>
            <a:pPr>
              <a:spcAft>
                <a:spcPts val="1200"/>
              </a:spcAft>
            </a:pPr>
            <a:r>
              <a:rPr lang="en-US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Prepared for </a:t>
            </a:r>
            <a:r>
              <a:rPr lang="en-CA" sz="3000" dirty="0" smtClean="0"/>
              <a:t>GEO Plenaries and member country ministers </a:t>
            </a:r>
          </a:p>
          <a:p>
            <a:pPr>
              <a:spcAft>
                <a:spcPts val="1200"/>
              </a:spcAft>
            </a:pPr>
            <a:r>
              <a:rPr lang="en-CA" sz="3000" dirty="0" smtClean="0"/>
              <a:t>Intended to inform </a:t>
            </a:r>
            <a:r>
              <a:rPr lang="en-CA" sz="3000" dirty="0"/>
              <a:t>future plans for </a:t>
            </a:r>
            <a:r>
              <a:rPr lang="en-CA" sz="3000" dirty="0" smtClean="0"/>
              <a:t>GEOSS implementation</a:t>
            </a:r>
            <a:endParaRPr lang="en-US" sz="3000" dirty="0" smtClean="0">
              <a:solidFill>
                <a:schemeClr val="tx1">
                  <a:lumMod val="75000"/>
                  <a:lumOff val="25000"/>
                </a:schemeClr>
              </a:solidFill>
              <a:latin typeface="Trebuchet MS"/>
              <a:cs typeface="Trebuchet MS"/>
            </a:endParaRPr>
          </a:p>
          <a:p>
            <a:pPr>
              <a:spcAft>
                <a:spcPts val="600"/>
              </a:spcAft>
            </a:pPr>
            <a:r>
              <a:rPr lang="en-US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Past evaluations: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Mid-term evaluation (2009-2010) extended across all GEO activities</a:t>
            </a:r>
          </a:p>
          <a:p>
            <a:pPr lvl="1">
              <a:lnSpc>
                <a:spcPct val="110000"/>
              </a:lnSpc>
              <a:spcAft>
                <a:spcPts val="1200"/>
              </a:spcAft>
            </a:pPr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Evaluations 2-5 (2010-2014) individually addressed 2-3 GEOSS Strategic Targets at a time</a:t>
            </a:r>
          </a:p>
          <a:p>
            <a:pPr>
              <a:lnSpc>
                <a:spcPct val="120000"/>
              </a:lnSpc>
            </a:pPr>
            <a:r>
              <a:rPr lang="en-US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The ongoing </a:t>
            </a:r>
            <a:r>
              <a:rPr lang="en-US" sz="30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Summative Evaluation will be completed by June 2015</a:t>
            </a:r>
            <a:r>
              <a:rPr lang="en-US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 to inform the next GEOSS Implementation Plan (currently in development by the IPWG) </a:t>
            </a:r>
          </a:p>
          <a:p>
            <a:pPr lvl="1">
              <a:lnSpc>
                <a:spcPct val="120000"/>
              </a:lnSpc>
            </a:pPr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An interim report is due to the IPWG by late January 2015</a:t>
            </a:r>
          </a:p>
          <a:p>
            <a:pPr lvl="1">
              <a:lnSpc>
                <a:spcPct val="120000"/>
              </a:lnSpc>
            </a:pPr>
            <a:endParaRPr lang="en-US" sz="2200" dirty="0" smtClean="0">
              <a:solidFill>
                <a:schemeClr val="tx1">
                  <a:lumMod val="75000"/>
                  <a:lumOff val="25000"/>
                </a:schemeClr>
              </a:solidFill>
              <a:latin typeface="Trebuchet MS"/>
              <a:cs typeface="Trebuchet M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0" y="924510"/>
            <a:ext cx="9144000" cy="1395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3781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40" y="1006338"/>
            <a:ext cx="8875366" cy="668470"/>
          </a:xfrm>
        </p:spPr>
        <p:txBody>
          <a:bodyPr>
            <a:noAutofit/>
          </a:bodyPr>
          <a:lstStyle/>
          <a:p>
            <a:r>
              <a:rPr lang="en-US" sz="2900" b="1" dirty="0">
                <a:latin typeface="Trebuchet MS"/>
                <a:cs typeface="Trebuchet MS"/>
              </a:rPr>
              <a:t>P</a:t>
            </a:r>
            <a:r>
              <a:rPr lang="en-US" sz="2900" b="1" dirty="0" smtClean="0">
                <a:latin typeface="Trebuchet MS"/>
                <a:cs typeface="Trebuchet MS"/>
              </a:rPr>
              <a:t>articipate in the Summative Evaluation</a:t>
            </a:r>
            <a:endParaRPr lang="en-US" sz="2900" b="1" dirty="0">
              <a:latin typeface="Trebuchet MS"/>
              <a:cs typeface="Trebuchet M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21069" b="12053"/>
          <a:stretch/>
        </p:blipFill>
        <p:spPr>
          <a:xfrm>
            <a:off x="13954" y="55823"/>
            <a:ext cx="4285423" cy="924522"/>
          </a:xfrm>
          <a:prstGeom prst="rect">
            <a:avLst/>
          </a:prstGeom>
        </p:spPr>
      </p:pic>
      <p:pic>
        <p:nvPicPr>
          <p:cNvPr id="6" name="Picture 5" descr="page_banner_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538" y="22049"/>
            <a:ext cx="4114800" cy="916425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716679"/>
            <a:ext cx="8333072" cy="491278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</a:pPr>
            <a:r>
              <a:rPr lang="en-US" sz="3400" dirty="0" smtClean="0">
                <a:solidFill>
                  <a:srgbClr val="404040"/>
                </a:solidFill>
                <a:latin typeface="Trebuchet MS"/>
                <a:cs typeface="Trebuchet MS"/>
              </a:rPr>
              <a:t>How to contribute:</a:t>
            </a:r>
          </a:p>
          <a:p>
            <a:pPr lvl="1">
              <a:lnSpc>
                <a:spcPct val="110000"/>
              </a:lnSpc>
            </a:pPr>
            <a:r>
              <a:rPr lang="en-US" sz="2700" dirty="0" smtClean="0">
                <a:solidFill>
                  <a:srgbClr val="404040"/>
                </a:solidFill>
                <a:latin typeface="Trebuchet MS"/>
                <a:cs typeface="Trebuchet MS"/>
              </a:rPr>
              <a:t>Complete the Evaluation’s </a:t>
            </a:r>
            <a:r>
              <a:rPr lang="en-US" sz="2700" dirty="0">
                <a:solidFill>
                  <a:srgbClr val="404040"/>
                </a:solidFill>
                <a:latin typeface="Trebuchet MS"/>
                <a:cs typeface="Trebuchet MS"/>
              </a:rPr>
              <a:t>survey </a:t>
            </a:r>
          </a:p>
          <a:p>
            <a:pPr lvl="1">
              <a:lnSpc>
                <a:spcPct val="110000"/>
              </a:lnSpc>
            </a:pPr>
            <a:r>
              <a:rPr lang="en-US" sz="2700" dirty="0" smtClean="0">
                <a:solidFill>
                  <a:srgbClr val="404040"/>
                </a:solidFill>
                <a:latin typeface="Trebuchet MS"/>
                <a:cs typeface="Trebuchet MS"/>
              </a:rPr>
              <a:t>Participate </a:t>
            </a:r>
            <a:r>
              <a:rPr lang="en-US" sz="2700" dirty="0">
                <a:solidFill>
                  <a:srgbClr val="404040"/>
                </a:solidFill>
                <a:latin typeface="Trebuchet MS"/>
                <a:cs typeface="Trebuchet MS"/>
              </a:rPr>
              <a:t>in an interview with a member of the Evaluation </a:t>
            </a:r>
            <a:r>
              <a:rPr lang="en-US" sz="2700" dirty="0" smtClean="0">
                <a:solidFill>
                  <a:srgbClr val="404040"/>
                </a:solidFill>
                <a:latin typeface="Trebuchet MS"/>
                <a:cs typeface="Trebuchet MS"/>
              </a:rPr>
              <a:t>Team</a:t>
            </a:r>
          </a:p>
          <a:p>
            <a:pPr lvl="1">
              <a:lnSpc>
                <a:spcPct val="110000"/>
              </a:lnSpc>
            </a:pPr>
            <a:r>
              <a:rPr lang="en-US" sz="2700" dirty="0" smtClean="0">
                <a:solidFill>
                  <a:srgbClr val="404040"/>
                </a:solidFill>
                <a:latin typeface="Trebuchet MS"/>
                <a:cs typeface="Trebuchet MS"/>
              </a:rPr>
              <a:t>Suggest </a:t>
            </a:r>
            <a:r>
              <a:rPr lang="en-US" sz="2700" dirty="0">
                <a:solidFill>
                  <a:srgbClr val="404040"/>
                </a:solidFill>
                <a:latin typeface="Trebuchet MS"/>
                <a:cs typeface="Trebuchet MS"/>
              </a:rPr>
              <a:t>potential interviewees</a:t>
            </a:r>
          </a:p>
          <a:p>
            <a:pPr lvl="1">
              <a:lnSpc>
                <a:spcPct val="110000"/>
              </a:lnSpc>
            </a:pPr>
            <a:r>
              <a:rPr lang="en-US" sz="2700" dirty="0" smtClean="0">
                <a:solidFill>
                  <a:srgbClr val="404040"/>
                </a:solidFill>
                <a:latin typeface="Trebuchet MS"/>
                <a:cs typeface="Trebuchet MS"/>
              </a:rPr>
              <a:t>Submit </a:t>
            </a:r>
            <a:r>
              <a:rPr lang="en-US" sz="2700" dirty="0">
                <a:solidFill>
                  <a:srgbClr val="404040"/>
                </a:solidFill>
                <a:latin typeface="Trebuchet MS"/>
                <a:cs typeface="Trebuchet MS"/>
              </a:rPr>
              <a:t>or </a:t>
            </a:r>
            <a:r>
              <a:rPr lang="en-US" sz="2700" dirty="0" smtClean="0">
                <a:solidFill>
                  <a:srgbClr val="404040"/>
                </a:solidFill>
                <a:latin typeface="Trebuchet MS"/>
                <a:cs typeface="Trebuchet MS"/>
              </a:rPr>
              <a:t>identify </a:t>
            </a:r>
            <a:r>
              <a:rPr lang="en-US" sz="2700" dirty="0">
                <a:solidFill>
                  <a:srgbClr val="404040"/>
                </a:solidFill>
                <a:latin typeface="Trebuchet MS"/>
                <a:cs typeface="Trebuchet MS"/>
              </a:rPr>
              <a:t>relevant </a:t>
            </a:r>
            <a:r>
              <a:rPr lang="en-US" sz="2700" dirty="0" smtClean="0">
                <a:solidFill>
                  <a:srgbClr val="404040"/>
                </a:solidFill>
                <a:latin typeface="Trebuchet MS"/>
                <a:cs typeface="Trebuchet MS"/>
              </a:rPr>
              <a:t>documents</a:t>
            </a:r>
            <a:endParaRPr lang="en-US" sz="2700" dirty="0">
              <a:solidFill>
                <a:srgbClr val="404040"/>
              </a:solidFill>
              <a:latin typeface="Trebuchet MS"/>
              <a:cs typeface="Trebuchet MS"/>
            </a:endParaRPr>
          </a:p>
          <a:p>
            <a:pPr lvl="1">
              <a:lnSpc>
                <a:spcPct val="110000"/>
              </a:lnSpc>
              <a:spcAft>
                <a:spcPts val="1200"/>
              </a:spcAft>
            </a:pPr>
            <a:r>
              <a:rPr lang="en-US" sz="2700" dirty="0" smtClean="0">
                <a:solidFill>
                  <a:srgbClr val="404040"/>
                </a:solidFill>
                <a:latin typeface="Trebuchet MS"/>
                <a:cs typeface="Trebuchet MS"/>
              </a:rPr>
              <a:t>Provide </a:t>
            </a:r>
            <a:r>
              <a:rPr lang="en-US" sz="2700" dirty="0">
                <a:solidFill>
                  <a:srgbClr val="404040"/>
                </a:solidFill>
                <a:latin typeface="Trebuchet MS"/>
                <a:cs typeface="Trebuchet MS"/>
              </a:rPr>
              <a:t>any </a:t>
            </a:r>
            <a:r>
              <a:rPr lang="en-US" sz="2700" dirty="0" smtClean="0">
                <a:solidFill>
                  <a:srgbClr val="404040"/>
                </a:solidFill>
                <a:latin typeface="Trebuchet MS"/>
                <a:cs typeface="Trebuchet MS"/>
              </a:rPr>
              <a:t>information </a:t>
            </a:r>
            <a:r>
              <a:rPr lang="en-US" sz="2700" dirty="0">
                <a:solidFill>
                  <a:srgbClr val="404040"/>
                </a:solidFill>
                <a:latin typeface="Trebuchet MS"/>
                <a:cs typeface="Trebuchet MS"/>
              </a:rPr>
              <a:t>relevant to </a:t>
            </a:r>
            <a:r>
              <a:rPr lang="en-US" sz="2700" dirty="0" smtClean="0">
                <a:solidFill>
                  <a:srgbClr val="404040"/>
                </a:solidFill>
                <a:latin typeface="Trebuchet MS"/>
                <a:cs typeface="Trebuchet MS"/>
              </a:rPr>
              <a:t>GEOSS </a:t>
            </a:r>
            <a:r>
              <a:rPr lang="en-US" sz="2700" dirty="0">
                <a:solidFill>
                  <a:srgbClr val="404040"/>
                </a:solidFill>
                <a:latin typeface="Trebuchet MS"/>
                <a:cs typeface="Trebuchet MS"/>
              </a:rPr>
              <a:t>progress and added benefit to the </a:t>
            </a:r>
            <a:r>
              <a:rPr lang="en-US" sz="2700" dirty="0" smtClean="0">
                <a:solidFill>
                  <a:srgbClr val="404040"/>
                </a:solidFill>
                <a:latin typeface="Trebuchet MS"/>
                <a:cs typeface="Trebuchet MS"/>
              </a:rPr>
              <a:t>earth </a:t>
            </a:r>
            <a:r>
              <a:rPr lang="en-US" sz="2700" dirty="0">
                <a:solidFill>
                  <a:srgbClr val="404040"/>
                </a:solidFill>
                <a:latin typeface="Trebuchet MS"/>
                <a:cs typeface="Trebuchet MS"/>
              </a:rPr>
              <a:t>observation </a:t>
            </a:r>
            <a:r>
              <a:rPr lang="en-US" sz="2700" dirty="0" smtClean="0">
                <a:solidFill>
                  <a:srgbClr val="404040"/>
                </a:solidFill>
                <a:latin typeface="Trebuchet MS"/>
                <a:cs typeface="Trebuchet MS"/>
              </a:rPr>
              <a:t>community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sz="3400" b="1" u="sng" dirty="0" smtClean="0">
                <a:solidFill>
                  <a:srgbClr val="404040"/>
                </a:solidFill>
                <a:latin typeface="Trebuchet MS"/>
                <a:cs typeface="Trebuchet MS"/>
              </a:rPr>
              <a:t>Planning to interview </a:t>
            </a:r>
            <a:r>
              <a:rPr lang="en-US" sz="3400" b="1" u="sng" dirty="0">
                <a:solidFill>
                  <a:srgbClr val="404040"/>
                </a:solidFill>
                <a:latin typeface="Trebuchet MS"/>
                <a:cs typeface="Trebuchet MS"/>
              </a:rPr>
              <a:t>CEOS </a:t>
            </a:r>
            <a:r>
              <a:rPr lang="en-US" sz="3400" b="1" u="sng" dirty="0" smtClean="0">
                <a:solidFill>
                  <a:srgbClr val="404040"/>
                </a:solidFill>
                <a:latin typeface="Trebuchet MS"/>
                <a:cs typeface="Trebuchet MS"/>
              </a:rPr>
              <a:t>members at CEOS Plenary </a:t>
            </a:r>
            <a:r>
              <a:rPr lang="en-US" sz="3400" dirty="0" smtClean="0">
                <a:solidFill>
                  <a:srgbClr val="404040"/>
                </a:solidFill>
                <a:latin typeface="Trebuchet MS"/>
                <a:cs typeface="Trebuchet MS"/>
              </a:rPr>
              <a:t>(October 28-30)</a:t>
            </a:r>
            <a:endParaRPr lang="en-US" sz="3400" dirty="0">
              <a:solidFill>
                <a:srgbClr val="404040"/>
              </a:solidFill>
              <a:latin typeface="Trebuchet MS"/>
              <a:cs typeface="Trebuchet MS"/>
            </a:endParaRPr>
          </a:p>
          <a:p>
            <a:pPr>
              <a:lnSpc>
                <a:spcPct val="110000"/>
              </a:lnSpc>
            </a:pPr>
            <a:r>
              <a:rPr lang="en-US" sz="3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Contact information:</a:t>
            </a:r>
          </a:p>
          <a:p>
            <a:pPr lvl="1">
              <a:lnSpc>
                <a:spcPct val="110000"/>
              </a:lnSpc>
            </a:pP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Evaluation Team co-chairs - Lars </a:t>
            </a:r>
            <a:r>
              <a:rPr lang="en-US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Ingolf Eide </a:t>
            </a: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(</a:t>
            </a:r>
            <a:r>
              <a:rPr lang="en-US" sz="2700" dirty="0" smtClean="0">
                <a:latin typeface="Trebuchet MS"/>
                <a:cs typeface="Trebuchet MS"/>
                <a:hlinkClick r:id="rId4"/>
              </a:rPr>
              <a:t>l-</a:t>
            </a:r>
            <a:r>
              <a:rPr lang="en-US" sz="2700" dirty="0">
                <a:latin typeface="Trebuchet MS"/>
                <a:cs typeface="Trebuchet MS"/>
                <a:hlinkClick r:id="rId4"/>
              </a:rPr>
              <a:t>ingo-e@online.no</a:t>
            </a:r>
            <a:r>
              <a:rPr lang="en-US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) </a:t>
            </a: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and Matthew </a:t>
            </a:r>
            <a:r>
              <a:rPr lang="en-US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Druckenmiller (</a:t>
            </a:r>
            <a:r>
              <a:rPr lang="en-US" sz="2700" dirty="0">
                <a:latin typeface="Trebuchet MS"/>
                <a:cs typeface="Trebuchet MS"/>
                <a:hlinkClick r:id="rId5"/>
              </a:rPr>
              <a:t>mdruckenmiller@</a:t>
            </a:r>
            <a:r>
              <a:rPr lang="en-US" sz="2700" dirty="0" smtClean="0">
                <a:latin typeface="Trebuchet MS"/>
                <a:cs typeface="Trebuchet MS"/>
                <a:hlinkClick r:id="rId5"/>
              </a:rPr>
              <a:t>usaid.gov</a:t>
            </a:r>
            <a:r>
              <a:rPr lang="en-US" sz="2700" dirty="0" smtClean="0">
                <a:solidFill>
                  <a:srgbClr val="404040"/>
                </a:solidFill>
                <a:latin typeface="Trebuchet MS"/>
                <a:cs typeface="Trebuchet MS"/>
              </a:rPr>
              <a:t>)</a:t>
            </a:r>
          </a:p>
          <a:p>
            <a:pPr lvl="1">
              <a:lnSpc>
                <a:spcPct val="110000"/>
              </a:lnSpc>
            </a:pPr>
            <a:r>
              <a:rPr lang="en-US" sz="2700" dirty="0" smtClean="0">
                <a:solidFill>
                  <a:srgbClr val="404040"/>
                </a:solidFill>
                <a:latin typeface="Trebuchet MS"/>
                <a:cs typeface="Trebuchet MS"/>
              </a:rPr>
              <a:t>Evaluation Team’s representative </a:t>
            </a:r>
            <a:r>
              <a:rPr lang="en-US" sz="2700" dirty="0">
                <a:solidFill>
                  <a:srgbClr val="404040"/>
                </a:solidFill>
                <a:latin typeface="Trebuchet MS"/>
                <a:cs typeface="Trebuchet MS"/>
              </a:rPr>
              <a:t>to CEOS – Yukio Haruyama (</a:t>
            </a:r>
            <a:r>
              <a:rPr lang="en-US" sz="2700" dirty="0">
                <a:latin typeface="Trebuchet MS"/>
                <a:cs typeface="Trebuchet MS"/>
                <a:hlinkClick r:id="rId6"/>
              </a:rPr>
              <a:t>haruyama_yukio@</a:t>
            </a:r>
            <a:r>
              <a:rPr lang="en-US" sz="2700" dirty="0" smtClean="0">
                <a:latin typeface="Trebuchet MS"/>
                <a:cs typeface="Trebuchet MS"/>
                <a:hlinkClick r:id="rId6"/>
              </a:rPr>
              <a:t>restec.or.jp</a:t>
            </a:r>
            <a:r>
              <a:rPr lang="en-US" sz="2700" dirty="0" smtClean="0">
                <a:solidFill>
                  <a:srgbClr val="404040"/>
                </a:solidFill>
                <a:latin typeface="Trebuchet MS"/>
                <a:cs typeface="Trebuchet MS"/>
              </a:rPr>
              <a:t>)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0" y="924510"/>
            <a:ext cx="9144000" cy="1395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9314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1420</TotalTime>
  <Words>292</Words>
  <Application>Microsoft Office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Summative Evaluation for GEOSS Implementation</vt:lpstr>
      <vt:lpstr>GEO’s Evaluation Strategy</vt:lpstr>
      <vt:lpstr>Participate in the Summative Evaluation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Summative Evaluation for GEOSS Implementation</dc:title>
  <dc:creator>Matthew Druckenmiller</dc:creator>
  <cp:lastModifiedBy>Kerry Sawyer</cp:lastModifiedBy>
  <cp:revision>17</cp:revision>
  <dcterms:created xsi:type="dcterms:W3CDTF">2014-09-10T01:46:49Z</dcterms:created>
  <dcterms:modified xsi:type="dcterms:W3CDTF">2014-09-14T12:39:35Z</dcterms:modified>
</cp:coreProperties>
</file>