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4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5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5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2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1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8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3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2F9E-CB13-F847-A565-CF4A31935ECB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A4850-B078-2242-BC22-6942C7FD6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7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ruyama_yukio@restec.or.jp" TargetMode="External"/><Relationship Id="rId5" Type="http://schemas.openxmlformats.org/officeDocument/2006/relationships/hyperlink" Target="mailto:mdruckenmiller@usaid.gov" TargetMode="External"/><Relationship Id="rId4" Type="http://schemas.openxmlformats.org/officeDocument/2006/relationships/hyperlink" Target="mailto:l-ingo-e@online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40" y="1006338"/>
            <a:ext cx="8875366" cy="668470"/>
          </a:xfrm>
        </p:spPr>
        <p:txBody>
          <a:bodyPr>
            <a:noAutofit/>
          </a:bodyPr>
          <a:lstStyle/>
          <a:p>
            <a:r>
              <a:rPr lang="en-US" sz="2900" b="1" dirty="0" smtClean="0">
                <a:latin typeface="Trebuchet MS"/>
                <a:cs typeface="Trebuchet MS"/>
              </a:rPr>
              <a:t>Summative Evaluation for GEOSS Implementation</a:t>
            </a:r>
            <a:endParaRPr lang="en-US" sz="2900" b="1" dirty="0">
              <a:latin typeface="Trebuchet MS"/>
              <a:cs typeface="Trebuchet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1069" b="12053"/>
          <a:stretch/>
        </p:blipFill>
        <p:spPr>
          <a:xfrm>
            <a:off x="13954" y="55823"/>
            <a:ext cx="4285423" cy="924522"/>
          </a:xfrm>
          <a:prstGeom prst="rect">
            <a:avLst/>
          </a:prstGeom>
        </p:spPr>
      </p:pic>
      <p:pic>
        <p:nvPicPr>
          <p:cNvPr id="6" name="Picture 5" descr="page_banner_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38" y="22049"/>
            <a:ext cx="4114800" cy="91642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1830" y="1772507"/>
            <a:ext cx="8686800" cy="484299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The Sixth </a:t>
            </a:r>
            <a:r>
              <a:rPr lang="en-US" sz="2600" dirty="0" smtClean="0">
                <a:latin typeface="Trebuchet MS"/>
                <a:cs typeface="Trebuchet MS"/>
              </a:rPr>
              <a:t>(Summative) 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Evaluation is underway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t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o assess the extent of GEO’s success during its first 10 years of implementing GEOSS (2005-2015)</a:t>
            </a:r>
          </a:p>
          <a:p>
            <a:pPr>
              <a:spcAft>
                <a:spcPts val="600"/>
              </a:spcAft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G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eneral objectives are to evaluate:</a:t>
            </a:r>
          </a:p>
          <a:p>
            <a:pPr lvl="1">
              <a:spcAft>
                <a:spcPts val="600"/>
              </a:spcAft>
            </a:pP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The extent Strategic Targets have been achieved</a:t>
            </a:r>
          </a:p>
          <a:p>
            <a:pPr lvl="1">
              <a:spcAft>
                <a:spcPts val="600"/>
              </a:spcAft>
            </a:pP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GEO’s added value to individual members &amp; participating organizations</a:t>
            </a:r>
          </a:p>
          <a:p>
            <a:pPr lvl="1">
              <a:spcAft>
                <a:spcPts val="1200"/>
              </a:spcAft>
            </a:pP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Identifiable factors that have contributed to or hindered success</a:t>
            </a:r>
          </a:p>
          <a:p>
            <a:pPr>
              <a:spcAft>
                <a:spcPts val="600"/>
              </a:spcAft>
            </a:pP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Scope: </a:t>
            </a:r>
          </a:p>
          <a:p>
            <a:pPr lvl="1">
              <a:spcAft>
                <a:spcPts val="600"/>
              </a:spcAft>
            </a:pPr>
            <a:r>
              <a:rPr lang="en-US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All Societal Benefit Areas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: Agriculture, Biodiversity, Ecosystems, Disasters, Energy, Health, Water, Weather, &amp; Climate</a:t>
            </a:r>
          </a:p>
          <a:p>
            <a:pPr lvl="1"/>
            <a:r>
              <a:rPr lang="en-US" sz="21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All GEOSS Building Blocks</a:t>
            </a:r>
            <a:r>
              <a:rPr lang="en-US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: Architecture, Data management, Capacity building, Science &amp; technology, &amp; User engagement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924510"/>
            <a:ext cx="9144000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84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40" y="1006338"/>
            <a:ext cx="8875366" cy="668470"/>
          </a:xfrm>
        </p:spPr>
        <p:txBody>
          <a:bodyPr>
            <a:noAutofit/>
          </a:bodyPr>
          <a:lstStyle/>
          <a:p>
            <a:r>
              <a:rPr lang="en-US" sz="2900" b="1" dirty="0" smtClean="0">
                <a:latin typeface="Trebuchet MS"/>
                <a:cs typeface="Trebuchet MS"/>
              </a:rPr>
              <a:t>GEO’s Evaluation Strategy</a:t>
            </a:r>
            <a:endParaRPr lang="en-US" sz="2900" b="1" dirty="0">
              <a:latin typeface="Trebuchet MS"/>
              <a:cs typeface="Trebuchet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1069" b="12053"/>
          <a:stretch/>
        </p:blipFill>
        <p:spPr>
          <a:xfrm>
            <a:off x="13954" y="55823"/>
            <a:ext cx="4285423" cy="924522"/>
          </a:xfrm>
          <a:prstGeom prst="rect">
            <a:avLst/>
          </a:prstGeom>
        </p:spPr>
      </p:pic>
      <p:pic>
        <p:nvPicPr>
          <p:cNvPr id="6" name="Picture 5" descr="page_banner_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38" y="22049"/>
            <a:ext cx="4114800" cy="91642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7875" y="1772506"/>
            <a:ext cx="8686800" cy="5057579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Overseen by the GEO Monitoring and Evaluation Working Group (M&amp;E WG)</a:t>
            </a:r>
          </a:p>
          <a:p>
            <a:pPr>
              <a:spcAft>
                <a:spcPts val="1200"/>
              </a:spcAft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Prepared for </a:t>
            </a:r>
            <a:r>
              <a:rPr lang="en-CA" sz="3000" dirty="0" smtClean="0"/>
              <a:t>GEO Plenaries and member country ministers </a:t>
            </a:r>
          </a:p>
          <a:p>
            <a:pPr>
              <a:spcAft>
                <a:spcPts val="1200"/>
              </a:spcAft>
            </a:pPr>
            <a:r>
              <a:rPr lang="en-CA" sz="3000" dirty="0" smtClean="0"/>
              <a:t>Intended to inform </a:t>
            </a:r>
            <a:r>
              <a:rPr lang="en-CA" sz="3000" dirty="0"/>
              <a:t>future plans for </a:t>
            </a:r>
            <a:r>
              <a:rPr lang="en-CA" sz="3000" dirty="0" smtClean="0"/>
              <a:t>GEOSS implementation</a:t>
            </a: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  <a:cs typeface="Trebuchet MS"/>
            </a:endParaRPr>
          </a:p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Past evaluations: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Mid-term evaluation (2009-2010) extended across all GEO activities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Evaluations 2-5 (2010-2014) individually addressed 2-3 GEOSS Strategic Targets at a time</a:t>
            </a:r>
          </a:p>
          <a:p>
            <a:pPr>
              <a:lnSpc>
                <a:spcPct val="120000"/>
              </a:lnSpc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The ongoing </a:t>
            </a:r>
            <a:r>
              <a:rPr lang="en-US" sz="3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Summative Evaluation will be completed by June 2015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 to inform the next GEOSS Implementation Plan (currently in development by the IPWG) </a:t>
            </a:r>
          </a:p>
          <a:p>
            <a:pPr lvl="1">
              <a:lnSpc>
                <a:spcPct val="120000"/>
              </a:lnSpc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An interim report is due to the IPWG by late January 2015</a:t>
            </a:r>
          </a:p>
          <a:p>
            <a:pPr lvl="1">
              <a:lnSpc>
                <a:spcPct val="120000"/>
              </a:lnSpc>
            </a:pPr>
            <a:endParaRPr lang="en-US" sz="2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/>
              <a:cs typeface="Trebuchet M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924510"/>
            <a:ext cx="9144000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78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40" y="1006338"/>
            <a:ext cx="8875366" cy="668470"/>
          </a:xfrm>
        </p:spPr>
        <p:txBody>
          <a:bodyPr>
            <a:noAutofit/>
          </a:bodyPr>
          <a:lstStyle/>
          <a:p>
            <a:r>
              <a:rPr lang="en-US" sz="2900" b="1" dirty="0">
                <a:latin typeface="Trebuchet MS"/>
                <a:cs typeface="Trebuchet MS"/>
              </a:rPr>
              <a:t>P</a:t>
            </a:r>
            <a:r>
              <a:rPr lang="en-US" sz="2900" b="1" dirty="0" smtClean="0">
                <a:latin typeface="Trebuchet MS"/>
                <a:cs typeface="Trebuchet MS"/>
              </a:rPr>
              <a:t>articipate in the Summative Evaluation</a:t>
            </a:r>
            <a:endParaRPr lang="en-US" sz="2900" b="1" dirty="0">
              <a:latin typeface="Trebuchet MS"/>
              <a:cs typeface="Trebuchet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1069" b="12053"/>
          <a:stretch/>
        </p:blipFill>
        <p:spPr>
          <a:xfrm>
            <a:off x="13954" y="55823"/>
            <a:ext cx="4285423" cy="924522"/>
          </a:xfrm>
          <a:prstGeom prst="rect">
            <a:avLst/>
          </a:prstGeom>
        </p:spPr>
      </p:pic>
      <p:pic>
        <p:nvPicPr>
          <p:cNvPr id="6" name="Picture 5" descr="page_banner_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38" y="22049"/>
            <a:ext cx="4114800" cy="91642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16679"/>
            <a:ext cx="8333072" cy="49127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400" dirty="0" smtClean="0">
                <a:solidFill>
                  <a:srgbClr val="404040"/>
                </a:solidFill>
                <a:latin typeface="Trebuchet MS"/>
                <a:cs typeface="Trebuchet MS"/>
              </a:rPr>
              <a:t>How to contribute:</a:t>
            </a:r>
          </a:p>
          <a:p>
            <a:pPr lvl="1">
              <a:lnSpc>
                <a:spcPct val="110000"/>
              </a:lnSpc>
            </a:pP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Complete the Evaluation’s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survey </a:t>
            </a:r>
          </a:p>
          <a:p>
            <a:pPr lvl="1">
              <a:lnSpc>
                <a:spcPct val="110000"/>
              </a:lnSpc>
            </a:pP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Participate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in an interview with a member of the Evaluation </a:t>
            </a: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Team</a:t>
            </a:r>
          </a:p>
          <a:p>
            <a:pPr lvl="1">
              <a:lnSpc>
                <a:spcPct val="110000"/>
              </a:lnSpc>
            </a:pP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Suggest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potential interviewees</a:t>
            </a:r>
          </a:p>
          <a:p>
            <a:pPr lvl="1">
              <a:lnSpc>
                <a:spcPct val="110000"/>
              </a:lnSpc>
            </a:pP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Submit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identify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relevant </a:t>
            </a: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documents</a:t>
            </a:r>
            <a:endParaRPr lang="en-US" sz="2700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Provide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any </a:t>
            </a: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information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relevant to </a:t>
            </a: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GEOSS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progress and added benefit to the </a:t>
            </a: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earth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observation </a:t>
            </a: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community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3400" b="1" u="sng" dirty="0" smtClean="0">
                <a:solidFill>
                  <a:srgbClr val="404040"/>
                </a:solidFill>
                <a:latin typeface="Trebuchet MS"/>
                <a:cs typeface="Trebuchet MS"/>
              </a:rPr>
              <a:t>Planning to interview </a:t>
            </a:r>
            <a:r>
              <a:rPr lang="en-US" sz="3400" b="1" u="sng" dirty="0">
                <a:solidFill>
                  <a:srgbClr val="404040"/>
                </a:solidFill>
                <a:latin typeface="Trebuchet MS"/>
                <a:cs typeface="Trebuchet MS"/>
              </a:rPr>
              <a:t>CEOS </a:t>
            </a:r>
            <a:r>
              <a:rPr lang="en-US" sz="3400" b="1" u="sng" dirty="0" smtClean="0">
                <a:solidFill>
                  <a:srgbClr val="404040"/>
                </a:solidFill>
                <a:latin typeface="Trebuchet MS"/>
                <a:cs typeface="Trebuchet MS"/>
              </a:rPr>
              <a:t>members at CEOS Plenary </a:t>
            </a:r>
            <a:r>
              <a:rPr lang="en-US" sz="3400" dirty="0" smtClean="0">
                <a:solidFill>
                  <a:srgbClr val="404040"/>
                </a:solidFill>
                <a:latin typeface="Trebuchet MS"/>
                <a:cs typeface="Trebuchet MS"/>
              </a:rPr>
              <a:t>(October 28-30)</a:t>
            </a:r>
            <a:endParaRPr lang="en-US" sz="3400" dirty="0">
              <a:solidFill>
                <a:srgbClr val="404040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r>
              <a:rPr lang="en-US" sz="3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Contact information:</a:t>
            </a:r>
          </a:p>
          <a:p>
            <a:pPr lvl="1">
              <a:lnSpc>
                <a:spcPct val="110000"/>
              </a:lnSpc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Evaluation Team co-chairs - Lars 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Ingolf Eide 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(</a:t>
            </a:r>
            <a:r>
              <a:rPr lang="en-US" sz="2700" dirty="0" smtClean="0">
                <a:latin typeface="Trebuchet MS"/>
                <a:cs typeface="Trebuchet MS"/>
                <a:hlinkClick r:id="rId4"/>
              </a:rPr>
              <a:t>l-</a:t>
            </a:r>
            <a:r>
              <a:rPr lang="en-US" sz="2700" dirty="0">
                <a:latin typeface="Trebuchet MS"/>
                <a:cs typeface="Trebuchet MS"/>
                <a:hlinkClick r:id="rId4"/>
              </a:rPr>
              <a:t>ingo-e@online.no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) 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and Matthew </a:t>
            </a:r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cs typeface="Trebuchet MS"/>
              </a:rPr>
              <a:t>Druckenmiller (</a:t>
            </a:r>
            <a:r>
              <a:rPr lang="en-US" sz="2700" dirty="0">
                <a:latin typeface="Trebuchet MS"/>
                <a:cs typeface="Trebuchet MS"/>
                <a:hlinkClick r:id="rId5"/>
              </a:rPr>
              <a:t>mdruckenmiller@</a:t>
            </a:r>
            <a:r>
              <a:rPr lang="en-US" sz="2700" dirty="0" smtClean="0">
                <a:latin typeface="Trebuchet MS"/>
                <a:cs typeface="Trebuchet MS"/>
                <a:hlinkClick r:id="rId5"/>
              </a:rPr>
              <a:t>usaid.gov</a:t>
            </a: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Evaluation Team’s representative </a:t>
            </a:r>
            <a:r>
              <a:rPr lang="en-US" sz="2700" dirty="0">
                <a:solidFill>
                  <a:srgbClr val="404040"/>
                </a:solidFill>
                <a:latin typeface="Trebuchet MS"/>
                <a:cs typeface="Trebuchet MS"/>
              </a:rPr>
              <a:t>to CEOS – Yukio Haruyama (</a:t>
            </a:r>
            <a:r>
              <a:rPr lang="en-US" sz="2700" dirty="0">
                <a:latin typeface="Trebuchet MS"/>
                <a:cs typeface="Trebuchet MS"/>
                <a:hlinkClick r:id="rId6"/>
              </a:rPr>
              <a:t>haruyama_yukio@</a:t>
            </a:r>
            <a:r>
              <a:rPr lang="en-US" sz="2700" dirty="0" smtClean="0">
                <a:latin typeface="Trebuchet MS"/>
                <a:cs typeface="Trebuchet MS"/>
                <a:hlinkClick r:id="rId6"/>
              </a:rPr>
              <a:t>restec.or.jp</a:t>
            </a:r>
            <a:r>
              <a:rPr lang="en-US" sz="2700" dirty="0" smtClean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924510"/>
            <a:ext cx="9144000" cy="139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314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292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Summative Evaluation for GEOSS Implementation</vt:lpstr>
      <vt:lpstr>GEO’s Evaluation Strategy</vt:lpstr>
      <vt:lpstr>Participate in the Summative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Summative Evaluation for GEOSS Implementation</dc:title>
  <dc:creator>Matthew Druckenmiller</dc:creator>
  <cp:lastModifiedBy>Kerry Sawyer</cp:lastModifiedBy>
  <cp:revision>17</cp:revision>
  <dcterms:created xsi:type="dcterms:W3CDTF">2014-09-10T01:46:49Z</dcterms:created>
  <dcterms:modified xsi:type="dcterms:W3CDTF">2014-09-14T12:39:35Z</dcterms:modified>
</cp:coreProperties>
</file>