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75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78" d="100"/>
          <a:sy n="78" d="100"/>
        </p:scale>
        <p:origin x="-1140" y="21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3625" y="-273794"/>
            <a:ext cx="8663812" cy="1672389"/>
          </a:xfrm>
        </p:spPr>
        <p:txBody>
          <a:bodyPr/>
          <a:lstStyle/>
          <a:p>
            <a:pPr algn="l"/>
            <a:r>
              <a:rPr lang="en-US" sz="2800" dirty="0" smtClean="0"/>
              <a:t>CEOS Strategy for </a:t>
            </a:r>
            <a:br>
              <a:rPr lang="en-US" sz="2800" dirty="0" smtClean="0"/>
            </a:br>
            <a:r>
              <a:rPr lang="en-US" sz="2800" dirty="0" smtClean="0"/>
              <a:t>Carbon Observations from Space </a:t>
            </a:r>
            <a:br>
              <a:rPr lang="en-US" sz="2800" dirty="0" smtClean="0"/>
            </a:br>
            <a:r>
              <a:rPr lang="en-US" sz="2800" dirty="0" smtClean="0"/>
              <a:t>– Report of Implementation Study Team 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3625" y="1432945"/>
            <a:ext cx="4826977" cy="1564105"/>
          </a:xfrm>
        </p:spPr>
        <p:txBody>
          <a:bodyPr/>
          <a:lstStyle/>
          <a:p>
            <a:r>
              <a:rPr lang="en-US" b="0" dirty="0" smtClean="0"/>
              <a:t>Stephen Briggs</a:t>
            </a:r>
          </a:p>
          <a:p>
            <a:r>
              <a:rPr lang="en-US" b="0" dirty="0" smtClean="0"/>
              <a:t>European Space Agency</a:t>
            </a:r>
          </a:p>
          <a:p>
            <a:r>
              <a:rPr lang="en-US" b="0" i="1" dirty="0" smtClean="0"/>
              <a:t>SIT Workshop Agenda Item  #13</a:t>
            </a:r>
          </a:p>
          <a:p>
            <a:r>
              <a:rPr lang="en-US" b="0" i="1" dirty="0" smtClean="0"/>
              <a:t>CEOS Plenary outcome : 3.2</a:t>
            </a:r>
          </a:p>
          <a:p>
            <a:endParaRPr lang="en-US" b="0" dirty="0" smtClean="0"/>
          </a:p>
          <a:p>
            <a:r>
              <a:rPr lang="en-US" b="0" dirty="0" smtClean="0"/>
              <a:t>SIT Technical Workshop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41389" y="1827069"/>
            <a:ext cx="87106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000" b="1" dirty="0" smtClean="0"/>
              <a:t>SUMMARY</a:t>
            </a:r>
          </a:p>
          <a:p>
            <a:pPr lvl="0">
              <a:spcAft>
                <a:spcPts val="1200"/>
              </a:spcAft>
            </a:pPr>
            <a:endParaRPr lang="en-US" sz="2000" b="1" dirty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History and Background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Establishment of Implementation Study Team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Progress since SIT 29 (April 2014)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Status as of SIT Workshop, September 2014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Discussion and way forward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en-US" sz="2000" b="1" dirty="0" smtClean="0"/>
              <a:t>History and Background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GEO Carbon Report developed in June 2010 by team led by </a:t>
            </a:r>
            <a:r>
              <a:rPr lang="en-US" dirty="0" err="1" smtClean="0"/>
              <a:t>Ciais</a:t>
            </a:r>
            <a:r>
              <a:rPr lang="en-US" dirty="0" smtClean="0"/>
              <a:t> et al. (GCP).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i="1" dirty="0" smtClean="0"/>
              <a:t>CEOS Strategy for Carbon Observations from Space</a:t>
            </a:r>
            <a:r>
              <a:rPr lang="en-US" dirty="0" smtClean="0"/>
              <a:t> – written in response to above, completed in March 2014 – </a:t>
            </a:r>
            <a:r>
              <a:rPr lang="en-US" i="1" dirty="0" err="1" smtClean="0"/>
              <a:t>Wickland</a:t>
            </a:r>
            <a:r>
              <a:rPr lang="en-US" i="1" dirty="0" smtClean="0"/>
              <a:t> et al.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Proposed results presented to SIT Workshop and CEOS Plenary in 2013.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42 </a:t>
            </a:r>
            <a:r>
              <a:rPr lang="en-US" dirty="0"/>
              <a:t>A</a:t>
            </a:r>
            <a:r>
              <a:rPr lang="en-US" dirty="0" smtClean="0"/>
              <a:t>ctions identified in the report for specific response including Action for Carbon Team to manage response via CEOS(/CGMS) Working Group Climate – first discussed at SIT Technical Workshop in September 2013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Issue remained open until April 2014,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At SIT-29: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i="1" dirty="0"/>
              <a:t>CEOS Strategy for Carbon Observations from Space </a:t>
            </a:r>
            <a:r>
              <a:rPr lang="en-US" dirty="0" smtClean="0"/>
              <a:t>was endorsed during Plenary session</a:t>
            </a:r>
            <a:endParaRPr lang="en-US" dirty="0"/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roposed establishment of a study team to take forward the Actions and also identify formal CEOS mechanism to manage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95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40965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36" y="1499718"/>
            <a:ext cx="891235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2"/>
            </a:pPr>
            <a:r>
              <a:rPr lang="en-US" sz="2000" b="1" dirty="0" smtClean="0"/>
              <a:t>Establishment </a:t>
            </a:r>
            <a:r>
              <a:rPr lang="en-US" sz="2000" b="1" dirty="0"/>
              <a:t>of CEOS Carbon Strategy Implementation </a:t>
            </a:r>
            <a:r>
              <a:rPr lang="en-US" sz="2000" b="1" dirty="0" smtClean="0"/>
              <a:t>Study Team (CSIST)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SIT-29 suggested further study of report to elucidate concrete way forward because of </a:t>
            </a:r>
            <a:r>
              <a:rPr lang="en-GB" dirty="0" smtClean="0"/>
              <a:t>expressed </a:t>
            </a:r>
            <a:r>
              <a:rPr lang="en-GB" dirty="0"/>
              <a:t>concern about the nature and wording of the recommended actions, noting that several of the more substantive ones were well beyond the scope of what CEOS can or should </a:t>
            </a:r>
            <a:r>
              <a:rPr lang="en-GB" dirty="0" smtClean="0"/>
              <a:t>do.</a:t>
            </a:r>
            <a:endParaRPr lang="en-US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CSIST set up in May 2014: S Briggs (ESA), K Sawyer (CEO), J Bates (</a:t>
            </a:r>
            <a:r>
              <a:rPr lang="en-US" dirty="0" err="1" smtClean="0"/>
              <a:t>WGClimate</a:t>
            </a:r>
            <a:r>
              <a:rPr lang="en-US" dirty="0" smtClean="0"/>
              <a:t>/NOAA), C Ishida/M Nakajima (JAXA), A von </a:t>
            </a:r>
            <a:r>
              <a:rPr lang="en-US" dirty="0" err="1" smtClean="0"/>
              <a:t>Bargen</a:t>
            </a:r>
            <a:r>
              <a:rPr lang="en-US" dirty="0" smtClean="0"/>
              <a:t> (WGCV/DLR), Z Zhu (USGS), D </a:t>
            </a:r>
            <a:r>
              <a:rPr lang="en-US" dirty="0" err="1" smtClean="0"/>
              <a:t>Wickland</a:t>
            </a:r>
            <a:r>
              <a:rPr lang="en-US" dirty="0" smtClean="0"/>
              <a:t>/C </a:t>
            </a:r>
            <a:r>
              <a:rPr lang="en-US" dirty="0" err="1" smtClean="0"/>
              <a:t>Bognar</a:t>
            </a:r>
            <a:r>
              <a:rPr lang="en-US" dirty="0" smtClean="0"/>
              <a:t> (NASA), J </a:t>
            </a:r>
            <a:r>
              <a:rPr lang="en-US" dirty="0" err="1" smtClean="0"/>
              <a:t>Ometto</a:t>
            </a:r>
            <a:r>
              <a:rPr lang="en-US" dirty="0" smtClean="0"/>
              <a:t> (INPE), C </a:t>
            </a:r>
            <a:r>
              <a:rPr lang="en-US" dirty="0" err="1" smtClean="0"/>
              <a:t>Deniel</a:t>
            </a:r>
            <a:r>
              <a:rPr lang="en-US" dirty="0" smtClean="0"/>
              <a:t> (CNES)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err="1" smtClean="0"/>
              <a:t>ToR</a:t>
            </a:r>
            <a:r>
              <a:rPr lang="en-US" dirty="0" smtClean="0"/>
              <a:t> established by CEOS Chair / SIT Chair. Objective to </a:t>
            </a:r>
            <a:r>
              <a:rPr lang="en-US" dirty="0" err="1" smtClean="0"/>
              <a:t>analyse</a:t>
            </a:r>
            <a:r>
              <a:rPr lang="en-US" dirty="0" smtClean="0"/>
              <a:t> recommendations of Carbon report and propose concrete way forward.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Team led by S </a:t>
            </a:r>
            <a:r>
              <a:rPr lang="en-US" dirty="0"/>
              <a:t>B</a:t>
            </a:r>
            <a:r>
              <a:rPr lang="en-US" dirty="0" smtClean="0"/>
              <a:t>riggs, K Sawyer met 28 July 2014 at ESA Office, Washington DC.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Produced draft spreadsheet of outcomes distributed before SIT Workshop. Documents distributed: </a:t>
            </a:r>
            <a:r>
              <a:rPr lang="en-US" dirty="0" err="1" smtClean="0"/>
              <a:t>ToR</a:t>
            </a:r>
            <a:r>
              <a:rPr lang="en-US" dirty="0" smtClean="0"/>
              <a:t>, report of progress, spreadsheet.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Not intended to go through all spreadsheet actions individually here.</a:t>
            </a:r>
          </a:p>
        </p:txBody>
      </p:sp>
    </p:spTree>
    <p:extLst>
      <p:ext uri="{BB962C8B-B14F-4D97-AF65-F5344CB8AC3E}">
        <p14:creationId xmlns:p14="http://schemas.microsoft.com/office/powerpoint/2010/main" val="2593425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40965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3. 	Progress and current status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Spreadsheet of 42 Actions, based on Table 6.1 of the CEOS Strategy,  completed by CSIST.  Each </a:t>
            </a:r>
            <a:r>
              <a:rPr lang="en-US" dirty="0" err="1" smtClean="0"/>
              <a:t>analysed</a:t>
            </a:r>
            <a:r>
              <a:rPr lang="en-US" dirty="0" smtClean="0"/>
              <a:t> for: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Type of action (mission, 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, product, ……..)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Action description text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mid/near/long term action (end 2015, end 2017, &gt;2017)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CEOS lead and contributing entities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Compatibility with available CEOS Resources (Green/yellow/red)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Estimated effort (minor, major, significant new entity/activity)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Linkage to GEO Community of Practice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Need for partnerships with external agencies</a:t>
            </a:r>
          </a:p>
          <a:p>
            <a:pPr>
              <a:spcAft>
                <a:spcPts val="1200"/>
              </a:spcAft>
            </a:pPr>
            <a:r>
              <a:rPr lang="en-US" sz="1400" b="1" dirty="0" smtClean="0"/>
              <a:t>Items in red above were new analysis of the CSIST; items in blue were originally identified in Table 6.1 but were reviewed and revised, as necessary, by the CSIST.</a:t>
            </a:r>
          </a:p>
        </p:txBody>
      </p:sp>
    </p:spTree>
    <p:extLst>
      <p:ext uri="{BB962C8B-B14F-4D97-AF65-F5344CB8AC3E}">
        <p14:creationId xmlns:p14="http://schemas.microsoft.com/office/powerpoint/2010/main" val="3248059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40965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3.	Progress and current status (ii)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Spreadsheet identified lead CEOS “Agency” as: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AC-VC: 6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LSI-VC: 4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err="1" smtClean="0"/>
              <a:t>WGClimate</a:t>
            </a:r>
            <a:r>
              <a:rPr lang="en-US" dirty="0" smtClean="0"/>
              <a:t>: 7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WGCV: 11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SIT: 6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N/A: 2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??: 1 Action</a:t>
            </a:r>
          </a:p>
        </p:txBody>
      </p:sp>
    </p:spTree>
    <p:extLst>
      <p:ext uri="{BB962C8B-B14F-4D97-AF65-F5344CB8AC3E}">
        <p14:creationId xmlns:p14="http://schemas.microsoft.com/office/powerpoint/2010/main" val="94143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40965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4"/>
            </a:pPr>
            <a:r>
              <a:rPr lang="en-US" sz="2000" b="1" dirty="0" smtClean="0"/>
              <a:t>Status as of SIT Workshop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Draft spreadsheet completed at meeting of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July and subsequent revisions by email among CSIST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Identified 12 Actions that will require further discussion to implement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Discussions with some Carbon team members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Current spreadsheet circulated by CEO to SIT Workshop participants and CEOS SEC, along with report (KAS) and </a:t>
            </a:r>
            <a:r>
              <a:rPr lang="en-US" sz="2000" dirty="0" err="1" smtClean="0"/>
              <a:t>ToR</a:t>
            </a:r>
            <a:r>
              <a:rPr lang="en-US" sz="2000" dirty="0" smtClean="0"/>
              <a:t> of group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Several additional comments received 10 Sept from D </a:t>
            </a:r>
            <a:r>
              <a:rPr lang="en-US" sz="2000" dirty="0" err="1" smtClean="0"/>
              <a:t>Wickland</a:t>
            </a:r>
            <a:r>
              <a:rPr lang="en-US" sz="2000" dirty="0" smtClean="0"/>
              <a:t>, responded to separately by SAB but not included in current version (but comments and outcomes are manageable)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Further quick comments invited on content of spreadsheet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Discussion on way forward to Plenary. </a:t>
            </a:r>
          </a:p>
        </p:txBody>
      </p:sp>
    </p:spTree>
    <p:extLst>
      <p:ext uri="{BB962C8B-B14F-4D97-AF65-F5344CB8AC3E}">
        <p14:creationId xmlns:p14="http://schemas.microsoft.com/office/powerpoint/2010/main" val="381241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40965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5"/>
            </a:pPr>
            <a:r>
              <a:rPr lang="en-US" sz="2000" b="1" dirty="0" smtClean="0"/>
              <a:t>Discussion and way forward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Comments invited on spreadsheet content at/after Workshop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Incorporate comments of D </a:t>
            </a:r>
            <a:r>
              <a:rPr lang="en-US" dirty="0" err="1" smtClean="0"/>
              <a:t>Wickland</a:t>
            </a:r>
            <a:r>
              <a:rPr lang="en-US" dirty="0" smtClean="0"/>
              <a:t> and any further comments before Plenary (not problematical(?))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Need to propose way forward in terms of overall management/governance: </a:t>
            </a:r>
          </a:p>
          <a:p>
            <a:pPr marL="1257300" lvl="2" indent="-342900">
              <a:spcAft>
                <a:spcPts val="0"/>
              </a:spcAft>
              <a:buFont typeface="Arial"/>
              <a:buChar char="•"/>
            </a:pPr>
            <a:r>
              <a:rPr lang="en-US" sz="1600" dirty="0" smtClean="0"/>
              <a:t>Separate carbon group, </a:t>
            </a:r>
          </a:p>
          <a:p>
            <a:pPr marL="1257300" lvl="2" indent="-342900">
              <a:spcAft>
                <a:spcPts val="0"/>
              </a:spcAft>
              <a:buFont typeface="Arial"/>
              <a:buChar char="•"/>
            </a:pPr>
            <a:r>
              <a:rPr lang="en-US" sz="1600" dirty="0" err="1" smtClean="0"/>
              <a:t>WGClimate</a:t>
            </a:r>
            <a:r>
              <a:rPr lang="en-US" sz="1600" dirty="0" smtClean="0"/>
              <a:t>, </a:t>
            </a:r>
          </a:p>
          <a:p>
            <a:pPr marL="1257300" lvl="2" indent="-342900">
              <a:spcAft>
                <a:spcPts val="0"/>
              </a:spcAft>
              <a:buFont typeface="Arial"/>
              <a:buChar char="•"/>
            </a:pPr>
            <a:r>
              <a:rPr lang="en-US" sz="1600" dirty="0" smtClean="0"/>
              <a:t>SIT Chair</a:t>
            </a:r>
          </a:p>
          <a:p>
            <a:pPr marL="1257300" lvl="2" indent="-342900">
              <a:spcAft>
                <a:spcPts val="0"/>
              </a:spcAft>
              <a:buFont typeface="Arial"/>
              <a:buChar char="•"/>
            </a:pPr>
            <a:r>
              <a:rPr lang="en-US" sz="1600" dirty="0" smtClean="0"/>
              <a:t>Other?</a:t>
            </a:r>
          </a:p>
          <a:p>
            <a:pPr marL="1257300" lvl="2" indent="-342900">
              <a:spcAft>
                <a:spcPts val="0"/>
              </a:spcAft>
              <a:buFont typeface="Arial"/>
              <a:buChar char="•"/>
            </a:pPr>
            <a:endParaRPr lang="en-US" sz="1600" dirty="0" smtClean="0"/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Agree proposed way forward at Workshop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Make proposal to Plenary 2014 for Progress.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Thank CSIST members for efforts to respond to task rapidly and effectively</a:t>
            </a:r>
          </a:p>
        </p:txBody>
      </p:sp>
    </p:spTree>
    <p:extLst>
      <p:ext uri="{BB962C8B-B14F-4D97-AF65-F5344CB8AC3E}">
        <p14:creationId xmlns:p14="http://schemas.microsoft.com/office/powerpoint/2010/main" val="4180584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577</Words>
  <Application>Microsoft Office PowerPoint</Application>
  <PresentationFormat>On-screen Show (4:3)</PresentationFormat>
  <Paragraphs>92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4_EUM_template_v03</vt:lpstr>
      <vt:lpstr>CEOS Strategy for  Carbon Observations from Space  – Report of Implementation Study Team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314</cp:revision>
  <dcterms:created xsi:type="dcterms:W3CDTF">2012-08-31T01:11:17Z</dcterms:created>
  <dcterms:modified xsi:type="dcterms:W3CDTF">2014-09-16T09:08:23Z</dcterms:modified>
</cp:coreProperties>
</file>