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260" r:id="rId2"/>
    <p:sldId id="275" r:id="rId3"/>
    <p:sldId id="278" r:id="rId4"/>
    <p:sldId id="279" r:id="rId5"/>
    <p:sldId id="280" r:id="rId6"/>
    <p:sldId id="281" r:id="rId7"/>
    <p:sldId id="282" r:id="rId8"/>
    <p:sldId id="283" r:id="rId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9" autoAdjust="0"/>
    <p:restoredTop sz="95833" autoAdjust="0"/>
  </p:normalViewPr>
  <p:slideViewPr>
    <p:cSldViewPr snapToGrid="0" snapToObjects="1">
      <p:cViewPr>
        <p:scale>
          <a:sx n="78" d="100"/>
          <a:sy n="78" d="100"/>
        </p:scale>
        <p:origin x="-1140" y="210"/>
      </p:cViewPr>
      <p:guideLst>
        <p:guide orient="horz" pos="4277"/>
        <p:guide pos="28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20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70C43DB1-6AE4-42F4-A030-67A0368BA2C1}" type="datetime1">
              <a:rPr lang="en-US"/>
              <a:pPr>
                <a:defRPr/>
              </a:pPr>
              <a:t>9/16/2014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3D31D474-A30B-46C7-A7CB-BF5BB52F9B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027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ＭＳ Ｐゴシック" pitchFamily="-106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098A87-5171-4B75-93C2-5524BB9D1112}" type="slidenum">
              <a:rPr lang="de-DE" smtClean="0">
                <a:latin typeface="Times New Roman" pitchFamily="-106" charset="0"/>
              </a:rPr>
              <a:pPr/>
              <a:t>1</a:t>
            </a:fld>
            <a:endParaRPr lang="de-DE" dirty="0" smtClean="0">
              <a:latin typeface="Times New Roman" pitchFamily="-106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dirty="0" smtClean="0">
              <a:latin typeface="Times New Roman" pitchFamily="-106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4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5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6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7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>
              <a:latin typeface="Times New Roman" pitchFamily="-106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D10890-62FC-4A72-AC60-97757228D65B}" type="slidenum">
              <a:rPr lang="en-US" smtClean="0">
                <a:solidFill>
                  <a:srgbClr val="000000"/>
                </a:solidFill>
              </a:rPr>
              <a:pPr/>
              <a:t>8</a:t>
            </a:fld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125" name="Header Placeholder 4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  <a:latin typeface="Times New Roman" pitchFamily="-106" charset="0"/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0" y="3244851"/>
            <a:ext cx="914400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32870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4089889" y="666750"/>
            <a:ext cx="4810857" cy="187483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81097" y="2722564"/>
            <a:ext cx="4826977" cy="1093787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r>
              <a:rPr lang="en-GB" dirty="0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46850"/>
            <a:ext cx="1905000" cy="311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8D2B0-EFB6-4DAA-9B0B-6F6B3A5808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1347788"/>
            <a:ext cx="9144000" cy="55102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r" defTabSz="914400" eaLnBrk="0" hangingPunct="0">
              <a:defRPr/>
            </a:pPr>
            <a:endParaRPr lang="en-US" sz="1500" dirty="0">
              <a:solidFill>
                <a:srgbClr val="000000"/>
              </a:solidFill>
              <a:latin typeface="Tahoma" pitchFamily="34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1638" y="188913"/>
            <a:ext cx="739616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6863" y="1457325"/>
            <a:ext cx="8445500" cy="486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9050" y="482815"/>
            <a:ext cx="1749197" cy="5539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SIT Tech.</a:t>
            </a:r>
            <a:r>
              <a:rPr lang="en-US" sz="1000" b="1" baseline="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Workshop 2014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CNES, Montpellier, France</a:t>
            </a:r>
            <a: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/>
            </a:r>
            <a:b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</a:b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17</a:t>
            </a:r>
            <a:r>
              <a:rPr lang="en-US" sz="1000" b="1" baseline="3000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th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-18</a:t>
            </a:r>
            <a:r>
              <a:rPr lang="en-US" sz="1000" b="1" baseline="3000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th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September</a:t>
            </a:r>
            <a:r>
              <a:rPr lang="en-US" sz="1000" b="1" baseline="0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</a:t>
            </a:r>
            <a:r>
              <a:rPr lang="en-US" sz="1000" b="1" dirty="0" smtClean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2014</a:t>
            </a:r>
            <a:endParaRPr lang="en-US" sz="1000" b="1" dirty="0">
              <a:solidFill>
                <a:srgbClr val="FFFFFF"/>
              </a:solidFill>
              <a:latin typeface="Arial Unicode MS" pitchFamily="-111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9000" y="6600825"/>
            <a:ext cx="1905000" cy="257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000">
                <a:solidFill>
                  <a:srgbClr val="002569"/>
                </a:solidFill>
                <a:latin typeface="Calibri" pitchFamily="-106" charset="0"/>
                <a:cs typeface="Calibri" pitchFamily="-106" charset="0"/>
              </a:defRPr>
            </a:lvl1pPr>
          </a:lstStyle>
          <a:p>
            <a:pPr>
              <a:defRPr/>
            </a:pPr>
            <a:fld id="{980EA4A0-E513-42EA-B292-B21C1B51B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4" descr="CEOS_logo_trans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78" y="119764"/>
            <a:ext cx="915254" cy="36305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</p:sldLayoutIdLst>
  <p:transition spd="slow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00" b="1">
          <a:solidFill>
            <a:schemeClr val="tx2"/>
          </a:solidFill>
          <a:latin typeface="Arial" charset="0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-106" charset="0"/>
        <a:buChar char="o"/>
        <a:defRPr sz="2000" b="1">
          <a:solidFill>
            <a:schemeClr val="tx2"/>
          </a:solidFill>
          <a:latin typeface="Arial" charset="0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-106" charset="2"/>
        <a:buChar char="§"/>
        <a:defRPr b="1">
          <a:solidFill>
            <a:schemeClr val="tx2"/>
          </a:solidFill>
          <a:latin typeface="Arial" charset="0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b="1">
          <a:solidFill>
            <a:schemeClr val="tx2"/>
          </a:solidFill>
          <a:latin typeface="Arial" charset="0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44"/>
          <p:cNvSpPr>
            <a:spLocks noGrp="1" noChangeArrowheads="1"/>
          </p:cNvSpPr>
          <p:nvPr>
            <p:ph type="ctrTitle"/>
          </p:nvPr>
        </p:nvSpPr>
        <p:spPr>
          <a:xfrm>
            <a:off x="383625" y="-273794"/>
            <a:ext cx="8663812" cy="1672389"/>
          </a:xfrm>
        </p:spPr>
        <p:txBody>
          <a:bodyPr/>
          <a:lstStyle/>
          <a:p>
            <a:pPr algn="l"/>
            <a:r>
              <a:rPr lang="en-US" sz="2800" dirty="0" smtClean="0"/>
              <a:t>CEOS Strategy for </a:t>
            </a:r>
            <a:br>
              <a:rPr lang="en-US" sz="2800" dirty="0" smtClean="0"/>
            </a:br>
            <a:r>
              <a:rPr lang="en-US" sz="2800" dirty="0" smtClean="0"/>
              <a:t>Carbon Observations from Space </a:t>
            </a:r>
            <a:br>
              <a:rPr lang="en-US" sz="2800" dirty="0" smtClean="0"/>
            </a:br>
            <a:r>
              <a:rPr lang="en-US" sz="2800" dirty="0" smtClean="0"/>
              <a:t>– Report of Implementation Study Team  </a:t>
            </a:r>
            <a:endParaRPr lang="en-US" sz="2800" dirty="0" smtClean="0">
              <a:solidFill>
                <a:srgbClr val="FFFF00"/>
              </a:solidFill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sz="quarter" idx="1"/>
          </p:nvPr>
        </p:nvSpPr>
        <p:spPr>
          <a:xfrm>
            <a:off x="383625" y="1432945"/>
            <a:ext cx="4826977" cy="1564105"/>
          </a:xfrm>
        </p:spPr>
        <p:txBody>
          <a:bodyPr/>
          <a:lstStyle/>
          <a:p>
            <a:r>
              <a:rPr lang="en-US" b="0" dirty="0" smtClean="0"/>
              <a:t>Stephen Briggs</a:t>
            </a:r>
          </a:p>
          <a:p>
            <a:r>
              <a:rPr lang="en-US" b="0" dirty="0" smtClean="0"/>
              <a:t>European Space Agency</a:t>
            </a:r>
          </a:p>
          <a:p>
            <a:r>
              <a:rPr lang="en-US" b="0" i="1" dirty="0" smtClean="0"/>
              <a:t>SIT Workshop Agenda Item  #13</a:t>
            </a:r>
          </a:p>
          <a:p>
            <a:r>
              <a:rPr lang="en-US" b="0" i="1" dirty="0" smtClean="0"/>
              <a:t>CEOS Plenary outcome : 3.2</a:t>
            </a:r>
          </a:p>
          <a:p>
            <a:endParaRPr lang="en-US" b="0" dirty="0" smtClean="0"/>
          </a:p>
          <a:p>
            <a:r>
              <a:rPr lang="en-US" b="0" dirty="0" smtClean="0"/>
              <a:t>SIT Technical Workshop</a:t>
            </a:r>
          </a:p>
          <a:p>
            <a:r>
              <a:rPr lang="en-US" b="0" dirty="0" smtClean="0"/>
              <a:t>CNES</a:t>
            </a:r>
            <a:r>
              <a:rPr lang="en-US" b="0" dirty="0"/>
              <a:t>, </a:t>
            </a:r>
            <a:r>
              <a:rPr lang="en-US" b="0" dirty="0" smtClean="0"/>
              <a:t>Montpellier, France</a:t>
            </a:r>
            <a:br>
              <a:rPr lang="en-US" b="0" dirty="0" smtClean="0"/>
            </a:br>
            <a:r>
              <a:rPr lang="en-US" b="0" dirty="0" smtClean="0"/>
              <a:t>17</a:t>
            </a:r>
            <a:r>
              <a:rPr lang="en-US" b="0" baseline="30000" dirty="0" smtClean="0"/>
              <a:t>th</a:t>
            </a:r>
            <a:r>
              <a:rPr lang="en-US" b="0" dirty="0" smtClean="0"/>
              <a:t>-18</a:t>
            </a:r>
            <a:r>
              <a:rPr lang="en-US" b="0" baseline="30000" dirty="0" smtClean="0"/>
              <a:t>th</a:t>
            </a:r>
            <a:r>
              <a:rPr lang="en-US" b="0" dirty="0" smtClean="0"/>
              <a:t> September 2014</a:t>
            </a:r>
            <a:endParaRPr lang="en-US" b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941389" y="1827069"/>
            <a:ext cx="871064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1200"/>
              </a:spcAft>
            </a:pPr>
            <a:r>
              <a:rPr lang="en-US" sz="2000" b="1" dirty="0" smtClean="0"/>
              <a:t>SUMMARY</a:t>
            </a:r>
          </a:p>
          <a:p>
            <a:pPr lvl="0">
              <a:spcAft>
                <a:spcPts val="1200"/>
              </a:spcAft>
            </a:pPr>
            <a:endParaRPr lang="en-US" sz="2000" b="1" dirty="0"/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2000" b="1" dirty="0" smtClean="0"/>
              <a:t>History and Background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2000" b="1" dirty="0" smtClean="0"/>
              <a:t>Establishment of Implementation Study Team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2000" b="1" dirty="0" smtClean="0"/>
              <a:t>Progress since SIT 29 (April 2014)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2000" b="1" dirty="0" smtClean="0"/>
              <a:t>Status as of SIT Workshop, September 2014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2000" b="1" dirty="0" smtClean="0"/>
              <a:t>Discussion and way forward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86648030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550457" y="109710"/>
            <a:ext cx="724429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noProof="0" dirty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Title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-106" charset="0"/>
              <a:ea typeface="ＭＳ Ｐゴシック" pitchFamily="-106" charset="-128"/>
              <a:cs typeface="Tahoma" pitchFamily="-10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8167" y="1499718"/>
            <a:ext cx="8710648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spcAft>
                <a:spcPts val="1200"/>
              </a:spcAft>
              <a:buAutoNum type="arabicPeriod"/>
            </a:pPr>
            <a:r>
              <a:rPr lang="en-US" sz="2000" b="1" dirty="0" smtClean="0"/>
              <a:t>History and Background</a:t>
            </a:r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GEO Carbon Report developed in June 2010 by team led by </a:t>
            </a:r>
            <a:r>
              <a:rPr lang="en-US" dirty="0" err="1" smtClean="0"/>
              <a:t>Ciais</a:t>
            </a:r>
            <a:r>
              <a:rPr lang="en-US" dirty="0" smtClean="0"/>
              <a:t> et al. (GCP). </a:t>
            </a:r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en-US" i="1" dirty="0" smtClean="0"/>
              <a:t>CEOS Strategy for Carbon Observations from Space</a:t>
            </a:r>
            <a:r>
              <a:rPr lang="en-US" dirty="0" smtClean="0"/>
              <a:t> – written in response to above, completed in March 2014 – </a:t>
            </a:r>
            <a:r>
              <a:rPr lang="en-US" i="1" dirty="0" err="1" smtClean="0"/>
              <a:t>Wickland</a:t>
            </a:r>
            <a:r>
              <a:rPr lang="en-US" i="1" dirty="0" smtClean="0"/>
              <a:t> et al.</a:t>
            </a:r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Proposed results presented to SIT Workshop and CEOS Plenary in 2013.</a:t>
            </a:r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42 </a:t>
            </a:r>
            <a:r>
              <a:rPr lang="en-US" dirty="0"/>
              <a:t>A</a:t>
            </a:r>
            <a:r>
              <a:rPr lang="en-US" dirty="0" smtClean="0"/>
              <a:t>ctions identified in the report for specific response including Action for Carbon Team to manage response via CEOS(/CGMS) Working Group Climate – first discussed at SIT Technical Workshop in September 2013</a:t>
            </a:r>
          </a:p>
          <a:p>
            <a:pPr marL="800100" lvl="1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Issue remained open until April 2014, </a:t>
            </a:r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At SIT-29:</a:t>
            </a:r>
          </a:p>
          <a:p>
            <a:pPr marL="800100" lvl="1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The </a:t>
            </a:r>
            <a:r>
              <a:rPr lang="en-US" i="1" dirty="0"/>
              <a:t>CEOS Strategy for Carbon Observations from Space </a:t>
            </a:r>
            <a:r>
              <a:rPr lang="en-US" dirty="0" smtClean="0"/>
              <a:t>was endorsed during Plenary session</a:t>
            </a:r>
            <a:endParaRPr lang="en-US" dirty="0"/>
          </a:p>
          <a:p>
            <a:pPr marL="800100" lvl="1" indent="-342900">
              <a:spcAft>
                <a:spcPts val="1200"/>
              </a:spcAft>
              <a:buFont typeface="Arial"/>
              <a:buChar char="•"/>
            </a:pPr>
            <a:r>
              <a:rPr lang="en-US" dirty="0"/>
              <a:t>P</a:t>
            </a:r>
            <a:r>
              <a:rPr lang="en-US" dirty="0" smtClean="0"/>
              <a:t>roposed establishment of a study team to take forward the Actions and also identify formal CEOS mechanism to manage Actions.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49581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340965" y="109710"/>
            <a:ext cx="724429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noProof="0" dirty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Title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-106" charset="0"/>
              <a:ea typeface="ＭＳ Ｐゴシック" pitchFamily="-106" charset="-128"/>
              <a:cs typeface="Tahoma" pitchFamily="-10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7536" y="1499718"/>
            <a:ext cx="8912351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AutoNum type="arabicPeriod" startAt="2"/>
            </a:pPr>
            <a:r>
              <a:rPr lang="en-US" sz="2000" b="1" dirty="0" smtClean="0"/>
              <a:t>Establishment </a:t>
            </a:r>
            <a:r>
              <a:rPr lang="en-US" sz="2000" b="1" dirty="0"/>
              <a:t>of CEOS Carbon Strategy Implementation </a:t>
            </a:r>
            <a:r>
              <a:rPr lang="en-US" sz="2000" b="1" dirty="0" smtClean="0"/>
              <a:t>Study Team (CSIST)</a:t>
            </a:r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SIT-29 suggested further study of report to elucidate concrete way forward because of </a:t>
            </a:r>
            <a:r>
              <a:rPr lang="en-GB" dirty="0" smtClean="0"/>
              <a:t>expressed </a:t>
            </a:r>
            <a:r>
              <a:rPr lang="en-GB" dirty="0"/>
              <a:t>concern about the nature and wording of the recommended actions, noting that several of the more substantive ones were well beyond the scope of what CEOS can or should </a:t>
            </a:r>
            <a:r>
              <a:rPr lang="en-GB" dirty="0" smtClean="0"/>
              <a:t>do.</a:t>
            </a:r>
            <a:endParaRPr lang="en-US" dirty="0" smtClean="0"/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CSIST set up in May 2014: S Briggs (ESA), K Sawyer (CEO), J Bates (</a:t>
            </a:r>
            <a:r>
              <a:rPr lang="en-US" dirty="0" err="1" smtClean="0"/>
              <a:t>WGClimate</a:t>
            </a:r>
            <a:r>
              <a:rPr lang="en-US" dirty="0" smtClean="0"/>
              <a:t>/NOAA), C Ishida/M Nakajima (JAXA), A von </a:t>
            </a:r>
            <a:r>
              <a:rPr lang="en-US" dirty="0" err="1" smtClean="0"/>
              <a:t>Bargen</a:t>
            </a:r>
            <a:r>
              <a:rPr lang="en-US" dirty="0" smtClean="0"/>
              <a:t> (WGCV/DLR), Z Zhu (USGS), D </a:t>
            </a:r>
            <a:r>
              <a:rPr lang="en-US" dirty="0" err="1" smtClean="0"/>
              <a:t>Wickland</a:t>
            </a:r>
            <a:r>
              <a:rPr lang="en-US" dirty="0" smtClean="0"/>
              <a:t>/C </a:t>
            </a:r>
            <a:r>
              <a:rPr lang="en-US" dirty="0" err="1" smtClean="0"/>
              <a:t>Bognar</a:t>
            </a:r>
            <a:r>
              <a:rPr lang="en-US" dirty="0" smtClean="0"/>
              <a:t> (NASA), J </a:t>
            </a:r>
            <a:r>
              <a:rPr lang="en-US" dirty="0" err="1" smtClean="0"/>
              <a:t>Ometto</a:t>
            </a:r>
            <a:r>
              <a:rPr lang="en-US" dirty="0" smtClean="0"/>
              <a:t> (INPE), C </a:t>
            </a:r>
            <a:r>
              <a:rPr lang="en-US" dirty="0" err="1" smtClean="0"/>
              <a:t>Deniel</a:t>
            </a:r>
            <a:r>
              <a:rPr lang="en-US" dirty="0" smtClean="0"/>
              <a:t> (CNES)</a:t>
            </a:r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en-US" dirty="0" err="1" smtClean="0"/>
              <a:t>ToR</a:t>
            </a:r>
            <a:r>
              <a:rPr lang="en-US" dirty="0" smtClean="0"/>
              <a:t> established by CEOS Chair / SIT Chair. Objective to </a:t>
            </a:r>
            <a:r>
              <a:rPr lang="en-US" dirty="0" err="1" smtClean="0"/>
              <a:t>analyse</a:t>
            </a:r>
            <a:r>
              <a:rPr lang="en-US" dirty="0" smtClean="0"/>
              <a:t> recommendations of Carbon report and propose concrete way forward.</a:t>
            </a:r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Team led by S </a:t>
            </a:r>
            <a:r>
              <a:rPr lang="en-US" dirty="0"/>
              <a:t>B</a:t>
            </a:r>
            <a:r>
              <a:rPr lang="en-US" dirty="0" smtClean="0"/>
              <a:t>riggs, K Sawyer met 28 July 2014 at ESA Office, Washington DC.</a:t>
            </a:r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Produced draft spreadsheet of outcomes distributed before SIT Workshop. Documents distributed: </a:t>
            </a:r>
            <a:r>
              <a:rPr lang="en-US" dirty="0" err="1" smtClean="0"/>
              <a:t>ToR</a:t>
            </a:r>
            <a:r>
              <a:rPr lang="en-US" dirty="0" smtClean="0"/>
              <a:t>, report of progress, spreadsheet.</a:t>
            </a:r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Not intended to go through all spreadsheet actions individually here.</a:t>
            </a:r>
          </a:p>
        </p:txBody>
      </p:sp>
    </p:spTree>
    <p:extLst>
      <p:ext uri="{BB962C8B-B14F-4D97-AF65-F5344CB8AC3E}">
        <p14:creationId xmlns:p14="http://schemas.microsoft.com/office/powerpoint/2010/main" val="259342564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340965" y="109710"/>
            <a:ext cx="724429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noProof="0" dirty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Title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-106" charset="0"/>
              <a:ea typeface="ＭＳ Ｐゴシック" pitchFamily="-106" charset="-128"/>
              <a:cs typeface="Tahoma" pitchFamily="-10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8167" y="1499718"/>
            <a:ext cx="8590498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000" b="1" dirty="0" smtClean="0"/>
              <a:t>3. 	Progress and current status (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)</a:t>
            </a:r>
          </a:p>
          <a:p>
            <a:pPr marL="800100" lvl="1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Spreadsheet of 42 Actions, based on Table 6.1 of the CEOS Strategy,  completed by CSIST.  Each </a:t>
            </a:r>
            <a:r>
              <a:rPr lang="en-US" dirty="0" err="1" smtClean="0"/>
              <a:t>analysed</a:t>
            </a:r>
            <a:r>
              <a:rPr lang="en-US" dirty="0" smtClean="0"/>
              <a:t> for:</a:t>
            </a:r>
          </a:p>
          <a:p>
            <a:pPr marL="1257300" lvl="2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Type of action (mission, </a:t>
            </a:r>
            <a:r>
              <a:rPr lang="en-US" dirty="0" err="1" smtClean="0"/>
              <a:t>cal</a:t>
            </a:r>
            <a:r>
              <a:rPr lang="en-US" dirty="0" smtClean="0"/>
              <a:t>/</a:t>
            </a:r>
            <a:r>
              <a:rPr lang="en-US" dirty="0" err="1" smtClean="0"/>
              <a:t>val</a:t>
            </a:r>
            <a:r>
              <a:rPr lang="en-US" dirty="0" smtClean="0"/>
              <a:t>, product, ……..)</a:t>
            </a:r>
          </a:p>
          <a:p>
            <a:pPr marL="1257300" lvl="2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Action description text</a:t>
            </a:r>
          </a:p>
          <a:p>
            <a:pPr marL="1257300" lvl="2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mid/near/long term action (end 2015, end 2017, &gt;2017)</a:t>
            </a:r>
          </a:p>
          <a:p>
            <a:pPr marL="1257300" lvl="2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CEOS lead and contributing entities</a:t>
            </a:r>
          </a:p>
          <a:p>
            <a:pPr marL="1257300" lvl="2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Compatibility with available CEOS Resources (Green/yellow/red)</a:t>
            </a:r>
          </a:p>
          <a:p>
            <a:pPr marL="1257300" lvl="2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Estimated effort (minor, major, significant new entity/activity)</a:t>
            </a:r>
          </a:p>
          <a:p>
            <a:pPr marL="1257300" lvl="2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Linkage to GEO Community of Practice</a:t>
            </a:r>
          </a:p>
          <a:p>
            <a:pPr marL="1257300" lvl="2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Need for partnerships with external agencies</a:t>
            </a:r>
          </a:p>
          <a:p>
            <a:pPr>
              <a:spcAft>
                <a:spcPts val="1200"/>
              </a:spcAft>
            </a:pPr>
            <a:r>
              <a:rPr lang="en-US" sz="1400" b="1" dirty="0" smtClean="0"/>
              <a:t>Items in red above were new analysis of the CSIST; items in blue were originally identified in Table 6.1 but were reviewed and revised, as necessary, by the CSIST.</a:t>
            </a:r>
          </a:p>
        </p:txBody>
      </p:sp>
    </p:spTree>
    <p:extLst>
      <p:ext uri="{BB962C8B-B14F-4D97-AF65-F5344CB8AC3E}">
        <p14:creationId xmlns:p14="http://schemas.microsoft.com/office/powerpoint/2010/main" val="32480595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340965" y="109710"/>
            <a:ext cx="724429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noProof="0" dirty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Title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-106" charset="0"/>
              <a:ea typeface="ＭＳ Ｐゴシック" pitchFamily="-106" charset="-128"/>
              <a:cs typeface="Tahoma" pitchFamily="-10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8167" y="1499718"/>
            <a:ext cx="8590498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000" b="1" dirty="0" smtClean="0"/>
              <a:t>3.	Progress and current status (ii)</a:t>
            </a:r>
          </a:p>
          <a:p>
            <a:pPr marL="800100" lvl="1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Spreadsheet identified lead CEOS “Agency” as:</a:t>
            </a:r>
          </a:p>
          <a:p>
            <a:pPr marL="1257300" lvl="2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AC-VC: 6 Actions</a:t>
            </a:r>
          </a:p>
          <a:p>
            <a:pPr marL="1257300" lvl="2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LSI-VC: 4 Actions</a:t>
            </a:r>
          </a:p>
          <a:p>
            <a:pPr marL="1257300" lvl="2" indent="-342900">
              <a:spcAft>
                <a:spcPts val="1200"/>
              </a:spcAft>
              <a:buFont typeface="Arial"/>
              <a:buChar char="•"/>
            </a:pPr>
            <a:r>
              <a:rPr lang="en-US" dirty="0" err="1" smtClean="0"/>
              <a:t>WGClimate</a:t>
            </a:r>
            <a:r>
              <a:rPr lang="en-US" dirty="0" smtClean="0"/>
              <a:t>: 7 Actions</a:t>
            </a:r>
          </a:p>
          <a:p>
            <a:pPr marL="1257300" lvl="2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WGCV: 11 Actions</a:t>
            </a:r>
          </a:p>
          <a:p>
            <a:pPr marL="1257300" lvl="2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SIT: 6 Actions</a:t>
            </a:r>
          </a:p>
          <a:p>
            <a:pPr marL="1257300" lvl="2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N/A: 2 Actions</a:t>
            </a:r>
          </a:p>
          <a:p>
            <a:pPr marL="1257300" lvl="2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??: 1 Action</a:t>
            </a:r>
          </a:p>
        </p:txBody>
      </p:sp>
    </p:spTree>
    <p:extLst>
      <p:ext uri="{BB962C8B-B14F-4D97-AF65-F5344CB8AC3E}">
        <p14:creationId xmlns:p14="http://schemas.microsoft.com/office/powerpoint/2010/main" val="9414343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7</a:t>
            </a:fld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340965" y="109710"/>
            <a:ext cx="724429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noProof="0" dirty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Title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-106" charset="0"/>
              <a:ea typeface="ＭＳ Ｐゴシック" pitchFamily="-106" charset="-128"/>
              <a:cs typeface="Tahoma" pitchFamily="-10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8167" y="1499718"/>
            <a:ext cx="8590498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AutoNum type="arabicPeriod" startAt="4"/>
            </a:pPr>
            <a:r>
              <a:rPr lang="en-US" sz="2000" b="1" dirty="0" smtClean="0"/>
              <a:t>Status as of SIT Workshop</a:t>
            </a:r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en-US" sz="2000" dirty="0" smtClean="0"/>
              <a:t>Draft spreadsheet completed at meeting of 28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July and subsequent revisions by email among CSIST</a:t>
            </a:r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en-US" sz="2000" dirty="0" smtClean="0"/>
              <a:t>Identified 12 Actions that will require further discussion to implement</a:t>
            </a:r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en-US" sz="2000" dirty="0" smtClean="0"/>
              <a:t>Discussions with some Carbon team members</a:t>
            </a:r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en-US" sz="2000" dirty="0" smtClean="0"/>
              <a:t>Current spreadsheet circulated by CEO to SIT Workshop participants and CEOS SEC, along with report (KAS) and </a:t>
            </a:r>
            <a:r>
              <a:rPr lang="en-US" sz="2000" dirty="0" err="1" smtClean="0"/>
              <a:t>ToR</a:t>
            </a:r>
            <a:r>
              <a:rPr lang="en-US" sz="2000" dirty="0" smtClean="0"/>
              <a:t> of group</a:t>
            </a:r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en-US" sz="2000" dirty="0" smtClean="0"/>
              <a:t>Several additional comments received 10 Sept from D </a:t>
            </a:r>
            <a:r>
              <a:rPr lang="en-US" sz="2000" dirty="0" err="1" smtClean="0"/>
              <a:t>Wickland</a:t>
            </a:r>
            <a:r>
              <a:rPr lang="en-US" sz="2000" dirty="0" smtClean="0"/>
              <a:t>, responded to separately by SAB but not included in current version (but comments and outcomes are manageable)</a:t>
            </a:r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en-US" sz="2000" dirty="0" smtClean="0"/>
              <a:t>Further quick comments invited on content of spreadsheet</a:t>
            </a:r>
          </a:p>
          <a:p>
            <a:pPr marL="342900" indent="-342900">
              <a:spcAft>
                <a:spcPts val="1200"/>
              </a:spcAft>
              <a:buFont typeface="Arial"/>
              <a:buChar char="•"/>
            </a:pPr>
            <a:r>
              <a:rPr lang="en-US" sz="2000" dirty="0" smtClean="0"/>
              <a:t>Discussion on way forward to Plenary. </a:t>
            </a:r>
          </a:p>
        </p:txBody>
      </p:sp>
    </p:spTree>
    <p:extLst>
      <p:ext uri="{BB962C8B-B14F-4D97-AF65-F5344CB8AC3E}">
        <p14:creationId xmlns:p14="http://schemas.microsoft.com/office/powerpoint/2010/main" val="38124181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0"/>
              </a:spcBef>
            </a:pPr>
            <a:fld id="{685D9731-F711-4403-8BC4-60A829C86C9C}" type="slidenum">
              <a:rPr 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1340965" y="109710"/>
            <a:ext cx="724429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noProof="0" dirty="0">
                <a:solidFill>
                  <a:schemeClr val="bg1"/>
                </a:solidFill>
                <a:latin typeface="Tahoma" pitchFamily="-106" charset="0"/>
                <a:cs typeface="Tahoma" pitchFamily="-106" charset="0"/>
              </a:rPr>
              <a:t>Title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ahoma" pitchFamily="-106" charset="0"/>
              <a:ea typeface="ＭＳ Ｐゴシック" pitchFamily="-106" charset="-128"/>
              <a:cs typeface="Tahoma" pitchFamily="-10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8167" y="1499718"/>
            <a:ext cx="8590498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AutoNum type="arabicPeriod" startAt="5"/>
            </a:pPr>
            <a:r>
              <a:rPr lang="en-US" sz="2000" b="1" dirty="0" smtClean="0"/>
              <a:t>Discussion and way forward</a:t>
            </a:r>
          </a:p>
          <a:p>
            <a:pPr marL="800100" lvl="1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Comments invited on spreadsheet content at/after Workshop</a:t>
            </a:r>
          </a:p>
          <a:p>
            <a:pPr marL="800100" lvl="1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Incorporate comments of D </a:t>
            </a:r>
            <a:r>
              <a:rPr lang="en-US" dirty="0" err="1" smtClean="0"/>
              <a:t>Wickland</a:t>
            </a:r>
            <a:r>
              <a:rPr lang="en-US" dirty="0" smtClean="0"/>
              <a:t> and any further comments before Plenary (not problematical(?))</a:t>
            </a:r>
          </a:p>
          <a:p>
            <a:pPr marL="800100" lvl="1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Need to propose way forward in terms of overall management/governance: </a:t>
            </a:r>
          </a:p>
          <a:p>
            <a:pPr marL="1257300" lvl="2" indent="-342900">
              <a:spcAft>
                <a:spcPts val="0"/>
              </a:spcAft>
              <a:buFont typeface="Arial"/>
              <a:buChar char="•"/>
            </a:pPr>
            <a:r>
              <a:rPr lang="en-US" sz="1600" dirty="0" smtClean="0"/>
              <a:t>Separate carbon group, </a:t>
            </a:r>
          </a:p>
          <a:p>
            <a:pPr marL="1257300" lvl="2" indent="-342900">
              <a:spcAft>
                <a:spcPts val="0"/>
              </a:spcAft>
              <a:buFont typeface="Arial"/>
              <a:buChar char="•"/>
            </a:pPr>
            <a:r>
              <a:rPr lang="en-US" sz="1600" dirty="0" err="1" smtClean="0"/>
              <a:t>WGClimate</a:t>
            </a:r>
            <a:r>
              <a:rPr lang="en-US" sz="1600" dirty="0" smtClean="0"/>
              <a:t>, </a:t>
            </a:r>
          </a:p>
          <a:p>
            <a:pPr marL="1257300" lvl="2" indent="-342900">
              <a:spcAft>
                <a:spcPts val="0"/>
              </a:spcAft>
              <a:buFont typeface="Arial"/>
              <a:buChar char="•"/>
            </a:pPr>
            <a:r>
              <a:rPr lang="en-US" sz="1600" dirty="0" smtClean="0"/>
              <a:t>SIT Chair</a:t>
            </a:r>
          </a:p>
          <a:p>
            <a:pPr marL="1257300" lvl="2" indent="-342900">
              <a:spcAft>
                <a:spcPts val="0"/>
              </a:spcAft>
              <a:buFont typeface="Arial"/>
              <a:buChar char="•"/>
            </a:pPr>
            <a:r>
              <a:rPr lang="en-US" sz="1600" dirty="0" smtClean="0"/>
              <a:t>Other?</a:t>
            </a:r>
          </a:p>
          <a:p>
            <a:pPr marL="1257300" lvl="2" indent="-342900">
              <a:spcAft>
                <a:spcPts val="0"/>
              </a:spcAft>
              <a:buFont typeface="Arial"/>
              <a:buChar char="•"/>
            </a:pPr>
            <a:endParaRPr lang="en-US" sz="1600" dirty="0" smtClean="0"/>
          </a:p>
          <a:p>
            <a:pPr marL="800100" lvl="1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Agree proposed way forward at Workshop</a:t>
            </a:r>
          </a:p>
          <a:p>
            <a:pPr marL="800100" lvl="1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Make proposal to Plenary 2014 for Progress.</a:t>
            </a:r>
          </a:p>
          <a:p>
            <a:pPr marL="800100" lvl="1" indent="-342900">
              <a:spcAft>
                <a:spcPts val="1200"/>
              </a:spcAft>
              <a:buFont typeface="Arial"/>
              <a:buChar char="•"/>
            </a:pPr>
            <a:r>
              <a:rPr lang="en-US" dirty="0" smtClean="0"/>
              <a:t>Thank CSIST members for efforts to respond to task rapidly and effectively</a:t>
            </a:r>
          </a:p>
        </p:txBody>
      </p:sp>
    </p:spTree>
    <p:extLst>
      <p:ext uri="{BB962C8B-B14F-4D97-AF65-F5344CB8AC3E}">
        <p14:creationId xmlns:p14="http://schemas.microsoft.com/office/powerpoint/2010/main" val="418058401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EUM_template_v03">
  <a:themeElements>
    <a:clrScheme name="1_EUM_template_v03 1">
      <a:dk1>
        <a:srgbClr val="002569"/>
      </a:dk1>
      <a:lt1>
        <a:srgbClr val="FFFFFF"/>
      </a:lt1>
      <a:dk2>
        <a:srgbClr val="002569"/>
      </a:dk2>
      <a:lt2>
        <a:srgbClr val="5F758D"/>
      </a:lt2>
      <a:accent1>
        <a:srgbClr val="FF9A00"/>
      </a:accent1>
      <a:accent2>
        <a:srgbClr val="9F2D20"/>
      </a:accent2>
      <a:accent3>
        <a:srgbClr val="FFFFFF"/>
      </a:accent3>
      <a:accent4>
        <a:srgbClr val="001E59"/>
      </a:accent4>
      <a:accent5>
        <a:srgbClr val="FFCAAA"/>
      </a:accent5>
      <a:accent6>
        <a:srgbClr val="90281C"/>
      </a:accent6>
      <a:hlink>
        <a:srgbClr val="7498C0"/>
      </a:hlink>
      <a:folHlink>
        <a:srgbClr val="929497"/>
      </a:folHlink>
    </a:clrScheme>
    <a:fontScheme name="4_EUM_template_v03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EUM_template_v03 1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F9A00"/>
        </a:accent1>
        <a:accent2>
          <a:srgbClr val="9F2D20"/>
        </a:accent2>
        <a:accent3>
          <a:srgbClr val="FFFFFF"/>
        </a:accent3>
        <a:accent4>
          <a:srgbClr val="001E59"/>
        </a:accent4>
        <a:accent5>
          <a:srgbClr val="FFCAAA"/>
        </a:accent5>
        <a:accent6>
          <a:srgbClr val="90281C"/>
        </a:accent6>
        <a:hlink>
          <a:srgbClr val="7498C0"/>
        </a:hlink>
        <a:folHlink>
          <a:srgbClr val="9294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2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6D0A9"/>
        </a:accent1>
        <a:accent2>
          <a:srgbClr val="EBCAE3"/>
        </a:accent2>
        <a:accent3>
          <a:srgbClr val="FFFFFF"/>
        </a:accent3>
        <a:accent4>
          <a:srgbClr val="001E59"/>
        </a:accent4>
        <a:accent5>
          <a:srgbClr val="FAE4D1"/>
        </a:accent5>
        <a:accent6>
          <a:srgbClr val="D5B7CE"/>
        </a:accent6>
        <a:hlink>
          <a:srgbClr val="4E2029"/>
        </a:hlink>
        <a:folHlink>
          <a:srgbClr val="423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3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5B97B1"/>
        </a:accent1>
        <a:accent2>
          <a:srgbClr val="F39600"/>
        </a:accent2>
        <a:accent3>
          <a:srgbClr val="FFFFFF"/>
        </a:accent3>
        <a:accent4>
          <a:srgbClr val="001E59"/>
        </a:accent4>
        <a:accent5>
          <a:srgbClr val="B5C9D5"/>
        </a:accent5>
        <a:accent6>
          <a:srgbClr val="DC8700"/>
        </a:accent6>
        <a:hlink>
          <a:srgbClr val="FFE4AE"/>
        </a:hlink>
        <a:folHlink>
          <a:srgbClr val="002A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4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003F80"/>
        </a:accent1>
        <a:accent2>
          <a:srgbClr val="BDD7EE"/>
        </a:accent2>
        <a:accent3>
          <a:srgbClr val="FFFFFF"/>
        </a:accent3>
        <a:accent4>
          <a:srgbClr val="001E59"/>
        </a:accent4>
        <a:accent5>
          <a:srgbClr val="AAAFC0"/>
        </a:accent5>
        <a:accent6>
          <a:srgbClr val="ABC3D8"/>
        </a:accent6>
        <a:hlink>
          <a:srgbClr val="FFD350"/>
        </a:hlink>
        <a:folHlink>
          <a:srgbClr val="EB6F3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5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C75B12"/>
        </a:accent1>
        <a:accent2>
          <a:srgbClr val="003359"/>
        </a:accent2>
        <a:accent3>
          <a:srgbClr val="FFFFFF"/>
        </a:accent3>
        <a:accent4>
          <a:srgbClr val="001E59"/>
        </a:accent4>
        <a:accent5>
          <a:srgbClr val="E0B5AA"/>
        </a:accent5>
        <a:accent6>
          <a:srgbClr val="002D50"/>
        </a:accent6>
        <a:hlink>
          <a:srgbClr val="92A2BD"/>
        </a:hlink>
        <a:folHlink>
          <a:srgbClr val="C7B3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3339</TotalTime>
  <Words>577</Words>
  <Application>Microsoft Office PowerPoint</Application>
  <PresentationFormat>On-screen Show (4:3)</PresentationFormat>
  <Paragraphs>92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4_EUM_template_v03</vt:lpstr>
      <vt:lpstr>CEOS Strategy for  Carbon Observations from Space  – Report of Implementation Study Team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Brian Killough</dc:creator>
  <cp:lastModifiedBy>Kerry Sawyer</cp:lastModifiedBy>
  <cp:revision>314</cp:revision>
  <dcterms:created xsi:type="dcterms:W3CDTF">2012-08-31T01:11:17Z</dcterms:created>
  <dcterms:modified xsi:type="dcterms:W3CDTF">2014-09-16T09:08:23Z</dcterms:modified>
</cp:coreProperties>
</file>