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sldIdLst>
    <p:sldId id="260" r:id="rId2"/>
    <p:sldId id="303" r:id="rId3"/>
    <p:sldId id="310" r:id="rId4"/>
    <p:sldId id="309" r:id="rId5"/>
    <p:sldId id="319" r:id="rId6"/>
    <p:sldId id="320" r:id="rId7"/>
    <p:sldId id="308" r:id="rId8"/>
    <p:sldId id="279" r:id="rId9"/>
    <p:sldId id="321" r:id="rId10"/>
    <p:sldId id="322" r:id="rId11"/>
    <p:sldId id="323" r:id="rId12"/>
    <p:sldId id="324" r:id="rId13"/>
    <p:sldId id="311" r:id="rId14"/>
    <p:sldId id="312" r:id="rId15"/>
    <p:sldId id="313" r:id="rId16"/>
    <p:sldId id="314" r:id="rId17"/>
    <p:sldId id="325" r:id="rId18"/>
    <p:sldId id="326" r:id="rId19"/>
  </p:sldIdLst>
  <p:sldSz cx="9144000" cy="6858000" type="screen4x3"/>
  <p:notesSz cx="6735763" cy="9866313"/>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extLst>
    <p:ext uri="{EFAFB233-063F-42B5-8137-9DF3F51BA10A}">
      <p15:sldGuideLst xmlns="" xmlns:p15="http://schemas.microsoft.com/office/powerpoint/2012/main">
        <p15:guide id="1" orient="horz" pos="4277">
          <p15:clr>
            <a:srgbClr val="A4A3A4"/>
          </p15:clr>
        </p15:guide>
        <p15:guide id="2" pos="289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9" autoAdjust="0"/>
    <p:restoredTop sz="95833" autoAdjust="0"/>
  </p:normalViewPr>
  <p:slideViewPr>
    <p:cSldViewPr snapToGrid="0" snapToObjects="1">
      <p:cViewPr>
        <p:scale>
          <a:sx n="59" d="100"/>
          <a:sy n="59" d="100"/>
        </p:scale>
        <p:origin x="-499" y="-58"/>
      </p:cViewPr>
      <p:guideLst>
        <p:guide orient="horz" pos="4277"/>
        <p:guide pos="28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20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15373" y="0"/>
            <a:ext cx="2918831" cy="493316"/>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9/16/2014</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a:t>
            </a:fld>
            <a:endParaRPr lang="en-US"/>
          </a:p>
        </p:txBody>
      </p:sp>
    </p:spTree>
    <p:extLst>
      <p:ext uri="{BB962C8B-B14F-4D97-AF65-F5344CB8AC3E}">
        <p14:creationId xmlns:p14="http://schemas.microsoft.com/office/powerpoint/2010/main" val="301070270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C098A87-5171-4B75-93C2-5524BB9D1112}" type="slidenum">
              <a:rPr lang="de-DE" smtClean="0">
                <a:latin typeface="Times New Roman" pitchFamily="-106" charset="0"/>
              </a:rPr>
              <a:pPr/>
              <a:t>1</a:t>
            </a:fld>
            <a:endParaRPr lang="de-DE" dirty="0" smtClean="0">
              <a:latin typeface="Times New Roman" pitchFamily="-106"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de-DE" dirty="0" smtClean="0">
              <a:latin typeface="Times New Roman" pitchFamily="-106" charset="0"/>
            </a:endParaRPr>
          </a:p>
        </p:txBody>
      </p:sp>
    </p:spTree>
    <p:extLst>
      <p:ext uri="{BB962C8B-B14F-4D97-AF65-F5344CB8AC3E}">
        <p14:creationId xmlns:p14="http://schemas.microsoft.com/office/powerpoint/2010/main" val="3443065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ja-JP" smtClean="0">
              <a:latin typeface="Times New Roman" pitchFamily="18" charset="0"/>
              <a:ea typeface="ＭＳ Ｐゴシック" pitchFamily="50" charset="-128"/>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50" charset="-128"/>
              </a:defRPr>
            </a:lvl1pPr>
            <a:lvl2pPr marL="742950" indent="-285750" eaLnBrk="0" hangingPunct="0">
              <a:spcBef>
                <a:spcPct val="30000"/>
              </a:spcBef>
              <a:defRPr sz="1200">
                <a:solidFill>
                  <a:schemeClr val="tx1"/>
                </a:solidFill>
                <a:latin typeface="Calibri" pitchFamily="34" charset="0"/>
                <a:ea typeface="ＭＳ Ｐゴシック" pitchFamily="50" charset="-128"/>
              </a:defRPr>
            </a:lvl2pPr>
            <a:lvl3pPr marL="1143000" indent="-228600" eaLnBrk="0" hangingPunct="0">
              <a:spcBef>
                <a:spcPct val="30000"/>
              </a:spcBef>
              <a:defRPr sz="1200">
                <a:solidFill>
                  <a:schemeClr val="tx1"/>
                </a:solidFill>
                <a:latin typeface="Calibri" pitchFamily="34" charset="0"/>
                <a:ea typeface="ＭＳ Ｐゴシック" pitchFamily="50" charset="-128"/>
              </a:defRPr>
            </a:lvl3pPr>
            <a:lvl4pPr marL="1600200" indent="-228600" eaLnBrk="0" hangingPunct="0">
              <a:spcBef>
                <a:spcPct val="30000"/>
              </a:spcBef>
              <a:defRPr sz="1200">
                <a:solidFill>
                  <a:schemeClr val="tx1"/>
                </a:solidFill>
                <a:latin typeface="Calibri" pitchFamily="34" charset="0"/>
                <a:ea typeface="ＭＳ Ｐゴシック" pitchFamily="50" charset="-128"/>
              </a:defRPr>
            </a:lvl4pPr>
            <a:lvl5pPr marL="2057400" indent="-228600" eaLnBrk="0" hangingPunct="0">
              <a:spcBef>
                <a:spcPct val="30000"/>
              </a:spcBef>
              <a:defRPr sz="1200">
                <a:solidFill>
                  <a:schemeClr val="tx1"/>
                </a:solidFill>
                <a:latin typeface="Calibri" pitchFamily="34" charset="0"/>
                <a:ea typeface="ＭＳ Ｐゴシック" pitchFamily="50"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9pPr>
          </a:lstStyle>
          <a:p>
            <a:pPr eaLnBrk="1" hangingPunct="1">
              <a:spcBef>
                <a:spcPct val="0"/>
              </a:spcBef>
            </a:pPr>
            <a:fld id="{174503B8-69B0-46A3-A68E-BBB17213AA5F}" type="slidenum">
              <a:rPr lang="en-US" altLang="ja-JP" smtClean="0">
                <a:solidFill>
                  <a:srgbClr val="000000"/>
                </a:solidFill>
              </a:rPr>
              <a:pPr eaLnBrk="1" hangingPunct="1">
                <a:spcBef>
                  <a:spcPct val="0"/>
                </a:spcBef>
              </a:pPr>
              <a:t>7</a:t>
            </a:fld>
            <a:endParaRPr lang="en-US" altLang="ja-JP" smtClean="0">
              <a:solidFill>
                <a:srgbClr val="000000"/>
              </a:solidFill>
            </a:endParaRPr>
          </a:p>
        </p:txBody>
      </p:sp>
      <p:sp>
        <p:nvSpPr>
          <p:cNvPr id="18437" name="Header Placehold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50" charset="-128"/>
              </a:defRPr>
            </a:lvl1pPr>
            <a:lvl2pPr marL="742950" indent="-285750" eaLnBrk="0" hangingPunct="0">
              <a:spcBef>
                <a:spcPct val="30000"/>
              </a:spcBef>
              <a:defRPr sz="1200">
                <a:solidFill>
                  <a:schemeClr val="tx1"/>
                </a:solidFill>
                <a:latin typeface="Calibri" pitchFamily="34" charset="0"/>
                <a:ea typeface="ＭＳ Ｐゴシック" pitchFamily="50" charset="-128"/>
              </a:defRPr>
            </a:lvl2pPr>
            <a:lvl3pPr marL="1143000" indent="-228600" eaLnBrk="0" hangingPunct="0">
              <a:spcBef>
                <a:spcPct val="30000"/>
              </a:spcBef>
              <a:defRPr sz="1200">
                <a:solidFill>
                  <a:schemeClr val="tx1"/>
                </a:solidFill>
                <a:latin typeface="Calibri" pitchFamily="34" charset="0"/>
                <a:ea typeface="ＭＳ Ｐゴシック" pitchFamily="50" charset="-128"/>
              </a:defRPr>
            </a:lvl3pPr>
            <a:lvl4pPr marL="1600200" indent="-228600" eaLnBrk="0" hangingPunct="0">
              <a:spcBef>
                <a:spcPct val="30000"/>
              </a:spcBef>
              <a:defRPr sz="1200">
                <a:solidFill>
                  <a:schemeClr val="tx1"/>
                </a:solidFill>
                <a:latin typeface="Calibri" pitchFamily="34" charset="0"/>
                <a:ea typeface="ＭＳ Ｐゴシック" pitchFamily="50" charset="-128"/>
              </a:defRPr>
            </a:lvl4pPr>
            <a:lvl5pPr marL="2057400" indent="-228600" eaLnBrk="0" hangingPunct="0">
              <a:spcBef>
                <a:spcPct val="30000"/>
              </a:spcBef>
              <a:defRPr sz="1200">
                <a:solidFill>
                  <a:schemeClr val="tx1"/>
                </a:solidFill>
                <a:latin typeface="Calibri" pitchFamily="34" charset="0"/>
                <a:ea typeface="ＭＳ Ｐゴシック" pitchFamily="50"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9pPr>
          </a:lstStyle>
          <a:p>
            <a:pPr eaLnBrk="1" hangingPunct="1">
              <a:spcBef>
                <a:spcPct val="0"/>
              </a:spcBef>
            </a:pPr>
            <a:endParaRPr lang="ja-JP" altLang="ja-JP" smtClean="0">
              <a:solidFill>
                <a:srgbClr val="000000"/>
              </a:solidFill>
              <a:latin typeface="Times New Roman" pitchFamily="18" charset="0"/>
            </a:endParaRPr>
          </a:p>
        </p:txBody>
      </p:sp>
    </p:spTree>
    <p:extLst>
      <p:ext uri="{BB962C8B-B14F-4D97-AF65-F5344CB8AC3E}">
        <p14:creationId xmlns:p14="http://schemas.microsoft.com/office/powerpoint/2010/main" val="1422781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ja-JP" smtClean="0">
              <a:latin typeface="Times New Roman" pitchFamily="18" charset="0"/>
              <a:ea typeface="ＭＳ Ｐゴシック" pitchFamily="50" charset="-128"/>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50" charset="-128"/>
              </a:defRPr>
            </a:lvl1pPr>
            <a:lvl2pPr marL="742950" indent="-285750" eaLnBrk="0" hangingPunct="0">
              <a:spcBef>
                <a:spcPct val="30000"/>
              </a:spcBef>
              <a:defRPr sz="1200">
                <a:solidFill>
                  <a:schemeClr val="tx1"/>
                </a:solidFill>
                <a:latin typeface="Calibri" pitchFamily="34" charset="0"/>
                <a:ea typeface="ＭＳ Ｐゴシック" pitchFamily="50" charset="-128"/>
              </a:defRPr>
            </a:lvl2pPr>
            <a:lvl3pPr marL="1143000" indent="-228600" eaLnBrk="0" hangingPunct="0">
              <a:spcBef>
                <a:spcPct val="30000"/>
              </a:spcBef>
              <a:defRPr sz="1200">
                <a:solidFill>
                  <a:schemeClr val="tx1"/>
                </a:solidFill>
                <a:latin typeface="Calibri" pitchFamily="34" charset="0"/>
                <a:ea typeface="ＭＳ Ｐゴシック" pitchFamily="50" charset="-128"/>
              </a:defRPr>
            </a:lvl3pPr>
            <a:lvl4pPr marL="1600200" indent="-228600" eaLnBrk="0" hangingPunct="0">
              <a:spcBef>
                <a:spcPct val="30000"/>
              </a:spcBef>
              <a:defRPr sz="1200">
                <a:solidFill>
                  <a:schemeClr val="tx1"/>
                </a:solidFill>
                <a:latin typeface="Calibri" pitchFamily="34" charset="0"/>
                <a:ea typeface="ＭＳ Ｐゴシック" pitchFamily="50" charset="-128"/>
              </a:defRPr>
            </a:lvl4pPr>
            <a:lvl5pPr marL="2057400" indent="-228600" eaLnBrk="0" hangingPunct="0">
              <a:spcBef>
                <a:spcPct val="30000"/>
              </a:spcBef>
              <a:defRPr sz="1200">
                <a:solidFill>
                  <a:schemeClr val="tx1"/>
                </a:solidFill>
                <a:latin typeface="Calibri" pitchFamily="34" charset="0"/>
                <a:ea typeface="ＭＳ Ｐゴシック" pitchFamily="50"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9pPr>
          </a:lstStyle>
          <a:p>
            <a:pPr eaLnBrk="1" hangingPunct="1">
              <a:spcBef>
                <a:spcPct val="0"/>
              </a:spcBef>
            </a:pPr>
            <a:fld id="{174503B8-69B0-46A3-A68E-BBB17213AA5F}" type="slidenum">
              <a:rPr lang="en-US" altLang="ja-JP" smtClean="0">
                <a:solidFill>
                  <a:srgbClr val="000000"/>
                </a:solidFill>
              </a:rPr>
              <a:pPr eaLnBrk="1" hangingPunct="1">
                <a:spcBef>
                  <a:spcPct val="0"/>
                </a:spcBef>
              </a:pPr>
              <a:t>11</a:t>
            </a:fld>
            <a:endParaRPr lang="en-US" altLang="ja-JP" smtClean="0">
              <a:solidFill>
                <a:srgbClr val="000000"/>
              </a:solidFill>
            </a:endParaRPr>
          </a:p>
        </p:txBody>
      </p:sp>
      <p:sp>
        <p:nvSpPr>
          <p:cNvPr id="18437" name="Header Placehold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50" charset="-128"/>
              </a:defRPr>
            </a:lvl1pPr>
            <a:lvl2pPr marL="742950" indent="-285750" eaLnBrk="0" hangingPunct="0">
              <a:spcBef>
                <a:spcPct val="30000"/>
              </a:spcBef>
              <a:defRPr sz="1200">
                <a:solidFill>
                  <a:schemeClr val="tx1"/>
                </a:solidFill>
                <a:latin typeface="Calibri" pitchFamily="34" charset="0"/>
                <a:ea typeface="ＭＳ Ｐゴシック" pitchFamily="50" charset="-128"/>
              </a:defRPr>
            </a:lvl2pPr>
            <a:lvl3pPr marL="1143000" indent="-228600" eaLnBrk="0" hangingPunct="0">
              <a:spcBef>
                <a:spcPct val="30000"/>
              </a:spcBef>
              <a:defRPr sz="1200">
                <a:solidFill>
                  <a:schemeClr val="tx1"/>
                </a:solidFill>
                <a:latin typeface="Calibri" pitchFamily="34" charset="0"/>
                <a:ea typeface="ＭＳ Ｐゴシック" pitchFamily="50" charset="-128"/>
              </a:defRPr>
            </a:lvl3pPr>
            <a:lvl4pPr marL="1600200" indent="-228600" eaLnBrk="0" hangingPunct="0">
              <a:spcBef>
                <a:spcPct val="30000"/>
              </a:spcBef>
              <a:defRPr sz="1200">
                <a:solidFill>
                  <a:schemeClr val="tx1"/>
                </a:solidFill>
                <a:latin typeface="Calibri" pitchFamily="34" charset="0"/>
                <a:ea typeface="ＭＳ Ｐゴシック" pitchFamily="50" charset="-128"/>
              </a:defRPr>
            </a:lvl4pPr>
            <a:lvl5pPr marL="2057400" indent="-228600" eaLnBrk="0" hangingPunct="0">
              <a:spcBef>
                <a:spcPct val="30000"/>
              </a:spcBef>
              <a:defRPr sz="1200">
                <a:solidFill>
                  <a:schemeClr val="tx1"/>
                </a:solidFill>
                <a:latin typeface="Calibri" pitchFamily="34" charset="0"/>
                <a:ea typeface="ＭＳ Ｐゴシック" pitchFamily="50"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ＭＳ Ｐゴシック" pitchFamily="50" charset="-128"/>
              </a:defRPr>
            </a:lvl9pPr>
          </a:lstStyle>
          <a:p>
            <a:pPr eaLnBrk="1" hangingPunct="1">
              <a:spcBef>
                <a:spcPct val="0"/>
              </a:spcBef>
            </a:pPr>
            <a:endParaRPr lang="ja-JP" altLang="ja-JP" smtClean="0">
              <a:solidFill>
                <a:srgbClr val="000000"/>
              </a:solidFill>
              <a:latin typeface="Times New Roman" pitchFamily="18" charset="0"/>
            </a:endParaRPr>
          </a:p>
        </p:txBody>
      </p:sp>
    </p:spTree>
    <p:extLst>
      <p:ext uri="{BB962C8B-B14F-4D97-AF65-F5344CB8AC3E}">
        <p14:creationId xmlns:p14="http://schemas.microsoft.com/office/powerpoint/2010/main" val="42306204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AutoShape 5"/>
          <p:cNvSpPr>
            <a:spLocks noChangeAspect="1" noChangeArrowheads="1" noTextEdit="1"/>
          </p:cNvSpPr>
          <p:nvPr/>
        </p:nvSpPr>
        <p:spPr bwMode="auto">
          <a:xfrm>
            <a:off x="0" y="3244851"/>
            <a:ext cx="9144000" cy="288925"/>
          </a:xfrm>
          <a:prstGeom prst="rect">
            <a:avLst/>
          </a:prstGeom>
          <a:noFill/>
          <a:ln w="9525">
            <a:noFill/>
            <a:miter lim="800000"/>
            <a:headEnd/>
            <a:tailEnd/>
          </a:ln>
        </p:spPr>
        <p:txBody>
          <a:bodyPr/>
          <a:lstStyle/>
          <a:p>
            <a:pPr>
              <a:defRPr/>
            </a:pPr>
            <a:endParaRPr lang="en-US">
              <a:latin typeface="Tahoma" pitchFamily="34" charset="0"/>
            </a:endParaRPr>
          </a:p>
        </p:txBody>
      </p:sp>
      <p:sp>
        <p:nvSpPr>
          <p:cNvPr id="328706" name="Rectangle 2"/>
          <p:cNvSpPr>
            <a:spLocks noGrp="1" noChangeArrowheads="1"/>
          </p:cNvSpPr>
          <p:nvPr>
            <p:ph type="ctrTitle" sz="quarter"/>
          </p:nvPr>
        </p:nvSpPr>
        <p:spPr>
          <a:xfrm>
            <a:off x="4089889" y="666750"/>
            <a:ext cx="4810857" cy="1874838"/>
          </a:xfrm>
        </p:spPr>
        <p:txBody>
          <a:bodyPr anchor="b"/>
          <a:lstStyle>
            <a:lvl1pPr>
              <a:defRPr sz="3200"/>
            </a:lvl1pPr>
          </a:lstStyle>
          <a:p>
            <a:r>
              <a:rPr lang="en-GB"/>
              <a:t>Click to edit Master title style</a:t>
            </a:r>
          </a:p>
        </p:txBody>
      </p:sp>
      <p:sp>
        <p:nvSpPr>
          <p:cNvPr id="328707" name="Rectangle 3"/>
          <p:cNvSpPr>
            <a:spLocks noGrp="1" noChangeArrowheads="1"/>
          </p:cNvSpPr>
          <p:nvPr>
            <p:ph type="subTitle" sz="quarter" idx="1"/>
          </p:nvPr>
        </p:nvSpPr>
        <p:spPr>
          <a:xfrm>
            <a:off x="4081097" y="2722564"/>
            <a:ext cx="4826977" cy="1093787"/>
          </a:xfrm>
        </p:spPr>
        <p:txBody>
          <a:bodyPr/>
          <a:lstStyle>
            <a:lvl1pPr marL="0" indent="0">
              <a:buNone/>
              <a:defRPr sz="1800">
                <a:solidFill>
                  <a:schemeClr val="bg1"/>
                </a:solidFill>
                <a:latin typeface="Century Gothic" pitchFamily="34" charset="0"/>
              </a:defRPr>
            </a:lvl1pPr>
          </a:lstStyle>
          <a:p>
            <a:r>
              <a:rPr lang="en-GB" dirty="0"/>
              <a:t>Click to edit Master subtitle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39000" y="6546850"/>
            <a:ext cx="1905000" cy="311150"/>
          </a:xfrm>
        </p:spPr>
        <p:txBody>
          <a:bodyPr/>
          <a:lstStyle>
            <a:lvl1pPr>
              <a:defRPr/>
            </a:lvl1pPr>
          </a:lstStyle>
          <a:p>
            <a:pPr>
              <a:defRPr/>
            </a:pPr>
            <a:fld id="{6BF8D2B0-EFB6-4DAA-9B0B-6F6B3A580823}" type="slidenum">
              <a:rPr lang="en-US"/>
              <a:pPr>
                <a:defRPr/>
              </a:pPr>
              <a: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5_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59638" y="6453188"/>
            <a:ext cx="1639887" cy="319087"/>
          </a:xfrm>
        </p:spPr>
        <p:txBody>
          <a:bodyPr/>
          <a:lstStyle>
            <a:lvl1pPr>
              <a:defRPr sz="1200">
                <a:latin typeface="Century Gothic" pitchFamily="34" charset="0"/>
              </a:defRPr>
            </a:lvl1pPr>
          </a:lstStyle>
          <a:p>
            <a:pPr>
              <a:defRPr/>
            </a:pPr>
            <a:fld id="{D0F42E32-55FE-41C1-A352-559595A40185}" type="slidenum">
              <a:rPr lang="en-US" altLang="ja-JP"/>
              <a:pPr>
                <a:defRPr/>
              </a:pPr>
              <a:t>‹#›</a:t>
            </a:fld>
            <a:endParaRPr lang="en-US" altLang="ja-JP"/>
          </a:p>
        </p:txBody>
      </p:sp>
    </p:spTree>
    <p:extLst>
      <p:ext uri="{BB962C8B-B14F-4D97-AF65-F5344CB8AC3E}">
        <p14:creationId xmlns:p14="http://schemas.microsoft.com/office/powerpoint/2010/main" val="3105290825"/>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59638" y="6453188"/>
            <a:ext cx="1639887" cy="319087"/>
          </a:xfrm>
        </p:spPr>
        <p:txBody>
          <a:bodyPr/>
          <a:lstStyle>
            <a:lvl1pPr>
              <a:defRPr sz="1200">
                <a:latin typeface="Century Gothic" pitchFamily="34" charset="0"/>
              </a:defRPr>
            </a:lvl1pPr>
          </a:lstStyle>
          <a:p>
            <a:pPr>
              <a:defRPr/>
            </a:pPr>
            <a:fld id="{D0F42E32-55FE-41C1-A352-559595A40185}" type="slidenum">
              <a:rPr lang="en-US" altLang="ja-JP"/>
              <a:pPr>
                <a:defRPr/>
              </a:pPr>
              <a:t>‹#›</a:t>
            </a:fld>
            <a:endParaRPr lang="en-US" altLang="ja-JP"/>
          </a:p>
        </p:txBody>
      </p:sp>
    </p:spTree>
    <p:extLst>
      <p:ext uri="{BB962C8B-B14F-4D97-AF65-F5344CB8AC3E}">
        <p14:creationId xmlns:p14="http://schemas.microsoft.com/office/powerpoint/2010/main" val="2208663408"/>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1671638" y="188913"/>
            <a:ext cx="7396162"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4" name="TextBox 3"/>
          <p:cNvSpPr txBox="1"/>
          <p:nvPr userDrawn="1"/>
        </p:nvSpPr>
        <p:spPr>
          <a:xfrm>
            <a:off x="19050" y="482815"/>
            <a:ext cx="1749197" cy="553998"/>
          </a:xfrm>
          <a:prstGeom prst="rect">
            <a:avLst/>
          </a:prstGeom>
          <a:noFill/>
        </p:spPr>
        <p:txBody>
          <a:bodyPr wrap="none">
            <a:spAutoFit/>
          </a:bodyPr>
          <a:lstStyle/>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SIT Tech.</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Workshop 2014</a:t>
            </a:r>
            <a:endParaRPr lang="en-US" sz="1000" b="1" dirty="0">
              <a:solidFill>
                <a:srgbClr val="FFFFFF"/>
              </a:solidFill>
              <a:latin typeface="Arial Unicode MS" pitchFamily="-111" charset="0"/>
              <a:ea typeface="ＭＳ Ｐゴシック" pitchFamily="-105" charset="-128"/>
              <a:cs typeface="ＭＳ Ｐゴシック" pitchFamily="-105" charset="-128"/>
            </a:endParaRPr>
          </a:p>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CNES, Montpellier, France</a:t>
            </a:r>
            <a:r>
              <a:rPr lang="en-US" sz="1000" b="1" dirty="0">
                <a:solidFill>
                  <a:srgbClr val="FFFFFF"/>
                </a:solidFill>
                <a:latin typeface="Arial Unicode MS" pitchFamily="-111" charset="0"/>
                <a:ea typeface="ＭＳ Ｐゴシック" pitchFamily="-105" charset="-128"/>
                <a:cs typeface="ＭＳ Ｐゴシック" pitchFamily="-105" charset="-128"/>
              </a:rPr>
              <a:t/>
            </a:r>
            <a:br>
              <a:rPr lang="en-US" sz="1000" b="1" dirty="0">
                <a:solidFill>
                  <a:srgbClr val="FFFFFF"/>
                </a:solidFill>
                <a:latin typeface="Arial Unicode MS" pitchFamily="-111" charset="0"/>
                <a:ea typeface="ＭＳ Ｐゴシック" pitchFamily="-105" charset="-128"/>
                <a:cs typeface="ＭＳ Ｐゴシック" pitchFamily="-105" charset="-128"/>
              </a:rPr>
            </a:br>
            <a:r>
              <a:rPr lang="en-US" sz="1000" b="1" dirty="0" smtClean="0">
                <a:solidFill>
                  <a:srgbClr val="FFFFFF"/>
                </a:solidFill>
                <a:latin typeface="Arial Unicode MS" pitchFamily="-111" charset="0"/>
                <a:ea typeface="ＭＳ Ｐゴシック" pitchFamily="-105" charset="-128"/>
                <a:cs typeface="ＭＳ Ｐゴシック" pitchFamily="-105" charset="-128"/>
              </a:rPr>
              <a:t>17</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th</a:t>
            </a:r>
            <a:r>
              <a:rPr lang="en-US" sz="1000" b="1" dirty="0" smtClean="0">
                <a:solidFill>
                  <a:srgbClr val="FFFFFF"/>
                </a:solidFill>
                <a:latin typeface="Arial Unicode MS" pitchFamily="-111" charset="0"/>
                <a:ea typeface="ＭＳ Ｐゴシック" pitchFamily="-105" charset="-128"/>
                <a:cs typeface="ＭＳ Ｐゴシック" pitchFamily="-105" charset="-128"/>
              </a:rPr>
              <a:t>-18</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th</a:t>
            </a:r>
            <a:r>
              <a:rPr lang="en-US" sz="1000" b="1" dirty="0" smtClean="0">
                <a:solidFill>
                  <a:srgbClr val="FFFFFF"/>
                </a:solidFill>
                <a:latin typeface="Arial Unicode MS" pitchFamily="-111" charset="0"/>
                <a:ea typeface="ＭＳ Ｐゴシック" pitchFamily="-105" charset="-128"/>
                <a:cs typeface="ＭＳ Ｐゴシック" pitchFamily="-105" charset="-128"/>
              </a:rPr>
              <a:t> September</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a:t>
            </a:r>
            <a:r>
              <a:rPr lang="en-US" sz="1000" b="1" dirty="0" smtClean="0">
                <a:solidFill>
                  <a:srgbClr val="FFFFFF"/>
                </a:solidFill>
                <a:latin typeface="Arial Unicode MS" pitchFamily="-111" charset="0"/>
                <a:ea typeface="ＭＳ Ｐゴシック" pitchFamily="-105" charset="-128"/>
                <a:cs typeface="ＭＳ Ｐゴシック" pitchFamily="-105" charset="-128"/>
              </a:rPr>
              <a:t>2014</a:t>
            </a:r>
            <a:endParaRPr lang="en-US" sz="1000" b="1" dirty="0">
              <a:solidFill>
                <a:srgbClr val="FFFFFF"/>
              </a:solidFill>
              <a:latin typeface="Arial Unicode MS" pitchFamily="-111" charset="0"/>
              <a:ea typeface="ＭＳ Ｐゴシック" pitchFamily="-105" charset="-128"/>
              <a:cs typeface="ＭＳ Ｐゴシック" pitchFamily="-105" charset="-128"/>
            </a:endParaRP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a:t>
            </a:fld>
            <a:endParaRPr lang="en-US"/>
          </a:p>
        </p:txBody>
      </p:sp>
      <p:pic>
        <p:nvPicPr>
          <p:cNvPr id="5" name="Picture 4" descr="CEOS_logo_trans_SMALL.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5078" y="119764"/>
            <a:ext cx="915254" cy="363051"/>
          </a:xfrm>
          <a:prstGeom prst="rect">
            <a:avLst/>
          </a:prstGeom>
        </p:spPr>
      </p:pic>
    </p:spTree>
  </p:cSld>
  <p:clrMap bg1="lt1" tx1="dk1" bg2="lt2" tx2="dk2" accent1="accent1" accent2="accent2" accent3="accent3" accent4="accent4" accent5="accent5" accent6="accent6" hlink="hlink" folHlink="folHlink"/>
  <p:sldLayoutIdLst>
    <p:sldLayoutId id="2147483672" r:id="rId1"/>
    <p:sldLayoutId id="2147483671" r:id="rId2"/>
    <p:sldLayoutId id="2147483675" r:id="rId3"/>
    <p:sldLayoutId id="2147483676" r:id="rId4"/>
  </p:sldLayoutIdLst>
  <p:transition spd="slow"/>
  <p:hf hdr="0" ftr="0" dt="0"/>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44"/>
          <p:cNvSpPr>
            <a:spLocks noGrp="1" noChangeArrowheads="1"/>
          </p:cNvSpPr>
          <p:nvPr>
            <p:ph type="ctrTitle"/>
          </p:nvPr>
        </p:nvSpPr>
        <p:spPr>
          <a:xfrm>
            <a:off x="959757" y="-1242440"/>
            <a:ext cx="7872968" cy="2484879"/>
          </a:xfrm>
        </p:spPr>
        <p:txBody>
          <a:bodyPr/>
          <a:lstStyle/>
          <a:p>
            <a:r>
              <a:rPr lang="en-US" altLang="ja-JP" dirty="0"/>
              <a:t>CEOS Response </a:t>
            </a:r>
            <a:r>
              <a:rPr lang="en-US" altLang="ja-JP"/>
              <a:t>to  </a:t>
            </a:r>
            <a:r>
              <a:rPr lang="en-US" altLang="ja-JP" smtClean="0"/>
              <a:t/>
            </a:r>
            <a:br>
              <a:rPr lang="en-US" altLang="ja-JP" smtClean="0"/>
            </a:br>
            <a:r>
              <a:rPr lang="en-US" altLang="ja-JP" smtClean="0"/>
              <a:t>the </a:t>
            </a:r>
            <a:r>
              <a:rPr lang="en-US" altLang="ja-JP" dirty="0"/>
              <a:t>GEOSS Water Strategy </a:t>
            </a:r>
            <a:r>
              <a:rPr lang="en-US" altLang="ja-JP" dirty="0" smtClean="0"/>
              <a:t>Repor</a:t>
            </a:r>
            <a:r>
              <a:rPr lang="en-US" altLang="ja-JP" dirty="0"/>
              <a:t>t</a:t>
            </a:r>
            <a:endParaRPr lang="en-US" dirty="0" smtClean="0">
              <a:solidFill>
                <a:srgbClr val="FFFF00"/>
              </a:solidFill>
            </a:endParaRPr>
          </a:p>
        </p:txBody>
      </p:sp>
      <p:sp>
        <p:nvSpPr>
          <p:cNvPr id="2" name="Subtitle 1"/>
          <p:cNvSpPr>
            <a:spLocks noGrp="1"/>
          </p:cNvSpPr>
          <p:nvPr>
            <p:ph type="subTitle" sz="quarter" idx="1"/>
          </p:nvPr>
        </p:nvSpPr>
        <p:spPr>
          <a:xfrm>
            <a:off x="3863700" y="1391104"/>
            <a:ext cx="4826977" cy="1564105"/>
          </a:xfrm>
        </p:spPr>
        <p:txBody>
          <a:bodyPr/>
          <a:lstStyle/>
          <a:p>
            <a:pPr algn="r"/>
            <a:r>
              <a:rPr lang="en-US" altLang="ja-JP" b="0" dirty="0"/>
              <a:t>Nobuyoshi Fujimoto, Chu Ishida, Kerry Sawyer and Richard Lawford</a:t>
            </a:r>
            <a:r>
              <a:rPr lang="en-US" b="0" dirty="0"/>
              <a:t/>
            </a:r>
            <a:br>
              <a:rPr lang="en-US" b="0" dirty="0"/>
            </a:br>
            <a:r>
              <a:rPr lang="en-US" altLang="ja-JP" b="0" dirty="0"/>
              <a:t>JAXA and CEOS</a:t>
            </a:r>
          </a:p>
          <a:p>
            <a:pPr algn="r"/>
            <a:r>
              <a:rPr lang="en-US" b="0" dirty="0"/>
              <a:t>SIT Workshop Agenda Item #11</a:t>
            </a:r>
          </a:p>
          <a:p>
            <a:pPr algn="r"/>
            <a:r>
              <a:rPr lang="en-US" b="0" dirty="0" smtClean="0"/>
              <a:t>Organization: JAXA</a:t>
            </a:r>
          </a:p>
          <a:p>
            <a:pPr algn="r"/>
            <a:r>
              <a:rPr lang="en-US" b="0" dirty="0" smtClean="0"/>
              <a:t>CEOS SIT Technical Workshop</a:t>
            </a:r>
          </a:p>
          <a:p>
            <a:pPr algn="r"/>
            <a:r>
              <a:rPr lang="en-US" b="0" dirty="0" smtClean="0"/>
              <a:t>CNES</a:t>
            </a:r>
            <a:r>
              <a:rPr lang="en-US" b="0" dirty="0"/>
              <a:t>, </a:t>
            </a:r>
            <a:r>
              <a:rPr lang="en-US" b="0" dirty="0" smtClean="0"/>
              <a:t>Montpellier, France</a:t>
            </a:r>
            <a:br>
              <a:rPr lang="en-US" b="0" dirty="0" smtClean="0"/>
            </a:br>
            <a:r>
              <a:rPr lang="en-US" b="0" dirty="0" smtClean="0"/>
              <a:t>17</a:t>
            </a:r>
            <a:r>
              <a:rPr lang="en-US" b="0" baseline="30000" dirty="0" smtClean="0"/>
              <a:t>th</a:t>
            </a:r>
            <a:r>
              <a:rPr lang="en-US" b="0" dirty="0" smtClean="0"/>
              <a:t>-18</a:t>
            </a:r>
            <a:r>
              <a:rPr lang="en-US" b="0" baseline="30000" dirty="0" smtClean="0"/>
              <a:t>th</a:t>
            </a:r>
            <a:r>
              <a:rPr lang="en-US" b="0" dirty="0" smtClean="0"/>
              <a:t> September 2014</a:t>
            </a:r>
            <a:endParaRPr lang="en-US" b="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7987" y="1442247"/>
            <a:ext cx="7984342" cy="4093428"/>
          </a:xfrm>
          <a:prstGeom prst="rect">
            <a:avLst/>
          </a:prstGeom>
          <a:noFill/>
        </p:spPr>
        <p:txBody>
          <a:bodyPr wrap="square" rtlCol="0">
            <a:spAutoFit/>
          </a:bodyPr>
          <a:lstStyle/>
          <a:p>
            <a:r>
              <a:rPr lang="en-CA" altLang="en-US" sz="2000" dirty="0"/>
              <a:t>E.9  The EC Earth2observe has initiated a project to assess the feasibility of combining in-situ measurements and GRACE satellite data to produce an integrated groundwater product.</a:t>
            </a:r>
          </a:p>
          <a:p>
            <a:endParaRPr lang="en-CA" altLang="en-US" sz="2000" dirty="0"/>
          </a:p>
          <a:p>
            <a:r>
              <a:rPr lang="en-CA" altLang="en-US" sz="2000" dirty="0"/>
              <a:t>G.2. The GEO Secretariat will develop a web-based clearinghouse for water cycle training materials and webinars.</a:t>
            </a:r>
          </a:p>
          <a:p>
            <a:endParaRPr lang="en-CA" altLang="en-US" sz="2000" dirty="0"/>
          </a:p>
          <a:p>
            <a:r>
              <a:rPr lang="en-CA" altLang="en-US" sz="2000" dirty="0"/>
              <a:t>G.4 Given the importance of water use in monitoring for </a:t>
            </a:r>
            <a:r>
              <a:rPr lang="en-CA" altLang="en-US" sz="2000" dirty="0" smtClean="0"/>
              <a:t>SDGs, </a:t>
            </a:r>
            <a:r>
              <a:rPr lang="en-CA" altLang="en-US" sz="2000" dirty="0"/>
              <a:t>IGWCO COP plans to undertake a feasibility study to determine how Earth observations can provide data on water use.</a:t>
            </a:r>
          </a:p>
          <a:p>
            <a:endParaRPr lang="en-CA" altLang="en-US" sz="2000" dirty="0"/>
          </a:p>
          <a:p>
            <a:r>
              <a:rPr lang="en-CA" altLang="en-US" sz="2000" dirty="0"/>
              <a:t>Additional: US GEO has started to develop an initiative related to global water security.</a:t>
            </a:r>
          </a:p>
        </p:txBody>
      </p:sp>
      <p:sp>
        <p:nvSpPr>
          <p:cNvPr id="3" name="Title 1"/>
          <p:cNvSpPr txBox="1">
            <a:spLocks/>
          </p:cNvSpPr>
          <p:nvPr/>
        </p:nvSpPr>
        <p:spPr bwMode="auto">
          <a:xfrm>
            <a:off x="878306" y="101600"/>
            <a:ext cx="8206958" cy="738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altLang="ja-JP" kern="0" smtClean="0">
                <a:ea typeface="ＭＳ Ｐゴシック" pitchFamily="50" charset="-128"/>
              </a:rPr>
              <a:t>Responses from Non-CEOS organizations to Date (2/2)</a:t>
            </a:r>
            <a:endParaRPr lang="en-US" altLang="ja-JP" sz="2000" kern="0" smtClean="0">
              <a:latin typeface="Tahoma" pitchFamily="34" charset="0"/>
              <a:ea typeface="ＭＳ Ｐゴシック" pitchFamily="50" charset="-128"/>
              <a:cs typeface="Tahoma" pitchFamily="34" charset="0"/>
            </a:endParaRPr>
          </a:p>
        </p:txBody>
      </p:sp>
      <p:sp>
        <p:nvSpPr>
          <p:cNvPr id="4" name="スライド番号プレースホルダー 3"/>
          <p:cNvSpPr>
            <a:spLocks noGrp="1"/>
          </p:cNvSpPr>
          <p:nvPr>
            <p:ph type="sldNum" sz="quarter" idx="10"/>
          </p:nvPr>
        </p:nvSpPr>
        <p:spPr/>
        <p:txBody>
          <a:bodyPr/>
          <a:lstStyle/>
          <a:p>
            <a:pPr>
              <a:defRPr/>
            </a:pPr>
            <a:fld id="{6BF8D2B0-EFB6-4DAA-9B0B-6F6B3A580823}" type="slidenum">
              <a:rPr lang="en-US" smtClean="0"/>
              <a:pPr>
                <a:defRPr/>
              </a:pPr>
              <a:t>10</a:t>
            </a:fld>
            <a:endParaRPr lang="en-US"/>
          </a:p>
        </p:txBody>
      </p:sp>
    </p:spTree>
    <p:extLst>
      <p:ext uri="{BB962C8B-B14F-4D97-AF65-F5344CB8AC3E}">
        <p14:creationId xmlns:p14="http://schemas.microsoft.com/office/powerpoint/2010/main" val="1401592070"/>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2400" b="1">
                <a:solidFill>
                  <a:schemeClr val="tx2"/>
                </a:solidFill>
                <a:latin typeface="Arial" charset="0"/>
                <a:ea typeface="ＭＳ Ｐゴシック" pitchFamily="50" charset="-128"/>
              </a:defRPr>
            </a:lvl1pPr>
            <a:lvl2pPr marL="742950" indent="-285750" eaLnBrk="0" hangingPunct="0">
              <a:spcBef>
                <a:spcPct val="20000"/>
              </a:spcBef>
              <a:buFont typeface="Arial" charset="0"/>
              <a:buChar char="•"/>
              <a:defRPr sz="2200" b="1">
                <a:solidFill>
                  <a:schemeClr val="tx2"/>
                </a:solidFill>
                <a:latin typeface="Arial" charset="0"/>
                <a:ea typeface="ＭＳ Ｐゴシック" pitchFamily="50" charset="-128"/>
              </a:defRPr>
            </a:lvl2pPr>
            <a:lvl3pPr marL="1143000" indent="-228600" eaLnBrk="0" hangingPunct="0">
              <a:spcBef>
                <a:spcPct val="20000"/>
              </a:spcBef>
              <a:buFont typeface="Courier New" pitchFamily="49" charset="0"/>
              <a:buChar char="o"/>
              <a:defRPr sz="2000" b="1">
                <a:solidFill>
                  <a:schemeClr val="tx2"/>
                </a:solidFill>
                <a:latin typeface="Arial" charset="0"/>
                <a:ea typeface="ＭＳ Ｐゴシック" pitchFamily="50" charset="-128"/>
              </a:defRPr>
            </a:lvl3pPr>
            <a:lvl4pPr marL="1600200" indent="-228600" eaLnBrk="0" hangingPunct="0">
              <a:spcBef>
                <a:spcPct val="20000"/>
              </a:spcBef>
              <a:buFont typeface="Wingdings" pitchFamily="2" charset="2"/>
              <a:buChar char="§"/>
              <a:defRPr b="1">
                <a:solidFill>
                  <a:schemeClr val="tx2"/>
                </a:solidFill>
                <a:latin typeface="Arial" charset="0"/>
                <a:ea typeface="ＭＳ Ｐゴシック" pitchFamily="50" charset="-128"/>
              </a:defRPr>
            </a:lvl4pPr>
            <a:lvl5pPr marL="2057400" indent="-228600" eaLnBrk="0" hangingPunct="0">
              <a:spcBef>
                <a:spcPct val="20000"/>
              </a:spcBef>
              <a:buFont typeface="Arial" charset="0"/>
              <a:buChar char="•"/>
              <a:defRPr sz="1600" b="1">
                <a:solidFill>
                  <a:schemeClr val="tx2"/>
                </a:solidFill>
                <a:latin typeface="Arial" charset="0"/>
                <a:ea typeface="ＭＳ Ｐゴシック" pitchFamily="50" charset="-128"/>
              </a:defRPr>
            </a:lvl5pPr>
            <a:lvl6pPr marL="25146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6pPr>
            <a:lvl7pPr marL="29718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7pPr>
            <a:lvl8pPr marL="34290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8pPr>
            <a:lvl9pPr marL="38862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9pPr>
          </a:lstStyle>
          <a:p>
            <a:pPr eaLnBrk="1" hangingPunct="1">
              <a:spcBef>
                <a:spcPct val="0"/>
              </a:spcBef>
              <a:buFontTx/>
              <a:buNone/>
            </a:pPr>
            <a:fld id="{51A3B421-1F06-4CD4-B7DE-A4C68B024258}" type="slidenum">
              <a:rPr lang="en-US" altLang="ja-JP" sz="1200" b="0" smtClean="0">
                <a:solidFill>
                  <a:srgbClr val="002569"/>
                </a:solidFill>
                <a:latin typeface="Century Gothic" pitchFamily="34" charset="0"/>
              </a:rPr>
              <a:pPr eaLnBrk="1" hangingPunct="1">
                <a:spcBef>
                  <a:spcPct val="0"/>
                </a:spcBef>
                <a:buFontTx/>
                <a:buNone/>
              </a:pPr>
              <a:t>11</a:t>
            </a:fld>
            <a:endParaRPr lang="en-US" altLang="ja-JP" sz="1200" b="0" smtClean="0">
              <a:solidFill>
                <a:srgbClr val="002569"/>
              </a:solidFill>
              <a:latin typeface="Century Gothic" pitchFamily="34" charset="0"/>
            </a:endParaRPr>
          </a:p>
        </p:txBody>
      </p:sp>
      <p:sp>
        <p:nvSpPr>
          <p:cNvPr id="8195" name="Title 1"/>
          <p:cNvSpPr>
            <a:spLocks noGrp="1"/>
          </p:cNvSpPr>
          <p:nvPr>
            <p:ph type="title" idx="4294967295"/>
          </p:nvPr>
        </p:nvSpPr>
        <p:spPr>
          <a:xfrm>
            <a:off x="2052638" y="101600"/>
            <a:ext cx="7032625" cy="738188"/>
          </a:xfrm>
        </p:spPr>
        <p:txBody>
          <a:bodyPr/>
          <a:lstStyle/>
          <a:p>
            <a:pPr eaLnBrk="1" hangingPunct="1"/>
            <a:r>
              <a:rPr lang="en-US" altLang="ja-JP" smtClean="0">
                <a:ea typeface="ＭＳ Ｐゴシック" pitchFamily="50" charset="-128"/>
                <a:cs typeface="Tahoma" pitchFamily="34" charset="0"/>
              </a:rPr>
              <a:t>Proposed Schedule</a:t>
            </a:r>
            <a:endParaRPr lang="en-US" altLang="ja-JP" sz="2000" smtClean="0">
              <a:latin typeface="Tahoma" pitchFamily="34" charset="0"/>
              <a:ea typeface="ＭＳ Ｐゴシック" pitchFamily="50" charset="-128"/>
              <a:cs typeface="Tahoma" pitchFamily="34" charset="0"/>
            </a:endParaRPr>
          </a:p>
        </p:txBody>
      </p:sp>
      <p:sp>
        <p:nvSpPr>
          <p:cNvPr id="5" name="テキスト プレースホルダー 1"/>
          <p:cNvSpPr txBox="1">
            <a:spLocks/>
          </p:cNvSpPr>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a:lstStyle>
          <a:p>
            <a:pPr marL="0" indent="0" defTabSz="914400" eaLnBrk="1" hangingPunct="1">
              <a:buFont typeface="Arial" charset="0"/>
              <a:buNone/>
            </a:pPr>
            <a:endParaRPr lang="en-US" altLang="ja-JP" kern="0" dirty="0" smtClean="0">
              <a:ea typeface="ＭＳ Ｐゴシック" pitchFamily="50" charset="-128"/>
            </a:endParaRPr>
          </a:p>
          <a:p>
            <a:pPr marL="0" indent="0" defTabSz="914400" eaLnBrk="1" hangingPunct="1">
              <a:buFont typeface="Arial" charset="0"/>
              <a:buNone/>
            </a:pPr>
            <a:r>
              <a:rPr lang="en-US" altLang="ja-JP" u="sng" kern="0" smtClean="0">
                <a:ea typeface="ＭＳ Ｐゴシック" pitchFamily="50" charset="-128"/>
              </a:rPr>
              <a:t>2014</a:t>
            </a:r>
            <a:r>
              <a:rPr lang="en-US" altLang="ja-JP" u="sng" kern="0" dirty="0" smtClean="0">
                <a:ea typeface="ＭＳ Ｐゴシック" pitchFamily="50" charset="-128"/>
              </a:rPr>
              <a:t>:</a:t>
            </a:r>
            <a:endParaRPr lang="ja-JP" altLang="ja-JP" kern="0" dirty="0" smtClean="0">
              <a:ea typeface="ＭＳ Ｐゴシック" pitchFamily="50" charset="-128"/>
            </a:endParaRPr>
          </a:p>
          <a:p>
            <a:pPr marL="0" indent="0" defTabSz="914400" eaLnBrk="1" hangingPunct="1">
              <a:buFont typeface="Arial" charset="0"/>
              <a:buNone/>
            </a:pPr>
            <a:r>
              <a:rPr lang="en-US" altLang="ja-JP" kern="0" dirty="0" smtClean="0">
                <a:solidFill>
                  <a:srgbClr val="FF0000"/>
                </a:solidFill>
                <a:ea typeface="ＭＳ Ｐゴシック" pitchFamily="50" charset="-128"/>
              </a:rPr>
              <a:t>15 October</a:t>
            </a:r>
            <a:r>
              <a:rPr lang="en-US" altLang="ja-JP" kern="0" dirty="0" smtClean="0">
                <a:solidFill>
                  <a:srgbClr val="001335"/>
                </a:solidFill>
                <a:ea typeface="ＭＳ Ｐゴシック" pitchFamily="50" charset="-128"/>
              </a:rPr>
              <a:t>: </a:t>
            </a:r>
            <a:r>
              <a:rPr lang="en-US" altLang="ja-JP" kern="0" dirty="0" smtClean="0">
                <a:ea typeface="ＭＳ Ｐゴシック" pitchFamily="50" charset="-128"/>
              </a:rPr>
              <a:t>CEOS CEO will submit CEOS inputs to the GEO IGWCO COP Chairman (Richard Lawford)</a:t>
            </a:r>
          </a:p>
          <a:p>
            <a:pPr marL="0" indent="0" defTabSz="914400" eaLnBrk="1" hangingPunct="1">
              <a:buFont typeface="Arial" charset="0"/>
              <a:buNone/>
            </a:pPr>
            <a:r>
              <a:rPr lang="en-US" altLang="ja-JP" kern="0" dirty="0" smtClean="0">
                <a:solidFill>
                  <a:srgbClr val="FF0000"/>
                </a:solidFill>
                <a:ea typeface="ＭＳ Ｐゴシック" pitchFamily="50" charset="-128"/>
              </a:rPr>
              <a:t>31 December</a:t>
            </a:r>
            <a:r>
              <a:rPr lang="en-US" altLang="ja-JP" kern="0" dirty="0" smtClean="0">
                <a:solidFill>
                  <a:srgbClr val="001335"/>
                </a:solidFill>
                <a:ea typeface="ＭＳ Ｐゴシック" pitchFamily="50" charset="-128"/>
              </a:rPr>
              <a:t>: </a:t>
            </a:r>
            <a:r>
              <a:rPr lang="en-US" altLang="ja-JP" kern="0" dirty="0" smtClean="0">
                <a:ea typeface="ＭＳ Ｐゴシック" pitchFamily="50" charset="-128"/>
              </a:rPr>
              <a:t>GEO IGWCO Chairman will complete the draft GEOSS Water Implementation Plan (WIP) including actions, deliverables, and milestones, along with a proposed tracking system for measuring progress.</a:t>
            </a:r>
          </a:p>
          <a:p>
            <a:pPr marL="0" indent="0" defTabSz="914400" eaLnBrk="1" hangingPunct="1">
              <a:buFont typeface="Arial" charset="0"/>
              <a:buNone/>
            </a:pPr>
            <a:endParaRPr lang="en-US" altLang="ja-JP" kern="0" dirty="0">
              <a:ea typeface="ＭＳ Ｐゴシック" pitchFamily="50" charset="-128"/>
            </a:endParaRPr>
          </a:p>
          <a:p>
            <a:pPr marL="0" indent="0" defTabSz="914400" eaLnBrk="1" hangingPunct="1">
              <a:buNone/>
            </a:pPr>
            <a:r>
              <a:rPr lang="en-US" altLang="ja-JP" u="sng" kern="0" dirty="0" smtClean="0">
                <a:ea typeface="ＭＳ Ｐゴシック" pitchFamily="50" charset="-128"/>
              </a:rPr>
              <a:t>2015:</a:t>
            </a:r>
            <a:endParaRPr lang="ja-JP" altLang="ja-JP" kern="0" dirty="0">
              <a:ea typeface="ＭＳ Ｐゴシック" pitchFamily="50" charset="-128"/>
            </a:endParaRPr>
          </a:p>
          <a:p>
            <a:pPr marL="0" indent="0" defTabSz="914400" eaLnBrk="1" hangingPunct="1">
              <a:buNone/>
            </a:pPr>
            <a:r>
              <a:rPr lang="en-US" altLang="ja-JP" kern="0" dirty="0" smtClean="0">
                <a:solidFill>
                  <a:srgbClr val="FF0000"/>
                </a:solidFill>
                <a:ea typeface="ＭＳ Ｐゴシック" pitchFamily="50" charset="-128"/>
              </a:rPr>
              <a:t>31 January</a:t>
            </a:r>
            <a:r>
              <a:rPr lang="en-US" altLang="ja-JP" kern="0" dirty="0" smtClean="0">
                <a:solidFill>
                  <a:srgbClr val="001335"/>
                </a:solidFill>
                <a:ea typeface="ＭＳ Ｐゴシック" pitchFamily="50" charset="-128"/>
              </a:rPr>
              <a:t>: The Implementation plan will be finalized and submitted to GEO and to </a:t>
            </a:r>
            <a:r>
              <a:rPr lang="en-US" altLang="ja-JP" kern="0" dirty="0" smtClean="0">
                <a:ea typeface="ＭＳ Ｐゴシック" pitchFamily="50" charset="-128"/>
              </a:rPr>
              <a:t>CEOS. </a:t>
            </a:r>
          </a:p>
          <a:p>
            <a:pPr marL="0" indent="0" defTabSz="914400" eaLnBrk="1" hangingPunct="1">
              <a:buFont typeface="Arial" charset="0"/>
              <a:buNone/>
            </a:pPr>
            <a:endParaRPr lang="en-US" altLang="ja-JP" kern="0" dirty="0" smtClean="0">
              <a:ea typeface="ＭＳ Ｐゴシック" pitchFamily="50" charset="-128"/>
            </a:endParaRPr>
          </a:p>
          <a:p>
            <a:pPr marL="0" indent="0" defTabSz="914400" eaLnBrk="1" hangingPunct="1">
              <a:buFont typeface="Arial" charset="0"/>
              <a:buNone/>
            </a:pPr>
            <a:endParaRPr lang="ja-JP" altLang="ja-JP" kern="0" dirty="0" smtClean="0">
              <a:ea typeface="ＭＳ Ｐゴシック" pitchFamily="50" charset="-128"/>
            </a:endParaRPr>
          </a:p>
          <a:p>
            <a:pPr marL="0" indent="0" defTabSz="914400" eaLnBrk="1" hangingPunct="1">
              <a:buFont typeface="Arial" charset="0"/>
              <a:buNone/>
            </a:pPr>
            <a:endParaRPr lang="en-US" altLang="ja-JP" kern="0" dirty="0" smtClean="0">
              <a:ea typeface="ＭＳ Ｐゴシック" pitchFamily="50" charset="-128"/>
            </a:endParaRPr>
          </a:p>
          <a:p>
            <a:pPr marL="0" indent="0" defTabSz="914400" eaLnBrk="1" hangingPunct="1">
              <a:buFont typeface="Arial" charset="0"/>
              <a:buNone/>
            </a:pPr>
            <a:endParaRPr lang="ja-JP" altLang="ja-JP" kern="0" dirty="0" smtClean="0">
              <a:ea typeface="ＭＳ Ｐゴシック" pitchFamily="50" charset="-128"/>
            </a:endParaRPr>
          </a:p>
          <a:p>
            <a:pPr marL="0" indent="0" defTabSz="914400" eaLnBrk="1" hangingPunct="1">
              <a:buFont typeface="Arial" charset="0"/>
              <a:buNone/>
            </a:pPr>
            <a:endParaRPr kumimoji="1" lang="ja-JP" altLang="en-US" kern="0" dirty="0" smtClean="0">
              <a:ea typeface="ＭＳ Ｐゴシック" pitchFamily="50" charset="-128"/>
            </a:endParaRPr>
          </a:p>
        </p:txBody>
      </p:sp>
    </p:spTree>
    <p:extLst>
      <p:ext uri="{BB962C8B-B14F-4D97-AF65-F5344CB8AC3E}">
        <p14:creationId xmlns:p14="http://schemas.microsoft.com/office/powerpoint/2010/main" val="2496915241"/>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07165" y="2650433"/>
            <a:ext cx="7206216" cy="1323439"/>
          </a:xfrm>
          <a:prstGeom prst="rect">
            <a:avLst/>
          </a:prstGeom>
          <a:noFill/>
        </p:spPr>
        <p:txBody>
          <a:bodyPr wrap="square" rtlCol="0">
            <a:spAutoFit/>
          </a:bodyPr>
          <a:lstStyle/>
          <a:p>
            <a:r>
              <a:rPr kumimoji="1" lang="en-US" altLang="ja-JP" sz="4000" smtClean="0"/>
              <a:t>Recommendations that need Responses from CEOS</a:t>
            </a:r>
            <a:endParaRPr kumimoji="1" lang="ja-JP" altLang="en-US" sz="4000"/>
          </a:p>
        </p:txBody>
      </p:sp>
      <p:sp>
        <p:nvSpPr>
          <p:cNvPr id="3" name="スライド番号プレースホルダー 2"/>
          <p:cNvSpPr>
            <a:spLocks noGrp="1"/>
          </p:cNvSpPr>
          <p:nvPr>
            <p:ph type="sldNum" sz="quarter" idx="10"/>
          </p:nvPr>
        </p:nvSpPr>
        <p:spPr/>
        <p:txBody>
          <a:bodyPr/>
          <a:lstStyle/>
          <a:p>
            <a:pPr>
              <a:defRPr/>
            </a:pPr>
            <a:fld id="{6BF8D2B0-EFB6-4DAA-9B0B-6F6B3A580823}" type="slidenum">
              <a:rPr lang="en-US" smtClean="0"/>
              <a:pPr>
                <a:defRPr/>
              </a:pPr>
              <a:t>12</a:t>
            </a:fld>
            <a:endParaRPr lang="en-US"/>
          </a:p>
        </p:txBody>
      </p:sp>
    </p:spTree>
    <p:extLst>
      <p:ext uri="{BB962C8B-B14F-4D97-AF65-F5344CB8AC3E}">
        <p14:creationId xmlns:p14="http://schemas.microsoft.com/office/powerpoint/2010/main" val="3637204147"/>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3330" y="1620325"/>
            <a:ext cx="7874759" cy="5016758"/>
          </a:xfrm>
          <a:prstGeom prst="rect">
            <a:avLst/>
          </a:prstGeom>
          <a:noFill/>
        </p:spPr>
        <p:txBody>
          <a:bodyPr wrap="square" rtlCol="0">
            <a:spAutoFit/>
          </a:bodyPr>
          <a:lstStyle/>
          <a:p>
            <a:endParaRPr lang="en-CA" altLang="en-US" sz="2000" dirty="0"/>
          </a:p>
          <a:p>
            <a:r>
              <a:rPr lang="en-CA" altLang="en-US" sz="2000" dirty="0"/>
              <a:t>A.3. A global-scale coordinated initiative should be developed and implemented to advance the future use of satellite remote sensing for </a:t>
            </a:r>
            <a:r>
              <a:rPr lang="en-CA" altLang="en-US" sz="2000" b="1" dirty="0"/>
              <a:t>water quality applications </a:t>
            </a:r>
            <a:r>
              <a:rPr lang="en-CA" altLang="en-US" sz="2000" dirty="0"/>
              <a:t>(a similar need is </a:t>
            </a:r>
            <a:r>
              <a:rPr lang="en-CA" altLang="en-US" sz="2000" dirty="0" smtClean="0"/>
              <a:t>identified </a:t>
            </a:r>
            <a:r>
              <a:rPr lang="en-CA" altLang="en-US" sz="2000" dirty="0"/>
              <a:t>in </a:t>
            </a:r>
            <a:r>
              <a:rPr lang="en-US" altLang="en-US" sz="2000" dirty="0"/>
              <a:t>C.10 “A feasibility assessment should be undertaken to determine the benefits and technological difficulties of designing a hyperspectral satellite mission focused on water quality measurements.” </a:t>
            </a:r>
          </a:p>
          <a:p>
            <a:r>
              <a:rPr lang="en-US" altLang="en-US" sz="2000" dirty="0" smtClean="0">
                <a:solidFill>
                  <a:srgbClr val="FF0000"/>
                </a:solidFill>
              </a:rPr>
              <a:t>(DLR has informally expressed an interest in working in this area)</a:t>
            </a:r>
            <a:endParaRPr lang="en-US" altLang="en-US" sz="2000" dirty="0">
              <a:solidFill>
                <a:srgbClr val="FF0000"/>
              </a:solidFill>
            </a:endParaRPr>
          </a:p>
          <a:p>
            <a:endParaRPr lang="en-US" altLang="en-US" sz="2000" dirty="0"/>
          </a:p>
          <a:p>
            <a:r>
              <a:rPr lang="en-CA" altLang="en-US" sz="2000" dirty="0"/>
              <a:t>C.8. A mission optimized to measure </a:t>
            </a:r>
            <a:r>
              <a:rPr lang="en-CA" altLang="en-US" sz="2000" b="1" dirty="0"/>
              <a:t>cold season processes and variables </a:t>
            </a:r>
            <a:r>
              <a:rPr lang="en-CA" altLang="en-US" sz="2000" dirty="0"/>
              <a:t>from space is needed.  Also attention should be given to the further development of multichannel satellite sensors that will be able to provide freeze/thaw patterns under different vegetation conditions (</a:t>
            </a:r>
            <a:r>
              <a:rPr lang="en-CA" altLang="en-US" sz="2000"/>
              <a:t>C9</a:t>
            </a:r>
            <a:r>
              <a:rPr lang="en-CA" altLang="en-US" sz="2000" smtClean="0"/>
              <a:t>)</a:t>
            </a:r>
          </a:p>
          <a:p>
            <a:r>
              <a:rPr lang="en-CA" sz="2000" smtClean="0">
                <a:solidFill>
                  <a:srgbClr val="FF0000"/>
                </a:solidFill>
              </a:rPr>
              <a:t>(JAXA will contribute to these recommendations using GCOM-</a:t>
            </a:r>
            <a:r>
              <a:rPr lang="en-US" altLang="ja-JP" sz="2000" smtClean="0">
                <a:solidFill>
                  <a:srgbClr val="FF0000"/>
                </a:solidFill>
              </a:rPr>
              <a:t>W</a:t>
            </a:r>
            <a:r>
              <a:rPr lang="en-CA" sz="2000" smtClean="0">
                <a:solidFill>
                  <a:srgbClr val="FF0000"/>
                </a:solidFill>
              </a:rPr>
              <a:t> and GPM/DPR.)</a:t>
            </a:r>
            <a:endParaRPr lang="en-CA" sz="2000" dirty="0">
              <a:solidFill>
                <a:srgbClr val="FF0000"/>
              </a:solidFill>
            </a:endParaRPr>
          </a:p>
        </p:txBody>
      </p:sp>
      <p:sp>
        <p:nvSpPr>
          <p:cNvPr id="3" name="Title 1"/>
          <p:cNvSpPr txBox="1">
            <a:spLocks/>
          </p:cNvSpPr>
          <p:nvPr/>
        </p:nvSpPr>
        <p:spPr bwMode="auto">
          <a:xfrm>
            <a:off x="2052638" y="101600"/>
            <a:ext cx="7032625" cy="738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altLang="ja-JP" kern="0" smtClean="0">
                <a:ea typeface="ＭＳ Ｐゴシック" pitchFamily="50" charset="-128"/>
                <a:cs typeface="Tahoma" pitchFamily="34" charset="0"/>
              </a:rPr>
              <a:t>New Missions that should be considered by CEOS</a:t>
            </a:r>
            <a:endParaRPr lang="en-US" altLang="ja-JP" sz="2000" kern="0" smtClean="0">
              <a:latin typeface="Tahoma" pitchFamily="34" charset="0"/>
              <a:ea typeface="ＭＳ Ｐゴシック" pitchFamily="50" charset="-128"/>
              <a:cs typeface="Tahoma" pitchFamily="34" charset="0"/>
            </a:endParaRPr>
          </a:p>
        </p:txBody>
      </p:sp>
      <p:sp>
        <p:nvSpPr>
          <p:cNvPr id="4" name="スライド番号プレースホルダー 3"/>
          <p:cNvSpPr>
            <a:spLocks noGrp="1"/>
          </p:cNvSpPr>
          <p:nvPr>
            <p:ph type="sldNum" sz="quarter" idx="10"/>
          </p:nvPr>
        </p:nvSpPr>
        <p:spPr/>
        <p:txBody>
          <a:bodyPr/>
          <a:lstStyle/>
          <a:p>
            <a:pPr>
              <a:defRPr/>
            </a:pPr>
            <a:fld id="{6BF8D2B0-EFB6-4DAA-9B0B-6F6B3A580823}" type="slidenum">
              <a:rPr lang="en-US" smtClean="0"/>
              <a:pPr>
                <a:defRPr/>
              </a:pPr>
              <a:t>13</a:t>
            </a:fld>
            <a:endParaRPr lang="en-US"/>
          </a:p>
        </p:txBody>
      </p:sp>
    </p:spTree>
    <p:extLst>
      <p:ext uri="{BB962C8B-B14F-4D97-AF65-F5344CB8AC3E}">
        <p14:creationId xmlns:p14="http://schemas.microsoft.com/office/powerpoint/2010/main" val="2776931795"/>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2407" y="1637731"/>
            <a:ext cx="7315200" cy="4093428"/>
          </a:xfrm>
          <a:prstGeom prst="rect">
            <a:avLst/>
          </a:prstGeom>
          <a:noFill/>
        </p:spPr>
        <p:txBody>
          <a:bodyPr wrap="square" rtlCol="0">
            <a:spAutoFit/>
          </a:bodyPr>
          <a:lstStyle/>
          <a:p>
            <a:r>
              <a:rPr lang="en-CA" altLang="en-US" sz="2000" smtClean="0"/>
              <a:t>C.7</a:t>
            </a:r>
            <a:r>
              <a:rPr lang="en-CA" altLang="en-US" sz="2000" dirty="0"/>
              <a:t>. GEO and CEOS should facilitate the planned NASA/German Aerospace Centre </a:t>
            </a:r>
            <a:r>
              <a:rPr lang="en-CA" altLang="en-US" sz="2000" dirty="0">
                <a:solidFill>
                  <a:srgbClr val="FF0000"/>
                </a:solidFill>
              </a:rPr>
              <a:t>(DLR)</a:t>
            </a:r>
            <a:r>
              <a:rPr lang="en-CA" altLang="en-US" sz="2000" dirty="0"/>
              <a:t> joint GRACE II mission that will follow the current GRACE Twin (expected launch date of August 2017). GRACE follow-on missions with lower-orbit, drag-free satellites with laser interferometry that can yield higher spatial resolution data are also a </a:t>
            </a:r>
            <a:r>
              <a:rPr lang="en-CA" altLang="en-US" sz="2000" dirty="0" smtClean="0"/>
              <a:t>priority.</a:t>
            </a:r>
          </a:p>
          <a:p>
            <a:endParaRPr lang="en-CA" altLang="en-US" sz="2000" dirty="0"/>
          </a:p>
          <a:p>
            <a:r>
              <a:rPr lang="en-CA" altLang="en-US" sz="2000" dirty="0" smtClean="0"/>
              <a:t>The planned SWOT mission is viewed broadly as a major advance because of the promise it holds for expanded monitoring of surface water (water levels, discharge). Efforts should be made to advance this technology as quickly as possibly</a:t>
            </a:r>
            <a:r>
              <a:rPr lang="en-CA" altLang="en-US" sz="2000" smtClean="0"/>
              <a:t>.  </a:t>
            </a:r>
          </a:p>
          <a:p>
            <a:r>
              <a:rPr lang="en-CA" altLang="en-US" sz="2000" smtClean="0">
                <a:solidFill>
                  <a:srgbClr val="FF0000"/>
                </a:solidFill>
              </a:rPr>
              <a:t>(</a:t>
            </a:r>
            <a:r>
              <a:rPr lang="en-CA" altLang="en-US" sz="2000" dirty="0" smtClean="0">
                <a:solidFill>
                  <a:srgbClr val="FF0000"/>
                </a:solidFill>
              </a:rPr>
              <a:t>CNES is working with NASA in addressing this opportunity)</a:t>
            </a:r>
            <a:endParaRPr lang="en-CA" altLang="en-US" sz="2000" dirty="0">
              <a:solidFill>
                <a:srgbClr val="FF0000"/>
              </a:solidFill>
            </a:endParaRPr>
          </a:p>
        </p:txBody>
      </p:sp>
      <p:sp>
        <p:nvSpPr>
          <p:cNvPr id="3" name="Title 1"/>
          <p:cNvSpPr txBox="1">
            <a:spLocks/>
          </p:cNvSpPr>
          <p:nvPr/>
        </p:nvSpPr>
        <p:spPr bwMode="auto">
          <a:xfrm>
            <a:off x="2052638" y="101600"/>
            <a:ext cx="7032625" cy="738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altLang="ja-JP" kern="0" smtClean="0">
                <a:ea typeface="ＭＳ Ｐゴシック" pitchFamily="50" charset="-128"/>
                <a:cs typeface="Tahoma" pitchFamily="34" charset="0"/>
              </a:rPr>
              <a:t>New and Follow-on Missions that are Recommended in the Report</a:t>
            </a:r>
            <a:endParaRPr lang="en-US" altLang="ja-JP" sz="2000" kern="0" smtClean="0">
              <a:latin typeface="Tahoma" pitchFamily="34" charset="0"/>
              <a:ea typeface="ＭＳ Ｐゴシック" pitchFamily="50" charset="-128"/>
              <a:cs typeface="Tahoma" pitchFamily="34" charset="0"/>
            </a:endParaRPr>
          </a:p>
        </p:txBody>
      </p:sp>
      <p:sp>
        <p:nvSpPr>
          <p:cNvPr id="4" name="スライド番号プレースホルダー 3"/>
          <p:cNvSpPr>
            <a:spLocks noGrp="1"/>
          </p:cNvSpPr>
          <p:nvPr>
            <p:ph type="sldNum" sz="quarter" idx="10"/>
          </p:nvPr>
        </p:nvSpPr>
        <p:spPr/>
        <p:txBody>
          <a:bodyPr/>
          <a:lstStyle/>
          <a:p>
            <a:pPr>
              <a:defRPr/>
            </a:pPr>
            <a:fld id="{6BF8D2B0-EFB6-4DAA-9B0B-6F6B3A580823}" type="slidenum">
              <a:rPr lang="en-US" smtClean="0"/>
              <a:pPr>
                <a:defRPr/>
              </a:pPr>
              <a:t>14</a:t>
            </a:fld>
            <a:endParaRPr lang="en-US"/>
          </a:p>
        </p:txBody>
      </p:sp>
    </p:spTree>
    <p:extLst>
      <p:ext uri="{BB962C8B-B14F-4D97-AF65-F5344CB8AC3E}">
        <p14:creationId xmlns:p14="http://schemas.microsoft.com/office/powerpoint/2010/main" val="1915483475"/>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2137" y="1579529"/>
            <a:ext cx="8420669" cy="5355312"/>
          </a:xfrm>
          <a:prstGeom prst="rect">
            <a:avLst/>
          </a:prstGeom>
          <a:noFill/>
        </p:spPr>
        <p:txBody>
          <a:bodyPr wrap="square" rtlCol="0">
            <a:spAutoFit/>
          </a:bodyPr>
          <a:lstStyle/>
          <a:p>
            <a:r>
              <a:rPr lang="en-CA" smtClean="0"/>
              <a:t>C.1</a:t>
            </a:r>
            <a:r>
              <a:rPr lang="en-CA" dirty="0"/>
              <a:t>. The feasibility </a:t>
            </a:r>
            <a:r>
              <a:rPr lang="en-CA" dirty="0" smtClean="0"/>
              <a:t>and benefits of </a:t>
            </a:r>
            <a:r>
              <a:rPr lang="en-CA" dirty="0"/>
              <a:t>developing a </a:t>
            </a:r>
            <a:r>
              <a:rPr lang="en-CA" dirty="0" smtClean="0"/>
              <a:t>Water (W)-Train satellite </a:t>
            </a:r>
            <a:r>
              <a:rPr lang="en-CA" dirty="0"/>
              <a:t>(a series of satellites modelled after the A-train) </a:t>
            </a:r>
            <a:r>
              <a:rPr lang="en-CA" dirty="0" smtClean="0"/>
              <a:t>constellation </a:t>
            </a:r>
            <a:r>
              <a:rPr lang="en-CA" dirty="0"/>
              <a:t>should be assessed.  </a:t>
            </a:r>
            <a:r>
              <a:rPr lang="en-CA" dirty="0" smtClean="0"/>
              <a:t>The observational </a:t>
            </a:r>
            <a:r>
              <a:rPr lang="en-CA" dirty="0"/>
              <a:t>system </a:t>
            </a:r>
            <a:r>
              <a:rPr lang="en-CA" dirty="0" smtClean="0"/>
              <a:t>should capture </a:t>
            </a:r>
            <a:r>
              <a:rPr lang="en-CA" dirty="0"/>
              <a:t>all fluxes and stores of the water cycle using a diverse suite of platforms and instruments. </a:t>
            </a:r>
            <a:endParaRPr lang="en-CA" dirty="0" smtClean="0"/>
          </a:p>
          <a:p>
            <a:r>
              <a:rPr lang="en-CA" dirty="0" smtClean="0">
                <a:solidFill>
                  <a:srgbClr val="FF0000"/>
                </a:solidFill>
              </a:rPr>
              <a:t>(NASA appears to supports the need for a study of the W-train concept)</a:t>
            </a:r>
            <a:endParaRPr lang="en-CA" dirty="0">
              <a:solidFill>
                <a:srgbClr val="FF0000"/>
              </a:solidFill>
            </a:endParaRPr>
          </a:p>
          <a:p>
            <a:endParaRPr lang="en-CA" dirty="0" smtClean="0"/>
          </a:p>
          <a:p>
            <a:r>
              <a:rPr lang="en-CA" dirty="0" smtClean="0"/>
              <a:t>C.2</a:t>
            </a:r>
            <a:r>
              <a:rPr lang="en-CA" dirty="0"/>
              <a:t>. Satellite missions such as those in the A-Train and the planned </a:t>
            </a:r>
            <a:r>
              <a:rPr lang="en-CA" dirty="0" err="1"/>
              <a:t>EarthCare</a:t>
            </a:r>
            <a:r>
              <a:rPr lang="en-CA" dirty="0"/>
              <a:t> and GCOM-W2 missions and field experiments should be closely coordinated to measure cloud properties, with the goal of providing data for </a:t>
            </a:r>
            <a:r>
              <a:rPr lang="en-CA" dirty="0" smtClean="0"/>
              <a:t>research and for </a:t>
            </a:r>
            <a:r>
              <a:rPr lang="en-CA" dirty="0"/>
              <a:t>transitioned into </a:t>
            </a:r>
            <a:r>
              <a:rPr lang="en-CA" dirty="0" smtClean="0"/>
              <a:t>operations. the </a:t>
            </a:r>
            <a:r>
              <a:rPr lang="en-CA" dirty="0"/>
              <a:t>study of precipitation processes and energy budgets</a:t>
            </a:r>
            <a:r>
              <a:rPr lang="en-CA"/>
              <a:t>. </a:t>
            </a:r>
            <a:endParaRPr lang="en-CA" smtClean="0"/>
          </a:p>
          <a:p>
            <a:r>
              <a:rPr lang="en-CA" smtClean="0">
                <a:solidFill>
                  <a:srgbClr val="FF0000"/>
                </a:solidFill>
              </a:rPr>
              <a:t>(EarthCARE will contribute to this recommendation.)</a:t>
            </a:r>
            <a:endParaRPr lang="en-CA" dirty="0" smtClean="0">
              <a:solidFill>
                <a:srgbClr val="FF0000"/>
              </a:solidFill>
            </a:endParaRPr>
          </a:p>
          <a:p>
            <a:endParaRPr lang="en-CA" dirty="0" smtClean="0">
              <a:solidFill>
                <a:srgbClr val="FF0000"/>
              </a:solidFill>
            </a:endParaRPr>
          </a:p>
          <a:p>
            <a:r>
              <a:rPr lang="en-CA" dirty="0" smtClean="0"/>
              <a:t>C.4</a:t>
            </a:r>
            <a:r>
              <a:rPr lang="en-CA" dirty="0"/>
              <a:t>. The coverage and quality of satellite observations should be improved to a constellation providing three-hourly (or more frequent) revisit times over the entire globe by a combination of GMI/AMSR2-class multi-channel conically scanning microwave imagers and ATMS-class multi-channel cross-track microwave sounders</a:t>
            </a:r>
          </a:p>
          <a:p>
            <a:r>
              <a:rPr lang="en-CA" smtClean="0">
                <a:solidFill>
                  <a:srgbClr val="FF0000"/>
                </a:solidFill>
              </a:rPr>
              <a:t>(CEOS Precipitation Constellation is discussing a follow-on mission of the GPM.)</a:t>
            </a:r>
            <a:endParaRPr lang="en-CA" dirty="0">
              <a:solidFill>
                <a:srgbClr val="FF0000"/>
              </a:solidFill>
            </a:endParaRPr>
          </a:p>
        </p:txBody>
      </p:sp>
      <p:sp>
        <p:nvSpPr>
          <p:cNvPr id="3" name="Title 1"/>
          <p:cNvSpPr txBox="1">
            <a:spLocks/>
          </p:cNvSpPr>
          <p:nvPr/>
        </p:nvSpPr>
        <p:spPr bwMode="auto">
          <a:xfrm>
            <a:off x="2052638" y="101600"/>
            <a:ext cx="7032625" cy="738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altLang="ja-JP" kern="0" smtClean="0">
                <a:ea typeface="ＭＳ Ｐゴシック" pitchFamily="50" charset="-128"/>
                <a:cs typeface="Tahoma" pitchFamily="34" charset="0"/>
              </a:rPr>
              <a:t>Platform Recommendations for Consideration by CEOS</a:t>
            </a:r>
            <a:endParaRPr lang="en-US" altLang="ja-JP" sz="2000" kern="0" smtClean="0">
              <a:latin typeface="Tahoma" pitchFamily="34" charset="0"/>
              <a:ea typeface="ＭＳ Ｐゴシック" pitchFamily="50" charset="-128"/>
              <a:cs typeface="Tahoma" pitchFamily="34" charset="0"/>
            </a:endParaRPr>
          </a:p>
        </p:txBody>
      </p:sp>
      <p:sp>
        <p:nvSpPr>
          <p:cNvPr id="4" name="スライド番号プレースホルダー 3"/>
          <p:cNvSpPr>
            <a:spLocks noGrp="1"/>
          </p:cNvSpPr>
          <p:nvPr>
            <p:ph type="sldNum" sz="quarter" idx="10"/>
          </p:nvPr>
        </p:nvSpPr>
        <p:spPr/>
        <p:txBody>
          <a:bodyPr/>
          <a:lstStyle/>
          <a:p>
            <a:pPr>
              <a:defRPr/>
            </a:pPr>
            <a:fld id="{6BF8D2B0-EFB6-4DAA-9B0B-6F6B3A580823}" type="slidenum">
              <a:rPr lang="en-US" smtClean="0"/>
              <a:pPr>
                <a:defRPr/>
              </a:pPr>
              <a:t>15</a:t>
            </a:fld>
            <a:endParaRPr lang="en-US"/>
          </a:p>
        </p:txBody>
      </p:sp>
    </p:spTree>
    <p:extLst>
      <p:ext uri="{BB962C8B-B14F-4D97-AF65-F5344CB8AC3E}">
        <p14:creationId xmlns:p14="http://schemas.microsoft.com/office/powerpoint/2010/main" val="1363999292"/>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5043" y="1301489"/>
            <a:ext cx="8820219" cy="5632311"/>
          </a:xfrm>
          <a:prstGeom prst="rect">
            <a:avLst/>
          </a:prstGeom>
          <a:noFill/>
        </p:spPr>
        <p:txBody>
          <a:bodyPr wrap="square" rtlCol="0">
            <a:spAutoFit/>
          </a:bodyPr>
          <a:lstStyle/>
          <a:p>
            <a:r>
              <a:rPr lang="en-CA" sz="2000" smtClean="0"/>
              <a:t>C.3</a:t>
            </a:r>
            <a:r>
              <a:rPr lang="en-CA" sz="2000" dirty="0"/>
              <a:t>. Advanced satellite technologies, such as hyperspectral infrared and millimetre/sub-millimetre and microwave </a:t>
            </a:r>
            <a:r>
              <a:rPr lang="en-CA" sz="2000" dirty="0" err="1"/>
              <a:t>radiometres</a:t>
            </a:r>
            <a:r>
              <a:rPr lang="en-CA" sz="2000" dirty="0"/>
              <a:t>, should be promoted to </a:t>
            </a:r>
            <a:r>
              <a:rPr lang="en-CA" sz="2000" dirty="0" smtClean="0"/>
              <a:t>observe </a:t>
            </a:r>
            <a:r>
              <a:rPr lang="en-CA" sz="2000" dirty="0"/>
              <a:t>clouds, water vapour, and aerosols. </a:t>
            </a:r>
            <a:r>
              <a:rPr lang="en-CA" sz="2000" dirty="0" smtClean="0"/>
              <a:t>Multi-frequency </a:t>
            </a:r>
            <a:r>
              <a:rPr lang="en-CA" sz="2000" dirty="0"/>
              <a:t>radars should be sustained and Doppler capabilities should be introduced to observe the cloud precipitation particle continuum and </a:t>
            </a:r>
            <a:r>
              <a:rPr lang="en-CA" sz="2000" dirty="0" smtClean="0"/>
              <a:t>vertical </a:t>
            </a:r>
            <a:r>
              <a:rPr lang="en-CA" sz="2000" smtClean="0"/>
              <a:t>velocities.</a:t>
            </a:r>
          </a:p>
          <a:p>
            <a:r>
              <a:rPr lang="en-CA" sz="2000" smtClean="0">
                <a:solidFill>
                  <a:srgbClr val="FF0000"/>
                </a:solidFill>
              </a:rPr>
              <a:t>(EarthCARE will contribute to this recommendation.) </a:t>
            </a:r>
            <a:endParaRPr lang="en-CA" sz="2000" dirty="0">
              <a:solidFill>
                <a:srgbClr val="FF0000"/>
              </a:solidFill>
            </a:endParaRPr>
          </a:p>
          <a:p>
            <a:endParaRPr lang="en-CA" sz="2000" dirty="0" smtClean="0"/>
          </a:p>
          <a:p>
            <a:r>
              <a:rPr lang="en-CA" sz="2000" dirty="0" smtClean="0"/>
              <a:t>C.5</a:t>
            </a:r>
            <a:r>
              <a:rPr lang="en-CA" sz="2000" dirty="0"/>
              <a:t>. Space-borne precipitation radar should be made operational and next-generation precipitation radar with advanced technology should be developed</a:t>
            </a:r>
            <a:r>
              <a:rPr lang="en-CA" sz="2000"/>
              <a:t>. </a:t>
            </a:r>
            <a:endParaRPr lang="en-CA" sz="2000" smtClean="0"/>
          </a:p>
          <a:p>
            <a:r>
              <a:rPr lang="en-CA" altLang="ja-JP" sz="2000">
                <a:solidFill>
                  <a:srgbClr val="FF0000"/>
                </a:solidFill>
              </a:rPr>
              <a:t>(CEOS Precipitation Constellation is discussing a follow-on mission of the GPM.)</a:t>
            </a:r>
          </a:p>
          <a:p>
            <a:endParaRPr lang="en-CA" sz="2000" dirty="0" smtClean="0"/>
          </a:p>
          <a:p>
            <a:r>
              <a:rPr lang="en-CA" sz="2000" dirty="0" smtClean="0"/>
              <a:t>C.6</a:t>
            </a:r>
            <a:r>
              <a:rPr lang="en-CA" sz="2000" dirty="0"/>
              <a:t>. A commitment by CEOS, GEO, and their members </a:t>
            </a:r>
            <a:r>
              <a:rPr lang="en-CA" sz="2000" dirty="0" smtClean="0"/>
              <a:t>should provide </a:t>
            </a:r>
            <a:r>
              <a:rPr lang="en-CA" sz="2000" dirty="0"/>
              <a:t>requisite thermal band imaging sensors on </a:t>
            </a:r>
            <a:r>
              <a:rPr lang="en-CA" sz="2000" dirty="0" smtClean="0"/>
              <a:t>satellites. Responsible </a:t>
            </a:r>
            <a:r>
              <a:rPr lang="en-CA" sz="2000" dirty="0"/>
              <a:t>agencies need to process and make available LST datasets from GEO satellites so that these products can be used to map ET in near-real time</a:t>
            </a:r>
            <a:r>
              <a:rPr lang="en-CA" sz="2000"/>
              <a:t>. </a:t>
            </a:r>
            <a:endParaRPr lang="en-CA" sz="2000" smtClean="0"/>
          </a:p>
          <a:p>
            <a:r>
              <a:rPr lang="en-CA" altLang="ja-JP" sz="2000">
                <a:solidFill>
                  <a:srgbClr val="FF0000"/>
                </a:solidFill>
              </a:rPr>
              <a:t>(JAXA’s </a:t>
            </a:r>
            <a:r>
              <a:rPr lang="en-CA" altLang="ja-JP" sz="2000" smtClean="0">
                <a:solidFill>
                  <a:srgbClr val="FF0000"/>
                </a:solidFill>
              </a:rPr>
              <a:t>GCOM-C </a:t>
            </a:r>
            <a:r>
              <a:rPr lang="en-CA" altLang="ja-JP" sz="2000">
                <a:solidFill>
                  <a:srgbClr val="FF0000"/>
                </a:solidFill>
              </a:rPr>
              <a:t>will contribute to this recommendation.) </a:t>
            </a:r>
            <a:r>
              <a:rPr lang="en-CA" sz="2000" smtClean="0"/>
              <a:t> </a:t>
            </a:r>
            <a:endParaRPr lang="en-CA" sz="2000" dirty="0"/>
          </a:p>
        </p:txBody>
      </p:sp>
      <p:sp>
        <p:nvSpPr>
          <p:cNvPr id="3" name="Title 1"/>
          <p:cNvSpPr txBox="1">
            <a:spLocks/>
          </p:cNvSpPr>
          <p:nvPr/>
        </p:nvSpPr>
        <p:spPr bwMode="auto">
          <a:xfrm>
            <a:off x="2052638" y="101600"/>
            <a:ext cx="7032625" cy="738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altLang="ja-JP" kern="0" smtClean="0">
                <a:ea typeface="ＭＳ Ｐゴシック" pitchFamily="50" charset="-128"/>
                <a:cs typeface="Tahoma" pitchFamily="34" charset="0"/>
              </a:rPr>
              <a:t>Sensor Recommendations for CEOS</a:t>
            </a:r>
            <a:endParaRPr lang="en-US" altLang="ja-JP" sz="2000" kern="0" smtClean="0">
              <a:latin typeface="Tahoma" pitchFamily="34" charset="0"/>
              <a:ea typeface="ＭＳ Ｐゴシック" pitchFamily="50" charset="-128"/>
              <a:cs typeface="Tahoma" pitchFamily="34" charset="0"/>
            </a:endParaRPr>
          </a:p>
        </p:txBody>
      </p:sp>
      <p:sp>
        <p:nvSpPr>
          <p:cNvPr id="4" name="スライド番号プレースホルダー 3"/>
          <p:cNvSpPr>
            <a:spLocks noGrp="1"/>
          </p:cNvSpPr>
          <p:nvPr>
            <p:ph type="sldNum" sz="quarter" idx="10"/>
          </p:nvPr>
        </p:nvSpPr>
        <p:spPr/>
        <p:txBody>
          <a:bodyPr/>
          <a:lstStyle/>
          <a:p>
            <a:pPr>
              <a:defRPr/>
            </a:pPr>
            <a:fld id="{6BF8D2B0-EFB6-4DAA-9B0B-6F6B3A580823}" type="slidenum">
              <a:rPr lang="en-US" smtClean="0"/>
              <a:pPr>
                <a:defRPr/>
              </a:pPr>
              <a:t>16</a:t>
            </a:fld>
            <a:endParaRPr lang="en-US"/>
          </a:p>
        </p:txBody>
      </p:sp>
    </p:spTree>
    <p:extLst>
      <p:ext uri="{BB962C8B-B14F-4D97-AF65-F5344CB8AC3E}">
        <p14:creationId xmlns:p14="http://schemas.microsoft.com/office/powerpoint/2010/main" val="3833363642"/>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2052638" y="101600"/>
            <a:ext cx="7032625" cy="738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altLang="ja-JP" kern="0" smtClean="0">
                <a:ea typeface="ＭＳ Ｐゴシック" pitchFamily="50" charset="-128"/>
                <a:cs typeface="Tahoma" pitchFamily="34" charset="0"/>
              </a:rPr>
              <a:t>Decisions Desired by GEO IGWCO COP Chair</a:t>
            </a:r>
            <a:endParaRPr lang="en-US" altLang="ja-JP" sz="2000" kern="0" smtClean="0">
              <a:latin typeface="Tahoma" pitchFamily="34" charset="0"/>
              <a:ea typeface="ＭＳ Ｐゴシック" pitchFamily="50" charset="-128"/>
              <a:cs typeface="Tahoma" pitchFamily="34" charset="0"/>
            </a:endParaRPr>
          </a:p>
        </p:txBody>
      </p:sp>
      <p:sp>
        <p:nvSpPr>
          <p:cNvPr id="4" name="スライド番号プレースホルダー 3"/>
          <p:cNvSpPr>
            <a:spLocks noGrp="1"/>
          </p:cNvSpPr>
          <p:nvPr>
            <p:ph type="sldNum" sz="quarter" idx="10"/>
          </p:nvPr>
        </p:nvSpPr>
        <p:spPr/>
        <p:txBody>
          <a:bodyPr/>
          <a:lstStyle/>
          <a:p>
            <a:pPr>
              <a:defRPr/>
            </a:pPr>
            <a:fld id="{6BF8D2B0-EFB6-4DAA-9B0B-6F6B3A580823}" type="slidenum">
              <a:rPr lang="en-US" smtClean="0"/>
              <a:pPr>
                <a:defRPr/>
              </a:pPr>
              <a:t>17</a:t>
            </a:fld>
            <a:endParaRPr lang="en-US"/>
          </a:p>
        </p:txBody>
      </p:sp>
      <p:sp>
        <p:nvSpPr>
          <p:cNvPr id="5" name="TextBox 1"/>
          <p:cNvSpPr txBox="1"/>
          <p:nvPr/>
        </p:nvSpPr>
        <p:spPr>
          <a:xfrm>
            <a:off x="326557" y="1599102"/>
            <a:ext cx="8552400" cy="4635115"/>
          </a:xfrm>
          <a:prstGeom prst="rect">
            <a:avLst/>
          </a:prstGeom>
          <a:noFill/>
        </p:spPr>
        <p:txBody>
          <a:bodyPr wrap="square" rtlCol="0">
            <a:spAutoFit/>
          </a:bodyPr>
          <a:lstStyle/>
          <a:p>
            <a:pPr marL="342900" lvl="1" indent="-342900" defTabSz="914400">
              <a:lnSpc>
                <a:spcPct val="90000"/>
              </a:lnSpc>
              <a:spcBef>
                <a:spcPct val="20000"/>
              </a:spcBef>
              <a:buFont typeface="Arial" charset="0"/>
              <a:buChar char="•"/>
              <a:defRPr/>
            </a:pPr>
            <a:r>
              <a:rPr lang="en-GB" altLang="ja-JP" sz="2400" b="1" kern="0" smtClean="0">
                <a:solidFill>
                  <a:schemeClr val="tx2"/>
                </a:solidFill>
                <a:ea typeface="ＭＳ Ｐゴシック" pitchFamily="50" charset="-128"/>
                <a:cs typeface="ＭＳ Ｐゴシック" charset="-128"/>
              </a:rPr>
              <a:t>CEOS expresses interest in the findings of the GEOSS Water Strategy Report and is ready to consider it as one of its primary guidance documents for its future water activities. </a:t>
            </a:r>
            <a:endParaRPr lang="en-GB" altLang="ja-JP" sz="2400" b="1" kern="0" dirty="0">
              <a:solidFill>
                <a:schemeClr val="tx2"/>
              </a:solidFill>
              <a:ea typeface="ＭＳ Ｐゴシック" pitchFamily="50" charset="-128"/>
              <a:cs typeface="ＭＳ Ｐゴシック" charset="-128"/>
            </a:endParaRPr>
          </a:p>
          <a:p>
            <a:pPr marL="342900" lvl="1" indent="-342900" defTabSz="914400">
              <a:lnSpc>
                <a:spcPct val="90000"/>
              </a:lnSpc>
              <a:spcBef>
                <a:spcPct val="20000"/>
              </a:spcBef>
              <a:buFont typeface="Arial" charset="0"/>
              <a:buChar char="•"/>
              <a:defRPr/>
            </a:pPr>
            <a:endParaRPr lang="en-GB" altLang="ja-JP" sz="2400" b="1" kern="0" dirty="0">
              <a:solidFill>
                <a:schemeClr val="tx2"/>
              </a:solidFill>
              <a:ea typeface="ＭＳ Ｐゴシック" pitchFamily="50" charset="-128"/>
              <a:cs typeface="ＭＳ Ｐゴシック" charset="-128"/>
            </a:endParaRPr>
          </a:p>
          <a:p>
            <a:pPr marL="342900" lvl="1" indent="-342900" defTabSz="914400">
              <a:lnSpc>
                <a:spcPct val="90000"/>
              </a:lnSpc>
              <a:spcBef>
                <a:spcPct val="20000"/>
              </a:spcBef>
              <a:buFont typeface="Arial" charset="0"/>
              <a:buChar char="•"/>
              <a:defRPr/>
            </a:pPr>
            <a:r>
              <a:rPr lang="en-US" altLang="ja-JP" sz="2400" b="1" kern="0" smtClean="0">
                <a:solidFill>
                  <a:schemeClr val="tx2"/>
                </a:solidFill>
                <a:ea typeface="ＭＳ Ｐゴシック" pitchFamily="50" charset="-128"/>
                <a:cs typeface="ＭＳ Ｐゴシック" charset="-128"/>
              </a:rPr>
              <a:t>CEOS will consider the recommendations related to the key satellite issues defined in this briefing (plus the other small recommendations) and will assess options and develop plans for addressing them as appropriate. It will report back to the chair of the IGWCO COP by October 15, 2014 on the appropriate recommendations in the GEOSS Water Strategy Report. </a:t>
            </a:r>
            <a:endParaRPr lang="en-US" altLang="ja-JP" sz="2400" b="1" kern="0" dirty="0">
              <a:solidFill>
                <a:schemeClr val="tx2"/>
              </a:solidFill>
              <a:ea typeface="ＭＳ Ｐゴシック" pitchFamily="50" charset="-128"/>
              <a:cs typeface="ＭＳ Ｐゴシック" charset="-128"/>
            </a:endParaRPr>
          </a:p>
          <a:p>
            <a:pPr marL="0" lvl="1" defTabSz="914400">
              <a:lnSpc>
                <a:spcPct val="90000"/>
              </a:lnSpc>
              <a:spcBef>
                <a:spcPct val="20000"/>
              </a:spcBef>
              <a:defRPr/>
            </a:pPr>
            <a:r>
              <a:rPr lang="en-GB" altLang="ja-JP" sz="2400" b="1" kern="0">
                <a:solidFill>
                  <a:schemeClr val="tx2"/>
                </a:solidFill>
                <a:ea typeface="ＭＳ Ｐゴシック" pitchFamily="50" charset="-128"/>
                <a:cs typeface="ＭＳ Ｐゴシック" charset="-128"/>
              </a:rPr>
              <a:t>  </a:t>
            </a:r>
            <a:endParaRPr lang="en-CA" sz="2400" b="1" kern="0" dirty="0">
              <a:solidFill>
                <a:schemeClr val="tx2"/>
              </a:solidFill>
              <a:ea typeface="ＭＳ Ｐゴシック" pitchFamily="50" charset="-128"/>
              <a:cs typeface="ＭＳ Ｐゴシック" charset="-128"/>
            </a:endParaRPr>
          </a:p>
        </p:txBody>
      </p:sp>
    </p:spTree>
    <p:extLst>
      <p:ext uri="{BB962C8B-B14F-4D97-AF65-F5344CB8AC3E}">
        <p14:creationId xmlns:p14="http://schemas.microsoft.com/office/powerpoint/2010/main" val="795952263"/>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pPr>
              <a:defRPr/>
            </a:pPr>
            <a:fld id="{6BF8D2B0-EFB6-4DAA-9B0B-6F6B3A580823}" type="slidenum">
              <a:rPr lang="en-US" smtClean="0"/>
              <a:pPr>
                <a:defRPr/>
              </a:pPr>
              <a:t>18</a:t>
            </a:fld>
            <a:endParaRPr lang="en-US"/>
          </a:p>
        </p:txBody>
      </p:sp>
      <p:sp>
        <p:nvSpPr>
          <p:cNvPr id="5" name="正方形/長方形 4"/>
          <p:cNvSpPr/>
          <p:nvPr/>
        </p:nvSpPr>
        <p:spPr>
          <a:xfrm>
            <a:off x="415880" y="2258998"/>
            <a:ext cx="8532254" cy="1477328"/>
          </a:xfrm>
          <a:prstGeom prst="rect">
            <a:avLst/>
          </a:prstGeom>
        </p:spPr>
        <p:txBody>
          <a:bodyPr wrap="square">
            <a:spAutoFit/>
          </a:bodyPr>
          <a:lstStyle/>
          <a:p>
            <a:r>
              <a:rPr lang="en-CA" altLang="ja-JP"/>
              <a:t>B.3. The Global Climate Observing System’s participants should be invited to undertake a joint study with GEO to assess the current prioritization of observational and modelling efforts for water cycle variables as part of its support to the UNFCCC (This could be tied to ECVs through the listing of EWVs in the Water Strategy Report).</a:t>
            </a:r>
            <a:endParaRPr lang="en-CA" altLang="ja-JP" dirty="0"/>
          </a:p>
        </p:txBody>
      </p:sp>
      <p:sp>
        <p:nvSpPr>
          <p:cNvPr id="6" name="正方形/長方形 5"/>
          <p:cNvSpPr/>
          <p:nvPr/>
        </p:nvSpPr>
        <p:spPr>
          <a:xfrm>
            <a:off x="415879" y="3890665"/>
            <a:ext cx="8429223" cy="830997"/>
          </a:xfrm>
          <a:prstGeom prst="rect">
            <a:avLst/>
          </a:prstGeom>
        </p:spPr>
        <p:txBody>
          <a:bodyPr wrap="square">
            <a:spAutoFit/>
          </a:bodyPr>
          <a:lstStyle/>
          <a:p>
            <a:r>
              <a:rPr lang="en-CA" altLang="en-US" sz="2400" b="1"/>
              <a:t>Opportunities for greater CEOS involvement in planning GEO Water activities:</a:t>
            </a:r>
            <a:endParaRPr lang="en-CA" altLang="en-US" sz="2400" b="1" dirty="0"/>
          </a:p>
        </p:txBody>
      </p:sp>
      <p:sp>
        <p:nvSpPr>
          <p:cNvPr id="7" name="正方形/長方形 6"/>
          <p:cNvSpPr/>
          <p:nvPr/>
        </p:nvSpPr>
        <p:spPr>
          <a:xfrm>
            <a:off x="415880" y="1525269"/>
            <a:ext cx="8429223" cy="461665"/>
          </a:xfrm>
          <a:prstGeom prst="rect">
            <a:avLst/>
          </a:prstGeom>
        </p:spPr>
        <p:txBody>
          <a:bodyPr wrap="square">
            <a:spAutoFit/>
          </a:bodyPr>
          <a:lstStyle/>
          <a:p>
            <a:r>
              <a:rPr lang="en-CA" altLang="ja-JP" sz="2400" b="1"/>
              <a:t>Recommendations that could be tied to CEOS activities:</a:t>
            </a:r>
            <a:endParaRPr lang="en-CA" altLang="ja-JP" sz="2400" b="1" dirty="0"/>
          </a:p>
        </p:txBody>
      </p:sp>
      <p:sp>
        <p:nvSpPr>
          <p:cNvPr id="8" name="正方形/長方形 7"/>
          <p:cNvSpPr/>
          <p:nvPr/>
        </p:nvSpPr>
        <p:spPr>
          <a:xfrm>
            <a:off x="415879" y="4837035"/>
            <a:ext cx="8416345" cy="1200329"/>
          </a:xfrm>
          <a:prstGeom prst="rect">
            <a:avLst/>
          </a:prstGeom>
        </p:spPr>
        <p:txBody>
          <a:bodyPr wrap="square">
            <a:spAutoFit/>
          </a:bodyPr>
          <a:lstStyle/>
          <a:p>
            <a:r>
              <a:rPr lang="en-CA" altLang="en-US"/>
              <a:t>1) GEO Water invites CEOS representation/participation in discussions related to the SDG indicators (Theme 1) and the WEF Nexus (Theme 5) (2 names please).</a:t>
            </a:r>
          </a:p>
          <a:p>
            <a:r>
              <a:rPr lang="en-CA" altLang="en-US"/>
              <a:t>2) CEOS is invited to participate in IGWCO COP activities related to user engagement (name please)</a:t>
            </a:r>
            <a:endParaRPr lang="en-CA" altLang="en-US" dirty="0"/>
          </a:p>
        </p:txBody>
      </p:sp>
      <p:sp>
        <p:nvSpPr>
          <p:cNvPr id="3" name="正方形/長方形 2"/>
          <p:cNvSpPr/>
          <p:nvPr/>
        </p:nvSpPr>
        <p:spPr>
          <a:xfrm>
            <a:off x="2884866" y="177341"/>
            <a:ext cx="7031865" cy="461665"/>
          </a:xfrm>
          <a:prstGeom prst="rect">
            <a:avLst/>
          </a:prstGeom>
        </p:spPr>
        <p:txBody>
          <a:bodyPr wrap="square">
            <a:spAutoFit/>
          </a:bodyPr>
          <a:lstStyle/>
          <a:p>
            <a:pPr defTabSz="914400" eaLnBrk="1" hangingPunct="1"/>
            <a:r>
              <a:rPr lang="en-US" altLang="ja-JP" sz="2400" b="1" kern="0" smtClean="0">
                <a:solidFill>
                  <a:schemeClr val="bg1"/>
                </a:solidFill>
                <a:ea typeface="ＭＳ Ｐゴシック" pitchFamily="50" charset="-128"/>
                <a:cs typeface="Tahoma" pitchFamily="34" charset="0"/>
              </a:rPr>
              <a:t>Other Recommendation and Invitations</a:t>
            </a:r>
            <a:endParaRPr lang="en-US" altLang="ja-JP" sz="2800" b="1" kern="0">
              <a:solidFill>
                <a:schemeClr val="bg1"/>
              </a:solidFill>
              <a:latin typeface="Tahoma" pitchFamily="34" charset="0"/>
              <a:ea typeface="ＭＳ Ｐゴシック" pitchFamily="50" charset="-128"/>
              <a:cs typeface="Tahoma" pitchFamily="34" charset="0"/>
            </a:endParaRPr>
          </a:p>
        </p:txBody>
      </p:sp>
    </p:spTree>
    <p:extLst>
      <p:ext uri="{BB962C8B-B14F-4D97-AF65-F5344CB8AC3E}">
        <p14:creationId xmlns:p14="http://schemas.microsoft.com/office/powerpoint/2010/main" val="2060556205"/>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3"/>
          <p:cNvSpPr txBox="1">
            <a:spLocks noChangeArrowheads="1"/>
          </p:cNvSpPr>
          <p:nvPr/>
        </p:nvSpPr>
        <p:spPr bwMode="auto">
          <a:xfrm>
            <a:off x="441323" y="1344641"/>
            <a:ext cx="8353425" cy="9633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2400" b="1">
                <a:solidFill>
                  <a:schemeClr val="tx2"/>
                </a:solidFill>
                <a:latin typeface="Arial" charset="0"/>
                <a:ea typeface="ＭＳ Ｐゴシック" pitchFamily="50" charset="-128"/>
              </a:defRPr>
            </a:lvl1pPr>
            <a:lvl2pPr marL="742950" indent="-285750" eaLnBrk="0" hangingPunct="0">
              <a:spcBef>
                <a:spcPct val="20000"/>
              </a:spcBef>
              <a:buFont typeface="Arial" charset="0"/>
              <a:buChar char="•"/>
              <a:defRPr sz="2200" b="1">
                <a:solidFill>
                  <a:schemeClr val="tx2"/>
                </a:solidFill>
                <a:latin typeface="Arial" charset="0"/>
                <a:ea typeface="ＭＳ Ｐゴシック" pitchFamily="50" charset="-128"/>
              </a:defRPr>
            </a:lvl2pPr>
            <a:lvl3pPr marL="1143000" indent="-228600" eaLnBrk="0" hangingPunct="0">
              <a:spcBef>
                <a:spcPct val="20000"/>
              </a:spcBef>
              <a:buFont typeface="Courier New" pitchFamily="49" charset="0"/>
              <a:buChar char="o"/>
              <a:defRPr sz="2000" b="1">
                <a:solidFill>
                  <a:schemeClr val="tx2"/>
                </a:solidFill>
                <a:latin typeface="Arial" charset="0"/>
                <a:ea typeface="ＭＳ Ｐゴシック" pitchFamily="50" charset="-128"/>
              </a:defRPr>
            </a:lvl3pPr>
            <a:lvl4pPr marL="1600200" indent="-228600" eaLnBrk="0" hangingPunct="0">
              <a:spcBef>
                <a:spcPct val="20000"/>
              </a:spcBef>
              <a:buFont typeface="Wingdings" pitchFamily="2" charset="2"/>
              <a:buChar char="§"/>
              <a:defRPr b="1">
                <a:solidFill>
                  <a:schemeClr val="tx2"/>
                </a:solidFill>
                <a:latin typeface="Arial" charset="0"/>
                <a:ea typeface="ＭＳ Ｐゴシック" pitchFamily="50" charset="-128"/>
              </a:defRPr>
            </a:lvl4pPr>
            <a:lvl5pPr marL="2057400" indent="-228600" eaLnBrk="0" hangingPunct="0">
              <a:spcBef>
                <a:spcPct val="20000"/>
              </a:spcBef>
              <a:buFont typeface="Arial" charset="0"/>
              <a:buChar char="•"/>
              <a:defRPr sz="1600" b="1">
                <a:solidFill>
                  <a:schemeClr val="tx2"/>
                </a:solidFill>
                <a:latin typeface="Arial" charset="0"/>
                <a:ea typeface="ＭＳ Ｐゴシック" pitchFamily="50" charset="-128"/>
              </a:defRPr>
            </a:lvl5pPr>
            <a:lvl6pPr marL="25146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6pPr>
            <a:lvl7pPr marL="29718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7pPr>
            <a:lvl8pPr marL="34290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8pPr>
            <a:lvl9pPr marL="38862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9pPr>
          </a:lstStyle>
          <a:p>
            <a:pPr eaLnBrk="1" hangingPunct="1">
              <a:spcBef>
                <a:spcPct val="0"/>
              </a:spcBef>
              <a:buNone/>
            </a:pPr>
            <a:r>
              <a:rPr lang="en-US" altLang="ja-JP" sz="2000" u="sng" dirty="0"/>
              <a:t>Background</a:t>
            </a:r>
            <a:r>
              <a:rPr lang="en-US" altLang="ja-JP" sz="2000" b="0" dirty="0"/>
              <a:t>: </a:t>
            </a:r>
            <a:r>
              <a:rPr lang="en-US" altLang="ja-JP" sz="2000" b="0" dirty="0" smtClean="0"/>
              <a:t>The Integrated </a:t>
            </a:r>
            <a:r>
              <a:rPr lang="en-US" altLang="ja-JP" sz="2000" b="0" dirty="0"/>
              <a:t>Global Water Cycle Observations </a:t>
            </a:r>
            <a:endParaRPr lang="en-US" altLang="ja-JP" sz="2000" b="0" dirty="0" smtClean="0"/>
          </a:p>
          <a:p>
            <a:pPr eaLnBrk="1" hangingPunct="1">
              <a:spcBef>
                <a:spcPct val="0"/>
              </a:spcBef>
              <a:buNone/>
            </a:pPr>
            <a:r>
              <a:rPr lang="en-US" altLang="ja-JP" sz="2000" b="0" dirty="0" smtClean="0"/>
              <a:t>report was published </a:t>
            </a:r>
            <a:r>
              <a:rPr lang="en-US" altLang="ja-JP" sz="2000" b="0" dirty="0"/>
              <a:t>by </a:t>
            </a:r>
            <a:r>
              <a:rPr lang="en-US" altLang="ja-JP" sz="2000" b="0" dirty="0" smtClean="0"/>
              <a:t>IGOS-P </a:t>
            </a:r>
            <a:r>
              <a:rPr lang="en-US" altLang="ja-JP" sz="2000" b="0" dirty="0"/>
              <a:t>in 2004. </a:t>
            </a:r>
            <a:r>
              <a:rPr lang="en-US" altLang="ja-JP" sz="2000" b="0" dirty="0" smtClean="0"/>
              <a:t>Shortly thereafter the activities of the Water Cycle theme were imported into the GEO Implementation Plan and managed through the Water Task which has the following target:</a:t>
            </a:r>
          </a:p>
          <a:p>
            <a:pPr eaLnBrk="1" hangingPunct="1">
              <a:spcBef>
                <a:spcPct val="0"/>
              </a:spcBef>
              <a:buNone/>
            </a:pPr>
            <a:endParaRPr lang="en-US" altLang="ja-JP" sz="2000" b="0" dirty="0"/>
          </a:p>
          <a:p>
            <a:pPr eaLnBrk="1" hangingPunct="1">
              <a:spcBef>
                <a:spcPct val="0"/>
              </a:spcBef>
              <a:buNone/>
            </a:pPr>
            <a:endParaRPr lang="en-US" altLang="ja-JP" sz="2000" b="0" dirty="0" smtClean="0"/>
          </a:p>
          <a:p>
            <a:pPr eaLnBrk="1" hangingPunct="1">
              <a:spcBef>
                <a:spcPct val="0"/>
              </a:spcBef>
              <a:buNone/>
            </a:pPr>
            <a:endParaRPr lang="en-US" altLang="ja-JP" sz="2000" b="0" dirty="0"/>
          </a:p>
          <a:p>
            <a:pPr eaLnBrk="1" hangingPunct="1">
              <a:spcBef>
                <a:spcPct val="0"/>
              </a:spcBef>
              <a:buNone/>
            </a:pPr>
            <a:endParaRPr lang="en-US" altLang="ja-JP" sz="2000" b="0" dirty="0" smtClean="0"/>
          </a:p>
          <a:p>
            <a:pPr eaLnBrk="1" hangingPunct="1">
              <a:spcBef>
                <a:spcPct val="0"/>
              </a:spcBef>
              <a:buNone/>
            </a:pPr>
            <a:endParaRPr lang="en-US" altLang="ja-JP" sz="2000" b="0" dirty="0"/>
          </a:p>
          <a:p>
            <a:pPr eaLnBrk="1" hangingPunct="1">
              <a:spcBef>
                <a:spcPct val="0"/>
              </a:spcBef>
              <a:buNone/>
            </a:pPr>
            <a:endParaRPr lang="en-US" altLang="ja-JP" sz="2000" b="0" dirty="0" smtClean="0"/>
          </a:p>
          <a:p>
            <a:pPr eaLnBrk="1" hangingPunct="1">
              <a:spcBef>
                <a:spcPct val="0"/>
              </a:spcBef>
              <a:buNone/>
            </a:pPr>
            <a:r>
              <a:rPr lang="en-US" altLang="ja-JP" sz="2000" b="0" dirty="0" smtClean="0"/>
              <a:t>In 2012 the IGWCO Community of Practice with the support of GEO and CEOS, began the preparation of an updated report.  The progress on the recommendations in the earlier report were reviewed, the program descriptions were updated and many new perspectives from GEO priorities were added to the basic information in the old IGOS-P report. The report was announced at the GEO Summit in January 2014 and distributed in February 2014. </a:t>
            </a:r>
          </a:p>
          <a:p>
            <a:pPr eaLnBrk="1" hangingPunct="1">
              <a:spcBef>
                <a:spcPct val="0"/>
              </a:spcBef>
              <a:buNone/>
            </a:pPr>
            <a:endParaRPr lang="en-US" altLang="ja-JP" sz="2000" b="0" dirty="0"/>
          </a:p>
          <a:p>
            <a:pPr eaLnBrk="1" hangingPunct="1">
              <a:spcBef>
                <a:spcPct val="0"/>
              </a:spcBef>
              <a:buNone/>
            </a:pPr>
            <a:endParaRPr lang="en-US" altLang="ja-JP" sz="2000" b="0" dirty="0" smtClean="0"/>
          </a:p>
          <a:p>
            <a:pPr eaLnBrk="1" hangingPunct="1">
              <a:spcBef>
                <a:spcPct val="0"/>
              </a:spcBef>
              <a:buNone/>
            </a:pPr>
            <a:endParaRPr lang="en-US" altLang="ja-JP" sz="2000" b="0" dirty="0"/>
          </a:p>
          <a:p>
            <a:pPr eaLnBrk="1" hangingPunct="1">
              <a:spcBef>
                <a:spcPct val="0"/>
              </a:spcBef>
              <a:buNone/>
            </a:pPr>
            <a:endParaRPr lang="en-US" altLang="ja-JP" sz="2000" b="0" dirty="0" smtClean="0"/>
          </a:p>
          <a:p>
            <a:pPr eaLnBrk="1" hangingPunct="1">
              <a:spcBef>
                <a:spcPct val="0"/>
              </a:spcBef>
              <a:buNone/>
            </a:pPr>
            <a:endParaRPr lang="en-US" altLang="ja-JP" sz="2000" b="0" dirty="0"/>
          </a:p>
          <a:p>
            <a:pPr eaLnBrk="1" hangingPunct="1">
              <a:spcBef>
                <a:spcPct val="0"/>
              </a:spcBef>
              <a:buNone/>
            </a:pPr>
            <a:endParaRPr lang="en-US" altLang="ja-JP" sz="2000" b="0" dirty="0" smtClean="0"/>
          </a:p>
          <a:p>
            <a:pPr eaLnBrk="1" hangingPunct="1">
              <a:spcBef>
                <a:spcPct val="0"/>
              </a:spcBef>
              <a:buFontTx/>
              <a:buNone/>
            </a:pPr>
            <a:endParaRPr lang="en-US" altLang="ja-JP" sz="2000" u="sng" dirty="0" smtClean="0">
              <a:solidFill>
                <a:schemeClr val="tx1"/>
              </a:solidFill>
            </a:endParaRPr>
          </a:p>
          <a:p>
            <a:pPr eaLnBrk="1" hangingPunct="1">
              <a:spcBef>
                <a:spcPct val="0"/>
              </a:spcBef>
              <a:buNone/>
            </a:pPr>
            <a:endParaRPr lang="en-US" altLang="ja-JP" sz="2000" u="sng" dirty="0" smtClean="0"/>
          </a:p>
          <a:p>
            <a:pPr eaLnBrk="1" hangingPunct="1">
              <a:spcBef>
                <a:spcPct val="0"/>
              </a:spcBef>
              <a:buNone/>
            </a:pPr>
            <a:r>
              <a:rPr lang="en-US" altLang="ja-JP" sz="2000" b="0" dirty="0" smtClean="0"/>
              <a:t> </a:t>
            </a:r>
            <a:endParaRPr lang="ja-JP" altLang="en-US" sz="2000" b="0" dirty="0"/>
          </a:p>
          <a:p>
            <a:pPr eaLnBrk="1" hangingPunct="1">
              <a:spcBef>
                <a:spcPct val="0"/>
              </a:spcBef>
              <a:buFontTx/>
              <a:buNone/>
            </a:pPr>
            <a:endParaRPr lang="en-US" altLang="ja-JP" sz="2000" b="0" dirty="0">
              <a:solidFill>
                <a:schemeClr val="tx1"/>
              </a:solidFill>
            </a:endParaRPr>
          </a:p>
          <a:p>
            <a:pPr eaLnBrk="1" hangingPunct="1">
              <a:spcBef>
                <a:spcPct val="0"/>
              </a:spcBef>
              <a:buNone/>
            </a:pPr>
            <a:endParaRPr lang="en-US" altLang="ja-JP" sz="2000" u="sng" dirty="0">
              <a:solidFill>
                <a:schemeClr val="tx1"/>
              </a:solidFill>
            </a:endParaRPr>
          </a:p>
          <a:p>
            <a:pPr eaLnBrk="1" hangingPunct="1">
              <a:spcBef>
                <a:spcPct val="0"/>
              </a:spcBef>
              <a:buFontTx/>
              <a:buNone/>
            </a:pPr>
            <a:endParaRPr lang="en-US" altLang="ja-JP" sz="2000" b="0" dirty="0">
              <a:solidFill>
                <a:schemeClr val="tx1"/>
              </a:solidFill>
            </a:endParaRPr>
          </a:p>
          <a:p>
            <a:pPr eaLnBrk="1" hangingPunct="1">
              <a:spcBef>
                <a:spcPct val="0"/>
              </a:spcBef>
              <a:buFontTx/>
              <a:buNone/>
            </a:pPr>
            <a:endParaRPr lang="en-CA" altLang="ja-JP" sz="2000" b="0" dirty="0">
              <a:solidFill>
                <a:schemeClr val="tx1"/>
              </a:solidFill>
            </a:endParaRPr>
          </a:p>
        </p:txBody>
      </p:sp>
      <p:sp>
        <p:nvSpPr>
          <p:cNvPr id="5" name="Rectangle 6"/>
          <p:cNvSpPr>
            <a:spLocks noChangeArrowheads="1"/>
          </p:cNvSpPr>
          <p:nvPr/>
        </p:nvSpPr>
        <p:spPr bwMode="auto">
          <a:xfrm>
            <a:off x="441323" y="3050217"/>
            <a:ext cx="8353425" cy="1446213"/>
          </a:xfrm>
          <a:prstGeom prst="rect">
            <a:avLst/>
          </a:prstGeom>
          <a:solidFill>
            <a:schemeClr val="bg1">
              <a:alpha val="74901"/>
            </a:schemeClr>
          </a:solidFill>
          <a:ln w="25400">
            <a:solidFill>
              <a:schemeClr val="tx1"/>
            </a:solidFill>
            <a:miter lim="800000"/>
            <a:headEnd/>
            <a:tailEnd/>
          </a:ln>
        </p:spPr>
        <p:txBody>
          <a:bodyPr lIns="228528" anchor="ctr">
            <a:spAutoFit/>
          </a:bodyPr>
          <a:lstStyle>
            <a:lvl1pPr eaLnBrk="0" hangingPunct="0">
              <a:spcBef>
                <a:spcPct val="20000"/>
              </a:spcBef>
              <a:buFont typeface="Arial" charset="0"/>
              <a:buChar char="•"/>
              <a:defRPr sz="2400" b="1">
                <a:solidFill>
                  <a:schemeClr val="tx2"/>
                </a:solidFill>
                <a:latin typeface="Arial" charset="0"/>
                <a:ea typeface="ＭＳ Ｐゴシック" pitchFamily="50" charset="-128"/>
              </a:defRPr>
            </a:lvl1pPr>
            <a:lvl2pPr marL="742950" indent="-285750" eaLnBrk="0" hangingPunct="0">
              <a:spcBef>
                <a:spcPct val="20000"/>
              </a:spcBef>
              <a:buFont typeface="Arial" charset="0"/>
              <a:buChar char="•"/>
              <a:defRPr sz="2200" b="1">
                <a:solidFill>
                  <a:schemeClr val="tx2"/>
                </a:solidFill>
                <a:latin typeface="Arial" charset="0"/>
                <a:ea typeface="ＭＳ Ｐゴシック" pitchFamily="50" charset="-128"/>
              </a:defRPr>
            </a:lvl2pPr>
            <a:lvl3pPr marL="1143000" indent="-228600" eaLnBrk="0" hangingPunct="0">
              <a:spcBef>
                <a:spcPct val="20000"/>
              </a:spcBef>
              <a:buFont typeface="Courier New" pitchFamily="49" charset="0"/>
              <a:buChar char="o"/>
              <a:defRPr sz="2000" b="1">
                <a:solidFill>
                  <a:schemeClr val="tx2"/>
                </a:solidFill>
                <a:latin typeface="Arial" charset="0"/>
                <a:ea typeface="ＭＳ Ｐゴシック" pitchFamily="50" charset="-128"/>
              </a:defRPr>
            </a:lvl3pPr>
            <a:lvl4pPr marL="1600200" indent="-228600" eaLnBrk="0" hangingPunct="0">
              <a:spcBef>
                <a:spcPct val="20000"/>
              </a:spcBef>
              <a:buFont typeface="Wingdings" pitchFamily="2" charset="2"/>
              <a:buChar char="§"/>
              <a:defRPr b="1">
                <a:solidFill>
                  <a:schemeClr val="tx2"/>
                </a:solidFill>
                <a:latin typeface="Arial" charset="0"/>
                <a:ea typeface="ＭＳ Ｐゴシック" pitchFamily="50" charset="-128"/>
              </a:defRPr>
            </a:lvl4pPr>
            <a:lvl5pPr marL="2057400" indent="-228600" eaLnBrk="0" hangingPunct="0">
              <a:spcBef>
                <a:spcPct val="20000"/>
              </a:spcBef>
              <a:buFont typeface="Arial" charset="0"/>
              <a:buChar char="•"/>
              <a:defRPr sz="1600" b="1">
                <a:solidFill>
                  <a:schemeClr val="tx2"/>
                </a:solidFill>
                <a:latin typeface="Arial" charset="0"/>
                <a:ea typeface="ＭＳ Ｐゴシック" pitchFamily="50" charset="-128"/>
              </a:defRPr>
            </a:lvl5pPr>
            <a:lvl6pPr marL="25146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6pPr>
            <a:lvl7pPr marL="29718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7pPr>
            <a:lvl8pPr marL="34290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8pPr>
            <a:lvl9pPr marL="38862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9pPr>
          </a:lstStyle>
          <a:p>
            <a:pPr eaLnBrk="1" hangingPunct="1">
              <a:spcBef>
                <a:spcPct val="0"/>
              </a:spcBef>
              <a:buFontTx/>
              <a:buNone/>
            </a:pPr>
            <a:r>
              <a:rPr lang="en-GB" altLang="zh-CN" sz="2200" b="0">
                <a:solidFill>
                  <a:schemeClr val="tx1"/>
                </a:solidFill>
                <a:ea typeface="SimSun" pitchFamily="2" charset="-122"/>
              </a:rPr>
              <a:t>By 2015, p</a:t>
            </a:r>
            <a:r>
              <a:rPr lang="en-US" altLang="ja-JP" sz="2200" b="0">
                <a:solidFill>
                  <a:schemeClr val="tx1"/>
                </a:solidFill>
                <a:ea typeface="SimSun" pitchFamily="2" charset="-122"/>
              </a:rPr>
              <a:t>roduce comprehensive sets of data and information products to support decision-making for efficient management of the world's water resources, based on coordinated, sustained observations of the water cycle on multiple scales.</a:t>
            </a:r>
          </a:p>
        </p:txBody>
      </p:sp>
      <p:sp>
        <p:nvSpPr>
          <p:cNvPr id="5124" name="タイトル 1"/>
          <p:cNvSpPr>
            <a:spLocks noGrp="1"/>
          </p:cNvSpPr>
          <p:nvPr>
            <p:ph type="title" idx="4294967295"/>
          </p:nvPr>
        </p:nvSpPr>
        <p:spPr/>
        <p:txBody>
          <a:bodyPr/>
          <a:lstStyle/>
          <a:p>
            <a:r>
              <a:rPr lang="en-US" altLang="ja-JP" smtClean="0">
                <a:solidFill>
                  <a:srgbClr val="FFFFFF"/>
                </a:solidFill>
                <a:latin typeface="Tahoma" pitchFamily="34" charset="0"/>
                <a:ea typeface="ＭＳ Ｐゴシック" pitchFamily="50" charset="-128"/>
                <a:cs typeface="Tahoma" pitchFamily="34" charset="0"/>
              </a:rPr>
              <a:t>GEOSS Water Strategy Report</a:t>
            </a:r>
            <a:r>
              <a:rPr lang="en-US" altLang="ja-JP"/>
              <a:t>-</a:t>
            </a:r>
            <a:br>
              <a:rPr lang="en-US" altLang="ja-JP"/>
            </a:br>
            <a:r>
              <a:rPr lang="en-US" altLang="ja-JP"/>
              <a:t>from observations to decision</a:t>
            </a:r>
            <a:endParaRPr lang="ja-JP" altLang="ja-JP" smtClean="0">
              <a:ea typeface="ＭＳ Ｐゴシック" pitchFamily="50" charset="-128"/>
            </a:endParaRPr>
          </a:p>
        </p:txBody>
      </p:sp>
      <p:sp>
        <p:nvSpPr>
          <p:cNvPr id="2" name="スライド番号プレースホルダー 1"/>
          <p:cNvSpPr>
            <a:spLocks noGrp="1"/>
          </p:cNvSpPr>
          <p:nvPr>
            <p:ph type="sldNum" sz="quarter" idx="10"/>
          </p:nvPr>
        </p:nvSpPr>
        <p:spPr/>
        <p:txBody>
          <a:bodyPr/>
          <a:lstStyle/>
          <a:p>
            <a:pPr>
              <a:defRPr/>
            </a:pPr>
            <a:fld id="{D0F42E32-55FE-41C1-A352-559595A40185}" type="slidenum">
              <a:rPr lang="en-US" altLang="ja-JP" smtClean="0"/>
              <a:pPr>
                <a:defRPr/>
              </a:pPr>
              <a:t>2</a:t>
            </a:fld>
            <a:endParaRPr lang="en-US" altLang="ja-JP"/>
          </a:p>
        </p:txBody>
      </p:sp>
    </p:spTree>
    <p:extLst>
      <p:ext uri="{BB962C8B-B14F-4D97-AF65-F5344CB8AC3E}">
        <p14:creationId xmlns:p14="http://schemas.microsoft.com/office/powerpoint/2010/main" val="594364938"/>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6557" y="1405918"/>
            <a:ext cx="8552400" cy="5373779"/>
          </a:xfrm>
          <a:prstGeom prst="rect">
            <a:avLst/>
          </a:prstGeom>
          <a:noFill/>
        </p:spPr>
        <p:txBody>
          <a:bodyPr wrap="square" rtlCol="0">
            <a:spAutoFit/>
          </a:bodyPr>
          <a:lstStyle/>
          <a:p>
            <a:pPr marL="342900" lvl="1" indent="-342900" defTabSz="914400">
              <a:lnSpc>
                <a:spcPct val="90000"/>
              </a:lnSpc>
              <a:spcBef>
                <a:spcPct val="20000"/>
              </a:spcBef>
              <a:buFont typeface="Arial" charset="0"/>
              <a:buChar char="•"/>
              <a:defRPr/>
            </a:pPr>
            <a:r>
              <a:rPr lang="en-GB" altLang="ja-JP" sz="2400" b="1" kern="0" dirty="0" smtClean="0">
                <a:solidFill>
                  <a:schemeClr val="tx2"/>
                </a:solidFill>
                <a:ea typeface="ＭＳ Ｐゴシック" pitchFamily="50" charset="-128"/>
                <a:cs typeface="ＭＳ Ｐゴシック" charset="-128"/>
              </a:rPr>
              <a:t>Since </a:t>
            </a:r>
            <a:r>
              <a:rPr lang="en-GB" altLang="ja-JP" sz="2400" b="1" kern="0" dirty="0">
                <a:solidFill>
                  <a:schemeClr val="tx2"/>
                </a:solidFill>
                <a:ea typeface="ＭＳ Ｐゴシック" pitchFamily="50" charset="-128"/>
                <a:cs typeface="ＭＳ Ｐゴシック" charset="-128"/>
              </a:rPr>
              <a:t>the proposal to develop the report was adopted by the IGWCO COP in 2012 and supported by CEOS</a:t>
            </a:r>
            <a:r>
              <a:rPr lang="en-GB" altLang="ja-JP" sz="2400" b="1" kern="0" dirty="0" smtClean="0">
                <a:solidFill>
                  <a:srgbClr val="92D050"/>
                </a:solidFill>
                <a:ea typeface="ＭＳ Ｐゴシック" pitchFamily="50" charset="-128"/>
                <a:cs typeface="ＭＳ Ｐゴシック" charset="-128"/>
              </a:rPr>
              <a:t> </a:t>
            </a:r>
            <a:r>
              <a:rPr lang="en-GB" altLang="ja-JP" sz="2400" b="1" kern="0" dirty="0">
                <a:solidFill>
                  <a:schemeClr val="tx2"/>
                </a:solidFill>
                <a:ea typeface="ＭＳ Ｐゴシック" pitchFamily="50" charset="-128"/>
                <a:cs typeface="ＭＳ Ｐゴシック" charset="-128"/>
              </a:rPr>
              <a:t>and GEO, the water community spent more than 18 months completing the report. </a:t>
            </a:r>
          </a:p>
          <a:p>
            <a:pPr marL="342900" lvl="1" indent="-342900" defTabSz="914400">
              <a:lnSpc>
                <a:spcPct val="90000"/>
              </a:lnSpc>
              <a:spcBef>
                <a:spcPct val="20000"/>
              </a:spcBef>
              <a:buFont typeface="Arial" charset="0"/>
              <a:buChar char="•"/>
              <a:defRPr/>
            </a:pPr>
            <a:endParaRPr lang="en-GB" altLang="ja-JP" sz="2400" b="1" kern="0" dirty="0">
              <a:solidFill>
                <a:schemeClr val="tx2"/>
              </a:solidFill>
              <a:ea typeface="ＭＳ Ｐゴシック" pitchFamily="50" charset="-128"/>
              <a:cs typeface="ＭＳ Ｐゴシック" charset="-128"/>
            </a:endParaRPr>
          </a:p>
          <a:p>
            <a:pPr marL="342900" lvl="1" indent="-342900" defTabSz="914400">
              <a:lnSpc>
                <a:spcPct val="90000"/>
              </a:lnSpc>
              <a:spcBef>
                <a:spcPct val="20000"/>
              </a:spcBef>
              <a:buFont typeface="Arial" charset="0"/>
              <a:buChar char="•"/>
              <a:defRPr/>
            </a:pPr>
            <a:r>
              <a:rPr lang="en-GB" altLang="ja-JP" sz="2400" b="1" kern="0" dirty="0">
                <a:solidFill>
                  <a:schemeClr val="tx2"/>
                </a:solidFill>
                <a:ea typeface="ＭＳ Ｐゴシック" pitchFamily="50" charset="-128"/>
                <a:cs typeface="ＭＳ Ｐゴシック" charset="-128"/>
              </a:rPr>
              <a:t>The GEOSS Water Strategy updates the status of water observational capabilities and information systems, and provides </a:t>
            </a:r>
            <a:r>
              <a:rPr lang="en-US" altLang="ja-JP" sz="2400" b="1" kern="0" dirty="0">
                <a:solidFill>
                  <a:schemeClr val="tx2"/>
                </a:solidFill>
                <a:ea typeface="ＭＳ Ｐゴシック" pitchFamily="50" charset="-128"/>
                <a:cs typeface="ＭＳ Ｐゴシック" charset="-128"/>
              </a:rPr>
              <a:t>guidance for the development of observational water programs for the period 2015-2025.  </a:t>
            </a:r>
          </a:p>
          <a:p>
            <a:pPr marL="0" lvl="1" defTabSz="914400">
              <a:lnSpc>
                <a:spcPct val="90000"/>
              </a:lnSpc>
              <a:spcBef>
                <a:spcPct val="20000"/>
              </a:spcBef>
              <a:defRPr/>
            </a:pPr>
            <a:r>
              <a:rPr lang="en-GB" altLang="ja-JP" sz="2400" b="1" kern="0" dirty="0">
                <a:solidFill>
                  <a:schemeClr val="tx2"/>
                </a:solidFill>
                <a:ea typeface="ＭＳ Ｐゴシック" pitchFamily="50" charset="-128"/>
                <a:cs typeface="ＭＳ Ｐゴシック" charset="-128"/>
              </a:rPr>
              <a:t>  </a:t>
            </a:r>
          </a:p>
          <a:p>
            <a:pPr marL="342900" lvl="1" indent="-342900" defTabSz="914400">
              <a:lnSpc>
                <a:spcPct val="90000"/>
              </a:lnSpc>
              <a:spcBef>
                <a:spcPct val="20000"/>
              </a:spcBef>
              <a:buFont typeface="Arial" charset="0"/>
              <a:buChar char="•"/>
              <a:defRPr/>
            </a:pPr>
            <a:r>
              <a:rPr lang="en-GB" altLang="ja-JP" sz="2400" b="1" kern="0" dirty="0">
                <a:solidFill>
                  <a:schemeClr val="tx2"/>
                </a:solidFill>
                <a:ea typeface="ＭＳ Ｐゴシック" pitchFamily="50" charset="-128"/>
                <a:cs typeface="ＭＳ Ｐゴシック" charset="-128"/>
              </a:rPr>
              <a:t>In addition, the report identifies a number of recommendations for action by GEO Members and Participating Organizations. Many of these recommendations deal with satellites and fall within the CEOS area of responsibility.</a:t>
            </a:r>
            <a:endParaRPr lang="en-CA" sz="2400" b="1" kern="0" dirty="0">
              <a:solidFill>
                <a:schemeClr val="tx2"/>
              </a:solidFill>
              <a:ea typeface="ＭＳ Ｐゴシック" pitchFamily="50" charset="-128"/>
              <a:cs typeface="ＭＳ Ｐゴシック" charset="-128"/>
            </a:endParaRPr>
          </a:p>
        </p:txBody>
      </p:sp>
      <p:sp>
        <p:nvSpPr>
          <p:cNvPr id="3" name="Title 1"/>
          <p:cNvSpPr txBox="1">
            <a:spLocks/>
          </p:cNvSpPr>
          <p:nvPr/>
        </p:nvSpPr>
        <p:spPr bwMode="auto">
          <a:xfrm>
            <a:off x="2052638" y="101600"/>
            <a:ext cx="7032625" cy="738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altLang="ja-JP" kern="0" smtClean="0">
                <a:ea typeface="ＭＳ Ｐゴシック" pitchFamily="50" charset="-128"/>
              </a:rPr>
              <a:t>Short Summary of the Report</a:t>
            </a:r>
            <a:endParaRPr lang="ja-JP" altLang="ja-JP" kern="0" smtClean="0">
              <a:ea typeface="ＭＳ Ｐゴシック" pitchFamily="50" charset="-128"/>
            </a:endParaRPr>
          </a:p>
        </p:txBody>
      </p:sp>
      <p:sp>
        <p:nvSpPr>
          <p:cNvPr id="5" name="スライド番号プレースホルダー 4"/>
          <p:cNvSpPr>
            <a:spLocks noGrp="1"/>
          </p:cNvSpPr>
          <p:nvPr>
            <p:ph type="sldNum" sz="quarter" idx="10"/>
          </p:nvPr>
        </p:nvSpPr>
        <p:spPr/>
        <p:txBody>
          <a:bodyPr/>
          <a:lstStyle/>
          <a:p>
            <a:pPr>
              <a:defRPr/>
            </a:pPr>
            <a:fld id="{6BF8D2B0-EFB6-4DAA-9B0B-6F6B3A580823}" type="slidenum">
              <a:rPr lang="en-US" smtClean="0"/>
              <a:pPr>
                <a:defRPr/>
              </a:pPr>
              <a:t>3</a:t>
            </a:fld>
            <a:endParaRPr lang="en-US"/>
          </a:p>
        </p:txBody>
      </p:sp>
    </p:spTree>
    <p:extLst>
      <p:ext uri="{BB962C8B-B14F-4D97-AF65-F5344CB8AC3E}">
        <p14:creationId xmlns:p14="http://schemas.microsoft.com/office/powerpoint/2010/main" val="116090156"/>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0502" y="1346898"/>
            <a:ext cx="7861110" cy="5539978"/>
          </a:xfrm>
          <a:prstGeom prst="rect">
            <a:avLst/>
          </a:prstGeom>
          <a:noFill/>
        </p:spPr>
        <p:txBody>
          <a:bodyPr wrap="square" rtlCol="0">
            <a:spAutoFit/>
          </a:bodyPr>
          <a:lstStyle/>
          <a:p>
            <a:r>
              <a:rPr lang="en-CA" altLang="en-US" dirty="0"/>
              <a:t> </a:t>
            </a:r>
          </a:p>
          <a:p>
            <a:pPr marL="457200" indent="-457200">
              <a:buAutoNum type="alphaUcPeriod"/>
            </a:pPr>
            <a:r>
              <a:rPr lang="en-CA" altLang="en-US" sz="2400" smtClean="0"/>
              <a:t>Enhancing </a:t>
            </a:r>
            <a:r>
              <a:rPr lang="en-CA" altLang="en-US" sz="2400" dirty="0"/>
              <a:t>User Engagement (</a:t>
            </a:r>
            <a:r>
              <a:rPr lang="en-CA" altLang="en-US" sz="2400"/>
              <a:t>8</a:t>
            </a:r>
            <a:r>
              <a:rPr lang="en-CA" altLang="en-US" sz="2400" smtClean="0"/>
              <a:t>)</a:t>
            </a:r>
          </a:p>
          <a:p>
            <a:pPr marL="457200" indent="-457200">
              <a:buAutoNum type="alphaUcPeriod"/>
            </a:pPr>
            <a:endParaRPr lang="en-CA" altLang="en-US" sz="2400" dirty="0"/>
          </a:p>
          <a:p>
            <a:r>
              <a:rPr lang="en-CA" altLang="en-US" sz="2400" dirty="0"/>
              <a:t>B. Expanding data acquisition strategies (</a:t>
            </a:r>
            <a:r>
              <a:rPr lang="en-CA" altLang="en-US" sz="2400"/>
              <a:t>3</a:t>
            </a:r>
            <a:r>
              <a:rPr lang="en-CA" altLang="en-US" sz="2400" smtClean="0"/>
              <a:t>)</a:t>
            </a:r>
          </a:p>
          <a:p>
            <a:endParaRPr lang="en-CA" altLang="en-US" sz="2400" dirty="0"/>
          </a:p>
          <a:p>
            <a:r>
              <a:rPr lang="en-CA" altLang="en-US" sz="2400" dirty="0"/>
              <a:t>C. Advancing satellite data acquisition (</a:t>
            </a:r>
            <a:r>
              <a:rPr lang="en-CA" altLang="en-US" sz="2400"/>
              <a:t>10</a:t>
            </a:r>
            <a:r>
              <a:rPr lang="en-CA" altLang="en-US" sz="2400" smtClean="0"/>
              <a:t>)</a:t>
            </a:r>
          </a:p>
          <a:p>
            <a:endParaRPr lang="en-CA" altLang="en-US" sz="2400" dirty="0"/>
          </a:p>
          <a:p>
            <a:r>
              <a:rPr lang="en-CA" altLang="en-US" sz="2400" dirty="0"/>
              <a:t>D. Strengthening in-situ data acquisition (</a:t>
            </a:r>
            <a:r>
              <a:rPr lang="en-CA" altLang="en-US" sz="2400"/>
              <a:t>10</a:t>
            </a:r>
            <a:r>
              <a:rPr lang="en-CA" altLang="en-US" sz="2400" smtClean="0"/>
              <a:t>)</a:t>
            </a:r>
          </a:p>
          <a:p>
            <a:endParaRPr lang="en-CA" altLang="en-US" sz="2400" dirty="0"/>
          </a:p>
          <a:p>
            <a:r>
              <a:rPr lang="en-CA" altLang="en-US" sz="2400" dirty="0"/>
              <a:t>E. Encouraging and conducting research and product </a:t>
            </a:r>
          </a:p>
          <a:p>
            <a:r>
              <a:rPr lang="en-CA" altLang="en-US" sz="2400" dirty="0"/>
              <a:t>    development (</a:t>
            </a:r>
            <a:r>
              <a:rPr lang="en-CA" altLang="en-US" sz="2400"/>
              <a:t>16</a:t>
            </a:r>
            <a:r>
              <a:rPr lang="en-CA" altLang="en-US" sz="2400" smtClean="0"/>
              <a:t>)</a:t>
            </a:r>
          </a:p>
          <a:p>
            <a:endParaRPr lang="en-CA" altLang="en-US" sz="2400" dirty="0"/>
          </a:p>
          <a:p>
            <a:r>
              <a:rPr lang="en-CA" altLang="en-US" sz="2400" dirty="0"/>
              <a:t>F. Facilitating data sharing and common standards (</a:t>
            </a:r>
            <a:r>
              <a:rPr lang="en-CA" altLang="en-US" sz="2400"/>
              <a:t>7</a:t>
            </a:r>
            <a:r>
              <a:rPr lang="en-CA" altLang="en-US" sz="2400" smtClean="0"/>
              <a:t>)</a:t>
            </a:r>
          </a:p>
          <a:p>
            <a:endParaRPr lang="en-CA" altLang="en-US" sz="2400" dirty="0"/>
          </a:p>
          <a:p>
            <a:r>
              <a:rPr lang="en-CA" altLang="en-US" sz="2400" dirty="0"/>
              <a:t>G. Expanding capacity development (4)</a:t>
            </a:r>
            <a:endParaRPr lang="en-CA" sz="2400" dirty="0"/>
          </a:p>
        </p:txBody>
      </p:sp>
      <p:sp>
        <p:nvSpPr>
          <p:cNvPr id="3" name="Title 1"/>
          <p:cNvSpPr txBox="1">
            <a:spLocks/>
          </p:cNvSpPr>
          <p:nvPr/>
        </p:nvSpPr>
        <p:spPr bwMode="auto">
          <a:xfrm>
            <a:off x="2052638" y="101600"/>
            <a:ext cx="7032625" cy="738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altLang="ja-JP" kern="0" smtClean="0">
                <a:ea typeface="ＭＳ Ｐゴシック" pitchFamily="50" charset="-128"/>
              </a:rPr>
              <a:t>Recommendations for the Priority Areas of the Report</a:t>
            </a:r>
            <a:endParaRPr lang="ja-JP" altLang="ja-JP" kern="0" smtClean="0">
              <a:ea typeface="ＭＳ Ｐゴシック" pitchFamily="50" charset="-128"/>
            </a:endParaRPr>
          </a:p>
        </p:txBody>
      </p:sp>
      <p:sp>
        <p:nvSpPr>
          <p:cNvPr id="4" name="スライド番号プレースホルダー 3"/>
          <p:cNvSpPr>
            <a:spLocks noGrp="1"/>
          </p:cNvSpPr>
          <p:nvPr>
            <p:ph type="sldNum" sz="quarter" idx="10"/>
          </p:nvPr>
        </p:nvSpPr>
        <p:spPr/>
        <p:txBody>
          <a:bodyPr/>
          <a:lstStyle/>
          <a:p>
            <a:pPr>
              <a:defRPr/>
            </a:pPr>
            <a:fld id="{6BF8D2B0-EFB6-4DAA-9B0B-6F6B3A580823}" type="slidenum">
              <a:rPr lang="en-US" smtClean="0"/>
              <a:pPr>
                <a:defRPr/>
              </a:pPr>
              <a:t>4</a:t>
            </a:fld>
            <a:endParaRPr lang="en-US"/>
          </a:p>
        </p:txBody>
      </p:sp>
    </p:spTree>
    <p:extLst>
      <p:ext uri="{BB962C8B-B14F-4D97-AF65-F5344CB8AC3E}">
        <p14:creationId xmlns:p14="http://schemas.microsoft.com/office/powerpoint/2010/main" val="697556453"/>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6728" y="1544737"/>
            <a:ext cx="8434317" cy="4801314"/>
          </a:xfrm>
          <a:prstGeom prst="rect">
            <a:avLst/>
          </a:prstGeom>
          <a:noFill/>
        </p:spPr>
        <p:txBody>
          <a:bodyPr wrap="square" rtlCol="0">
            <a:spAutoFit/>
          </a:bodyPr>
          <a:lstStyle/>
          <a:p>
            <a:pPr lvl="1" defTabSz="914400" eaLnBrk="1" hangingPunct="1">
              <a:lnSpc>
                <a:spcPct val="90000"/>
              </a:lnSpc>
            </a:pPr>
            <a:r>
              <a:rPr lang="en-GB" altLang="ja-JP" sz="2000" dirty="0" smtClean="0">
                <a:solidFill>
                  <a:schemeClr val="tx2"/>
                </a:solidFill>
                <a:cs typeface="Arial" panose="020B0604020202020204" pitchFamily="34" charset="0"/>
              </a:rPr>
              <a:t>December </a:t>
            </a:r>
            <a:r>
              <a:rPr lang="en-GB" altLang="ja-JP" sz="2000" dirty="0">
                <a:solidFill>
                  <a:schemeClr val="tx2"/>
                </a:solidFill>
                <a:cs typeface="Arial" panose="020B0604020202020204" pitchFamily="34" charset="0"/>
              </a:rPr>
              <a:t>2013: Executive Summary of the report published </a:t>
            </a:r>
            <a:r>
              <a:rPr lang="en-GB" altLang="ja-JP" sz="2000" dirty="0" smtClean="0">
                <a:solidFill>
                  <a:schemeClr val="tx2"/>
                </a:solidFill>
                <a:cs typeface="Arial" panose="020B0604020202020204" pitchFamily="34" charset="0"/>
              </a:rPr>
              <a:t>by JAXA and distributed.</a:t>
            </a:r>
            <a:endParaRPr lang="en-GB" altLang="ja-JP" sz="2000" dirty="0">
              <a:solidFill>
                <a:schemeClr val="tx2"/>
              </a:solidFill>
              <a:cs typeface="Arial" panose="020B0604020202020204" pitchFamily="34" charset="0"/>
            </a:endParaRPr>
          </a:p>
          <a:p>
            <a:pPr lvl="1" defTabSz="914400" eaLnBrk="1" hangingPunct="1">
              <a:lnSpc>
                <a:spcPct val="90000"/>
              </a:lnSpc>
            </a:pPr>
            <a:r>
              <a:rPr lang="en-GB" altLang="ja-JP" sz="2000" dirty="0" smtClean="0">
                <a:solidFill>
                  <a:schemeClr val="tx2"/>
                </a:solidFill>
                <a:cs typeface="Arial" panose="020B0604020202020204" pitchFamily="34" charset="0"/>
              </a:rPr>
              <a:t>January 17, 2014</a:t>
            </a:r>
            <a:r>
              <a:rPr lang="en-GB" altLang="ja-JP" sz="2000" dirty="0">
                <a:solidFill>
                  <a:schemeClr val="tx2"/>
                </a:solidFill>
                <a:cs typeface="Arial" panose="020B0604020202020204" pitchFamily="34" charset="0"/>
              </a:rPr>
              <a:t>: The </a:t>
            </a:r>
            <a:r>
              <a:rPr lang="en-GB" altLang="ja-JP" sz="2000" dirty="0" smtClean="0">
                <a:solidFill>
                  <a:schemeClr val="tx2"/>
                </a:solidFill>
                <a:cs typeface="Arial" panose="020B0604020202020204" pitchFamily="34" charset="0"/>
              </a:rPr>
              <a:t>GEOSS Water </a:t>
            </a:r>
            <a:r>
              <a:rPr lang="en-GB" altLang="ja-JP" sz="2000" dirty="0">
                <a:solidFill>
                  <a:schemeClr val="tx2"/>
                </a:solidFill>
                <a:cs typeface="Arial" panose="020B0604020202020204" pitchFamily="34" charset="0"/>
              </a:rPr>
              <a:t>Strategy was announced in a special side event at the GEO Summit in </a:t>
            </a:r>
            <a:r>
              <a:rPr lang="en-GB" altLang="ja-JP" sz="2000" dirty="0" smtClean="0">
                <a:solidFill>
                  <a:schemeClr val="tx2"/>
                </a:solidFill>
                <a:cs typeface="Arial" panose="020B0604020202020204" pitchFamily="34" charset="0"/>
              </a:rPr>
              <a:t>Geneva and copies of the Executive Summary were distributed.</a:t>
            </a:r>
            <a:endParaRPr lang="en-GB" altLang="ja-JP" sz="2000" dirty="0">
              <a:solidFill>
                <a:schemeClr val="tx2"/>
              </a:solidFill>
              <a:cs typeface="Arial" panose="020B0604020202020204" pitchFamily="34" charset="0"/>
            </a:endParaRPr>
          </a:p>
          <a:p>
            <a:pPr lvl="1" defTabSz="914400" eaLnBrk="1" hangingPunct="1">
              <a:lnSpc>
                <a:spcPct val="90000"/>
              </a:lnSpc>
            </a:pPr>
            <a:r>
              <a:rPr lang="en-GB" altLang="ja-JP" sz="2000" dirty="0" smtClean="0">
                <a:solidFill>
                  <a:schemeClr val="tx2"/>
                </a:solidFill>
                <a:cs typeface="Arial" panose="020B0604020202020204" pitchFamily="34" charset="0"/>
              </a:rPr>
              <a:t>February </a:t>
            </a:r>
            <a:r>
              <a:rPr lang="en-GB" altLang="ja-JP" sz="2000" dirty="0">
                <a:solidFill>
                  <a:schemeClr val="tx2"/>
                </a:solidFill>
                <a:cs typeface="Arial" panose="020B0604020202020204" pitchFamily="34" charset="0"/>
              </a:rPr>
              <a:t>2014: The final version of the GEOSS Water Strategy was printed and distributed.</a:t>
            </a:r>
          </a:p>
          <a:p>
            <a:pPr lvl="1" defTabSz="914400" eaLnBrk="1" hangingPunct="1">
              <a:lnSpc>
                <a:spcPct val="90000"/>
              </a:lnSpc>
            </a:pPr>
            <a:r>
              <a:rPr lang="en-GB" altLang="ja-JP" sz="2000" dirty="0" smtClean="0">
                <a:solidFill>
                  <a:srgbClr val="FF0000"/>
                </a:solidFill>
                <a:cs typeface="Arial" panose="020B0604020202020204" pitchFamily="34" charset="0"/>
              </a:rPr>
              <a:t>February 27, 2014</a:t>
            </a:r>
            <a:r>
              <a:rPr lang="en-GB" altLang="ja-JP" sz="2000" dirty="0">
                <a:solidFill>
                  <a:srgbClr val="FF0000"/>
                </a:solidFill>
                <a:cs typeface="Arial" panose="020B0604020202020204" pitchFamily="34" charset="0"/>
              </a:rPr>
              <a:t>: The Director of the GEO Secretariat </a:t>
            </a:r>
            <a:r>
              <a:rPr lang="en-US" altLang="ja-JP" sz="2000" dirty="0" smtClean="0">
                <a:solidFill>
                  <a:srgbClr val="FF0000"/>
                </a:solidFill>
                <a:ea typeface="ＭＳ Ｐゴシック" pitchFamily="50" charset="-128"/>
              </a:rPr>
              <a:t>invited </a:t>
            </a:r>
            <a:r>
              <a:rPr lang="en-US" altLang="ja-JP" sz="2000" dirty="0">
                <a:solidFill>
                  <a:srgbClr val="FF0000"/>
                </a:solidFill>
                <a:ea typeface="ＭＳ Ｐゴシック" pitchFamily="50" charset="-128"/>
              </a:rPr>
              <a:t>CEOS </a:t>
            </a:r>
            <a:r>
              <a:rPr lang="en-US" altLang="ja-JP" sz="2000" dirty="0" smtClean="0">
                <a:solidFill>
                  <a:schemeClr val="tx2"/>
                </a:solidFill>
                <a:ea typeface="ＭＳ Ｐゴシック" pitchFamily="50" charset="-128"/>
              </a:rPr>
              <a:t>and other GEO Members and POs to </a:t>
            </a:r>
            <a:r>
              <a:rPr lang="en-US" altLang="ja-JP" sz="2000" dirty="0">
                <a:solidFill>
                  <a:schemeClr val="tx2"/>
                </a:solidFill>
                <a:ea typeface="ＭＳ Ｐゴシック" pitchFamily="50" charset="-128"/>
              </a:rPr>
              <a:t>identify recommendations </a:t>
            </a:r>
            <a:r>
              <a:rPr lang="en-US" altLang="ja-JP" sz="2000" dirty="0" smtClean="0">
                <a:solidFill>
                  <a:schemeClr val="tx2"/>
                </a:solidFill>
                <a:ea typeface="ＭＳ Ｐゴシック" pitchFamily="50" charset="-128"/>
              </a:rPr>
              <a:t>of </a:t>
            </a:r>
            <a:r>
              <a:rPr lang="en-US" altLang="ja-JP" sz="2000" dirty="0">
                <a:solidFill>
                  <a:schemeClr val="tx2"/>
                </a:solidFill>
                <a:ea typeface="ＭＳ Ｐゴシック" pitchFamily="50" charset="-128"/>
              </a:rPr>
              <a:t>the report that </a:t>
            </a:r>
            <a:r>
              <a:rPr lang="en-US" altLang="ja-JP" sz="2000" dirty="0" smtClean="0">
                <a:solidFill>
                  <a:schemeClr val="tx2"/>
                </a:solidFill>
                <a:ea typeface="ＭＳ Ｐゴシック" pitchFamily="50" charset="-128"/>
              </a:rPr>
              <a:t>CEOS </a:t>
            </a:r>
            <a:r>
              <a:rPr lang="en-US" altLang="ja-JP" sz="2000" dirty="0">
                <a:solidFill>
                  <a:schemeClr val="tx2"/>
                </a:solidFill>
                <a:ea typeface="ＭＳ Ｐゴシック" pitchFamily="50" charset="-128"/>
              </a:rPr>
              <a:t>would be </a:t>
            </a:r>
            <a:r>
              <a:rPr lang="en-US" altLang="ja-JP" sz="2000" dirty="0" smtClean="0">
                <a:solidFill>
                  <a:schemeClr val="tx2"/>
                </a:solidFill>
                <a:ea typeface="ＭＳ Ｐゴシック" pitchFamily="50" charset="-128"/>
              </a:rPr>
              <a:t>willing to address.</a:t>
            </a:r>
            <a:endParaRPr lang="en-GB" altLang="ja-JP" sz="2000" dirty="0">
              <a:solidFill>
                <a:schemeClr val="tx2"/>
              </a:solidFill>
              <a:cs typeface="Arial" panose="020B0604020202020204" pitchFamily="34" charset="0"/>
            </a:endParaRPr>
          </a:p>
          <a:p>
            <a:pPr lvl="1" defTabSz="914400">
              <a:lnSpc>
                <a:spcPct val="90000"/>
              </a:lnSpc>
            </a:pPr>
            <a:r>
              <a:rPr lang="en-GB" altLang="ja-JP" sz="2000" dirty="0" smtClean="0">
                <a:solidFill>
                  <a:srgbClr val="FF0000"/>
                </a:solidFill>
                <a:cs typeface="Arial" panose="020B0604020202020204" pitchFamily="34" charset="0"/>
              </a:rPr>
              <a:t>April 8, 2014: </a:t>
            </a:r>
            <a:r>
              <a:rPr lang="en-US" altLang="ja-JP" sz="2000" dirty="0" smtClean="0">
                <a:solidFill>
                  <a:srgbClr val="FF0000"/>
                </a:solidFill>
                <a:ea typeface="ＭＳ Ｐゴシック" pitchFamily="50" charset="-128"/>
              </a:rPr>
              <a:t>CEOS </a:t>
            </a:r>
            <a:r>
              <a:rPr lang="en-US" altLang="ja-JP" sz="2000" dirty="0">
                <a:solidFill>
                  <a:srgbClr val="FF0000"/>
                </a:solidFill>
                <a:ea typeface="ＭＳ Ｐゴシック" pitchFamily="50" charset="-128"/>
              </a:rPr>
              <a:t>CEO asked </a:t>
            </a:r>
            <a:r>
              <a:rPr lang="en-US" altLang="ja-JP" sz="2000" dirty="0">
                <a:solidFill>
                  <a:srgbClr val="FF0000"/>
                </a:solidFill>
                <a:cs typeface="Arial" panose="020B0604020202020204" pitchFamily="34" charset="0"/>
              </a:rPr>
              <a:t>CEOS Members </a:t>
            </a:r>
            <a:r>
              <a:rPr lang="en-US" altLang="ja-JP" sz="2000" dirty="0">
                <a:solidFill>
                  <a:srgbClr val="FF0000"/>
                </a:solidFill>
                <a:ea typeface="ＭＳ Ｐゴシック" pitchFamily="50" charset="-128"/>
              </a:rPr>
              <a:t>to provide responses for recommendations of the report by Mid-May</a:t>
            </a:r>
          </a:p>
          <a:p>
            <a:pPr lvl="1" defTabSz="914400" eaLnBrk="1" hangingPunct="1">
              <a:lnSpc>
                <a:spcPct val="90000"/>
              </a:lnSpc>
            </a:pPr>
            <a:r>
              <a:rPr lang="en-GB" altLang="ja-JP" sz="2000" dirty="0" smtClean="0">
                <a:solidFill>
                  <a:srgbClr val="FF0000"/>
                </a:solidFill>
                <a:cs typeface="Arial" panose="020B0604020202020204" pitchFamily="34" charset="0"/>
              </a:rPr>
              <a:t>May 21, 2014: JAXA responded to the GEO request</a:t>
            </a:r>
          </a:p>
          <a:p>
            <a:pPr lvl="1" defTabSz="914400" eaLnBrk="1" hangingPunct="1">
              <a:lnSpc>
                <a:spcPct val="90000"/>
              </a:lnSpc>
            </a:pPr>
            <a:r>
              <a:rPr lang="en-GB" altLang="ja-JP" sz="2000" dirty="0" smtClean="0">
                <a:solidFill>
                  <a:srgbClr val="FF0000"/>
                </a:solidFill>
                <a:cs typeface="Arial" panose="020B0604020202020204" pitchFamily="34" charset="0"/>
              </a:rPr>
              <a:t>May 22, 2014: NASA responded to the GEO request</a:t>
            </a:r>
          </a:p>
          <a:p>
            <a:pPr lvl="1" defTabSz="914400">
              <a:lnSpc>
                <a:spcPct val="90000"/>
              </a:lnSpc>
            </a:pPr>
            <a:r>
              <a:rPr lang="en-GB" altLang="ja-JP" sz="2000" dirty="0" smtClean="0">
                <a:solidFill>
                  <a:srgbClr val="FF0000"/>
                </a:solidFill>
                <a:cs typeface="Arial" panose="020B0604020202020204" pitchFamily="34" charset="0"/>
              </a:rPr>
              <a:t>June </a:t>
            </a:r>
            <a:r>
              <a:rPr lang="en-GB" altLang="ja-JP" sz="2000" dirty="0">
                <a:solidFill>
                  <a:srgbClr val="FF0000"/>
                </a:solidFill>
                <a:cs typeface="Arial" panose="020B0604020202020204" pitchFamily="34" charset="0"/>
              </a:rPr>
              <a:t>25, 2014: NOAA responded to the GEO request</a:t>
            </a:r>
            <a:endParaRPr lang="en-US" altLang="ja-JP" sz="2000" dirty="0">
              <a:solidFill>
                <a:srgbClr val="FF0000"/>
              </a:solidFill>
              <a:ea typeface="ＭＳ Ｐゴシック" pitchFamily="50" charset="-128"/>
            </a:endParaRPr>
          </a:p>
          <a:p>
            <a:pPr lvl="1" defTabSz="914400" eaLnBrk="1" hangingPunct="1">
              <a:lnSpc>
                <a:spcPct val="90000"/>
              </a:lnSpc>
            </a:pPr>
            <a:endParaRPr lang="en-GB" altLang="ja-JP" sz="2000" dirty="0">
              <a:solidFill>
                <a:srgbClr val="001C4F"/>
              </a:solidFill>
              <a:cs typeface="Arial" panose="020B0604020202020204" pitchFamily="34" charset="0"/>
            </a:endParaRPr>
          </a:p>
        </p:txBody>
      </p:sp>
      <p:sp>
        <p:nvSpPr>
          <p:cNvPr id="3" name="Title 1"/>
          <p:cNvSpPr txBox="1">
            <a:spLocks/>
          </p:cNvSpPr>
          <p:nvPr/>
        </p:nvSpPr>
        <p:spPr bwMode="auto">
          <a:xfrm>
            <a:off x="2052638" y="101600"/>
            <a:ext cx="7032625" cy="738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altLang="ja-JP" kern="0" smtClean="0">
                <a:ea typeface="ＭＳ Ｐゴシック" pitchFamily="50" charset="-128"/>
              </a:rPr>
              <a:t>Progress to Date for Developing the Implementation Plan (1/2)</a:t>
            </a:r>
            <a:endParaRPr lang="ja-JP" altLang="ja-JP" kern="0" smtClean="0">
              <a:ea typeface="ＭＳ Ｐゴシック" pitchFamily="50" charset="-128"/>
            </a:endParaRPr>
          </a:p>
        </p:txBody>
      </p:sp>
      <p:sp>
        <p:nvSpPr>
          <p:cNvPr id="4" name="スライド番号プレースホルダー 3"/>
          <p:cNvSpPr>
            <a:spLocks noGrp="1"/>
          </p:cNvSpPr>
          <p:nvPr>
            <p:ph type="sldNum" sz="quarter" idx="10"/>
          </p:nvPr>
        </p:nvSpPr>
        <p:spPr/>
        <p:txBody>
          <a:bodyPr/>
          <a:lstStyle/>
          <a:p>
            <a:pPr>
              <a:defRPr/>
            </a:pPr>
            <a:fld id="{6BF8D2B0-EFB6-4DAA-9B0B-6F6B3A580823}" type="slidenum">
              <a:rPr lang="en-US" smtClean="0"/>
              <a:pPr>
                <a:defRPr/>
              </a:pPr>
              <a:t>5</a:t>
            </a:fld>
            <a:endParaRPr lang="en-US" dirty="0"/>
          </a:p>
        </p:txBody>
      </p:sp>
    </p:spTree>
    <p:extLst>
      <p:ext uri="{BB962C8B-B14F-4D97-AF65-F5344CB8AC3E}">
        <p14:creationId xmlns:p14="http://schemas.microsoft.com/office/powerpoint/2010/main" val="91458952"/>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2078" y="1634519"/>
            <a:ext cx="7246961" cy="3200876"/>
          </a:xfrm>
          <a:prstGeom prst="rect">
            <a:avLst/>
          </a:prstGeom>
          <a:noFill/>
        </p:spPr>
        <p:txBody>
          <a:bodyPr wrap="square" rtlCol="0">
            <a:spAutoFit/>
          </a:bodyPr>
          <a:lstStyle/>
          <a:p>
            <a:pPr marL="0" lvl="1" defTabSz="914400" eaLnBrk="1" hangingPunct="1">
              <a:lnSpc>
                <a:spcPct val="90000"/>
              </a:lnSpc>
            </a:pPr>
            <a:r>
              <a:rPr lang="en-GB" altLang="ja-JP" sz="2000" smtClean="0">
                <a:solidFill>
                  <a:schemeClr val="tx2"/>
                </a:solidFill>
                <a:cs typeface="Arial" panose="020B0604020202020204" pitchFamily="34" charset="0"/>
              </a:rPr>
              <a:t>May </a:t>
            </a:r>
            <a:r>
              <a:rPr lang="en-GB" altLang="ja-JP" sz="2000" dirty="0">
                <a:solidFill>
                  <a:schemeClr val="tx2"/>
                </a:solidFill>
                <a:cs typeface="Arial" panose="020B0604020202020204" pitchFamily="34" charset="0"/>
              </a:rPr>
              <a:t>2014: IGWCO </a:t>
            </a:r>
            <a:r>
              <a:rPr lang="en-GB" altLang="ja-JP" sz="2000" dirty="0" err="1">
                <a:solidFill>
                  <a:schemeClr val="tx2"/>
                </a:solidFill>
                <a:cs typeface="Arial" panose="020B0604020202020204" pitchFamily="34" charset="0"/>
              </a:rPr>
              <a:t>CoP</a:t>
            </a:r>
            <a:r>
              <a:rPr lang="en-GB" altLang="ja-JP" sz="2000" dirty="0">
                <a:solidFill>
                  <a:schemeClr val="tx2"/>
                </a:solidFill>
                <a:cs typeface="Arial" panose="020B0604020202020204" pitchFamily="34" charset="0"/>
              </a:rPr>
              <a:t> members made commitments to address some recommendations. </a:t>
            </a:r>
          </a:p>
          <a:p>
            <a:pPr marL="0" lvl="1" defTabSz="914400">
              <a:lnSpc>
                <a:spcPct val="90000"/>
              </a:lnSpc>
            </a:pPr>
            <a:r>
              <a:rPr lang="en-GB" altLang="ja-JP" sz="2000">
                <a:solidFill>
                  <a:schemeClr val="tx2"/>
                </a:solidFill>
                <a:cs typeface="Arial" panose="020B0604020202020204" pitchFamily="34" charset="0"/>
              </a:rPr>
              <a:t>May to present: Informal discussions held with country and program representatives to encourage commitments (AfriGEOSS, Germany, etc</a:t>
            </a:r>
            <a:r>
              <a:rPr lang="en-GB" altLang="ja-JP" sz="2000" smtClean="0">
                <a:solidFill>
                  <a:schemeClr val="tx2"/>
                </a:solidFill>
                <a:cs typeface="Arial" panose="020B0604020202020204" pitchFamily="34" charset="0"/>
              </a:rPr>
              <a:t>.)</a:t>
            </a:r>
          </a:p>
          <a:p>
            <a:pPr marL="0" lvl="1" defTabSz="914400" eaLnBrk="1" hangingPunct="1">
              <a:lnSpc>
                <a:spcPct val="90000"/>
              </a:lnSpc>
            </a:pPr>
            <a:r>
              <a:rPr lang="en-GB" altLang="ja-JP" sz="2000" smtClean="0">
                <a:solidFill>
                  <a:schemeClr val="tx2"/>
                </a:solidFill>
                <a:cs typeface="Arial" panose="020B0604020202020204" pitchFamily="34" charset="0"/>
              </a:rPr>
              <a:t>June </a:t>
            </a:r>
            <a:r>
              <a:rPr lang="en-GB" altLang="ja-JP" sz="2000" dirty="0">
                <a:solidFill>
                  <a:schemeClr val="tx2"/>
                </a:solidFill>
                <a:cs typeface="Arial" panose="020B0604020202020204" pitchFamily="34" charset="0"/>
              </a:rPr>
              <a:t>2014: AGU session proposal on GEOSS Water Strategy approved.</a:t>
            </a:r>
          </a:p>
          <a:p>
            <a:pPr marL="0" lvl="1" defTabSz="914400" eaLnBrk="1" hangingPunct="1">
              <a:lnSpc>
                <a:spcPct val="90000"/>
              </a:lnSpc>
            </a:pPr>
            <a:r>
              <a:rPr lang="en-GB" altLang="ja-JP" sz="2000" dirty="0">
                <a:solidFill>
                  <a:srgbClr val="FF0000"/>
                </a:solidFill>
                <a:cs typeface="Arial" panose="020B0604020202020204" pitchFamily="34" charset="0"/>
              </a:rPr>
              <a:t>July 2014: Presentation made by R. Lawford at GSFC/NASA to explore possible commitments.</a:t>
            </a:r>
          </a:p>
          <a:p>
            <a:r>
              <a:rPr lang="en-CA" sz="2000" smtClean="0">
                <a:solidFill>
                  <a:schemeClr val="tx2"/>
                </a:solidFill>
              </a:rPr>
              <a:t>July </a:t>
            </a:r>
            <a:r>
              <a:rPr lang="en-CA" sz="2000" dirty="0" smtClean="0">
                <a:solidFill>
                  <a:schemeClr val="tx2"/>
                </a:solidFill>
              </a:rPr>
              <a:t>to September 2014: </a:t>
            </a:r>
            <a:r>
              <a:rPr lang="en-CA" sz="2000" dirty="0" smtClean="0">
                <a:solidFill>
                  <a:srgbClr val="FF0000"/>
                </a:solidFill>
              </a:rPr>
              <a:t>Consultations with NASA </a:t>
            </a:r>
            <a:r>
              <a:rPr lang="en-CA" sz="2000" dirty="0" smtClean="0">
                <a:solidFill>
                  <a:schemeClr val="tx2"/>
                </a:solidFill>
              </a:rPr>
              <a:t>on a possible global water security initiative for </a:t>
            </a:r>
            <a:r>
              <a:rPr lang="en-CA" sz="2000" smtClean="0">
                <a:solidFill>
                  <a:schemeClr val="tx2"/>
                </a:solidFill>
              </a:rPr>
              <a:t>US GEO</a:t>
            </a:r>
            <a:endParaRPr lang="en-CA" sz="2000" dirty="0" smtClean="0">
              <a:solidFill>
                <a:schemeClr val="tx2"/>
              </a:solidFill>
            </a:endParaRPr>
          </a:p>
        </p:txBody>
      </p:sp>
      <p:sp>
        <p:nvSpPr>
          <p:cNvPr id="3" name="Title 1"/>
          <p:cNvSpPr txBox="1">
            <a:spLocks/>
          </p:cNvSpPr>
          <p:nvPr/>
        </p:nvSpPr>
        <p:spPr bwMode="auto">
          <a:xfrm>
            <a:off x="2052638" y="101600"/>
            <a:ext cx="7032625" cy="738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altLang="ja-JP" kern="0" smtClean="0">
                <a:ea typeface="ＭＳ Ｐゴシック" pitchFamily="50" charset="-128"/>
              </a:rPr>
              <a:t>Progress to Date for Developing the Implementation Plan (2/2)</a:t>
            </a:r>
            <a:endParaRPr lang="ja-JP" altLang="ja-JP" kern="0" smtClean="0">
              <a:ea typeface="ＭＳ Ｐゴシック" pitchFamily="50" charset="-128"/>
            </a:endParaRPr>
          </a:p>
        </p:txBody>
      </p:sp>
      <p:sp>
        <p:nvSpPr>
          <p:cNvPr id="4" name="スライド番号プレースホルダー 3"/>
          <p:cNvSpPr>
            <a:spLocks noGrp="1"/>
          </p:cNvSpPr>
          <p:nvPr>
            <p:ph type="sldNum" sz="quarter" idx="10"/>
          </p:nvPr>
        </p:nvSpPr>
        <p:spPr/>
        <p:txBody>
          <a:bodyPr/>
          <a:lstStyle/>
          <a:p>
            <a:pPr>
              <a:defRPr/>
            </a:pPr>
            <a:fld id="{6BF8D2B0-EFB6-4DAA-9B0B-6F6B3A580823}" type="slidenum">
              <a:rPr lang="en-US" smtClean="0"/>
              <a:pPr>
                <a:defRPr/>
              </a:pPr>
              <a:t>6</a:t>
            </a:fld>
            <a:endParaRPr lang="en-US"/>
          </a:p>
        </p:txBody>
      </p:sp>
    </p:spTree>
    <p:extLst>
      <p:ext uri="{BB962C8B-B14F-4D97-AF65-F5344CB8AC3E}">
        <p14:creationId xmlns:p14="http://schemas.microsoft.com/office/powerpoint/2010/main" val="4203416045"/>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2400" b="1">
                <a:solidFill>
                  <a:schemeClr val="tx2"/>
                </a:solidFill>
                <a:latin typeface="Arial" charset="0"/>
                <a:ea typeface="ＭＳ Ｐゴシック" pitchFamily="50" charset="-128"/>
              </a:defRPr>
            </a:lvl1pPr>
            <a:lvl2pPr marL="742950" indent="-285750" eaLnBrk="0" hangingPunct="0">
              <a:spcBef>
                <a:spcPct val="20000"/>
              </a:spcBef>
              <a:buFont typeface="Arial" charset="0"/>
              <a:buChar char="•"/>
              <a:defRPr sz="2200" b="1">
                <a:solidFill>
                  <a:schemeClr val="tx2"/>
                </a:solidFill>
                <a:latin typeface="Arial" charset="0"/>
                <a:ea typeface="ＭＳ Ｐゴシック" pitchFamily="50" charset="-128"/>
              </a:defRPr>
            </a:lvl2pPr>
            <a:lvl3pPr marL="1143000" indent="-228600" eaLnBrk="0" hangingPunct="0">
              <a:spcBef>
                <a:spcPct val="20000"/>
              </a:spcBef>
              <a:buFont typeface="Courier New" pitchFamily="49" charset="0"/>
              <a:buChar char="o"/>
              <a:defRPr sz="2000" b="1">
                <a:solidFill>
                  <a:schemeClr val="tx2"/>
                </a:solidFill>
                <a:latin typeface="Arial" charset="0"/>
                <a:ea typeface="ＭＳ Ｐゴシック" pitchFamily="50" charset="-128"/>
              </a:defRPr>
            </a:lvl3pPr>
            <a:lvl4pPr marL="1600200" indent="-228600" eaLnBrk="0" hangingPunct="0">
              <a:spcBef>
                <a:spcPct val="20000"/>
              </a:spcBef>
              <a:buFont typeface="Wingdings" pitchFamily="2" charset="2"/>
              <a:buChar char="§"/>
              <a:defRPr b="1">
                <a:solidFill>
                  <a:schemeClr val="tx2"/>
                </a:solidFill>
                <a:latin typeface="Arial" charset="0"/>
                <a:ea typeface="ＭＳ Ｐゴシック" pitchFamily="50" charset="-128"/>
              </a:defRPr>
            </a:lvl4pPr>
            <a:lvl5pPr marL="2057400" indent="-228600" eaLnBrk="0" hangingPunct="0">
              <a:spcBef>
                <a:spcPct val="20000"/>
              </a:spcBef>
              <a:buFont typeface="Arial" charset="0"/>
              <a:buChar char="•"/>
              <a:defRPr sz="1600" b="1">
                <a:solidFill>
                  <a:schemeClr val="tx2"/>
                </a:solidFill>
                <a:latin typeface="Arial" charset="0"/>
                <a:ea typeface="ＭＳ Ｐゴシック" pitchFamily="50" charset="-128"/>
              </a:defRPr>
            </a:lvl5pPr>
            <a:lvl6pPr marL="25146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6pPr>
            <a:lvl7pPr marL="29718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7pPr>
            <a:lvl8pPr marL="34290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8pPr>
            <a:lvl9pPr marL="3886200" indent="-228600" defTabSz="457200" eaLnBrk="0" fontAlgn="base" hangingPunct="0">
              <a:spcBef>
                <a:spcPct val="20000"/>
              </a:spcBef>
              <a:spcAft>
                <a:spcPct val="0"/>
              </a:spcAft>
              <a:buFont typeface="Arial" charset="0"/>
              <a:buChar char="•"/>
              <a:defRPr sz="1600" b="1">
                <a:solidFill>
                  <a:schemeClr val="tx2"/>
                </a:solidFill>
                <a:latin typeface="Arial" charset="0"/>
                <a:ea typeface="ＭＳ Ｐゴシック" pitchFamily="50" charset="-128"/>
              </a:defRPr>
            </a:lvl9pPr>
          </a:lstStyle>
          <a:p>
            <a:pPr eaLnBrk="1" hangingPunct="1">
              <a:spcBef>
                <a:spcPct val="0"/>
              </a:spcBef>
              <a:buFontTx/>
              <a:buNone/>
            </a:pPr>
            <a:fld id="{51A3B421-1F06-4CD4-B7DE-A4C68B024258}" type="slidenum">
              <a:rPr lang="en-US" altLang="ja-JP" sz="1200" b="0" smtClean="0">
                <a:solidFill>
                  <a:srgbClr val="002569"/>
                </a:solidFill>
                <a:latin typeface="Century Gothic" pitchFamily="34" charset="0"/>
              </a:rPr>
              <a:pPr eaLnBrk="1" hangingPunct="1">
                <a:spcBef>
                  <a:spcPct val="0"/>
                </a:spcBef>
                <a:buFontTx/>
                <a:buNone/>
              </a:pPr>
              <a:t>7</a:t>
            </a:fld>
            <a:endParaRPr lang="en-US" altLang="ja-JP" sz="1200" b="0" smtClean="0">
              <a:solidFill>
                <a:srgbClr val="002569"/>
              </a:solidFill>
              <a:latin typeface="Century Gothic" pitchFamily="34" charset="0"/>
            </a:endParaRPr>
          </a:p>
        </p:txBody>
      </p:sp>
      <p:sp>
        <p:nvSpPr>
          <p:cNvPr id="8195" name="Title 1"/>
          <p:cNvSpPr>
            <a:spLocks noGrp="1"/>
          </p:cNvSpPr>
          <p:nvPr>
            <p:ph type="title" idx="4294967295"/>
          </p:nvPr>
        </p:nvSpPr>
        <p:spPr>
          <a:xfrm>
            <a:off x="2052638" y="101600"/>
            <a:ext cx="7032625" cy="738188"/>
          </a:xfrm>
        </p:spPr>
        <p:txBody>
          <a:bodyPr/>
          <a:lstStyle/>
          <a:p>
            <a:pPr eaLnBrk="1" hangingPunct="1"/>
            <a:r>
              <a:rPr lang="en-US" altLang="ja-JP" smtClean="0">
                <a:ea typeface="ＭＳ Ｐゴシック" pitchFamily="50" charset="-128"/>
              </a:rPr>
              <a:t>Responses from CEOS to Date</a:t>
            </a:r>
            <a:endParaRPr lang="en-US" altLang="ja-JP" sz="2000" smtClean="0">
              <a:latin typeface="Tahoma" pitchFamily="34" charset="0"/>
              <a:ea typeface="ＭＳ Ｐゴシック" pitchFamily="50" charset="-128"/>
              <a:cs typeface="Tahoma" pitchFamily="34" charset="0"/>
            </a:endParaRPr>
          </a:p>
        </p:txBody>
      </p:sp>
      <p:sp>
        <p:nvSpPr>
          <p:cNvPr id="5" name="テキスト プレースホルダー 1"/>
          <p:cNvSpPr txBox="1">
            <a:spLocks/>
          </p:cNvSpPr>
          <p:nvPr/>
        </p:nvSpPr>
        <p:spPr bwMode="auto">
          <a:xfrm>
            <a:off x="296863" y="1346200"/>
            <a:ext cx="8469312"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a:lstStyle>
          <a:p>
            <a:pPr marL="457200" indent="-457200" defTabSz="914400">
              <a:buFontTx/>
              <a:buAutoNum type="arabicPeriod"/>
            </a:pPr>
            <a:r>
              <a:rPr lang="en-CA" altLang="ja-JP" kern="0" smtClean="0">
                <a:ea typeface="ＭＳ Ｐゴシック" pitchFamily="50" charset="-128"/>
              </a:rPr>
              <a:t>NASA’s responses on 21 May</a:t>
            </a:r>
          </a:p>
          <a:p>
            <a:pPr defTabSz="914400">
              <a:buFont typeface="Wingdings" panose="05000000000000000000" pitchFamily="2" charset="2"/>
              <a:buChar char="ü"/>
            </a:pPr>
            <a:r>
              <a:rPr lang="en-US" altLang="ja-JP" sz="1600" smtClean="0"/>
              <a:t>Regarding water-train satellite constellation, a study should be undertaken to assess the value of coordinated measures to articulate what would bring the most understanding assessment of the global water cycle.</a:t>
            </a:r>
          </a:p>
          <a:p>
            <a:pPr defTabSz="914400">
              <a:buFont typeface="Wingdings" panose="05000000000000000000" pitchFamily="2" charset="2"/>
              <a:buChar char="ü"/>
            </a:pPr>
            <a:r>
              <a:rPr lang="en-US" altLang="ja-JP" sz="1600" smtClean="0">
                <a:solidFill>
                  <a:srgbClr val="FF0000"/>
                </a:solidFill>
              </a:rPr>
              <a:t>SMAP</a:t>
            </a:r>
            <a:r>
              <a:rPr lang="en-US" altLang="ja-JP" sz="1600" smtClean="0"/>
              <a:t>, leveraging off of SMOS, has some strides in setting down what could be a baseline for a global-scale soil moisture project.</a:t>
            </a:r>
          </a:p>
          <a:p>
            <a:pPr marL="0" indent="0" defTabSz="914400">
              <a:buNone/>
            </a:pPr>
            <a:endParaRPr lang="en-US" altLang="ja-JP" sz="1600" kern="0">
              <a:ea typeface="ＭＳ Ｐゴシック" pitchFamily="50" charset="-128"/>
            </a:endParaRPr>
          </a:p>
          <a:p>
            <a:pPr marL="0" indent="0" defTabSz="914400">
              <a:buNone/>
            </a:pPr>
            <a:r>
              <a:rPr lang="en-CA" altLang="ja-JP" kern="0" smtClean="0">
                <a:ea typeface="ＭＳ Ｐゴシック" pitchFamily="50" charset="-128"/>
              </a:rPr>
              <a:t>2.  JAXA’s responses on 24 May</a:t>
            </a:r>
            <a:endParaRPr lang="en-CA" altLang="ja-JP" kern="0">
              <a:ea typeface="ＭＳ Ｐゴシック" pitchFamily="50" charset="-128"/>
            </a:endParaRPr>
          </a:p>
          <a:p>
            <a:pPr>
              <a:buFont typeface="Wingdings" panose="05000000000000000000" pitchFamily="2" charset="2"/>
              <a:buChar char="ü"/>
            </a:pPr>
            <a:r>
              <a:rPr lang="en-US" altLang="ja-JP" sz="1600" smtClean="0"/>
              <a:t>Regarding water-train satellite constellation, CEOS should discuss whether it will be the best way to address user needs, or other ways will be the best.</a:t>
            </a:r>
          </a:p>
          <a:p>
            <a:pPr>
              <a:buFont typeface="Wingdings" panose="05000000000000000000" pitchFamily="2" charset="2"/>
              <a:buChar char="ü"/>
            </a:pPr>
            <a:r>
              <a:rPr lang="en-US" altLang="ja-JP" sz="1600" smtClean="0"/>
              <a:t>JAXA is currently operating </a:t>
            </a:r>
            <a:r>
              <a:rPr lang="en-US" altLang="ja-JP" sz="1600" smtClean="0">
                <a:solidFill>
                  <a:srgbClr val="FF0000"/>
                </a:solidFill>
              </a:rPr>
              <a:t>GCOM-W</a:t>
            </a:r>
            <a:r>
              <a:rPr lang="en-US" altLang="ja-JP" sz="1600" smtClean="0"/>
              <a:t>, and will </a:t>
            </a:r>
            <a:r>
              <a:rPr lang="en-US" altLang="ja-JP" sz="1600" smtClean="0"/>
              <a:t>operate</a:t>
            </a:r>
            <a:r>
              <a:rPr lang="en-US" altLang="ja-JP" sz="1600" smtClean="0"/>
              <a:t> </a:t>
            </a:r>
            <a:r>
              <a:rPr lang="en-US" altLang="ja-JP" sz="1600" smtClean="0">
                <a:solidFill>
                  <a:srgbClr val="FF0000"/>
                </a:solidFill>
              </a:rPr>
              <a:t>EarthCARE/CPR</a:t>
            </a:r>
            <a:r>
              <a:rPr lang="en-US" altLang="ja-JP" sz="1600" smtClean="0"/>
              <a:t> </a:t>
            </a:r>
            <a:r>
              <a:rPr lang="en-US" altLang="ja-JP" sz="1600" smtClean="0"/>
              <a:t>and </a:t>
            </a:r>
            <a:r>
              <a:rPr lang="en-US" altLang="ja-JP" sz="1600" smtClean="0">
                <a:solidFill>
                  <a:srgbClr val="FF0000"/>
                </a:solidFill>
              </a:rPr>
              <a:t>GCOM-C</a:t>
            </a:r>
            <a:r>
              <a:rPr lang="en-US" altLang="ja-JP" sz="1600" smtClean="0"/>
              <a:t> in 2015 and 2016 respectively. In addition, the CEOS Precipitation Constellation that JAXA supports as a co-lead is discussing </a:t>
            </a:r>
            <a:r>
              <a:rPr lang="en-US" altLang="ja-JP" sz="1600" smtClean="0">
                <a:solidFill>
                  <a:srgbClr val="FF0000"/>
                </a:solidFill>
              </a:rPr>
              <a:t>a follow-on mission of the GPM</a:t>
            </a:r>
            <a:r>
              <a:rPr lang="en-US" altLang="ja-JP" sz="1600" smtClean="0"/>
              <a:t>. These missions will contribute to some of the recommendations. </a:t>
            </a:r>
          </a:p>
          <a:p>
            <a:pPr>
              <a:buFont typeface="Wingdings" panose="05000000000000000000" pitchFamily="2" charset="2"/>
              <a:buChar char="ü"/>
            </a:pPr>
            <a:endParaRPr lang="en-US" altLang="ja-JP" sz="1600"/>
          </a:p>
          <a:p>
            <a:pPr marL="0" indent="0">
              <a:buNone/>
            </a:pPr>
            <a:r>
              <a:rPr lang="en-CA" altLang="ja-JP" kern="0" smtClean="0">
                <a:ea typeface="ＭＳ Ｐゴシック" pitchFamily="50" charset="-128"/>
              </a:rPr>
              <a:t>3.  NOAA’s responses on 25 June</a:t>
            </a:r>
          </a:p>
          <a:p>
            <a:pPr>
              <a:buFont typeface="Wingdings" panose="05000000000000000000" pitchFamily="2" charset="2"/>
              <a:buChar char="ü"/>
            </a:pPr>
            <a:r>
              <a:rPr lang="en-US" altLang="ja-JP" sz="1600" kern="0" smtClean="0">
                <a:ea typeface="ＭＳ Ｐゴシック" pitchFamily="50" charset="-128"/>
              </a:rPr>
              <a:t>NOAA is ready to </a:t>
            </a:r>
            <a:r>
              <a:rPr lang="en-US" altLang="ja-JP" sz="1600" kern="0" smtClean="0">
                <a:ea typeface="ＭＳ Ｐゴシック" pitchFamily="50" charset="-128"/>
              </a:rPr>
              <a:t>leverage </a:t>
            </a:r>
            <a:r>
              <a:rPr lang="en-US" altLang="ja-JP" sz="1600" kern="0" smtClean="0">
                <a:ea typeface="ＭＳ Ｐゴシック" pitchFamily="50" charset="-128"/>
              </a:rPr>
              <a:t>current and future activities</a:t>
            </a:r>
            <a:r>
              <a:rPr lang="ja-JP" altLang="en-US" sz="1600" kern="0" smtClean="0">
                <a:ea typeface="ＭＳ Ｐゴシック" pitchFamily="50" charset="-128"/>
              </a:rPr>
              <a:t> </a:t>
            </a:r>
            <a:r>
              <a:rPr lang="en-US" altLang="ja-JP" sz="1600" kern="0" smtClean="0">
                <a:ea typeface="ＭＳ Ｐゴシック" pitchFamily="50" charset="-128"/>
              </a:rPr>
              <a:t>(e.g., </a:t>
            </a:r>
            <a:r>
              <a:rPr lang="en-US" altLang="ja-JP" sz="1600" kern="0" smtClean="0">
                <a:solidFill>
                  <a:srgbClr val="FF0000"/>
                </a:solidFill>
                <a:ea typeface="ＭＳ Ｐゴシック" pitchFamily="50" charset="-128"/>
              </a:rPr>
              <a:t>GOES</a:t>
            </a:r>
            <a:r>
              <a:rPr lang="en-US" altLang="ja-JP" sz="1600" kern="0" smtClean="0">
                <a:ea typeface="ＭＳ Ｐゴシック" pitchFamily="50" charset="-128"/>
              </a:rPr>
              <a:t>, </a:t>
            </a:r>
            <a:r>
              <a:rPr lang="en-US" altLang="ja-JP" sz="1600" kern="0" smtClean="0">
                <a:solidFill>
                  <a:srgbClr val="FF0000"/>
                </a:solidFill>
                <a:ea typeface="ＭＳ Ｐゴシック" pitchFamily="50" charset="-128"/>
              </a:rPr>
              <a:t>POES/JPSS</a:t>
            </a:r>
            <a:r>
              <a:rPr lang="en-US" altLang="ja-JP" sz="1600" kern="0" smtClean="0">
                <a:ea typeface="ＭＳ Ｐゴシック" pitchFamily="50" charset="-128"/>
              </a:rPr>
              <a:t>,</a:t>
            </a:r>
            <a:r>
              <a:rPr lang="en-US" altLang="ja-JP" sz="1600" kern="0" smtClean="0">
                <a:solidFill>
                  <a:srgbClr val="FF0000"/>
                </a:solidFill>
                <a:ea typeface="ＭＳ Ｐゴシック" pitchFamily="50" charset="-128"/>
              </a:rPr>
              <a:t> GOES-R </a:t>
            </a:r>
            <a:r>
              <a:rPr lang="en-US" altLang="ja-JP" sz="1600"/>
              <a:t>and </a:t>
            </a:r>
            <a:r>
              <a:rPr lang="en-US" altLang="ja-JP" sz="1600" kern="0" smtClean="0">
                <a:solidFill>
                  <a:srgbClr val="FF0000"/>
                </a:solidFill>
                <a:ea typeface="ＭＳ Ｐゴシック" pitchFamily="50" charset="-128"/>
              </a:rPr>
              <a:t>JPSS</a:t>
            </a:r>
            <a:r>
              <a:rPr lang="en-US" altLang="ja-JP" sz="1600" kern="0" smtClean="0">
                <a:ea typeface="ＭＳ Ｐゴシック" pitchFamily="50" charset="-128"/>
              </a:rPr>
              <a:t>) to address some of the recommendations.</a:t>
            </a:r>
            <a:endParaRPr lang="en-CA" altLang="ja-JP" sz="1600" kern="0">
              <a:ea typeface="ＭＳ Ｐゴシック" pitchFamily="50" charset="-128"/>
            </a:endParaRPr>
          </a:p>
          <a:p>
            <a:pPr>
              <a:buFont typeface="Wingdings" panose="05000000000000000000" pitchFamily="2" charset="2"/>
              <a:buChar char="ü"/>
            </a:pPr>
            <a:endParaRPr lang="en-US" altLang="ja-JP" sz="1600" smtClean="0"/>
          </a:p>
          <a:p>
            <a:pPr marL="0" indent="0">
              <a:buNone/>
            </a:pPr>
            <a:endParaRPr lang="ja-JP" altLang="ja-JP" sz="1600"/>
          </a:p>
          <a:p>
            <a:pPr marL="0" indent="0" defTabSz="914400">
              <a:buNone/>
            </a:pPr>
            <a:endParaRPr lang="en-CA" altLang="ja-JP" sz="1600" kern="0">
              <a:ea typeface="ＭＳ Ｐゴシック" pitchFamily="50" charset="-128"/>
            </a:endParaRPr>
          </a:p>
          <a:p>
            <a:pPr marL="457200" indent="-457200" defTabSz="914400">
              <a:buFontTx/>
              <a:buAutoNum type="arabicPeriod"/>
            </a:pPr>
            <a:endParaRPr lang="en-CA" altLang="ja-JP" kern="0" smtClean="0">
              <a:ea typeface="ＭＳ Ｐゴシック" pitchFamily="50" charset="-128"/>
            </a:endParaRPr>
          </a:p>
          <a:p>
            <a:pPr marL="457200" indent="-457200" defTabSz="914400">
              <a:buFontTx/>
              <a:buAutoNum type="arabicPeriod"/>
            </a:pPr>
            <a:endParaRPr lang="en-CA" altLang="ja-JP" kern="0" smtClean="0">
              <a:ea typeface="ＭＳ Ｐゴシック" pitchFamily="50" charset="-128"/>
            </a:endParaRPr>
          </a:p>
        </p:txBody>
      </p:sp>
    </p:spTree>
    <p:extLst>
      <p:ext uri="{BB962C8B-B14F-4D97-AF65-F5344CB8AC3E}">
        <p14:creationId xmlns:p14="http://schemas.microsoft.com/office/powerpoint/2010/main" val="3475731317"/>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5092" y="1651378"/>
            <a:ext cx="7656394" cy="1015663"/>
          </a:xfrm>
          <a:prstGeom prst="rect">
            <a:avLst/>
          </a:prstGeom>
          <a:noFill/>
        </p:spPr>
        <p:txBody>
          <a:bodyPr wrap="square" rtlCol="0">
            <a:spAutoFit/>
          </a:bodyPr>
          <a:lstStyle/>
          <a:p>
            <a:r>
              <a:rPr lang="en-GB" altLang="ja-JP" sz="2000" b="1" dirty="0">
                <a:solidFill>
                  <a:srgbClr val="001C4F"/>
                </a:solidFill>
                <a:cs typeface="Arial" panose="020B0604020202020204" pitchFamily="34" charset="0"/>
              </a:rPr>
              <a:t>Main 2014 achievements/outcomes:</a:t>
            </a:r>
          </a:p>
          <a:p>
            <a:r>
              <a:rPr lang="en-CA" altLang="en-US" sz="2000" dirty="0"/>
              <a:t>New initiatives have been launched which deal with two of the six theme areas.</a:t>
            </a:r>
          </a:p>
        </p:txBody>
      </p:sp>
      <p:sp>
        <p:nvSpPr>
          <p:cNvPr id="3" name="TextBox 2"/>
          <p:cNvSpPr txBox="1"/>
          <p:nvPr/>
        </p:nvSpPr>
        <p:spPr>
          <a:xfrm>
            <a:off x="282388" y="2678775"/>
            <a:ext cx="8606118" cy="3477875"/>
          </a:xfrm>
          <a:prstGeom prst="rect">
            <a:avLst/>
          </a:prstGeom>
          <a:noFill/>
        </p:spPr>
        <p:txBody>
          <a:bodyPr wrap="square" rtlCol="0">
            <a:spAutoFit/>
          </a:bodyPr>
          <a:lstStyle/>
          <a:p>
            <a:pPr marL="457200" indent="-457200">
              <a:buFontTx/>
              <a:buAutoNum type="arabicPeriod"/>
              <a:defRPr/>
            </a:pPr>
            <a:r>
              <a:rPr lang="en-CA" altLang="en-US" sz="2000" dirty="0">
                <a:solidFill>
                  <a:srgbClr val="FF0000"/>
                </a:solidFill>
              </a:rPr>
              <a:t>Addressing water security and sustainable development</a:t>
            </a:r>
          </a:p>
          <a:p>
            <a:pPr>
              <a:defRPr/>
            </a:pPr>
            <a:r>
              <a:rPr lang="en-CA" altLang="en-US" sz="2000" dirty="0">
                <a:solidFill>
                  <a:srgbClr val="FF0000"/>
                </a:solidFill>
              </a:rPr>
              <a:t>(GEO is collaborating in the design of a monitoring system for indicators for the proposed </a:t>
            </a:r>
            <a:r>
              <a:rPr lang="en-CA" altLang="en-US" sz="2000">
                <a:solidFill>
                  <a:srgbClr val="FF0000"/>
                </a:solidFill>
              </a:rPr>
              <a:t>Water Sustainable </a:t>
            </a:r>
            <a:r>
              <a:rPr lang="en-CA" altLang="en-US" sz="2000" dirty="0">
                <a:solidFill>
                  <a:srgbClr val="FF0000"/>
                </a:solidFill>
              </a:rPr>
              <a:t>Development Goal </a:t>
            </a:r>
            <a:r>
              <a:rPr lang="en-CA" altLang="en-US" sz="2000" dirty="0" smtClean="0">
                <a:solidFill>
                  <a:srgbClr val="FF0000"/>
                </a:solidFill>
              </a:rPr>
              <a:t>[SDG])</a:t>
            </a:r>
            <a:endParaRPr lang="en-CA" altLang="en-US" sz="2000" dirty="0">
              <a:solidFill>
                <a:srgbClr val="FF0000"/>
              </a:solidFill>
            </a:endParaRPr>
          </a:p>
          <a:p>
            <a:pPr>
              <a:defRPr/>
            </a:pPr>
            <a:r>
              <a:rPr lang="en-CA" altLang="en-US" sz="2000" dirty="0"/>
              <a:t>2. Supporting the climate change adaptation agenda.</a:t>
            </a:r>
          </a:p>
          <a:p>
            <a:pPr>
              <a:defRPr/>
            </a:pPr>
            <a:r>
              <a:rPr lang="en-CA" altLang="en-US" sz="2000" dirty="0"/>
              <a:t>3. Warning systems for </a:t>
            </a:r>
            <a:r>
              <a:rPr lang="en-CA" altLang="en-US" sz="2000" dirty="0" err="1"/>
              <a:t>hydrometeorological</a:t>
            </a:r>
            <a:r>
              <a:rPr lang="en-CA" altLang="en-US" sz="2000" dirty="0"/>
              <a:t> hazards.</a:t>
            </a:r>
          </a:p>
          <a:p>
            <a:pPr>
              <a:defRPr/>
            </a:pPr>
            <a:r>
              <a:rPr lang="en-CA" altLang="en-US" sz="2000" dirty="0"/>
              <a:t>4. Enhancing human and environmental </a:t>
            </a:r>
            <a:r>
              <a:rPr lang="en-CA" altLang="en-US" sz="2000" dirty="0" smtClean="0"/>
              <a:t>resilience.</a:t>
            </a:r>
            <a:endParaRPr lang="en-CA" altLang="en-US" sz="2000" dirty="0"/>
          </a:p>
          <a:p>
            <a:pPr>
              <a:defRPr/>
            </a:pPr>
            <a:r>
              <a:rPr lang="en-CA" altLang="en-US" sz="2000" dirty="0">
                <a:solidFill>
                  <a:srgbClr val="FF0000"/>
                </a:solidFill>
              </a:rPr>
              <a:t>5. Addressing the Water-Energy-Food nexus issues.</a:t>
            </a:r>
          </a:p>
          <a:p>
            <a:pPr>
              <a:defRPr/>
            </a:pPr>
            <a:r>
              <a:rPr lang="en-CA" altLang="en-US" sz="2000" dirty="0">
                <a:solidFill>
                  <a:srgbClr val="FF0000"/>
                </a:solidFill>
              </a:rPr>
              <a:t>(GEO Water is collaborating in a new Future Earth Water-Energy-Food initiative)</a:t>
            </a:r>
          </a:p>
          <a:p>
            <a:pPr>
              <a:defRPr/>
            </a:pPr>
            <a:r>
              <a:rPr lang="en-CA" altLang="en-US" sz="2000" dirty="0"/>
              <a:t>6. Improving the welfare of the poor in developing countries through more effective water management.</a:t>
            </a:r>
          </a:p>
        </p:txBody>
      </p:sp>
      <p:sp>
        <p:nvSpPr>
          <p:cNvPr id="4" name="Title 1"/>
          <p:cNvSpPr txBox="1">
            <a:spLocks/>
          </p:cNvSpPr>
          <p:nvPr/>
        </p:nvSpPr>
        <p:spPr bwMode="auto">
          <a:xfrm>
            <a:off x="878306" y="101600"/>
            <a:ext cx="8206958" cy="738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altLang="ja-JP" kern="0" smtClean="0">
                <a:ea typeface="ＭＳ Ｐゴシック" pitchFamily="50" charset="-128"/>
              </a:rPr>
              <a:t>Responses from GEO to Date</a:t>
            </a:r>
            <a:endParaRPr lang="en-US" altLang="ja-JP" sz="2000" kern="0" smtClean="0">
              <a:latin typeface="Tahoma" pitchFamily="34" charset="0"/>
              <a:ea typeface="ＭＳ Ｐゴシック" pitchFamily="50" charset="-128"/>
              <a:cs typeface="Tahoma" pitchFamily="34" charset="0"/>
            </a:endParaRPr>
          </a:p>
        </p:txBody>
      </p:sp>
      <p:sp>
        <p:nvSpPr>
          <p:cNvPr id="5" name="スライド番号プレースホルダー 4"/>
          <p:cNvSpPr>
            <a:spLocks noGrp="1"/>
          </p:cNvSpPr>
          <p:nvPr>
            <p:ph type="sldNum" sz="quarter" idx="10"/>
          </p:nvPr>
        </p:nvSpPr>
        <p:spPr/>
        <p:txBody>
          <a:bodyPr/>
          <a:lstStyle/>
          <a:p>
            <a:pPr>
              <a:defRPr/>
            </a:pPr>
            <a:fld id="{6BF8D2B0-EFB6-4DAA-9B0B-6F6B3A580823}" type="slidenum">
              <a:rPr lang="en-US" smtClean="0"/>
              <a:pPr>
                <a:defRPr/>
              </a:pPr>
              <a:t>8</a:t>
            </a:fld>
            <a:endParaRPr lang="en-US"/>
          </a:p>
        </p:txBody>
      </p:sp>
    </p:spTree>
    <p:extLst>
      <p:ext uri="{BB962C8B-B14F-4D97-AF65-F5344CB8AC3E}">
        <p14:creationId xmlns:p14="http://schemas.microsoft.com/office/powerpoint/2010/main" val="2499230820"/>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322" y="1501391"/>
            <a:ext cx="8647942" cy="5016758"/>
          </a:xfrm>
          <a:prstGeom prst="rect">
            <a:avLst/>
          </a:prstGeom>
          <a:noFill/>
        </p:spPr>
        <p:txBody>
          <a:bodyPr wrap="square" rtlCol="0">
            <a:spAutoFit/>
          </a:bodyPr>
          <a:lstStyle/>
          <a:p>
            <a:r>
              <a:rPr lang="en-CA" altLang="en-US" sz="2000" smtClean="0"/>
              <a:t>A.2</a:t>
            </a:r>
            <a:r>
              <a:rPr lang="en-CA" altLang="en-US" sz="2000" dirty="0"/>
              <a:t>. GTN-H which has agreed to initiate a user engagement activity that will seek feedback on existing and prototype products and engage users in the co-design of new products.</a:t>
            </a:r>
          </a:p>
          <a:p>
            <a:endParaRPr lang="en-CA" altLang="en-US" sz="2000" dirty="0"/>
          </a:p>
          <a:p>
            <a:r>
              <a:rPr lang="en-CA" altLang="en-US" sz="2000" dirty="0"/>
              <a:t>A6. Several IGWCO COP members are beginning to review the needs of water resource managers for information related to extreme values. </a:t>
            </a:r>
          </a:p>
          <a:p>
            <a:endParaRPr lang="en-CA" altLang="en-US" sz="2000" dirty="0"/>
          </a:p>
          <a:p>
            <a:r>
              <a:rPr lang="en-CA" altLang="en-US" sz="2000" dirty="0"/>
              <a:t>A.7. Through the University of Tokyo, Japan is developing a water cycle solutions integration System which will translate water cycle observations into actionable products</a:t>
            </a:r>
            <a:r>
              <a:rPr lang="en-CA" altLang="en-US" sz="2000"/>
              <a:t>. </a:t>
            </a:r>
            <a:endParaRPr lang="en-CA" altLang="en-US" sz="2000" smtClean="0"/>
          </a:p>
          <a:p>
            <a:endParaRPr lang="en-CA" altLang="en-US" sz="2000" dirty="0"/>
          </a:p>
          <a:p>
            <a:r>
              <a:rPr lang="en-CA" altLang="en-US" sz="2000" dirty="0"/>
              <a:t>D.5. The GEWEX Project Office is developing a document that will provide the rationale for requesting </a:t>
            </a:r>
            <a:r>
              <a:rPr lang="en-CA" altLang="en-US" sz="2000"/>
              <a:t>larger </a:t>
            </a:r>
            <a:r>
              <a:rPr lang="en-CA" altLang="en-US" sz="2000" smtClean="0"/>
              <a:t>financial </a:t>
            </a:r>
            <a:r>
              <a:rPr lang="en-CA" altLang="en-US" sz="2000" dirty="0"/>
              <a:t>commitments by GEO members to continuous operation and expansion of soil moisture networks</a:t>
            </a:r>
            <a:r>
              <a:rPr lang="en-CA" altLang="en-US" sz="2000" smtClean="0"/>
              <a:t>. </a:t>
            </a:r>
          </a:p>
          <a:p>
            <a:endParaRPr lang="en-CA" sz="2000">
              <a:solidFill>
                <a:srgbClr val="FF0000"/>
              </a:solidFill>
            </a:endParaRPr>
          </a:p>
          <a:p>
            <a:endParaRPr lang="en-CA" sz="2000" dirty="0">
              <a:solidFill>
                <a:srgbClr val="FF0000"/>
              </a:solidFill>
            </a:endParaRPr>
          </a:p>
        </p:txBody>
      </p:sp>
      <p:sp>
        <p:nvSpPr>
          <p:cNvPr id="3" name="Title 1"/>
          <p:cNvSpPr txBox="1">
            <a:spLocks/>
          </p:cNvSpPr>
          <p:nvPr/>
        </p:nvSpPr>
        <p:spPr bwMode="auto">
          <a:xfrm>
            <a:off x="878306" y="101600"/>
            <a:ext cx="8206958" cy="7381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eaLnBrk="1" hangingPunct="1"/>
            <a:r>
              <a:rPr lang="en-US" altLang="ja-JP" kern="0" smtClean="0">
                <a:ea typeface="ＭＳ Ｐゴシック" pitchFamily="50" charset="-128"/>
              </a:rPr>
              <a:t>Responses from Non-CEOS organizations to Date (1/2)</a:t>
            </a:r>
            <a:endParaRPr lang="en-US" altLang="ja-JP" sz="2000" kern="0" smtClean="0">
              <a:latin typeface="Tahoma" pitchFamily="34" charset="0"/>
              <a:ea typeface="ＭＳ Ｐゴシック" pitchFamily="50" charset="-128"/>
              <a:cs typeface="Tahoma" pitchFamily="34" charset="0"/>
            </a:endParaRPr>
          </a:p>
        </p:txBody>
      </p:sp>
      <p:sp>
        <p:nvSpPr>
          <p:cNvPr id="4" name="スライド番号プレースホルダー 3"/>
          <p:cNvSpPr>
            <a:spLocks noGrp="1"/>
          </p:cNvSpPr>
          <p:nvPr>
            <p:ph type="sldNum" sz="quarter" idx="10"/>
          </p:nvPr>
        </p:nvSpPr>
        <p:spPr/>
        <p:txBody>
          <a:bodyPr/>
          <a:lstStyle/>
          <a:p>
            <a:pPr>
              <a:defRPr/>
            </a:pPr>
            <a:fld id="{D0F42E32-55FE-41C1-A352-559595A40185}" type="slidenum">
              <a:rPr lang="en-US" altLang="ja-JP" smtClean="0"/>
              <a:pPr>
                <a:defRPr/>
              </a:pPr>
              <a:t>9</a:t>
            </a:fld>
            <a:endParaRPr lang="en-US" altLang="ja-JP"/>
          </a:p>
        </p:txBody>
      </p:sp>
    </p:spTree>
    <p:extLst>
      <p:ext uri="{BB962C8B-B14F-4D97-AF65-F5344CB8AC3E}">
        <p14:creationId xmlns:p14="http://schemas.microsoft.com/office/powerpoint/2010/main" val="3123507579"/>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3362</TotalTime>
  <Words>2004</Words>
  <Application>Microsoft Office PowerPoint</Application>
  <PresentationFormat>画面に合わせる (4:3)</PresentationFormat>
  <Paragraphs>179</Paragraphs>
  <Slides>18</Slides>
  <Notes>3</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4_EUM_template_v03</vt:lpstr>
      <vt:lpstr>CEOS Response to   the GEOSS Water Strategy Report</vt:lpstr>
      <vt:lpstr>GEOSS Water Strategy Report- from observations to decision</vt:lpstr>
      <vt:lpstr>PowerPoint プレゼンテーション</vt:lpstr>
      <vt:lpstr>PowerPoint プレゼンテーション</vt:lpstr>
      <vt:lpstr>PowerPoint プレゼンテーション</vt:lpstr>
      <vt:lpstr>PowerPoint プレゼンテーション</vt:lpstr>
      <vt:lpstr>Responses from CEOS to Date</vt:lpstr>
      <vt:lpstr>PowerPoint プレゼンテーション</vt:lpstr>
      <vt:lpstr>PowerPoint プレゼンテーション</vt:lpstr>
      <vt:lpstr>PowerPoint プレゼンテーション</vt:lpstr>
      <vt:lpstr>Proposed Schedule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各自設定して下さい</cp:lastModifiedBy>
  <cp:revision>346</cp:revision>
  <cp:lastPrinted>2014-09-12T05:04:00Z</cp:lastPrinted>
  <dcterms:created xsi:type="dcterms:W3CDTF">2012-08-31T01:11:17Z</dcterms:created>
  <dcterms:modified xsi:type="dcterms:W3CDTF">2014-09-15T15:25:50Z</dcterms:modified>
</cp:coreProperties>
</file>