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8" r:id="rId11"/>
    <p:sldId id="280" r:id="rId12"/>
    <p:sldId id="281" r:id="rId13"/>
    <p:sldId id="284" r:id="rId14"/>
    <p:sldId id="288" r:id="rId15"/>
    <p:sldId id="286" r:id="rId16"/>
    <p:sldId id="285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A0E"/>
    <a:srgbClr val="132D18"/>
    <a:srgbClr val="2A5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07" autoAdjust="0"/>
  </p:normalViewPr>
  <p:slideViewPr>
    <p:cSldViewPr snapToGrid="0" snapToObjects="1">
      <p:cViewPr varScale="1">
        <p:scale>
          <a:sx n="89" d="100"/>
          <a:sy n="89" d="100"/>
        </p:scale>
        <p:origin x="-1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73B29-3ED7-2648-AC73-A6BB3D46C8F9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3E914-F53C-6040-ACB8-377022616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2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3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6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6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6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3C29-9432-B941-924A-8D507A9A180E}" type="datetimeFigureOut">
              <a:rPr lang="en-US" smtClean="0"/>
              <a:t>16/09/2014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6F7B-CBB0-AD4A-82BD-A31C000E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7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120626"/>
            <a:ext cx="7647624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GFOI Status &amp; Issues </a:t>
            </a:r>
            <a:b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Sept 2014</a:t>
            </a: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960" y="2672159"/>
            <a:ext cx="7866255" cy="755090"/>
          </a:xfrm>
          <a:solidFill>
            <a:srgbClr val="2A5E34">
              <a:alpha val="8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Stephen Briggs, Space Data Lead - CEOS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SIT Technical Workshop, 16</a:t>
            </a:r>
            <a:r>
              <a:rPr lang="en-US" sz="1600" b="1" baseline="30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– 18</a:t>
            </a:r>
            <a:r>
              <a:rPr lang="en-US" sz="1600" b="1" baseline="30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September 2014</a:t>
            </a:r>
            <a:endParaRPr lang="en-US" sz="1600" b="1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621808"/>
            <a:ext cx="9472864" cy="123619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fo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64" y="5901967"/>
            <a:ext cx="1937293" cy="814225"/>
          </a:xfrm>
          <a:prstGeom prst="rect">
            <a:avLst/>
          </a:prstGeom>
        </p:spPr>
      </p:pic>
      <p:pic>
        <p:nvPicPr>
          <p:cNvPr id="10" name="Picture 9" descr="CEOS_logo-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" y="5829029"/>
            <a:ext cx="1642738" cy="887163"/>
          </a:xfrm>
          <a:prstGeom prst="rect">
            <a:avLst/>
          </a:prstGeom>
        </p:spPr>
      </p:pic>
      <p:pic>
        <p:nvPicPr>
          <p:cNvPr id="11" name="Picture 10" descr="geo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10" y="5967358"/>
            <a:ext cx="4508508" cy="6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15672337_7343c9a163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868"/>
            <a:ext cx="9143999" cy="137159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636870"/>
            <a:ext cx="8070219" cy="589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2: Space Data Services Strategy for GFOI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coordinated strategy for national data </a:t>
            </a:r>
            <a:r>
              <a:rPr lang="en-US" sz="2000" dirty="0" smtClean="0">
                <a:solidFill>
                  <a:schemeClr val="bg1"/>
                </a:solidFill>
              </a:rPr>
              <a:t>acquisitions.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ccommodate countries’ specific </a:t>
            </a:r>
            <a:r>
              <a:rPr lang="en-US" sz="2000" dirty="0">
                <a:solidFill>
                  <a:schemeClr val="bg1"/>
                </a:solidFill>
              </a:rPr>
              <a:t>technical </a:t>
            </a:r>
            <a:r>
              <a:rPr lang="en-US" sz="2000" b="1" dirty="0" smtClean="0">
                <a:solidFill>
                  <a:schemeClr val="bg1"/>
                </a:solidFill>
              </a:rPr>
              <a:t>requirements, heritage, or experience </a:t>
            </a:r>
            <a:r>
              <a:rPr lang="en-US" sz="2000" dirty="0">
                <a:solidFill>
                  <a:schemeClr val="bg1"/>
                </a:solidFill>
              </a:rPr>
              <a:t>with a particular EO data </a:t>
            </a:r>
            <a:r>
              <a:rPr lang="en-US" sz="2000" dirty="0" smtClean="0">
                <a:solidFill>
                  <a:schemeClr val="bg1"/>
                </a:solidFill>
              </a:rPr>
              <a:t>source </a:t>
            </a:r>
            <a:r>
              <a:rPr lang="en-US" sz="2000" dirty="0">
                <a:solidFill>
                  <a:schemeClr val="bg1"/>
                </a:solidFill>
              </a:rPr>
              <a:t>or </a:t>
            </a:r>
            <a:r>
              <a:rPr lang="en-US" sz="2000" dirty="0" smtClean="0">
                <a:solidFill>
                  <a:schemeClr val="bg1"/>
                </a:solidFill>
              </a:rPr>
              <a:t>type.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Accommodate any </a:t>
            </a:r>
            <a:r>
              <a:rPr lang="en-US" sz="2000" b="1" dirty="0" smtClean="0">
                <a:solidFill>
                  <a:schemeClr val="bg1"/>
                </a:solidFill>
              </a:rPr>
              <a:t>intergovernmental arrangements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Wider </a:t>
            </a:r>
            <a:r>
              <a:rPr lang="en-US" sz="2000" dirty="0">
                <a:solidFill>
                  <a:schemeClr val="bg1"/>
                </a:solidFill>
              </a:rPr>
              <a:t>range of satellite data </a:t>
            </a:r>
            <a:r>
              <a:rPr lang="en-US" sz="2000" dirty="0" smtClean="0">
                <a:solidFill>
                  <a:schemeClr val="bg1"/>
                </a:solidFill>
              </a:rPr>
              <a:t>sources</a:t>
            </a:r>
            <a:r>
              <a:rPr lang="en-US" sz="2000" dirty="0">
                <a:solidFill>
                  <a:schemeClr val="bg1"/>
                </a:solidFill>
              </a:rPr>
              <a:t>, including </a:t>
            </a:r>
            <a:r>
              <a:rPr lang="en-US" sz="2000" b="1" dirty="0" smtClean="0">
                <a:solidFill>
                  <a:schemeClr val="bg1"/>
                </a:solidFill>
              </a:rPr>
              <a:t>commercial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 collection of </a:t>
            </a:r>
            <a:r>
              <a:rPr lang="en-US" sz="2000" b="1" dirty="0" smtClean="0">
                <a:solidFill>
                  <a:schemeClr val="bg1"/>
                </a:solidFill>
              </a:rPr>
              <a:t>six</a:t>
            </a:r>
            <a:r>
              <a:rPr lang="en-US" sz="2000" dirty="0" smtClean="0">
                <a:solidFill>
                  <a:schemeClr val="bg1"/>
                </a:solidFill>
              </a:rPr>
              <a:t> services.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72" y="1850134"/>
            <a:ext cx="2359961" cy="3327743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420912" y="6275050"/>
            <a:ext cx="423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10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6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AT2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31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636870"/>
            <a:ext cx="8070219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r>
              <a:rPr lang="en-US" sz="2800" b="1" dirty="0">
                <a:solidFill>
                  <a:schemeClr val="bg1"/>
                </a:solidFill>
              </a:rPr>
              <a:t>: Data Supply in Support of GFOI R&amp;</a:t>
            </a:r>
            <a:r>
              <a:rPr lang="en-US" sz="2800" b="1" dirty="0" smtClean="0">
                <a:solidFill>
                  <a:schemeClr val="bg1"/>
                </a:solidFill>
              </a:rPr>
              <a:t>D Activities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Includes support for science </a:t>
            </a:r>
            <a:r>
              <a:rPr lang="en-US" dirty="0">
                <a:solidFill>
                  <a:schemeClr val="bg1"/>
                </a:solidFill>
              </a:rPr>
              <a:t>studies </a:t>
            </a:r>
            <a:r>
              <a:rPr lang="en-US" dirty="0" smtClean="0">
                <a:solidFill>
                  <a:schemeClr val="bg1"/>
                </a:solidFill>
              </a:rPr>
              <a:t>assisting: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development and </a:t>
            </a:r>
            <a:r>
              <a:rPr lang="en-US" dirty="0">
                <a:solidFill>
                  <a:schemeClr val="bg1"/>
                </a:solidFill>
              </a:rPr>
              <a:t>evolution of the MGD for </a:t>
            </a:r>
            <a:r>
              <a:rPr lang="en-US" dirty="0" smtClean="0">
                <a:solidFill>
                  <a:schemeClr val="bg1"/>
                </a:solidFill>
              </a:rPr>
              <a:t>GFOI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atellite </a:t>
            </a:r>
            <a:r>
              <a:rPr lang="en-US" dirty="0">
                <a:solidFill>
                  <a:schemeClr val="bg1"/>
                </a:solidFill>
              </a:rPr>
              <a:t>sensor </a:t>
            </a:r>
            <a:r>
              <a:rPr lang="en-US" dirty="0" smtClean="0">
                <a:solidFill>
                  <a:schemeClr val="bg1"/>
                </a:solidFill>
              </a:rPr>
              <a:t>interoperability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series consistency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orest degradation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 marL="1371600" lvl="2" indent="-4572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alidation activities.</a:t>
            </a: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CEOS SDCG strategy for R</a:t>
            </a:r>
            <a:r>
              <a:rPr lang="en-US" dirty="0">
                <a:solidFill>
                  <a:schemeClr val="bg1"/>
                </a:solidFill>
              </a:rPr>
              <a:t>&amp;</a:t>
            </a:r>
            <a:r>
              <a:rPr lang="en-US" dirty="0" smtClean="0">
                <a:solidFill>
                  <a:schemeClr val="bg1"/>
                </a:solidFill>
              </a:rPr>
              <a:t>D is being developed through consultations with stakeholders at a series of expert </a:t>
            </a: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orkshops: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031551"/>
              </p:ext>
            </p:extLst>
          </p:nvPr>
        </p:nvGraphicFramePr>
        <p:xfrm>
          <a:off x="1320038" y="4757247"/>
          <a:ext cx="6330169" cy="1630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42"/>
                <a:gridCol w="1800050"/>
                <a:gridCol w="283007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Date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Location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Topic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June 10 – 11 2014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Woods Hole Research Center, MA, USA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Sensor interoperability and complementarity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October 1 – 3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 2014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Wageningen, Holland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Measurement of forest degradation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February 2015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Brisbane, Australia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Above-ground biomass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20912" y="6275050"/>
            <a:ext cx="423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11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8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87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287" y="635003"/>
            <a:ext cx="8070219" cy="6201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Next Steps for the SDCG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3 year vision in development as foundation for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Workplan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to deliver the space data outcomes required for GFOI – next SIT meeting likely venue for requested endorsement of plan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Continued </a:t>
            </a:r>
            <a:r>
              <a:rPr lang="en-US" sz="2400" dirty="0">
                <a:solidFill>
                  <a:schemeClr val="bg1"/>
                </a:solidFill>
              </a:rPr>
              <a:t>coordination of core data streams and addition of new core data streams and </a:t>
            </a:r>
            <a:r>
              <a:rPr lang="en-US" sz="2400" dirty="0" smtClean="0">
                <a:solidFill>
                  <a:schemeClr val="bg1"/>
                </a:solidFill>
              </a:rPr>
              <a:t>products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Continued </a:t>
            </a:r>
            <a:r>
              <a:rPr lang="en-US" sz="2400" dirty="0">
                <a:solidFill>
                  <a:schemeClr val="bg1"/>
                </a:solidFill>
              </a:rPr>
              <a:t>development of data services tools for data acquisition planning, data storage, and data processing to support country </a:t>
            </a:r>
            <a:r>
              <a:rPr lang="en-US" sz="2400" dirty="0" smtClean="0">
                <a:solidFill>
                  <a:schemeClr val="bg1"/>
                </a:solidFill>
              </a:rPr>
              <a:t>needs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Expansion </a:t>
            </a:r>
            <a:r>
              <a:rPr lang="en-US" sz="2400" dirty="0">
                <a:solidFill>
                  <a:schemeClr val="bg1"/>
                </a:solidFill>
              </a:rPr>
              <a:t>of R&amp;D data supply and improved coordination of </a:t>
            </a:r>
            <a:r>
              <a:rPr lang="en-US" sz="2400" dirty="0" smtClean="0">
                <a:solidFill>
                  <a:schemeClr val="bg1"/>
                </a:solidFill>
              </a:rPr>
              <a:t>efforts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Engagement </a:t>
            </a:r>
            <a:r>
              <a:rPr lang="en-US" sz="2400" dirty="0">
                <a:solidFill>
                  <a:schemeClr val="bg1"/>
                </a:solidFill>
              </a:rPr>
              <a:t>of priority countries </a:t>
            </a:r>
            <a:r>
              <a:rPr lang="en-US" sz="2400" dirty="0" smtClean="0">
                <a:solidFill>
                  <a:schemeClr val="bg1"/>
                </a:solidFill>
              </a:rPr>
              <a:t>through pilot projects (more below)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0912" y="6275050"/>
            <a:ext cx="423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12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66285" y="2584876"/>
            <a:ext cx="7647624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Pilot Project Status</a:t>
            </a: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3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87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287" y="635003"/>
            <a:ext cx="8070219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Element 2, Pilot Project Status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FAO Space Data Management System (SDMS) – Contract between KSAT (Norway) and AMA (SEO contractor) in place (Aug 13) with a prototype delivery in late October.  Serving Ecuador, Tanzania and Uganda in cooperation with UN-REDD.  Landsat-7 data used for initial testing of cloud-based storage, Open </a:t>
            </a:r>
            <a:r>
              <a:rPr lang="en-GB" sz="1600" dirty="0" err="1" smtClean="0">
                <a:solidFill>
                  <a:schemeClr val="bg1"/>
                </a:solidFill>
              </a:rPr>
              <a:t>Foris</a:t>
            </a:r>
            <a:r>
              <a:rPr lang="en-GB" sz="1600" dirty="0" smtClean="0">
                <a:solidFill>
                  <a:schemeClr val="bg1"/>
                </a:solidFill>
              </a:rPr>
              <a:t> processing, and product development.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Kenya </a:t>
            </a:r>
            <a:r>
              <a:rPr lang="en-GB" sz="1600" dirty="0">
                <a:solidFill>
                  <a:schemeClr val="bg1"/>
                </a:solidFill>
              </a:rPr>
              <a:t>– Landsat 7/8 scenes from 2013/2014 utilize cloud-based storage and processing.  Initial system in place and under in-country testing. Supported by Kenya’s SLEEK </a:t>
            </a:r>
            <a:r>
              <a:rPr lang="en-GB" sz="1600" dirty="0" smtClean="0">
                <a:solidFill>
                  <a:schemeClr val="bg1"/>
                </a:solidFill>
              </a:rPr>
              <a:t>program, supported by Australia.</a:t>
            </a:r>
            <a:endParaRPr lang="en-GB" sz="16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Colombia </a:t>
            </a:r>
            <a:r>
              <a:rPr lang="en-GB" sz="1600" dirty="0">
                <a:solidFill>
                  <a:schemeClr val="bg1"/>
                </a:solidFill>
              </a:rPr>
              <a:t>– SEO proposal for </a:t>
            </a:r>
            <a:r>
              <a:rPr lang="en-GB" sz="1600" dirty="0" err="1">
                <a:solidFill>
                  <a:schemeClr val="bg1"/>
                </a:solidFill>
              </a:rPr>
              <a:t>TanDEM</a:t>
            </a:r>
            <a:r>
              <a:rPr lang="en-GB" sz="1600" dirty="0">
                <a:solidFill>
                  <a:schemeClr val="bg1"/>
                </a:solidFill>
              </a:rPr>
              <a:t>-X datasets (submitted in March) was accepted. Plans to test cloud-based storage and SAR processing tools, pending resolution of data download </a:t>
            </a:r>
            <a:r>
              <a:rPr lang="en-GB" sz="1600" dirty="0" smtClean="0">
                <a:solidFill>
                  <a:schemeClr val="bg1"/>
                </a:solidFill>
              </a:rPr>
              <a:t>issues.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Tanzania </a:t>
            </a:r>
            <a:r>
              <a:rPr lang="en-GB" sz="1600" dirty="0">
                <a:solidFill>
                  <a:schemeClr val="bg1"/>
                </a:solidFill>
              </a:rPr>
              <a:t>Data Cube – SEO working with Geoscience Australia (GA) to develop a data cube concept to query Landsat and MODIS data in time and space without using individual scenes.  Preliminary requirements scoping underway with a meeting between SEO and GA planned for early 2015. </a:t>
            </a:r>
            <a:endParaRPr lang="en-AU" sz="16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0912" y="6275050"/>
            <a:ext cx="423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14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" name="Picture 9" descr="DataC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65" y="4884952"/>
            <a:ext cx="1682375" cy="19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66285" y="2584876"/>
            <a:ext cx="7647624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Strategic Issues</a:t>
            </a: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8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636870"/>
            <a:ext cx="807021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Strategic issues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/>
            </a:r>
            <a:br>
              <a:rPr lang="en-US" sz="1100" b="1" dirty="0" smtClean="0">
                <a:solidFill>
                  <a:schemeClr val="bg1"/>
                </a:solidFill>
              </a:rPr>
            </a:br>
            <a:endParaRPr lang="en-US" sz="1100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Process of negotiating the move of the GFOI office to be embedded within FAO has identified issues regarding the engagement of FAO within the GFOI partnership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GEOSEC Director visit to FAO on 4 Sept with CEOS Lead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SDCG seeks to embed Space Data Services within in-country programmes of UN-REDD and FCPF and to support their leadership of the delivery of the Services to relevant government </a:t>
            </a:r>
            <a:r>
              <a:rPr lang="en-GB" sz="2000" b="1" dirty="0" smtClean="0">
                <a:solidFill>
                  <a:schemeClr val="bg1"/>
                </a:solidFill>
              </a:rPr>
              <a:t>agencies </a:t>
            </a:r>
            <a:r>
              <a:rPr lang="en-GB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Multiple </a:t>
            </a:r>
            <a:r>
              <a:rPr lang="en-GB" sz="2000" b="1" dirty="0" smtClean="0">
                <a:solidFill>
                  <a:schemeClr val="bg1"/>
                </a:solidFill>
              </a:rPr>
              <a:t>personnel changes among Leads (Australia, Norway, and notably FAO) has not helped continuity of discussion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Next Leads meeting in Oslo the week before CEOS Plenary will be crucial in establishing a basis for going forward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chemeClr val="bg1"/>
                </a:solidFill>
              </a:rPr>
              <a:t>Information </a:t>
            </a:r>
            <a:r>
              <a:rPr lang="en-GB" sz="2000" b="1" dirty="0" smtClean="0">
                <a:solidFill>
                  <a:schemeClr val="bg1"/>
                </a:solidFill>
              </a:rPr>
              <a:t>session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</a:rPr>
              <a:t>proposed for Oslo meetings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16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6445" y="2229555"/>
            <a:ext cx="3922888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for your attention and feedback!</a:t>
            </a:r>
          </a:p>
          <a:p>
            <a:endParaRPr lang="en-US" dirty="0"/>
          </a:p>
          <a:p>
            <a:pPr lvl="0"/>
            <a:r>
              <a:rPr lang="en-AU" sz="1400" i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Contact:</a:t>
            </a:r>
          </a:p>
          <a:p>
            <a:pPr lvl="0"/>
            <a:r>
              <a:rPr lang="en-AU" sz="1400" i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Matthew Steventon</a:t>
            </a:r>
          </a:p>
          <a:p>
            <a:pPr lvl="0"/>
            <a:r>
              <a:rPr lang="en-AU" sz="1400" i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matthew@</a:t>
            </a:r>
            <a:r>
              <a:rPr lang="en-AU" sz="1400" i="1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symbioscomms.com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5E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rees_03.pn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8" y="2698841"/>
            <a:ext cx="3546229" cy="4383283"/>
          </a:xfrm>
          <a:prstGeom prst="rect">
            <a:avLst/>
          </a:prstGeom>
        </p:spPr>
      </p:pic>
      <p:pic>
        <p:nvPicPr>
          <p:cNvPr id="8" name="Picture 7" descr="trees_04.png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63" y="3904940"/>
            <a:ext cx="2186670" cy="2999742"/>
          </a:xfrm>
          <a:prstGeom prst="rect">
            <a:avLst/>
          </a:prstGeom>
        </p:spPr>
      </p:pic>
      <p:pic>
        <p:nvPicPr>
          <p:cNvPr id="9" name="Picture 8" descr="trees_06.png"/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8" y="2017128"/>
            <a:ext cx="5604990" cy="4626492"/>
          </a:xfrm>
          <a:prstGeom prst="rect">
            <a:avLst/>
          </a:prstGeom>
        </p:spPr>
      </p:pic>
      <p:pic>
        <p:nvPicPr>
          <p:cNvPr id="10" name="Picture 9" descr="trees_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54" y="318235"/>
            <a:ext cx="3625742" cy="65397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393" y="869109"/>
            <a:ext cx="4347614" cy="830997"/>
          </a:xfrm>
          <a:prstGeom prst="rect">
            <a:avLst/>
          </a:prstGeom>
          <a:solidFill>
            <a:srgbClr val="2A5E34">
              <a:alpha val="64000"/>
            </a:srgbClr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lvl="0" algn="r"/>
            <a:r>
              <a:rPr lang="en-AU" sz="2000" b="1" i="1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Thank you</a:t>
            </a:r>
            <a:endParaRPr lang="en-AU" sz="2000" dirty="0">
              <a:solidFill>
                <a:schemeClr val="bg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 descr="CEOS_logo-[Converted]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118"/>
          <a:stretch/>
        </p:blipFill>
        <p:spPr>
          <a:xfrm>
            <a:off x="103335" y="65391"/>
            <a:ext cx="993214" cy="433841"/>
          </a:xfrm>
          <a:prstGeom prst="rect">
            <a:avLst/>
          </a:prstGeom>
        </p:spPr>
      </p:pic>
      <p:pic>
        <p:nvPicPr>
          <p:cNvPr id="14" name="Picture 13" descr="geo_logo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9" b="-13939"/>
          <a:stretch/>
        </p:blipFill>
        <p:spPr>
          <a:xfrm>
            <a:off x="1246494" y="125710"/>
            <a:ext cx="789136" cy="394577"/>
          </a:xfrm>
          <a:prstGeom prst="rect">
            <a:avLst/>
          </a:prstGeom>
        </p:spPr>
      </p:pic>
      <p:pic>
        <p:nvPicPr>
          <p:cNvPr id="15" name="Picture 14" descr="white_gfoi_logo.png"/>
          <p:cNvPicPr>
            <a:picLocks noChangeAspect="1"/>
          </p:cNvPicPr>
          <p:nvPr/>
        </p:nvPicPr>
        <p:blipFill>
          <a:blip r:embed="rId8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14" y="126220"/>
            <a:ext cx="838482" cy="326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0317" y="4531759"/>
            <a:ext cx="3360916" cy="138499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b="1" dirty="0" err="1" smtClean="0">
                <a:solidFill>
                  <a:srgbClr val="2A5E34"/>
                </a:solidFill>
                <a:latin typeface="+mj-lt"/>
              </a:rPr>
              <a:t>www.gfoi.org</a:t>
            </a:r>
            <a:r>
              <a:rPr lang="en-AU" sz="2800" b="1" dirty="0" smtClean="0">
                <a:solidFill>
                  <a:srgbClr val="2A5E34"/>
                </a:solidFill>
                <a:latin typeface="+mj-lt"/>
              </a:rPr>
              <a:t/>
            </a:r>
            <a:br>
              <a:rPr lang="en-AU" sz="2800" b="1" dirty="0" smtClean="0">
                <a:solidFill>
                  <a:srgbClr val="2A5E34"/>
                </a:solidFill>
                <a:latin typeface="+mj-lt"/>
              </a:rPr>
            </a:br>
            <a:r>
              <a:rPr lang="en-AU" sz="2800" b="1" dirty="0" smtClean="0">
                <a:solidFill>
                  <a:srgbClr val="2A5E34"/>
                </a:solidFill>
                <a:latin typeface="+mj-lt"/>
              </a:rPr>
              <a:t/>
            </a:r>
            <a:br>
              <a:rPr lang="en-AU" sz="2800" b="1" dirty="0" smtClean="0">
                <a:solidFill>
                  <a:srgbClr val="2A5E34"/>
                </a:solidFill>
                <a:latin typeface="+mj-lt"/>
              </a:rPr>
            </a:br>
            <a:r>
              <a:rPr lang="en-AU" sz="2800" b="1" dirty="0" err="1" smtClean="0">
                <a:solidFill>
                  <a:srgbClr val="2A5E34"/>
                </a:solidFill>
                <a:latin typeface="+mj-lt"/>
              </a:rPr>
              <a:t>www.ceos.org</a:t>
            </a:r>
            <a:r>
              <a:rPr lang="en-AU" sz="2800" b="1" dirty="0" smtClean="0">
                <a:solidFill>
                  <a:srgbClr val="2A5E34"/>
                </a:solidFill>
                <a:latin typeface="+mj-lt"/>
              </a:rPr>
              <a:t>/</a:t>
            </a:r>
            <a:r>
              <a:rPr lang="en-AU" sz="2800" b="1" dirty="0" err="1" smtClean="0">
                <a:solidFill>
                  <a:srgbClr val="2A5E34"/>
                </a:solidFill>
                <a:latin typeface="+mj-lt"/>
              </a:rPr>
              <a:t>sdcg</a:t>
            </a:r>
            <a:endParaRPr lang="en-AU" sz="2000" dirty="0">
              <a:solidFill>
                <a:srgbClr val="2A5E34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66285" y="2584876"/>
            <a:ext cx="7647624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Status Report</a:t>
            </a: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9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91829819_538b5647c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364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foistructure_edited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52" y="3370246"/>
            <a:ext cx="3063861" cy="3073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016" y="636870"/>
            <a:ext cx="795021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Space Data Component of </a:t>
            </a:r>
            <a:r>
              <a:rPr lang="en-US" sz="2800" b="1" dirty="0" smtClean="0">
                <a:solidFill>
                  <a:schemeClr val="bg1"/>
                </a:solidFill>
              </a:rPr>
              <a:t>GFOI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CEOS effort to coordinate the </a:t>
            </a:r>
            <a:r>
              <a:rPr lang="en-US" sz="2800" dirty="0">
                <a:solidFill>
                  <a:schemeClr val="bg1"/>
                </a:solidFill>
              </a:rPr>
              <a:t>satellite data contribution to </a:t>
            </a:r>
            <a:r>
              <a:rPr lang="en-US" sz="2800" dirty="0" smtClean="0">
                <a:solidFill>
                  <a:schemeClr val="bg1"/>
                </a:solidFill>
              </a:rPr>
              <a:t>GFOI.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Aim to ensure regular and </a:t>
            </a:r>
            <a:r>
              <a:rPr lang="en-US" sz="2800" dirty="0">
                <a:solidFill>
                  <a:schemeClr val="bg1"/>
                </a:solidFill>
              </a:rPr>
              <a:t>systematic observations and measurements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for effective reporting.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Continuity </a:t>
            </a:r>
            <a:r>
              <a:rPr lang="en-US" sz="2800" dirty="0">
                <a:solidFill>
                  <a:schemeClr val="bg1"/>
                </a:solidFill>
              </a:rPr>
              <a:t>of data </a:t>
            </a:r>
            <a:r>
              <a:rPr lang="en-US" sz="2800" dirty="0" smtClean="0">
                <a:solidFill>
                  <a:schemeClr val="bg1"/>
                </a:solidFill>
              </a:rPr>
              <a:t>supply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for the </a:t>
            </a:r>
            <a:r>
              <a:rPr lang="en-US" sz="2800" dirty="0">
                <a:solidFill>
                  <a:schemeClr val="bg1"/>
                </a:solidFill>
              </a:rPr>
              <a:t>maintenance of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consistent </a:t>
            </a:r>
            <a:r>
              <a:rPr lang="en-US" sz="2800" dirty="0">
                <a:solidFill>
                  <a:schemeClr val="bg1"/>
                </a:solidFill>
              </a:rPr>
              <a:t>time </a:t>
            </a:r>
            <a:r>
              <a:rPr lang="en-US" sz="2800" dirty="0" smtClean="0">
                <a:solidFill>
                  <a:schemeClr val="bg1"/>
                </a:solidFill>
              </a:rPr>
              <a:t>series.</a:t>
            </a:r>
          </a:p>
        </p:txBody>
      </p:sp>
      <p:pic>
        <p:nvPicPr>
          <p:cNvPr id="11" name="Picture 10" descr="CEOS_logo-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94" y="423909"/>
            <a:ext cx="1642738" cy="887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3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5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515667237_03b8a3491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4871"/>
            <a:ext cx="9144000" cy="13715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016" y="636870"/>
            <a:ext cx="7950216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Space </a:t>
            </a:r>
            <a:r>
              <a:rPr lang="en-US" sz="2800" b="1" dirty="0">
                <a:solidFill>
                  <a:schemeClr val="bg1"/>
                </a:solidFill>
              </a:rPr>
              <a:t>Data Coordination </a:t>
            </a:r>
            <a:r>
              <a:rPr lang="en-US" sz="2800" b="1" dirty="0" smtClean="0">
                <a:solidFill>
                  <a:schemeClr val="bg1"/>
                </a:solidFill>
              </a:rPr>
              <a:t>Group </a:t>
            </a:r>
            <a:r>
              <a:rPr lang="en-US" sz="2800" b="1" dirty="0">
                <a:solidFill>
                  <a:schemeClr val="bg1"/>
                </a:solidFill>
              </a:rPr>
              <a:t>(SDCG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	Three</a:t>
            </a:r>
            <a:r>
              <a:rPr lang="en-US" sz="2800" b="1" dirty="0">
                <a:solidFill>
                  <a:schemeClr val="bg1"/>
                </a:solidFill>
              </a:rPr>
              <a:t>-part </a:t>
            </a:r>
            <a:r>
              <a:rPr lang="en-US" sz="2800" b="1" dirty="0" smtClean="0">
                <a:solidFill>
                  <a:schemeClr val="bg1"/>
                </a:solidFill>
              </a:rPr>
              <a:t>Strategy for GFOI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Baseline Global Data Acquisition </a:t>
            </a:r>
            <a:r>
              <a:rPr lang="en-US" sz="2800" dirty="0" smtClean="0">
                <a:solidFill>
                  <a:schemeClr val="bg1"/>
                </a:solidFill>
              </a:rPr>
              <a:t>Strategy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Space Data </a:t>
            </a:r>
            <a:r>
              <a:rPr lang="en-US" sz="2800" dirty="0" smtClean="0">
                <a:solidFill>
                  <a:schemeClr val="bg1"/>
                </a:solidFill>
              </a:rPr>
              <a:t>Services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Data Supply in Support of GFOI R&amp;</a:t>
            </a:r>
            <a:r>
              <a:rPr lang="en-US" sz="2800" dirty="0" smtClean="0">
                <a:solidFill>
                  <a:schemeClr val="bg1"/>
                </a:solidFill>
              </a:rPr>
              <a:t>D Activities</a:t>
            </a:r>
          </a:p>
        </p:txBody>
      </p:sp>
      <p:pic>
        <p:nvPicPr>
          <p:cNvPr id="8" name="Picture 7" descr="RSAT2_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50074"/>
          <a:stretch/>
        </p:blipFill>
        <p:spPr>
          <a:xfrm>
            <a:off x="1737360" y="4389662"/>
            <a:ext cx="5496560" cy="1902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4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1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87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3" y="1900138"/>
            <a:ext cx="2322188" cy="328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016" y="636870"/>
            <a:ext cx="8070219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1: Global </a:t>
            </a:r>
            <a:r>
              <a:rPr lang="en-US" sz="2800" b="1" dirty="0">
                <a:solidFill>
                  <a:schemeClr val="bg1"/>
                </a:solidFill>
              </a:rPr>
              <a:t>Baseline Acquisition Strategy for </a:t>
            </a:r>
            <a:r>
              <a:rPr lang="en-US" sz="2800" b="1" dirty="0" smtClean="0">
                <a:solidFill>
                  <a:schemeClr val="bg1"/>
                </a:solidFill>
              </a:rPr>
              <a:t>GFOI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Absolute minimum requirement is the successful acquisitions of at least one annual national cloud-free optical coverage over each target country.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Objective </a:t>
            </a:r>
            <a:r>
              <a:rPr lang="en-US" sz="2000" dirty="0">
                <a:solidFill>
                  <a:schemeClr val="bg1"/>
                </a:solidFill>
              </a:rPr>
              <a:t>to assure the availability of temporally and spatially consistent time-series of optical and Synthetic Aperture Radar (SAR) satellite data over global forest cover.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Initial </a:t>
            </a:r>
            <a:r>
              <a:rPr lang="en-US" sz="2000" dirty="0">
                <a:solidFill>
                  <a:schemeClr val="bg1"/>
                </a:solidFill>
              </a:rPr>
              <a:t>priority on tropical forest countries developing national MRV systems for REDD</a:t>
            </a:r>
            <a:r>
              <a:rPr lang="en-US" sz="2000" dirty="0" smtClean="0">
                <a:solidFill>
                  <a:schemeClr val="bg1"/>
                </a:solidFill>
              </a:rPr>
              <a:t>+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Element </a:t>
            </a:r>
            <a:r>
              <a:rPr lang="en-US" sz="2000" dirty="0">
                <a:solidFill>
                  <a:schemeClr val="bg1"/>
                </a:solidFill>
              </a:rPr>
              <a:t>1 focus on publicly open (“core”) satellite </a:t>
            </a:r>
            <a:r>
              <a:rPr lang="en-US" sz="2000" dirty="0" smtClean="0">
                <a:solidFill>
                  <a:schemeClr val="bg1"/>
                </a:solidFill>
              </a:rPr>
              <a:t>data</a:t>
            </a:r>
          </a:p>
          <a:p>
            <a:pPr marL="3086100" lvl="6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Phased </a:t>
            </a:r>
            <a:r>
              <a:rPr lang="en-US" sz="2000" dirty="0">
                <a:solidFill>
                  <a:schemeClr val="bg1"/>
                </a:solidFill>
              </a:rPr>
              <a:t>implementation with aim at </a:t>
            </a:r>
            <a:r>
              <a:rPr lang="en-US" sz="2000" dirty="0" smtClean="0">
                <a:solidFill>
                  <a:schemeClr val="bg1"/>
                </a:solidFill>
              </a:rPr>
              <a:t>full global coverage </a:t>
            </a:r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dirty="0" smtClean="0">
                <a:solidFill>
                  <a:schemeClr val="bg1"/>
                </a:solidFill>
              </a:rPr>
              <a:t>2016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5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8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66724868_be3318cf1f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248" y="0"/>
            <a:ext cx="1032734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636870"/>
            <a:ext cx="807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Core Data</a:t>
            </a:r>
          </a:p>
        </p:txBody>
      </p:sp>
      <p:pic>
        <p:nvPicPr>
          <p:cNvPr id="7" name="Picture 6" descr="satellite supply_core_12_9_2014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8" y="1403361"/>
            <a:ext cx="7444665" cy="4908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6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22" y="0"/>
            <a:ext cx="1218658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0016" y="636870"/>
            <a:ext cx="807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Contributing Data</a:t>
            </a:r>
          </a:p>
        </p:txBody>
      </p:sp>
      <p:pic>
        <p:nvPicPr>
          <p:cNvPr id="2" name="Picture 1" descr="satellite supply_contributing_12_9_2014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" y="1368401"/>
            <a:ext cx="7405608" cy="4912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7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0016" y="636870"/>
            <a:ext cx="807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Global Baseline Acquisition Strategy for </a:t>
            </a:r>
            <a:r>
              <a:rPr lang="en-US" sz="2800" b="1" dirty="0" smtClean="0">
                <a:solidFill>
                  <a:schemeClr val="bg1"/>
                </a:solidFill>
              </a:rPr>
              <a:t>GFOI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08" y="1605223"/>
            <a:ext cx="3284016" cy="2149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85" y="3901533"/>
            <a:ext cx="3287839" cy="2152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5949" y="1444818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Absolute minimum requirement is the successful acquisitions of at least one annual national cloud-free optical coverage over each target country.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Ultimate aim: inter- and intra-annual multi-mission time-series observations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8479" y="328998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2013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8479" y="556254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2014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219987"/>
              </p:ext>
            </p:extLst>
          </p:nvPr>
        </p:nvGraphicFramePr>
        <p:xfrm>
          <a:off x="570016" y="3901533"/>
          <a:ext cx="4417932" cy="214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16"/>
                <a:gridCol w="1070029"/>
                <a:gridCol w="1170032"/>
                <a:gridCol w="1587855"/>
              </a:tblGrid>
              <a:tr h="4281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Year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Countries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Area (Mkm</a:t>
                      </a:r>
                      <a:r>
                        <a:rPr lang="en-US" sz="1400" b="1" baseline="300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)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Total Area (Mkm</a:t>
                      </a:r>
                      <a:r>
                        <a:rPr lang="en-US" sz="1400" b="1" baseline="300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)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</a:tr>
              <a:tr h="4281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2013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15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20.5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20.5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</a:tr>
              <a:tr h="4281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2014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36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18.5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39.0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</a:tr>
              <a:tr h="4281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2015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17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9.0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48.0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</a:tr>
              <a:tr h="4281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2016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127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84.8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+mj-lt"/>
                        </a:rPr>
                        <a:t>132.8</a:t>
                      </a:r>
                      <a:endParaRPr lang="en-US" sz="1400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8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0016" y="636870"/>
            <a:ext cx="807021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Current Mission Status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/>
            </a:r>
            <a:br>
              <a:rPr lang="en-US" sz="1100" b="1" dirty="0" smtClean="0">
                <a:solidFill>
                  <a:schemeClr val="bg1"/>
                </a:solidFill>
              </a:rPr>
            </a:br>
            <a:endParaRPr lang="en-US" sz="1100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Landsat-7 and -8 </a:t>
            </a:r>
            <a:r>
              <a:rPr lang="en-US" sz="2000" dirty="0" smtClean="0">
                <a:solidFill>
                  <a:schemeClr val="bg1"/>
                </a:solidFill>
              </a:rPr>
              <a:t>are the only Core missions currently operating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Landsat-8 acquisitions are being progressively increased by USGS (peak of </a:t>
            </a:r>
            <a:r>
              <a:rPr lang="en-US" sz="2000" b="1" dirty="0" smtClean="0">
                <a:solidFill>
                  <a:schemeClr val="bg1"/>
                </a:solidFill>
              </a:rPr>
              <a:t>725 scenes a day </a:t>
            </a:r>
            <a:r>
              <a:rPr lang="en-US" sz="2000" dirty="0" smtClean="0">
                <a:solidFill>
                  <a:schemeClr val="bg1"/>
                </a:solidFill>
              </a:rPr>
              <a:t>in July).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Landsat-8 is now </a:t>
            </a:r>
            <a:r>
              <a:rPr lang="en-US" sz="2000" dirty="0">
                <a:solidFill>
                  <a:schemeClr val="bg1"/>
                </a:solidFill>
              </a:rPr>
              <a:t>capturing </a:t>
            </a:r>
            <a:r>
              <a:rPr lang="en-US" sz="2000" b="1" dirty="0" smtClean="0">
                <a:solidFill>
                  <a:schemeClr val="bg1"/>
                </a:solidFill>
              </a:rPr>
              <a:t>650 scenes per day</a:t>
            </a:r>
            <a:r>
              <a:rPr lang="en-US" sz="2000" dirty="0" smtClean="0">
                <a:solidFill>
                  <a:schemeClr val="bg1"/>
                </a:solidFill>
              </a:rPr>
              <a:t>, covering </a:t>
            </a:r>
            <a:r>
              <a:rPr lang="en-US" sz="2000" dirty="0">
                <a:solidFill>
                  <a:schemeClr val="bg1"/>
                </a:solidFill>
              </a:rPr>
              <a:t>all mid-latitude </a:t>
            </a:r>
            <a:r>
              <a:rPr lang="en-US" sz="2000" dirty="0" smtClean="0">
                <a:solidFill>
                  <a:schemeClr val="bg1"/>
                </a:solidFill>
              </a:rPr>
              <a:t>landmasses.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Sentinel-1A</a:t>
            </a:r>
            <a:r>
              <a:rPr lang="en-US" sz="2000" dirty="0" smtClean="0">
                <a:solidFill>
                  <a:schemeClr val="bg1"/>
                </a:solidFill>
              </a:rPr>
              <a:t> (ESA) was launched on the </a:t>
            </a:r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000" b="1" dirty="0" smtClean="0">
                <a:solidFill>
                  <a:schemeClr val="bg1"/>
                </a:solidFill>
              </a:rPr>
              <a:t> of April 2014</a:t>
            </a:r>
            <a:r>
              <a:rPr lang="en-US" sz="2000" dirty="0" smtClean="0">
                <a:solidFill>
                  <a:schemeClr val="bg1"/>
                </a:solidFill>
              </a:rPr>
              <a:t>, and is currently </a:t>
            </a:r>
            <a:r>
              <a:rPr lang="en-US" sz="2000" dirty="0">
                <a:solidFill>
                  <a:schemeClr val="bg1"/>
                </a:solidFill>
              </a:rPr>
              <a:t>in its commissioning </a:t>
            </a:r>
            <a:r>
              <a:rPr lang="en-US" sz="2000" dirty="0" smtClean="0">
                <a:solidFill>
                  <a:schemeClr val="bg1"/>
                </a:solidFill>
              </a:rPr>
              <a:t>phase.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ALOS-2</a:t>
            </a:r>
            <a:r>
              <a:rPr lang="en-US" sz="2000" dirty="0" smtClean="0">
                <a:solidFill>
                  <a:schemeClr val="bg1"/>
                </a:solidFill>
              </a:rPr>
              <a:t> (JAXA) was launched on the </a:t>
            </a:r>
            <a:r>
              <a:rPr lang="en-US" sz="2000" b="1" dirty="0" smtClean="0">
                <a:solidFill>
                  <a:schemeClr val="bg1"/>
                </a:solidFill>
              </a:rPr>
              <a:t>24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 of </a:t>
            </a:r>
            <a:r>
              <a:rPr lang="en-US" sz="2000" b="1" dirty="0">
                <a:solidFill>
                  <a:schemeClr val="bg1"/>
                </a:solidFill>
              </a:rPr>
              <a:t>May </a:t>
            </a:r>
            <a:r>
              <a:rPr lang="en-US" sz="2000" b="1" dirty="0" smtClean="0">
                <a:solidFill>
                  <a:schemeClr val="bg1"/>
                </a:solidFill>
              </a:rPr>
              <a:t>2014 </a:t>
            </a:r>
            <a:r>
              <a:rPr lang="en-US" sz="2000" dirty="0" smtClean="0">
                <a:solidFill>
                  <a:schemeClr val="bg1"/>
                </a:solidFill>
              </a:rPr>
              <a:t>and is also in a commissioning phase.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Sentinel</a:t>
            </a:r>
            <a:r>
              <a:rPr lang="en-US" sz="2000" b="1" dirty="0">
                <a:solidFill>
                  <a:schemeClr val="bg1"/>
                </a:solidFill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</a:rPr>
              <a:t>2A </a:t>
            </a:r>
            <a:r>
              <a:rPr lang="en-US" sz="2000" dirty="0" smtClean="0">
                <a:solidFill>
                  <a:schemeClr val="bg1"/>
                </a:solidFill>
              </a:rPr>
              <a:t>upcoming (early 2015), </a:t>
            </a:r>
            <a:r>
              <a:rPr lang="en-US" sz="2000" b="1" dirty="0">
                <a:solidFill>
                  <a:schemeClr val="bg1"/>
                </a:solidFill>
              </a:rPr>
              <a:t>Radarsat-</a:t>
            </a:r>
            <a:r>
              <a:rPr lang="en-US" sz="2000" b="1" dirty="0" smtClean="0">
                <a:solidFill>
                  <a:schemeClr val="bg1"/>
                </a:solidFill>
              </a:rPr>
              <a:t>2, TerraSAR</a:t>
            </a:r>
            <a:r>
              <a:rPr lang="en-US" sz="2000" b="1" dirty="0">
                <a:solidFill>
                  <a:schemeClr val="bg1"/>
                </a:solidFill>
              </a:rPr>
              <a:t>-X/TanDEM-</a:t>
            </a:r>
            <a:r>
              <a:rPr lang="en-US" sz="2000" b="1" dirty="0" smtClean="0">
                <a:solidFill>
                  <a:schemeClr val="bg1"/>
                </a:solidFill>
              </a:rPr>
              <a:t>X, </a:t>
            </a:r>
            <a:r>
              <a:rPr lang="en-US" sz="2000" dirty="0" smtClean="0">
                <a:solidFill>
                  <a:schemeClr val="bg1"/>
                </a:solidFill>
              </a:rPr>
              <a:t>and </a:t>
            </a:r>
            <a:r>
              <a:rPr lang="en-US" sz="2000" b="1" dirty="0" smtClean="0">
                <a:solidFill>
                  <a:schemeClr val="bg1"/>
                </a:solidFill>
              </a:rPr>
              <a:t>COSMO</a:t>
            </a:r>
            <a:r>
              <a:rPr lang="en-US" sz="2000" b="1" dirty="0">
                <a:solidFill>
                  <a:schemeClr val="bg1"/>
                </a:solidFill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</a:rPr>
              <a:t>SkyMed</a:t>
            </a:r>
            <a:r>
              <a:rPr lang="en-US" sz="2000" dirty="0" smtClean="0">
                <a:solidFill>
                  <a:schemeClr val="bg1"/>
                </a:solidFill>
              </a:rPr>
              <a:t> in operation.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It is also hoped that </a:t>
            </a:r>
            <a:r>
              <a:rPr lang="en-US" sz="2000" b="1" dirty="0">
                <a:solidFill>
                  <a:schemeClr val="bg1"/>
                </a:solidFill>
              </a:rPr>
              <a:t>CBERS-4</a:t>
            </a:r>
            <a:r>
              <a:rPr lang="en-US" sz="2000" dirty="0">
                <a:solidFill>
                  <a:schemeClr val="bg1"/>
                </a:solidFill>
              </a:rPr>
              <a:t> will be launched in </a:t>
            </a:r>
            <a:r>
              <a:rPr lang="en-US" sz="2000" b="1" dirty="0">
                <a:solidFill>
                  <a:schemeClr val="bg1"/>
                </a:solidFill>
              </a:rPr>
              <a:t>late 2014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9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378</Words>
  <Application>Microsoft Macintosh PowerPoint</Application>
  <PresentationFormat>On-screen Show (4:3)</PresentationFormat>
  <Paragraphs>126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GFOI Status &amp; Issues  Sept 2014</vt:lpstr>
      <vt:lpstr>Status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Pilot Project Status</vt:lpstr>
      <vt:lpstr>PowerPoint Presentation</vt:lpstr>
      <vt:lpstr>Strategic Issues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Steventon</dc:creator>
  <cp:lastModifiedBy>Stephen Briggs</cp:lastModifiedBy>
  <cp:revision>70</cp:revision>
  <dcterms:created xsi:type="dcterms:W3CDTF">2014-09-04T04:45:32Z</dcterms:created>
  <dcterms:modified xsi:type="dcterms:W3CDTF">2014-09-16T07:09:51Z</dcterms:modified>
</cp:coreProperties>
</file>