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60" r:id="rId2"/>
    <p:sldId id="277" r:id="rId3"/>
    <p:sldId id="278" r:id="rId4"/>
    <p:sldId id="290" r:id="rId5"/>
    <p:sldId id="279" r:id="rId6"/>
    <p:sldId id="280" r:id="rId7"/>
    <p:sldId id="281" r:id="rId8"/>
    <p:sldId id="291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2" r:id="rId1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 autoAdjust="0"/>
    <p:restoredTop sz="95833" autoAdjust="0"/>
  </p:normalViewPr>
  <p:slideViewPr>
    <p:cSldViewPr snapToGrid="0" snapToObjects="1">
      <p:cViewPr>
        <p:scale>
          <a:sx n="66" d="100"/>
          <a:sy n="66" d="100"/>
        </p:scale>
        <p:origin x="-618" y="-288"/>
      </p:cViewPr>
      <p:guideLst>
        <p:guide orient="horz" pos="4277"/>
        <p:guide pos="28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0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70C43DB1-6AE4-42F4-A030-67A0368BA2C1}" type="datetime1">
              <a:rPr lang="en-US"/>
              <a:pPr>
                <a:defRPr/>
              </a:pPr>
              <a:t>9/12/2014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3D31D474-A30B-46C7-A7CB-BF5BB52F9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027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98A87-5171-4B75-93C2-5524BB9D1112}" type="slidenum">
              <a:rPr lang="de-DE" smtClean="0">
                <a:latin typeface="Times New Roman" pitchFamily="-106" charset="0"/>
              </a:rPr>
              <a:pPr/>
              <a:t>1</a:t>
            </a:fld>
            <a:endParaRPr lang="de-DE" dirty="0" smtClean="0">
              <a:latin typeface="Times New Roman" pitchFamily="-10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98A87-5171-4B75-93C2-5524BB9D1112}" type="slidenum">
              <a:rPr lang="de-DE" smtClean="0">
                <a:latin typeface="Times New Roman" pitchFamily="-106" charset="0"/>
              </a:rPr>
              <a:pPr/>
              <a:t>8</a:t>
            </a:fld>
            <a:endParaRPr lang="de-DE" dirty="0" smtClean="0">
              <a:latin typeface="Times New Roman" pitchFamily="-10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Cordón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Caulle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spanning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2012-2014) and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ground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uplift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2011-2012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eruption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magma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re-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03054" indent="-270405"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081621" indent="-216324"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514269" indent="-216324"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946918" indent="-216324"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379566" indent="-21632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812214" indent="-21632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44863" indent="-21632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77511" indent="-21632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FE03B9C9-6E9A-CB46-B94E-8626CF77D3EF}" type="slidenum">
              <a:rPr lang="en-US" sz="1100"/>
              <a:pPr eaLnBrk="1" hangingPunct="1"/>
              <a:t>9</a:t>
            </a:fld>
            <a:endParaRPr lang="en-US" sz="11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53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spect="1" noChangeArrowheads="1" noTextEdit="1"/>
          </p:cNvSpPr>
          <p:nvPr/>
        </p:nvSpPr>
        <p:spPr bwMode="auto">
          <a:xfrm>
            <a:off x="0" y="3244851"/>
            <a:ext cx="9144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3287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089889" y="666750"/>
            <a:ext cx="4810857" cy="18748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81097" y="2722564"/>
            <a:ext cx="4826977" cy="10937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46850"/>
            <a:ext cx="1905000" cy="3111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8D2B0-EFB6-4DAA-9B0B-6F6B3A580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463AB0-2CC6-403A-90EC-93E795044F56}" type="datetimeFigureOut">
              <a:rPr kumimoji="1" lang="ja-JP" altLang="en-US" smtClean="0"/>
              <a:t>2014/9/12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D3C35FD-47B6-4CD7-8146-95C1CE150425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" name="Rectangle 4"/>
          <p:cNvSpPr txBox="1">
            <a:spLocks noChangeArrowheads="1"/>
          </p:cNvSpPr>
          <p:nvPr userDrawn="1"/>
        </p:nvSpPr>
        <p:spPr>
          <a:xfrm>
            <a:off x="7278737" y="6567055"/>
            <a:ext cx="1639186" cy="20588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rgbClr val="002569"/>
                </a:solidFill>
                <a:latin typeface="Century Gothic" pitchFamily="34" charset="0"/>
                <a:ea typeface="ＭＳ Ｐゴシック" pitchFamily="-106" charset="-128"/>
                <a:cs typeface="Calibri" pitchFamily="-106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9pPr>
          </a:lstStyle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135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/>
          <a:lstStyle/>
          <a:p>
            <a:fld id="{8F1B69E8-23E9-4C1F-AA2B-3C5BA6EDBEAE}" type="datetimeFigureOut">
              <a:rPr lang="en-US" smtClean="0"/>
              <a:pPr/>
              <a:t>9/12/2014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63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1347788"/>
            <a:ext cx="9144000" cy="55102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r" defTabSz="914400" eaLnBrk="0" hangingPunct="0">
              <a:defRPr/>
            </a:pPr>
            <a:endParaRPr lang="en-US" sz="1500" dirty="0">
              <a:solidFill>
                <a:srgbClr val="000000"/>
              </a:solidFill>
              <a:latin typeface="Tahoma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1638" y="188913"/>
            <a:ext cx="73961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6863" y="1457325"/>
            <a:ext cx="84455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9050" y="482815"/>
            <a:ext cx="1749197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hangingPunct="0">
              <a:spcBef>
                <a:spcPts val="0"/>
              </a:spcBef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SIT Tech.</a:t>
            </a:r>
            <a:r>
              <a:rPr lang="en-US" sz="1000" b="1" baseline="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 Workshop 2014</a:t>
            </a:r>
            <a:endParaRPr lang="en-US" sz="1000" b="1" dirty="0">
              <a:solidFill>
                <a:srgbClr val="FFFFFF"/>
              </a:solidFill>
              <a:latin typeface="Arial Unicode MS" pitchFamily="-111" charset="0"/>
              <a:ea typeface="ＭＳ Ｐゴシック" pitchFamily="-105" charset="-128"/>
              <a:cs typeface="ＭＳ Ｐゴシック" pitchFamily="-105" charset="-128"/>
            </a:endParaRPr>
          </a:p>
          <a:p>
            <a:pPr defTabSz="914400" eaLnBrk="0" hangingPunct="0">
              <a:spcBef>
                <a:spcPts val="0"/>
              </a:spcBef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CNES, Montpellier, France</a:t>
            </a:r>
            <a:r>
              <a:rPr lang="en-US" sz="1000" b="1" dirty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/>
            </a:r>
            <a:br>
              <a:rPr lang="en-US" sz="1000" b="1" dirty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17</a:t>
            </a:r>
            <a:r>
              <a:rPr lang="en-US" sz="1000" b="1" baseline="3000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th</a:t>
            </a: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-18</a:t>
            </a:r>
            <a:r>
              <a:rPr lang="en-US" sz="1000" b="1" baseline="3000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th</a:t>
            </a: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 September</a:t>
            </a:r>
            <a:r>
              <a:rPr lang="en-US" sz="1000" b="1" baseline="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2014</a:t>
            </a:r>
            <a:endParaRPr lang="en-US" sz="1000" b="1" dirty="0">
              <a:solidFill>
                <a:srgbClr val="FFFFFF"/>
              </a:solidFill>
              <a:latin typeface="Arial Unicode MS" pitchFamily="-111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9000" y="6600825"/>
            <a:ext cx="1905000" cy="257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000">
                <a:solidFill>
                  <a:srgbClr val="002569"/>
                </a:solidFill>
                <a:latin typeface="Calibri" pitchFamily="-106" charset="0"/>
                <a:cs typeface="Calibri" pitchFamily="-106" charset="0"/>
              </a:defRPr>
            </a:lvl1pPr>
          </a:lstStyle>
          <a:p>
            <a:pPr>
              <a:defRPr/>
            </a:pPr>
            <a:fld id="{980EA4A0-E513-42EA-B292-B21C1B51B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 descr="CEOS_logo_trans_SMALL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" y="119764"/>
            <a:ext cx="915254" cy="3630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4" r:id="rId4"/>
  </p:sldLayoutIdLst>
  <p:transition spd="slow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b="1">
          <a:solidFill>
            <a:schemeClr val="tx2"/>
          </a:solidFill>
          <a:latin typeface="Arial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-106" charset="0"/>
        <a:buChar char="o"/>
        <a:defRPr sz="2000" b="1">
          <a:solidFill>
            <a:schemeClr val="tx2"/>
          </a:solidFill>
          <a:latin typeface="Arial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06" charset="2"/>
        <a:buChar char="§"/>
        <a:defRPr b="1">
          <a:solidFill>
            <a:schemeClr val="tx2"/>
          </a:solidFill>
          <a:latin typeface="Arial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b="1">
          <a:solidFill>
            <a:schemeClr val="tx2"/>
          </a:solidFill>
          <a:latin typeface="Arial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1.jpeg"/><Relationship Id="rId4" Type="http://schemas.openxmlformats.org/officeDocument/2006/relationships/image" Target="../media/image8.jpe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5.wdp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sz="quarter" idx="1"/>
          </p:nvPr>
        </p:nvSpPr>
        <p:spPr>
          <a:xfrm>
            <a:off x="3814057" y="1912154"/>
            <a:ext cx="4826977" cy="1564105"/>
          </a:xfrm>
        </p:spPr>
        <p:txBody>
          <a:bodyPr/>
          <a:lstStyle/>
          <a:p>
            <a:r>
              <a:rPr lang="en-US" dirty="0" smtClean="0"/>
              <a:t>Ivan Petiteville, ESA</a:t>
            </a:r>
          </a:p>
          <a:p>
            <a:r>
              <a:rPr lang="en-US" b="0" dirty="0" smtClean="0"/>
              <a:t>SIT Workshop Agenda Item # 8</a:t>
            </a:r>
            <a:br>
              <a:rPr lang="en-US" b="0" dirty="0" smtClean="0"/>
            </a:br>
            <a:r>
              <a:rPr lang="en-US" b="0" dirty="0" smtClean="0"/>
              <a:t>CEOS SIT Technical Workshop</a:t>
            </a:r>
          </a:p>
          <a:p>
            <a:r>
              <a:rPr lang="en-US" b="0" dirty="0" smtClean="0"/>
              <a:t>CNES</a:t>
            </a:r>
            <a:r>
              <a:rPr lang="en-US" b="0" dirty="0"/>
              <a:t>, </a:t>
            </a:r>
            <a:r>
              <a:rPr lang="en-US" b="0" dirty="0" smtClean="0"/>
              <a:t>Montpellier, France</a:t>
            </a:r>
            <a:br>
              <a:rPr lang="en-US" b="0" dirty="0" smtClean="0"/>
            </a:br>
            <a:r>
              <a:rPr lang="en-US" b="0" dirty="0" smtClean="0"/>
              <a:t>17</a:t>
            </a:r>
            <a:r>
              <a:rPr lang="en-US" b="0" baseline="30000" dirty="0" smtClean="0"/>
              <a:t>th</a:t>
            </a:r>
            <a:r>
              <a:rPr lang="en-US" b="0" dirty="0" smtClean="0"/>
              <a:t>-18</a:t>
            </a:r>
            <a:r>
              <a:rPr lang="en-US" b="0" baseline="30000" dirty="0" smtClean="0"/>
              <a:t>th</a:t>
            </a:r>
            <a:r>
              <a:rPr lang="en-US" b="0" dirty="0" smtClean="0"/>
              <a:t> September 2014</a:t>
            </a:r>
            <a:endParaRPr lang="en-US" b="0" dirty="0"/>
          </a:p>
        </p:txBody>
      </p:sp>
      <p:sp>
        <p:nvSpPr>
          <p:cNvPr id="5" name="Rectangle 44"/>
          <p:cNvSpPr txBox="1">
            <a:spLocks noChangeArrowheads="1"/>
          </p:cNvSpPr>
          <p:nvPr/>
        </p:nvSpPr>
        <p:spPr bwMode="auto">
          <a:xfrm>
            <a:off x="1562100" y="139700"/>
            <a:ext cx="7458531" cy="167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US" sz="2800" smtClean="0"/>
              <a:t>WG Issues and Topics for </a:t>
            </a:r>
            <a:br>
              <a:rPr lang="en-US" sz="2800" smtClean="0"/>
            </a:br>
            <a:r>
              <a:rPr lang="en-US" sz="2800" smtClean="0"/>
              <a:t>Plenary Preparation </a:t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WGDisasters</a:t>
            </a:r>
            <a:endParaRPr lang="en-US" sz="2800" dirty="0" smtClean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45778"/>
            <a:ext cx="8310543" cy="5612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4691" y="5106213"/>
            <a:ext cx="281460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COSMO-</a:t>
            </a:r>
            <a:r>
              <a:rPr lang="en-US" sz="1400" b="1" dirty="0" err="1" smtClean="0">
                <a:solidFill>
                  <a:srgbClr val="000000"/>
                </a:solidFill>
                <a:latin typeface="Arial"/>
                <a:cs typeface="Arial"/>
              </a:rPr>
              <a:t>SkyMED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 descending </a:t>
            </a:r>
            <a:r>
              <a:rPr lang="en-US" sz="1400" b="1" dirty="0" err="1" smtClean="0">
                <a:solidFill>
                  <a:srgbClr val="000000"/>
                </a:solidFill>
                <a:latin typeface="Arial"/>
                <a:cs typeface="Arial"/>
              </a:rPr>
              <a:t>interferogram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 spanning the period 13</a:t>
            </a:r>
            <a:r>
              <a:rPr lang="en-US" sz="1400" b="1" baseline="30000" dirty="0" smtClean="0">
                <a:solidFill>
                  <a:srgbClr val="000000"/>
                </a:solidFill>
                <a:latin typeface="Arial"/>
                <a:cs typeface="Arial"/>
              </a:rPr>
              <a:t>th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 August 2014 - 29</a:t>
            </a:r>
            <a:r>
              <a:rPr lang="en-US" sz="1400" b="1" baseline="30000" dirty="0" smtClean="0">
                <a:solidFill>
                  <a:srgbClr val="000000"/>
                </a:solidFill>
                <a:latin typeface="Arial"/>
                <a:cs typeface="Arial"/>
              </a:rPr>
              <a:t>th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 August 2014. Each fringe represents ~1.5 cm of displacement in the satellite's line-of-sight.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" name="Picture 1" descr="2631_desc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06" y="15504"/>
            <a:ext cx="7629079" cy="623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7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arrotondato 8"/>
          <p:cNvSpPr/>
          <p:nvPr/>
        </p:nvSpPr>
        <p:spPr>
          <a:xfrm>
            <a:off x="6083002" y="3653887"/>
            <a:ext cx="2161360" cy="200518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793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/>
          <p:cNvSpPr txBox="1"/>
          <p:nvPr/>
        </p:nvSpPr>
        <p:spPr>
          <a:xfrm>
            <a:off x="2374836" y="257931"/>
            <a:ext cx="2847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Subatomic Tsoonami"/>
                <a:cs typeface="Subatomic Tsoonami"/>
              </a:rPr>
              <a:t>Floods: HAITI</a:t>
            </a:r>
            <a:endParaRPr lang="en-GB" sz="3200" b="1" dirty="0">
              <a:solidFill>
                <a:schemeClr val="bg1"/>
              </a:solidFill>
              <a:latin typeface="Subatomic Tsoonami"/>
              <a:cs typeface="Subatomic Tsoonam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" y="1049861"/>
            <a:ext cx="4915312" cy="4171579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Lead: </a:t>
            </a:r>
            <a:r>
              <a:rPr lang="en-US" sz="2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RASOR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/Athena Global/CIMA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81C137"/>
                </a:solidFill>
                <a:latin typeface="Calibri" pitchFamily="34" charset="0"/>
              </a:rPr>
              <a:t>Risks</a:t>
            </a:r>
            <a:r>
              <a:rPr lang="en-US" sz="2000" dirty="0">
                <a:latin typeface="Calibri" panose="020F0502020204030204" pitchFamily="34" charset="0"/>
              </a:rPr>
              <a:t>: Seismic, landslide and hydro-met event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81C137"/>
                </a:solidFill>
                <a:latin typeface="Calibri" pitchFamily="34" charset="0"/>
              </a:rPr>
              <a:t>Importance</a:t>
            </a:r>
            <a:r>
              <a:rPr lang="en-US" sz="2000" dirty="0" smtClean="0">
                <a:latin typeface="Calibri" panose="020F0502020204030204" pitchFamily="34" charset="0"/>
              </a:rPr>
              <a:t>: model for poor in-situ data and high development interest</a:t>
            </a:r>
            <a:endParaRPr lang="en-US" sz="2000" dirty="0"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81C137"/>
                </a:solidFill>
                <a:latin typeface="Calibri" pitchFamily="34" charset="0"/>
              </a:rPr>
              <a:t>Deliverables</a:t>
            </a:r>
            <a:r>
              <a:rPr lang="en-US" sz="2000" dirty="0" smtClean="0">
                <a:latin typeface="Calibri" panose="020F0502020204030204" pitchFamily="34" charset="0"/>
              </a:rPr>
              <a:t>: multi-hazard risk assessment, integration with operational warning, national risk assessment and </a:t>
            </a:r>
            <a:r>
              <a:rPr lang="en-US" sz="2000" dirty="0">
                <a:latin typeface="Calibri" panose="020F0502020204030204" pitchFamily="34" charset="0"/>
              </a:rPr>
              <a:t>prevention products; Work with regional partner CIMH </a:t>
            </a:r>
            <a:r>
              <a:rPr lang="en-US" sz="2000" dirty="0" smtClean="0">
                <a:latin typeface="Calibri" panose="020F0502020204030204" pitchFamily="34" charset="0"/>
              </a:rPr>
              <a:t>allows </a:t>
            </a:r>
            <a:r>
              <a:rPr lang="en-US" sz="2000" dirty="0">
                <a:latin typeface="Calibri" panose="020F0502020204030204" pitchFamily="34" charset="0"/>
              </a:rPr>
              <a:t>roll-out of RASOR to other national civil protection agencies and geospatial </a:t>
            </a:r>
            <a:r>
              <a:rPr lang="en-US" sz="2000" dirty="0" err="1" smtClean="0">
                <a:latin typeface="Calibri" panose="020F0502020204030204" pitchFamily="34" charset="0"/>
              </a:rPr>
              <a:t>organisations</a:t>
            </a:r>
            <a:endParaRPr lang="en-US" sz="2000" dirty="0"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81C137"/>
                </a:solidFill>
                <a:latin typeface="Calibri" pitchFamily="34" charset="0"/>
              </a:rPr>
              <a:t>EO Data</a:t>
            </a:r>
            <a:r>
              <a:rPr lang="en-US" sz="2000" dirty="0" smtClean="0">
                <a:latin typeface="Calibri" panose="020F0502020204030204" pitchFamily="34" charset="0"/>
              </a:rPr>
              <a:t>: optical and SAR</a:t>
            </a:r>
            <a:endParaRPr lang="en-US" sz="2000" dirty="0"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81C137"/>
                </a:solidFill>
                <a:latin typeface="Calibri" pitchFamily="34" charset="0"/>
              </a:rPr>
              <a:t>End Users: </a:t>
            </a:r>
            <a:r>
              <a:rPr lang="en-US" sz="2000" dirty="0" smtClean="0">
                <a:latin typeface="Calibri" panose="020F0502020204030204" pitchFamily="34" charset="0"/>
              </a:rPr>
              <a:t>CNIGS, CIMH, Haiti Civil Protection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606" y="4620544"/>
            <a:ext cx="837555" cy="82917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1F4F7"/>
              </a:clrFrom>
              <a:clrTo>
                <a:srgbClr val="F1F4F7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908" y="4620544"/>
            <a:ext cx="1009698" cy="91947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3" b="100000" l="0" r="99219">
                        <a14:foregroundMark x1="69531" y1="36041" x2="69531" y2="36041"/>
                        <a14:foregroundMark x1="85938" y1="79188" x2="85938" y2="79188"/>
                        <a14:foregroundMark x1="87109" y1="54822" x2="87109" y2="54822"/>
                        <a14:foregroundMark x1="73047" y1="69036" x2="73047" y2="69036"/>
                        <a14:foregroundMark x1="73438" y1="50254" x2="73438" y2="50254"/>
                        <a14:foregroundMark x1="67969" y1="54822" x2="67969" y2="54822"/>
                        <a14:foregroundMark x1="67969" y1="49239" x2="67969" y2="49239"/>
                        <a14:foregroundMark x1="55859" y1="22335" x2="55859" y2="22335"/>
                        <a14:foregroundMark x1="73438" y1="76650" x2="73438" y2="76650"/>
                        <a14:foregroundMark x1="76563" y1="76650" x2="76563" y2="766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606" y="3802525"/>
            <a:ext cx="871650" cy="670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100000" l="0" r="99206">
                        <a14:foregroundMark x1="55952" y1="62500" x2="55952" y2="62500"/>
                        <a14:foregroundMark x1="57540" y1="54000" x2="57540" y2="54000"/>
                        <a14:foregroundMark x1="50397" y1="36000" x2="50397" y2="36000"/>
                        <a14:foregroundMark x1="17063" y1="43000" x2="17063" y2="43000"/>
                        <a14:foregroundMark x1="51984" y1="72000" x2="51984" y2="72000"/>
                        <a14:foregroundMark x1="53175" y1="79000" x2="53175" y2="79000"/>
                        <a14:foregroundMark x1="53571" y1="86000" x2="53571" y2="86000"/>
                        <a14:foregroundMark x1="55952" y1="93500" x2="55952" y2="93500"/>
                        <a14:backgroundMark x1="55556" y1="49500" x2="55556" y2="49500"/>
                        <a14:backgroundMark x1="47619" y1="59500" x2="47619" y2="59500"/>
                        <a14:backgroundMark x1="29365" y1="43500" x2="29365" y2="43500"/>
                        <a14:backgroundMark x1="38095" y1="44000" x2="38095" y2="44000"/>
                        <a14:backgroundMark x1="48016" y1="45500" x2="48016" y2="45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463424" y="3795048"/>
            <a:ext cx="751674" cy="678239"/>
          </a:xfrm>
          <a:prstGeom prst="rect">
            <a:avLst/>
          </a:prstGeom>
        </p:spPr>
      </p:pic>
      <p:sp>
        <p:nvSpPr>
          <p:cNvPr id="10" name="Rettangolo arrotondato 9"/>
          <p:cNvSpPr/>
          <p:nvPr/>
        </p:nvSpPr>
        <p:spPr>
          <a:xfrm>
            <a:off x="5905500" y="1125130"/>
            <a:ext cx="2501900" cy="208797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Localization map</a:t>
            </a:r>
            <a:endParaRPr lang="en-GB" dirty="0"/>
          </a:p>
        </p:txBody>
      </p:sp>
      <p:pic>
        <p:nvPicPr>
          <p:cNvPr id="11" name="Picture 3" descr="SERTIT_P03_Haiti_Gonaives_carte_reference_urbaine_7_5k_midre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282527" y="745067"/>
            <a:ext cx="3711263" cy="269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WH_CEOS_Andes_Haiti_AmeriqueCentrale[3]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553824"/>
            <a:ext cx="1677750" cy="23764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38438" y="5454561"/>
            <a:ext cx="3636433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SPOT World Heritage Archive: 2008 Haiti images for historical flood record; 2009 Central American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34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946" y="3559459"/>
            <a:ext cx="4398054" cy="329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46" y="681565"/>
            <a:ext cx="4400820" cy="2339769"/>
          </a:xfrm>
          <a:prstGeom prst="rect">
            <a:avLst/>
          </a:prstGeom>
        </p:spPr>
      </p:pic>
      <p:sp>
        <p:nvSpPr>
          <p:cNvPr id="5" name="Content Placeholder 2"/>
          <p:cNvSpPr>
            <a:spLocks/>
          </p:cNvSpPr>
          <p:nvPr/>
        </p:nvSpPr>
        <p:spPr bwMode="auto">
          <a:xfrm>
            <a:off x="246064" y="1251810"/>
            <a:ext cx="5680604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700" b="1" dirty="0">
                <a:solidFill>
                  <a:srgbClr val="81C137"/>
                </a:solidFill>
                <a:latin typeface="Calibri" pitchFamily="34" charset="0"/>
              </a:rPr>
              <a:t>Internal Lead: </a:t>
            </a:r>
            <a:r>
              <a:rPr lang="en-US" sz="1700" dirty="0" err="1">
                <a:latin typeface="Calibri" pitchFamily="34" charset="0"/>
              </a:rPr>
              <a:t>RASOR</a:t>
            </a:r>
            <a:r>
              <a:rPr lang="en-US" sz="1700" dirty="0">
                <a:latin typeface="Calibri" pitchFamily="34" charset="0"/>
              </a:rPr>
              <a:t>/</a:t>
            </a:r>
            <a:r>
              <a:rPr lang="en-US" sz="1700" dirty="0" err="1">
                <a:latin typeface="Calibri" pitchFamily="34" charset="0"/>
              </a:rPr>
              <a:t>Deltares</a:t>
            </a:r>
            <a:endParaRPr lang="en-US" sz="17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700" b="1" dirty="0">
                <a:solidFill>
                  <a:srgbClr val="81C137"/>
                </a:solidFill>
                <a:latin typeface="Calibri" pitchFamily="34" charset="0"/>
              </a:rPr>
              <a:t>Risks</a:t>
            </a:r>
            <a:r>
              <a:rPr lang="en-US" sz="1700" dirty="0">
                <a:latin typeface="Calibri" pitchFamily="34" charset="0"/>
              </a:rPr>
              <a:t>: Three hotspots: Jakarta, Bandung and </a:t>
            </a:r>
            <a:r>
              <a:rPr lang="en-US" sz="1700" dirty="0" err="1">
                <a:latin typeface="Calibri" pitchFamily="34" charset="0"/>
              </a:rPr>
              <a:t>Cilacap</a:t>
            </a:r>
            <a:r>
              <a:rPr lang="en-US" sz="1700" dirty="0">
                <a:latin typeface="Calibri" pitchFamily="34" charset="0"/>
              </a:rPr>
              <a:t/>
            </a:r>
            <a:br>
              <a:rPr lang="en-US" sz="1700" dirty="0">
                <a:latin typeface="Calibri" pitchFamily="34" charset="0"/>
              </a:rPr>
            </a:br>
            <a:r>
              <a:rPr lang="en-US" sz="1700" dirty="0">
                <a:latin typeface="Calibri" pitchFamily="34" charset="0"/>
              </a:rPr>
              <a:t>Storm surge and rainfall-induced flooding, tsunami</a:t>
            </a:r>
            <a:br>
              <a:rPr lang="en-US" sz="1700" dirty="0">
                <a:latin typeface="Calibri" pitchFamily="34" charset="0"/>
              </a:rPr>
            </a:br>
            <a:r>
              <a:rPr lang="en-US" sz="1700" dirty="0">
                <a:latin typeface="Calibri" pitchFamily="34" charset="0"/>
              </a:rPr>
              <a:t>Risk is exacerbated by land subsidence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700" b="1" dirty="0">
                <a:solidFill>
                  <a:srgbClr val="81C137"/>
                </a:solidFill>
                <a:latin typeface="Calibri" pitchFamily="34" charset="0"/>
              </a:rPr>
              <a:t>Importance</a:t>
            </a:r>
            <a:r>
              <a:rPr lang="en-US" sz="1700" dirty="0">
                <a:latin typeface="Calibri" pitchFamily="34" charset="0"/>
              </a:rPr>
              <a:t>: Densely populated, industrial production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700" b="1" dirty="0">
                <a:solidFill>
                  <a:srgbClr val="81C137"/>
                </a:solidFill>
                <a:latin typeface="Calibri" pitchFamily="34" charset="0"/>
              </a:rPr>
              <a:t>Deliverables</a:t>
            </a:r>
            <a:r>
              <a:rPr lang="en-US" sz="1700" dirty="0">
                <a:latin typeface="Calibri" pitchFamily="34" charset="0"/>
              </a:rPr>
              <a:t>: Flooding scenarios, flood extent, </a:t>
            </a:r>
            <a:br>
              <a:rPr lang="en-US" sz="1700" dirty="0">
                <a:latin typeface="Calibri" pitchFamily="34" charset="0"/>
              </a:rPr>
            </a:br>
            <a:r>
              <a:rPr lang="en-US" sz="1700" dirty="0">
                <a:latin typeface="Calibri" pitchFamily="34" charset="0"/>
              </a:rPr>
              <a:t>flood frequency, economic quantification of risk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700" b="1" dirty="0">
                <a:solidFill>
                  <a:srgbClr val="81C137"/>
                </a:solidFill>
                <a:latin typeface="Calibri" pitchFamily="34" charset="0"/>
              </a:rPr>
              <a:t>EO Data</a:t>
            </a:r>
            <a:r>
              <a:rPr lang="en-US" sz="1700" dirty="0">
                <a:latin typeface="Calibri" pitchFamily="34" charset="0"/>
              </a:rPr>
              <a:t>: DEM, SAR and Optical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700" b="1" dirty="0">
                <a:solidFill>
                  <a:srgbClr val="81C137"/>
                </a:solidFill>
                <a:latin typeface="Calibri" pitchFamily="34" charset="0"/>
              </a:rPr>
              <a:t>End Users:</a:t>
            </a:r>
            <a:r>
              <a:rPr lang="en-US" sz="1700" dirty="0">
                <a:latin typeface="Calibri" pitchFamily="34" charset="0"/>
              </a:rPr>
              <a:t> </a:t>
            </a:r>
            <a:r>
              <a:rPr lang="en-US" sz="1700" dirty="0" smtClean="0">
                <a:latin typeface="Calibri" pitchFamily="34" charset="0"/>
              </a:rPr>
              <a:t>BNPB (National Disaster Management Agency), PUSAIR </a:t>
            </a:r>
            <a:r>
              <a:rPr lang="en-US" sz="1700" dirty="0">
                <a:latin typeface="Calibri" pitchFamily="34" charset="0"/>
              </a:rPr>
              <a:t>(Ministry of Public Works)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en-US" sz="1700" dirty="0">
              <a:latin typeface="Calibri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416526" y="144032"/>
            <a:ext cx="4250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Subatomic Tsoonami"/>
                <a:cs typeface="Subatomic Tsoonami"/>
              </a:rPr>
              <a:t>Floods: INDONESIA</a:t>
            </a:r>
            <a:endParaRPr lang="en-GB" sz="2000" b="1" dirty="0">
              <a:solidFill>
                <a:schemeClr val="bg1"/>
              </a:solidFill>
              <a:latin typeface="Subatomic Tsoonami"/>
              <a:cs typeface="Subatomic Tsoonami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6667190" y="329167"/>
            <a:ext cx="2451398" cy="21126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793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Immagine 19" descr="disaster_flood_60p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331" y="535174"/>
            <a:ext cx="663246" cy="663246"/>
          </a:xfrm>
          <a:prstGeom prst="rect">
            <a:avLst/>
          </a:prstGeom>
        </p:spPr>
      </p:pic>
      <p:pic>
        <p:nvPicPr>
          <p:cNvPr id="22" name="Immagine 21" descr="disaster_earthquake_60p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754" y="436420"/>
            <a:ext cx="762000" cy="762000"/>
          </a:xfrm>
          <a:prstGeom prst="rect">
            <a:avLst/>
          </a:prstGeom>
        </p:spPr>
      </p:pic>
      <p:pic>
        <p:nvPicPr>
          <p:cNvPr id="24" name="Immagine 23" descr="disaster_landslide_60px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577" y="1430936"/>
            <a:ext cx="762000" cy="762000"/>
          </a:xfrm>
          <a:prstGeom prst="rect">
            <a:avLst/>
          </a:prstGeom>
        </p:spPr>
      </p:pic>
      <p:pic>
        <p:nvPicPr>
          <p:cNvPr id="26" name="Immagine 25" descr="disaster_storm_surge_60px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746" y="1344560"/>
            <a:ext cx="761823" cy="761823"/>
          </a:xfrm>
          <a:prstGeom prst="rect">
            <a:avLst/>
          </a:prstGeom>
        </p:spPr>
      </p:pic>
      <p:pic>
        <p:nvPicPr>
          <p:cNvPr id="28" name="Immagine 27" descr="disaster_tsunami_60px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38" y="436420"/>
            <a:ext cx="762000" cy="762000"/>
          </a:xfrm>
          <a:prstGeom prst="rect">
            <a:avLst/>
          </a:prstGeom>
        </p:spPr>
      </p:pic>
      <p:sp>
        <p:nvSpPr>
          <p:cNvPr id="32" name="Rettangolo arrotondato 31"/>
          <p:cNvSpPr/>
          <p:nvPr/>
        </p:nvSpPr>
        <p:spPr>
          <a:xfrm>
            <a:off x="7993777" y="2123284"/>
            <a:ext cx="228898" cy="1651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solidFill>
              <a:srgbClr val="77933C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2365" y="1380490"/>
            <a:ext cx="787046" cy="7870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53066" y="4608281"/>
            <a:ext cx="3288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TanDEM</a:t>
            </a:r>
            <a:r>
              <a:rPr lang="en-US" dirty="0" smtClean="0">
                <a:solidFill>
                  <a:srgbClr val="000000"/>
                </a:solidFill>
              </a:rPr>
              <a:t>-X 12 M DEM being processed for Jakarta, Bandung and </a:t>
            </a:r>
            <a:r>
              <a:rPr lang="en-US" dirty="0" err="1" smtClean="0">
                <a:solidFill>
                  <a:srgbClr val="000000"/>
                </a:solidFill>
              </a:rPr>
              <a:t>Cilicap</a:t>
            </a:r>
            <a:r>
              <a:rPr lang="en-US" dirty="0" smtClean="0">
                <a:solidFill>
                  <a:srgbClr val="000000"/>
                </a:solidFill>
              </a:rPr>
              <a:t> coast for accurate flow model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8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914" y="-22553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Seismic Risks: 2014 Cephalonia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08-Sep-2014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83780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Objective C of the CEOS DRM seismic pilot</a:t>
            </a:r>
          </a:p>
        </p:txBody>
      </p:sp>
      <p:pic>
        <p:nvPicPr>
          <p:cNvPr id="3" name="Picture 2" descr="Figure1_review_ver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1" y="1219201"/>
            <a:ext cx="8178800" cy="502103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77175" y="4529776"/>
            <a:ext cx="1617682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M</a:t>
            </a:r>
            <a:r>
              <a:rPr lang="en-US" baseline="-25000">
                <a:solidFill>
                  <a:srgbClr val="000000"/>
                </a:solidFill>
              </a:rPr>
              <a:t>w</a:t>
            </a:r>
            <a:r>
              <a:rPr lang="en-US"/>
              <a:t> 6.0</a:t>
            </a:r>
          </a:p>
          <a:p>
            <a:r>
              <a:rPr lang="en-US"/>
              <a:t>26 Jan., 2014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77175" y="1503065"/>
            <a:ext cx="1483425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M</a:t>
            </a:r>
            <a:r>
              <a:rPr lang="en-US" baseline="-25000">
                <a:solidFill>
                  <a:srgbClr val="000000"/>
                </a:solidFill>
              </a:rPr>
              <a:t>w</a:t>
            </a:r>
            <a:r>
              <a:rPr lang="en-US">
                <a:solidFill>
                  <a:srgbClr val="000000"/>
                </a:solidFill>
              </a:rPr>
              <a:t> 5.9</a:t>
            </a:r>
          </a:p>
          <a:p>
            <a:r>
              <a:rPr lang="en-US">
                <a:solidFill>
                  <a:srgbClr val="000000"/>
                </a:solidFill>
              </a:rPr>
              <a:t>3 Feb., 2014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1968500" y="3962400"/>
            <a:ext cx="203200" cy="56737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778000" y="2149396"/>
            <a:ext cx="190500" cy="1076404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51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714" y="-139700"/>
            <a:ext cx="4648201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Descending orbit</a:t>
            </a:r>
          </a:p>
        </p:txBody>
      </p:sp>
      <p:pic>
        <p:nvPicPr>
          <p:cNvPr id="13329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177468"/>
            <a:ext cx="8318500" cy="5461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90092" y="1040720"/>
            <a:ext cx="3491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COSMO-SkyMed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DInSAR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(15 m)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4951094" y="1061541"/>
            <a:ext cx="34236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COSMO-SkyMed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MAI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Symbol"/>
              </a:rPr>
              <a:t>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100 m)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11290" y="6433433"/>
            <a:ext cx="2349244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/>
              <a:t>Merryman et al., in prep.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33433"/>
            <a:ext cx="5003800" cy="598735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Objective C of the CEOS DRM seismic pilot</a:t>
            </a:r>
          </a:p>
        </p:txBody>
      </p:sp>
    </p:spTree>
    <p:extLst>
      <p:ext uri="{BB962C8B-B14F-4D97-AF65-F5344CB8AC3E}">
        <p14:creationId xmlns:p14="http://schemas.microsoft.com/office/powerpoint/2010/main" val="149230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Supersites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114" y="1457325"/>
            <a:ext cx="8951685" cy="48641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R</a:t>
            </a:r>
            <a:r>
              <a:rPr lang="en-GB" dirty="0" smtClean="0"/>
              <a:t>elevant for Seismic Risks and Volcanoes Pilots objectives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u="sng" dirty="0" smtClean="0"/>
              <a:t>Recent </a:t>
            </a:r>
            <a:r>
              <a:rPr lang="en-GB" u="sng" dirty="0"/>
              <a:t>Event </a:t>
            </a:r>
            <a:r>
              <a:rPr lang="en-GB" u="sng" dirty="0" smtClean="0"/>
              <a:t>supersites (earthquakes </a:t>
            </a:r>
            <a:r>
              <a:rPr lang="en-GB" u="sng" dirty="0"/>
              <a:t>and </a:t>
            </a:r>
            <a:r>
              <a:rPr lang="en-GB" u="sng" dirty="0" smtClean="0"/>
              <a:t>eruptions):</a:t>
            </a:r>
            <a:endParaRPr lang="en-GB" b="0" u="sng" dirty="0">
              <a:solidFill>
                <a:srgbClr val="FF0000"/>
              </a:solidFill>
            </a:endParaRPr>
          </a:p>
          <a:p>
            <a:pPr lvl="1"/>
            <a:r>
              <a:rPr lang="en-GB" dirty="0" err="1"/>
              <a:t>Sinabung</a:t>
            </a:r>
            <a:r>
              <a:rPr lang="en-GB" dirty="0"/>
              <a:t> eruption, 2014 approved by CEOS – EO data (ASI, CSA)</a:t>
            </a:r>
          </a:p>
          <a:p>
            <a:pPr lvl="1"/>
            <a:r>
              <a:rPr lang="en-GB" dirty="0"/>
              <a:t>Earthquakes in </a:t>
            </a:r>
            <a:r>
              <a:rPr lang="en-GB" dirty="0" err="1"/>
              <a:t>Ludian</a:t>
            </a:r>
            <a:r>
              <a:rPr lang="en-GB" dirty="0"/>
              <a:t> (China), Napa Valley </a:t>
            </a:r>
            <a:r>
              <a:rPr lang="en-GB" sz="1800" b="0" i="1" dirty="0"/>
              <a:t>(both in 2014) </a:t>
            </a:r>
            <a:r>
              <a:rPr lang="en-GB" dirty="0"/>
              <a:t>being </a:t>
            </a:r>
            <a:r>
              <a:rPr lang="en-GB" dirty="0" smtClean="0"/>
              <a:t>assessed by DCT</a:t>
            </a:r>
          </a:p>
          <a:p>
            <a:pPr lvl="1"/>
            <a:endParaRPr lang="en-GB" dirty="0"/>
          </a:p>
          <a:p>
            <a:r>
              <a:rPr lang="en-GB" dirty="0"/>
              <a:t>S</a:t>
            </a:r>
            <a:r>
              <a:rPr lang="en-GB" dirty="0" smtClean="0"/>
              <a:t>election </a:t>
            </a:r>
            <a:r>
              <a:rPr lang="en-GB" dirty="0"/>
              <a:t>process for Event Supersites is being </a:t>
            </a:r>
            <a:r>
              <a:rPr lang="en-GB" dirty="0" smtClean="0"/>
              <a:t>revised / improved</a:t>
            </a:r>
          </a:p>
          <a:p>
            <a:endParaRPr lang="en-GB" dirty="0"/>
          </a:p>
          <a:p>
            <a:r>
              <a:rPr lang="en-GB" dirty="0"/>
              <a:t>N</a:t>
            </a:r>
            <a:r>
              <a:rPr lang="en-GB" dirty="0" smtClean="0"/>
              <a:t>ew focus for coming months: involvements </a:t>
            </a:r>
            <a:r>
              <a:rPr lang="en-GB" dirty="0"/>
              <a:t>of end-users and decision makers </a:t>
            </a:r>
            <a:r>
              <a:rPr lang="en-GB" dirty="0" smtClean="0"/>
              <a:t>in GSNL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593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600" dirty="0" smtClean="0"/>
              <a:t>THANK YOU …..  </a:t>
            </a:r>
          </a:p>
          <a:p>
            <a:pPr marL="0" indent="0">
              <a:buNone/>
            </a:pPr>
            <a:endParaRPr lang="en-GB" sz="3600" dirty="0"/>
          </a:p>
          <a:p>
            <a:pPr marL="0" indent="0" algn="ctr">
              <a:buNone/>
            </a:pPr>
            <a:r>
              <a:rPr lang="en-GB" sz="3600" dirty="0" smtClean="0"/>
              <a:t>QUESTIONS ?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74890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05964"/>
            <a:ext cx="9144000" cy="51398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b="1" u="sng" dirty="0" smtClean="0"/>
              <a:t>For Information, status of the 4 SIT Actions :</a:t>
            </a:r>
            <a:endParaRPr lang="en-GB" sz="2800" b="1" u="sng" dirty="0"/>
          </a:p>
          <a:p>
            <a:endParaRPr lang="en-GB" sz="2400" dirty="0"/>
          </a:p>
          <a:p>
            <a:pPr lvl="1"/>
            <a:r>
              <a:rPr lang="en-GB" sz="24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WGDisasters</a:t>
            </a:r>
            <a:r>
              <a:rPr lang="en-GB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2400" dirty="0"/>
              <a:t>[SIT-29-17, SIT-29-18</a:t>
            </a:r>
            <a:r>
              <a:rPr lang="en-GB" sz="2400" dirty="0" smtClean="0"/>
              <a:t>]</a:t>
            </a:r>
            <a:endParaRPr lang="en-GB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GB" sz="2400" dirty="0" smtClean="0"/>
              <a:t>SIT-29-17: data supply to 3 supersites approved @ SIT-29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GB" sz="2400" dirty="0" smtClean="0"/>
              <a:t>SIT-29-18:</a:t>
            </a:r>
            <a:r>
              <a:rPr lang="en-GB" sz="2400" dirty="0"/>
              <a:t> data supply to </a:t>
            </a:r>
            <a:r>
              <a:rPr lang="en-GB" sz="2400" dirty="0" smtClean="0"/>
              <a:t>3 pilots (flood, seismic, volcano)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GB" sz="2400" dirty="0"/>
          </a:p>
          <a:p>
            <a:pPr lvl="1"/>
            <a:r>
              <a:rPr lang="en-US" sz="24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World Conference on Disaster Risk Reduction </a:t>
            </a:r>
            <a:r>
              <a:rPr lang="en-US" sz="2400" dirty="0"/>
              <a:t>[SIT-29-19 and SIT-29-20</a:t>
            </a:r>
            <a:r>
              <a:rPr lang="en-US" sz="2400" dirty="0" smtClean="0"/>
              <a:t>]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i="1" dirty="0" smtClean="0"/>
              <a:t>&lt;to be covered by Chu in session 4, item # 16&gt;</a:t>
            </a:r>
            <a:endParaRPr lang="en-US" sz="2400" i="1" dirty="0"/>
          </a:p>
          <a:p>
            <a:endParaRPr lang="en-GB" sz="2400" dirty="0"/>
          </a:p>
          <a:p>
            <a:r>
              <a:rPr lang="en-GB" sz="2800" b="1" u="sng" dirty="0" smtClean="0"/>
              <a:t>For </a:t>
            </a:r>
            <a:r>
              <a:rPr lang="en-GB" sz="2800" b="1" u="sng" dirty="0"/>
              <a:t>Plenary </a:t>
            </a:r>
            <a:r>
              <a:rPr lang="en-GB" sz="2800" b="1" u="sng" dirty="0" smtClean="0"/>
              <a:t>Decision: </a:t>
            </a:r>
            <a:r>
              <a:rPr lang="en-GB" sz="2800" b="1" u="sng" dirty="0"/>
              <a:t>new </a:t>
            </a:r>
            <a:r>
              <a:rPr lang="en-GB" sz="2800" b="1" u="sng" dirty="0" smtClean="0"/>
              <a:t>Permanent Supersites to be approved: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b="1" dirty="0" smtClean="0"/>
              <a:t>Ecuador and New Zealand (Volcanoes) </a:t>
            </a:r>
          </a:p>
        </p:txBody>
      </p:sp>
    </p:spTree>
    <p:extLst>
      <p:ext uri="{BB962C8B-B14F-4D97-AF65-F5344CB8AC3E}">
        <p14:creationId xmlns:p14="http://schemas.microsoft.com/office/powerpoint/2010/main" val="32058976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Overall Status (1/4)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6870"/>
            <a:ext cx="9144000" cy="4930815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sz="3200" u="sng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Pilots</a:t>
            </a:r>
            <a:r>
              <a:rPr lang="en-GB" sz="32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:</a:t>
            </a:r>
            <a:r>
              <a:rPr lang="en-GB" sz="28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  </a:t>
            </a:r>
          </a:p>
          <a:p>
            <a:r>
              <a:rPr lang="en-GB" dirty="0" smtClean="0"/>
              <a:t>Significant progress since approval of pilots (2012 Plenary) </a:t>
            </a:r>
          </a:p>
          <a:p>
            <a:endParaRPr lang="en-GB" dirty="0" smtClean="0"/>
          </a:p>
          <a:p>
            <a:r>
              <a:rPr lang="en-GB" dirty="0"/>
              <a:t>D</a:t>
            </a:r>
            <a:r>
              <a:rPr lang="en-GB" dirty="0" smtClean="0"/>
              <a:t>ata </a:t>
            </a:r>
            <a:r>
              <a:rPr lang="en-GB" dirty="0"/>
              <a:t>flow started (ramping up</a:t>
            </a:r>
            <a:r>
              <a:rPr lang="en-GB" dirty="0" smtClean="0"/>
              <a:t>) to all 3 Pilots &amp; Supersites; </a:t>
            </a:r>
            <a:r>
              <a:rPr lang="en-GB" dirty="0"/>
              <a:t>first results </a:t>
            </a:r>
            <a:r>
              <a:rPr lang="en-GB" dirty="0" smtClean="0"/>
              <a:t>produced. Waiting for Sentinel-1 , ALOS-2 data</a:t>
            </a:r>
          </a:p>
          <a:p>
            <a:endParaRPr lang="en-GB" dirty="0" smtClean="0"/>
          </a:p>
          <a:p>
            <a:r>
              <a:rPr lang="en-GB" dirty="0" smtClean="0"/>
              <a:t>Includes </a:t>
            </a:r>
            <a:r>
              <a:rPr lang="en-GB" dirty="0"/>
              <a:t>Supersites activities</a:t>
            </a:r>
            <a:r>
              <a:rPr lang="en-GB" dirty="0" smtClean="0"/>
              <a:t>. Selection process for Event Supersites and Engagement of Users being improved. 2 new Supersites (Ecuador &amp; NZ) to be approved at Plenary</a:t>
            </a:r>
          </a:p>
          <a:p>
            <a:endParaRPr lang="en-GB" dirty="0" smtClean="0"/>
          </a:p>
          <a:p>
            <a:r>
              <a:rPr lang="en-GB" dirty="0" smtClean="0"/>
              <a:t> Examples of results for 3 pilots in next slides</a:t>
            </a:r>
          </a:p>
          <a:p>
            <a:endParaRPr lang="en-GB" dirty="0" smtClean="0"/>
          </a:p>
          <a:p>
            <a:r>
              <a:rPr lang="en-GB" dirty="0" smtClean="0"/>
              <a:t>Proposal for a new pilot on Landslides (presentation @ 2015 SIT meeting)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707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Overall Status (2/4)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564" y="1214577"/>
            <a:ext cx="8838235" cy="486410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sz="3200" u="sng" dirty="0">
                <a:solidFill>
                  <a:schemeClr val="tx1">
                    <a:lumMod val="40000"/>
                    <a:lumOff val="60000"/>
                  </a:schemeClr>
                </a:solidFill>
              </a:rPr>
              <a:t>Recovery Observatory: </a:t>
            </a:r>
          </a:p>
          <a:p>
            <a:pPr marL="0" indent="0">
              <a:buNone/>
            </a:pPr>
            <a:endParaRPr lang="en-GB" sz="2800" dirty="0" smtClean="0"/>
          </a:p>
          <a:p>
            <a:r>
              <a:rPr lang="en-GB" sz="3000" dirty="0"/>
              <a:t>P</a:t>
            </a:r>
            <a:r>
              <a:rPr lang="en-GB" sz="3000" dirty="0" smtClean="0"/>
              <a:t>rogress </a:t>
            </a:r>
            <a:r>
              <a:rPr lang="en-GB" sz="3000" dirty="0"/>
              <a:t>in </a:t>
            </a:r>
            <a:r>
              <a:rPr lang="en-GB" sz="3000" dirty="0" smtClean="0"/>
              <a:t>implementation of IT infrastructure (lead by WGISS). First version by CEOS Plenary, 2</a:t>
            </a:r>
            <a:r>
              <a:rPr lang="en-GB" sz="3000" baseline="30000" dirty="0" smtClean="0"/>
              <a:t>nd</a:t>
            </a:r>
            <a:r>
              <a:rPr lang="en-GB" sz="3000" dirty="0" smtClean="0"/>
              <a:t> version in July 2015</a:t>
            </a:r>
          </a:p>
          <a:p>
            <a:endParaRPr lang="en-GB" sz="3000" dirty="0" smtClean="0"/>
          </a:p>
          <a:p>
            <a:r>
              <a:rPr lang="en-GB" sz="3000" dirty="0" smtClean="0"/>
              <a:t>Meeting with Stakeholders </a:t>
            </a:r>
            <a:r>
              <a:rPr lang="en-GB" sz="2800" b="0" i="1" dirty="0" smtClean="0"/>
              <a:t>(</a:t>
            </a:r>
            <a:r>
              <a:rPr lang="en-GB" altLang="ja-JP" sz="2800" b="0" i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UNISDR, UNOSAT, World Bank/GFDRR, UNDP, Red Cross and </a:t>
            </a:r>
            <a:r>
              <a:rPr lang="en-GB" altLang="ja-JP" sz="2800" b="0" i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UNEP</a:t>
            </a:r>
            <a:r>
              <a:rPr lang="en-GB" sz="2800" b="0" i="1" dirty="0" smtClean="0"/>
              <a:t>) </a:t>
            </a:r>
            <a:r>
              <a:rPr lang="en-GB" sz="3000" dirty="0" smtClean="0"/>
              <a:t>to </a:t>
            </a:r>
            <a:r>
              <a:rPr lang="en-US" sz="3000" dirty="0" smtClean="0"/>
              <a:t>develop institutional relationship and to engage the Stakeholders in the </a:t>
            </a:r>
            <a:r>
              <a:rPr lang="en-US" sz="3000" dirty="0"/>
              <a:t>Observatory triggering </a:t>
            </a:r>
            <a:r>
              <a:rPr lang="en-US" sz="3000" dirty="0" smtClean="0"/>
              <a:t>process</a:t>
            </a:r>
            <a:r>
              <a:rPr lang="en-US" sz="2600" dirty="0"/>
              <a:t> </a:t>
            </a:r>
            <a:r>
              <a:rPr lang="en-US" sz="2600" dirty="0" smtClean="0"/>
              <a:t>(</a:t>
            </a:r>
            <a:r>
              <a:rPr lang="en-GB" sz="2600" b="0" i="1" dirty="0" smtClean="0"/>
              <a:t>Geneva, 7 </a:t>
            </a:r>
            <a:r>
              <a:rPr lang="en-GB" sz="2600" b="0" i="1" dirty="0"/>
              <a:t>Oct. </a:t>
            </a:r>
            <a:r>
              <a:rPr lang="en-GB" sz="2600" b="0" i="1" dirty="0" smtClean="0"/>
              <a:t>2014)</a:t>
            </a:r>
            <a:endParaRPr lang="en-US" sz="2600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221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Overall Status (3/4)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3790"/>
            <a:ext cx="9144000" cy="4511859"/>
          </a:xfrm>
          <a:solidFill>
            <a:schemeClr val="bg1"/>
          </a:solidFill>
        </p:spPr>
        <p:txBody>
          <a:bodyPr/>
          <a:lstStyle/>
          <a:p>
            <a:pPr marL="0" lvl="1" indent="0">
              <a:buNone/>
            </a:pPr>
            <a:r>
              <a:rPr lang="en-GB" sz="3200" u="sng" dirty="0">
                <a:solidFill>
                  <a:schemeClr val="tx1">
                    <a:lumMod val="40000"/>
                    <a:lumOff val="60000"/>
                  </a:schemeClr>
                </a:solidFill>
              </a:rPr>
              <a:t>WCDRR &amp; </a:t>
            </a:r>
            <a:r>
              <a:rPr lang="en-GB" sz="3200" u="sng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HFA2: </a:t>
            </a:r>
            <a:r>
              <a:rPr lang="en-GB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(More d</a:t>
            </a:r>
            <a:r>
              <a:rPr lang="en-GB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etails </a:t>
            </a:r>
            <a:r>
              <a:rPr lang="en-GB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 </a:t>
            </a:r>
            <a:r>
              <a:rPr lang="en-GB" sz="2000">
                <a:solidFill>
                  <a:schemeClr val="accent2">
                    <a:lumMod val="60000"/>
                    <a:lumOff val="40000"/>
                  </a:schemeClr>
                </a:solidFill>
              </a:rPr>
              <a:t>Chu’s </a:t>
            </a:r>
            <a:r>
              <a:rPr lang="en-GB" sz="200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presentation –item 18)</a:t>
            </a:r>
            <a:endParaRPr lang="en-GB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GB" sz="2600" dirty="0" smtClean="0"/>
              <a:t>Participation in several WCDRR preparatory meetings </a:t>
            </a:r>
            <a:r>
              <a:rPr lang="en-GB" sz="2600" b="0" dirty="0" smtClean="0"/>
              <a:t>(e.g. Ministerial Regional </a:t>
            </a:r>
            <a:r>
              <a:rPr lang="en-GB" sz="2600" b="0" dirty="0"/>
              <a:t>P</a:t>
            </a:r>
            <a:r>
              <a:rPr lang="en-GB" sz="2600" b="0" dirty="0" smtClean="0"/>
              <a:t>latform meetings, Preparatory Committee meetings)</a:t>
            </a:r>
          </a:p>
          <a:p>
            <a:pPr lvl="1"/>
            <a:endParaRPr lang="en-GB" sz="2600" dirty="0" smtClean="0"/>
          </a:p>
          <a:p>
            <a:pPr lvl="1"/>
            <a:r>
              <a:rPr lang="en-GB" sz="2600" dirty="0"/>
              <a:t>P</a:t>
            </a:r>
            <a:r>
              <a:rPr lang="en-GB" sz="2600" dirty="0" smtClean="0"/>
              <a:t>reparation of CEOS active participation in  WCDRR </a:t>
            </a:r>
            <a:r>
              <a:rPr lang="en-GB" sz="2600" b="0" dirty="0" smtClean="0"/>
              <a:t>(Request for Accreditation, Working session in Sendai with 14 co-organisers, CEOS booth, CEOS EO HB Special WCDRR edition,..)</a:t>
            </a:r>
          </a:p>
          <a:p>
            <a:pPr lvl="1"/>
            <a:endParaRPr lang="en-GB" sz="2600" b="0" dirty="0" smtClean="0"/>
          </a:p>
          <a:p>
            <a:pPr lvl="1"/>
            <a:r>
              <a:rPr lang="en-GB" sz="2600" dirty="0" smtClean="0"/>
              <a:t>Coordinated action with GEO, UNOOSA, UNITAR for improving draft HFA2. Support from governments being sought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774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Overall Status (</a:t>
            </a:r>
            <a:r>
              <a:rPr lang="en-GB" dirty="0"/>
              <a:t>4</a:t>
            </a:r>
            <a:r>
              <a:rPr lang="en-GB" dirty="0" smtClean="0"/>
              <a:t>/4)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13572"/>
            <a:ext cx="9144000" cy="486410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sz="3200" u="sng" dirty="0">
                <a:solidFill>
                  <a:schemeClr val="tx1">
                    <a:lumMod val="40000"/>
                    <a:lumOff val="60000"/>
                  </a:schemeClr>
                </a:solidFill>
              </a:rPr>
              <a:t>Outreach:</a:t>
            </a:r>
          </a:p>
          <a:p>
            <a:pPr lvl="1"/>
            <a:r>
              <a:rPr lang="en-GB" dirty="0"/>
              <a:t>Organiser of Side event at Asian Ministerial Conference on Disaster Risk Reduction</a:t>
            </a:r>
          </a:p>
          <a:p>
            <a:pPr lvl="1"/>
            <a:r>
              <a:rPr lang="en-GB" dirty="0"/>
              <a:t>Presentations of CEOS activities (and paper) at Davos IDRC, in Athens (2</a:t>
            </a:r>
            <a:r>
              <a:rPr lang="en-GB" baseline="30000" dirty="0"/>
              <a:t>nd</a:t>
            </a:r>
            <a:r>
              <a:rPr lang="en-GB" dirty="0"/>
              <a:t> GEO), Understanding Risk Haiti (WB, July)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3200" u="sng" dirty="0">
                <a:solidFill>
                  <a:schemeClr val="tx1">
                    <a:lumMod val="40000"/>
                    <a:lumOff val="60000"/>
                  </a:schemeClr>
                </a:solidFill>
              </a:rPr>
              <a:t>WG organisation: </a:t>
            </a:r>
          </a:p>
          <a:p>
            <a:pPr lvl="1"/>
            <a:r>
              <a:rPr lang="en-GB" dirty="0" smtClean="0"/>
              <a:t>Former Supersites Coordination Team (lead was DLR) responsibilities have successfully been subsumed in new Data Coordination Team (Brenda Jones, USGS is Lead)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Still vacant </a:t>
            </a:r>
            <a:r>
              <a:rPr lang="en-GB" dirty="0"/>
              <a:t>positions. On-going actions to find candidates.</a:t>
            </a:r>
          </a:p>
          <a:p>
            <a:pPr lvl="2"/>
            <a:r>
              <a:rPr lang="en-GB" dirty="0"/>
              <a:t>Liaison(s) to </a:t>
            </a:r>
            <a:r>
              <a:rPr lang="en-GB" dirty="0" smtClean="0"/>
              <a:t>User Communities</a:t>
            </a:r>
            <a:endParaRPr lang="en-GB" dirty="0"/>
          </a:p>
          <a:p>
            <a:pPr lvl="2"/>
            <a:r>
              <a:rPr lang="en-GB" dirty="0"/>
              <a:t>GEO Disaster Task </a:t>
            </a:r>
            <a:r>
              <a:rPr lang="en-GB" dirty="0" smtClean="0"/>
              <a:t>Coordinator (</a:t>
            </a:r>
            <a:r>
              <a:rPr lang="en-GB" dirty="0"/>
              <a:t>Letter from CEOS Chair)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77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 bwMode="auto">
          <a:xfrm>
            <a:off x="179462" y="1388962"/>
            <a:ext cx="8888339" cy="5396399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417069" y="3901370"/>
            <a:ext cx="2136923" cy="279153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r>
              <a:rPr lang="en-GB" sz="1400" b="1" dirty="0">
                <a:solidFill>
                  <a:srgbClr val="000000"/>
                </a:solidFill>
                <a:latin typeface="Tahoma" pitchFamily="34" charset="0"/>
              </a:rPr>
              <a:t>SEISMIC </a:t>
            </a:r>
          </a:p>
          <a:p>
            <a:pPr algn="ctr" defTabSz="914400" eaLnBrk="0" hangingPunct="0"/>
            <a:r>
              <a:rPr lang="en-GB" sz="1400" b="1" dirty="0" smtClean="0">
                <a:solidFill>
                  <a:srgbClr val="000000"/>
                </a:solidFill>
                <a:latin typeface="Tahoma" pitchFamily="34" charset="0"/>
              </a:rPr>
              <a:t>RISKS</a:t>
            </a:r>
            <a:endParaRPr lang="en-GB" sz="1050" b="1" dirty="0">
              <a:solidFill>
                <a:srgbClr val="000000"/>
              </a:solidFill>
              <a:latin typeface="Tahoma" pitchFamily="34" charset="0"/>
            </a:endParaRPr>
          </a:p>
          <a:p>
            <a:pPr algn="ctr" defTabSz="914400" eaLnBrk="0" hangingPunct="0"/>
            <a:r>
              <a:rPr lang="en-GB" sz="1050" b="1" dirty="0">
                <a:solidFill>
                  <a:srgbClr val="000000"/>
                </a:solidFill>
                <a:latin typeface="Tahoma" pitchFamily="34" charset="0"/>
              </a:rPr>
              <a:t>Thematic </a:t>
            </a:r>
            <a:r>
              <a:rPr lang="en-GB" sz="1050" b="1" dirty="0" smtClean="0">
                <a:solidFill>
                  <a:srgbClr val="000000"/>
                </a:solidFill>
                <a:latin typeface="Tahoma" pitchFamily="34" charset="0"/>
              </a:rPr>
              <a:t>Team</a:t>
            </a:r>
          </a:p>
          <a:p>
            <a:pPr algn="ctr" defTabSz="914400" eaLnBrk="0" hangingPunct="0"/>
            <a:r>
              <a:rPr lang="en-GB" sz="1050" dirty="0" smtClean="0">
                <a:solidFill>
                  <a:srgbClr val="000000"/>
                </a:solidFill>
                <a:latin typeface="Tahoma" pitchFamily="34" charset="0"/>
              </a:rPr>
              <a:t>       (2 </a:t>
            </a:r>
            <a:r>
              <a:rPr lang="en-GB" sz="1050" dirty="0">
                <a:solidFill>
                  <a:srgbClr val="000000"/>
                </a:solidFill>
                <a:latin typeface="Tahoma" pitchFamily="34" charset="0"/>
              </a:rPr>
              <a:t>co-leads + </a:t>
            </a:r>
            <a:r>
              <a:rPr lang="en-GB" sz="1050" dirty="0" smtClean="0">
                <a:solidFill>
                  <a:srgbClr val="000000"/>
                </a:solidFill>
                <a:latin typeface="Tahoma" pitchFamily="34" charset="0"/>
              </a:rPr>
              <a:t>experts)</a:t>
            </a:r>
            <a:endParaRPr lang="en-GB" sz="1050" b="1" dirty="0">
              <a:solidFill>
                <a:srgbClr val="000000"/>
              </a:solidFill>
              <a:latin typeface="Tahoma" pitchFamily="34" charset="0"/>
            </a:endParaRPr>
          </a:p>
          <a:p>
            <a:pPr algn="ctr" defTabSz="914400" eaLnBrk="0" hangingPunct="0"/>
            <a:endParaRPr lang="en-GB" sz="1050" b="1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175882" y="3901370"/>
            <a:ext cx="2045665" cy="279153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r>
              <a:rPr lang="en-GB" sz="1400" b="1" dirty="0" smtClean="0">
                <a:solidFill>
                  <a:srgbClr val="000000"/>
                </a:solidFill>
                <a:latin typeface="Tahoma" pitchFamily="34" charset="0"/>
              </a:rPr>
              <a:t>VOLCANOES</a:t>
            </a:r>
          </a:p>
          <a:p>
            <a:pPr algn="ctr" defTabSz="914400" eaLnBrk="0" hangingPunct="0"/>
            <a:r>
              <a:rPr lang="en-GB" sz="1050" b="1" dirty="0">
                <a:solidFill>
                  <a:srgbClr val="000000"/>
                </a:solidFill>
                <a:latin typeface="Tahoma" pitchFamily="34" charset="0"/>
              </a:rPr>
              <a:t>Thematic </a:t>
            </a:r>
            <a:r>
              <a:rPr lang="en-GB" sz="1050" b="1" dirty="0" smtClean="0">
                <a:solidFill>
                  <a:srgbClr val="000000"/>
                </a:solidFill>
                <a:latin typeface="Tahoma" pitchFamily="34" charset="0"/>
              </a:rPr>
              <a:t>Team</a:t>
            </a:r>
          </a:p>
          <a:p>
            <a:pPr algn="ctr" defTabSz="914400" eaLnBrk="0" hangingPunct="0"/>
            <a:r>
              <a:rPr lang="en-GB" sz="1050" dirty="0" smtClean="0">
                <a:solidFill>
                  <a:srgbClr val="000000"/>
                </a:solidFill>
                <a:latin typeface="Tahoma" pitchFamily="34" charset="0"/>
              </a:rPr>
              <a:t>   (</a:t>
            </a:r>
            <a:r>
              <a:rPr lang="en-GB" sz="1050" dirty="0">
                <a:solidFill>
                  <a:srgbClr val="000000"/>
                </a:solidFill>
                <a:latin typeface="Tahoma" pitchFamily="34" charset="0"/>
              </a:rPr>
              <a:t>2 co-leads + experts)</a:t>
            </a:r>
            <a:endParaRPr lang="en-GB" sz="1050" b="1" dirty="0">
              <a:solidFill>
                <a:srgbClr val="000000"/>
              </a:solidFill>
              <a:latin typeface="Tahoma" pitchFamily="34" charset="0"/>
            </a:endParaRPr>
          </a:p>
          <a:p>
            <a:pPr algn="ctr" defTabSz="914400" eaLnBrk="0" hangingPunct="0"/>
            <a:endParaRPr lang="en-GB" sz="1050" b="1" dirty="0">
              <a:solidFill>
                <a:srgbClr val="000000"/>
              </a:solidFill>
              <a:latin typeface="Tahoma" pitchFamily="34" charset="0"/>
            </a:endParaRPr>
          </a:p>
          <a:p>
            <a:pPr algn="ctr" defTabSz="914400" eaLnBrk="0" hangingPunct="0"/>
            <a:endParaRPr lang="en-GB" sz="1400" b="1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704931" y="3901370"/>
            <a:ext cx="2130724" cy="279153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FLOODS</a:t>
            </a:r>
          </a:p>
          <a:p>
            <a:pPr algn="ctr" defTabSz="914400" eaLnBrk="0" hangingPunct="0"/>
            <a:r>
              <a:rPr lang="en-GB" sz="1050" b="1" dirty="0" smtClean="0">
                <a:solidFill>
                  <a:srgbClr val="000000"/>
                </a:solidFill>
                <a:latin typeface="Tahoma" pitchFamily="34" charset="0"/>
              </a:rPr>
              <a:t>Thematic Team</a:t>
            </a:r>
          </a:p>
          <a:p>
            <a:pPr algn="ctr" defTabSz="914400" eaLnBrk="0" hangingPunct="0"/>
            <a:r>
              <a:rPr lang="en-GB" sz="1050" dirty="0" smtClean="0">
                <a:solidFill>
                  <a:srgbClr val="000000"/>
                </a:solidFill>
                <a:latin typeface="Tahoma" pitchFamily="34" charset="0"/>
              </a:rPr>
              <a:t>      (</a:t>
            </a:r>
            <a:r>
              <a:rPr lang="en-GB" sz="1050" dirty="0">
                <a:solidFill>
                  <a:srgbClr val="000000"/>
                </a:solidFill>
                <a:latin typeface="Tahoma" pitchFamily="34" charset="0"/>
              </a:rPr>
              <a:t>2 co-leads + experts) </a:t>
            </a:r>
            <a:endParaRPr kumimoji="0" lang="en-GB" sz="105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27707" y="4349416"/>
            <a:ext cx="999987" cy="661389"/>
            <a:chOff x="3589233" y="3037161"/>
            <a:chExt cx="1467339" cy="890119"/>
          </a:xfrm>
        </p:grpSpPr>
        <p:pic>
          <p:nvPicPr>
            <p:cNvPr id="34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9233" y="303716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1633" y="318956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9671" y="304285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004" y="322027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4512833" y="3404060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 smtClean="0">
                  <a:solidFill>
                    <a:srgbClr val="000104"/>
                  </a:solidFill>
                </a:rPr>
                <a:t>…</a:t>
              </a:r>
              <a:endParaRPr lang="en-GB" sz="2800" b="1" dirty="0">
                <a:solidFill>
                  <a:srgbClr val="000104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995737" y="4347988"/>
            <a:ext cx="999987" cy="661389"/>
            <a:chOff x="3589233" y="3037161"/>
            <a:chExt cx="1467339" cy="890119"/>
          </a:xfrm>
        </p:grpSpPr>
        <p:pic>
          <p:nvPicPr>
            <p:cNvPr id="40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9233" y="303716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1633" y="318956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9671" y="304285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004" y="322027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4512833" y="3404060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 smtClean="0">
                  <a:solidFill>
                    <a:srgbClr val="000104"/>
                  </a:solidFill>
                </a:rPr>
                <a:t>…</a:t>
              </a:r>
              <a:endParaRPr lang="en-GB" sz="2800" b="1" dirty="0">
                <a:solidFill>
                  <a:srgbClr val="000104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828150" y="4355106"/>
            <a:ext cx="999987" cy="661389"/>
            <a:chOff x="3589233" y="3037161"/>
            <a:chExt cx="1467339" cy="890119"/>
          </a:xfrm>
        </p:grpSpPr>
        <p:pic>
          <p:nvPicPr>
            <p:cNvPr id="46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9233" y="303716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1633" y="318956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9671" y="304285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004" y="322027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/>
            <p:cNvSpPr txBox="1"/>
            <p:nvPr/>
          </p:nvSpPr>
          <p:spPr>
            <a:xfrm>
              <a:off x="4512833" y="3404060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 smtClean="0">
                  <a:solidFill>
                    <a:srgbClr val="000104"/>
                  </a:solidFill>
                </a:rPr>
                <a:t>…</a:t>
              </a:r>
              <a:endParaRPr lang="en-GB" sz="2800" b="1" dirty="0">
                <a:solidFill>
                  <a:srgbClr val="000104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701" y="188913"/>
            <a:ext cx="8166100" cy="501650"/>
          </a:xfrm>
        </p:spPr>
        <p:txBody>
          <a:bodyPr/>
          <a:lstStyle/>
          <a:p>
            <a:pPr algn="ctr"/>
            <a:r>
              <a:rPr lang="en-GB" dirty="0" smtClean="0"/>
              <a:t>Proposed WG Internal Organisation: </a:t>
            </a:r>
            <a:br>
              <a:rPr lang="en-GB" dirty="0" smtClean="0"/>
            </a:br>
            <a:r>
              <a:rPr lang="en-GB" dirty="0" smtClean="0"/>
              <a:t>Teams &amp; Functions </a:t>
            </a:r>
            <a:endParaRPr lang="en-GB" dirty="0"/>
          </a:p>
        </p:txBody>
      </p:sp>
      <p:sp>
        <p:nvSpPr>
          <p:cNvPr id="29" name="Rounded Rectangle 28"/>
          <p:cNvSpPr/>
          <p:nvPr/>
        </p:nvSpPr>
        <p:spPr bwMode="auto">
          <a:xfrm>
            <a:off x="5700281" y="1789883"/>
            <a:ext cx="2961118" cy="379305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r>
              <a:rPr lang="en-GB" sz="1400" b="1" dirty="0" smtClean="0">
                <a:solidFill>
                  <a:srgbClr val="000000"/>
                </a:solidFill>
                <a:latin typeface="Tahoma" pitchFamily="34" charset="0"/>
              </a:rPr>
              <a:t>Liaison  to GEO Disaster SBA</a:t>
            </a:r>
          </a:p>
          <a:p>
            <a:pPr algn="ctr" defTabSz="914400" eaLnBrk="0" hangingPunct="0"/>
            <a:r>
              <a:rPr lang="en-GB" sz="1400" b="1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GB" sz="1100" dirty="0">
                <a:solidFill>
                  <a:srgbClr val="000000"/>
                </a:solidFill>
                <a:latin typeface="Tahoma" pitchFamily="34" charset="0"/>
              </a:rPr>
              <a:t>(single person) 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5700281" y="2944442"/>
            <a:ext cx="2961118" cy="463147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r>
              <a:rPr lang="en-GB" sz="1400" b="1" dirty="0">
                <a:solidFill>
                  <a:srgbClr val="000000"/>
                </a:solidFill>
                <a:latin typeface="Tahoma" pitchFamily="34" charset="0"/>
              </a:rPr>
              <a:t>Liaison to </a:t>
            </a:r>
            <a:r>
              <a:rPr lang="en-GB" sz="1400" b="1" dirty="0" smtClean="0">
                <a:solidFill>
                  <a:srgbClr val="000000"/>
                </a:solidFill>
                <a:latin typeface="Tahoma" pitchFamily="34" charset="0"/>
              </a:rPr>
              <a:t>User Communities </a:t>
            </a:r>
          </a:p>
          <a:p>
            <a:pPr algn="ctr" defTabSz="914400" eaLnBrk="0" hangingPunct="0"/>
            <a:r>
              <a:rPr lang="en-GB" sz="1100" dirty="0" smtClean="0">
                <a:solidFill>
                  <a:srgbClr val="000000"/>
                </a:solidFill>
                <a:latin typeface="Tahoma" pitchFamily="34" charset="0"/>
              </a:rPr>
              <a:t>(</a:t>
            </a:r>
            <a:r>
              <a:rPr lang="en-GB" sz="1100" dirty="0">
                <a:solidFill>
                  <a:srgbClr val="000000"/>
                </a:solidFill>
                <a:latin typeface="Tahoma" pitchFamily="34" charset="0"/>
              </a:rPr>
              <a:t>one or two persons) 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529839" y="1920531"/>
            <a:ext cx="2521010" cy="631205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r>
              <a:rPr lang="en-GB" sz="1400" b="1" dirty="0" smtClean="0">
                <a:solidFill>
                  <a:srgbClr val="000000"/>
                </a:solidFill>
                <a:latin typeface="Tahoma" pitchFamily="34" charset="0"/>
              </a:rPr>
              <a:t>WG Chair </a:t>
            </a:r>
          </a:p>
          <a:p>
            <a:pPr algn="ctr" defTabSz="914400" eaLnBrk="0" hangingPunct="0"/>
            <a:r>
              <a:rPr lang="en-GB" sz="1100" dirty="0" smtClean="0">
                <a:solidFill>
                  <a:srgbClr val="000000"/>
                </a:solidFill>
                <a:latin typeface="Tahoma" pitchFamily="34" charset="0"/>
              </a:rPr>
              <a:t>(single person with secretarial support) </a:t>
            </a:r>
            <a:endParaRPr lang="en-GB" sz="11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542658" y="2620343"/>
            <a:ext cx="2495371" cy="370788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r>
              <a:rPr lang="en-GB" sz="1400" b="1" dirty="0" smtClean="0">
                <a:solidFill>
                  <a:srgbClr val="000000"/>
                </a:solidFill>
                <a:latin typeface="Tahoma" pitchFamily="34" charset="0"/>
              </a:rPr>
              <a:t>WG Vice-Chair </a:t>
            </a:r>
            <a:r>
              <a:rPr lang="en-GB" sz="1100" dirty="0">
                <a:solidFill>
                  <a:srgbClr val="000000"/>
                </a:solidFill>
                <a:latin typeface="Tahoma" pitchFamily="34" charset="0"/>
              </a:rPr>
              <a:t>(single person) </a:t>
            </a:r>
          </a:p>
        </p:txBody>
      </p:sp>
      <p:sp>
        <p:nvSpPr>
          <p:cNvPr id="3" name="AutoShape 2" descr="data:image/jpeg;base64,/9j/4AAQSkZJRgABAQAAAQABAAD/2wCEAAkGBwgHBgkIBwgKCgkLDRYPDQwMDRsUFRAWIB0iIiAdHx8kKDQsJCYxJx8fLT0tMTU3Ojo6Iys/RD84QzQ5OjcBCgoKDQwNGg8PGjclHyU3Nzc3Nzc3Nzc3Nzc3Nzc3Nzc3Nzc3Nzc3Nzc3Nzc3Nzc3Nzc3Nzc3Nzc3Nzc3Nzc3N//AABEIAIgAiAMBIgACEQEDEQH/xAAbAAEAAwEBAQEAAAAAAAAAAAAABgcIBAUBAv/EADwQAAEDAgIECggEBwAAAAAAAAABAgMEBQYRBxIhdAgxNTZBUWF1sbMTMjQ3cXOywSKBkaEUFiNScqLh/8QAFAEBAAAAAAAAAAAAAAAAAAAAAP/EABQRAQAAAAAAAAAAAAAAAAAAAAD/2gAMAwEAAhEDEQA/ALxAAAAAAAAPmZ9UpzTXpErbLUssNim9BUrGklVUNT8TEX1Wt6lVNqr1KgFxZ9gRczFUd2uMdYtYyvqm1S8c6TO11/PPMv7QppCrMRpPZr3IktdTs9JDUbEdKzPajkTZmmzb05/qFsAAAAAAAAAAAAAAAAAAD4pmHTvbaik0hVdVK3+jWxRSRO60axrFT45t/dDQ98xNZcPsa683KnpNf1WyO/Evwam0gWLcY6MsWW9KO8XTXRi5xSsp5kfE7raur/wDOSJmWhwe7dUVGNJa1iL6CkpnJI7PZm/Y1P2X9DgZhrR2lZrOx3OtL0RpbZEfl/nxf6lo4XxtozwxbW2+z3NIoldrPc6CVXSO63KrQLQB5tkv1qvsKzWivp6tiessT81b8U40PSAAAAAAAAAAAAAABF9I2Jv5TwtVXONrX1OyKna7iWR3Eq9ibV/IlBUvCQ5qW3f08t4Gf7jXVNyrJq2vnfPUzO1pJZFzVynMeth+wV2IKmop7c1jnwU76h+u/VRGN4/E8pewD4AAPQsl3rrHc4bja6h1PUwrm17ensVOlF6jXODr/DifDdFd4GejSoYuvH/Y9FVHJ+qKZKxDY63DtxWguTWNqEjZJkx2smTkzTaaF0AKq4AbmvFVy5dnEBZQAAAAAAAAAAAAAVLwkOals39PLeW0VLwkOals39PLeBW+hjlu8dz1HghXxYOhnlu8dz1HghXwAAATvTRz5l3Sn8tpbvB+5gJvcv2Ki00c+Zd0p/LQt3g/cwE3uX7AWWAAAAAAAAAAAAAFS8JDmpbN/Ty3ltEK0r4QqcZYdZR0EzI6qnmSeJJNjXrkqK1V6NigUnoY5bvHc9R4IV6X1o/0bXPCtPe7reZYUldb5oYoYX6+xW5qqrl2cRQoAHqzWKriw5BfnLH/AAc1S6maiO/Froma7Oo8oCd6aOfMu6U/ltLd4P3MBN7l+xHtJOi+8Yku1NeLK+nkSamjZLFK/UVqtaiIqL0oqeBYWjTC82EsKwWyqmZLUa7pZVZ6qOd0J15bNoEqAAAAAAAAAAAAAAABwYg5BuW6S/Qpiw2niDkG5bpL9CmLAJ1X+5m2d9yeWpBCd1/uZtnfcnlqQQDbdB7DT/Kb4IdBz0HsNP8AKb4IdAAAAAAAAAAAAAAAAAHBiDkG5bpL9CmLDaeIOQblukv0KYsAnVf7mbZ33J5akEJ3X+5m2d9yeWpBANt0HsNP8pvgh0HPQew0/wApvgh0AAAAAAAAAAAAAAAAAcGIOQblukv0KYsNtV9OlZQ1FKrtVJonRq5OjNMszJ9fo5xbQ3B1E+yVUr0dk2SBuux6daOTZl8cgO+v9zNs76k8tSCl712jG7O0S0lqY1rrvBUrWup0em1VzRWIvFmjVTszTIrmyaNsUXW5x0brVU0jFeiSzzs1WRN6V28fwQDVVB7DT/Kb4IdB+ImJFGyNvqtajU/I/YAAAAAAAAAAAAAAAAAAAAAAAAAAAAAAAA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data:image/jpeg;base64,/9j/4AAQSkZJRgABAQAAAQABAAD/2wCEAAkGBwgHBgkIBwgWFQkUGSIbGBgWGRwdHRwiIykeIB8dISodHzMmJCYoHh8fLTIiMTU3Li8uISczQDYsNywtLzIBCgoKBQUFDgUFDisZExkrKysrKysrKysrKysrKysrKysrKysrKysrKysrKysrKysrKysrKysrKysrKysrKysrK//AABEIAMwAzAMBIgACEQEDEQH/xAAcAAEBAQEAAwEBAAAAAAAAAAAABwgGAwQFAQL/xAA9EAABAwEDCAYIBQQDAAAAAAAAAQIDBAUGEQcIEiExNnSyEzVBUXGxFDRhcnORwcIyM0KBoURi0eEVIiP/xAAUAQEAAAAAAAAAAAAAAAAAAAAA/8QAFBEBAAAAAAAAAAAAAAAAAAAAAP/aAAwDAQACEQMRAD8AuIAAAAAAAAAAAAAAfJvJeSybs0Ppls1iRx7ETa5y9zUTWoH1gRysy/WVHPo0diSvix/E57Wr4oiIvmdTdHKtdu81QykZK6GsdqRkuCaS9yKi4L4bQO6AAAAAAAAAAAAAAAAAAAAAAAAAAAAAeKqnjpaaWomdhExquVe5E1qY/vteervZb9RaVW9dBVwjb2Mb2In19pqq/EUk9zLeihbjI6mlRETtVWOwQxuAGzYABp7Ile2e8t2nU1oSaVdTKjVcu1zV/Cq+3amPbgUUg2bTHL6dbkuvotBiexVxd5J5l5AAAAAAAAAAAAAAAAAAAAAAAAAAHzrbt2yrApfSbYr2RRdmmuCr7ETaq+xAPoOajmq1yalMtZU8n9XdO1pqqlhV1jyOxY9E1Mx/Q7DZh2d6Fbq8t10oH6MKzSJ3ozBP5U9WbLfdOeJ0U1HM6NdSorGqi+OKgZxPasyzqy1a2Kis2mdJUvXBrWpiq/6712IVatvLkkrZ+mlu3Ij/AOxFanya9EPvWLlUuBYUax2RYz4kXboRtRV8VxxUDuMmV0EuddmOilci1r105VTZpL+lPY1NWPbrU60lzMud1lciOgnRO/RT/J093Mod17xzNgs+1GpUrsZJ/wBHL4I7b4IB1QAAAAAAAAAAAAAAAAAAAAAAAOfvzeimujd6otSoRHSJqjZjhpuXYnh2qvchk+8NvWleO05LRtapV87vk1OxrU7ETuKjnJWnK+2rKslF/wDFkXS+Kuc5qfJGL8yNgAAAAAA/WucxyOYuDk2Kh+ADQORHKJPazku5bs+lVtTGGR216JtYveqJrRe1EXuLEYssC0pLHtuhtGFyo6KRrtXci60/dMTaMbtONr+9MQP6AAAAAAAAAAAAAAAAAAAAAZxzjt96HhW88xLqaJZ6iKFFwVyomPjqKjnHb70PCt55iZ2Z1lSe+3zQD7t/roy3MtiCzpqxJXPiSTSa1W4Yq5uGtf7f5OZKjnD750HCM55SXAAAAOovxc6W6L7ObLWJJ08fSJg1U0dmrWuvacuVbLz+ddrhk+gEpNv03q8XghiA2/TerxeCAeQAAAAAAAAAAAAAAAAAAAABnHOO33oeFbzzEzszrKk99vmhTM47feh4VvPMTOzOsqT32+aAUjOH3zoOEZzykuKjnD750HCM55SXAAAAKtl5/Ou1wyfQlJVsvP512uGT6ASk2/TerxeCGIDb9N6vF4IB5AAAAAAAAAAAAAAAAAAAAAGcc47feh4VvPMTOzOsqT32+aFMzjt96HhW88xNLM6ypPfb5oBR84ffOg4RnPKS4qWcRvpQcIznlJaAAAAq2Xn867XDJ9CUlWy9IvTXaXDV6Mn0AlJt+m9Xi8EMQG36b1eLwQDyAAAAAAAAAAAAAAAAAAAAAOMyjZPaG/FNC6WZYq6JFRkiJjqX9Lk7Ux196fupyl0MiFLZFrw2hbFpdOkbkc1jWaLcU1orsVXFNi4eZXgBnDON34o+FbzykrKpnG78UfCt55SVgdTdC6bbx2TeCudV6C0cPSImGOlqcuG3V+E5Yp2SPdW/vCfbKTEAapvVcShvvdizIqiVY6uONvRyImOGKJiip2our5GVja9jdT0Pw2+SASe62QuCzrWhrLatNJoo10kjYxWo5U2aSqq6vYWREwTBNgAAAAAAAAAAAAAAAAAAAAAAAAAGcM43fij4VvPKSsqmcbvxR8K3nlJWBTske6t/eE+2UmJTske6t/eE+2UmIA2vY3U9D8Nvkhig2vY3U9D8NvkgHuAAAAAAAAAAAAAAAAAAAAAAAAAADOGcbvxR8K3nlJWVTON34o+FbzykrAp2SPdW/vCfbKTEp2SPdW/vCfbKTEAbXsbqeh+G3yQxQbXsbqeh+G3yQD3AAAAAAAAAAAAAAAAAAAAAAAAAABnDON34o+FbzykrKpnG78UfCt55SVgU7JHurf3hPtlJiU7JHurf3hPtlJiANr2N1PQ/Db5IYoNr2N1PQ/Db5IB7gAAAAAAAAAAAAAAAAAAAAAAAAAAzhnG78UfCt55SVmm8sOT2e+FNT11lOalpQoqaLtSPauvDHsVF2dmtSKQ5ML5y1KQf8E9F73K1Gp++IH38kbXLdW/mCf0v2ykwNW5NLiR3Su1NQ1rmvq59cyp+HWmGgmO1ETt7VI3e7I9eKyrRmWx6X0igVcWKxU0kTsRyKu1NmKY47fYBNja9jorbJokcmvo2+SGebjZHrctC1YJ7wUvQWcxyK5HKiueia9FETv2Kq7ENItajWo1qakA/QAAAAAAAAAAAAAAAAAAAAAAAAAAAAAAAAAAAAAAAAAAAAAAA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3" name="Picture 6" descr="hand, man, mens room, person, user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030" y="1592682"/>
            <a:ext cx="534210" cy="53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and, man, mens room, person, user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000" y="1745082"/>
            <a:ext cx="534210" cy="53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nd, man, mens room, person, user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840" y="2701602"/>
            <a:ext cx="534210" cy="53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and, man, mens room, person, user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7" y="1576975"/>
            <a:ext cx="534210" cy="53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30"/>
          <p:cNvSpPr/>
          <p:nvPr/>
        </p:nvSpPr>
        <p:spPr bwMode="auto">
          <a:xfrm>
            <a:off x="354767" y="5120711"/>
            <a:ext cx="8605615" cy="347812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bg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bg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hangingPunct="0"/>
            <a:r>
              <a:rPr lang="en-GB" sz="1400" b="1" dirty="0">
                <a:solidFill>
                  <a:srgbClr val="000000"/>
                </a:solidFill>
                <a:latin typeface="Tahoma" pitchFamily="34" charset="0"/>
              </a:rPr>
              <a:t>Recovery </a:t>
            </a:r>
            <a:r>
              <a:rPr lang="en-GB" sz="1400" b="1" dirty="0" smtClean="0">
                <a:solidFill>
                  <a:srgbClr val="000000"/>
                </a:solidFill>
                <a:latin typeface="Tahoma" pitchFamily="34" charset="0"/>
              </a:rPr>
              <a:t>Observatory Team </a:t>
            </a:r>
            <a:r>
              <a:rPr lang="en-GB" sz="1100" dirty="0" smtClean="0">
                <a:solidFill>
                  <a:srgbClr val="000000"/>
                </a:solidFill>
                <a:latin typeface="Tahoma" pitchFamily="34" charset="0"/>
              </a:rPr>
              <a:t>(1 Lead </a:t>
            </a:r>
            <a:r>
              <a:rPr lang="en-GB" sz="1100" dirty="0">
                <a:solidFill>
                  <a:srgbClr val="000000"/>
                </a:solidFill>
                <a:latin typeface="Tahoma" pitchFamily="34" charset="0"/>
              </a:rPr>
              <a:t>+ experts</a:t>
            </a:r>
            <a:r>
              <a:rPr lang="en-GB" sz="1100" dirty="0" smtClean="0">
                <a:solidFill>
                  <a:srgbClr val="000000"/>
                </a:solidFill>
                <a:latin typeface="Tahoma" pitchFamily="34" charset="0"/>
              </a:rPr>
              <a:t>)</a:t>
            </a:r>
            <a:endParaRPr lang="en-GB" sz="1100" b="1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354767" y="5560679"/>
            <a:ext cx="8605615" cy="279601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bg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bg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hangingPunct="0"/>
            <a:r>
              <a:rPr lang="en-GB" sz="1400" b="1" dirty="0">
                <a:solidFill>
                  <a:srgbClr val="000000"/>
                </a:solidFill>
                <a:latin typeface="Tahoma" pitchFamily="34" charset="0"/>
              </a:rPr>
              <a:t>2015 WCDRR – </a:t>
            </a:r>
            <a:r>
              <a:rPr lang="en-GB" sz="1400" b="1" dirty="0" smtClean="0">
                <a:solidFill>
                  <a:srgbClr val="000000"/>
                </a:solidFill>
                <a:latin typeface="Tahoma" pitchFamily="34" charset="0"/>
              </a:rPr>
              <a:t>HFA2 Team </a:t>
            </a:r>
            <a:r>
              <a:rPr lang="en-GB" sz="1100" dirty="0" smtClean="0">
                <a:solidFill>
                  <a:srgbClr val="000000"/>
                </a:solidFill>
                <a:latin typeface="Tahoma" pitchFamily="34" charset="0"/>
              </a:rPr>
              <a:t>(1 Chair + </a:t>
            </a:r>
            <a:r>
              <a:rPr lang="en-GB" sz="1100" dirty="0">
                <a:solidFill>
                  <a:srgbClr val="000000"/>
                </a:solidFill>
                <a:latin typeface="Tahoma" pitchFamily="34" charset="0"/>
              </a:rPr>
              <a:t>experts</a:t>
            </a:r>
            <a:r>
              <a:rPr lang="en-GB" sz="1100" dirty="0" smtClean="0">
                <a:solidFill>
                  <a:srgbClr val="000000"/>
                </a:solidFill>
                <a:latin typeface="Tahoma" pitchFamily="34" charset="0"/>
              </a:rPr>
              <a:t>)</a:t>
            </a:r>
            <a:endParaRPr lang="en-GB" sz="1100" b="1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1" name="Rounded Rectangle 80"/>
          <p:cNvSpPr/>
          <p:nvPr/>
        </p:nvSpPr>
        <p:spPr bwMode="auto">
          <a:xfrm>
            <a:off x="3620401" y="1686819"/>
            <a:ext cx="1726868" cy="1790583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r>
              <a:rPr lang="en-GB" sz="1400" b="1" dirty="0" smtClean="0">
                <a:solidFill>
                  <a:srgbClr val="000000"/>
                </a:solidFill>
                <a:latin typeface="Tahoma" pitchFamily="34" charset="0"/>
              </a:rPr>
              <a:t>WGDisasters</a:t>
            </a:r>
          </a:p>
          <a:p>
            <a:pPr algn="ctr" defTabSz="914400" eaLnBrk="0" hangingPunct="0"/>
            <a:r>
              <a:rPr lang="en-GB" sz="1400" b="1" dirty="0" smtClean="0">
                <a:solidFill>
                  <a:srgbClr val="000000"/>
                </a:solidFill>
                <a:latin typeface="Tahoma" pitchFamily="34" charset="0"/>
              </a:rPr>
              <a:t>Experts</a:t>
            </a:r>
            <a:endParaRPr lang="en-GB" sz="1050" b="1" dirty="0">
              <a:solidFill>
                <a:srgbClr val="000000"/>
              </a:solidFill>
              <a:latin typeface="Tahoma" pitchFamily="34" charset="0"/>
            </a:endParaRPr>
          </a:p>
          <a:p>
            <a:pPr algn="ctr" defTabSz="914400" eaLnBrk="0" hangingPunct="0"/>
            <a:endParaRPr lang="en-GB" sz="1050" b="1" dirty="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82" name="Picture 6" descr="hand, man, mens room, person, user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401" y="2467405"/>
            <a:ext cx="534210" cy="53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 descr="hand, man, mens room, person, user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801" y="2619805"/>
            <a:ext cx="534210" cy="53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hand, man, mens room, person, user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201" y="2772205"/>
            <a:ext cx="534210" cy="53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hand, man, mens room, person, user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627" y="2886910"/>
            <a:ext cx="534210" cy="53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hand, man, mens room, person, user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932" y="2547362"/>
            <a:ext cx="534210" cy="53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le 74"/>
          <p:cNvSpPr/>
          <p:nvPr/>
        </p:nvSpPr>
        <p:spPr bwMode="auto">
          <a:xfrm>
            <a:off x="367467" y="5928979"/>
            <a:ext cx="8605615" cy="454522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bg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bg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hangingPunct="0"/>
            <a:r>
              <a:rPr lang="en-GB" sz="1400" b="1" dirty="0" smtClean="0">
                <a:solidFill>
                  <a:srgbClr val="000000"/>
                </a:solidFill>
                <a:latin typeface="Tahoma" pitchFamily="34" charset="0"/>
              </a:rPr>
              <a:t>Data Coordination Team </a:t>
            </a:r>
            <a:r>
              <a:rPr lang="en-GB" sz="1100" dirty="0">
                <a:solidFill>
                  <a:srgbClr val="000000"/>
                </a:solidFill>
                <a:latin typeface="Tahoma" pitchFamily="34" charset="0"/>
              </a:rPr>
              <a:t>(1 Chair + </a:t>
            </a:r>
            <a:r>
              <a:rPr lang="en-GB" sz="1400" dirty="0" smtClean="0">
                <a:solidFill>
                  <a:srgbClr val="000000"/>
                </a:solidFill>
                <a:latin typeface="Tahoma" pitchFamily="34" charset="0"/>
              </a:rPr>
              <a:t>1 </a:t>
            </a:r>
            <a:r>
              <a:rPr lang="en-GB" sz="1100" dirty="0">
                <a:solidFill>
                  <a:srgbClr val="000000"/>
                </a:solidFill>
                <a:latin typeface="Tahoma" pitchFamily="34" charset="0"/>
              </a:rPr>
              <a:t>R</a:t>
            </a:r>
            <a:r>
              <a:rPr lang="en-GB" sz="1100" dirty="0" smtClean="0">
                <a:solidFill>
                  <a:srgbClr val="000000"/>
                </a:solidFill>
                <a:latin typeface="Tahoma" pitchFamily="34" charset="0"/>
              </a:rPr>
              <a:t>epresentative per Space Agency . </a:t>
            </a:r>
          </a:p>
          <a:p>
            <a:pPr defTabSz="914400" eaLnBrk="0" hangingPunct="0"/>
            <a:r>
              <a:rPr lang="en-GB" sz="1100" dirty="0" smtClean="0">
                <a:solidFill>
                  <a:srgbClr val="000000"/>
                </a:solidFill>
                <a:latin typeface="Tahoma" pitchFamily="34" charset="0"/>
              </a:rPr>
              <a:t>                                                   Includes the former Supersite Coordination Team )</a:t>
            </a:r>
            <a:endParaRPr lang="en-GB" sz="1100" b="1" dirty="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8230745" y="5029634"/>
            <a:ext cx="808099" cy="661389"/>
            <a:chOff x="3589233" y="3037161"/>
            <a:chExt cx="1467339" cy="890119"/>
          </a:xfrm>
        </p:grpSpPr>
        <p:pic>
          <p:nvPicPr>
            <p:cNvPr id="58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9233" y="303716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1633" y="318956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9671" y="304285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004" y="322027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/>
            <p:cNvSpPr txBox="1"/>
            <p:nvPr/>
          </p:nvSpPr>
          <p:spPr>
            <a:xfrm>
              <a:off x="4512833" y="3404060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 smtClean="0">
                  <a:solidFill>
                    <a:srgbClr val="000104"/>
                  </a:solidFill>
                </a:rPr>
                <a:t>…</a:t>
              </a:r>
              <a:endParaRPr lang="en-GB" sz="2800" b="1" dirty="0">
                <a:solidFill>
                  <a:srgbClr val="000104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254955" y="5532420"/>
            <a:ext cx="808099" cy="661389"/>
            <a:chOff x="3589233" y="3037161"/>
            <a:chExt cx="1467339" cy="890119"/>
          </a:xfrm>
        </p:grpSpPr>
        <p:pic>
          <p:nvPicPr>
            <p:cNvPr id="64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9233" y="303716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1633" y="318956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9671" y="304285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004" y="322027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>
              <a:off x="4512833" y="3404060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 smtClean="0">
                  <a:solidFill>
                    <a:srgbClr val="000104"/>
                  </a:solidFill>
                </a:rPr>
                <a:t>…</a:t>
              </a:r>
              <a:endParaRPr lang="en-GB" sz="2800" b="1" dirty="0">
                <a:solidFill>
                  <a:srgbClr val="000104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8253527" y="6026660"/>
            <a:ext cx="808099" cy="661389"/>
            <a:chOff x="3589233" y="3037161"/>
            <a:chExt cx="1467339" cy="890119"/>
          </a:xfrm>
        </p:grpSpPr>
        <p:pic>
          <p:nvPicPr>
            <p:cNvPr id="70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9233" y="303716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1633" y="318956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9671" y="304285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6" descr="hand, man, mens room, person, user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004" y="3220271"/>
              <a:ext cx="655699" cy="65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>
              <a:off x="4512833" y="3404060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 smtClean="0">
                  <a:solidFill>
                    <a:srgbClr val="000104"/>
                  </a:solidFill>
                </a:rPr>
                <a:t>…</a:t>
              </a:r>
              <a:endParaRPr lang="en-GB" sz="2800" b="1" dirty="0">
                <a:solidFill>
                  <a:srgbClr val="000104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614840" y="1557323"/>
            <a:ext cx="65915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ESA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591296" y="2966426"/>
            <a:ext cx="671979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CSA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442354" y="1374171"/>
            <a:ext cx="1954381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GEO Secretariat</a:t>
            </a:r>
            <a:endParaRPr lang="en-GB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978424" y="3716704"/>
            <a:ext cx="180472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NASA &amp; NOAA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542544" y="3719174"/>
            <a:ext cx="1420004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ESA &amp; DLR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229564" y="3719174"/>
            <a:ext cx="1509772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USGS &amp; ASI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914334" y="5088571"/>
            <a:ext cx="825867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CNES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901466" y="5560679"/>
            <a:ext cx="800219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JAXA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879988" y="3267840"/>
            <a:ext cx="1146468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FFFF00"/>
                </a:solidFill>
              </a:rPr>
              <a:t>Still TBD</a:t>
            </a:r>
            <a:endParaRPr lang="en-GB" b="1" i="1" dirty="0">
              <a:solidFill>
                <a:srgbClr val="FFFF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905949" y="6089595"/>
            <a:ext cx="838691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USGS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2" name="Rounded Rectangle 91"/>
          <p:cNvSpPr/>
          <p:nvPr/>
        </p:nvSpPr>
        <p:spPr bwMode="auto">
          <a:xfrm>
            <a:off x="5725356" y="2254808"/>
            <a:ext cx="2961118" cy="379305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r>
              <a:rPr lang="en-GB" sz="1400" b="1" dirty="0" smtClean="0">
                <a:solidFill>
                  <a:srgbClr val="000000"/>
                </a:solidFill>
                <a:latin typeface="Tahoma" pitchFamily="34" charset="0"/>
              </a:rPr>
              <a:t>GEO Disaster Task Coordinator</a:t>
            </a:r>
          </a:p>
          <a:p>
            <a:pPr algn="ctr" defTabSz="914400" eaLnBrk="0" hangingPunct="0"/>
            <a:r>
              <a:rPr lang="en-GB" sz="1400" b="1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GB" sz="1100" dirty="0">
                <a:solidFill>
                  <a:srgbClr val="000000"/>
                </a:solidFill>
                <a:latin typeface="Tahoma" pitchFamily="34" charset="0"/>
              </a:rPr>
              <a:t>(single person) 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824038" y="2482665"/>
            <a:ext cx="1146468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FFFF00"/>
                </a:solidFill>
              </a:rPr>
              <a:t>Still TBD</a:t>
            </a:r>
            <a:endParaRPr lang="en-GB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3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/>
          <p:cNvSpPr txBox="1">
            <a:spLocks noChangeArrowheads="1"/>
          </p:cNvSpPr>
          <p:nvPr/>
        </p:nvSpPr>
        <p:spPr bwMode="auto">
          <a:xfrm>
            <a:off x="1562100" y="1158300"/>
            <a:ext cx="7458531" cy="167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US" sz="2800" dirty="0" smtClean="0"/>
              <a:t>First results from 3 pilots ….</a:t>
            </a:r>
            <a:endParaRPr lang="en-US" sz="2800" dirty="0" smtClean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87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7170" y="1153714"/>
            <a:ext cx="8698230" cy="5704286"/>
          </a:xfrm>
        </p:spPr>
        <p:txBody>
          <a:bodyPr>
            <a:noAutofit/>
          </a:bodyPr>
          <a:lstStyle/>
          <a:p>
            <a:pPr>
              <a:defRPr/>
            </a:pPr>
            <a:endParaRPr lang="en-US" dirty="0" smtClean="0">
              <a:ea typeface="ＭＳ Ｐゴシック" charset="0"/>
            </a:endParaRPr>
          </a:p>
          <a:p>
            <a:pPr marL="285750" indent="-285750">
              <a:buFontTx/>
              <a:buChar char="-"/>
              <a:defRPr/>
            </a:pPr>
            <a:endParaRPr lang="en-US" dirty="0">
              <a:ea typeface="ＭＳ Ｐゴシック" charset="0"/>
            </a:endParaRPr>
          </a:p>
          <a:p>
            <a:pPr marL="285750" indent="-285750">
              <a:buFontTx/>
              <a:buChar char="-"/>
              <a:defRPr/>
            </a:pPr>
            <a:endParaRPr lang="en-US" dirty="0" smtClean="0">
              <a:ea typeface="ＭＳ Ｐゴシック" charset="0"/>
            </a:endParaRPr>
          </a:p>
          <a:p>
            <a:pPr marL="285750" indent="-285750">
              <a:buFontTx/>
              <a:buChar char="-"/>
              <a:defRPr/>
            </a:pPr>
            <a:endParaRPr lang="en-US" dirty="0">
              <a:ea typeface="ＭＳ Ｐゴシック" charset="0"/>
            </a:endParaRPr>
          </a:p>
          <a:p>
            <a:pPr marL="285750" indent="-285750">
              <a:buFontTx/>
              <a:buChar char="-"/>
              <a:defRPr/>
            </a:pPr>
            <a:endParaRPr lang="en-US" dirty="0" smtClean="0">
              <a:ea typeface="ＭＳ Ｐゴシック" charset="0"/>
            </a:endParaRPr>
          </a:p>
          <a:p>
            <a:pPr marL="285750" indent="-285750">
              <a:buFontTx/>
              <a:buChar char="-"/>
              <a:defRPr/>
            </a:pPr>
            <a:endParaRPr lang="en-US" dirty="0">
              <a:ea typeface="ＭＳ Ｐゴシック" charset="0"/>
            </a:endParaRPr>
          </a:p>
          <a:p>
            <a:pPr marL="285750" indent="-285750">
              <a:buFontTx/>
              <a:buChar char="-"/>
              <a:defRPr/>
            </a:pPr>
            <a:endParaRPr lang="en-US" dirty="0" smtClean="0">
              <a:ea typeface="ＭＳ Ｐゴシック" charset="0"/>
            </a:endParaRPr>
          </a:p>
          <a:p>
            <a:pPr marL="285750" indent="-285750">
              <a:buFontTx/>
              <a:buChar char="-"/>
              <a:defRPr/>
            </a:pPr>
            <a:endParaRPr lang="en-US" dirty="0">
              <a:ea typeface="ＭＳ Ｐゴシック" charset="0"/>
            </a:endParaRPr>
          </a:p>
          <a:p>
            <a:pPr marL="285750" indent="-285750">
              <a:buFontTx/>
              <a:buChar char="-"/>
              <a:defRPr/>
            </a:pPr>
            <a:endParaRPr lang="en-US" dirty="0" smtClean="0">
              <a:ea typeface="ＭＳ Ｐゴシック" charset="0"/>
            </a:endParaRPr>
          </a:p>
          <a:p>
            <a:pPr marL="285750" indent="-285750">
              <a:buFontTx/>
              <a:buChar char="-"/>
              <a:defRPr/>
            </a:pPr>
            <a:endParaRPr lang="en-US" dirty="0">
              <a:ea typeface="ＭＳ Ｐゴシック" charset="0"/>
            </a:endParaRPr>
          </a:p>
          <a:p>
            <a:pPr marL="285750" indent="-285750">
              <a:buFontTx/>
              <a:buChar char="-"/>
              <a:defRPr/>
            </a:pPr>
            <a:endParaRPr lang="en-US" dirty="0" smtClean="0">
              <a:ea typeface="ＭＳ Ｐゴシック" charset="0"/>
            </a:endParaRP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29701" name="Title 4"/>
          <p:cNvSpPr txBox="1">
            <a:spLocks/>
          </p:cNvSpPr>
          <p:nvPr/>
        </p:nvSpPr>
        <p:spPr bwMode="auto">
          <a:xfrm>
            <a:off x="719931" y="111352"/>
            <a:ext cx="77041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Volcanoes: Objective “A” results</a:t>
            </a:r>
            <a:endParaRPr lang="en-GB" sz="3600" b="1" dirty="0"/>
          </a:p>
        </p:txBody>
      </p:sp>
      <p:pic>
        <p:nvPicPr>
          <p:cNvPr id="1026" name="Picture 2" descr="C:\Users\mpoland\Downloads\Screen Shot 2014-08-29 at 10.42.57 AM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7003"/>
          <a:stretch/>
        </p:blipFill>
        <p:spPr bwMode="auto">
          <a:xfrm>
            <a:off x="323850" y="1173700"/>
            <a:ext cx="8294053" cy="34968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323850" y="4928530"/>
            <a:ext cx="82940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RADARSAT-2 </a:t>
            </a:r>
            <a:r>
              <a:rPr lang="en-US" sz="1600" b="1" dirty="0" err="1" smtClean="0"/>
              <a:t>interferogram</a:t>
            </a:r>
            <a:r>
              <a:rPr lang="en-US" sz="1600" b="1" dirty="0" smtClean="0"/>
              <a:t> from Cordon </a:t>
            </a:r>
            <a:r>
              <a:rPr lang="en-US" sz="1600" b="1" dirty="0" err="1" smtClean="0"/>
              <a:t>Caulle</a:t>
            </a:r>
            <a:r>
              <a:rPr lang="en-US" sz="1600" b="1" dirty="0" smtClean="0"/>
              <a:t> volcano, Chile, spanning December 12, 2012 – March 27, 2013 (left: phase difference; right: phase difference overlain on amplitude image).  The volcano erupted in 2011-2012.  </a:t>
            </a:r>
            <a:r>
              <a:rPr lang="en-US" sz="1600" b="1" dirty="0" smtClean="0">
                <a:solidFill>
                  <a:srgbClr val="FF0000"/>
                </a:solidFill>
              </a:rPr>
              <a:t>This </a:t>
            </a:r>
            <a:r>
              <a:rPr lang="en-US" sz="1600" b="1" dirty="0" err="1" smtClean="0">
                <a:solidFill>
                  <a:srgbClr val="FF0000"/>
                </a:solidFill>
              </a:rPr>
              <a:t>interferogram</a:t>
            </a:r>
            <a:r>
              <a:rPr lang="en-US" sz="1600" b="1" dirty="0" smtClean="0">
                <a:solidFill>
                  <a:srgbClr val="FF0000"/>
                </a:solidFill>
              </a:rPr>
              <a:t> shows post-eruptive inflation which would not otherwise have been known without the CEOS pilot program. </a:t>
            </a:r>
          </a:p>
          <a:p>
            <a:endParaRPr lang="en-US" sz="1600" dirty="0" smtClean="0"/>
          </a:p>
          <a:p>
            <a:r>
              <a:rPr lang="en-US" sz="1600" dirty="0" smtClean="0"/>
              <a:t>Figure and … comment !!:  courtesy of Matt Pritchard (Cornell University)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626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EUM_template_v03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4_EUM_template_v03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1008</Words>
  <Application>Microsoft Office PowerPoint</Application>
  <PresentationFormat>On-screen Show (4:3)</PresentationFormat>
  <Paragraphs>157</Paragraphs>
  <Slides>16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4_EUM_template_v03</vt:lpstr>
      <vt:lpstr>PowerPoint Presentation</vt:lpstr>
      <vt:lpstr>PowerPoint Presentation</vt:lpstr>
      <vt:lpstr>Overall Status (1/4)</vt:lpstr>
      <vt:lpstr>Overall Status (2/4)</vt:lpstr>
      <vt:lpstr>Overall Status (3/4)</vt:lpstr>
      <vt:lpstr>Overall Status (4/4)</vt:lpstr>
      <vt:lpstr>Proposed WG Internal Organisation:  Teams &amp; Functions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Seismic Risks: 2014 Cephalonia</vt:lpstr>
      <vt:lpstr>Descending orbit</vt:lpstr>
      <vt:lpstr>Supersites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Brian Killough</dc:creator>
  <cp:lastModifiedBy>Ivan Petiteville</cp:lastModifiedBy>
  <cp:revision>334</cp:revision>
  <dcterms:created xsi:type="dcterms:W3CDTF">2012-08-31T01:11:17Z</dcterms:created>
  <dcterms:modified xsi:type="dcterms:W3CDTF">2014-09-12T15:36:32Z</dcterms:modified>
</cp:coreProperties>
</file>