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0" r:id="rId2"/>
    <p:sldId id="279" r:id="rId3"/>
    <p:sldId id="276" r:id="rId4"/>
    <p:sldId id="277" r:id="rId5"/>
    <p:sldId id="278" r:id="rId6"/>
    <p:sldId id="280" r:id="rId7"/>
    <p:sldId id="281" r:id="rId8"/>
    <p:sldId id="282"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5833" autoAdjust="0"/>
  </p:normalViewPr>
  <p:slideViewPr>
    <p:cSldViewPr snapToGrid="0" snapToObjects="1">
      <p:cViewPr>
        <p:scale>
          <a:sx n="40" d="100"/>
          <a:sy n="40" d="100"/>
        </p:scale>
        <p:origin x="-1550" y="-326"/>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5</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6</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7</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8</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4919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 Tech.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Workshop 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CNES, Montpellier, France</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17</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t>WGClimate</a:t>
            </a:r>
            <a:endParaRPr lang="en-US" sz="2800" dirty="0" smtClean="0">
              <a:solidFill>
                <a:srgbClr val="FFFF00"/>
              </a:solidFill>
            </a:endParaRPr>
          </a:p>
        </p:txBody>
      </p:sp>
      <p:sp>
        <p:nvSpPr>
          <p:cNvPr id="2" name="Subtitle 1"/>
          <p:cNvSpPr>
            <a:spLocks noGrp="1"/>
          </p:cNvSpPr>
          <p:nvPr>
            <p:ph type="subTitle" sz="quarter" idx="1"/>
          </p:nvPr>
        </p:nvSpPr>
        <p:spPr>
          <a:xfrm>
            <a:off x="3814057" y="1694444"/>
            <a:ext cx="4826977" cy="1564105"/>
          </a:xfrm>
        </p:spPr>
        <p:txBody>
          <a:bodyPr/>
          <a:lstStyle/>
          <a:p>
            <a:r>
              <a:rPr lang="en-US" b="0" dirty="0" smtClean="0"/>
              <a:t>John Bates</a:t>
            </a:r>
            <a:br>
              <a:rPr lang="en-US" b="0" dirty="0" smtClean="0"/>
            </a:br>
            <a:r>
              <a:rPr lang="en-US" b="0" dirty="0" smtClean="0"/>
              <a:t>NOAA</a:t>
            </a:r>
          </a:p>
          <a:p>
            <a:r>
              <a:rPr lang="en-US" b="0" dirty="0" smtClean="0"/>
              <a:t>SIT Workshop Agenda Item #8</a:t>
            </a:r>
          </a:p>
          <a:p>
            <a:r>
              <a:rPr lang="en-US" b="0" dirty="0" smtClean="0"/>
              <a:t>WGClimate Work Plan progress &amp; Issues</a:t>
            </a:r>
            <a:br>
              <a:rPr lang="en-US" b="0" dirty="0" smtClean="0"/>
            </a:br>
            <a:r>
              <a:rPr lang="en-US" b="0" dirty="0" smtClean="0"/>
              <a:t>CEOS SIT Technical Workshop</a:t>
            </a:r>
          </a:p>
          <a:p>
            <a:r>
              <a:rPr lang="en-US" b="0" dirty="0" smtClean="0"/>
              <a:t>CNES</a:t>
            </a:r>
            <a:r>
              <a:rPr lang="en-US" b="0" dirty="0"/>
              <a:t>, </a:t>
            </a:r>
            <a:r>
              <a:rPr lang="en-US" b="0" dirty="0" smtClean="0"/>
              <a:t>Montpellier, France</a:t>
            </a:r>
            <a:br>
              <a:rPr lang="en-US" b="0" dirty="0" smtClean="0"/>
            </a:br>
            <a:r>
              <a:rPr lang="en-US" b="0" dirty="0" smtClean="0"/>
              <a:t>17</a:t>
            </a:r>
            <a:r>
              <a:rPr lang="en-US" b="0" baseline="30000" dirty="0" smtClean="0"/>
              <a:t>th</a:t>
            </a:r>
            <a:r>
              <a:rPr lang="en-US" b="0" dirty="0" smtClean="0"/>
              <a:t>-18</a:t>
            </a:r>
            <a:r>
              <a:rPr lang="en-US" b="0" baseline="30000" dirty="0" smtClean="0"/>
              <a:t>th</a:t>
            </a:r>
            <a:r>
              <a:rPr lang="en-US" b="0" dirty="0" smtClean="0"/>
              <a:t> September 2014</a:t>
            </a:r>
            <a:endParaRPr lang="en-US" b="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WGClimate Work Plan</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4770537"/>
          </a:xfrm>
          <a:prstGeom prst="rect">
            <a:avLst/>
          </a:prstGeom>
          <a:noFill/>
        </p:spPr>
        <p:txBody>
          <a:bodyPr wrap="square" rtlCol="0">
            <a:spAutoFit/>
          </a:bodyPr>
          <a:lstStyle/>
          <a:p>
            <a:pPr lvl="0"/>
            <a:r>
              <a:rPr lang="en-US" sz="2000" b="1" dirty="0" smtClean="0"/>
              <a:t>Background</a:t>
            </a:r>
          </a:p>
          <a:p>
            <a:pPr lvl="0">
              <a:buFont typeface="Arial"/>
              <a:buChar char="•"/>
            </a:pPr>
            <a:r>
              <a:rPr lang="en-US" sz="2400" dirty="0"/>
              <a:t>WGClimate was the trial Working Group for the new form of the CEOS-CGMS 3-year Work Plan</a:t>
            </a:r>
          </a:p>
          <a:p>
            <a:pPr lvl="0">
              <a:buFont typeface="Arial"/>
              <a:buChar char="•"/>
            </a:pPr>
            <a:r>
              <a:rPr lang="en-US" sz="2400" dirty="0"/>
              <a:t>Work Plan elements implement WGClimate objectives in sequential order</a:t>
            </a:r>
          </a:p>
          <a:p>
            <a:pPr lvl="0">
              <a:buFont typeface="Arial"/>
              <a:buChar char="•"/>
            </a:pPr>
            <a:r>
              <a:rPr lang="en-US" sz="2400" dirty="0"/>
              <a:t>Activities include Climate Monitoring, Research, and Services (CMRS)</a:t>
            </a:r>
          </a:p>
          <a:p>
            <a:pPr marL="800100" lvl="1" indent="-342900">
              <a:buFont typeface="Arial"/>
              <a:buChar char="•"/>
            </a:pPr>
            <a:r>
              <a:rPr lang="en-US" sz="2000" dirty="0"/>
              <a:t>Coordinate development of Climate Data Records (CDRs) and related datasets addressing Essential Climate Variables (ECVs) established by the Global Climate Observing System (GCOS)</a:t>
            </a:r>
          </a:p>
          <a:p>
            <a:pPr marL="800100" lvl="1" indent="-342900">
              <a:buFont typeface="Arial"/>
              <a:buChar char="•"/>
            </a:pPr>
            <a:r>
              <a:rPr lang="en-US" sz="2000" dirty="0"/>
              <a:t>Continue cooperation with Group on Earth Observations (GEO), Global Climate Observing System (GCOS), and the World Meteorological Organization (WMO), in the development of a space-based system to support climate information and adaptation</a:t>
            </a:r>
            <a:r>
              <a:rPr lang="en-US" sz="2000" dirty="0">
                <a:solidFill>
                  <a:prstClr val="black"/>
                </a:solidFill>
              </a:rPr>
              <a:t>.</a:t>
            </a:r>
          </a:p>
        </p:txBody>
      </p:sp>
    </p:spTree>
    <p:extLst>
      <p:ext uri="{BB962C8B-B14F-4D97-AF65-F5344CB8AC3E}">
        <p14:creationId xmlns:p14="http://schemas.microsoft.com/office/powerpoint/2010/main" val="95447479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WGClimate Work Plan</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4985980"/>
          </a:xfrm>
          <a:prstGeom prst="rect">
            <a:avLst/>
          </a:prstGeom>
          <a:noFill/>
        </p:spPr>
        <p:txBody>
          <a:bodyPr wrap="square" rtlCol="0">
            <a:spAutoFit/>
          </a:bodyPr>
          <a:lstStyle/>
          <a:p>
            <a:pPr lvl="0"/>
            <a:r>
              <a:rPr lang="en-US" sz="2000" b="1" dirty="0"/>
              <a:t>The first 3 CMRS activities form an iterative cycle, acknowledged in the last CMRS </a:t>
            </a:r>
            <a:r>
              <a:rPr lang="en-US" sz="2000" b="1" dirty="0" smtClean="0"/>
              <a:t>activity</a:t>
            </a:r>
          </a:p>
          <a:p>
            <a:pPr marL="342900" lvl="0" indent="-342900">
              <a:buFont typeface="Arial"/>
              <a:buChar char="•"/>
            </a:pPr>
            <a:r>
              <a:rPr lang="en-US" sz="2000" dirty="0"/>
              <a:t>CMRS-1: ECV inventory (first version) – </a:t>
            </a:r>
            <a:r>
              <a:rPr lang="en-US" sz="2000" dirty="0" smtClean="0"/>
              <a:t>ECV inventory status reviewed and Version 1 (V1) status identified</a:t>
            </a:r>
          </a:p>
          <a:p>
            <a:pPr marL="800100" lvl="1" indent="-342900">
              <a:buFont typeface="Arial"/>
              <a:buChar char="•"/>
            </a:pPr>
            <a:r>
              <a:rPr lang="en-US" dirty="0" smtClean="0"/>
              <a:t>Status – </a:t>
            </a:r>
            <a:r>
              <a:rPr lang="en-US" dirty="0" smtClean="0"/>
              <a:t>Delayed one quarter - Issue </a:t>
            </a:r>
            <a:r>
              <a:rPr lang="en-US" dirty="0" smtClean="0"/>
              <a:t>identified need to fix ECV/CDR pairs and establish version control – Complete, however, took more time than anticipated</a:t>
            </a:r>
            <a:endParaRPr lang="en-US" dirty="0"/>
          </a:p>
          <a:p>
            <a:pPr marL="342900" lvl="0" indent="-342900">
              <a:buFont typeface="Arial"/>
              <a:buChar char="•"/>
            </a:pPr>
            <a:r>
              <a:rPr lang="en-US" sz="2000" dirty="0"/>
              <a:t>CMRS-2: Gap analysis (first version) – </a:t>
            </a:r>
            <a:r>
              <a:rPr lang="en-US" sz="2000" dirty="0" smtClean="0"/>
              <a:t>Define reference process for gap analysis and necessary tools to support this</a:t>
            </a:r>
          </a:p>
          <a:p>
            <a:pPr marL="800100" lvl="1" indent="-342900">
              <a:buFont typeface="Arial"/>
              <a:buChar char="•"/>
            </a:pPr>
            <a:r>
              <a:rPr lang="en-US" dirty="0" smtClean="0"/>
              <a:t>Status - </a:t>
            </a:r>
            <a:r>
              <a:rPr lang="en-US" dirty="0" smtClean="0"/>
              <a:t> Delayed one quarter - Reference process for assessment has been discussed at WGClimate meeting and SST VC CDR assessment report.  Assessment of process metrics (i.e., documentation, access, etc.) is moving forward with WGClimate members evaluating CORE-CLIMAX system maturity matrix</a:t>
            </a:r>
          </a:p>
          <a:p>
            <a:pPr marL="800100" lvl="1" indent="-342900">
              <a:buFont typeface="Arial"/>
              <a:buChar char="•"/>
            </a:pPr>
            <a:r>
              <a:rPr lang="en-US" dirty="0" smtClean="0"/>
              <a:t>Fitness for purpose for scientific objective/societal benefit metrics are much more difficult and no consensus exists.  WGClimate is working with WCRP Data Advisory Committee and US National Academies on approaches</a:t>
            </a:r>
            <a:endParaRPr lang="en-US" dirty="0"/>
          </a:p>
        </p:txBody>
      </p:sp>
    </p:spTree>
    <p:extLst>
      <p:ext uri="{BB962C8B-B14F-4D97-AF65-F5344CB8AC3E}">
        <p14:creationId xmlns:p14="http://schemas.microsoft.com/office/powerpoint/2010/main" val="189584382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US" sz="3200" b="1" kern="0" dirty="0">
                <a:solidFill>
                  <a:schemeClr val="bg1"/>
                </a:solidFill>
                <a:latin typeface="Tahoma" pitchFamily="-106" charset="0"/>
                <a:cs typeface="Tahoma" pitchFamily="-106" charset="0"/>
              </a:rPr>
              <a:t>WGClimate Work </a:t>
            </a:r>
            <a:r>
              <a:rPr lang="en-US" sz="3200" b="1" kern="0" dirty="0" smtClean="0">
                <a:solidFill>
                  <a:schemeClr val="bg1"/>
                </a:solidFill>
                <a:latin typeface="Tahoma" pitchFamily="-106" charset="0"/>
                <a:cs typeface="Tahoma" pitchFamily="-106" charset="0"/>
              </a:rPr>
              <a:t>Plan</a:t>
            </a:r>
            <a:endParaRPr lang="en-US" sz="3200" b="1" kern="0" dirty="0">
              <a:solidFill>
                <a:schemeClr val="bg1"/>
              </a:solidFill>
              <a:latin typeface="Tahoma" pitchFamily="-106" charset="0"/>
              <a:cs typeface="Tahoma" pitchFamily="-106" charset="0"/>
            </a:endParaRPr>
          </a:p>
        </p:txBody>
      </p:sp>
      <p:sp>
        <p:nvSpPr>
          <p:cNvPr id="7" name="TextBox 6"/>
          <p:cNvSpPr txBox="1"/>
          <p:nvPr/>
        </p:nvSpPr>
        <p:spPr>
          <a:xfrm>
            <a:off x="208167" y="1499718"/>
            <a:ext cx="8710648" cy="3785652"/>
          </a:xfrm>
          <a:prstGeom prst="rect">
            <a:avLst/>
          </a:prstGeom>
          <a:noFill/>
        </p:spPr>
        <p:txBody>
          <a:bodyPr wrap="square" rtlCol="0">
            <a:spAutoFit/>
          </a:bodyPr>
          <a:lstStyle/>
          <a:p>
            <a:pPr lvl="0"/>
            <a:r>
              <a:rPr lang="en-US" sz="2000" b="1" dirty="0"/>
              <a:t>The first 3 CMRS activities form an iterative cycle, acknowledged in the last CMRS activity</a:t>
            </a:r>
          </a:p>
          <a:p>
            <a:pPr marL="342900" lvl="0" indent="-342900">
              <a:buFont typeface="Arial"/>
              <a:buChar char="•"/>
            </a:pPr>
            <a:r>
              <a:rPr lang="en-US" sz="2000" dirty="0" smtClean="0"/>
              <a:t>CMRS-3</a:t>
            </a:r>
            <a:r>
              <a:rPr lang="en-US" sz="2000" dirty="0"/>
              <a:t>: Action plan (first version) – Identify actions Space Agencies can take to mitigate any </a:t>
            </a:r>
            <a:r>
              <a:rPr lang="en-US" sz="2000" dirty="0" smtClean="0"/>
              <a:t>gaps – </a:t>
            </a:r>
          </a:p>
          <a:p>
            <a:pPr marL="800100" lvl="1" indent="-342900">
              <a:buFont typeface="Arial"/>
              <a:buChar char="•"/>
            </a:pPr>
            <a:r>
              <a:rPr lang="en-US" sz="2000" dirty="0" smtClean="0"/>
              <a:t>Status – Delayed one quarter - For ECVs, we are clarifying that this refers to gaps in continuity of the ECV that can occur due to a variety of causes and these are being better identified</a:t>
            </a:r>
            <a:endParaRPr lang="en-US" sz="2000" dirty="0"/>
          </a:p>
          <a:p>
            <a:pPr marL="342900" lvl="0" indent="-342900">
              <a:buFont typeface="Arial"/>
              <a:buChar char="•"/>
            </a:pPr>
            <a:endParaRPr lang="en-US" sz="2000" dirty="0"/>
          </a:p>
          <a:p>
            <a:pPr marL="342900" lvl="0" indent="-342900">
              <a:buFont typeface="Arial"/>
              <a:buChar char="•"/>
            </a:pPr>
            <a:r>
              <a:rPr lang="en-US" sz="2000" dirty="0"/>
              <a:t>CMRS-9: Update of ECV inventory, gap analysis and action plan (version 2) – The above sequence forms the basis for an ongoing analysis cycle, in agreement with the new GCOS </a:t>
            </a:r>
            <a:r>
              <a:rPr lang="en-US" sz="2000" dirty="0" smtClean="0"/>
              <a:t>plans</a:t>
            </a:r>
          </a:p>
          <a:p>
            <a:pPr marL="800100" lvl="1" indent="-342900">
              <a:buFont typeface="Arial"/>
              <a:buChar char="•"/>
            </a:pPr>
            <a:r>
              <a:rPr lang="en-US" sz="2000" dirty="0" smtClean="0"/>
              <a:t>Status – This action is dependent on the sequence above.</a:t>
            </a:r>
            <a:endParaRPr lang="en-US" sz="2000" dirty="0"/>
          </a:p>
        </p:txBody>
      </p:sp>
    </p:spTree>
    <p:extLst>
      <p:ext uri="{BB962C8B-B14F-4D97-AF65-F5344CB8AC3E}">
        <p14:creationId xmlns:p14="http://schemas.microsoft.com/office/powerpoint/2010/main" val="240699259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5</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US" sz="3200" b="1" kern="0" dirty="0">
                <a:solidFill>
                  <a:schemeClr val="bg1"/>
                </a:solidFill>
                <a:latin typeface="Tahoma" pitchFamily="-106" charset="0"/>
                <a:cs typeface="Tahoma" pitchFamily="-106" charset="0"/>
              </a:rPr>
              <a:t>WGClimate Work </a:t>
            </a:r>
            <a:r>
              <a:rPr lang="en-US" sz="3200" b="1" kern="0" dirty="0" smtClean="0">
                <a:solidFill>
                  <a:schemeClr val="bg1"/>
                </a:solidFill>
                <a:latin typeface="Tahoma" pitchFamily="-106" charset="0"/>
                <a:cs typeface="Tahoma" pitchFamily="-106" charset="0"/>
              </a:rPr>
              <a:t>Plan</a:t>
            </a:r>
            <a:endParaRPr lang="en-US" sz="3200" b="1" kern="0" dirty="0">
              <a:solidFill>
                <a:schemeClr val="bg1"/>
              </a:solidFill>
              <a:latin typeface="Tahoma" pitchFamily="-106" charset="0"/>
              <a:cs typeface="Tahoma" pitchFamily="-106" charset="0"/>
            </a:endParaRPr>
          </a:p>
        </p:txBody>
      </p:sp>
      <p:sp>
        <p:nvSpPr>
          <p:cNvPr id="7" name="TextBox 6"/>
          <p:cNvSpPr txBox="1"/>
          <p:nvPr/>
        </p:nvSpPr>
        <p:spPr>
          <a:xfrm>
            <a:off x="208167" y="1499718"/>
            <a:ext cx="8710648" cy="4708981"/>
          </a:xfrm>
          <a:prstGeom prst="rect">
            <a:avLst/>
          </a:prstGeom>
          <a:noFill/>
        </p:spPr>
        <p:txBody>
          <a:bodyPr wrap="square" rtlCol="0">
            <a:spAutoFit/>
          </a:bodyPr>
          <a:lstStyle/>
          <a:p>
            <a:pPr lvl="0"/>
            <a:r>
              <a:rPr lang="en-US" sz="2000" b="1" dirty="0"/>
              <a:t>The next two CMRS activities seek to assure that climate products are connected to user applications and decision support</a:t>
            </a:r>
          </a:p>
          <a:p>
            <a:pPr marL="342900" lvl="0" indent="-342900">
              <a:buFont typeface="Arial"/>
              <a:buChar char="•"/>
            </a:pPr>
            <a:r>
              <a:rPr lang="en-US" sz="2000" dirty="0"/>
              <a:t>CMRS-4: Case studies linking CDRs to societal applications and informed policy decisions – Identify examples from current work and map it to the Climate Monitoring </a:t>
            </a:r>
            <a:r>
              <a:rPr lang="en-US" sz="2000" dirty="0" smtClean="0"/>
              <a:t>Architecture</a:t>
            </a:r>
          </a:p>
          <a:p>
            <a:pPr marL="800100" lvl="1" indent="-342900">
              <a:buFont typeface="Arial"/>
              <a:buChar char="•"/>
            </a:pPr>
            <a:r>
              <a:rPr lang="en-US" sz="2000" dirty="0" smtClean="0"/>
              <a:t>Status – In progress and on for Q1 2015 – A concept of capturing science objectives/societal application requirements and mapping them to GCOS ECV requirements is being developed</a:t>
            </a:r>
          </a:p>
          <a:p>
            <a:pPr marL="342900" lvl="0" indent="-342900">
              <a:buFont typeface="Arial"/>
              <a:buChar char="•"/>
            </a:pPr>
            <a:r>
              <a:rPr lang="en-US" sz="2000" dirty="0"/>
              <a:t>CMRS-5: Contributions to the Global Framework for Climate Services (GFCS) – Work to identify existing examples of Climate Services that can be applied or adapted to the GFCS focus </a:t>
            </a:r>
            <a:r>
              <a:rPr lang="en-US" sz="2000" dirty="0" smtClean="0"/>
              <a:t>areas</a:t>
            </a:r>
          </a:p>
          <a:p>
            <a:pPr marL="800100" lvl="1" indent="-342900">
              <a:buFont typeface="Arial"/>
              <a:buChar char="•"/>
            </a:pPr>
            <a:r>
              <a:rPr lang="en-US" sz="2000" dirty="0" smtClean="0"/>
              <a:t>Status – Chair WGClimate has been invited to the GFCS Meeting in Implementation Coordination in late September and will report on results at CEOS Plenary</a:t>
            </a:r>
            <a:endParaRPr lang="en-US" sz="2000" dirty="0"/>
          </a:p>
          <a:p>
            <a:pPr marL="342900" lvl="0" indent="-342900">
              <a:buFont typeface="Arial"/>
              <a:buChar char="•"/>
            </a:pPr>
            <a:endParaRPr lang="en-US" sz="2000" dirty="0"/>
          </a:p>
        </p:txBody>
      </p:sp>
    </p:spTree>
    <p:extLst>
      <p:ext uri="{BB962C8B-B14F-4D97-AF65-F5344CB8AC3E}">
        <p14:creationId xmlns:p14="http://schemas.microsoft.com/office/powerpoint/2010/main" val="77157332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6</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defTabSz="914400">
              <a:defRPr/>
            </a:pPr>
            <a:r>
              <a:rPr lang="en-US" sz="3200" b="1" kern="0" dirty="0">
                <a:solidFill>
                  <a:schemeClr val="bg1"/>
                </a:solidFill>
                <a:latin typeface="Tahoma" pitchFamily="-106" charset="0"/>
                <a:cs typeface="Tahoma" pitchFamily="-106" charset="0"/>
              </a:rPr>
              <a:t>WGClimate Work Plan</a:t>
            </a:r>
          </a:p>
        </p:txBody>
      </p:sp>
      <p:sp>
        <p:nvSpPr>
          <p:cNvPr id="7" name="TextBox 6"/>
          <p:cNvSpPr txBox="1"/>
          <p:nvPr/>
        </p:nvSpPr>
        <p:spPr>
          <a:xfrm>
            <a:off x="208166" y="1499718"/>
            <a:ext cx="8935833" cy="5693866"/>
          </a:xfrm>
          <a:prstGeom prst="rect">
            <a:avLst/>
          </a:prstGeom>
          <a:noFill/>
        </p:spPr>
        <p:txBody>
          <a:bodyPr wrap="square" rtlCol="0">
            <a:spAutoFit/>
          </a:bodyPr>
          <a:lstStyle/>
          <a:p>
            <a:pPr lvl="0"/>
            <a:r>
              <a:rPr lang="en-US" sz="2000" b="1" dirty="0"/>
              <a:t>The final three elements identify important interactions with external communities</a:t>
            </a:r>
          </a:p>
          <a:p>
            <a:pPr marL="342900" lvl="0" indent="-342900">
              <a:buFont typeface="Arial"/>
              <a:buChar char="•"/>
            </a:pPr>
            <a:r>
              <a:rPr lang="en-US" sz="2000" dirty="0"/>
              <a:t>CMRS-6: Report to UNFCCC Subsidiary Body for Scientific and Technological Advice-Research and Systematic Observation (</a:t>
            </a:r>
            <a:r>
              <a:rPr lang="en-US" sz="2000" dirty="0" smtClean="0"/>
              <a:t>SBSTA-RSO 41) 2014</a:t>
            </a:r>
          </a:p>
          <a:p>
            <a:pPr marL="800100" lvl="1" indent="-342900">
              <a:buFont typeface="Arial"/>
              <a:buChar char="•"/>
            </a:pPr>
            <a:r>
              <a:rPr lang="en-US" dirty="0" smtClean="0"/>
              <a:t>Status – On Schedule – See separate report under item 17</a:t>
            </a:r>
            <a:endParaRPr lang="en-US" dirty="0"/>
          </a:p>
          <a:p>
            <a:pPr marL="342900" lvl="0" indent="-342900">
              <a:buFont typeface="Arial"/>
              <a:buChar char="•"/>
            </a:pPr>
            <a:r>
              <a:rPr lang="en-US" sz="2000" dirty="0"/>
              <a:t>CMRS-7: Report to GCOS implementation plan activities accomplished by Space Agencies on climate </a:t>
            </a:r>
            <a:r>
              <a:rPr lang="en-US" sz="2000" dirty="0" smtClean="0"/>
              <a:t>observations</a:t>
            </a:r>
          </a:p>
          <a:p>
            <a:pPr marL="800100" lvl="1" indent="-342900">
              <a:buFont typeface="Arial"/>
              <a:buChar char="•"/>
            </a:pPr>
            <a:r>
              <a:rPr lang="en-US" dirty="0" smtClean="0"/>
              <a:t>Status – Tight Schedule for SIT-30 </a:t>
            </a:r>
            <a:r>
              <a:rPr lang="en-US" dirty="0"/>
              <a:t>- The draft CEOS response to the GCOS IP and Satellite </a:t>
            </a:r>
            <a:r>
              <a:rPr lang="en-US" dirty="0" smtClean="0"/>
              <a:t>Supplement 2010 </a:t>
            </a:r>
            <a:r>
              <a:rPr lang="en-US" dirty="0"/>
              <a:t>will be presented for endorsement at SIT-30 in Spring 2015. Following endorsement, it will be integrated into the GCOS Progress Report in August/September 2015 for submission to COP-21</a:t>
            </a:r>
            <a:r>
              <a:rPr lang="en-US" dirty="0" smtClean="0"/>
              <a:t>.</a:t>
            </a:r>
          </a:p>
          <a:p>
            <a:pPr marL="800100" lvl="1" indent="-342900">
              <a:buFont typeface="Arial"/>
              <a:buChar char="•"/>
            </a:pPr>
            <a:r>
              <a:rPr lang="en-US" dirty="0" smtClean="0"/>
              <a:t>Other activities and deliverables have been proposed for COP-21.  WGClimate is working with CEOS Chair to help clarify roles and responsibilities</a:t>
            </a:r>
            <a:endParaRPr lang="en-US" dirty="0"/>
          </a:p>
          <a:p>
            <a:pPr marL="342900" lvl="0" indent="-342900">
              <a:buFont typeface="Arial"/>
              <a:buChar char="•"/>
            </a:pPr>
            <a:r>
              <a:rPr lang="en-US" sz="2000" dirty="0"/>
              <a:t>CMRS-8: Incorporation of in situ data holdings within the ECV inventory – reuse original ECV questionnaire framework.  Data base analysis and follow up will not be done by CEOS</a:t>
            </a:r>
          </a:p>
          <a:p>
            <a:pPr marL="342900" lvl="0" indent="-342900">
              <a:buFont typeface="Arial"/>
              <a:buChar char="•"/>
            </a:pPr>
            <a:endParaRPr lang="en-US" sz="2000" dirty="0" smtClean="0"/>
          </a:p>
        </p:txBody>
      </p:sp>
    </p:spTree>
    <p:extLst>
      <p:ext uri="{BB962C8B-B14F-4D97-AF65-F5344CB8AC3E}">
        <p14:creationId xmlns:p14="http://schemas.microsoft.com/office/powerpoint/2010/main" val="188222022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7</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US" sz="3200" b="1" kern="0" dirty="0">
                <a:solidFill>
                  <a:schemeClr val="bg1"/>
                </a:solidFill>
                <a:latin typeface="Tahoma" pitchFamily="-106" charset="0"/>
                <a:cs typeface="Tahoma" pitchFamily="-106" charset="0"/>
              </a:rPr>
              <a:t>WGClimate Work </a:t>
            </a:r>
            <a:r>
              <a:rPr lang="en-US" sz="3200" b="1" kern="0" dirty="0" smtClean="0">
                <a:solidFill>
                  <a:schemeClr val="bg1"/>
                </a:solidFill>
                <a:latin typeface="Tahoma" pitchFamily="-106" charset="0"/>
                <a:cs typeface="Tahoma" pitchFamily="-106" charset="0"/>
              </a:rPr>
              <a:t>Plan</a:t>
            </a:r>
            <a:endParaRPr lang="en-US" sz="3200" b="1" kern="0" dirty="0">
              <a:solidFill>
                <a:schemeClr val="bg1"/>
              </a:solidFill>
              <a:latin typeface="Tahoma" pitchFamily="-106" charset="0"/>
              <a:cs typeface="Tahoma" pitchFamily="-106" charset="0"/>
            </a:endParaRPr>
          </a:p>
        </p:txBody>
      </p:sp>
      <p:sp>
        <p:nvSpPr>
          <p:cNvPr id="7" name="TextBox 6"/>
          <p:cNvSpPr txBox="1"/>
          <p:nvPr/>
        </p:nvSpPr>
        <p:spPr>
          <a:xfrm>
            <a:off x="208167" y="1499718"/>
            <a:ext cx="8710648" cy="5016758"/>
          </a:xfrm>
          <a:prstGeom prst="rect">
            <a:avLst/>
          </a:prstGeom>
          <a:noFill/>
        </p:spPr>
        <p:txBody>
          <a:bodyPr wrap="square" rtlCol="0">
            <a:spAutoFit/>
          </a:bodyPr>
          <a:lstStyle/>
          <a:p>
            <a:pPr lvl="0"/>
            <a:r>
              <a:rPr lang="en-US" sz="2000" b="1" dirty="0" smtClean="0"/>
              <a:t>Final thoughts on challenges</a:t>
            </a:r>
            <a:endParaRPr lang="en-US" sz="2000" b="1" dirty="0" smtClean="0"/>
          </a:p>
          <a:p>
            <a:pPr marL="342900" lvl="0" indent="-342900">
              <a:buFont typeface="Arial"/>
              <a:buChar char="•"/>
            </a:pPr>
            <a:r>
              <a:rPr lang="en-US" sz="2000" dirty="0" smtClean="0"/>
              <a:t>ECV Inventory needs additional inputs both from Space Agencies and beyond to include individual Scientific Investigators</a:t>
            </a:r>
          </a:p>
          <a:p>
            <a:pPr marL="800100" lvl="1" indent="-342900">
              <a:buFont typeface="Arial"/>
              <a:buChar char="•"/>
            </a:pPr>
            <a:r>
              <a:rPr lang="en-US" sz="2000" dirty="0" smtClean="0"/>
              <a:t>Consider working with WCRP and GCOS to invite contributions as an outcome of the 2014 Climate Symposium</a:t>
            </a:r>
          </a:p>
          <a:p>
            <a:pPr marL="342900" lvl="0" indent="-342900">
              <a:buFont typeface="Arial"/>
              <a:buChar char="•"/>
            </a:pPr>
            <a:r>
              <a:rPr lang="en-US" sz="2000" dirty="0" smtClean="0"/>
              <a:t>ECV Inventory maintenance and updating will require ongoing involvement of WGClimate members and CEOS core support</a:t>
            </a:r>
          </a:p>
          <a:p>
            <a:pPr marL="800100" lvl="1" indent="-342900">
              <a:buFont typeface="Arial"/>
              <a:buChar char="•"/>
            </a:pPr>
            <a:r>
              <a:rPr lang="en-US" sz="2000" dirty="0" smtClean="0"/>
              <a:t>Thanks to NASA and ESA for supporting current development</a:t>
            </a:r>
          </a:p>
          <a:p>
            <a:pPr marL="342900" lvl="0" indent="-342900">
              <a:buFont typeface="Arial"/>
              <a:buChar char="•"/>
            </a:pPr>
            <a:r>
              <a:rPr lang="en-US" sz="2000" dirty="0" smtClean="0"/>
              <a:t>WGClimate membership does not have a consensus on accepting future oversight of Strategy for Carbon Observations from Space</a:t>
            </a:r>
          </a:p>
          <a:p>
            <a:pPr marL="800100" lvl="1" indent="-342900">
              <a:buFont typeface="Arial"/>
              <a:buChar char="•"/>
            </a:pPr>
            <a:r>
              <a:rPr lang="en-US" sz="2000" dirty="0" smtClean="0"/>
              <a:t>Continue to work </a:t>
            </a:r>
            <a:r>
              <a:rPr lang="en-US" sz="2000" dirty="0"/>
              <a:t>with the  Ad Hoc CEOS Carbon Strategy Implementation Study Team (CSIST</a:t>
            </a:r>
            <a:r>
              <a:rPr lang="en-US" sz="2000" dirty="0" smtClean="0"/>
              <a:t>) to define appropriate CEOS entities and processes for disposition and tracking of actions</a:t>
            </a:r>
          </a:p>
          <a:p>
            <a:pPr marL="800100" lvl="1" indent="-342900">
              <a:buFont typeface="Arial"/>
              <a:buChar char="•"/>
            </a:pPr>
            <a:r>
              <a:rPr lang="en-US" sz="2000" dirty="0" smtClean="0"/>
              <a:t>Hopefully CSIST results will clarify actions so that WGClimate burden for future leadership of CEOS Carbon activities will be viewed as more realistic by a majority of </a:t>
            </a:r>
            <a:r>
              <a:rPr lang="en-US" sz="2000" smtClean="0"/>
              <a:t>WGClimate members</a:t>
            </a:r>
            <a:endParaRPr lang="en-US" sz="2000" dirty="0"/>
          </a:p>
        </p:txBody>
      </p:sp>
    </p:spTree>
    <p:extLst>
      <p:ext uri="{BB962C8B-B14F-4D97-AF65-F5344CB8AC3E}">
        <p14:creationId xmlns:p14="http://schemas.microsoft.com/office/powerpoint/2010/main" val="49870641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8</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US" sz="3200" b="1" kern="0" dirty="0">
                <a:solidFill>
                  <a:schemeClr val="bg1"/>
                </a:solidFill>
                <a:latin typeface="Tahoma" pitchFamily="-106" charset="0"/>
                <a:cs typeface="Tahoma" pitchFamily="-106" charset="0"/>
              </a:rPr>
              <a:t>WGClimate Work </a:t>
            </a:r>
            <a:r>
              <a:rPr lang="en-US" sz="3200" b="1" kern="0" dirty="0" smtClean="0">
                <a:solidFill>
                  <a:schemeClr val="bg1"/>
                </a:solidFill>
                <a:latin typeface="Tahoma" pitchFamily="-106" charset="0"/>
                <a:cs typeface="Tahoma" pitchFamily="-106" charset="0"/>
              </a:rPr>
              <a:t>Plan</a:t>
            </a:r>
            <a:endParaRPr lang="en-US" sz="3200" b="1" kern="0" dirty="0">
              <a:solidFill>
                <a:schemeClr val="bg1"/>
              </a:solidFill>
              <a:latin typeface="Tahoma" pitchFamily="-106" charset="0"/>
              <a:cs typeface="Tahoma" pitchFamily="-106" charset="0"/>
            </a:endParaRPr>
          </a:p>
        </p:txBody>
      </p:sp>
      <p:sp>
        <p:nvSpPr>
          <p:cNvPr id="7" name="TextBox 6"/>
          <p:cNvSpPr txBox="1"/>
          <p:nvPr/>
        </p:nvSpPr>
        <p:spPr>
          <a:xfrm>
            <a:off x="208167" y="1499718"/>
            <a:ext cx="8710648" cy="707886"/>
          </a:xfrm>
          <a:prstGeom prst="rect">
            <a:avLst/>
          </a:prstGeom>
          <a:noFill/>
        </p:spPr>
        <p:txBody>
          <a:bodyPr wrap="square" rtlCol="0">
            <a:spAutoFit/>
          </a:bodyPr>
          <a:lstStyle/>
          <a:p>
            <a:pPr lvl="0"/>
            <a:r>
              <a:rPr lang="en-US" sz="2000" b="1" dirty="0" smtClean="0"/>
              <a:t>Presenter Guidance</a:t>
            </a:r>
          </a:p>
          <a:p>
            <a:pPr marL="342900" lvl="0" indent="-342900">
              <a:buFont typeface="Arial"/>
              <a:buChar char="•"/>
            </a:pPr>
            <a:r>
              <a:rPr lang="en-US" sz="2000" dirty="0" smtClean="0"/>
              <a:t>Note the</a:t>
            </a:r>
          </a:p>
        </p:txBody>
      </p:sp>
    </p:spTree>
    <p:extLst>
      <p:ext uri="{BB962C8B-B14F-4D97-AF65-F5344CB8AC3E}">
        <p14:creationId xmlns:p14="http://schemas.microsoft.com/office/powerpoint/2010/main" val="23487086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3217</TotalTime>
  <Words>861</Words>
  <Application>Microsoft Office PowerPoint</Application>
  <PresentationFormat>On-screen Show (4:3)</PresentationFormat>
  <Paragraphs>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4_EUM_template_v03</vt:lpstr>
      <vt:lpstr>WGClimate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John</cp:lastModifiedBy>
  <cp:revision>312</cp:revision>
  <dcterms:created xsi:type="dcterms:W3CDTF">2012-08-31T01:11:17Z</dcterms:created>
  <dcterms:modified xsi:type="dcterms:W3CDTF">2014-09-11T16:24:41Z</dcterms:modified>
</cp:coreProperties>
</file>