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260" r:id="rId2"/>
    <p:sldId id="308" r:id="rId3"/>
    <p:sldId id="303" r:id="rId4"/>
    <p:sldId id="300" r:id="rId5"/>
    <p:sldId id="301" r:id="rId6"/>
    <p:sldId id="309" r:id="rId7"/>
    <p:sldId id="302" r:id="rId8"/>
    <p:sldId id="304" r:id="rId9"/>
    <p:sldId id="305" r:id="rId10"/>
    <p:sldId id="306" r:id="rId11"/>
    <p:sldId id="297" r:id="rId12"/>
    <p:sldId id="276" r:id="rId13"/>
    <p:sldId id="296" r:id="rId14"/>
    <p:sldId id="275" r:id="rId15"/>
    <p:sldId id="281" r:id="rId16"/>
    <p:sldId id="286" r:id="rId17"/>
    <p:sldId id="287" r:id="rId18"/>
    <p:sldId id="288" r:id="rId19"/>
    <p:sldId id="289" r:id="rId20"/>
    <p:sldId id="277" r:id="rId21"/>
    <p:sldId id="292" r:id="rId22"/>
    <p:sldId id="293" r:id="rId23"/>
    <p:sldId id="307" r:id="rId24"/>
    <p:sldId id="279" r:id="rId25"/>
    <p:sldId id="283" r:id="rId26"/>
    <p:sldId id="284" r:id="rId27"/>
    <p:sldId id="285" r:id="rId2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9" autoAdjust="0"/>
    <p:restoredTop sz="95833" autoAdjust="0"/>
  </p:normalViewPr>
  <p:slideViewPr>
    <p:cSldViewPr snapToGrid="0" snapToObjects="1">
      <p:cViewPr varScale="1">
        <p:scale>
          <a:sx n="86" d="100"/>
          <a:sy n="86" d="100"/>
        </p:scale>
        <p:origin x="-1984" y="-104"/>
      </p:cViewPr>
      <p:guideLst>
        <p:guide orient="horz" pos="4277"/>
        <p:guide pos="28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207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9/17/14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a:t>
            </a:fld>
            <a:endParaRPr lang="en-US"/>
          </a:p>
        </p:txBody>
      </p:sp>
    </p:spTree>
    <p:extLst>
      <p:ext uri="{BB962C8B-B14F-4D97-AF65-F5344CB8AC3E}">
        <p14:creationId xmlns:p14="http://schemas.microsoft.com/office/powerpoint/2010/main" val="301070270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C098A87-5171-4B75-93C2-5524BB9D1112}" type="slidenum">
              <a:rPr lang="de-DE" smtClean="0">
                <a:latin typeface="Times New Roman" pitchFamily="-106" charset="0"/>
              </a:rPr>
              <a:pPr/>
              <a:t>1</a:t>
            </a:fld>
            <a:endParaRPr lang="de-DE" dirty="0" smtClean="0">
              <a:latin typeface="Times New Roman" pitchFamily="-106"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de-DE" dirty="0" smtClean="0">
              <a:latin typeface="Times New Roman" pitchFamily="-10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13</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14</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15</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16</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17</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18</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19</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20</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21</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22</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24</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25</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26</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27</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4</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5</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6</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7</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9</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10</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12</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a:defRPr/>
            </a:pPr>
            <a:endParaRPr lang="en-US">
              <a:latin typeface="Tahoma" pitchFamily="34" charset="0"/>
            </a:endParaRPr>
          </a:p>
        </p:txBody>
      </p:sp>
      <p:sp>
        <p:nvSpPr>
          <p:cNvPr id="328706" name="Rectangle 2"/>
          <p:cNvSpPr>
            <a:spLocks noGrp="1" noChangeArrowheads="1"/>
          </p:cNvSpPr>
          <p:nvPr>
            <p:ph type="ctrTitle" sz="quarter"/>
          </p:nvPr>
        </p:nvSpPr>
        <p:spPr>
          <a:xfrm>
            <a:off x="4089889" y="666750"/>
            <a:ext cx="4810857"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a:t>
            </a:fld>
            <a:endParaRPr lang="en-US"/>
          </a:p>
        </p:txBody>
      </p:sp>
    </p:spTree>
  </p:cSld>
  <p:clrMapOvr>
    <a:masterClrMapping/>
  </p:clrMapOvr>
  <p:transition xmlns:p14="http://schemas.microsoft.com/office/powerpoint/2010/main" spd="slow"/>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1671638" y="188913"/>
            <a:ext cx="7396162"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4" name="TextBox 3"/>
          <p:cNvSpPr txBox="1"/>
          <p:nvPr userDrawn="1"/>
        </p:nvSpPr>
        <p:spPr>
          <a:xfrm>
            <a:off x="19050" y="482815"/>
            <a:ext cx="1749197" cy="553998"/>
          </a:xfrm>
          <a:prstGeom prst="rect">
            <a:avLst/>
          </a:prstGeom>
          <a:noFill/>
        </p:spPr>
        <p:txBody>
          <a:bodyPr wrap="none">
            <a:spAutoFit/>
          </a:bodyPr>
          <a:lstStyle/>
          <a:p>
            <a:pPr defTabSz="914400" eaLnBrk="0" hangingPunct="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SIT Tech.</a:t>
            </a:r>
            <a:r>
              <a:rPr lang="en-US" sz="1000" b="1" baseline="0" dirty="0" smtClean="0">
                <a:solidFill>
                  <a:srgbClr val="FFFFFF"/>
                </a:solidFill>
                <a:latin typeface="Arial Unicode MS" pitchFamily="-111" charset="0"/>
                <a:ea typeface="ＭＳ Ｐゴシック" pitchFamily="-105" charset="-128"/>
                <a:cs typeface="ＭＳ Ｐゴシック" pitchFamily="-105" charset="-128"/>
              </a:rPr>
              <a:t> Workshop 2014</a:t>
            </a:r>
            <a:endParaRPr lang="en-US" sz="1000" b="1" dirty="0">
              <a:solidFill>
                <a:srgbClr val="FFFFFF"/>
              </a:solidFill>
              <a:latin typeface="Arial Unicode MS" pitchFamily="-111" charset="0"/>
              <a:ea typeface="ＭＳ Ｐゴシック" pitchFamily="-105" charset="-128"/>
              <a:cs typeface="ＭＳ Ｐゴシック" pitchFamily="-105" charset="-128"/>
            </a:endParaRPr>
          </a:p>
          <a:p>
            <a:pPr defTabSz="914400" eaLnBrk="0" hangingPunct="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CNES, Montpellier, France</a:t>
            </a:r>
            <a:r>
              <a:rPr lang="en-US" sz="1000" b="1" dirty="0">
                <a:solidFill>
                  <a:srgbClr val="FFFFFF"/>
                </a:solidFill>
                <a:latin typeface="Arial Unicode MS" pitchFamily="-111" charset="0"/>
                <a:ea typeface="ＭＳ Ｐゴシック" pitchFamily="-105" charset="-128"/>
                <a:cs typeface="ＭＳ Ｐゴシック" pitchFamily="-105" charset="-128"/>
              </a:rPr>
              <a:t/>
            </a:r>
            <a:br>
              <a:rPr lang="en-US" sz="1000" b="1" dirty="0">
                <a:solidFill>
                  <a:srgbClr val="FFFFFF"/>
                </a:solidFill>
                <a:latin typeface="Arial Unicode MS" pitchFamily="-111" charset="0"/>
                <a:ea typeface="ＭＳ Ｐゴシック" pitchFamily="-105" charset="-128"/>
                <a:cs typeface="ＭＳ Ｐゴシック" pitchFamily="-105" charset="-128"/>
              </a:rPr>
            </a:br>
            <a:r>
              <a:rPr lang="en-US" sz="1000" b="1" dirty="0" smtClean="0">
                <a:solidFill>
                  <a:srgbClr val="FFFFFF"/>
                </a:solidFill>
                <a:latin typeface="Arial Unicode MS" pitchFamily="-111" charset="0"/>
                <a:ea typeface="ＭＳ Ｐゴシック" pitchFamily="-105" charset="-128"/>
                <a:cs typeface="ＭＳ Ｐゴシック" pitchFamily="-105" charset="-128"/>
              </a:rPr>
              <a:t>17</a:t>
            </a:r>
            <a:r>
              <a:rPr lang="en-US" sz="1000" b="1" baseline="30000" dirty="0" smtClean="0">
                <a:solidFill>
                  <a:srgbClr val="FFFFFF"/>
                </a:solidFill>
                <a:latin typeface="Arial Unicode MS" pitchFamily="-111" charset="0"/>
                <a:ea typeface="ＭＳ Ｐゴシック" pitchFamily="-105" charset="-128"/>
                <a:cs typeface="ＭＳ Ｐゴシック" pitchFamily="-105" charset="-128"/>
              </a:rPr>
              <a:t>th</a:t>
            </a:r>
            <a:r>
              <a:rPr lang="en-US" sz="1000" b="1" dirty="0" smtClean="0">
                <a:solidFill>
                  <a:srgbClr val="FFFFFF"/>
                </a:solidFill>
                <a:latin typeface="Arial Unicode MS" pitchFamily="-111" charset="0"/>
                <a:ea typeface="ＭＳ Ｐゴシック" pitchFamily="-105" charset="-128"/>
                <a:cs typeface="ＭＳ Ｐゴシック" pitchFamily="-105" charset="-128"/>
              </a:rPr>
              <a:t>-18</a:t>
            </a:r>
            <a:r>
              <a:rPr lang="en-US" sz="1000" b="1" baseline="30000" dirty="0" smtClean="0">
                <a:solidFill>
                  <a:srgbClr val="FFFFFF"/>
                </a:solidFill>
                <a:latin typeface="Arial Unicode MS" pitchFamily="-111" charset="0"/>
                <a:ea typeface="ＭＳ Ｐゴシック" pitchFamily="-105" charset="-128"/>
                <a:cs typeface="ＭＳ Ｐゴシック" pitchFamily="-105" charset="-128"/>
              </a:rPr>
              <a:t>th</a:t>
            </a:r>
            <a:r>
              <a:rPr lang="en-US" sz="1000" b="1" dirty="0" smtClean="0">
                <a:solidFill>
                  <a:srgbClr val="FFFFFF"/>
                </a:solidFill>
                <a:latin typeface="Arial Unicode MS" pitchFamily="-111" charset="0"/>
                <a:ea typeface="ＭＳ Ｐゴシック" pitchFamily="-105" charset="-128"/>
                <a:cs typeface="ＭＳ Ｐゴシック" pitchFamily="-105" charset="-128"/>
              </a:rPr>
              <a:t> September</a:t>
            </a:r>
            <a:r>
              <a:rPr lang="en-US" sz="1000" b="1" baseline="0" dirty="0" smtClean="0">
                <a:solidFill>
                  <a:srgbClr val="FFFFFF"/>
                </a:solidFill>
                <a:latin typeface="Arial Unicode MS" pitchFamily="-111" charset="0"/>
                <a:ea typeface="ＭＳ Ｐゴシック" pitchFamily="-105" charset="-128"/>
                <a:cs typeface="ＭＳ Ｐゴシック" pitchFamily="-105" charset="-128"/>
              </a:rPr>
              <a:t> </a:t>
            </a:r>
            <a:r>
              <a:rPr lang="en-US" sz="1000" b="1" dirty="0" smtClean="0">
                <a:solidFill>
                  <a:srgbClr val="FFFFFF"/>
                </a:solidFill>
                <a:latin typeface="Arial Unicode MS" pitchFamily="-111" charset="0"/>
                <a:ea typeface="ＭＳ Ｐゴシック" pitchFamily="-105" charset="-128"/>
                <a:cs typeface="ＭＳ Ｐゴシック" pitchFamily="-105" charset="-128"/>
              </a:rPr>
              <a:t>2014</a:t>
            </a:r>
            <a:endParaRPr lang="en-US" sz="1000" b="1" dirty="0">
              <a:solidFill>
                <a:srgbClr val="FFFFFF"/>
              </a:solidFill>
              <a:latin typeface="Arial Unicode MS" pitchFamily="-111" charset="0"/>
              <a:ea typeface="ＭＳ Ｐゴシック" pitchFamily="-105" charset="-128"/>
              <a:cs typeface="ＭＳ Ｐゴシック" pitchFamily="-105" charset="-128"/>
            </a:endParaRP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a:p>
        </p:txBody>
      </p:sp>
      <p:pic>
        <p:nvPicPr>
          <p:cNvPr id="5" name="Picture 4" descr="CEOS_logo_trans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078" y="119764"/>
            <a:ext cx="915254" cy="363051"/>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71" r:id="rId2"/>
  </p:sldLayoutIdLst>
  <p:transition xmlns:p14="http://schemas.microsoft.com/office/powerpoint/2010/main" spd="slow"/>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geo.spacebel.be/opensearch/readme.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geo.spacebel.be/opensearch/readme.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4"/>
          <p:cNvSpPr>
            <a:spLocks noGrp="1" noChangeArrowheads="1"/>
          </p:cNvSpPr>
          <p:nvPr>
            <p:ph type="ctrTitle"/>
          </p:nvPr>
        </p:nvSpPr>
        <p:spPr>
          <a:xfrm>
            <a:off x="3814057" y="0"/>
            <a:ext cx="5206574" cy="1672389"/>
          </a:xfrm>
        </p:spPr>
        <p:txBody>
          <a:bodyPr/>
          <a:lstStyle/>
          <a:p>
            <a:pPr algn="l"/>
            <a:r>
              <a:rPr lang="en-US" sz="2800" dirty="0" smtClean="0"/>
              <a:t>WGISS</a:t>
            </a:r>
            <a:endParaRPr lang="en-US" sz="2800" dirty="0" smtClean="0">
              <a:solidFill>
                <a:srgbClr val="FFFF00"/>
              </a:solidFill>
            </a:endParaRPr>
          </a:p>
        </p:txBody>
      </p:sp>
      <p:sp>
        <p:nvSpPr>
          <p:cNvPr id="2" name="Subtitle 1"/>
          <p:cNvSpPr>
            <a:spLocks noGrp="1"/>
          </p:cNvSpPr>
          <p:nvPr>
            <p:ph type="subTitle" sz="quarter" idx="1"/>
          </p:nvPr>
        </p:nvSpPr>
        <p:spPr>
          <a:xfrm>
            <a:off x="3814057" y="1694444"/>
            <a:ext cx="4826977" cy="1564105"/>
          </a:xfrm>
        </p:spPr>
        <p:txBody>
          <a:bodyPr/>
          <a:lstStyle/>
          <a:p>
            <a:r>
              <a:rPr lang="en-US" b="0" dirty="0" smtClean="0"/>
              <a:t>Richard MORENO</a:t>
            </a:r>
            <a:br>
              <a:rPr lang="en-US" b="0" dirty="0" smtClean="0"/>
            </a:br>
            <a:r>
              <a:rPr lang="en-US" b="0" dirty="0" smtClean="0"/>
              <a:t>CNES</a:t>
            </a:r>
          </a:p>
          <a:p>
            <a:r>
              <a:rPr lang="en-US" b="0" dirty="0" smtClean="0"/>
              <a:t>SIT Workshop Agenda Item #8</a:t>
            </a:r>
          </a:p>
          <a:p>
            <a:r>
              <a:rPr lang="en-US" b="0" dirty="0" smtClean="0"/>
              <a:t>CEOS SIT Technical Workshop</a:t>
            </a:r>
          </a:p>
          <a:p>
            <a:r>
              <a:rPr lang="en-US" b="0" dirty="0" smtClean="0"/>
              <a:t>CNES</a:t>
            </a:r>
            <a:r>
              <a:rPr lang="en-US" b="0" dirty="0"/>
              <a:t>, </a:t>
            </a:r>
            <a:r>
              <a:rPr lang="en-US" b="0" dirty="0" smtClean="0"/>
              <a:t>Montpellier, France</a:t>
            </a:r>
            <a:br>
              <a:rPr lang="en-US" b="0" dirty="0" smtClean="0"/>
            </a:br>
            <a:r>
              <a:rPr lang="en-US" b="0" dirty="0" smtClean="0"/>
              <a:t>17</a:t>
            </a:r>
            <a:r>
              <a:rPr lang="en-US" b="0" baseline="30000" dirty="0" smtClean="0"/>
              <a:t>th</a:t>
            </a:r>
            <a:r>
              <a:rPr lang="en-US" b="0" dirty="0" smtClean="0"/>
              <a:t>-18</a:t>
            </a:r>
            <a:r>
              <a:rPr lang="en-US" b="0" baseline="30000" dirty="0" smtClean="0"/>
              <a:t>th</a:t>
            </a:r>
            <a:r>
              <a:rPr lang="en-US" b="0" dirty="0" smtClean="0"/>
              <a:t> September 2014</a:t>
            </a:r>
            <a:endParaRPr lang="en-US" b="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10</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Technology Exploration</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7" name="TextBox 6"/>
          <p:cNvSpPr txBox="1"/>
          <p:nvPr/>
        </p:nvSpPr>
        <p:spPr>
          <a:xfrm>
            <a:off x="208167" y="1472824"/>
            <a:ext cx="8710648" cy="3847207"/>
          </a:xfrm>
          <a:prstGeom prst="rect">
            <a:avLst/>
          </a:prstGeom>
          <a:noFill/>
        </p:spPr>
        <p:txBody>
          <a:bodyPr wrap="square" rtlCol="0">
            <a:spAutoFit/>
          </a:bodyPr>
          <a:lstStyle/>
          <a:p>
            <a:pPr marL="342900" indent="-342900">
              <a:buFont typeface="Arial"/>
              <a:buChar char="•"/>
            </a:pPr>
            <a:r>
              <a:rPr lang="en-US" sz="2400" dirty="0" smtClean="0"/>
              <a:t>The </a:t>
            </a:r>
            <a:r>
              <a:rPr lang="en-US" sz="2400" dirty="0"/>
              <a:t>Technology Exploration Interest Group is developing a web page to advertise resources from the WGISS agencies that fall under the following categorization: </a:t>
            </a:r>
          </a:p>
          <a:p>
            <a:pPr marL="800100" lvl="1" indent="-342900">
              <a:buFont typeface="Arial"/>
              <a:buChar char="•"/>
            </a:pPr>
            <a:r>
              <a:rPr lang="en-US" sz="2000" dirty="0" smtClean="0"/>
              <a:t>Search </a:t>
            </a:r>
            <a:r>
              <a:rPr lang="en-US" sz="2000" dirty="0"/>
              <a:t>&amp; Order, </a:t>
            </a:r>
          </a:p>
          <a:p>
            <a:pPr marL="800100" lvl="1" indent="-342900">
              <a:buFont typeface="Arial"/>
              <a:buChar char="•"/>
            </a:pPr>
            <a:r>
              <a:rPr lang="en-US" sz="2000" dirty="0" smtClean="0"/>
              <a:t>Data </a:t>
            </a:r>
            <a:r>
              <a:rPr lang="en-US" sz="2000" dirty="0"/>
              <a:t>Handling, </a:t>
            </a:r>
          </a:p>
          <a:p>
            <a:pPr marL="800100" lvl="1" indent="-342900">
              <a:buFont typeface="Arial"/>
              <a:buChar char="•"/>
            </a:pPr>
            <a:r>
              <a:rPr lang="en-US" sz="2000" dirty="0" err="1" smtClean="0"/>
              <a:t>Subsetting</a:t>
            </a:r>
            <a:r>
              <a:rPr lang="en-US" sz="2000" dirty="0" smtClean="0"/>
              <a:t> </a:t>
            </a:r>
            <a:r>
              <a:rPr lang="en-US" sz="2000" dirty="0"/>
              <a:t>&amp; Filtering, </a:t>
            </a:r>
          </a:p>
          <a:p>
            <a:pPr marL="800100" lvl="1" indent="-342900">
              <a:buFont typeface="Arial"/>
              <a:buChar char="•"/>
            </a:pPr>
            <a:r>
              <a:rPr lang="en-US" sz="2000" dirty="0" smtClean="0"/>
              <a:t>Geo-location</a:t>
            </a:r>
            <a:r>
              <a:rPr lang="en-US" sz="2000" dirty="0"/>
              <a:t>, Re-projection &amp; Mapping</a:t>
            </a:r>
          </a:p>
          <a:p>
            <a:pPr marL="800100" lvl="1" indent="-342900">
              <a:buFont typeface="Arial"/>
              <a:buChar char="•"/>
            </a:pPr>
            <a:r>
              <a:rPr lang="en-US" sz="2000" dirty="0" smtClean="0"/>
              <a:t>Data </a:t>
            </a:r>
            <a:r>
              <a:rPr lang="en-US" sz="2000" dirty="0"/>
              <a:t>Visualization&amp; Analysis</a:t>
            </a:r>
          </a:p>
          <a:p>
            <a:pPr marL="342900" indent="-342900">
              <a:buFont typeface="Arial"/>
              <a:buChar char="•"/>
            </a:pPr>
            <a:endParaRPr lang="en-US" sz="2400" dirty="0"/>
          </a:p>
          <a:p>
            <a:pPr marL="342900" indent="-342900">
              <a:buFont typeface="Arial"/>
              <a:buChar char="•"/>
            </a:pPr>
            <a:r>
              <a:rPr lang="en-US" sz="2400" dirty="0" smtClean="0"/>
              <a:t>They </a:t>
            </a:r>
            <a:r>
              <a:rPr lang="en-US" sz="2400" dirty="0"/>
              <a:t>are also developing a web page to advertise open source software and to promote software reuse. </a:t>
            </a:r>
          </a:p>
        </p:txBody>
      </p:sp>
    </p:spTree>
    <p:extLst>
      <p:ext uri="{BB962C8B-B14F-4D97-AF65-F5344CB8AC3E}">
        <p14:creationId xmlns:p14="http://schemas.microsoft.com/office/powerpoint/2010/main" val="135085215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532965" y="632012"/>
            <a:ext cx="7367781" cy="1344800"/>
          </a:xfrm>
        </p:spPr>
        <p:txBody>
          <a:bodyPr/>
          <a:lstStyle/>
          <a:p>
            <a:r>
              <a:rPr lang="en-GB" dirty="0" smtClean="0"/>
              <a:t>Interoperability Interest group</a:t>
            </a:r>
            <a:endParaRPr lang="en-GB" dirty="0"/>
          </a:p>
        </p:txBody>
      </p:sp>
      <p:sp>
        <p:nvSpPr>
          <p:cNvPr id="3" name="Subtitle 2"/>
          <p:cNvSpPr>
            <a:spLocks noGrp="1"/>
          </p:cNvSpPr>
          <p:nvPr>
            <p:ph type="subTitle" sz="quarter" idx="1"/>
          </p:nvPr>
        </p:nvSpPr>
        <p:spPr>
          <a:xfrm>
            <a:off x="4081097" y="2278811"/>
            <a:ext cx="4826977" cy="1093787"/>
          </a:xfrm>
        </p:spPr>
        <p:txBody>
          <a:bodyPr/>
          <a:lstStyle/>
          <a:p>
            <a:r>
              <a:rPr lang="en-GB" dirty="0" err="1" smtClean="0"/>
              <a:t>Opensearch</a:t>
            </a:r>
            <a:endParaRPr lang="en-GB" dirty="0" smtClean="0"/>
          </a:p>
          <a:p>
            <a:r>
              <a:rPr lang="en-GB" dirty="0" smtClean="0"/>
              <a:t>CWIC</a:t>
            </a:r>
          </a:p>
          <a:p>
            <a:r>
              <a:rPr lang="en-GB" dirty="0" err="1" smtClean="0"/>
              <a:t>FedEO</a:t>
            </a:r>
            <a:endParaRPr lang="en-GB" dirty="0" smtClean="0"/>
          </a:p>
          <a:p>
            <a:r>
              <a:rPr lang="en-GB" dirty="0" smtClean="0"/>
              <a:t>IDN</a:t>
            </a:r>
            <a:endParaRPr lang="en-GB" dirty="0"/>
          </a:p>
        </p:txBody>
      </p:sp>
    </p:spTree>
    <p:extLst>
      <p:ext uri="{BB962C8B-B14F-4D97-AF65-F5344CB8AC3E}">
        <p14:creationId xmlns:p14="http://schemas.microsoft.com/office/powerpoint/2010/main" val="12964094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12</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err="1" smtClean="0">
                <a:solidFill>
                  <a:schemeClr val="bg1"/>
                </a:solidFill>
                <a:latin typeface="Tahoma" pitchFamily="-106" charset="0"/>
                <a:cs typeface="Tahoma" pitchFamily="-106" charset="0"/>
              </a:rPr>
              <a:t>Opensearch</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7" name="TextBox 6"/>
          <p:cNvSpPr txBox="1"/>
          <p:nvPr/>
        </p:nvSpPr>
        <p:spPr>
          <a:xfrm>
            <a:off x="208167" y="3869194"/>
            <a:ext cx="8710648" cy="2677656"/>
          </a:xfrm>
          <a:prstGeom prst="rect">
            <a:avLst/>
          </a:prstGeom>
          <a:noFill/>
        </p:spPr>
        <p:txBody>
          <a:bodyPr wrap="square" rtlCol="0">
            <a:spAutoFit/>
          </a:bodyPr>
          <a:lstStyle/>
          <a:p>
            <a:pPr marL="342900" indent="-342900">
              <a:buFont typeface="Arial"/>
              <a:buChar char="•"/>
            </a:pPr>
            <a:r>
              <a:rPr lang="en-US" sz="2400" dirty="0" smtClean="0"/>
              <a:t>CEOS </a:t>
            </a:r>
            <a:r>
              <a:rPr lang="en-US" sz="2400" dirty="0" err="1" smtClean="0"/>
              <a:t>opensearch</a:t>
            </a:r>
            <a:r>
              <a:rPr lang="en-US" sz="2400" dirty="0" smtClean="0"/>
              <a:t> ?</a:t>
            </a:r>
          </a:p>
          <a:p>
            <a:pPr marL="800100" lvl="1" indent="-342900">
              <a:buFont typeface="Arial"/>
              <a:buChar char="•"/>
            </a:pPr>
            <a:r>
              <a:rPr lang="en-US" sz="2400" dirty="0" smtClean="0"/>
              <a:t>Standard for </a:t>
            </a:r>
            <a:r>
              <a:rPr lang="en-US" sz="2400" dirty="0" err="1" smtClean="0"/>
              <a:t>interoperabilty</a:t>
            </a:r>
            <a:r>
              <a:rPr lang="en-US" sz="2400" dirty="0" smtClean="0"/>
              <a:t> (discovery and access of data)</a:t>
            </a:r>
          </a:p>
          <a:p>
            <a:pPr marL="800100" lvl="1" indent="-342900">
              <a:buFont typeface="Arial"/>
              <a:buChar char="•"/>
            </a:pPr>
            <a:r>
              <a:rPr lang="en-US" sz="2400" dirty="0" smtClean="0"/>
              <a:t>Now an OGC standard</a:t>
            </a:r>
          </a:p>
          <a:p>
            <a:pPr marL="800100" lvl="1" indent="-342900">
              <a:buFont typeface="Arial"/>
              <a:buChar char="•"/>
            </a:pPr>
            <a:r>
              <a:rPr lang="en-US" sz="2400" dirty="0" smtClean="0"/>
              <a:t>CEOS </a:t>
            </a:r>
            <a:r>
              <a:rPr lang="en-US" sz="2400" dirty="0" err="1" smtClean="0"/>
              <a:t>opensearch</a:t>
            </a:r>
            <a:r>
              <a:rPr lang="en-US" sz="2400" dirty="0" smtClean="0"/>
              <a:t> best practice document</a:t>
            </a:r>
          </a:p>
          <a:p>
            <a:pPr marL="1257300" lvl="2" indent="-342900">
              <a:buFont typeface="Arial"/>
              <a:buChar char="•"/>
            </a:pPr>
            <a:r>
              <a:rPr lang="en-US" sz="2400" dirty="0" smtClean="0"/>
              <a:t>To help implementers</a:t>
            </a:r>
          </a:p>
          <a:p>
            <a:pPr marL="1257300" lvl="2" indent="-342900">
              <a:buFont typeface="Arial"/>
              <a:buChar char="•"/>
            </a:pPr>
            <a:r>
              <a:rPr lang="en-US" sz="2400" dirty="0" smtClean="0"/>
              <a:t>To precise some technical elements left open in OGC</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7664"/>
            <a:ext cx="9144000" cy="2441448"/>
          </a:xfrm>
          <a:prstGeom prst="rect">
            <a:avLst/>
          </a:prstGeom>
        </p:spPr>
      </p:pic>
    </p:spTree>
    <p:extLst>
      <p:ext uri="{BB962C8B-B14F-4D97-AF65-F5344CB8AC3E}">
        <p14:creationId xmlns:p14="http://schemas.microsoft.com/office/powerpoint/2010/main" val="341098689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13</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err="1" smtClean="0">
                <a:solidFill>
                  <a:schemeClr val="bg1"/>
                </a:solidFill>
                <a:latin typeface="Tahoma" pitchFamily="-106" charset="0"/>
                <a:cs typeface="Tahoma" pitchFamily="-106" charset="0"/>
              </a:rPr>
              <a:t>Opensearch</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7" name="TextBox 6"/>
          <p:cNvSpPr txBox="1"/>
          <p:nvPr/>
        </p:nvSpPr>
        <p:spPr>
          <a:xfrm>
            <a:off x="208167" y="1607295"/>
            <a:ext cx="8710648" cy="3662541"/>
          </a:xfrm>
          <a:prstGeom prst="rect">
            <a:avLst/>
          </a:prstGeom>
          <a:noFill/>
        </p:spPr>
        <p:txBody>
          <a:bodyPr wrap="square" rtlCol="0">
            <a:spAutoFit/>
          </a:bodyPr>
          <a:lstStyle/>
          <a:p>
            <a:pPr marL="342900" indent="-342900">
              <a:buFont typeface="Arial"/>
              <a:buChar char="•"/>
            </a:pPr>
            <a:r>
              <a:rPr lang="en-US" sz="2400" dirty="0" smtClean="0"/>
              <a:t>CEOS </a:t>
            </a:r>
            <a:r>
              <a:rPr lang="en-US" sz="2400" dirty="0" err="1"/>
              <a:t>opensearch</a:t>
            </a:r>
            <a:endParaRPr lang="en-US" sz="2400" dirty="0"/>
          </a:p>
          <a:p>
            <a:pPr marL="800100" lvl="1" indent="-342900">
              <a:buFont typeface="Arial"/>
              <a:buChar char="•"/>
            </a:pPr>
            <a:r>
              <a:rPr lang="en-US" sz="2000" dirty="0"/>
              <a:t>Applied by most of CEOS agencies</a:t>
            </a:r>
          </a:p>
          <a:p>
            <a:pPr marL="1257300" lvl="2" indent="-342900">
              <a:buFont typeface="Arial"/>
              <a:buChar char="•"/>
            </a:pPr>
            <a:r>
              <a:rPr lang="en-US" sz="2000" dirty="0"/>
              <a:t>Including CWIC and </a:t>
            </a:r>
            <a:r>
              <a:rPr lang="en-US" sz="2000" dirty="0" err="1"/>
              <a:t>FedEO</a:t>
            </a:r>
            <a:r>
              <a:rPr lang="en-US" sz="2000" dirty="0"/>
              <a:t> </a:t>
            </a:r>
            <a:r>
              <a:rPr lang="en-US" sz="2000" dirty="0" smtClean="0"/>
              <a:t>federations</a:t>
            </a:r>
          </a:p>
          <a:p>
            <a:pPr marL="800100" lvl="1" indent="-342900">
              <a:buFont typeface="Arial"/>
              <a:buChar char="•"/>
            </a:pPr>
            <a:r>
              <a:rPr lang="en-US" sz="2000" dirty="0" smtClean="0"/>
              <a:t>Easy </a:t>
            </a:r>
            <a:r>
              <a:rPr lang="en-US" sz="2000" dirty="0"/>
              <a:t>and simple to implement</a:t>
            </a:r>
          </a:p>
          <a:p>
            <a:pPr marL="342900" indent="-342900">
              <a:buFont typeface="Arial"/>
              <a:buChar char="•"/>
            </a:pPr>
            <a:endParaRPr lang="en-US" sz="2000" dirty="0"/>
          </a:p>
          <a:p>
            <a:pPr marL="342900" indent="-342900">
              <a:buFont typeface="Arial"/>
              <a:buChar char="•"/>
            </a:pPr>
            <a:r>
              <a:rPr lang="en-US" sz="2400" dirty="0"/>
              <a:t>CEOS Best Practice document</a:t>
            </a:r>
          </a:p>
          <a:p>
            <a:pPr marL="800100" lvl="1" indent="-342900">
              <a:buFont typeface="Arial"/>
              <a:buChar char="•"/>
            </a:pPr>
            <a:r>
              <a:rPr lang="en-US" sz="2000" dirty="0"/>
              <a:t>Reference document for implementation</a:t>
            </a:r>
          </a:p>
          <a:p>
            <a:pPr marL="800100" lvl="1" indent="-342900">
              <a:buFont typeface="Arial"/>
              <a:buChar char="•"/>
            </a:pPr>
            <a:r>
              <a:rPr lang="en-US" sz="2000" dirty="0"/>
              <a:t>Will be issue at the end of September 2014</a:t>
            </a:r>
          </a:p>
          <a:p>
            <a:pPr marL="342900" indent="-342900">
              <a:buFont typeface="Arial"/>
              <a:buChar char="•"/>
            </a:pPr>
            <a:endParaRPr lang="en-US" sz="2000" dirty="0"/>
          </a:p>
          <a:p>
            <a:pPr marL="342900" indent="-342900">
              <a:buFont typeface="Arial"/>
              <a:buChar char="•"/>
            </a:pPr>
            <a:r>
              <a:rPr lang="en-US" sz="2400" dirty="0"/>
              <a:t>CEOS </a:t>
            </a:r>
            <a:r>
              <a:rPr lang="en-US" sz="2400" dirty="0" err="1"/>
              <a:t>opensearch</a:t>
            </a:r>
            <a:r>
              <a:rPr lang="en-US" sz="2400" dirty="0"/>
              <a:t> Workshop for developers</a:t>
            </a:r>
          </a:p>
          <a:p>
            <a:pPr marL="800100" lvl="1" indent="-342900">
              <a:buFont typeface="Arial"/>
              <a:buChar char="•"/>
            </a:pPr>
            <a:r>
              <a:rPr lang="en-US" sz="2000" dirty="0"/>
              <a:t>During next WGISS meeting from 28th Sept to 3rd </a:t>
            </a:r>
            <a:r>
              <a:rPr lang="en-US" sz="2000" dirty="0" smtClean="0"/>
              <a:t>Oct</a:t>
            </a:r>
            <a:endParaRPr lang="en-US" sz="2000" dirty="0"/>
          </a:p>
        </p:txBody>
      </p:sp>
    </p:spTree>
    <p:extLst>
      <p:ext uri="{BB962C8B-B14F-4D97-AF65-F5344CB8AC3E}">
        <p14:creationId xmlns:p14="http://schemas.microsoft.com/office/powerpoint/2010/main" val="2381395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14</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CWIC</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7" name="TextBox 6"/>
          <p:cNvSpPr txBox="1"/>
          <p:nvPr/>
        </p:nvSpPr>
        <p:spPr>
          <a:xfrm>
            <a:off x="208167" y="1835894"/>
            <a:ext cx="8710648" cy="4031873"/>
          </a:xfrm>
          <a:prstGeom prst="rect">
            <a:avLst/>
          </a:prstGeom>
          <a:noFill/>
        </p:spPr>
        <p:txBody>
          <a:bodyPr wrap="square" rtlCol="0">
            <a:spAutoFit/>
          </a:bodyPr>
          <a:lstStyle/>
          <a:p>
            <a:pPr marL="342900" indent="-342900">
              <a:buFont typeface="Arial"/>
              <a:buChar char="•"/>
            </a:pPr>
            <a:r>
              <a:rPr lang="fr-FR" sz="2400" dirty="0"/>
              <a:t>CWIC supports </a:t>
            </a:r>
            <a:r>
              <a:rPr lang="fr-FR" sz="2400" dirty="0" err="1"/>
              <a:t>both</a:t>
            </a:r>
            <a:r>
              <a:rPr lang="fr-FR" sz="2400" dirty="0"/>
              <a:t> 2 standards for </a:t>
            </a:r>
            <a:r>
              <a:rPr lang="fr-FR" sz="2400" dirty="0" err="1"/>
              <a:t>search</a:t>
            </a:r>
            <a:r>
              <a:rPr lang="fr-FR" sz="2400" dirty="0"/>
              <a:t> and </a:t>
            </a:r>
            <a:r>
              <a:rPr lang="fr-FR" sz="2400" dirty="0" err="1"/>
              <a:t>access</a:t>
            </a:r>
            <a:r>
              <a:rPr lang="fr-FR" sz="2400" dirty="0"/>
              <a:t> </a:t>
            </a:r>
          </a:p>
          <a:p>
            <a:pPr marL="800100" lvl="1" indent="-342900">
              <a:buFont typeface="Arial"/>
              <a:buChar char="•"/>
            </a:pPr>
            <a:r>
              <a:rPr lang="fr-FR" sz="2400" dirty="0" err="1" smtClean="0"/>
              <a:t>including</a:t>
            </a:r>
            <a:r>
              <a:rPr lang="fr-FR" sz="2400" dirty="0" smtClean="0"/>
              <a:t> </a:t>
            </a:r>
            <a:r>
              <a:rPr lang="fr-FR" sz="2400" dirty="0" err="1" smtClean="0"/>
              <a:t>OpenSearch</a:t>
            </a:r>
            <a:r>
              <a:rPr lang="fr-FR" sz="2400" dirty="0" smtClean="0"/>
              <a:t> and OGC CSW</a:t>
            </a:r>
            <a:endParaRPr lang="fr-FR" sz="2400" dirty="0"/>
          </a:p>
          <a:p>
            <a:pPr marL="342900" lvl="0" indent="-342900">
              <a:buFont typeface="Arial"/>
              <a:buChar char="•"/>
            </a:pPr>
            <a:endParaRPr lang="en-US" sz="2400" dirty="0" smtClean="0"/>
          </a:p>
          <a:p>
            <a:pPr marL="342900" lvl="0" indent="-342900">
              <a:buFont typeface="Arial"/>
              <a:buChar char="•"/>
            </a:pPr>
            <a:r>
              <a:rPr lang="en-US" sz="2400" dirty="0" smtClean="0"/>
              <a:t>Provides </a:t>
            </a:r>
            <a:r>
              <a:rPr lang="en-US" sz="2400" dirty="0"/>
              <a:t>search and access to </a:t>
            </a:r>
            <a:endParaRPr lang="en-US" sz="2400" dirty="0" smtClean="0"/>
          </a:p>
          <a:p>
            <a:pPr marL="800100" lvl="1" indent="-342900">
              <a:buFont typeface="Arial"/>
              <a:buChar char="•"/>
            </a:pPr>
            <a:r>
              <a:rPr lang="en-US" sz="2400" dirty="0" smtClean="0"/>
              <a:t>over </a:t>
            </a:r>
            <a:r>
              <a:rPr lang="en-US" sz="2400" dirty="0"/>
              <a:t>1900 data collections </a:t>
            </a:r>
            <a:endParaRPr lang="en-US" sz="2400" dirty="0" smtClean="0"/>
          </a:p>
          <a:p>
            <a:pPr marL="1257300" lvl="2" indent="-342900">
              <a:buFont typeface="Arial"/>
              <a:buChar char="•"/>
            </a:pPr>
            <a:r>
              <a:rPr lang="en-US" sz="2400" dirty="0" smtClean="0"/>
              <a:t>with </a:t>
            </a:r>
            <a:r>
              <a:rPr lang="en-US" sz="2400" dirty="0"/>
              <a:t>over 70+ million granules.  </a:t>
            </a:r>
            <a:endParaRPr lang="en-US" sz="2400" dirty="0" smtClean="0"/>
          </a:p>
          <a:p>
            <a:pPr marL="1257300" lvl="2" indent="-342900">
              <a:buFont typeface="Arial"/>
              <a:buChar char="•"/>
            </a:pPr>
            <a:endParaRPr lang="en-US" sz="2400" dirty="0"/>
          </a:p>
          <a:p>
            <a:pPr marL="342900" indent="-342900">
              <a:buFont typeface="Arial"/>
              <a:buChar char="•"/>
            </a:pPr>
            <a:r>
              <a:rPr lang="en-US" sz="2400" dirty="0" smtClean="0"/>
              <a:t>All </a:t>
            </a:r>
            <a:r>
              <a:rPr lang="en-US" sz="2400" dirty="0"/>
              <a:t>data collections currently accessible via CWIC are “GEOSS Data Core” except for 2 data collections.</a:t>
            </a:r>
          </a:p>
          <a:p>
            <a:pPr marL="342900" lvl="0" indent="-342900">
              <a:buFont typeface="Arial"/>
              <a:buChar char="•"/>
            </a:pPr>
            <a:endParaRPr lang="en-US" sz="2000" dirty="0"/>
          </a:p>
          <a:p>
            <a:pPr marL="342900" lvl="0" indent="-342900">
              <a:buFont typeface="Arial"/>
              <a:buChar char="•"/>
            </a:pPr>
            <a:endParaRPr lang="en-US" sz="2000" dirty="0" smtClean="0"/>
          </a:p>
        </p:txBody>
      </p:sp>
    </p:spTree>
    <p:extLst>
      <p:ext uri="{BB962C8B-B14F-4D97-AF65-F5344CB8AC3E}">
        <p14:creationId xmlns:p14="http://schemas.microsoft.com/office/powerpoint/2010/main" val="286648030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15</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CWIC</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7" name="TextBox 6"/>
          <p:cNvSpPr txBox="1"/>
          <p:nvPr/>
        </p:nvSpPr>
        <p:spPr>
          <a:xfrm>
            <a:off x="208167" y="1499718"/>
            <a:ext cx="8710648" cy="4893647"/>
          </a:xfrm>
          <a:prstGeom prst="rect">
            <a:avLst/>
          </a:prstGeom>
          <a:noFill/>
        </p:spPr>
        <p:txBody>
          <a:bodyPr wrap="square" rtlCol="0">
            <a:spAutoFit/>
          </a:bodyPr>
          <a:lstStyle/>
          <a:p>
            <a:pPr marL="342900" lvl="0" indent="-342900">
              <a:buFont typeface="Arial"/>
              <a:buChar char="•"/>
            </a:pPr>
            <a:r>
              <a:rPr lang="en-US" sz="2400" dirty="0" smtClean="0"/>
              <a:t>Operational </a:t>
            </a:r>
            <a:r>
              <a:rPr lang="en-US" sz="2400" dirty="0"/>
              <a:t>data partners:  </a:t>
            </a:r>
            <a:endParaRPr lang="en-US" sz="2400" dirty="0" smtClean="0"/>
          </a:p>
          <a:p>
            <a:pPr marL="800100" lvl="1" indent="-342900">
              <a:buFont typeface="Arial"/>
              <a:buChar char="•"/>
            </a:pPr>
            <a:r>
              <a:rPr lang="en-US" sz="2400" dirty="0" smtClean="0"/>
              <a:t>NASA</a:t>
            </a:r>
            <a:r>
              <a:rPr lang="en-US" sz="2400" dirty="0"/>
              <a:t>, </a:t>
            </a:r>
            <a:endParaRPr lang="en-US" sz="2400" dirty="0" smtClean="0"/>
          </a:p>
          <a:p>
            <a:pPr marL="800100" lvl="1" indent="-342900">
              <a:buFont typeface="Arial"/>
              <a:buChar char="•"/>
            </a:pPr>
            <a:r>
              <a:rPr lang="en-US" sz="2400" dirty="0" smtClean="0"/>
              <a:t>NOAA/GHRSST</a:t>
            </a:r>
            <a:r>
              <a:rPr lang="en-US" sz="2400" dirty="0"/>
              <a:t>, </a:t>
            </a:r>
            <a:endParaRPr lang="en-US" sz="2400" dirty="0" smtClean="0"/>
          </a:p>
          <a:p>
            <a:pPr marL="800100" lvl="1" indent="-342900">
              <a:buFont typeface="Arial"/>
              <a:buChar char="•"/>
            </a:pPr>
            <a:r>
              <a:rPr lang="en-US" sz="2400" dirty="0" smtClean="0"/>
              <a:t>USGS</a:t>
            </a:r>
            <a:r>
              <a:rPr lang="en-US" sz="2400" dirty="0"/>
              <a:t>, </a:t>
            </a:r>
            <a:endParaRPr lang="en-US" sz="2400" dirty="0" smtClean="0"/>
          </a:p>
          <a:p>
            <a:pPr marL="800100" lvl="1" indent="-342900">
              <a:buFont typeface="Arial"/>
              <a:buChar char="•"/>
            </a:pPr>
            <a:r>
              <a:rPr lang="en-US" sz="2400" dirty="0" smtClean="0"/>
              <a:t>INPE</a:t>
            </a:r>
          </a:p>
          <a:p>
            <a:pPr marL="800100" lvl="1" indent="-342900">
              <a:buFont typeface="Arial"/>
              <a:buChar char="•"/>
            </a:pPr>
            <a:r>
              <a:rPr lang="en-US" sz="2400" dirty="0" smtClean="0"/>
              <a:t>CCMEO</a:t>
            </a:r>
            <a:endParaRPr lang="en-US" sz="2400" dirty="0"/>
          </a:p>
          <a:p>
            <a:pPr marL="342900" lvl="0" indent="-342900">
              <a:buFont typeface="Arial"/>
              <a:buChar char="•"/>
            </a:pPr>
            <a:endParaRPr lang="en-US" sz="2400" dirty="0" smtClean="0"/>
          </a:p>
          <a:p>
            <a:pPr marL="342900" lvl="0" indent="-342900">
              <a:buFont typeface="Arial"/>
              <a:buChar char="•"/>
            </a:pPr>
            <a:r>
              <a:rPr lang="en-US" sz="2400" dirty="0" smtClean="0"/>
              <a:t>Developing </a:t>
            </a:r>
            <a:r>
              <a:rPr lang="en-US" sz="2400" dirty="0"/>
              <a:t>data partners:  </a:t>
            </a:r>
            <a:endParaRPr lang="en-US" sz="2400" dirty="0" smtClean="0"/>
          </a:p>
          <a:p>
            <a:pPr marL="342900" lvl="0" indent="-342900">
              <a:buFont typeface="Arial"/>
              <a:buChar char="•"/>
            </a:pPr>
            <a:r>
              <a:rPr lang="en-US" sz="2400" dirty="0" smtClean="0"/>
              <a:t>ISRO (</a:t>
            </a:r>
            <a:r>
              <a:rPr lang="en-US" sz="2000" i="1" dirty="0"/>
              <a:t>will become operational in late fall</a:t>
            </a:r>
            <a:r>
              <a:rPr lang="en-US" sz="2400" dirty="0" smtClean="0"/>
              <a:t>), </a:t>
            </a:r>
          </a:p>
          <a:p>
            <a:pPr marL="342900" indent="-342900">
              <a:buFont typeface="Arial"/>
              <a:buChar char="•"/>
            </a:pPr>
            <a:r>
              <a:rPr lang="en-US" sz="2400" dirty="0" smtClean="0"/>
              <a:t>EUMETSAT (</a:t>
            </a:r>
            <a:r>
              <a:rPr lang="en-US" sz="2000" i="1" smtClean="0"/>
              <a:t>will be operational </a:t>
            </a:r>
            <a:r>
              <a:rPr lang="en-US" sz="2000" i="1" dirty="0"/>
              <a:t>in the next several </a:t>
            </a:r>
            <a:r>
              <a:rPr lang="en-US" sz="2000" i="1" dirty="0" smtClean="0"/>
              <a:t>months</a:t>
            </a:r>
            <a:r>
              <a:rPr lang="en-US" sz="2400" dirty="0" smtClean="0"/>
              <a:t>), </a:t>
            </a:r>
          </a:p>
          <a:p>
            <a:pPr marL="342900" lvl="0" indent="-342900">
              <a:buFont typeface="Arial"/>
              <a:buChar char="•"/>
            </a:pPr>
            <a:r>
              <a:rPr lang="en-US" sz="2400" dirty="0" smtClean="0"/>
              <a:t>AOE</a:t>
            </a:r>
            <a:r>
              <a:rPr lang="en-US" sz="2400" dirty="0"/>
              <a:t>, </a:t>
            </a:r>
            <a:endParaRPr lang="en-US" sz="2400" dirty="0" smtClean="0"/>
          </a:p>
          <a:p>
            <a:pPr marL="342900" lvl="0" indent="-342900">
              <a:buFont typeface="Arial"/>
              <a:buChar char="•"/>
            </a:pPr>
            <a:r>
              <a:rPr lang="en-US" sz="2400" dirty="0" smtClean="0"/>
              <a:t>NOAA,</a:t>
            </a:r>
          </a:p>
          <a:p>
            <a:pPr marL="342900" lvl="0" indent="-342900">
              <a:buFont typeface="Arial"/>
              <a:buChar char="•"/>
            </a:pPr>
            <a:r>
              <a:rPr lang="en-US" sz="2400" dirty="0" smtClean="0"/>
              <a:t>ROSCOSMOS</a:t>
            </a:r>
            <a:endParaRPr lang="en-US" sz="2400" dirty="0"/>
          </a:p>
        </p:txBody>
      </p:sp>
    </p:spTree>
    <p:extLst>
      <p:ext uri="{BB962C8B-B14F-4D97-AF65-F5344CB8AC3E}">
        <p14:creationId xmlns:p14="http://schemas.microsoft.com/office/powerpoint/2010/main" val="198916336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16</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err="1" smtClean="0">
                <a:solidFill>
                  <a:schemeClr val="bg1"/>
                </a:solidFill>
                <a:latin typeface="Tahoma" pitchFamily="-106" charset="0"/>
                <a:cs typeface="Tahoma" pitchFamily="-106" charset="0"/>
              </a:rPr>
              <a:t>FedEO</a:t>
            </a:r>
            <a:r>
              <a:rPr lang="en-US" sz="3200" b="1" kern="0" noProof="0" dirty="0" smtClean="0">
                <a:solidFill>
                  <a:schemeClr val="bg1"/>
                </a:solidFill>
                <a:latin typeface="Tahoma" pitchFamily="-106" charset="0"/>
                <a:cs typeface="Tahoma" pitchFamily="-106" charset="0"/>
              </a:rPr>
              <a:t> – Federated Earth Observation</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5" name="Content Placeholder 2"/>
          <p:cNvSpPr txBox="1">
            <a:spLocks/>
          </p:cNvSpPr>
          <p:nvPr/>
        </p:nvSpPr>
        <p:spPr>
          <a:xfrm>
            <a:off x="226136" y="1280805"/>
            <a:ext cx="8709394" cy="1639887"/>
          </a:xfrm>
          <a:prstGeom prst="rect">
            <a:avLst/>
          </a:prstGeom>
        </p:spPr>
        <p:txBody>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0" indent="0" algn="just">
              <a:lnSpc>
                <a:spcPct val="99000"/>
              </a:lnSpc>
              <a:buFont typeface="Arial" charset="0"/>
              <a:buNone/>
              <a:defRPr/>
            </a:pPr>
            <a:r>
              <a:rPr lang="en-GB" sz="1800" dirty="0" err="1" smtClean="0">
                <a:solidFill>
                  <a:schemeClr val="tx1"/>
                </a:solidFill>
                <a:cs typeface="ＭＳ Ｐゴシック" charset="0"/>
              </a:rPr>
              <a:t>FedEO</a:t>
            </a:r>
            <a:r>
              <a:rPr lang="en-GB" sz="1800" dirty="0" smtClean="0">
                <a:solidFill>
                  <a:schemeClr val="tx1"/>
                </a:solidFill>
                <a:cs typeface="ＭＳ Ｐゴシック" charset="0"/>
              </a:rPr>
              <a:t> System:</a:t>
            </a:r>
          </a:p>
          <a:p>
            <a:pPr lvl="1" algn="just">
              <a:lnSpc>
                <a:spcPct val="99000"/>
              </a:lnSpc>
              <a:defRPr/>
            </a:pPr>
            <a:r>
              <a:rPr lang="en-GB" sz="1800" dirty="0" smtClean="0">
                <a:solidFill>
                  <a:schemeClr val="tx1"/>
                </a:solidFill>
                <a:cs typeface="ＭＳ Ｐゴシック" charset="0"/>
              </a:rPr>
              <a:t>Allows to provide brokered discovery (and access) capability for (European and Canadian) EO data through HMA standard interfaces</a:t>
            </a:r>
          </a:p>
          <a:p>
            <a:pPr lvl="1" algn="just">
              <a:lnSpc>
                <a:spcPct val="99000"/>
              </a:lnSpc>
              <a:defRPr/>
            </a:pPr>
            <a:r>
              <a:rPr lang="en-GB" sz="1800" dirty="0" smtClean="0">
                <a:solidFill>
                  <a:schemeClr val="tx1"/>
                </a:solidFill>
                <a:cs typeface="ＭＳ Ｐゴシック" charset="0"/>
              </a:rPr>
              <a:t>Implements the OpenSearch OGC interfaces for an increased number of discoverable and accessible EO data collections, and for interfacing with CEOS Community Catalogues and Clients</a:t>
            </a:r>
          </a:p>
          <a:p>
            <a:pPr marL="0" lvl="1" indent="0">
              <a:buFont typeface="Verdana" charset="0"/>
              <a:buNone/>
              <a:defRPr/>
            </a:pPr>
            <a:endParaRPr lang="en-US" sz="1800" dirty="0" smtClean="0">
              <a:solidFill>
                <a:schemeClr val="tx1"/>
              </a:solidFill>
              <a:sym typeface="Verdana" charset="0"/>
            </a:endParaRPr>
          </a:p>
          <a:p>
            <a:pPr>
              <a:defRPr/>
            </a:pPr>
            <a:endParaRPr lang="en-US" sz="1800" dirty="0">
              <a:ea typeface="+mn-ea"/>
            </a:endParaRPr>
          </a:p>
        </p:txBody>
      </p:sp>
      <p:pic>
        <p:nvPicPr>
          <p:cNvPr id="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00" y="3240348"/>
            <a:ext cx="6372225"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3679" y="3147815"/>
            <a:ext cx="5108575" cy="35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607615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17</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err="1" smtClean="0">
                <a:solidFill>
                  <a:schemeClr val="bg1"/>
                </a:solidFill>
                <a:latin typeface="Tahoma" pitchFamily="-106" charset="0"/>
                <a:cs typeface="Tahoma" pitchFamily="-106" charset="0"/>
              </a:rPr>
              <a:t>FedEO</a:t>
            </a:r>
            <a:r>
              <a:rPr lang="en-US" sz="3200" b="1" kern="0" noProof="0" dirty="0" smtClean="0">
                <a:solidFill>
                  <a:schemeClr val="bg1"/>
                </a:solidFill>
                <a:latin typeface="Tahoma" pitchFamily="-106" charset="0"/>
                <a:cs typeface="Tahoma" pitchFamily="-106" charset="0"/>
              </a:rPr>
              <a:t> – Last 6 months activities</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7" name="Content Placeholder 2"/>
          <p:cNvSpPr txBox="1">
            <a:spLocks/>
          </p:cNvSpPr>
          <p:nvPr/>
        </p:nvSpPr>
        <p:spPr>
          <a:xfrm>
            <a:off x="250825" y="1341438"/>
            <a:ext cx="8569325" cy="4679950"/>
          </a:xfrm>
          <a:prstGeom prst="rect">
            <a:avLst/>
          </a:prstGeom>
        </p:spPr>
        <p:txBody>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eaLnBrk="1" hangingPunct="1">
              <a:lnSpc>
                <a:spcPct val="150000"/>
              </a:lnSpc>
              <a:defRPr/>
            </a:pPr>
            <a:r>
              <a:rPr lang="en-US" sz="2000" dirty="0" err="1" smtClean="0">
                <a:solidFill>
                  <a:schemeClr val="tx1"/>
                </a:solidFill>
                <a:latin typeface="Verdana" charset="0"/>
                <a:cs typeface="ＭＳ Ｐゴシック" charset="0"/>
              </a:rPr>
              <a:t>FedEO</a:t>
            </a:r>
            <a:r>
              <a:rPr lang="en-US" sz="2000" dirty="0" smtClean="0">
                <a:solidFill>
                  <a:schemeClr val="tx1"/>
                </a:solidFill>
                <a:latin typeface="Verdana" charset="0"/>
                <a:cs typeface="ＭＳ Ｐゴシック" charset="0"/>
              </a:rPr>
              <a:t> infrastructure being consolidated.</a:t>
            </a:r>
          </a:p>
          <a:p>
            <a:pPr eaLnBrk="1" hangingPunct="1">
              <a:lnSpc>
                <a:spcPct val="150000"/>
              </a:lnSpc>
              <a:defRPr/>
            </a:pPr>
            <a:r>
              <a:rPr lang="en-US" sz="2000" dirty="0" err="1" smtClean="0">
                <a:solidFill>
                  <a:schemeClr val="tx1"/>
                </a:solidFill>
                <a:latin typeface="Verdana" charset="0"/>
                <a:cs typeface="ＭＳ Ｐゴシック" charset="0"/>
              </a:rPr>
              <a:t>Opensearch</a:t>
            </a:r>
            <a:r>
              <a:rPr lang="en-US" sz="2000" dirty="0" smtClean="0">
                <a:solidFill>
                  <a:schemeClr val="tx1"/>
                </a:solidFill>
                <a:latin typeface="Verdana" charset="0"/>
                <a:cs typeface="ＭＳ Ｐゴシック" charset="0"/>
              </a:rPr>
              <a:t> interface from/to </a:t>
            </a:r>
            <a:r>
              <a:rPr lang="en-US" sz="2000" dirty="0" err="1" smtClean="0">
                <a:solidFill>
                  <a:schemeClr val="tx1"/>
                </a:solidFill>
                <a:latin typeface="Verdana" charset="0"/>
                <a:cs typeface="ＭＳ Ｐゴシック" charset="0"/>
              </a:rPr>
              <a:t>FedEO</a:t>
            </a:r>
            <a:r>
              <a:rPr lang="en-US" sz="2000" dirty="0" smtClean="0">
                <a:solidFill>
                  <a:schemeClr val="tx1"/>
                </a:solidFill>
                <a:latin typeface="Verdana" charset="0"/>
                <a:cs typeface="ＭＳ Ｐゴシック" charset="0"/>
              </a:rPr>
              <a:t> implemented according to CEOS </a:t>
            </a:r>
            <a:r>
              <a:rPr lang="en-US" sz="2000" dirty="0" err="1" smtClean="0">
                <a:solidFill>
                  <a:schemeClr val="tx1"/>
                </a:solidFill>
                <a:latin typeface="Verdana" charset="0"/>
                <a:cs typeface="ＭＳ Ｐゴシック" charset="0"/>
              </a:rPr>
              <a:t>Opensearch</a:t>
            </a:r>
            <a:r>
              <a:rPr lang="en-US" sz="2000" dirty="0" smtClean="0">
                <a:solidFill>
                  <a:schemeClr val="tx1"/>
                </a:solidFill>
                <a:latin typeface="Verdana" charset="0"/>
                <a:cs typeface="ＭＳ Ｐゴシック" charset="0"/>
              </a:rPr>
              <a:t>.</a:t>
            </a:r>
          </a:p>
          <a:p>
            <a:pPr eaLnBrk="1" hangingPunct="1">
              <a:lnSpc>
                <a:spcPct val="150000"/>
              </a:lnSpc>
              <a:defRPr/>
            </a:pPr>
            <a:r>
              <a:rPr lang="en-US" sz="2000" dirty="0" err="1" smtClean="0">
                <a:solidFill>
                  <a:schemeClr val="tx1"/>
                </a:solidFill>
                <a:latin typeface="Verdana" charset="0"/>
                <a:cs typeface="ＭＳ Ｐゴシック" charset="0"/>
              </a:rPr>
              <a:t>Opensearch</a:t>
            </a:r>
            <a:r>
              <a:rPr lang="en-US" sz="2000" dirty="0" smtClean="0">
                <a:solidFill>
                  <a:schemeClr val="tx1"/>
                </a:solidFill>
                <a:latin typeface="Verdana" charset="0"/>
                <a:cs typeface="ＭＳ Ｐゴシック" charset="0"/>
              </a:rPr>
              <a:t> gateway available at: </a:t>
            </a:r>
            <a:r>
              <a:rPr lang="en-US" sz="2000" dirty="0" smtClean="0">
                <a:solidFill>
                  <a:schemeClr val="tx1"/>
                </a:solidFill>
                <a:latin typeface="Verdana" charset="0"/>
                <a:cs typeface="ＭＳ Ｐゴシック" charset="0"/>
                <a:hlinkClick r:id="rId3"/>
              </a:rPr>
              <a:t>http://geo.spacebel.be/opensearch/readme.html</a:t>
            </a:r>
            <a:endParaRPr lang="en-US" sz="2000" dirty="0" smtClean="0">
              <a:solidFill>
                <a:schemeClr val="tx1"/>
              </a:solidFill>
              <a:latin typeface="Verdana" charset="0"/>
              <a:cs typeface="ＭＳ Ｐゴシック" charset="0"/>
            </a:endParaRPr>
          </a:p>
          <a:p>
            <a:pPr eaLnBrk="1" hangingPunct="1">
              <a:lnSpc>
                <a:spcPct val="150000"/>
              </a:lnSpc>
              <a:defRPr/>
            </a:pPr>
            <a:r>
              <a:rPr lang="en-US" sz="2000" dirty="0" smtClean="0">
                <a:solidFill>
                  <a:schemeClr val="tx1"/>
                </a:solidFill>
                <a:latin typeface="Verdana" charset="0"/>
                <a:cs typeface="ＭＳ Ｐゴシック" charset="0"/>
              </a:rPr>
              <a:t>M2M External access with GEO Discovery and Access Broker (DAB) implemented: data discovery/access on GEOSS Portal.</a:t>
            </a:r>
          </a:p>
          <a:p>
            <a:pPr eaLnBrk="1" hangingPunct="1">
              <a:lnSpc>
                <a:spcPct val="150000"/>
              </a:lnSpc>
              <a:defRPr/>
            </a:pPr>
            <a:r>
              <a:rPr lang="en-US" sz="2000" dirty="0" smtClean="0">
                <a:solidFill>
                  <a:schemeClr val="tx1"/>
                </a:solidFill>
                <a:latin typeface="Verdana" charset="0"/>
                <a:cs typeface="ＭＳ Ｐゴシック" charset="0"/>
              </a:rPr>
              <a:t>Further catalogues interfacing progressing within dedicated ESA project.</a:t>
            </a:r>
          </a:p>
          <a:p>
            <a:pPr eaLnBrk="1" hangingPunct="1">
              <a:lnSpc>
                <a:spcPct val="150000"/>
              </a:lnSpc>
              <a:defRPr/>
            </a:pPr>
            <a:r>
              <a:rPr lang="en-US" sz="2000" dirty="0" smtClean="0">
                <a:solidFill>
                  <a:schemeClr val="tx1"/>
                </a:solidFill>
                <a:latin typeface="Verdana" charset="0"/>
                <a:cs typeface="ＭＳ Ｐゴシック" charset="0"/>
              </a:rPr>
              <a:t>Drafted </a:t>
            </a:r>
            <a:r>
              <a:rPr lang="en-US" sz="2000" dirty="0" err="1" smtClean="0">
                <a:solidFill>
                  <a:schemeClr val="tx1"/>
                </a:solidFill>
                <a:latin typeface="Verdana" charset="0"/>
                <a:cs typeface="ＭＳ Ｐゴシック" charset="0"/>
              </a:rPr>
              <a:t>FedEO</a:t>
            </a:r>
            <a:r>
              <a:rPr lang="en-US" sz="2000" dirty="0" smtClean="0">
                <a:solidFill>
                  <a:schemeClr val="tx1"/>
                </a:solidFill>
                <a:latin typeface="Verdana" charset="0"/>
                <a:cs typeface="ＭＳ Ｐゴシック" charset="0"/>
              </a:rPr>
              <a:t> Partners and Clients Guide.  </a:t>
            </a:r>
            <a:endParaRPr lang="en-US" sz="2000" dirty="0">
              <a:solidFill>
                <a:schemeClr val="tx1"/>
              </a:solidFill>
              <a:latin typeface="Verdana" charset="0"/>
              <a:cs typeface="ＭＳ Ｐゴシック" charset="0"/>
            </a:endParaRPr>
          </a:p>
        </p:txBody>
      </p:sp>
    </p:spTree>
    <p:extLst>
      <p:ext uri="{BB962C8B-B14F-4D97-AF65-F5344CB8AC3E}">
        <p14:creationId xmlns:p14="http://schemas.microsoft.com/office/powerpoint/2010/main" val="244850311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18</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err="1" smtClean="0">
                <a:solidFill>
                  <a:schemeClr val="bg1"/>
                </a:solidFill>
                <a:latin typeface="Tahoma" pitchFamily="-106" charset="0"/>
                <a:cs typeface="Tahoma" pitchFamily="-106" charset="0"/>
              </a:rPr>
              <a:t>FedEO</a:t>
            </a:r>
            <a:r>
              <a:rPr lang="en-US" sz="3200" b="1" kern="0" noProof="0" dirty="0" smtClean="0">
                <a:solidFill>
                  <a:schemeClr val="bg1"/>
                </a:solidFill>
                <a:latin typeface="Tahoma" pitchFamily="-106" charset="0"/>
                <a:cs typeface="Tahoma" pitchFamily="-106" charset="0"/>
              </a:rPr>
              <a:t> – Last 6 months activities</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7" name="Content Placeholder 2"/>
          <p:cNvSpPr txBox="1">
            <a:spLocks/>
          </p:cNvSpPr>
          <p:nvPr/>
        </p:nvSpPr>
        <p:spPr>
          <a:xfrm>
            <a:off x="250825" y="1341438"/>
            <a:ext cx="8569325" cy="4679950"/>
          </a:xfrm>
          <a:prstGeom prst="rect">
            <a:avLst/>
          </a:prstGeom>
        </p:spPr>
        <p:txBody>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eaLnBrk="1" hangingPunct="1">
              <a:lnSpc>
                <a:spcPct val="150000"/>
              </a:lnSpc>
              <a:defRPr/>
            </a:pPr>
            <a:r>
              <a:rPr lang="en-US" sz="2000" dirty="0" err="1" smtClean="0">
                <a:solidFill>
                  <a:schemeClr val="tx1"/>
                </a:solidFill>
                <a:latin typeface="Verdana" charset="0"/>
                <a:cs typeface="ＭＳ Ｐゴシック" charset="0"/>
              </a:rPr>
              <a:t>FedEO</a:t>
            </a:r>
            <a:r>
              <a:rPr lang="en-US" sz="2000" dirty="0" smtClean="0">
                <a:solidFill>
                  <a:schemeClr val="tx1"/>
                </a:solidFill>
                <a:latin typeface="Verdana" charset="0"/>
                <a:cs typeface="ＭＳ Ｐゴシック" charset="0"/>
              </a:rPr>
              <a:t> infrastructure being consolidated.</a:t>
            </a:r>
          </a:p>
          <a:p>
            <a:pPr eaLnBrk="1" hangingPunct="1">
              <a:lnSpc>
                <a:spcPct val="150000"/>
              </a:lnSpc>
              <a:defRPr/>
            </a:pPr>
            <a:r>
              <a:rPr lang="en-US" sz="2000" dirty="0" err="1" smtClean="0">
                <a:solidFill>
                  <a:schemeClr val="tx1"/>
                </a:solidFill>
                <a:latin typeface="Verdana" charset="0"/>
                <a:cs typeface="ＭＳ Ｐゴシック" charset="0"/>
              </a:rPr>
              <a:t>Opensearch</a:t>
            </a:r>
            <a:r>
              <a:rPr lang="en-US" sz="2000" dirty="0" smtClean="0">
                <a:solidFill>
                  <a:schemeClr val="tx1"/>
                </a:solidFill>
                <a:latin typeface="Verdana" charset="0"/>
                <a:cs typeface="ＭＳ Ｐゴシック" charset="0"/>
              </a:rPr>
              <a:t> interface from/to </a:t>
            </a:r>
            <a:r>
              <a:rPr lang="en-US" sz="2000" dirty="0" err="1" smtClean="0">
                <a:solidFill>
                  <a:schemeClr val="tx1"/>
                </a:solidFill>
                <a:latin typeface="Verdana" charset="0"/>
                <a:cs typeface="ＭＳ Ｐゴシック" charset="0"/>
              </a:rPr>
              <a:t>FedEO</a:t>
            </a:r>
            <a:r>
              <a:rPr lang="en-US" sz="2000" dirty="0" smtClean="0">
                <a:solidFill>
                  <a:schemeClr val="tx1"/>
                </a:solidFill>
                <a:latin typeface="Verdana" charset="0"/>
                <a:cs typeface="ＭＳ Ｐゴシック" charset="0"/>
              </a:rPr>
              <a:t> implemented according to CEOS </a:t>
            </a:r>
            <a:r>
              <a:rPr lang="en-US" sz="2000" dirty="0" err="1" smtClean="0">
                <a:solidFill>
                  <a:schemeClr val="tx1"/>
                </a:solidFill>
                <a:latin typeface="Verdana" charset="0"/>
                <a:cs typeface="ＭＳ Ｐゴシック" charset="0"/>
              </a:rPr>
              <a:t>Opensearch</a:t>
            </a:r>
            <a:r>
              <a:rPr lang="en-US" sz="2000" dirty="0" smtClean="0">
                <a:solidFill>
                  <a:schemeClr val="tx1"/>
                </a:solidFill>
                <a:latin typeface="Verdana" charset="0"/>
                <a:cs typeface="ＭＳ Ｐゴシック" charset="0"/>
              </a:rPr>
              <a:t>.</a:t>
            </a:r>
          </a:p>
          <a:p>
            <a:pPr eaLnBrk="1" hangingPunct="1">
              <a:lnSpc>
                <a:spcPct val="150000"/>
              </a:lnSpc>
              <a:defRPr/>
            </a:pPr>
            <a:r>
              <a:rPr lang="en-US" sz="2000" dirty="0" err="1" smtClean="0">
                <a:solidFill>
                  <a:schemeClr val="tx1"/>
                </a:solidFill>
                <a:latin typeface="Verdana" charset="0"/>
                <a:cs typeface="ＭＳ Ｐゴシック" charset="0"/>
              </a:rPr>
              <a:t>Opensearch</a:t>
            </a:r>
            <a:r>
              <a:rPr lang="en-US" sz="2000" dirty="0" smtClean="0">
                <a:solidFill>
                  <a:schemeClr val="tx1"/>
                </a:solidFill>
                <a:latin typeface="Verdana" charset="0"/>
                <a:cs typeface="ＭＳ Ｐゴシック" charset="0"/>
              </a:rPr>
              <a:t> gateway available at: </a:t>
            </a:r>
            <a:r>
              <a:rPr lang="en-US" sz="2000" dirty="0" smtClean="0">
                <a:solidFill>
                  <a:schemeClr val="tx1"/>
                </a:solidFill>
                <a:latin typeface="Verdana" charset="0"/>
                <a:cs typeface="ＭＳ Ｐゴシック" charset="0"/>
                <a:hlinkClick r:id="rId3"/>
              </a:rPr>
              <a:t>http://geo.spacebel.be/opensearch/readme.html</a:t>
            </a:r>
            <a:endParaRPr lang="en-US" sz="2000" dirty="0" smtClean="0">
              <a:solidFill>
                <a:schemeClr val="tx1"/>
              </a:solidFill>
              <a:latin typeface="Verdana" charset="0"/>
              <a:cs typeface="ＭＳ Ｐゴシック" charset="0"/>
            </a:endParaRPr>
          </a:p>
          <a:p>
            <a:pPr eaLnBrk="1" hangingPunct="1">
              <a:lnSpc>
                <a:spcPct val="150000"/>
              </a:lnSpc>
              <a:defRPr/>
            </a:pPr>
            <a:r>
              <a:rPr lang="en-US" sz="2000" dirty="0" smtClean="0">
                <a:solidFill>
                  <a:schemeClr val="tx1"/>
                </a:solidFill>
                <a:latin typeface="Verdana" charset="0"/>
                <a:cs typeface="ＭＳ Ｐゴシック" charset="0"/>
              </a:rPr>
              <a:t>M2M External access with GEO Discovery and Access Broker (DAB) implemented: data discovery/access on GEOSS Portal.</a:t>
            </a:r>
          </a:p>
          <a:p>
            <a:pPr eaLnBrk="1" hangingPunct="1">
              <a:lnSpc>
                <a:spcPct val="150000"/>
              </a:lnSpc>
              <a:defRPr/>
            </a:pPr>
            <a:r>
              <a:rPr lang="en-US" sz="2000" dirty="0" smtClean="0">
                <a:solidFill>
                  <a:schemeClr val="tx1"/>
                </a:solidFill>
                <a:latin typeface="Verdana" charset="0"/>
                <a:cs typeface="ＭＳ Ｐゴシック" charset="0"/>
              </a:rPr>
              <a:t>Further catalogues interfacing progressing within dedicated ESA project.</a:t>
            </a:r>
          </a:p>
          <a:p>
            <a:pPr eaLnBrk="1" hangingPunct="1">
              <a:lnSpc>
                <a:spcPct val="150000"/>
              </a:lnSpc>
              <a:defRPr/>
            </a:pPr>
            <a:r>
              <a:rPr lang="en-US" sz="2000" dirty="0" smtClean="0">
                <a:solidFill>
                  <a:schemeClr val="tx1"/>
                </a:solidFill>
                <a:latin typeface="Verdana" charset="0"/>
                <a:cs typeface="ＭＳ Ｐゴシック" charset="0"/>
              </a:rPr>
              <a:t>Drafted </a:t>
            </a:r>
            <a:r>
              <a:rPr lang="en-US" sz="2000" dirty="0" err="1" smtClean="0">
                <a:solidFill>
                  <a:schemeClr val="tx1"/>
                </a:solidFill>
                <a:latin typeface="Verdana" charset="0"/>
                <a:cs typeface="ＭＳ Ｐゴシック" charset="0"/>
              </a:rPr>
              <a:t>FedEO</a:t>
            </a:r>
            <a:r>
              <a:rPr lang="en-US" sz="2000" dirty="0" smtClean="0">
                <a:solidFill>
                  <a:schemeClr val="tx1"/>
                </a:solidFill>
                <a:latin typeface="Verdana" charset="0"/>
                <a:cs typeface="ＭＳ Ｐゴシック" charset="0"/>
              </a:rPr>
              <a:t> Partners and Clients Guide.  </a:t>
            </a:r>
            <a:endParaRPr lang="en-US" sz="2000" dirty="0">
              <a:solidFill>
                <a:schemeClr val="tx1"/>
              </a:solidFill>
              <a:latin typeface="Verdana" charset="0"/>
              <a:cs typeface="ＭＳ Ｐゴシック" charset="0"/>
            </a:endParaRPr>
          </a:p>
        </p:txBody>
      </p:sp>
    </p:spTree>
    <p:extLst>
      <p:ext uri="{BB962C8B-B14F-4D97-AF65-F5344CB8AC3E}">
        <p14:creationId xmlns:p14="http://schemas.microsoft.com/office/powerpoint/2010/main" val="138581492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defTabSz="914400">
              <a:defRPr/>
            </a:pPr>
            <a:r>
              <a:rPr lang="en-US" sz="3200" b="1" kern="0" dirty="0" err="1">
                <a:solidFill>
                  <a:schemeClr val="bg1"/>
                </a:solidFill>
                <a:latin typeface="Tahoma" pitchFamily="-106" charset="0"/>
                <a:cs typeface="Tahoma" pitchFamily="-106" charset="0"/>
              </a:rPr>
              <a:t>FedEO</a:t>
            </a:r>
            <a:r>
              <a:rPr lang="en-US" sz="3200" b="1" kern="0" dirty="0">
                <a:solidFill>
                  <a:schemeClr val="bg1"/>
                </a:solidFill>
                <a:latin typeface="Tahoma" pitchFamily="-106" charset="0"/>
                <a:cs typeface="Tahoma" pitchFamily="-106" charset="0"/>
              </a:rPr>
              <a:t> Statistics (end 2013)</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5" name="コンテンツ プレースホルダ 1"/>
          <p:cNvSpPr txBox="1">
            <a:spLocks/>
          </p:cNvSpPr>
          <p:nvPr/>
        </p:nvSpPr>
        <p:spPr bwMode="auto">
          <a:xfrm>
            <a:off x="684213" y="1447800"/>
            <a:ext cx="7920037" cy="1152525"/>
          </a:xfrm>
          <a:prstGeom prst="rect">
            <a:avLst/>
          </a:prstGeom>
          <a:noFill/>
          <a:ln w="9525">
            <a:noFill/>
            <a:miter lim="800000"/>
            <a:headEnd/>
            <a:tailEnd/>
          </a:ln>
        </p:spPr>
        <p:txBody>
          <a:bodyPr/>
          <a:lstStyle/>
          <a:p>
            <a:pPr eaLnBrk="0" hangingPunct="0">
              <a:spcBef>
                <a:spcPct val="20000"/>
              </a:spcBef>
              <a:defRPr/>
            </a:pPr>
            <a:r>
              <a:rPr lang="en-US" altLang="ja-JP" sz="2000" kern="0" dirty="0">
                <a:solidFill>
                  <a:srgbClr val="000000"/>
                </a:solidFill>
                <a:latin typeface="Verdana"/>
                <a:ea typeface="ＭＳ Ｐゴシック" charset="-128"/>
                <a:cs typeface="Verdana"/>
              </a:rPr>
              <a:t># of discoverable and accessible collections = 477</a:t>
            </a:r>
          </a:p>
          <a:p>
            <a:pPr eaLnBrk="0" hangingPunct="0">
              <a:spcBef>
                <a:spcPct val="20000"/>
              </a:spcBef>
              <a:defRPr/>
            </a:pPr>
            <a:r>
              <a:rPr lang="en-US" altLang="ja-JP" sz="2000" kern="0" dirty="0">
                <a:solidFill>
                  <a:srgbClr val="000000"/>
                </a:solidFill>
                <a:latin typeface="Verdana"/>
                <a:ea typeface="ＭＳ Ｐゴシック" charset="-128"/>
                <a:cs typeface="Verdana"/>
              </a:rPr>
              <a:t># of discoverable granules &gt; 6 millions</a:t>
            </a:r>
          </a:p>
        </p:txBody>
      </p:sp>
      <p:pic>
        <p:nvPicPr>
          <p:cNvPr id="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5732" y="2438960"/>
            <a:ext cx="8123238"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コンテンツ プレースホルダ 1"/>
          <p:cNvSpPr txBox="1">
            <a:spLocks/>
          </p:cNvSpPr>
          <p:nvPr/>
        </p:nvSpPr>
        <p:spPr bwMode="auto">
          <a:xfrm>
            <a:off x="468313" y="6200775"/>
            <a:ext cx="8640762" cy="647700"/>
          </a:xfrm>
          <a:prstGeom prst="rect">
            <a:avLst/>
          </a:prstGeom>
          <a:noFill/>
          <a:ln w="9525">
            <a:noFill/>
            <a:miter lim="800000"/>
            <a:headEnd/>
            <a:tailEnd/>
          </a:ln>
        </p:spPr>
        <p:txBody>
          <a:bodyPr/>
          <a:lstStyle/>
          <a:p>
            <a:pPr eaLnBrk="0" hangingPunct="0">
              <a:spcBef>
                <a:spcPct val="20000"/>
              </a:spcBef>
              <a:defRPr/>
            </a:pPr>
            <a:r>
              <a:rPr lang="en-US" altLang="ja-JP" sz="2400" kern="0" dirty="0">
                <a:solidFill>
                  <a:srgbClr val="000000"/>
                </a:solidFill>
                <a:latin typeface="Verdana"/>
                <a:ea typeface="ＭＳ Ｐゴシック" charset="-128"/>
                <a:cs typeface="Verdana"/>
              </a:rPr>
              <a:t>In addition CWIC collections discoverable &amp; accessible</a:t>
            </a:r>
          </a:p>
        </p:txBody>
      </p:sp>
    </p:spTree>
    <p:extLst>
      <p:ext uri="{BB962C8B-B14F-4D97-AF65-F5344CB8AC3E}">
        <p14:creationId xmlns:p14="http://schemas.microsoft.com/office/powerpoint/2010/main" val="324719627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Summary</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7" name="TextBox 6"/>
          <p:cNvSpPr txBox="1"/>
          <p:nvPr/>
        </p:nvSpPr>
        <p:spPr>
          <a:xfrm>
            <a:off x="218571" y="1225689"/>
            <a:ext cx="8831299" cy="4893647"/>
          </a:xfrm>
          <a:prstGeom prst="rect">
            <a:avLst/>
          </a:prstGeom>
          <a:noFill/>
        </p:spPr>
        <p:txBody>
          <a:bodyPr wrap="square" rtlCol="0">
            <a:spAutoFit/>
          </a:bodyPr>
          <a:lstStyle/>
          <a:p>
            <a:endParaRPr lang="en-US" sz="2400" dirty="0" smtClean="0"/>
          </a:p>
          <a:p>
            <a:pPr marL="342900" indent="-342900">
              <a:buFont typeface="Arial"/>
              <a:buChar char="•"/>
            </a:pPr>
            <a:endParaRPr lang="en-US" sz="2400" dirty="0"/>
          </a:p>
          <a:p>
            <a:pPr marL="342900" indent="-342900">
              <a:buFont typeface="Arial"/>
              <a:buChar char="•"/>
            </a:pPr>
            <a:r>
              <a:rPr lang="en-US" sz="2400" dirty="0" smtClean="0"/>
              <a:t>Recovery Observation Infrastructure Project</a:t>
            </a:r>
          </a:p>
          <a:p>
            <a:pPr marL="342900" indent="-342900">
              <a:buFont typeface="Arial"/>
              <a:buChar char="•"/>
            </a:pPr>
            <a:endParaRPr lang="en-US" sz="2400" dirty="0"/>
          </a:p>
          <a:p>
            <a:pPr marL="342900" indent="-342900">
              <a:buFont typeface="Arial"/>
              <a:buChar char="•"/>
            </a:pPr>
            <a:r>
              <a:rPr lang="en-US" sz="2400" dirty="0" smtClean="0"/>
              <a:t>Technology Exploration Interest Group</a:t>
            </a:r>
          </a:p>
          <a:p>
            <a:pPr marL="342900" indent="-342900">
              <a:buFont typeface="Arial"/>
              <a:buChar char="•"/>
            </a:pPr>
            <a:endParaRPr lang="en-US" sz="2400" dirty="0"/>
          </a:p>
          <a:p>
            <a:pPr marL="342900" indent="-342900">
              <a:buFont typeface="Arial"/>
              <a:buChar char="•"/>
            </a:pPr>
            <a:r>
              <a:rPr lang="en-US" sz="2400" dirty="0" smtClean="0"/>
              <a:t>Interoperability Interest Group</a:t>
            </a:r>
          </a:p>
          <a:p>
            <a:pPr marL="800100" lvl="1" indent="-342900">
              <a:buFont typeface="Arial"/>
              <a:buChar char="•"/>
            </a:pPr>
            <a:r>
              <a:rPr lang="en-US" sz="2400" dirty="0" err="1" smtClean="0"/>
              <a:t>Opensearch</a:t>
            </a:r>
            <a:endParaRPr lang="en-US" sz="2400" dirty="0" smtClean="0"/>
          </a:p>
          <a:p>
            <a:pPr marL="800100" lvl="1" indent="-342900">
              <a:buFont typeface="Arial"/>
              <a:buChar char="•"/>
            </a:pPr>
            <a:r>
              <a:rPr lang="en-US" sz="2400" dirty="0" smtClean="0"/>
              <a:t>CWIC</a:t>
            </a:r>
          </a:p>
          <a:p>
            <a:pPr marL="800100" lvl="1" indent="-342900">
              <a:buFont typeface="Arial"/>
              <a:buChar char="•"/>
            </a:pPr>
            <a:r>
              <a:rPr lang="en-US" sz="2400" dirty="0" err="1" smtClean="0"/>
              <a:t>FedEO</a:t>
            </a:r>
            <a:endParaRPr lang="en-US" sz="2400" dirty="0" smtClean="0"/>
          </a:p>
          <a:p>
            <a:pPr marL="800100" lvl="1" indent="-342900">
              <a:buFont typeface="Arial"/>
              <a:buChar char="•"/>
            </a:pPr>
            <a:r>
              <a:rPr lang="en-US" sz="2400" dirty="0" smtClean="0"/>
              <a:t>IDN</a:t>
            </a:r>
          </a:p>
          <a:p>
            <a:pPr marL="800100" lvl="1" indent="-342900">
              <a:buFont typeface="Arial"/>
              <a:buChar char="•"/>
            </a:pPr>
            <a:endParaRPr lang="en-US" sz="2400" dirty="0"/>
          </a:p>
          <a:p>
            <a:pPr marL="342900" indent="-342900">
              <a:buFont typeface="Arial"/>
              <a:buChar char="•"/>
            </a:pPr>
            <a:r>
              <a:rPr lang="en-US" sz="2400" dirty="0" smtClean="0"/>
              <a:t>Data Stewardship Interest Group</a:t>
            </a:r>
          </a:p>
        </p:txBody>
      </p:sp>
    </p:spTree>
    <p:extLst>
      <p:ext uri="{BB962C8B-B14F-4D97-AF65-F5344CB8AC3E}">
        <p14:creationId xmlns:p14="http://schemas.microsoft.com/office/powerpoint/2010/main" val="278231253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20</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IDN</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7" name="TextBox 6"/>
          <p:cNvSpPr txBox="1"/>
          <p:nvPr/>
        </p:nvSpPr>
        <p:spPr>
          <a:xfrm>
            <a:off x="216676" y="3555976"/>
            <a:ext cx="8710648" cy="707886"/>
          </a:xfrm>
          <a:prstGeom prst="rect">
            <a:avLst/>
          </a:prstGeom>
          <a:noFill/>
        </p:spPr>
        <p:txBody>
          <a:bodyPr wrap="square" rtlCol="0">
            <a:spAutoFit/>
          </a:bodyPr>
          <a:lstStyle/>
          <a:p>
            <a:endParaRPr lang="en-US" sz="2000" dirty="0"/>
          </a:p>
          <a:p>
            <a:pPr marL="342900" indent="-342900">
              <a:buFont typeface="Arial"/>
              <a:buChar char="•"/>
            </a:pPr>
            <a:r>
              <a:rPr lang="en-US" sz="2000" dirty="0" smtClean="0"/>
              <a:t>On going action with support of all CEOS agencies.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83907"/>
            <a:ext cx="9144000" cy="1750397"/>
          </a:xfrm>
          <a:prstGeom prst="rect">
            <a:avLst/>
          </a:prstGeom>
        </p:spPr>
      </p:pic>
    </p:spTree>
    <p:extLst>
      <p:ext uri="{BB962C8B-B14F-4D97-AF65-F5344CB8AC3E}">
        <p14:creationId xmlns:p14="http://schemas.microsoft.com/office/powerpoint/2010/main" val="325279516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21</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IDN</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7" name="TextBox 6"/>
          <p:cNvSpPr txBox="1"/>
          <p:nvPr/>
        </p:nvSpPr>
        <p:spPr>
          <a:xfrm>
            <a:off x="277723" y="5911084"/>
            <a:ext cx="8355289" cy="954107"/>
          </a:xfrm>
          <a:prstGeom prst="rect">
            <a:avLst/>
          </a:prstGeom>
          <a:noFill/>
        </p:spPr>
        <p:txBody>
          <a:bodyPr wrap="square" rtlCol="0">
            <a:spAutoFit/>
          </a:bodyPr>
          <a:lstStyle/>
          <a:p>
            <a:r>
              <a:rPr lang="en-US" sz="2000" dirty="0" smtClean="0"/>
              <a:t>                        # </a:t>
            </a:r>
            <a:r>
              <a:rPr lang="en-US" sz="2000" dirty="0"/>
              <a:t>of DIF charts: Jan 2014 to </a:t>
            </a:r>
            <a:r>
              <a:rPr lang="en-US" sz="2000" dirty="0" smtClean="0"/>
              <a:t>Sept 2014</a:t>
            </a:r>
          </a:p>
          <a:p>
            <a:r>
              <a:rPr lang="en-US" i="1" dirty="0"/>
              <a:t>The reason for the big drop in DIFs in August 2014 - Sept 2014 was because updates/deletions from the Australian Antarctic Data Centre.</a:t>
            </a:r>
            <a:endParaRPr lang="en-US" i="1" dirty="0" smtClean="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723" y="218339"/>
            <a:ext cx="8355289" cy="5692745"/>
          </a:xfrm>
          <a:prstGeom prst="rect">
            <a:avLst/>
          </a:prstGeom>
        </p:spPr>
      </p:pic>
    </p:spTree>
    <p:extLst>
      <p:ext uri="{BB962C8B-B14F-4D97-AF65-F5344CB8AC3E}">
        <p14:creationId xmlns:p14="http://schemas.microsoft.com/office/powerpoint/2010/main" val="138807069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22</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IDN</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7" name="TextBox 6"/>
          <p:cNvSpPr txBox="1"/>
          <p:nvPr/>
        </p:nvSpPr>
        <p:spPr>
          <a:xfrm>
            <a:off x="1966690" y="6074239"/>
            <a:ext cx="6289804" cy="707886"/>
          </a:xfrm>
          <a:prstGeom prst="rect">
            <a:avLst/>
          </a:prstGeom>
          <a:noFill/>
        </p:spPr>
        <p:txBody>
          <a:bodyPr wrap="square" rtlCol="0">
            <a:spAutoFit/>
          </a:bodyPr>
          <a:lstStyle/>
          <a:p>
            <a:endParaRPr lang="en-US" sz="2000" dirty="0"/>
          </a:p>
          <a:p>
            <a:r>
              <a:rPr lang="en-US" sz="2000" dirty="0"/>
              <a:t># of updated DIFs chart:  Jan 2014 to Sept2014 </a:t>
            </a:r>
            <a:endParaRPr lang="en-US" sz="2000" dirty="0" smtClean="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722" y="503161"/>
            <a:ext cx="8588555" cy="5851677"/>
          </a:xfrm>
          <a:prstGeom prst="rect">
            <a:avLst/>
          </a:prstGeom>
        </p:spPr>
      </p:pic>
    </p:spTree>
    <p:extLst>
      <p:ext uri="{BB962C8B-B14F-4D97-AF65-F5344CB8AC3E}">
        <p14:creationId xmlns:p14="http://schemas.microsoft.com/office/powerpoint/2010/main" val="181368461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532965" y="632012"/>
            <a:ext cx="7367781" cy="1344800"/>
          </a:xfrm>
        </p:spPr>
        <p:txBody>
          <a:bodyPr/>
          <a:lstStyle/>
          <a:p>
            <a:r>
              <a:rPr lang="en-GB" dirty="0" smtClean="0"/>
              <a:t>Data Stewardship Interest Group</a:t>
            </a:r>
            <a:endParaRPr lang="en-GB" dirty="0"/>
          </a:p>
        </p:txBody>
      </p:sp>
      <p:sp>
        <p:nvSpPr>
          <p:cNvPr id="3" name="Subtitle 2"/>
          <p:cNvSpPr>
            <a:spLocks noGrp="1"/>
          </p:cNvSpPr>
          <p:nvPr>
            <p:ph type="subTitle" sz="quarter" idx="1"/>
          </p:nvPr>
        </p:nvSpPr>
        <p:spPr>
          <a:xfrm>
            <a:off x="4081097" y="2278811"/>
            <a:ext cx="4826977" cy="1093787"/>
          </a:xfrm>
        </p:spPr>
        <p:txBody>
          <a:bodyPr/>
          <a:lstStyle/>
          <a:p>
            <a:endParaRPr lang="en-GB" dirty="0"/>
          </a:p>
        </p:txBody>
      </p:sp>
    </p:spTree>
    <p:extLst>
      <p:ext uri="{BB962C8B-B14F-4D97-AF65-F5344CB8AC3E}">
        <p14:creationId xmlns:p14="http://schemas.microsoft.com/office/powerpoint/2010/main" val="17348057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24</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defTabSz="914400">
              <a:defRPr/>
            </a:pPr>
            <a:r>
              <a:rPr lang="en-US" sz="3200" b="1" kern="0" noProof="0" dirty="0" smtClean="0">
                <a:solidFill>
                  <a:schemeClr val="bg1"/>
                </a:solidFill>
                <a:latin typeface="Tahoma" pitchFamily="-106" charset="0"/>
                <a:cs typeface="Tahoma" pitchFamily="-106" charset="0"/>
              </a:rPr>
              <a:t>DSIG </a:t>
            </a:r>
            <a:r>
              <a:rPr lang="en-US" sz="3200" b="1" kern="0" dirty="0">
                <a:solidFill>
                  <a:schemeClr val="bg1"/>
                </a:solidFill>
                <a:latin typeface="Tahoma" pitchFamily="-106" charset="0"/>
                <a:cs typeface="Tahoma" pitchFamily="-106" charset="0"/>
              </a:rPr>
              <a:t>- </a:t>
            </a:r>
            <a:r>
              <a:rPr lang="en-US" sz="3200" b="1" kern="0" dirty="0" smtClean="0">
                <a:solidFill>
                  <a:schemeClr val="bg1"/>
                </a:solidFill>
                <a:latin typeface="Tahoma" pitchFamily="-106" charset="0"/>
                <a:cs typeface="Tahoma" pitchFamily="-106" charset="0"/>
              </a:rPr>
              <a:t>Data Stewardship</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7" name="TextBox 6"/>
          <p:cNvSpPr txBox="1"/>
          <p:nvPr/>
        </p:nvSpPr>
        <p:spPr>
          <a:xfrm>
            <a:off x="208167" y="1499718"/>
            <a:ext cx="8710648" cy="5355312"/>
          </a:xfrm>
          <a:prstGeom prst="rect">
            <a:avLst/>
          </a:prstGeom>
          <a:noFill/>
        </p:spPr>
        <p:txBody>
          <a:bodyPr wrap="square" rtlCol="0">
            <a:spAutoFit/>
          </a:bodyPr>
          <a:lstStyle/>
          <a:p>
            <a:r>
              <a:rPr lang="en-US" b="1" i="1" u="sng" dirty="0" smtClean="0"/>
              <a:t>Purpose</a:t>
            </a:r>
            <a:r>
              <a:rPr lang="en-US" dirty="0"/>
              <a:t>:  Provide WGISS EO Data Stewardship Guidance</a:t>
            </a:r>
          </a:p>
          <a:p>
            <a:endParaRPr lang="en-GB" b="1" i="1" u="sng" dirty="0"/>
          </a:p>
          <a:p>
            <a:r>
              <a:rPr lang="en-GB" b="1" i="1" u="sng" dirty="0"/>
              <a:t>Goals</a:t>
            </a:r>
            <a:r>
              <a:rPr lang="en-GB" dirty="0"/>
              <a:t>:</a:t>
            </a:r>
          </a:p>
          <a:p>
            <a:pPr marL="742950" lvl="1" indent="-285750">
              <a:buFont typeface="Wingdings" panose="05000000000000000000" pitchFamily="2" charset="2"/>
              <a:buChar char="ü"/>
            </a:pPr>
            <a:r>
              <a:rPr lang="en-GB" dirty="0"/>
              <a:t>Sharing of agency investigations, developments, and lessons-learned relating to EO data stewardship</a:t>
            </a:r>
          </a:p>
          <a:p>
            <a:pPr marL="742950" lvl="1" indent="-285750">
              <a:buFont typeface="Wingdings" panose="05000000000000000000" pitchFamily="2" charset="2"/>
              <a:buChar char="ü"/>
            </a:pPr>
            <a:r>
              <a:rPr lang="en-GB" dirty="0"/>
              <a:t>Share experiences and lessons learned</a:t>
            </a:r>
          </a:p>
          <a:p>
            <a:pPr marL="742950" lvl="1" indent="-285750">
              <a:buFont typeface="Wingdings" panose="05000000000000000000" pitchFamily="2" charset="2"/>
              <a:buChar char="ü"/>
            </a:pPr>
            <a:r>
              <a:rPr lang="en-GB" dirty="0"/>
              <a:t>Draft common cross-agency best practices or guidelines of data stewardship for possible adoption by WGISS</a:t>
            </a:r>
          </a:p>
          <a:p>
            <a:pPr marL="742950" lvl="1" indent="-285750">
              <a:buFont typeface="Wingdings" panose="05000000000000000000" pitchFamily="2" charset="2"/>
              <a:buChar char="ü"/>
            </a:pPr>
            <a:r>
              <a:rPr lang="en-GB" dirty="0"/>
              <a:t>Sponsor technical exchanges at WGISS meetings or elsewhere</a:t>
            </a:r>
            <a:endParaRPr lang="en-GB" b="1" i="1" u="sng" dirty="0"/>
          </a:p>
          <a:p>
            <a:endParaRPr lang="en-GB" b="1" i="1" u="sng" dirty="0"/>
          </a:p>
          <a:p>
            <a:r>
              <a:rPr lang="en-GB" b="1" i="1" u="sng" dirty="0"/>
              <a:t>Scope:</a:t>
            </a:r>
            <a:r>
              <a:rPr lang="en-GB" dirty="0"/>
              <a:t> Focus on Data, Metadata and Product Topics Including:</a:t>
            </a:r>
          </a:p>
          <a:p>
            <a:pPr marL="742950" lvl="1" indent="-285750">
              <a:buFont typeface="Wingdings" panose="05000000000000000000" pitchFamily="2" charset="2"/>
              <a:buChar char="ü"/>
            </a:pPr>
            <a:r>
              <a:rPr lang="en-GB" dirty="0"/>
              <a:t>Long-Term Archive Strategies</a:t>
            </a:r>
          </a:p>
          <a:p>
            <a:pPr marL="742950" lvl="1" indent="-285750">
              <a:buFont typeface="Wingdings" panose="05000000000000000000" pitchFamily="2" charset="2"/>
              <a:buChar char="ü"/>
            </a:pPr>
            <a:r>
              <a:rPr lang="en-GB" dirty="0"/>
              <a:t>Data Formats</a:t>
            </a:r>
          </a:p>
          <a:p>
            <a:pPr marL="742950" lvl="1" indent="-285750">
              <a:buFont typeface="Wingdings" panose="05000000000000000000" pitchFamily="2" charset="2"/>
              <a:buChar char="ü"/>
            </a:pPr>
            <a:r>
              <a:rPr lang="en-GB" dirty="0"/>
              <a:t>Data Preservation</a:t>
            </a:r>
          </a:p>
          <a:p>
            <a:pPr marL="742950" lvl="1" indent="-285750">
              <a:buFont typeface="Wingdings" panose="05000000000000000000" pitchFamily="2" charset="2"/>
              <a:buChar char="ü"/>
            </a:pPr>
            <a:r>
              <a:rPr lang="en-GB" dirty="0"/>
              <a:t>Data Lifecycle Concepts</a:t>
            </a:r>
          </a:p>
          <a:p>
            <a:pPr marL="742950" lvl="1" indent="-285750">
              <a:buFont typeface="Wingdings" panose="05000000000000000000" pitchFamily="2" charset="2"/>
              <a:buChar char="ü"/>
            </a:pPr>
            <a:r>
              <a:rPr lang="en-GB" dirty="0"/>
              <a:t>Archive Media</a:t>
            </a:r>
          </a:p>
          <a:p>
            <a:pPr marL="742950" lvl="1" indent="-285750">
              <a:buFont typeface="Wingdings" panose="05000000000000000000" pitchFamily="2" charset="2"/>
              <a:buChar char="ü"/>
            </a:pPr>
            <a:endParaRPr lang="en-GB" dirty="0"/>
          </a:p>
          <a:p>
            <a:pPr marL="285750" indent="-285750">
              <a:buFont typeface="Arial"/>
              <a:buChar char="•"/>
            </a:pPr>
            <a:r>
              <a:rPr lang="en-US" dirty="0"/>
              <a:t>Background: Former WGISS Archive Task Team</a:t>
            </a:r>
          </a:p>
          <a:p>
            <a:pPr marL="285750" indent="-285750">
              <a:buFont typeface="Arial"/>
              <a:buChar char="•"/>
            </a:pPr>
            <a:r>
              <a:rPr lang="en-US" dirty="0"/>
              <a:t>Renewed Interest by WGISS Dating to WGISS-27 (Toulouse)</a:t>
            </a:r>
          </a:p>
        </p:txBody>
      </p:sp>
    </p:spTree>
    <p:extLst>
      <p:ext uri="{BB962C8B-B14F-4D97-AF65-F5344CB8AC3E}">
        <p14:creationId xmlns:p14="http://schemas.microsoft.com/office/powerpoint/2010/main" val="160528982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25</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defTabSz="914400">
              <a:defRPr/>
            </a:pPr>
            <a:r>
              <a:rPr lang="en-US" sz="3200" b="1" kern="0" noProof="0" dirty="0" smtClean="0">
                <a:solidFill>
                  <a:schemeClr val="bg1"/>
                </a:solidFill>
                <a:latin typeface="Tahoma" pitchFamily="-106" charset="0"/>
                <a:cs typeface="Tahoma" pitchFamily="-106" charset="0"/>
              </a:rPr>
              <a:t>DSIG </a:t>
            </a:r>
            <a:r>
              <a:rPr lang="en-US" sz="3200" b="1" kern="0" dirty="0">
                <a:solidFill>
                  <a:schemeClr val="bg1"/>
                </a:solidFill>
                <a:latin typeface="Tahoma" pitchFamily="-106" charset="0"/>
                <a:cs typeface="Tahoma" pitchFamily="-106" charset="0"/>
              </a:rPr>
              <a:t>- </a:t>
            </a:r>
            <a:r>
              <a:rPr lang="en-US" sz="3200" b="1" kern="0" dirty="0" smtClean="0">
                <a:solidFill>
                  <a:schemeClr val="bg1"/>
                </a:solidFill>
                <a:latin typeface="Tahoma" pitchFamily="-106" charset="0"/>
                <a:cs typeface="Tahoma" pitchFamily="-106" charset="0"/>
              </a:rPr>
              <a:t>Data Stewardship</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7" name="TextBox 6"/>
          <p:cNvSpPr txBox="1"/>
          <p:nvPr/>
        </p:nvSpPr>
        <p:spPr>
          <a:xfrm>
            <a:off x="208167" y="1499718"/>
            <a:ext cx="8710648" cy="4801314"/>
          </a:xfrm>
          <a:prstGeom prst="rect">
            <a:avLst/>
          </a:prstGeom>
          <a:noFill/>
        </p:spPr>
        <p:txBody>
          <a:bodyPr wrap="square" rtlCol="0">
            <a:spAutoFit/>
          </a:bodyPr>
          <a:lstStyle/>
          <a:p>
            <a:r>
              <a:rPr lang="en-GB" b="1" dirty="0"/>
              <a:t>PREVIOUS ACHIEVEMENTS </a:t>
            </a:r>
            <a:endParaRPr lang="en-GB" dirty="0"/>
          </a:p>
          <a:p>
            <a:endParaRPr lang="en-GB" b="1" i="1" u="sng" dirty="0"/>
          </a:p>
          <a:p>
            <a:r>
              <a:rPr lang="en-GB" b="1" i="1" u="sng" dirty="0"/>
              <a:t>White Papers/Reports:</a:t>
            </a:r>
            <a:endParaRPr lang="en-GB" dirty="0"/>
          </a:p>
          <a:p>
            <a:endParaRPr lang="en-GB" dirty="0"/>
          </a:p>
          <a:p>
            <a:pPr marL="742950" lvl="1" indent="-285750">
              <a:buFont typeface="Wingdings" panose="05000000000000000000" pitchFamily="2" charset="2"/>
              <a:buChar char="ü"/>
            </a:pPr>
            <a:r>
              <a:rPr lang="en-GB" dirty="0"/>
              <a:t>Long-Term Archive Strategies</a:t>
            </a:r>
          </a:p>
          <a:p>
            <a:pPr marL="742950" lvl="1" indent="-285750">
              <a:buFont typeface="Wingdings" panose="05000000000000000000" pitchFamily="2" charset="2"/>
              <a:buChar char="ü"/>
            </a:pPr>
            <a:r>
              <a:rPr lang="en-GB" dirty="0"/>
              <a:t>Data Preservation Techniques</a:t>
            </a:r>
          </a:p>
          <a:p>
            <a:pPr marL="742950" lvl="1" indent="-285750">
              <a:buFont typeface="Wingdings" panose="05000000000000000000" pitchFamily="2" charset="2"/>
              <a:buChar char="ü"/>
            </a:pPr>
            <a:r>
              <a:rPr lang="en-GB" dirty="0"/>
              <a:t>Data Lifecycle Models and Concepts</a:t>
            </a:r>
          </a:p>
          <a:p>
            <a:pPr marL="742950" lvl="1" indent="-285750">
              <a:buFont typeface="Wingdings" panose="05000000000000000000" pitchFamily="2" charset="2"/>
              <a:buChar char="ü"/>
            </a:pPr>
            <a:r>
              <a:rPr lang="en-GB" dirty="0"/>
              <a:t>Browse Survey 1997-2010</a:t>
            </a:r>
          </a:p>
          <a:p>
            <a:pPr marL="742950" lvl="1" indent="-285750">
              <a:buFont typeface="Wingdings" panose="05000000000000000000" pitchFamily="2" charset="2"/>
              <a:buChar char="ü"/>
            </a:pPr>
            <a:r>
              <a:rPr lang="en-GB" dirty="0"/>
              <a:t>Guidelines for GIS-Ready Products</a:t>
            </a:r>
          </a:p>
          <a:p>
            <a:pPr marL="742950" lvl="1" indent="-285750">
              <a:buFont typeface="Wingdings" panose="05000000000000000000" pitchFamily="2" charset="2"/>
              <a:buChar char="ü"/>
            </a:pPr>
            <a:r>
              <a:rPr lang="en-GB" dirty="0"/>
              <a:t>Browse Guidelines Document (version 2)</a:t>
            </a:r>
          </a:p>
          <a:p>
            <a:pPr marL="742950" lvl="1" indent="-285750">
              <a:buFont typeface="Wingdings" panose="05000000000000000000" pitchFamily="2" charset="2"/>
              <a:buChar char="ü"/>
            </a:pPr>
            <a:r>
              <a:rPr lang="en-GB" dirty="0"/>
              <a:t>Offline Media Trade Study</a:t>
            </a:r>
          </a:p>
          <a:p>
            <a:endParaRPr lang="en-GB" b="1" i="1" u="sng" dirty="0"/>
          </a:p>
          <a:p>
            <a:r>
              <a:rPr lang="en-GB" b="1" i="1" u="sng" dirty="0"/>
              <a:t>Best Practices/Recommendations:</a:t>
            </a:r>
          </a:p>
          <a:p>
            <a:endParaRPr lang="en-GB" dirty="0"/>
          </a:p>
          <a:p>
            <a:pPr marL="742950" lvl="1" indent="-285750">
              <a:buFont typeface="Wingdings" panose="05000000000000000000" pitchFamily="2" charset="2"/>
              <a:buChar char="ü"/>
            </a:pPr>
            <a:r>
              <a:rPr lang="en-GB" dirty="0"/>
              <a:t>European Long Term Preservation of Earth Observation Space Data</a:t>
            </a:r>
          </a:p>
          <a:p>
            <a:pPr marL="742950" lvl="1" indent="-285750">
              <a:buFont typeface="Wingdings" panose="05000000000000000000" pitchFamily="2" charset="2"/>
              <a:buChar char="ü"/>
            </a:pPr>
            <a:r>
              <a:rPr lang="en-GB" dirty="0"/>
              <a:t>Preview Image Principle</a:t>
            </a:r>
          </a:p>
          <a:p>
            <a:pPr marL="742950" lvl="1" indent="-285750">
              <a:buFont typeface="Wingdings" panose="05000000000000000000" pitchFamily="2" charset="2"/>
              <a:buChar char="ü"/>
            </a:pPr>
            <a:r>
              <a:rPr lang="en-GB" dirty="0"/>
              <a:t>Data Management Statement</a:t>
            </a:r>
          </a:p>
        </p:txBody>
      </p:sp>
    </p:spTree>
    <p:extLst>
      <p:ext uri="{BB962C8B-B14F-4D97-AF65-F5344CB8AC3E}">
        <p14:creationId xmlns:p14="http://schemas.microsoft.com/office/powerpoint/2010/main" val="62653926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26</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defTabSz="914400">
              <a:defRPr/>
            </a:pPr>
            <a:r>
              <a:rPr lang="en-US" sz="3200" b="1" kern="0" noProof="0" dirty="0" smtClean="0">
                <a:solidFill>
                  <a:schemeClr val="bg1"/>
                </a:solidFill>
                <a:latin typeface="Tahoma" pitchFamily="-106" charset="0"/>
                <a:cs typeface="Tahoma" pitchFamily="-106" charset="0"/>
              </a:rPr>
              <a:t>DSIG </a:t>
            </a:r>
            <a:r>
              <a:rPr lang="en-US" sz="3200" b="1" kern="0" dirty="0" smtClean="0">
                <a:solidFill>
                  <a:schemeClr val="bg1"/>
                </a:solidFill>
                <a:latin typeface="Tahoma" pitchFamily="-106" charset="0"/>
                <a:cs typeface="Tahoma" pitchFamily="-106" charset="0"/>
              </a:rPr>
              <a:t>– Future activities</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7" name="TextBox 6"/>
          <p:cNvSpPr txBox="1"/>
          <p:nvPr/>
        </p:nvSpPr>
        <p:spPr>
          <a:xfrm>
            <a:off x="208167" y="1499718"/>
            <a:ext cx="8710648" cy="5078313"/>
          </a:xfrm>
          <a:prstGeom prst="rect">
            <a:avLst/>
          </a:prstGeom>
          <a:noFill/>
        </p:spPr>
        <p:txBody>
          <a:bodyPr wrap="square" rtlCol="0">
            <a:spAutoFit/>
          </a:bodyPr>
          <a:lstStyle/>
          <a:p>
            <a:pPr marL="342900" indent="-342900">
              <a:buFont typeface="+mj-lt"/>
              <a:buAutoNum type="arabicPeriod"/>
            </a:pPr>
            <a:r>
              <a:rPr lang="en-GB" b="1" dirty="0"/>
              <a:t> </a:t>
            </a:r>
            <a:r>
              <a:rPr lang="en-GB" b="1" i="1" u="sng" dirty="0"/>
              <a:t>Sharing Information and experiences </a:t>
            </a:r>
            <a:r>
              <a:rPr lang="en-GB" dirty="0"/>
              <a:t>about</a:t>
            </a:r>
            <a:r>
              <a:rPr lang="en-GB" i="1" u="sng" dirty="0"/>
              <a:t> </a:t>
            </a:r>
            <a:r>
              <a:rPr lang="en-GB" dirty="0"/>
              <a:t>agency investigations, developments, studies, and lessons-learned relating to EO data stewardship</a:t>
            </a:r>
            <a:endParaRPr lang="en-GB" b="1" i="1" u="sng" dirty="0"/>
          </a:p>
          <a:p>
            <a:pPr marL="742950" lvl="1" indent="-285750">
              <a:buFont typeface="Arial" panose="020B0604020202020204" pitchFamily="34" charset="0"/>
              <a:buChar char="•"/>
            </a:pPr>
            <a:r>
              <a:rPr lang="en-GB" b="1" i="1" u="sng" dirty="0"/>
              <a:t>Periodic report from CEOS agencies during WGISS meetings</a:t>
            </a:r>
            <a:r>
              <a:rPr lang="en-GB" dirty="0"/>
              <a:t/>
            </a:r>
            <a:br>
              <a:rPr lang="en-GB" dirty="0"/>
            </a:br>
            <a:endParaRPr lang="en-GB" dirty="0"/>
          </a:p>
          <a:p>
            <a:pPr marL="342900" lvl="1" indent="-342900">
              <a:buFont typeface="+mj-lt"/>
              <a:buAutoNum type="arabicPeriod" startAt="2"/>
            </a:pPr>
            <a:r>
              <a:rPr lang="en-GB" dirty="0"/>
              <a:t> </a:t>
            </a:r>
            <a:r>
              <a:rPr lang="en-GB" b="1" u="sng" dirty="0"/>
              <a:t>Draft common cross-agency best practices or guidelines </a:t>
            </a:r>
            <a:r>
              <a:rPr lang="en-GB" dirty="0"/>
              <a:t>on data stewardship for possible adoption by WGISS:</a:t>
            </a:r>
          </a:p>
          <a:p>
            <a:pPr marL="742950" lvl="1" indent="-285750">
              <a:buFont typeface="Arial"/>
              <a:buChar char="•"/>
            </a:pPr>
            <a:r>
              <a:rPr lang="en-GB" dirty="0"/>
              <a:t>Preservation Workflow</a:t>
            </a:r>
          </a:p>
          <a:p>
            <a:pPr marL="742950" lvl="1" indent="-285750">
              <a:buFont typeface="Arial"/>
              <a:buChar char="•"/>
            </a:pPr>
            <a:r>
              <a:rPr lang="en-GB" dirty="0"/>
              <a:t>Preservation Guidelines (update)</a:t>
            </a:r>
          </a:p>
          <a:p>
            <a:pPr marL="742950" lvl="1" indent="-285750">
              <a:buFont typeface="Arial"/>
              <a:buChar char="•"/>
            </a:pPr>
            <a:r>
              <a:rPr lang="en-GB" dirty="0"/>
              <a:t>Preserved Data Set Content (update)</a:t>
            </a:r>
          </a:p>
          <a:p>
            <a:pPr marL="742950" lvl="1" indent="-285750">
              <a:buFont typeface="Arial"/>
              <a:buChar char="•"/>
            </a:pPr>
            <a:r>
              <a:rPr lang="en-GB" dirty="0"/>
              <a:t>E2E Level-0 data consolidation</a:t>
            </a:r>
          </a:p>
          <a:p>
            <a:pPr marL="742950" lvl="1" indent="-285750">
              <a:buFont typeface="Arial"/>
              <a:buChar char="•"/>
            </a:pPr>
            <a:r>
              <a:rPr lang="en-GB" dirty="0"/>
              <a:t>Archived data media transcription</a:t>
            </a:r>
          </a:p>
          <a:p>
            <a:pPr marL="742950" lvl="1" indent="-285750">
              <a:buFont typeface="Arial"/>
              <a:buChar char="•"/>
            </a:pPr>
            <a:r>
              <a:rPr lang="en-GB" dirty="0"/>
              <a:t>Persistent Identifiers</a:t>
            </a:r>
          </a:p>
          <a:p>
            <a:pPr marL="742950" lvl="1" indent="-285750">
              <a:buFont typeface="Arial"/>
              <a:buChar char="•"/>
            </a:pPr>
            <a:r>
              <a:rPr lang="en-GB" dirty="0"/>
              <a:t>Purge alert procedure</a:t>
            </a:r>
          </a:p>
          <a:p>
            <a:pPr marL="742950" lvl="1" indent="-285750">
              <a:buFont typeface="Arial"/>
              <a:buChar char="•"/>
            </a:pPr>
            <a:r>
              <a:rPr lang="en-GB" dirty="0"/>
              <a:t>Appraisal procedure</a:t>
            </a:r>
          </a:p>
          <a:p>
            <a:endParaRPr lang="en-GB" dirty="0"/>
          </a:p>
          <a:p>
            <a:r>
              <a:rPr lang="en-GB" dirty="0"/>
              <a:t>Propose CEOS DSIG best-practices/guidelines for adoption in GEO and as input to standardization activities (e.g. OGC/CCSDS)</a:t>
            </a:r>
          </a:p>
          <a:p>
            <a:endParaRPr lang="en-GB" dirty="0"/>
          </a:p>
        </p:txBody>
      </p:sp>
    </p:spTree>
    <p:extLst>
      <p:ext uri="{BB962C8B-B14F-4D97-AF65-F5344CB8AC3E}">
        <p14:creationId xmlns:p14="http://schemas.microsoft.com/office/powerpoint/2010/main" val="10397727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27</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defTabSz="914400">
              <a:defRPr/>
            </a:pPr>
            <a:r>
              <a:rPr lang="en-US" sz="3200" b="1" kern="0" noProof="0" dirty="0" smtClean="0">
                <a:solidFill>
                  <a:schemeClr val="bg1"/>
                </a:solidFill>
                <a:latin typeface="Tahoma" pitchFamily="-106" charset="0"/>
                <a:cs typeface="Tahoma" pitchFamily="-106" charset="0"/>
              </a:rPr>
              <a:t>DSIG </a:t>
            </a:r>
            <a:r>
              <a:rPr lang="en-US" sz="3200" b="1" kern="0" dirty="0" smtClean="0">
                <a:solidFill>
                  <a:schemeClr val="bg1"/>
                </a:solidFill>
                <a:latin typeface="Tahoma" pitchFamily="-106" charset="0"/>
                <a:cs typeface="Tahoma" pitchFamily="-106" charset="0"/>
              </a:rPr>
              <a:t>– activities last 6 months</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7" name="TextBox 6"/>
          <p:cNvSpPr txBox="1"/>
          <p:nvPr/>
        </p:nvSpPr>
        <p:spPr>
          <a:xfrm>
            <a:off x="208167" y="1499718"/>
            <a:ext cx="8710648" cy="4247317"/>
          </a:xfrm>
          <a:prstGeom prst="rect">
            <a:avLst/>
          </a:prstGeom>
          <a:noFill/>
        </p:spPr>
        <p:txBody>
          <a:bodyPr wrap="square" rtlCol="0">
            <a:spAutoFit/>
          </a:bodyPr>
          <a:lstStyle/>
          <a:p>
            <a:pPr marL="342900" indent="-342900">
              <a:buFont typeface="+mj-lt"/>
              <a:buAutoNum type="arabicPeriod"/>
            </a:pPr>
            <a:r>
              <a:rPr lang="en-GB" dirty="0"/>
              <a:t>DSIG Plan of activities agreed at WGISS#37 and new chairmanship identified.</a:t>
            </a:r>
          </a:p>
          <a:p>
            <a:pPr marL="342900" indent="-342900">
              <a:buFont typeface="+mj-lt"/>
              <a:buAutoNum type="arabicPeriod"/>
            </a:pPr>
            <a:endParaRPr lang="en-GB" b="1" dirty="0"/>
          </a:p>
          <a:p>
            <a:pPr marL="342900" indent="-342900">
              <a:buFont typeface="+mj-lt"/>
              <a:buAutoNum type="arabicPeriod"/>
            </a:pPr>
            <a:r>
              <a:rPr lang="en-GB" dirty="0"/>
              <a:t>DSIG reporting session set-up for CEOS interested agencies starting from WGISS#38</a:t>
            </a:r>
          </a:p>
          <a:p>
            <a:pPr marL="342900" indent="-342900">
              <a:buFont typeface="+mj-lt"/>
              <a:buAutoNum type="arabicPeriod"/>
            </a:pPr>
            <a:endParaRPr lang="en-GB" dirty="0"/>
          </a:p>
          <a:p>
            <a:pPr marL="342900" indent="-342900">
              <a:buFont typeface="+mj-lt"/>
              <a:buAutoNum type="arabicPeriod"/>
            </a:pPr>
            <a:r>
              <a:rPr lang="en-GB" dirty="0"/>
              <a:t>Started drafting of </a:t>
            </a:r>
            <a:r>
              <a:rPr lang="en-GB" b="1" dirty="0"/>
              <a:t>Best-practices/recommendations </a:t>
            </a:r>
            <a:r>
              <a:rPr lang="en-GB" dirty="0"/>
              <a:t>on:</a:t>
            </a:r>
          </a:p>
          <a:p>
            <a:pPr marL="742950" lvl="1" indent="-285750">
              <a:buFont typeface="Arial" panose="020B0604020202020204" pitchFamily="34" charset="0"/>
              <a:buChar char="•"/>
            </a:pPr>
            <a:r>
              <a:rPr lang="en-GB" u="sng" dirty="0"/>
              <a:t>Preservation Workflow</a:t>
            </a:r>
          </a:p>
          <a:p>
            <a:pPr marL="742950" lvl="1" indent="-285750">
              <a:buFont typeface="Arial" panose="020B0604020202020204" pitchFamily="34" charset="0"/>
              <a:buChar char="•"/>
            </a:pPr>
            <a:r>
              <a:rPr lang="en-GB" u="sng" dirty="0"/>
              <a:t>Persistent Identifiers</a:t>
            </a:r>
          </a:p>
          <a:p>
            <a:pPr lvl="1"/>
            <a:endParaRPr lang="en-GB" i="1" u="sng" dirty="0"/>
          </a:p>
          <a:p>
            <a:pPr marL="342900" indent="-342900">
              <a:buFont typeface="+mj-lt"/>
              <a:buAutoNum type="arabicPeriod"/>
            </a:pPr>
            <a:r>
              <a:rPr lang="en-GB" dirty="0"/>
              <a:t>Started updating of CEOS Purge Alert procedure and mailing list</a:t>
            </a:r>
          </a:p>
          <a:p>
            <a:pPr marL="342900" indent="-342900">
              <a:buFont typeface="+mj-lt"/>
              <a:buAutoNum type="arabicPeriod"/>
            </a:pPr>
            <a:endParaRPr lang="en-GB" i="1" u="sng" dirty="0"/>
          </a:p>
          <a:p>
            <a:pPr marL="342900" indent="-342900">
              <a:buFont typeface="+mj-lt"/>
              <a:buAutoNum type="arabicPeriod"/>
            </a:pPr>
            <a:r>
              <a:rPr lang="en-US" dirty="0"/>
              <a:t>Review of GEO Data Management Principles drafted by “GEO Data Management Principles Task Force (DMP TF)” and covering the entire data life cycle from planning, to acquisition, quality assurance, documentation, access, archiving and preservation: feedback sent to GEO Secretariat.</a:t>
            </a:r>
            <a:endParaRPr lang="en-GB" dirty="0"/>
          </a:p>
        </p:txBody>
      </p:sp>
    </p:spTree>
    <p:extLst>
      <p:ext uri="{BB962C8B-B14F-4D97-AF65-F5344CB8AC3E}">
        <p14:creationId xmlns:p14="http://schemas.microsoft.com/office/powerpoint/2010/main" val="123158238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532965" y="632012"/>
            <a:ext cx="7367781" cy="1344800"/>
          </a:xfrm>
        </p:spPr>
        <p:txBody>
          <a:bodyPr/>
          <a:lstStyle/>
          <a:p>
            <a:r>
              <a:rPr lang="en-GB" dirty="0" smtClean="0"/>
              <a:t>Recovery Observatory Infrastructure Project</a:t>
            </a:r>
            <a:endParaRPr lang="en-GB" dirty="0"/>
          </a:p>
        </p:txBody>
      </p:sp>
      <p:sp>
        <p:nvSpPr>
          <p:cNvPr id="3" name="Subtitle 2"/>
          <p:cNvSpPr>
            <a:spLocks noGrp="1"/>
          </p:cNvSpPr>
          <p:nvPr>
            <p:ph type="subTitle" sz="quarter" idx="1"/>
          </p:nvPr>
        </p:nvSpPr>
        <p:spPr>
          <a:xfrm>
            <a:off x="4081097" y="2278811"/>
            <a:ext cx="4826977" cy="1093787"/>
          </a:xfrm>
        </p:spPr>
        <p:txBody>
          <a:bodyPr/>
          <a:lstStyle/>
          <a:p>
            <a:endParaRPr lang="en-GB" dirty="0"/>
          </a:p>
        </p:txBody>
      </p:sp>
    </p:spTree>
    <p:extLst>
      <p:ext uri="{BB962C8B-B14F-4D97-AF65-F5344CB8AC3E}">
        <p14:creationId xmlns:p14="http://schemas.microsoft.com/office/powerpoint/2010/main" val="15931967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4</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Recovery Observatory Infrastructure</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7" name="TextBox 6"/>
          <p:cNvSpPr txBox="1"/>
          <p:nvPr/>
        </p:nvSpPr>
        <p:spPr>
          <a:xfrm>
            <a:off x="213630" y="3621810"/>
            <a:ext cx="8710648" cy="3046988"/>
          </a:xfrm>
          <a:prstGeom prst="rect">
            <a:avLst/>
          </a:prstGeom>
          <a:noFill/>
        </p:spPr>
        <p:txBody>
          <a:bodyPr wrap="square" rtlCol="0">
            <a:spAutoFit/>
          </a:bodyPr>
          <a:lstStyle/>
          <a:p>
            <a:pPr marL="342900" indent="-342900">
              <a:buFont typeface="Arial"/>
              <a:buChar char="•"/>
            </a:pPr>
            <a:r>
              <a:rPr lang="en-US" sz="2400" dirty="0" smtClean="0"/>
              <a:t>Recovery Observatory Infrastructure roadmap</a:t>
            </a:r>
          </a:p>
          <a:p>
            <a:pPr marL="800100" lvl="1" indent="-342900">
              <a:buFont typeface="Arial"/>
              <a:buChar char="•"/>
            </a:pPr>
            <a:r>
              <a:rPr lang="en-US" sz="2400" dirty="0" smtClean="0"/>
              <a:t>Version 1, very limited for CEOS Plenary (end of October)</a:t>
            </a:r>
          </a:p>
          <a:p>
            <a:pPr marL="800100" lvl="1" indent="-342900">
              <a:buFont typeface="Arial"/>
              <a:buChar char="•"/>
            </a:pPr>
            <a:endParaRPr lang="en-US" sz="2400" dirty="0"/>
          </a:p>
          <a:p>
            <a:pPr marL="800100" lvl="1" indent="-342900">
              <a:buFont typeface="Arial"/>
              <a:buChar char="•"/>
            </a:pPr>
            <a:r>
              <a:rPr lang="en-US" sz="2400" dirty="0" smtClean="0"/>
              <a:t>Version 2 – End of July 2015</a:t>
            </a:r>
          </a:p>
          <a:p>
            <a:pPr marL="1257300" lvl="2" indent="-342900">
              <a:buFont typeface="Arial"/>
              <a:buChar char="•"/>
            </a:pPr>
            <a:r>
              <a:rPr lang="en-US" sz="2400" dirty="0" smtClean="0"/>
              <a:t>Version 1.1 – End of December 2014</a:t>
            </a:r>
          </a:p>
          <a:p>
            <a:pPr marL="1257300" lvl="2" indent="-342900">
              <a:buFont typeface="Arial"/>
              <a:buChar char="•"/>
            </a:pPr>
            <a:r>
              <a:rPr lang="en-US" sz="2400" dirty="0" smtClean="0"/>
              <a:t>Version 1.2 – End of March 2015</a:t>
            </a:r>
          </a:p>
          <a:p>
            <a:pPr marL="1257300" lvl="2" indent="-342900">
              <a:buFont typeface="Arial"/>
              <a:buChar char="•"/>
            </a:pPr>
            <a:r>
              <a:rPr lang="en-US" sz="2400" dirty="0" smtClean="0"/>
              <a:t>Version 1.3 – End of June 2015</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630" y="1385027"/>
            <a:ext cx="8705185" cy="2095853"/>
          </a:xfrm>
          <a:prstGeom prst="rect">
            <a:avLst/>
          </a:prstGeom>
        </p:spPr>
      </p:pic>
    </p:spTree>
    <p:extLst>
      <p:ext uri="{BB962C8B-B14F-4D97-AF65-F5344CB8AC3E}">
        <p14:creationId xmlns:p14="http://schemas.microsoft.com/office/powerpoint/2010/main" val="148279787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5</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Recovery Observatory Infrastructure</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7" name="TextBox 6"/>
          <p:cNvSpPr txBox="1"/>
          <p:nvPr/>
        </p:nvSpPr>
        <p:spPr>
          <a:xfrm>
            <a:off x="218570" y="1696336"/>
            <a:ext cx="8831299" cy="4585871"/>
          </a:xfrm>
          <a:prstGeom prst="rect">
            <a:avLst/>
          </a:prstGeom>
          <a:noFill/>
        </p:spPr>
        <p:txBody>
          <a:bodyPr wrap="square" rtlCol="0">
            <a:spAutoFit/>
          </a:bodyPr>
          <a:lstStyle/>
          <a:p>
            <a:pPr marL="342900" indent="-342900">
              <a:buFont typeface="Arial"/>
              <a:buChar char="•"/>
            </a:pPr>
            <a:r>
              <a:rPr lang="en-US" sz="2800" dirty="0" smtClean="0"/>
              <a:t>Recovery Observation Infrastructure organization</a:t>
            </a:r>
          </a:p>
          <a:p>
            <a:pPr marL="1257300" lvl="2" indent="-342900">
              <a:buFont typeface="Arial"/>
              <a:buChar char="•"/>
            </a:pPr>
            <a:r>
              <a:rPr lang="en-US" sz="2400" dirty="0" smtClean="0"/>
              <a:t>WGISS Interest group</a:t>
            </a:r>
          </a:p>
          <a:p>
            <a:pPr marL="1714500" lvl="3" indent="-342900">
              <a:buFont typeface="Arial"/>
              <a:buChar char="•"/>
            </a:pPr>
            <a:r>
              <a:rPr lang="en-US" sz="2000" dirty="0" smtClean="0"/>
              <a:t>NASA</a:t>
            </a:r>
          </a:p>
          <a:p>
            <a:pPr marL="1714500" lvl="3" indent="-342900">
              <a:buFont typeface="Arial"/>
              <a:buChar char="•"/>
            </a:pPr>
            <a:r>
              <a:rPr lang="en-US" sz="2000" dirty="0" smtClean="0"/>
              <a:t>NOAA</a:t>
            </a:r>
          </a:p>
          <a:p>
            <a:pPr marL="1714500" lvl="3" indent="-342900">
              <a:buFont typeface="Arial"/>
              <a:buChar char="•"/>
            </a:pPr>
            <a:r>
              <a:rPr lang="en-US" sz="2000" dirty="0" smtClean="0"/>
              <a:t>ESA</a:t>
            </a:r>
          </a:p>
          <a:p>
            <a:pPr marL="1714500" lvl="3" indent="-342900">
              <a:buFont typeface="Arial"/>
              <a:buChar char="•"/>
            </a:pPr>
            <a:r>
              <a:rPr lang="en-US" sz="2000" dirty="0" smtClean="0"/>
              <a:t>CNES</a:t>
            </a:r>
          </a:p>
          <a:p>
            <a:pPr marL="1714500" lvl="3" indent="-342900">
              <a:buFont typeface="Arial"/>
              <a:buChar char="•"/>
            </a:pPr>
            <a:r>
              <a:rPr lang="en-US" sz="2000" dirty="0" smtClean="0"/>
              <a:t>UKSA</a:t>
            </a:r>
          </a:p>
          <a:p>
            <a:pPr marL="1714500" lvl="3" indent="-342900">
              <a:buFont typeface="Arial"/>
              <a:buChar char="•"/>
            </a:pPr>
            <a:r>
              <a:rPr lang="en-US" sz="2000" dirty="0" smtClean="0"/>
              <a:t>CHINA / CODATA</a:t>
            </a:r>
          </a:p>
          <a:p>
            <a:pPr marL="342900" indent="-342900">
              <a:buFont typeface="Arial"/>
              <a:buChar char="•"/>
            </a:pPr>
            <a:endParaRPr lang="en-US" sz="2400" dirty="0" smtClean="0"/>
          </a:p>
          <a:p>
            <a:pPr marL="1257300" lvl="2" indent="-342900">
              <a:buFont typeface="Arial"/>
              <a:buChar char="•"/>
            </a:pPr>
            <a:r>
              <a:rPr lang="en-US" sz="2400" dirty="0" smtClean="0"/>
              <a:t>WG Disasters</a:t>
            </a:r>
          </a:p>
          <a:p>
            <a:pPr marL="342900" indent="-342900">
              <a:buFont typeface="Arial"/>
              <a:buChar char="•"/>
            </a:pPr>
            <a:endParaRPr lang="en-US" sz="2400" dirty="0"/>
          </a:p>
          <a:p>
            <a:pPr marL="1257300" lvl="2" indent="-342900">
              <a:buFont typeface="Arial"/>
              <a:buChar char="•"/>
            </a:pPr>
            <a:r>
              <a:rPr lang="en-US" sz="2400" dirty="0" smtClean="0"/>
              <a:t>CNES contractor : AKKA for development &amp; Integration</a:t>
            </a:r>
            <a:endParaRPr lang="en-US" sz="2400" dirty="0"/>
          </a:p>
        </p:txBody>
      </p:sp>
    </p:spTree>
    <p:extLst>
      <p:ext uri="{BB962C8B-B14F-4D97-AF65-F5344CB8AC3E}">
        <p14:creationId xmlns:p14="http://schemas.microsoft.com/office/powerpoint/2010/main" val="298530563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6</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Recovery Observatory Infrastructure</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7" name="TextBox 6"/>
          <p:cNvSpPr txBox="1"/>
          <p:nvPr/>
        </p:nvSpPr>
        <p:spPr>
          <a:xfrm>
            <a:off x="218571" y="1225689"/>
            <a:ext cx="8831299" cy="5324535"/>
          </a:xfrm>
          <a:prstGeom prst="rect">
            <a:avLst/>
          </a:prstGeom>
          <a:noFill/>
        </p:spPr>
        <p:txBody>
          <a:bodyPr wrap="square" rtlCol="0">
            <a:spAutoFit/>
          </a:bodyPr>
          <a:lstStyle/>
          <a:p>
            <a:pPr marL="342900" indent="-342900">
              <a:buFont typeface="Arial"/>
              <a:buChar char="•"/>
            </a:pPr>
            <a:endParaRPr lang="en-US" sz="2400" dirty="0"/>
          </a:p>
          <a:p>
            <a:pPr marL="342900" indent="-342900">
              <a:buFont typeface="Arial"/>
              <a:buChar char="•"/>
            </a:pPr>
            <a:r>
              <a:rPr lang="en-US" sz="2800" dirty="0" smtClean="0"/>
              <a:t>Recovery Observatory Events</a:t>
            </a:r>
            <a:endParaRPr lang="en-US" sz="2400" dirty="0" smtClean="0"/>
          </a:p>
          <a:p>
            <a:pPr marL="800100" lvl="1" indent="-342900">
              <a:lnSpc>
                <a:spcPct val="150000"/>
              </a:lnSpc>
              <a:buFont typeface="Arial"/>
              <a:buChar char="•"/>
            </a:pPr>
            <a:r>
              <a:rPr lang="en-US" sz="2400" dirty="0" smtClean="0"/>
              <a:t>Q2 2014 – ITT by CNES</a:t>
            </a:r>
          </a:p>
          <a:p>
            <a:pPr marL="1257300" lvl="2" indent="-342900">
              <a:buFont typeface="Arial"/>
              <a:buChar char="•"/>
            </a:pPr>
            <a:r>
              <a:rPr lang="en-US" sz="2400" dirty="0" smtClean="0"/>
              <a:t>AKKA company was selected to develop/integrate RO</a:t>
            </a:r>
          </a:p>
          <a:p>
            <a:pPr marL="800100" lvl="1" indent="-342900">
              <a:lnSpc>
                <a:spcPct val="150000"/>
              </a:lnSpc>
              <a:buFont typeface="Arial"/>
              <a:buChar char="•"/>
            </a:pPr>
            <a:r>
              <a:rPr lang="en-US" sz="2400" dirty="0" smtClean="0"/>
              <a:t>Sept 2014 : participation to </a:t>
            </a:r>
            <a:r>
              <a:rPr lang="en-US" sz="2400" dirty="0" err="1" smtClean="0"/>
              <a:t>WGDisaster</a:t>
            </a:r>
            <a:r>
              <a:rPr lang="en-US" sz="2400" dirty="0" smtClean="0"/>
              <a:t> meeting in Paris</a:t>
            </a:r>
          </a:p>
          <a:p>
            <a:pPr marL="800100" lvl="1" indent="-342900">
              <a:lnSpc>
                <a:spcPct val="150000"/>
              </a:lnSpc>
              <a:buFont typeface="Arial"/>
              <a:buChar char="•"/>
            </a:pPr>
            <a:r>
              <a:rPr lang="en-US" sz="2400" dirty="0" smtClean="0"/>
              <a:t>Sept 2014 : RO workshop during WGISS meeting</a:t>
            </a:r>
          </a:p>
          <a:p>
            <a:pPr marL="800100" lvl="1" indent="-342900">
              <a:lnSpc>
                <a:spcPct val="150000"/>
              </a:lnSpc>
              <a:buFont typeface="Arial"/>
              <a:buChar char="•"/>
            </a:pPr>
            <a:r>
              <a:rPr lang="en-US" sz="2400" dirty="0" smtClean="0"/>
              <a:t>Oct 2014 : RO presentation during Plenary</a:t>
            </a:r>
          </a:p>
          <a:p>
            <a:pPr marL="800100" lvl="1" indent="-342900">
              <a:lnSpc>
                <a:spcPct val="150000"/>
              </a:lnSpc>
              <a:buFont typeface="Arial"/>
              <a:buChar char="•"/>
            </a:pPr>
            <a:r>
              <a:rPr lang="en-US" sz="2400" dirty="0" smtClean="0"/>
              <a:t>April 2014 : RO presentation during SIT</a:t>
            </a:r>
          </a:p>
          <a:p>
            <a:pPr marL="800100" lvl="1" indent="-342900">
              <a:lnSpc>
                <a:spcPct val="150000"/>
              </a:lnSpc>
              <a:buFont typeface="Arial"/>
              <a:buChar char="•"/>
            </a:pPr>
            <a:r>
              <a:rPr lang="en-US" sz="2400" dirty="0" smtClean="0"/>
              <a:t>May 2014 : RO workshop during WGISS meeting</a:t>
            </a:r>
          </a:p>
          <a:p>
            <a:pPr marL="800100" lvl="1" indent="-342900">
              <a:lnSpc>
                <a:spcPct val="150000"/>
              </a:lnSpc>
              <a:buFont typeface="Arial"/>
              <a:buChar char="•"/>
            </a:pPr>
            <a:r>
              <a:rPr lang="en-US" sz="2400" dirty="0" smtClean="0"/>
              <a:t>Regular Interest Group </a:t>
            </a:r>
            <a:r>
              <a:rPr lang="en-US" sz="2400" dirty="0" err="1" smtClean="0"/>
              <a:t>Telecon</a:t>
            </a:r>
            <a:endParaRPr lang="en-US" sz="2400" dirty="0" smtClean="0"/>
          </a:p>
        </p:txBody>
      </p:sp>
    </p:spTree>
    <p:extLst>
      <p:ext uri="{BB962C8B-B14F-4D97-AF65-F5344CB8AC3E}">
        <p14:creationId xmlns:p14="http://schemas.microsoft.com/office/powerpoint/2010/main" val="350535854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7</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Recovery Observatory Infrastructure</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7" name="TextBox 6"/>
          <p:cNvSpPr txBox="1"/>
          <p:nvPr/>
        </p:nvSpPr>
        <p:spPr>
          <a:xfrm>
            <a:off x="218571" y="1346713"/>
            <a:ext cx="8831299" cy="3046988"/>
          </a:xfrm>
          <a:prstGeom prst="rect">
            <a:avLst/>
          </a:prstGeom>
          <a:noFill/>
        </p:spPr>
        <p:txBody>
          <a:bodyPr wrap="square" rtlCol="0">
            <a:spAutoFit/>
          </a:bodyPr>
          <a:lstStyle/>
          <a:p>
            <a:pPr marL="342900" indent="-342900">
              <a:buFont typeface="Arial"/>
              <a:buChar char="•"/>
            </a:pPr>
            <a:r>
              <a:rPr lang="en-US" sz="2400" dirty="0" smtClean="0"/>
              <a:t>Recovery Observation Infrastructure scope</a:t>
            </a:r>
          </a:p>
          <a:p>
            <a:pPr marL="1257300" lvl="2" indent="-342900">
              <a:buFont typeface="Arial"/>
              <a:buChar char="•"/>
            </a:pPr>
            <a:r>
              <a:rPr lang="en-US" sz="2400" dirty="0" smtClean="0"/>
              <a:t>Development and support for usage</a:t>
            </a:r>
          </a:p>
          <a:p>
            <a:pPr marL="1257300" lvl="2" indent="-342900">
              <a:buFont typeface="Arial"/>
              <a:buChar char="•"/>
            </a:pPr>
            <a:endParaRPr lang="en-US" sz="2400" dirty="0"/>
          </a:p>
          <a:p>
            <a:pPr marL="342900" indent="-342900">
              <a:buFont typeface="Arial"/>
              <a:buChar char="•"/>
            </a:pPr>
            <a:r>
              <a:rPr lang="en-US" sz="2400" dirty="0" smtClean="0"/>
              <a:t>Out of scope</a:t>
            </a:r>
          </a:p>
          <a:p>
            <a:pPr marL="1257300" lvl="2" indent="-342900">
              <a:buFont typeface="Arial"/>
              <a:buChar char="•"/>
            </a:pPr>
            <a:r>
              <a:rPr lang="en-US" sz="2400" dirty="0" smtClean="0"/>
              <a:t>Governance</a:t>
            </a:r>
          </a:p>
          <a:p>
            <a:pPr marL="1257300" lvl="2" indent="-342900">
              <a:buFont typeface="Arial"/>
              <a:buChar char="•"/>
            </a:pPr>
            <a:r>
              <a:rPr lang="en-US" sz="2400" dirty="0" smtClean="0"/>
              <a:t>Hosting (Hardware)</a:t>
            </a:r>
          </a:p>
          <a:p>
            <a:pPr marL="1257300" lvl="2" indent="-342900">
              <a:buFont typeface="Arial"/>
              <a:buChar char="•"/>
            </a:pPr>
            <a:r>
              <a:rPr lang="en-US" sz="2400" dirty="0" smtClean="0"/>
              <a:t>Exploitation</a:t>
            </a:r>
          </a:p>
          <a:p>
            <a:pPr marL="1257300" lvl="2" indent="-342900">
              <a:buFont typeface="Arial"/>
              <a:buChar char="•"/>
            </a:pPr>
            <a:r>
              <a:rPr lang="en-US" sz="2400" dirty="0" smtClean="0"/>
              <a:t>Maintenance ?</a:t>
            </a:r>
          </a:p>
        </p:txBody>
      </p:sp>
    </p:spTree>
    <p:extLst>
      <p:ext uri="{BB962C8B-B14F-4D97-AF65-F5344CB8AC3E}">
        <p14:creationId xmlns:p14="http://schemas.microsoft.com/office/powerpoint/2010/main" val="99877674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532965" y="632012"/>
            <a:ext cx="7367781" cy="1344800"/>
          </a:xfrm>
        </p:spPr>
        <p:txBody>
          <a:bodyPr/>
          <a:lstStyle/>
          <a:p>
            <a:r>
              <a:rPr lang="en-GB" dirty="0" smtClean="0"/>
              <a:t>Technology Exploration Interest Group</a:t>
            </a:r>
            <a:endParaRPr lang="en-GB" dirty="0"/>
          </a:p>
        </p:txBody>
      </p:sp>
      <p:sp>
        <p:nvSpPr>
          <p:cNvPr id="3" name="Subtitle 2"/>
          <p:cNvSpPr>
            <a:spLocks noGrp="1"/>
          </p:cNvSpPr>
          <p:nvPr>
            <p:ph type="subTitle" sz="quarter" idx="1"/>
          </p:nvPr>
        </p:nvSpPr>
        <p:spPr>
          <a:xfrm>
            <a:off x="4081097" y="2278811"/>
            <a:ext cx="4826977" cy="1093787"/>
          </a:xfrm>
        </p:spPr>
        <p:txBody>
          <a:bodyPr/>
          <a:lstStyle/>
          <a:p>
            <a:endParaRPr lang="en-GB" dirty="0"/>
          </a:p>
        </p:txBody>
      </p:sp>
    </p:spTree>
    <p:extLst>
      <p:ext uri="{BB962C8B-B14F-4D97-AF65-F5344CB8AC3E}">
        <p14:creationId xmlns:p14="http://schemas.microsoft.com/office/powerpoint/2010/main" val="19310218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9</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Technology Exploration</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7" name="TextBox 6"/>
          <p:cNvSpPr txBox="1"/>
          <p:nvPr/>
        </p:nvSpPr>
        <p:spPr>
          <a:xfrm>
            <a:off x="208167" y="1472824"/>
            <a:ext cx="8710648" cy="4585871"/>
          </a:xfrm>
          <a:prstGeom prst="rect">
            <a:avLst/>
          </a:prstGeom>
          <a:noFill/>
        </p:spPr>
        <p:txBody>
          <a:bodyPr wrap="square" rtlCol="0">
            <a:spAutoFit/>
          </a:bodyPr>
          <a:lstStyle/>
          <a:p>
            <a:pPr marL="342900" indent="-342900">
              <a:buFont typeface="Arial"/>
              <a:buChar char="•"/>
            </a:pPr>
            <a:r>
              <a:rPr lang="en-US" sz="2400" dirty="0" smtClean="0"/>
              <a:t>Side meeting at the Plenary</a:t>
            </a:r>
          </a:p>
          <a:p>
            <a:pPr marL="800100" lvl="1" indent="-342900">
              <a:buFont typeface="Arial"/>
              <a:buChar char="•"/>
            </a:pPr>
            <a:r>
              <a:rPr lang="en-US" sz="2000" dirty="0" smtClean="0"/>
              <a:t>WGISS </a:t>
            </a:r>
            <a:r>
              <a:rPr lang="en-US" sz="2000" dirty="0"/>
              <a:t>is proposing to have a side meeting at the Plenary in </a:t>
            </a:r>
            <a:r>
              <a:rPr lang="en-US" sz="2000" dirty="0" err="1"/>
              <a:t>Tromso</a:t>
            </a:r>
            <a:r>
              <a:rPr lang="en-US" sz="2000" dirty="0"/>
              <a:t> called “Emerging Technologies”. </a:t>
            </a:r>
            <a:endParaRPr lang="en-US" sz="2000" dirty="0" smtClean="0"/>
          </a:p>
          <a:p>
            <a:pPr marL="800100" lvl="1" indent="-342900">
              <a:buFont typeface="Arial"/>
              <a:buChar char="•"/>
            </a:pPr>
            <a:r>
              <a:rPr lang="en-US" sz="2000" dirty="0" smtClean="0"/>
              <a:t>This </a:t>
            </a:r>
            <a:r>
              <a:rPr lang="en-US" sz="2000" dirty="0"/>
              <a:t>meeting would highlight a </a:t>
            </a:r>
            <a:r>
              <a:rPr lang="fr-FR" sz="2000" dirty="0"/>
              <a:t>few key </a:t>
            </a:r>
            <a:r>
              <a:rPr lang="fr-FR" sz="2000" dirty="0" err="1"/>
              <a:t>emerging</a:t>
            </a:r>
            <a:r>
              <a:rPr lang="fr-FR" sz="2000" dirty="0"/>
              <a:t> technologies </a:t>
            </a:r>
            <a:r>
              <a:rPr lang="fr-FR" sz="2000" dirty="0" err="1"/>
              <a:t>that</a:t>
            </a:r>
            <a:r>
              <a:rPr lang="fr-FR" sz="2000" dirty="0"/>
              <a:t> have been </a:t>
            </a:r>
            <a:r>
              <a:rPr lang="fr-FR" sz="2000" dirty="0" err="1"/>
              <a:t>discussed</a:t>
            </a:r>
            <a:r>
              <a:rPr lang="fr-FR" sz="2000" dirty="0"/>
              <a:t> </a:t>
            </a:r>
            <a:r>
              <a:rPr lang="fr-FR" sz="2000" dirty="0" err="1"/>
              <a:t>during</a:t>
            </a:r>
            <a:r>
              <a:rPr lang="fr-FR" sz="2000" dirty="0"/>
              <a:t> </a:t>
            </a:r>
            <a:r>
              <a:rPr lang="fr-FR" sz="2000" dirty="0" err="1"/>
              <a:t>recent</a:t>
            </a:r>
            <a:r>
              <a:rPr lang="fr-FR" sz="2000" dirty="0"/>
              <a:t> WGISS Tech Exploration sessions. </a:t>
            </a:r>
            <a:endParaRPr lang="fr-FR" sz="2000" dirty="0" smtClean="0"/>
          </a:p>
          <a:p>
            <a:pPr marL="800100" lvl="1" indent="-342900">
              <a:buFont typeface="Arial"/>
              <a:buChar char="•"/>
            </a:pPr>
            <a:r>
              <a:rPr lang="fr-FR" sz="2000" dirty="0" smtClean="0"/>
              <a:t>The </a:t>
            </a:r>
            <a:r>
              <a:rPr lang="fr-FR" sz="2000" dirty="0"/>
              <a:t>goal </a:t>
            </a:r>
            <a:r>
              <a:rPr lang="fr-FR" sz="2000" dirty="0" err="1"/>
              <a:t>would</a:t>
            </a:r>
            <a:r>
              <a:rPr lang="fr-FR" sz="2000" dirty="0"/>
              <a:t> </a:t>
            </a:r>
            <a:r>
              <a:rPr lang="fr-FR" sz="2000" dirty="0" err="1"/>
              <a:t>be</a:t>
            </a:r>
            <a:r>
              <a:rPr lang="fr-FR" sz="2000" dirty="0"/>
              <a:t> to </a:t>
            </a:r>
            <a:r>
              <a:rPr lang="fr-FR" sz="2000" dirty="0" err="1"/>
              <a:t>explain</a:t>
            </a:r>
            <a:r>
              <a:rPr lang="fr-FR" sz="2000" dirty="0"/>
              <a:t> how </a:t>
            </a:r>
            <a:r>
              <a:rPr lang="fr-FR" sz="2000" dirty="0" err="1"/>
              <a:t>these</a:t>
            </a:r>
            <a:r>
              <a:rPr lang="fr-FR" sz="2000" dirty="0"/>
              <a:t> technologies have the </a:t>
            </a:r>
            <a:r>
              <a:rPr lang="fr-FR" sz="2000" dirty="0" err="1"/>
              <a:t>potential</a:t>
            </a:r>
            <a:r>
              <a:rPr lang="fr-FR" sz="2000" dirty="0"/>
              <a:t> to change the </a:t>
            </a:r>
            <a:r>
              <a:rPr lang="fr-FR" sz="2000" dirty="0" err="1"/>
              <a:t>way</a:t>
            </a:r>
            <a:r>
              <a:rPr lang="fr-FR" sz="2000" dirty="0"/>
              <a:t> </a:t>
            </a:r>
            <a:r>
              <a:rPr lang="fr-FR" sz="2000" dirty="0" err="1"/>
              <a:t>agencies</a:t>
            </a:r>
            <a:r>
              <a:rPr lang="fr-FR" sz="2000" dirty="0"/>
              <a:t> </a:t>
            </a:r>
            <a:r>
              <a:rPr lang="fr-FR" sz="2000" dirty="0" err="1"/>
              <a:t>operate</a:t>
            </a:r>
            <a:r>
              <a:rPr lang="fr-FR" sz="2000" dirty="0" smtClean="0"/>
              <a:t>.</a:t>
            </a:r>
          </a:p>
          <a:p>
            <a:pPr marL="800100" lvl="1" indent="-342900">
              <a:buFont typeface="Arial"/>
              <a:buChar char="•"/>
            </a:pPr>
            <a:endParaRPr lang="en-US" sz="2400" dirty="0"/>
          </a:p>
          <a:p>
            <a:pPr marL="342900" indent="-342900">
              <a:buFont typeface="Arial"/>
              <a:buChar char="•"/>
            </a:pPr>
            <a:r>
              <a:rPr lang="en-US" sz="2400" dirty="0" smtClean="0"/>
              <a:t>White paper</a:t>
            </a:r>
            <a:endParaRPr lang="en-US" sz="2400" dirty="0"/>
          </a:p>
          <a:p>
            <a:pPr marL="800100" lvl="1" indent="-342900">
              <a:buFont typeface="Arial"/>
              <a:buChar char="•"/>
            </a:pPr>
            <a:r>
              <a:rPr lang="en-US" sz="2000" dirty="0" smtClean="0"/>
              <a:t>The </a:t>
            </a:r>
            <a:r>
              <a:rPr lang="en-US" sz="2000" dirty="0"/>
              <a:t>Technology Exploration Interest Group is developing a white paper summarizing the discussions held at past WGISS meeting Technology Exploration sessions on the topics of Big Data, Cloud Computing, Semantics and </a:t>
            </a:r>
            <a:r>
              <a:rPr lang="en-US" sz="2000" dirty="0" smtClean="0"/>
              <a:t>Virtualization</a:t>
            </a:r>
            <a:r>
              <a:rPr lang="en-US" sz="2000" dirty="0"/>
              <a:t>.</a:t>
            </a:r>
            <a:endParaRPr lang="en-US" sz="2000" dirty="0" smtClean="0"/>
          </a:p>
        </p:txBody>
      </p:sp>
    </p:spTree>
    <p:extLst>
      <p:ext uri="{BB962C8B-B14F-4D97-AF65-F5344CB8AC3E}">
        <p14:creationId xmlns:p14="http://schemas.microsoft.com/office/powerpoint/2010/main" val="150976768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3018</TotalTime>
  <Words>1110</Words>
  <Application>Microsoft Macintosh PowerPoint</Application>
  <PresentationFormat>On-screen Show (4:3)</PresentationFormat>
  <Paragraphs>264</Paragraphs>
  <Slides>27</Slides>
  <Notes>23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4_EUM_template_v03</vt:lpstr>
      <vt:lpstr>WGISS</vt:lpstr>
      <vt:lpstr>PowerPoint Presentation</vt:lpstr>
      <vt:lpstr>Recovery Observatory Infrastructure Project</vt:lpstr>
      <vt:lpstr>PowerPoint Presentation</vt:lpstr>
      <vt:lpstr>PowerPoint Presentation</vt:lpstr>
      <vt:lpstr>PowerPoint Presentation</vt:lpstr>
      <vt:lpstr>PowerPoint Presentation</vt:lpstr>
      <vt:lpstr>Technology Exploration Interest Group</vt:lpstr>
      <vt:lpstr>PowerPoint Presentation</vt:lpstr>
      <vt:lpstr>PowerPoint Presentation</vt:lpstr>
      <vt:lpstr>Interoperability Interest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Stewardship Interest Group</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Killough</dc:creator>
  <cp:lastModifiedBy>Kim Keith</cp:lastModifiedBy>
  <cp:revision>339</cp:revision>
  <dcterms:created xsi:type="dcterms:W3CDTF">2012-08-31T01:11:17Z</dcterms:created>
  <dcterms:modified xsi:type="dcterms:W3CDTF">2014-09-17T10:38:51Z</dcterms:modified>
</cp:coreProperties>
</file>