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0" r:id="rId2"/>
    <p:sldId id="289" r:id="rId3"/>
    <p:sldId id="278" r:id="rId4"/>
    <p:sldId id="287" r:id="rId5"/>
    <p:sldId id="290" r:id="rId6"/>
    <p:sldId id="284" r:id="rId7"/>
    <p:sldId id="285" r:id="rId8"/>
    <p:sldId id="286" r:id="rId9"/>
    <p:sldId id="292" r:id="rId10"/>
    <p:sldId id="298" r:id="rId11"/>
    <p:sldId id="275" r:id="rId12"/>
    <p:sldId id="293" r:id="rId13"/>
    <p:sldId id="276" r:id="rId14"/>
    <p:sldId id="277" r:id="rId15"/>
    <p:sldId id="279" r:id="rId16"/>
    <p:sldId id="295" r:id="rId17"/>
    <p:sldId id="280" r:id="rId18"/>
    <p:sldId id="281" r:id="rId19"/>
    <p:sldId id="282" r:id="rId20"/>
    <p:sldId id="297" r:id="rId21"/>
    <p:sldId id="283"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F71D"/>
    <a:srgbClr val="FE40E7"/>
    <a:srgbClr val="FF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5833" autoAdjust="0"/>
  </p:normalViewPr>
  <p:slideViewPr>
    <p:cSldViewPr snapToGrid="0" snapToObjects="1">
      <p:cViewPr>
        <p:scale>
          <a:sx n="79" d="100"/>
          <a:sy n="79" d="100"/>
        </p:scale>
        <p:origin x="-558" y="198"/>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Should note that Option 2 is pretty close to the model adopted</a:t>
            </a:r>
            <a:r>
              <a:rPr lang="en-US" baseline="0" dirty="0" smtClean="0">
                <a:latin typeface="Times New Roman" pitchFamily="-106" charset="0"/>
              </a:rPr>
              <a:t> by SDCG and is working quite </a:t>
            </a:r>
            <a:r>
              <a:rPr lang="en-US" baseline="0" smtClean="0">
                <a:latin typeface="Times New Roman" pitchFamily="-106" charset="0"/>
              </a:rPr>
              <a:t>well for GFOI.</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F463AB0-2CC6-403A-90EC-93E795044F56}" type="datetimeFigureOut">
              <a:rPr kumimoji="1" lang="ja-JP" altLang="en-US" smtClean="0"/>
              <a:t>2014/9/17</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lvl1pPr>
              <a:defRPr sz="1200"/>
            </a:lvl1pPr>
          </a:lstStyle>
          <a:p>
            <a:fld id="{7D3C35FD-47B6-4CD7-8146-95C1CE150425}" type="slidenum">
              <a:rPr kumimoji="1" lang="ja-JP" altLang="en-US" smtClean="0"/>
              <a:pPr/>
              <a:t>‹#›</a:t>
            </a:fld>
            <a:endParaRPr kumimoji="1" lang="ja-JP" altLang="en-US" dirty="0"/>
          </a:p>
        </p:txBody>
      </p:sp>
      <p:sp>
        <p:nvSpPr>
          <p:cNvPr id="7" name="Rectangle 4"/>
          <p:cNvSpPr txBox="1">
            <a:spLocks noChangeArrowheads="1"/>
          </p:cNvSpPr>
          <p:nvPr userDrawn="1"/>
        </p:nvSpPr>
        <p:spPr>
          <a:xfrm>
            <a:off x="7278737" y="6567055"/>
            <a:ext cx="1639186" cy="20588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entury Gothic" pitchFamily="34"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3905917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4919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Montpellier,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Position Paper and Recommended Way Forward Regarding  Land Imaging Coordination</a:t>
            </a:r>
            <a:endParaRPr lang="en-US" sz="2800" dirty="0" smtClean="0">
              <a:solidFill>
                <a:srgbClr val="FFFF00"/>
              </a:solidFill>
            </a:endParaRPr>
          </a:p>
        </p:txBody>
      </p:sp>
      <p:sp>
        <p:nvSpPr>
          <p:cNvPr id="2" name="Subtitle 1"/>
          <p:cNvSpPr>
            <a:spLocks noGrp="1"/>
          </p:cNvSpPr>
          <p:nvPr>
            <p:ph type="subTitle" sz="quarter" idx="1"/>
          </p:nvPr>
        </p:nvSpPr>
        <p:spPr>
          <a:xfrm>
            <a:off x="3814057" y="1815394"/>
            <a:ext cx="4826977" cy="1564105"/>
          </a:xfrm>
        </p:spPr>
        <p:txBody>
          <a:bodyPr/>
          <a:lstStyle/>
          <a:p>
            <a:r>
              <a:rPr lang="en-US" b="0" dirty="0" smtClean="0"/>
              <a:t>Thomas Cecere &amp; Jonathon Ross</a:t>
            </a:r>
            <a:br>
              <a:rPr lang="en-US" b="0" dirty="0" smtClean="0"/>
            </a:br>
            <a:r>
              <a:rPr lang="en-US" b="0" dirty="0" smtClean="0"/>
              <a:t>USGS and Geoscience Australia</a:t>
            </a:r>
          </a:p>
          <a:p>
            <a:r>
              <a:rPr lang="en-US" b="0" dirty="0" smtClean="0"/>
              <a:t>SIT Workshop Agenda Item #7</a:t>
            </a:r>
          </a:p>
          <a:p>
            <a:r>
              <a:rPr lang="en-US" b="0" dirty="0" smtClean="0"/>
              <a:t>CNES</a:t>
            </a:r>
            <a:r>
              <a:rPr lang="en-US" b="0" dirty="0"/>
              <a:t>, </a:t>
            </a:r>
            <a:r>
              <a:rPr lang="en-US" b="0" dirty="0" smtClean="0"/>
              <a:t>Montpellier, France</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24852" y="1744579"/>
            <a:ext cx="2454442" cy="1515979"/>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rgbClr val="000000"/>
                </a:solidFill>
                <a:effectLst/>
                <a:latin typeface="Tahoma" pitchFamily="34" charset="0"/>
              </a:rPr>
              <a:t>WGISS</a:t>
            </a:r>
            <a:endParaRPr kumimoji="0" lang="en-AU" sz="1500" b="1" i="0" u="none" strike="noStrike" cap="none" normalizeH="0" baseline="0" dirty="0" smtClean="0">
              <a:ln>
                <a:noFill/>
              </a:ln>
              <a:solidFill>
                <a:srgbClr val="000000"/>
              </a:solidFill>
              <a:effectLst/>
              <a:latin typeface="Tahoma" pitchFamily="34" charset="0"/>
            </a:endParaRPr>
          </a:p>
        </p:txBody>
      </p:sp>
      <p:sp>
        <p:nvSpPr>
          <p:cNvPr id="3" name="Oval 2"/>
          <p:cNvSpPr/>
          <p:nvPr/>
        </p:nvSpPr>
        <p:spPr bwMode="auto">
          <a:xfrm>
            <a:off x="1199147" y="3260558"/>
            <a:ext cx="2454442" cy="1515979"/>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err="1" smtClean="0">
                <a:ln>
                  <a:noFill/>
                </a:ln>
                <a:solidFill>
                  <a:srgbClr val="000000"/>
                </a:solidFill>
                <a:effectLst/>
                <a:latin typeface="Tahoma" pitchFamily="34" charset="0"/>
              </a:rPr>
              <a:t>WGClimate</a:t>
            </a:r>
            <a:endParaRPr kumimoji="0" lang="en-AU" sz="1500" b="1" i="0" u="none" strike="noStrike" cap="none" normalizeH="0" baseline="0" dirty="0" smtClean="0">
              <a:ln>
                <a:noFill/>
              </a:ln>
              <a:solidFill>
                <a:srgbClr val="000000"/>
              </a:solidFill>
              <a:effectLst/>
              <a:latin typeface="Tahoma" pitchFamily="34" charset="0"/>
            </a:endParaRPr>
          </a:p>
        </p:txBody>
      </p:sp>
      <p:sp>
        <p:nvSpPr>
          <p:cNvPr id="4" name="Oval 3"/>
          <p:cNvSpPr/>
          <p:nvPr/>
        </p:nvSpPr>
        <p:spPr bwMode="auto">
          <a:xfrm>
            <a:off x="461210" y="4997115"/>
            <a:ext cx="2454442" cy="1515979"/>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err="1" smtClean="0">
                <a:ln>
                  <a:noFill/>
                </a:ln>
                <a:solidFill>
                  <a:srgbClr val="000000"/>
                </a:solidFill>
                <a:effectLst/>
                <a:latin typeface="Tahoma" pitchFamily="34" charset="0"/>
              </a:rPr>
              <a:t>WGCapD</a:t>
            </a:r>
            <a:endParaRPr kumimoji="0" lang="en-AU" sz="1500" b="1" i="0" u="none" strike="noStrike" cap="none" normalizeH="0" baseline="0" dirty="0" smtClean="0">
              <a:ln>
                <a:noFill/>
              </a:ln>
              <a:solidFill>
                <a:srgbClr val="000000"/>
              </a:solidFill>
              <a:effectLst/>
              <a:latin typeface="Tahoma" pitchFamily="34" charset="0"/>
            </a:endParaRPr>
          </a:p>
        </p:txBody>
      </p:sp>
      <p:sp>
        <p:nvSpPr>
          <p:cNvPr id="5" name="Oval 4"/>
          <p:cNvSpPr/>
          <p:nvPr/>
        </p:nvSpPr>
        <p:spPr bwMode="auto">
          <a:xfrm>
            <a:off x="4419599" y="1973178"/>
            <a:ext cx="2454442" cy="1515979"/>
          </a:xfrm>
          <a:prstGeom prst="ellipse">
            <a:avLst/>
          </a:prstGeom>
          <a:solidFill>
            <a:schemeClr val="tx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rgbClr val="000000"/>
                </a:solidFill>
                <a:effectLst/>
                <a:latin typeface="Tahoma" pitchFamily="34" charset="0"/>
              </a:rPr>
              <a:t>Ad-Hoc Teams</a:t>
            </a:r>
            <a:endParaRPr kumimoji="0" lang="en-AU" sz="1500" b="1" i="0" u="none" strike="noStrike" cap="none" normalizeH="0" baseline="0" dirty="0" smtClean="0">
              <a:ln>
                <a:noFill/>
              </a:ln>
              <a:solidFill>
                <a:srgbClr val="000000"/>
              </a:solidFill>
              <a:effectLst/>
              <a:latin typeface="Tahoma" pitchFamily="34" charset="0"/>
            </a:endParaRPr>
          </a:p>
        </p:txBody>
      </p:sp>
      <p:sp>
        <p:nvSpPr>
          <p:cNvPr id="6" name="Oval 5"/>
          <p:cNvSpPr/>
          <p:nvPr/>
        </p:nvSpPr>
        <p:spPr bwMode="auto">
          <a:xfrm>
            <a:off x="6525126" y="4748463"/>
            <a:ext cx="2454442" cy="1515979"/>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rgbClr val="000000"/>
                </a:solidFill>
                <a:effectLst/>
                <a:latin typeface="Tahoma" pitchFamily="34" charset="0"/>
              </a:rPr>
              <a:t>VCs?</a:t>
            </a:r>
          </a:p>
        </p:txBody>
      </p:sp>
      <p:sp>
        <p:nvSpPr>
          <p:cNvPr id="7" name="Oval 6"/>
          <p:cNvSpPr/>
          <p:nvPr/>
        </p:nvSpPr>
        <p:spPr bwMode="auto">
          <a:xfrm>
            <a:off x="3300662" y="4640179"/>
            <a:ext cx="2454442" cy="1515979"/>
          </a:xfrm>
          <a:prstGeom prst="ellips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err="1" smtClean="0">
                <a:ln>
                  <a:noFill/>
                </a:ln>
                <a:solidFill>
                  <a:srgbClr val="000000"/>
                </a:solidFill>
                <a:effectLst/>
                <a:latin typeface="Tahoma" pitchFamily="34" charset="0"/>
              </a:rPr>
              <a:t>WGDisasters</a:t>
            </a:r>
            <a:endParaRPr kumimoji="0" lang="en-AU" sz="1500" b="1" i="0" u="none" strike="noStrike" cap="none" normalizeH="0" baseline="0" dirty="0" smtClean="0">
              <a:ln>
                <a:noFill/>
              </a:ln>
              <a:solidFill>
                <a:srgbClr val="000000"/>
              </a:solidFill>
              <a:effectLst/>
              <a:latin typeface="Tahoma" pitchFamily="34" charset="0"/>
            </a:endParaRPr>
          </a:p>
        </p:txBody>
      </p:sp>
      <p:sp>
        <p:nvSpPr>
          <p:cNvPr id="8" name="Rectangle 7"/>
          <p:cNvSpPr/>
          <p:nvPr/>
        </p:nvSpPr>
        <p:spPr bwMode="auto">
          <a:xfrm>
            <a:off x="7259053" y="4463716"/>
            <a:ext cx="1720515" cy="639678"/>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rgbClr val="000000"/>
                </a:solidFill>
                <a:effectLst/>
                <a:latin typeface="Tahoma" pitchFamily="34" charset="0"/>
              </a:rPr>
              <a:t>Synergies?</a:t>
            </a:r>
          </a:p>
        </p:txBody>
      </p:sp>
    </p:spTree>
    <p:extLst>
      <p:ext uri="{BB962C8B-B14F-4D97-AF65-F5344CB8AC3E}">
        <p14:creationId xmlns:p14="http://schemas.microsoft.com/office/powerpoint/2010/main" val="2642595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4801314"/>
          </a:xfrm>
          <a:prstGeom prst="rect">
            <a:avLst/>
          </a:prstGeom>
        </p:spPr>
        <p:txBody>
          <a:bodyPr wrap="square">
            <a:spAutoFit/>
          </a:bodyPr>
          <a:lstStyle/>
          <a:p>
            <a:r>
              <a:rPr lang="en-AU" b="1" dirty="0"/>
              <a:t>The </a:t>
            </a:r>
            <a:r>
              <a:rPr lang="en-AU" b="1" dirty="0" smtClean="0"/>
              <a:t>Need</a:t>
            </a:r>
          </a:p>
          <a:p>
            <a:r>
              <a:rPr lang="en-US" dirty="0" smtClean="0"/>
              <a:t>Land is important.  We all depend on it.</a:t>
            </a:r>
          </a:p>
          <a:p>
            <a:r>
              <a:rPr lang="en-US" dirty="0" smtClean="0"/>
              <a:t>Flexible space assets that can serve many domains across many SBAS are good! </a:t>
            </a:r>
          </a:p>
          <a:p>
            <a:endParaRPr lang="en-US" dirty="0"/>
          </a:p>
          <a:p>
            <a:r>
              <a:rPr lang="en-US" b="1" dirty="0" smtClean="0"/>
              <a:t>But how do we ensure that:</a:t>
            </a:r>
            <a:endParaRPr lang="en-US" b="1" dirty="0"/>
          </a:p>
          <a:p>
            <a:pPr marL="285750" indent="-285750">
              <a:buFontTx/>
              <a:buChar char="•"/>
            </a:pPr>
            <a:r>
              <a:rPr lang="en-AU" dirty="0" smtClean="0"/>
              <a:t>Use </a:t>
            </a:r>
            <a:r>
              <a:rPr lang="en-AU" dirty="0"/>
              <a:t>of </a:t>
            </a:r>
            <a:r>
              <a:rPr lang="en-AU" dirty="0" smtClean="0"/>
              <a:t>assets </a:t>
            </a:r>
            <a:r>
              <a:rPr lang="en-AU" dirty="0"/>
              <a:t>(satellites, ground stations, communications and data storage) is coordinated and optimised</a:t>
            </a:r>
            <a:r>
              <a:rPr lang="en-AU" dirty="0" smtClean="0"/>
              <a:t>.</a:t>
            </a:r>
          </a:p>
          <a:p>
            <a:pPr marL="285750" lvl="0" indent="-285750">
              <a:buFontTx/>
              <a:buChar char="•"/>
            </a:pPr>
            <a:r>
              <a:rPr lang="en-AU" dirty="0"/>
              <a:t>Potentially conflicting acquisition priorities are effectively managed across domains</a:t>
            </a:r>
            <a:r>
              <a:rPr lang="en-AU" dirty="0" smtClean="0"/>
              <a:t>.</a:t>
            </a:r>
          </a:p>
          <a:p>
            <a:pPr marL="285750" indent="-285750">
              <a:buFontTx/>
              <a:buChar char="•"/>
            </a:pPr>
            <a:r>
              <a:rPr lang="en-AU" dirty="0"/>
              <a:t>Agency programs are sustainable in the long-term, maximising the likelihood that long-term continuity of </a:t>
            </a:r>
            <a:r>
              <a:rPr lang="en-AU" dirty="0" smtClean="0"/>
              <a:t>data </a:t>
            </a:r>
            <a:r>
              <a:rPr lang="en-AU" dirty="0"/>
              <a:t>required to deliver current </a:t>
            </a:r>
            <a:r>
              <a:rPr lang="en-AU" dirty="0"/>
              <a:t>&amp;</a:t>
            </a:r>
            <a:r>
              <a:rPr lang="en-AU" dirty="0" smtClean="0"/>
              <a:t> </a:t>
            </a:r>
            <a:r>
              <a:rPr lang="en-AU" dirty="0"/>
              <a:t>future societal benefit</a:t>
            </a:r>
            <a:r>
              <a:rPr lang="en-AU" dirty="0" smtClean="0"/>
              <a:t>.</a:t>
            </a:r>
          </a:p>
          <a:p>
            <a:pPr marL="285750" lvl="0" indent="-285750">
              <a:buFontTx/>
              <a:buChar char="•"/>
            </a:pPr>
            <a:r>
              <a:rPr lang="en-AU" dirty="0"/>
              <a:t>U</a:t>
            </a:r>
            <a:r>
              <a:rPr lang="en-AU" dirty="0" smtClean="0"/>
              <a:t>sers, activities and entities are supported to ensure the </a:t>
            </a:r>
            <a:r>
              <a:rPr lang="en-AU" dirty="0"/>
              <a:t>data actually get used, addressing real user requirements across a wide variety of domains and promoting and encouraging openness and </a:t>
            </a:r>
            <a:r>
              <a:rPr lang="en-AU" dirty="0" smtClean="0"/>
              <a:t>inclusivity among </a:t>
            </a:r>
            <a:r>
              <a:rPr lang="en-AU" dirty="0"/>
              <a:t>data providers</a:t>
            </a:r>
            <a:r>
              <a:rPr lang="en-AU" dirty="0" smtClean="0"/>
              <a:t>.</a:t>
            </a:r>
            <a:endParaRPr lang="en-US" dirty="0"/>
          </a:p>
          <a:p>
            <a:pPr marL="285750" lvl="0" indent="-285750">
              <a:buFontTx/>
              <a:buChar char="•"/>
            </a:pPr>
            <a:endParaRPr lang="en-US" dirty="0"/>
          </a:p>
          <a:p>
            <a:pPr marL="285750" indent="-285750">
              <a:buFontTx/>
              <a:buChar char="•"/>
            </a:pPr>
            <a:endParaRPr lang="en-US" dirty="0"/>
          </a:p>
          <a:p>
            <a:pPr marL="285750" lvl="0" indent="-285750">
              <a:buFontTx/>
              <a:buChar char="•"/>
            </a:pPr>
            <a:endParaRPr lang="en-US" dirty="0"/>
          </a:p>
        </p:txBody>
      </p:sp>
      <p:sp>
        <p:nvSpPr>
          <p:cNvPr id="3" name="Rectangle 2"/>
          <p:cNvSpPr/>
          <p:nvPr/>
        </p:nvSpPr>
        <p:spPr bwMode="auto">
          <a:xfrm>
            <a:off x="1323474" y="5620419"/>
            <a:ext cx="6497052"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rgbClr val="000000"/>
                </a:solidFill>
                <a:effectLst/>
                <a:latin typeface="Tahoma" pitchFamily="34" charset="0"/>
              </a:rPr>
              <a:t>How can we help </a:t>
            </a:r>
            <a:r>
              <a:rPr kumimoji="0" lang="en-AU" sz="1500" b="1" i="0" u="none" strike="noStrike" cap="none" normalizeH="0" dirty="0" smtClean="0">
                <a:ln>
                  <a:noFill/>
                </a:ln>
                <a:solidFill>
                  <a:srgbClr val="000000"/>
                </a:solidFill>
                <a:effectLst/>
                <a:latin typeface="Tahoma" pitchFamily="34" charset="0"/>
              </a:rPr>
              <a:t>the </a:t>
            </a:r>
            <a:r>
              <a:rPr kumimoji="0" lang="en-AU" sz="1500" b="1" i="0" u="none" strike="noStrike" cap="none" normalizeH="0" dirty="0" smtClean="0">
                <a:ln>
                  <a:noFill/>
                </a:ln>
                <a:solidFill>
                  <a:srgbClr val="000000"/>
                </a:solidFill>
                <a:effectLst/>
                <a:latin typeface="Tahoma" pitchFamily="34" charset="0"/>
              </a:rPr>
              <a:t>contacts at the space agencies</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dirty="0" smtClean="0">
                <a:ln>
                  <a:noFill/>
                </a:ln>
                <a:solidFill>
                  <a:srgbClr val="000000"/>
                </a:solidFill>
                <a:effectLst/>
                <a:latin typeface="Tahoma" pitchFamily="34" charset="0"/>
              </a:rPr>
              <a:t>who are trying to do their best to provide</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dirty="0" smtClean="0">
                <a:ln>
                  <a:noFill/>
                </a:ln>
                <a:solidFill>
                  <a:srgbClr val="000000"/>
                </a:solidFill>
                <a:effectLst/>
                <a:latin typeface="Tahoma" pitchFamily="34" charset="0"/>
              </a:rPr>
              <a:t> data to support all </a:t>
            </a:r>
            <a:r>
              <a:rPr kumimoji="0" lang="en-AU" sz="1500" b="1" i="0" u="none" strike="noStrike" cap="none" normalizeH="0" dirty="0" smtClean="0">
                <a:ln>
                  <a:noFill/>
                </a:ln>
                <a:solidFill>
                  <a:srgbClr val="000000"/>
                </a:solidFill>
                <a:effectLst/>
                <a:latin typeface="Tahoma" pitchFamily="34" charset="0"/>
              </a:rPr>
              <a:t>the great ideas?</a:t>
            </a:r>
            <a:endParaRPr kumimoji="0" lang="en-AU" sz="1500" b="1" i="0" u="none" strike="noStrike" cap="none" normalizeH="0" baseline="0" dirty="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286648030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245665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3" name="Rectangle 2"/>
          <p:cNvSpPr/>
          <p:nvPr/>
        </p:nvSpPr>
        <p:spPr>
          <a:xfrm>
            <a:off x="309112" y="1720840"/>
            <a:ext cx="8298982" cy="923330"/>
          </a:xfrm>
          <a:prstGeom prst="rect">
            <a:avLst/>
          </a:prstGeom>
        </p:spPr>
        <p:txBody>
          <a:bodyPr wrap="square">
            <a:spAutoFit/>
          </a:bodyPr>
          <a:lstStyle/>
          <a:p>
            <a:r>
              <a:rPr lang="en-AU" b="1" dirty="0" smtClean="0"/>
              <a:t>Options</a:t>
            </a:r>
          </a:p>
          <a:p>
            <a:r>
              <a:rPr lang="en-AU" dirty="0" smtClean="0"/>
              <a:t>The </a:t>
            </a:r>
            <a:r>
              <a:rPr lang="en-AU" dirty="0"/>
              <a:t>following primary options have been </a:t>
            </a:r>
            <a:r>
              <a:rPr lang="en-AU" dirty="0" smtClean="0"/>
              <a:t>identified and initially analysed:</a:t>
            </a:r>
            <a:endParaRPr lang="en-AU" dirty="0"/>
          </a:p>
          <a:p>
            <a:pPr lvl="0"/>
            <a:endParaRPr lang="en-AU" dirty="0" smtClean="0"/>
          </a:p>
        </p:txBody>
      </p:sp>
      <p:sp>
        <p:nvSpPr>
          <p:cNvPr id="7" name="Rectangle 6"/>
          <p:cNvSpPr/>
          <p:nvPr/>
        </p:nvSpPr>
        <p:spPr bwMode="auto">
          <a:xfrm>
            <a:off x="1323474" y="5510464"/>
            <a:ext cx="6497052"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r>
              <a:rPr lang="en-US" sz="1500" b="1" dirty="0">
                <a:solidFill>
                  <a:srgbClr val="000000"/>
                </a:solidFill>
                <a:latin typeface="Tahoma" pitchFamily="34" charset="0"/>
              </a:rPr>
              <a:t>Are there any other options that should be considered here?</a:t>
            </a:r>
          </a:p>
        </p:txBody>
      </p:sp>
      <p:graphicFrame>
        <p:nvGraphicFramePr>
          <p:cNvPr id="4" name="Table 3"/>
          <p:cNvGraphicFramePr>
            <a:graphicFrameLocks noGrp="1"/>
          </p:cNvGraphicFramePr>
          <p:nvPr>
            <p:extLst>
              <p:ext uri="{D42A27DB-BD31-4B8C-83A1-F6EECF244321}">
                <p14:modId xmlns:p14="http://schemas.microsoft.com/office/powerpoint/2010/main" val="2881004590"/>
              </p:ext>
            </p:extLst>
          </p:nvPr>
        </p:nvGraphicFramePr>
        <p:xfrm>
          <a:off x="545047" y="2598822"/>
          <a:ext cx="7812172" cy="2452570"/>
        </p:xfrm>
        <a:graphic>
          <a:graphicData uri="http://schemas.openxmlformats.org/drawingml/2006/table">
            <a:tbl>
              <a:tblPr firstRow="1" bandRow="1">
                <a:tableStyleId>{5C22544A-7EE6-4342-B048-85BDC9FD1C3A}</a:tableStyleId>
              </a:tblPr>
              <a:tblGrid>
                <a:gridCol w="1387644"/>
                <a:gridCol w="6424528"/>
              </a:tblGrid>
              <a:tr h="430730">
                <a:tc>
                  <a:txBody>
                    <a:bodyPr/>
                    <a:lstStyle/>
                    <a:p>
                      <a:r>
                        <a:rPr lang="en-AU" dirty="0" smtClean="0"/>
                        <a:t>Option</a:t>
                      </a:r>
                      <a:endParaRPr lang="en-AU" dirty="0"/>
                    </a:p>
                  </a:txBody>
                  <a:tcPr/>
                </a:tc>
                <a:tc>
                  <a:txBody>
                    <a:bodyPr/>
                    <a:lstStyle/>
                    <a:p>
                      <a:r>
                        <a:rPr lang="en-AU" dirty="0" smtClean="0"/>
                        <a:t>Concept</a:t>
                      </a:r>
                      <a:endParaRPr lang="en-AU" dirty="0"/>
                    </a:p>
                  </a:txBody>
                  <a:tcPr/>
                </a:tc>
              </a:tr>
              <a:tr h="370840">
                <a:tc>
                  <a:txBody>
                    <a:bodyPr/>
                    <a:lstStyle/>
                    <a:p>
                      <a:r>
                        <a:rPr lang="en-AU" dirty="0" smtClean="0"/>
                        <a:t>1</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t>Do nothing (i.e. allow the Land surface imaging VC to dissolve)</a:t>
                      </a:r>
                      <a:endParaRPr lang="en-US" dirty="0" smtClean="0"/>
                    </a:p>
                  </a:txBody>
                  <a:tcPr/>
                </a:tc>
              </a:tr>
              <a:tr h="370840">
                <a:tc>
                  <a:txBody>
                    <a:bodyPr/>
                    <a:lstStyle/>
                    <a:p>
                      <a:r>
                        <a:rPr lang="en-AU" dirty="0" smtClean="0"/>
                        <a:t>2</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t>Land surface imaging VC – end to end</a:t>
                      </a:r>
                      <a:endParaRPr lang="en-US" dirty="0" smtClean="0"/>
                    </a:p>
                  </a:txBody>
                  <a:tcPr/>
                </a:tc>
              </a:tr>
              <a:tr h="370840">
                <a:tc>
                  <a:txBody>
                    <a:bodyPr/>
                    <a:lstStyle/>
                    <a:p>
                      <a:r>
                        <a:rPr lang="en-AU" dirty="0" smtClean="0"/>
                        <a:t>3</a:t>
                      </a:r>
                      <a:endParaRPr lang="en-AU" dirty="0"/>
                    </a:p>
                  </a:txBody>
                  <a:tcPr/>
                </a:tc>
                <a:tc>
                  <a:txBody>
                    <a:bodyPr/>
                    <a:lstStyle/>
                    <a:p>
                      <a:pPr lvl="0"/>
                      <a:r>
                        <a:rPr lang="en-AU" dirty="0" smtClean="0"/>
                        <a:t>Land surface imaging VC –  space segment and associated land imaging assets</a:t>
                      </a:r>
                      <a:endParaRPr lang="en-US" dirty="0"/>
                    </a:p>
                  </a:txBody>
                  <a:tcPr/>
                </a:tc>
              </a:tr>
              <a:tr h="370840">
                <a:tc>
                  <a:txBody>
                    <a:bodyPr/>
                    <a:lstStyle/>
                    <a:p>
                      <a:r>
                        <a:rPr lang="en-AU" dirty="0" smtClean="0"/>
                        <a:t>4</a:t>
                      </a:r>
                      <a:endParaRPr lang="en-AU" dirty="0"/>
                    </a:p>
                  </a:txBody>
                  <a:tcPr/>
                </a:tc>
                <a:tc>
                  <a:txBody>
                    <a:bodyPr/>
                    <a:lstStyle/>
                    <a:p>
                      <a:pPr lvl="0"/>
                      <a:r>
                        <a:rPr lang="en-AU" dirty="0" smtClean="0"/>
                        <a:t>Multiple VCs (optical land, radar land, thermal land)</a:t>
                      </a:r>
                      <a:endParaRPr lang="en-US" dirty="0"/>
                    </a:p>
                  </a:txBody>
                  <a:tcPr/>
                </a:tc>
              </a:tr>
            </a:tbl>
          </a:graphicData>
        </a:graphic>
      </p:graphicFrame>
    </p:spTree>
    <p:extLst>
      <p:ext uri="{BB962C8B-B14F-4D97-AF65-F5344CB8AC3E}">
        <p14:creationId xmlns:p14="http://schemas.microsoft.com/office/powerpoint/2010/main" val="31415993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733483"/>
            <a:ext cx="8682011" cy="2862322"/>
          </a:xfrm>
          <a:prstGeom prst="rect">
            <a:avLst/>
          </a:prstGeom>
        </p:spPr>
        <p:txBody>
          <a:bodyPr wrap="square">
            <a:spAutoFit/>
          </a:bodyPr>
          <a:lstStyle/>
          <a:p>
            <a:r>
              <a:rPr lang="en-AU" b="1" dirty="0" smtClean="0"/>
              <a:t>Top Down Analysis Criteria</a:t>
            </a:r>
            <a:endParaRPr lang="en-US" b="1" dirty="0"/>
          </a:p>
          <a:p>
            <a:pPr lvl="0"/>
            <a:endParaRPr lang="en-AU" dirty="0" smtClean="0"/>
          </a:p>
          <a:p>
            <a:pPr marL="285750" lvl="0" indent="-285750">
              <a:buFontTx/>
              <a:buChar char="•"/>
            </a:pPr>
            <a:r>
              <a:rPr lang="en-AU" dirty="0" smtClean="0"/>
              <a:t>How </a:t>
            </a:r>
            <a:r>
              <a:rPr lang="en-AU" dirty="0"/>
              <a:t>well are the CEOS objectives supported</a:t>
            </a:r>
            <a:r>
              <a:rPr lang="en-AU" dirty="0" smtClean="0"/>
              <a:t>?</a:t>
            </a:r>
          </a:p>
          <a:p>
            <a:pPr marL="285750" indent="-285750">
              <a:buFontTx/>
              <a:buChar char="•"/>
            </a:pPr>
            <a:r>
              <a:rPr lang="en-AU" dirty="0"/>
              <a:t>How much benefit is there likely to be to internal stakeholders</a:t>
            </a:r>
            <a:r>
              <a:rPr lang="en-AU" dirty="0" smtClean="0"/>
              <a:t>?</a:t>
            </a:r>
          </a:p>
          <a:p>
            <a:pPr marL="285750" lvl="0" indent="-285750">
              <a:buFontTx/>
              <a:buChar char="•"/>
            </a:pPr>
            <a:r>
              <a:rPr lang="en-AU" dirty="0"/>
              <a:t>How much benefit is there likely to be to external stakeholders</a:t>
            </a:r>
            <a:r>
              <a:rPr lang="en-AU" dirty="0" smtClean="0"/>
              <a:t>?</a:t>
            </a:r>
          </a:p>
          <a:p>
            <a:pPr marL="285750" indent="-285750">
              <a:buFontTx/>
              <a:buChar char="•"/>
            </a:pPr>
            <a:r>
              <a:rPr lang="en-AU" dirty="0"/>
              <a:t>Does the approach align with the defined roles of Working Groups and Virtual Constellations</a:t>
            </a:r>
            <a:r>
              <a:rPr lang="en-AU" dirty="0" smtClean="0"/>
              <a:t>?</a:t>
            </a:r>
          </a:p>
          <a:p>
            <a:pPr marL="285750" lvl="0" indent="-285750">
              <a:buFontTx/>
              <a:buChar char="•"/>
            </a:pPr>
            <a:r>
              <a:rPr lang="en-AU" dirty="0"/>
              <a:t>Does it address an unmet need in the existing organisational mechanisms?</a:t>
            </a:r>
            <a:endParaRPr lang="en-US" dirty="0"/>
          </a:p>
          <a:p>
            <a:endParaRPr lang="en-US" dirty="0"/>
          </a:p>
          <a:p>
            <a:pPr marL="285750" lvl="0" indent="-285750">
              <a:buFontTx/>
              <a:buChar char="•"/>
            </a:pPr>
            <a:endParaRPr lang="en-US" dirty="0"/>
          </a:p>
        </p:txBody>
      </p:sp>
      <p:sp>
        <p:nvSpPr>
          <p:cNvPr id="7" name="Rectangle 6"/>
          <p:cNvSpPr/>
          <p:nvPr/>
        </p:nvSpPr>
        <p:spPr bwMode="auto">
          <a:xfrm>
            <a:off x="1323474" y="5510464"/>
            <a:ext cx="6497052"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r>
              <a:rPr lang="en-US" sz="1500" b="1" dirty="0" smtClean="0">
                <a:solidFill>
                  <a:srgbClr val="000000"/>
                </a:solidFill>
                <a:latin typeface="Tahoma" pitchFamily="34" charset="0"/>
              </a:rPr>
              <a:t>These criteria were derived from guiding documents.  </a:t>
            </a:r>
          </a:p>
          <a:p>
            <a:pPr algn="ctr" defTabSz="914400" eaLnBrk="0" hangingPunct="0"/>
            <a:r>
              <a:rPr lang="en-US" sz="1500" b="1" dirty="0" smtClean="0">
                <a:solidFill>
                  <a:srgbClr val="000000"/>
                </a:solidFill>
                <a:latin typeface="Tahoma" pitchFamily="34" charset="0"/>
              </a:rPr>
              <a:t>Are there others we should be using?</a:t>
            </a:r>
            <a:endParaRPr lang="en-US" sz="1500" b="1" dirty="0">
              <a:solidFill>
                <a:srgbClr val="000000"/>
              </a:solidFill>
              <a:latin typeface="Tahoma" pitchFamily="34" charset="0"/>
            </a:endParaRPr>
          </a:p>
        </p:txBody>
      </p:sp>
    </p:spTree>
    <p:extLst>
      <p:ext uri="{BB962C8B-B14F-4D97-AF65-F5344CB8AC3E}">
        <p14:creationId xmlns:p14="http://schemas.microsoft.com/office/powerpoint/2010/main" val="9237465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3" name="Rectangle 2"/>
          <p:cNvSpPr/>
          <p:nvPr/>
        </p:nvSpPr>
        <p:spPr bwMode="auto">
          <a:xfrm>
            <a:off x="598064" y="3164844"/>
            <a:ext cx="7586681" cy="530834"/>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733483"/>
            <a:ext cx="8682011" cy="3139321"/>
          </a:xfrm>
          <a:prstGeom prst="rect">
            <a:avLst/>
          </a:prstGeom>
        </p:spPr>
        <p:txBody>
          <a:bodyPr wrap="square">
            <a:spAutoFit/>
          </a:bodyPr>
          <a:lstStyle/>
          <a:p>
            <a:r>
              <a:rPr lang="en-AU" b="1" dirty="0" smtClean="0"/>
              <a:t>Bottom Up Analysis Criteria</a:t>
            </a:r>
            <a:endParaRPr lang="en-US" b="1" dirty="0"/>
          </a:p>
          <a:p>
            <a:pPr lvl="0"/>
            <a:endParaRPr lang="en-AU" dirty="0" smtClean="0"/>
          </a:p>
          <a:p>
            <a:pPr marL="285750" lvl="0" indent="-285750">
              <a:buFontTx/>
              <a:buChar char="•"/>
            </a:pPr>
            <a:r>
              <a:rPr lang="en-AU" dirty="0" smtClean="0"/>
              <a:t>Does </a:t>
            </a:r>
            <a:r>
              <a:rPr lang="en-AU" dirty="0"/>
              <a:t>it address a real and pressing issue that needs action right now</a:t>
            </a:r>
            <a:r>
              <a:rPr lang="en-AU" dirty="0" smtClean="0"/>
              <a:t>?</a:t>
            </a:r>
            <a:endParaRPr lang="en-US" dirty="0"/>
          </a:p>
          <a:p>
            <a:pPr marL="285750" lvl="0" indent="-285750">
              <a:buFontTx/>
              <a:buChar char="•"/>
            </a:pPr>
            <a:r>
              <a:rPr lang="en-AU" dirty="0" smtClean="0"/>
              <a:t>Do </a:t>
            </a:r>
            <a:r>
              <a:rPr lang="en-AU" dirty="0"/>
              <a:t>agencies possess the necessary personnel and fiscal resources to support the initiative</a:t>
            </a:r>
            <a:r>
              <a:rPr lang="en-AU" dirty="0" smtClean="0"/>
              <a:t>?</a:t>
            </a:r>
            <a:endParaRPr lang="en-US" dirty="0"/>
          </a:p>
          <a:p>
            <a:pPr marL="285750" lvl="0" indent="-285750">
              <a:buFontTx/>
              <a:buChar char="•"/>
            </a:pPr>
            <a:r>
              <a:rPr lang="en-AU" dirty="0" smtClean="0"/>
              <a:t>Will </a:t>
            </a:r>
            <a:r>
              <a:rPr lang="en-AU" dirty="0"/>
              <a:t>a critical mass of key agencies support it, and does it provide feasible avenues for other agencies to participate</a:t>
            </a:r>
            <a:r>
              <a:rPr lang="en-AU" dirty="0" smtClean="0"/>
              <a:t>?</a:t>
            </a:r>
            <a:endParaRPr lang="en-US" dirty="0"/>
          </a:p>
          <a:p>
            <a:pPr marL="285750" lvl="0" indent="-285750">
              <a:buFontTx/>
              <a:buChar char="•"/>
            </a:pPr>
            <a:r>
              <a:rPr lang="en-AU" dirty="0" smtClean="0"/>
              <a:t>How </a:t>
            </a:r>
            <a:r>
              <a:rPr lang="en-AU" dirty="0"/>
              <a:t>well does it leverage, and support, existing activities and mechanisms?  </a:t>
            </a:r>
            <a:endParaRPr lang="en-US" dirty="0"/>
          </a:p>
          <a:p>
            <a:pPr marL="285750" lvl="0" indent="-285750">
              <a:buFontTx/>
              <a:buChar char="•"/>
            </a:pPr>
            <a:r>
              <a:rPr lang="en-AU" dirty="0" smtClean="0"/>
              <a:t>Is </a:t>
            </a:r>
            <a:r>
              <a:rPr lang="en-AU" dirty="0"/>
              <a:t>there a logical pathway to ‘kick off’ and ‘ramp up’ the new initiative</a:t>
            </a:r>
            <a:r>
              <a:rPr lang="en-AU" dirty="0" smtClean="0"/>
              <a:t>?</a:t>
            </a:r>
          </a:p>
          <a:p>
            <a:pPr marL="285750" lvl="0" indent="-285750">
              <a:buFontTx/>
              <a:buChar char="•"/>
            </a:pPr>
            <a:endParaRPr lang="en-AU" dirty="0"/>
          </a:p>
          <a:p>
            <a:pPr marL="285750" lvl="0" indent="-285750">
              <a:buFontTx/>
              <a:buChar char="•"/>
            </a:pPr>
            <a:endParaRPr lang="en-US" dirty="0"/>
          </a:p>
        </p:txBody>
      </p:sp>
      <p:sp>
        <p:nvSpPr>
          <p:cNvPr id="7" name="Rectangle 6"/>
          <p:cNvSpPr/>
          <p:nvPr/>
        </p:nvSpPr>
        <p:spPr bwMode="auto">
          <a:xfrm>
            <a:off x="1323474" y="5233738"/>
            <a:ext cx="6497052"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r>
              <a:rPr lang="en-US" sz="1500" b="1" dirty="0" smtClean="0">
                <a:solidFill>
                  <a:srgbClr val="000000"/>
                </a:solidFill>
                <a:latin typeface="Tahoma" pitchFamily="34" charset="0"/>
              </a:rPr>
              <a:t>These criteria were derived from guiding documents.  </a:t>
            </a:r>
          </a:p>
          <a:p>
            <a:pPr algn="ctr" defTabSz="914400" eaLnBrk="0" hangingPunct="0"/>
            <a:r>
              <a:rPr lang="en-US" sz="1500" b="1" dirty="0" smtClean="0">
                <a:solidFill>
                  <a:srgbClr val="000000"/>
                </a:solidFill>
                <a:latin typeface="Tahoma" pitchFamily="34" charset="0"/>
              </a:rPr>
              <a:t>Are there others we should be using?</a:t>
            </a:r>
            <a:endParaRPr lang="en-US" sz="1500" b="1" dirty="0">
              <a:solidFill>
                <a:srgbClr val="000000"/>
              </a:solidFill>
              <a:latin typeface="Tahoma" pitchFamily="34" charset="0"/>
            </a:endParaRPr>
          </a:p>
        </p:txBody>
      </p:sp>
    </p:spTree>
    <p:extLst>
      <p:ext uri="{BB962C8B-B14F-4D97-AF65-F5344CB8AC3E}">
        <p14:creationId xmlns:p14="http://schemas.microsoft.com/office/powerpoint/2010/main" val="366758441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AU" dirty="0" smtClean="0"/>
              <a:t>… And is there a solution?</a:t>
            </a:r>
            <a:endParaRPr lang="en-AU" dirty="0"/>
          </a:p>
        </p:txBody>
      </p:sp>
      <p:sp>
        <p:nvSpPr>
          <p:cNvPr id="3" name="Subtitle 2"/>
          <p:cNvSpPr>
            <a:spLocks noGrp="1"/>
          </p:cNvSpPr>
          <p:nvPr>
            <p:ph type="subTitle" sz="quarter" idx="1"/>
          </p:nvPr>
        </p:nvSpPr>
        <p:spPr/>
        <p:txBody>
          <a:bodyPr/>
          <a:lstStyle/>
          <a:p>
            <a:endParaRPr lang="en-AU" dirty="0"/>
          </a:p>
        </p:txBody>
      </p:sp>
    </p:spTree>
    <p:extLst>
      <p:ext uri="{BB962C8B-B14F-4D97-AF65-F5344CB8AC3E}">
        <p14:creationId xmlns:p14="http://schemas.microsoft.com/office/powerpoint/2010/main" val="26069296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397512"/>
            <a:ext cx="8682011" cy="923330"/>
          </a:xfrm>
          <a:prstGeom prst="rect">
            <a:avLst/>
          </a:prstGeom>
        </p:spPr>
        <p:txBody>
          <a:bodyPr wrap="square">
            <a:spAutoFit/>
          </a:bodyPr>
          <a:lstStyle/>
          <a:p>
            <a:r>
              <a:rPr lang="en-US" b="1" dirty="0" smtClean="0"/>
              <a:t>Sample Analysis</a:t>
            </a:r>
            <a:endParaRPr lang="en-US" b="1" dirty="0"/>
          </a:p>
          <a:p>
            <a:pPr marL="285750" lvl="0" indent="-285750">
              <a:buFontTx/>
              <a:buChar char="•"/>
            </a:pPr>
            <a:endParaRPr lang="en-US" dirty="0" smtClean="0"/>
          </a:p>
          <a:p>
            <a:pPr lvl="0"/>
            <a:endParaRPr lang="en-US" dirty="0"/>
          </a:p>
        </p:txBody>
      </p:sp>
      <p:pic>
        <p:nvPicPr>
          <p:cNvPr id="3" name="Picture 2" descr="2014-09-13 23:36:43 -04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86" y="1698729"/>
            <a:ext cx="6354032" cy="5013964"/>
          </a:xfrm>
          <a:prstGeom prst="rect">
            <a:avLst/>
          </a:prstGeom>
        </p:spPr>
      </p:pic>
    </p:spTree>
    <p:extLst>
      <p:ext uri="{BB962C8B-B14F-4D97-AF65-F5344CB8AC3E}">
        <p14:creationId xmlns:p14="http://schemas.microsoft.com/office/powerpoint/2010/main" val="19672568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397512"/>
            <a:ext cx="8682011" cy="923330"/>
          </a:xfrm>
          <a:prstGeom prst="rect">
            <a:avLst/>
          </a:prstGeom>
        </p:spPr>
        <p:txBody>
          <a:bodyPr wrap="square">
            <a:spAutoFit/>
          </a:bodyPr>
          <a:lstStyle/>
          <a:p>
            <a:r>
              <a:rPr lang="en-US" b="1" dirty="0" smtClean="0"/>
              <a:t>Sample Analysis</a:t>
            </a:r>
            <a:endParaRPr lang="en-US" b="1" dirty="0"/>
          </a:p>
          <a:p>
            <a:pPr marL="285750" lvl="0" indent="-285750">
              <a:buFontTx/>
              <a:buChar char="•"/>
            </a:pPr>
            <a:endParaRPr lang="en-US" dirty="0" smtClean="0"/>
          </a:p>
          <a:p>
            <a:pPr lvl="0"/>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889" y="1698729"/>
            <a:ext cx="5912825" cy="5013964"/>
          </a:xfrm>
          <a:prstGeom prst="rect">
            <a:avLst/>
          </a:prstGeom>
        </p:spPr>
      </p:pic>
    </p:spTree>
    <p:extLst>
      <p:ext uri="{BB962C8B-B14F-4D97-AF65-F5344CB8AC3E}">
        <p14:creationId xmlns:p14="http://schemas.microsoft.com/office/powerpoint/2010/main" val="93746571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397512"/>
            <a:ext cx="8682011" cy="923330"/>
          </a:xfrm>
          <a:prstGeom prst="rect">
            <a:avLst/>
          </a:prstGeom>
        </p:spPr>
        <p:txBody>
          <a:bodyPr wrap="square">
            <a:spAutoFit/>
          </a:bodyPr>
          <a:lstStyle/>
          <a:p>
            <a:r>
              <a:rPr lang="en-US" b="1" dirty="0" smtClean="0"/>
              <a:t>Sample Analysis</a:t>
            </a:r>
            <a:endParaRPr lang="en-US" b="1" dirty="0"/>
          </a:p>
          <a:p>
            <a:pPr marL="285750" lvl="0" indent="-285750">
              <a:buFontTx/>
              <a:buChar char="•"/>
            </a:pPr>
            <a:endParaRPr lang="en-US" dirty="0" smtClean="0"/>
          </a:p>
          <a:p>
            <a:pPr lvl="0"/>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082" y="1716035"/>
            <a:ext cx="4936853" cy="3181265"/>
          </a:xfrm>
          <a:prstGeom prst="rect">
            <a:avLst/>
          </a:prstGeom>
        </p:spPr>
      </p:pic>
      <p:pic>
        <p:nvPicPr>
          <p:cNvPr id="5" name="Picture 4" descr="2014-09-13 23:43:11 -04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082" y="4897300"/>
            <a:ext cx="4936854" cy="1745888"/>
          </a:xfrm>
          <a:prstGeom prst="rect">
            <a:avLst/>
          </a:prstGeom>
        </p:spPr>
      </p:pic>
      <p:sp>
        <p:nvSpPr>
          <p:cNvPr id="7" name="Rectangle 6"/>
          <p:cNvSpPr/>
          <p:nvPr/>
        </p:nvSpPr>
        <p:spPr bwMode="auto">
          <a:xfrm>
            <a:off x="6605587" y="6228895"/>
            <a:ext cx="309112" cy="1142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8" name="TextBox 7"/>
          <p:cNvSpPr txBox="1"/>
          <p:nvPr/>
        </p:nvSpPr>
        <p:spPr>
          <a:xfrm>
            <a:off x="6538388" y="6228895"/>
            <a:ext cx="537586" cy="215444"/>
          </a:xfrm>
          <a:prstGeom prst="rect">
            <a:avLst/>
          </a:prstGeom>
          <a:noFill/>
        </p:spPr>
        <p:txBody>
          <a:bodyPr wrap="square" rtlCol="0">
            <a:spAutoFit/>
          </a:bodyPr>
          <a:lstStyle/>
          <a:p>
            <a:r>
              <a:rPr lang="en-US" sz="800" b="1" dirty="0" smtClean="0"/>
              <a:t>41/50</a:t>
            </a:r>
            <a:endParaRPr lang="en-US" sz="800" b="1" dirty="0"/>
          </a:p>
        </p:txBody>
      </p:sp>
    </p:spTree>
    <p:extLst>
      <p:ext uri="{BB962C8B-B14F-4D97-AF65-F5344CB8AC3E}">
        <p14:creationId xmlns:p14="http://schemas.microsoft.com/office/powerpoint/2010/main" val="27205087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3693319"/>
          </a:xfrm>
          <a:prstGeom prst="rect">
            <a:avLst/>
          </a:prstGeom>
        </p:spPr>
        <p:txBody>
          <a:bodyPr wrap="square">
            <a:spAutoFit/>
          </a:bodyPr>
          <a:lstStyle/>
          <a:p>
            <a:r>
              <a:rPr lang="en-AU" b="1" dirty="0" smtClean="0"/>
              <a:t>Initial LSI Primary Objectives (Plenary 20)</a:t>
            </a:r>
          </a:p>
          <a:p>
            <a:endParaRPr lang="en-US" b="1" dirty="0"/>
          </a:p>
          <a:p>
            <a:pPr marL="285750" lvl="0" indent="-285750">
              <a:buFontTx/>
              <a:buChar char="•"/>
            </a:pPr>
            <a:r>
              <a:rPr lang="en-US" dirty="0" smtClean="0"/>
              <a:t>“</a:t>
            </a:r>
            <a:r>
              <a:rPr lang="en-US" dirty="0"/>
              <a:t>to define a broad range of rather detailed characteristics (or standards) that describe optimal, end-to-end capabilities (and policies) to acquire, receive, process, archive, and distribute space-acquired land surface image data to the global user community” </a:t>
            </a:r>
            <a:r>
              <a:rPr lang="en-US" dirty="0" smtClean="0"/>
              <a:t>and</a:t>
            </a:r>
          </a:p>
          <a:p>
            <a:pPr lvl="0"/>
            <a:endParaRPr lang="en-US" dirty="0" smtClean="0"/>
          </a:p>
          <a:p>
            <a:pPr marL="285750" lvl="0" indent="-285750">
              <a:buFontTx/>
              <a:buChar char="•"/>
            </a:pPr>
            <a:r>
              <a:rPr lang="en-US" dirty="0" smtClean="0"/>
              <a:t> </a:t>
            </a:r>
            <a:r>
              <a:rPr lang="en-US" dirty="0"/>
              <a:t>“to address current and shorter-term problems and issues facing the land remote sensing community today, such as seeking ways to work more cooperatively in the operation of existing land surface imaging systems and helping to accomplish tangible benefits to society through application of land surface image data.”</a:t>
            </a:r>
          </a:p>
          <a:p>
            <a:pPr marL="285750" indent="-285750">
              <a:buFontTx/>
              <a:buChar char="•"/>
            </a:pPr>
            <a:endParaRPr lang="en-US" dirty="0"/>
          </a:p>
          <a:p>
            <a:pPr marL="285750" lvl="0" indent="-285750">
              <a:buFontTx/>
              <a:buChar char="•"/>
            </a:pPr>
            <a:endParaRPr lang="en-US" dirty="0"/>
          </a:p>
        </p:txBody>
      </p:sp>
    </p:spTree>
    <p:extLst>
      <p:ext uri="{BB962C8B-B14F-4D97-AF65-F5344CB8AC3E}">
        <p14:creationId xmlns:p14="http://schemas.microsoft.com/office/powerpoint/2010/main" val="18211364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733483"/>
            <a:ext cx="8682011" cy="1477328"/>
          </a:xfrm>
          <a:prstGeom prst="rect">
            <a:avLst/>
          </a:prstGeom>
        </p:spPr>
        <p:txBody>
          <a:bodyPr wrap="square">
            <a:spAutoFit/>
          </a:bodyPr>
          <a:lstStyle/>
          <a:p>
            <a:r>
              <a:rPr lang="en-AU" b="1" dirty="0" smtClean="0"/>
              <a:t>Can it work?</a:t>
            </a:r>
            <a:endParaRPr lang="en-US" b="1" dirty="0"/>
          </a:p>
          <a:p>
            <a:pPr lvl="0"/>
            <a:endParaRPr lang="en-AU" dirty="0" smtClean="0"/>
          </a:p>
          <a:p>
            <a:pPr marL="285750" lvl="0" indent="-285750">
              <a:buFontTx/>
              <a:buChar char="•"/>
            </a:pPr>
            <a:r>
              <a:rPr lang="en-AU" dirty="0" smtClean="0"/>
              <a:t>Analysis showed a prima facie solution.</a:t>
            </a:r>
          </a:p>
          <a:p>
            <a:pPr marL="285750" lvl="0" indent="-285750">
              <a:buFontTx/>
              <a:buChar char="•"/>
            </a:pPr>
            <a:r>
              <a:rPr lang="en-AU" dirty="0" smtClean="0"/>
              <a:t>But it was undertaken by a very small grou</a:t>
            </a:r>
            <a:r>
              <a:rPr lang="en-AU" dirty="0" smtClean="0"/>
              <a:t>p.</a:t>
            </a:r>
          </a:p>
          <a:p>
            <a:pPr marL="285750" lvl="0" indent="-285750">
              <a:buFontTx/>
              <a:buChar char="•"/>
            </a:pPr>
            <a:r>
              <a:rPr lang="en-AU" dirty="0" smtClean="0"/>
              <a:t>And it is unclear:</a:t>
            </a:r>
          </a:p>
        </p:txBody>
      </p:sp>
      <p:sp>
        <p:nvSpPr>
          <p:cNvPr id="8" name="Rectangle 7"/>
          <p:cNvSpPr/>
          <p:nvPr/>
        </p:nvSpPr>
        <p:spPr bwMode="auto">
          <a:xfrm>
            <a:off x="741947" y="3757865"/>
            <a:ext cx="6934199"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AU" sz="1600" b="1" dirty="0"/>
              <a:t>Will a critical mass of key agencies support </a:t>
            </a:r>
            <a:r>
              <a:rPr lang="en-AU" sz="1600" b="1" dirty="0" smtClean="0"/>
              <a:t>it?</a:t>
            </a:r>
          </a:p>
          <a:p>
            <a:pPr lvl="0"/>
            <a:endParaRPr lang="en-AU" sz="1600" b="1" dirty="0" smtClean="0"/>
          </a:p>
          <a:p>
            <a:pPr lvl="0"/>
            <a:r>
              <a:rPr lang="en-AU" sz="1600" b="1" dirty="0"/>
              <a:t>D</a:t>
            </a:r>
            <a:r>
              <a:rPr lang="en-AU" sz="1600" b="1" dirty="0" smtClean="0"/>
              <a:t>oes </a:t>
            </a:r>
            <a:r>
              <a:rPr lang="en-AU" sz="1600" b="1" dirty="0"/>
              <a:t>it provide feasible avenues for other agencies to participate?</a:t>
            </a:r>
            <a:endParaRPr lang="en-US" sz="1600" b="1" dirty="0"/>
          </a:p>
        </p:txBody>
      </p:sp>
    </p:spTree>
    <p:extLst>
      <p:ext uri="{BB962C8B-B14F-4D97-AF65-F5344CB8AC3E}">
        <p14:creationId xmlns:p14="http://schemas.microsoft.com/office/powerpoint/2010/main" val="36483042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sp>
        <p:nvSpPr>
          <p:cNvPr id="4" name="Rectangle 3"/>
          <p:cNvSpPr/>
          <p:nvPr/>
        </p:nvSpPr>
        <p:spPr>
          <a:xfrm>
            <a:off x="262073" y="1397512"/>
            <a:ext cx="8682011" cy="4524315"/>
          </a:xfrm>
          <a:prstGeom prst="rect">
            <a:avLst/>
          </a:prstGeom>
        </p:spPr>
        <p:txBody>
          <a:bodyPr wrap="square">
            <a:spAutoFit/>
          </a:bodyPr>
          <a:lstStyle/>
          <a:p>
            <a:r>
              <a:rPr lang="en-US" b="1" dirty="0" smtClean="0"/>
              <a:t>Immediate next </a:t>
            </a:r>
            <a:r>
              <a:rPr lang="en-US" b="1" dirty="0" smtClean="0"/>
              <a:t>s</a:t>
            </a:r>
            <a:r>
              <a:rPr lang="en-US" b="1" dirty="0" smtClean="0"/>
              <a:t>teps:</a:t>
            </a:r>
            <a:endParaRPr lang="en-US" b="1" dirty="0"/>
          </a:p>
          <a:p>
            <a:r>
              <a:rPr lang="en-US" dirty="0" smtClean="0"/>
              <a:t>Feedback by end of the week:</a:t>
            </a:r>
          </a:p>
          <a:p>
            <a:pPr marL="285750" lvl="0" indent="-285750">
              <a:buFontTx/>
              <a:buChar char="•"/>
            </a:pPr>
            <a:r>
              <a:rPr lang="en-US" dirty="0"/>
              <a:t>Finalize Options</a:t>
            </a:r>
          </a:p>
          <a:p>
            <a:pPr marL="285750" lvl="0" indent="-285750">
              <a:buFontTx/>
              <a:buChar char="•"/>
            </a:pPr>
            <a:r>
              <a:rPr lang="en-US" dirty="0"/>
              <a:t>Finalize Top Down and Bottom Up Criteria</a:t>
            </a:r>
          </a:p>
          <a:p>
            <a:endParaRPr lang="en-US" dirty="0" smtClean="0"/>
          </a:p>
          <a:p>
            <a:pPr lvl="0"/>
            <a:r>
              <a:rPr lang="en-US" b="1" dirty="0" smtClean="0"/>
              <a:t>Form an evaluation team composed of CEOS internal stakeholders:</a:t>
            </a:r>
          </a:p>
          <a:p>
            <a:pPr marL="285750" lvl="0" indent="-285750">
              <a:buFontTx/>
              <a:buChar char="•"/>
            </a:pPr>
            <a:r>
              <a:rPr lang="en-US" dirty="0" smtClean="0"/>
              <a:t>Develop a standard scoring for each identified criteria</a:t>
            </a:r>
          </a:p>
          <a:p>
            <a:pPr marL="742950" lvl="1" indent="-285750">
              <a:buFontTx/>
              <a:buChar char="•"/>
            </a:pPr>
            <a:r>
              <a:rPr lang="en-US" dirty="0" smtClean="0"/>
              <a:t>1-10 scale tricky</a:t>
            </a:r>
          </a:p>
          <a:p>
            <a:pPr marL="742950" lvl="1" indent="-285750">
              <a:buFontTx/>
              <a:buChar char="•"/>
            </a:pPr>
            <a:r>
              <a:rPr lang="en-US" dirty="0" smtClean="0"/>
              <a:t>Perhaps ‘Strong disagree … to … Strongly agree’</a:t>
            </a:r>
          </a:p>
          <a:p>
            <a:pPr marL="285750" lvl="0" indent="-285750">
              <a:buFontTx/>
              <a:buChar char="•"/>
            </a:pPr>
            <a:r>
              <a:rPr lang="en-US" dirty="0" smtClean="0"/>
              <a:t>Perform an analysis for each option</a:t>
            </a:r>
          </a:p>
          <a:p>
            <a:pPr lvl="0"/>
            <a:endParaRPr lang="en-US" dirty="0" smtClean="0"/>
          </a:p>
          <a:p>
            <a:pPr lvl="0" algn="ctr"/>
            <a:r>
              <a:rPr lang="en-US" b="1" dirty="0" smtClean="0"/>
              <a:t>Results </a:t>
            </a:r>
            <a:r>
              <a:rPr lang="en-US" b="1" dirty="0" smtClean="0"/>
              <a:t>would need to be completed by mid-October and it is proposed that they will be presented at the CEOS Plenary</a:t>
            </a:r>
          </a:p>
          <a:p>
            <a:pPr lvl="0"/>
            <a:r>
              <a:rPr lang="en-US" dirty="0"/>
              <a:t>		</a:t>
            </a:r>
            <a:endParaRPr lang="en-US" dirty="0" smtClean="0"/>
          </a:p>
          <a:p>
            <a:pPr lvl="0"/>
            <a:endParaRPr lang="en-US" dirty="0" smtClean="0"/>
          </a:p>
          <a:p>
            <a:pPr lvl="0"/>
            <a:endParaRPr lang="en-US" dirty="0"/>
          </a:p>
        </p:txBody>
      </p:sp>
      <p:sp>
        <p:nvSpPr>
          <p:cNvPr id="7" name="Rectangle 6"/>
          <p:cNvSpPr/>
          <p:nvPr/>
        </p:nvSpPr>
        <p:spPr bwMode="auto">
          <a:xfrm>
            <a:off x="6605587" y="6228895"/>
            <a:ext cx="309112" cy="1142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8" name="TextBox 7"/>
          <p:cNvSpPr txBox="1"/>
          <p:nvPr/>
        </p:nvSpPr>
        <p:spPr>
          <a:xfrm>
            <a:off x="6538388" y="6228895"/>
            <a:ext cx="537586" cy="215444"/>
          </a:xfrm>
          <a:prstGeom prst="rect">
            <a:avLst/>
          </a:prstGeom>
          <a:noFill/>
        </p:spPr>
        <p:txBody>
          <a:bodyPr wrap="square" rtlCol="0">
            <a:spAutoFit/>
          </a:bodyPr>
          <a:lstStyle/>
          <a:p>
            <a:r>
              <a:rPr lang="en-US" sz="800" b="1" dirty="0" smtClean="0"/>
              <a:t>41/50</a:t>
            </a:r>
            <a:endParaRPr lang="en-US" sz="800" b="1" dirty="0"/>
          </a:p>
        </p:txBody>
      </p:sp>
    </p:spTree>
    <p:extLst>
      <p:ext uri="{BB962C8B-B14F-4D97-AF65-F5344CB8AC3E}">
        <p14:creationId xmlns:p14="http://schemas.microsoft.com/office/powerpoint/2010/main" val="14099004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LSI Position Paper</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2" name="Rectangle 1"/>
          <p:cNvSpPr/>
          <p:nvPr/>
        </p:nvSpPr>
        <p:spPr>
          <a:xfrm>
            <a:off x="107517" y="1502599"/>
            <a:ext cx="8687233" cy="646331"/>
          </a:xfrm>
          <a:prstGeom prst="rect">
            <a:avLst/>
          </a:prstGeom>
        </p:spPr>
        <p:txBody>
          <a:bodyPr wrap="square">
            <a:spAutoFit/>
          </a:bodyPr>
          <a:lstStyle/>
          <a:p>
            <a:endParaRPr lang="en-US" dirty="0"/>
          </a:p>
          <a:p>
            <a:pPr marL="285750" lvl="0" indent="-285750">
              <a:buFontTx/>
              <a:buChar char="•"/>
            </a:pPr>
            <a:endParaRPr lang="en-US" dirty="0"/>
          </a:p>
        </p:txBody>
      </p:sp>
      <p:pic>
        <p:nvPicPr>
          <p:cNvPr id="3" name="Picture 2" descr="2014-09-13 23:04:28 -04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48" y="1872435"/>
            <a:ext cx="3709343" cy="3388061"/>
          </a:xfrm>
          <a:prstGeom prst="rect">
            <a:avLst/>
          </a:prstGeom>
        </p:spPr>
      </p:pic>
      <p:pic>
        <p:nvPicPr>
          <p:cNvPr id="4" name="Picture 3" descr="2014-09-13 23:04:47 -04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191" y="1502598"/>
            <a:ext cx="4027409" cy="3787325"/>
          </a:xfrm>
          <a:prstGeom prst="rect">
            <a:avLst/>
          </a:prstGeom>
        </p:spPr>
      </p:pic>
    </p:spTree>
    <p:extLst>
      <p:ext uri="{BB962C8B-B14F-4D97-AF65-F5344CB8AC3E}">
        <p14:creationId xmlns:p14="http://schemas.microsoft.com/office/powerpoint/2010/main" val="242547834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AU" dirty="0" smtClean="0"/>
              <a:t>Yesterday</a:t>
            </a:r>
            <a:endParaRPr lang="en-AU" dirty="0"/>
          </a:p>
        </p:txBody>
      </p:sp>
      <p:sp>
        <p:nvSpPr>
          <p:cNvPr id="3" name="Subtitle 2"/>
          <p:cNvSpPr>
            <a:spLocks noGrp="1"/>
          </p:cNvSpPr>
          <p:nvPr>
            <p:ph type="subTitle" sz="quarter" idx="1"/>
          </p:nvPr>
        </p:nvSpPr>
        <p:spPr/>
        <p:txBody>
          <a:bodyPr/>
          <a:lstStyle/>
          <a:p>
            <a:endParaRPr lang="en-AU"/>
          </a:p>
        </p:txBody>
      </p:sp>
    </p:spTree>
    <p:extLst>
      <p:ext uri="{BB962C8B-B14F-4D97-AF65-F5344CB8AC3E}">
        <p14:creationId xmlns:p14="http://schemas.microsoft.com/office/powerpoint/2010/main" val="41950843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864" y="1821047"/>
            <a:ext cx="3880595" cy="2184400"/>
          </a:xfrm>
          <a:prstGeom prst="rect">
            <a:avLst/>
          </a:prstGeom>
        </p:spPr>
      </p:pic>
      <p:sp>
        <p:nvSpPr>
          <p:cNvPr id="5" name="TextBox 4"/>
          <p:cNvSpPr txBox="1"/>
          <p:nvPr/>
        </p:nvSpPr>
        <p:spPr>
          <a:xfrm>
            <a:off x="6204265" y="0"/>
            <a:ext cx="1783762" cy="769441"/>
          </a:xfrm>
          <a:prstGeom prst="rect">
            <a:avLst/>
          </a:prstGeom>
          <a:noFill/>
        </p:spPr>
        <p:txBody>
          <a:bodyPr wrap="none" rtlCol="0">
            <a:spAutoFit/>
          </a:bodyPr>
          <a:lstStyle/>
          <a:p>
            <a:r>
              <a:rPr lang="en-US" sz="4400" dirty="0" smtClean="0">
                <a:solidFill>
                  <a:schemeClr val="bg1"/>
                </a:solidFill>
              </a:rPr>
              <a:t>CEOS</a:t>
            </a:r>
            <a:endParaRPr lang="en-US" sz="4400" dirty="0">
              <a:solidFill>
                <a:schemeClr val="bg1"/>
              </a:solidFill>
            </a:endParaRPr>
          </a:p>
        </p:txBody>
      </p:sp>
      <p:pic>
        <p:nvPicPr>
          <p:cNvPr id="6" name="Picture 5"/>
          <p:cNvPicPr>
            <a:picLocks noChangeAspect="1"/>
          </p:cNvPicPr>
          <p:nvPr/>
        </p:nvPicPr>
        <p:blipFill>
          <a:blip r:embed="rId3"/>
          <a:stretch>
            <a:fillRect/>
          </a:stretch>
        </p:blipFill>
        <p:spPr>
          <a:xfrm>
            <a:off x="4188266" y="4005447"/>
            <a:ext cx="4178846" cy="2348511"/>
          </a:xfrm>
          <a:prstGeom prst="rect">
            <a:avLst/>
          </a:prstGeom>
        </p:spPr>
      </p:pic>
      <p:pic>
        <p:nvPicPr>
          <p:cNvPr id="7" name="Picture 6"/>
          <p:cNvPicPr>
            <a:picLocks noChangeAspect="1"/>
          </p:cNvPicPr>
          <p:nvPr/>
        </p:nvPicPr>
        <p:blipFill>
          <a:blip r:embed="rId4"/>
          <a:stretch>
            <a:fillRect/>
          </a:stretch>
        </p:blipFill>
        <p:spPr>
          <a:xfrm>
            <a:off x="0" y="0"/>
            <a:ext cx="9144000" cy="6858000"/>
          </a:xfrm>
          <a:prstGeom prst="rect">
            <a:avLst/>
          </a:prstGeom>
        </p:spPr>
      </p:pic>
      <p:sp>
        <p:nvSpPr>
          <p:cNvPr id="8" name="Rounded Rectangle 7"/>
          <p:cNvSpPr/>
          <p:nvPr/>
        </p:nvSpPr>
        <p:spPr bwMode="auto">
          <a:xfrm rot="19331054">
            <a:off x="5161548" y="4228019"/>
            <a:ext cx="3657600" cy="1395663"/>
          </a:xfrm>
          <a:prstGeom prst="roundRect">
            <a:avLst/>
          </a:prstGeom>
          <a:solidFill>
            <a:srgbClr val="00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rgbClr val="94F71D"/>
                </a:solidFill>
                <a:effectLst/>
                <a:latin typeface="Tahoma" pitchFamily="34" charset="0"/>
              </a:rPr>
              <a:t>Thanks </a:t>
            </a:r>
            <a:r>
              <a:rPr kumimoji="0" lang="en-AU" sz="2800" b="0" i="0" u="none" strike="noStrike" cap="none" normalizeH="0" baseline="0" dirty="0" smtClean="0">
                <a:ln>
                  <a:noFill/>
                </a:ln>
                <a:solidFill>
                  <a:srgbClr val="94F71D"/>
                </a:solidFill>
                <a:effectLst/>
                <a:latin typeface="Tahoma" pitchFamily="34" charset="0"/>
              </a:rPr>
              <a:t>Craig!</a:t>
            </a:r>
            <a:endParaRPr kumimoji="0" lang="en-AU" sz="2800" b="0" i="0" u="none" strike="noStrike" cap="none" normalizeH="0" baseline="0" dirty="0" smtClean="0">
              <a:ln>
                <a:noFill/>
              </a:ln>
              <a:solidFill>
                <a:srgbClr val="94F71D"/>
              </a:solidFill>
              <a:effectLst/>
              <a:latin typeface="Tahoma" pitchFamily="34" charset="0"/>
            </a:endParaRPr>
          </a:p>
        </p:txBody>
      </p:sp>
    </p:spTree>
    <p:extLst>
      <p:ext uri="{BB962C8B-B14F-4D97-AF65-F5344CB8AC3E}">
        <p14:creationId xmlns:p14="http://schemas.microsoft.com/office/powerpoint/2010/main" val="838478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23474" y="3429000"/>
            <a:ext cx="6497052" cy="926431"/>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i="0" u="none" strike="noStrike" cap="none" normalizeH="0" baseline="0" dirty="0" smtClean="0">
                <a:ln>
                  <a:noFill/>
                </a:ln>
                <a:solidFill>
                  <a:srgbClr val="000000"/>
                </a:solidFill>
                <a:effectLst/>
                <a:latin typeface="Tahoma" pitchFamily="34" charset="0"/>
              </a:rPr>
              <a:t>What is the plan for sustaining the excellent work</a:t>
            </a:r>
          </a:p>
          <a:p>
            <a:pPr marL="0" marR="0" indent="0" algn="ctr" defTabSz="914400" rtl="0" eaLnBrk="0" fontAlgn="base" latinLnBrk="0" hangingPunct="0">
              <a:lnSpc>
                <a:spcPct val="100000"/>
              </a:lnSpc>
              <a:spcBef>
                <a:spcPct val="0"/>
              </a:spcBef>
              <a:spcAft>
                <a:spcPct val="0"/>
              </a:spcAft>
              <a:buClrTx/>
              <a:buSzTx/>
              <a:buFontTx/>
              <a:buNone/>
              <a:tabLst/>
            </a:pPr>
            <a:r>
              <a:rPr lang="en-AU" sz="1500" dirty="0" smtClean="0">
                <a:solidFill>
                  <a:srgbClr val="000000"/>
                </a:solidFill>
                <a:latin typeface="Tahoma" pitchFamily="34" charset="0"/>
              </a:rPr>
              <a:t>Of the ‘Ad Hoc Teams’ </a:t>
            </a:r>
            <a:r>
              <a:rPr lang="en-AU" sz="1500" b="1" dirty="0" smtClean="0">
                <a:solidFill>
                  <a:srgbClr val="000000"/>
                </a:solidFill>
                <a:latin typeface="Tahoma" pitchFamily="34" charset="0"/>
              </a:rPr>
              <a:t>in the long term</a:t>
            </a:r>
            <a:r>
              <a:rPr lang="en-AU" sz="1500" dirty="0" smtClean="0">
                <a:solidFill>
                  <a:srgbClr val="000000"/>
                </a:solidFill>
                <a:latin typeface="Tahoma" pitchFamily="34" charset="0"/>
              </a:rPr>
              <a:t>?</a:t>
            </a:r>
            <a:endParaRPr kumimoji="0" lang="en-AU" sz="1500" i="0" u="none" strike="noStrike" cap="none" normalizeH="0" baseline="0" dirty="0" smtClean="0">
              <a:ln>
                <a:noFill/>
              </a:ln>
              <a:solidFill>
                <a:srgbClr val="000000"/>
              </a:solidFill>
              <a:effectLst/>
              <a:latin typeface="Tahoma" pitchFamily="34" charset="0"/>
            </a:endParaRPr>
          </a:p>
        </p:txBody>
      </p:sp>
      <p:sp>
        <p:nvSpPr>
          <p:cNvPr id="5" name="Rounded Rectangle 4"/>
          <p:cNvSpPr/>
          <p:nvPr/>
        </p:nvSpPr>
        <p:spPr bwMode="auto">
          <a:xfrm rot="19331054">
            <a:off x="5161548" y="4228019"/>
            <a:ext cx="3657600" cy="1395663"/>
          </a:xfrm>
          <a:prstGeom prst="roundRect">
            <a:avLst/>
          </a:prstGeom>
          <a:solidFill>
            <a:srgbClr val="00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rgbClr val="94F71D"/>
                </a:solidFill>
                <a:effectLst/>
                <a:latin typeface="Tahoma" pitchFamily="34" charset="0"/>
              </a:rPr>
              <a:t>Thanks </a:t>
            </a:r>
            <a:r>
              <a:rPr kumimoji="0" lang="en-AU" sz="2800" b="0" i="0" u="none" strike="noStrike" cap="none" normalizeH="0" baseline="0" dirty="0" smtClean="0">
                <a:ln>
                  <a:noFill/>
                </a:ln>
                <a:solidFill>
                  <a:srgbClr val="94F71D"/>
                </a:solidFill>
                <a:effectLst/>
                <a:latin typeface="Tahoma" pitchFamily="34" charset="0"/>
              </a:rPr>
              <a:t>SEO!</a:t>
            </a:r>
            <a:endParaRPr kumimoji="0" lang="en-AU" sz="2800" b="0" i="0" u="none" strike="noStrike" cap="none" normalizeH="0" baseline="0" dirty="0" smtClean="0">
              <a:ln>
                <a:noFill/>
              </a:ln>
              <a:solidFill>
                <a:srgbClr val="94F71D"/>
              </a:solidFill>
              <a:effectLst/>
              <a:latin typeface="Tahoma" pitchFamily="34" charset="0"/>
            </a:endParaRPr>
          </a:p>
        </p:txBody>
      </p:sp>
    </p:spTree>
    <p:extLst>
      <p:ext uri="{BB962C8B-B14F-4D97-AF65-F5344CB8AC3E}">
        <p14:creationId xmlns:p14="http://schemas.microsoft.com/office/powerpoint/2010/main" val="17367709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Already some difficulties … (1/2)</a:t>
            </a:r>
            <a:endParaRPr lang="en-GB" dirty="0"/>
          </a:p>
        </p:txBody>
      </p:sp>
      <p:sp>
        <p:nvSpPr>
          <p:cNvPr id="3" name="Content Placeholder 2"/>
          <p:cNvSpPr>
            <a:spLocks noGrp="1"/>
          </p:cNvSpPr>
          <p:nvPr>
            <p:ph idx="1"/>
          </p:nvPr>
        </p:nvSpPr>
        <p:spPr/>
        <p:txBody>
          <a:bodyPr/>
          <a:lstStyle/>
          <a:p>
            <a:r>
              <a:rPr lang="en-GB" dirty="0" smtClean="0"/>
              <a:t>CEOS supports some major international initiatives, by supplying large volume of EO satellite data. Potential conflicts in data provision between various Projects.</a:t>
            </a:r>
          </a:p>
          <a:p>
            <a:endParaRPr lang="en-GB" dirty="0" smtClean="0"/>
          </a:p>
          <a:p>
            <a:pPr lvl="1"/>
            <a:r>
              <a:rPr lang="en-GB" dirty="0" smtClean="0">
                <a:solidFill>
                  <a:schemeClr val="tx1">
                    <a:lumMod val="60000"/>
                    <a:lumOff val="40000"/>
                  </a:schemeClr>
                </a:solidFill>
              </a:rPr>
              <a:t>GFOI:  </a:t>
            </a:r>
            <a:r>
              <a:rPr lang="en-GB" dirty="0" smtClean="0"/>
              <a:t>“internal” data coordination is supervised by SDCG</a:t>
            </a:r>
          </a:p>
          <a:p>
            <a:pPr lvl="1"/>
            <a:endParaRPr lang="en-GB" dirty="0" smtClean="0"/>
          </a:p>
          <a:p>
            <a:pPr lvl="1"/>
            <a:r>
              <a:rPr lang="en-GB" dirty="0" smtClean="0">
                <a:solidFill>
                  <a:schemeClr val="tx1">
                    <a:lumMod val="60000"/>
                    <a:lumOff val="40000"/>
                  </a:schemeClr>
                </a:solidFill>
              </a:rPr>
              <a:t>GEOGLAM:  </a:t>
            </a:r>
            <a:r>
              <a:rPr lang="en-GB" dirty="0" smtClean="0"/>
              <a:t>much higher demand for data than GFOI</a:t>
            </a:r>
          </a:p>
          <a:p>
            <a:pPr lvl="1"/>
            <a:endParaRPr lang="en-GB" dirty="0" smtClean="0"/>
          </a:p>
          <a:p>
            <a:pPr lvl="1"/>
            <a:r>
              <a:rPr lang="en-GB" dirty="0" smtClean="0">
                <a:solidFill>
                  <a:schemeClr val="tx1">
                    <a:lumMod val="60000"/>
                    <a:lumOff val="40000"/>
                  </a:schemeClr>
                </a:solidFill>
              </a:rPr>
              <a:t>Disasters Pilots:  </a:t>
            </a:r>
            <a:r>
              <a:rPr lang="en-GB" dirty="0"/>
              <a:t>“internal” data coordination is supervised by </a:t>
            </a:r>
            <a:r>
              <a:rPr lang="en-GB" dirty="0" smtClean="0"/>
              <a:t>Data Coordination Team (DCT). </a:t>
            </a:r>
            <a:endParaRPr lang="en-GB" b="0" dirty="0"/>
          </a:p>
        </p:txBody>
      </p:sp>
      <p:sp>
        <p:nvSpPr>
          <p:cNvPr id="5" name="Rounded Rectangle 4"/>
          <p:cNvSpPr/>
          <p:nvPr/>
        </p:nvSpPr>
        <p:spPr bwMode="auto">
          <a:xfrm rot="19331054">
            <a:off x="2791327" y="3470029"/>
            <a:ext cx="3657600" cy="1395663"/>
          </a:xfrm>
          <a:prstGeom prst="roundRect">
            <a:avLst/>
          </a:prstGeom>
          <a:solidFill>
            <a:srgbClr val="00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rgbClr val="94F71D"/>
                </a:solidFill>
                <a:effectLst/>
                <a:latin typeface="Tahoma" pitchFamily="34" charset="0"/>
              </a:rPr>
              <a:t>Thanks Ivan and Co!</a:t>
            </a:r>
          </a:p>
        </p:txBody>
      </p:sp>
    </p:spTree>
    <p:extLst>
      <p:ext uri="{BB962C8B-B14F-4D97-AF65-F5344CB8AC3E}">
        <p14:creationId xmlns:p14="http://schemas.microsoft.com/office/powerpoint/2010/main" val="30870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Already some difficulties … (2/2)</a:t>
            </a:r>
            <a:endParaRPr lang="en-GB" dirty="0"/>
          </a:p>
        </p:txBody>
      </p:sp>
      <p:sp>
        <p:nvSpPr>
          <p:cNvPr id="3" name="Content Placeholder 2"/>
          <p:cNvSpPr>
            <a:spLocks noGrp="1"/>
          </p:cNvSpPr>
          <p:nvPr>
            <p:ph idx="1"/>
          </p:nvPr>
        </p:nvSpPr>
        <p:spPr>
          <a:xfrm>
            <a:off x="296862" y="1457325"/>
            <a:ext cx="8770937" cy="4864100"/>
          </a:xfrm>
        </p:spPr>
        <p:txBody>
          <a:bodyPr/>
          <a:lstStyle/>
          <a:p>
            <a:r>
              <a:rPr lang="en-GB" dirty="0" smtClean="0"/>
              <a:t>Some EO missions have no or few limitations in terms of data sensing &amp; data provision   BUT …..</a:t>
            </a:r>
          </a:p>
          <a:p>
            <a:endParaRPr lang="en-GB" dirty="0"/>
          </a:p>
          <a:p>
            <a:r>
              <a:rPr lang="en-GB" dirty="0" smtClean="0"/>
              <a:t>…. Some other “highly requested”- missions face either sensor operations constraints or data policy issues</a:t>
            </a:r>
          </a:p>
          <a:p>
            <a:pPr lvl="1"/>
            <a:r>
              <a:rPr lang="en-GB" dirty="0">
                <a:solidFill>
                  <a:schemeClr val="tx1">
                    <a:lumMod val="60000"/>
                    <a:lumOff val="40000"/>
                  </a:schemeClr>
                </a:solidFill>
              </a:rPr>
              <a:t>Disasters Pilots:  </a:t>
            </a:r>
            <a:r>
              <a:rPr lang="en-GB" dirty="0" smtClean="0"/>
              <a:t>limitations </a:t>
            </a:r>
            <a:r>
              <a:rPr lang="en-GB" dirty="0"/>
              <a:t>in data volume </a:t>
            </a:r>
            <a:r>
              <a:rPr lang="en-GB" b="0" dirty="0"/>
              <a:t>(e.g. 100 ALOS-2 images / pilots / year )</a:t>
            </a:r>
            <a:r>
              <a:rPr lang="en-GB" dirty="0"/>
              <a:t> and in sensor operations </a:t>
            </a:r>
            <a:r>
              <a:rPr lang="en-GB" b="0" dirty="0"/>
              <a:t>(e.g. background mission of Sentinel-1 during ramp-up phase</a:t>
            </a:r>
            <a:r>
              <a:rPr lang="en-GB" b="0" dirty="0" smtClean="0"/>
              <a:t>)</a:t>
            </a:r>
          </a:p>
          <a:p>
            <a:endParaRPr lang="en-GB" dirty="0" smtClean="0"/>
          </a:p>
          <a:p>
            <a:r>
              <a:rPr lang="en-GB" dirty="0" smtClean="0"/>
              <a:t>Need for CEOS to maximize the overall response (i.e. data provision) to those major initiatives, following priorities agreed at CEOS level.</a:t>
            </a:r>
          </a:p>
          <a:p>
            <a:pPr marL="457200" lvl="1" indent="0">
              <a:buNone/>
            </a:pPr>
            <a:endParaRPr lang="en-GB" dirty="0"/>
          </a:p>
        </p:txBody>
      </p:sp>
      <p:sp>
        <p:nvSpPr>
          <p:cNvPr id="4" name="Rounded Rectangle 3"/>
          <p:cNvSpPr/>
          <p:nvPr/>
        </p:nvSpPr>
        <p:spPr bwMode="auto">
          <a:xfrm rot="19331054">
            <a:off x="2791327" y="3470029"/>
            <a:ext cx="3657600" cy="1395663"/>
          </a:xfrm>
          <a:prstGeom prst="roundRect">
            <a:avLst/>
          </a:prstGeom>
          <a:solidFill>
            <a:srgbClr val="000000">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rgbClr val="94F71D"/>
                </a:solidFill>
                <a:effectLst/>
                <a:latin typeface="Tahoma" pitchFamily="34" charset="0"/>
              </a:rPr>
              <a:t>Thanks Ivan and Co!</a:t>
            </a:r>
          </a:p>
        </p:txBody>
      </p:sp>
    </p:spTree>
    <p:extLst>
      <p:ext uri="{BB962C8B-B14F-4D97-AF65-F5344CB8AC3E}">
        <p14:creationId xmlns:p14="http://schemas.microsoft.com/office/powerpoint/2010/main" val="372674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AU" dirty="0" smtClean="0"/>
              <a:t>So …is there a problem?</a:t>
            </a:r>
            <a:endParaRPr lang="en-AU" dirty="0"/>
          </a:p>
        </p:txBody>
      </p:sp>
      <p:sp>
        <p:nvSpPr>
          <p:cNvPr id="3" name="Subtitle 2"/>
          <p:cNvSpPr>
            <a:spLocks noGrp="1"/>
          </p:cNvSpPr>
          <p:nvPr>
            <p:ph type="subTitle" sz="quarter" idx="1"/>
          </p:nvPr>
        </p:nvSpPr>
        <p:spPr/>
        <p:txBody>
          <a:bodyPr/>
          <a:lstStyle/>
          <a:p>
            <a:endParaRPr lang="en-AU"/>
          </a:p>
        </p:txBody>
      </p:sp>
    </p:spTree>
    <p:extLst>
      <p:ext uri="{BB962C8B-B14F-4D97-AF65-F5344CB8AC3E}">
        <p14:creationId xmlns:p14="http://schemas.microsoft.com/office/powerpoint/2010/main" val="27281653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3014</TotalTime>
  <Words>973</Words>
  <Application>Microsoft Office PowerPoint</Application>
  <PresentationFormat>On-screen Show (4:3)</PresentationFormat>
  <Paragraphs>146</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4_EUM_template_v03</vt:lpstr>
      <vt:lpstr>Position Paper and Recommended Way Forward Regarding  Land Imaging Coordination</vt:lpstr>
      <vt:lpstr>PowerPoint Presentation</vt:lpstr>
      <vt:lpstr>PowerPoint Presentation</vt:lpstr>
      <vt:lpstr>Yesterday</vt:lpstr>
      <vt:lpstr>PowerPoint Presentation</vt:lpstr>
      <vt:lpstr>PowerPoint Presentation</vt:lpstr>
      <vt:lpstr>Already some difficulties … (1/2)</vt:lpstr>
      <vt:lpstr>Already some difficulties … (2/2)</vt:lpstr>
      <vt:lpstr>So …is there a problem?</vt:lpstr>
      <vt:lpstr>PowerPoint Presentation</vt:lpstr>
      <vt:lpstr>PowerPoint Presentation</vt:lpstr>
      <vt:lpstr>PowerPoint Presentation</vt:lpstr>
      <vt:lpstr>PowerPoint Presentation</vt:lpstr>
      <vt:lpstr>PowerPoint Presentation</vt:lpstr>
      <vt:lpstr>PowerPoint Presentation</vt:lpstr>
      <vt:lpstr>… And is there a solution?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Geoscience Australia</cp:lastModifiedBy>
  <cp:revision>315</cp:revision>
  <dcterms:created xsi:type="dcterms:W3CDTF">2012-08-31T01:11:17Z</dcterms:created>
  <dcterms:modified xsi:type="dcterms:W3CDTF">2014-09-17T07:37:44Z</dcterms:modified>
</cp:coreProperties>
</file>