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8"/>
  </p:notesMasterIdLst>
  <p:sldIdLst>
    <p:sldId id="260" r:id="rId2"/>
    <p:sldId id="276" r:id="rId3"/>
    <p:sldId id="278" r:id="rId4"/>
    <p:sldId id="275" r:id="rId5"/>
    <p:sldId id="280" r:id="rId6"/>
    <p:sldId id="281" r:id="rId7"/>
  </p:sldIdLst>
  <p:sldSz cx="9144000" cy="6858000" type="screen4x3"/>
  <p:notesSz cx="6797675" cy="9926638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19BB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9" autoAdjust="0"/>
    <p:restoredTop sz="95833" autoAdjust="0"/>
  </p:normalViewPr>
  <p:slideViewPr>
    <p:cSldViewPr snapToGrid="0" snapToObjects="1">
      <p:cViewPr>
        <p:scale>
          <a:sx n="82" d="100"/>
          <a:sy n="82" d="100"/>
        </p:scale>
        <p:origin x="-936" y="216"/>
      </p:cViewPr>
      <p:guideLst>
        <p:guide orient="horz" pos="4277"/>
        <p:guide pos="289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20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70C43DB1-6AE4-42F4-A030-67A0368BA2C1}" type="datetime1">
              <a:rPr lang="en-US"/>
              <a:pPr>
                <a:defRPr/>
              </a:pPr>
              <a:t>9/16/2014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3D31D474-A30B-46C7-A7CB-BF5BB52F9BBE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7027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ＭＳ Ｐゴシック" pitchFamily="-106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098A87-5171-4B75-93C2-5524BB9D1112}" type="slidenum">
              <a:rPr lang="de-DE" smtClean="0">
                <a:latin typeface="Times New Roman" pitchFamily="-106" charset="0"/>
              </a:rPr>
              <a:pPr/>
              <a:t>1</a:t>
            </a:fld>
            <a:endParaRPr lang="de-DE" dirty="0" smtClean="0">
              <a:latin typeface="Times New Roman" pitchFamily="-106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dirty="0" smtClean="0">
              <a:latin typeface="Times New Roman" pitchFamily="-106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2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3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4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5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6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5"/>
          <p:cNvSpPr>
            <a:spLocks noChangeAspect="1" noChangeArrowheads="1" noTextEdit="1"/>
          </p:cNvSpPr>
          <p:nvPr/>
        </p:nvSpPr>
        <p:spPr bwMode="auto">
          <a:xfrm>
            <a:off x="0" y="3244851"/>
            <a:ext cx="91440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Tahoma" pitchFamily="34" charset="0"/>
            </a:endParaRPr>
          </a:p>
        </p:txBody>
      </p:sp>
      <p:sp>
        <p:nvSpPr>
          <p:cNvPr id="32870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4089889" y="666750"/>
            <a:ext cx="4810857" cy="18748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2870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81097" y="2722564"/>
            <a:ext cx="4826977" cy="1093787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  <a:latin typeface="Century Gothic" pitchFamily="34" charset="0"/>
              </a:defRPr>
            </a:lvl1pPr>
          </a:lstStyle>
          <a:p>
            <a:r>
              <a:rPr lang="en-GB" dirty="0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46850"/>
            <a:ext cx="1905000" cy="311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8D2B0-EFB6-4DAA-9B0B-6F6B3A580823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1347788"/>
            <a:ext cx="9144000" cy="551021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r" defTabSz="914400" eaLnBrk="0" hangingPunct="0">
              <a:defRPr/>
            </a:pPr>
            <a:endParaRPr lang="en-US" sz="1500" dirty="0">
              <a:solidFill>
                <a:srgbClr val="000000"/>
              </a:solidFill>
              <a:latin typeface="Tahoma" pitchFamily="34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1638" y="188913"/>
            <a:ext cx="739616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6863" y="1457325"/>
            <a:ext cx="8445500" cy="486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19050" y="482815"/>
            <a:ext cx="1749197" cy="55399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914400" eaLnBrk="0" hangingPunct="0">
              <a:spcBef>
                <a:spcPts val="0"/>
              </a:spcBef>
              <a:defRPr/>
            </a:pP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SIT Tech.</a:t>
            </a:r>
            <a:r>
              <a:rPr lang="en-US" sz="1000" b="1" baseline="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 Workshop 2014</a:t>
            </a:r>
            <a:endParaRPr lang="en-US" sz="1000" b="1" dirty="0">
              <a:solidFill>
                <a:srgbClr val="FFFFFF"/>
              </a:solidFill>
              <a:latin typeface="Arial Unicode MS" pitchFamily="-111" charset="0"/>
              <a:ea typeface="ＭＳ Ｐゴシック" pitchFamily="-105" charset="-128"/>
              <a:cs typeface="ＭＳ Ｐゴシック" pitchFamily="-105" charset="-128"/>
            </a:endParaRPr>
          </a:p>
          <a:p>
            <a:pPr defTabSz="914400" eaLnBrk="0" hangingPunct="0">
              <a:spcBef>
                <a:spcPts val="0"/>
              </a:spcBef>
              <a:defRPr/>
            </a:pP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CNES, Montpellier, France</a:t>
            </a:r>
            <a:r>
              <a:rPr lang="en-US" sz="1000" b="1" dirty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/>
            </a:r>
            <a:br>
              <a:rPr lang="en-US" sz="1000" b="1" dirty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</a:b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17</a:t>
            </a:r>
            <a:r>
              <a:rPr lang="en-US" sz="1000" b="1" baseline="3000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th</a:t>
            </a: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-18</a:t>
            </a:r>
            <a:r>
              <a:rPr lang="en-US" sz="1000" b="1" baseline="3000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th</a:t>
            </a: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 September</a:t>
            </a:r>
            <a:r>
              <a:rPr lang="en-US" sz="1000" b="1" baseline="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 </a:t>
            </a: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2014</a:t>
            </a:r>
            <a:endParaRPr lang="en-US" sz="1000" b="1" dirty="0">
              <a:solidFill>
                <a:srgbClr val="FFFFFF"/>
              </a:solidFill>
              <a:latin typeface="Arial Unicode MS" pitchFamily="-111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239000" y="6600825"/>
            <a:ext cx="1905000" cy="2571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000">
                <a:solidFill>
                  <a:srgbClr val="002569"/>
                </a:solidFill>
                <a:latin typeface="Calibri" pitchFamily="-106" charset="0"/>
                <a:cs typeface="Calibri" pitchFamily="-106" charset="0"/>
              </a:defRPr>
            </a:lvl1pPr>
          </a:lstStyle>
          <a:p>
            <a:pPr>
              <a:defRPr/>
            </a:pPr>
            <a:fld id="{980EA4A0-E513-42EA-B292-B21C1B51B660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  <p:pic>
        <p:nvPicPr>
          <p:cNvPr id="5" name="Picture 4" descr="CEOS_logo_trans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78" y="119764"/>
            <a:ext cx="915254" cy="36305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</p:sldLayoutIdLst>
  <p:transition spd="slow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200" b="1">
          <a:solidFill>
            <a:schemeClr val="tx2"/>
          </a:solidFill>
          <a:latin typeface="Arial" charset="0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-106" charset="0"/>
        <a:buChar char="o"/>
        <a:defRPr sz="2000" b="1">
          <a:solidFill>
            <a:schemeClr val="tx2"/>
          </a:solidFill>
          <a:latin typeface="Arial" charset="0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-106" charset="2"/>
        <a:buChar char="§"/>
        <a:defRPr b="1">
          <a:solidFill>
            <a:schemeClr val="tx2"/>
          </a:solidFill>
          <a:latin typeface="Arial" charset="0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b="1">
          <a:solidFill>
            <a:schemeClr val="tx2"/>
          </a:solidFill>
          <a:latin typeface="Arial" charset="0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44"/>
          <p:cNvSpPr>
            <a:spLocks noGrp="1" noChangeArrowheads="1"/>
          </p:cNvSpPr>
          <p:nvPr>
            <p:ph type="ctrTitle"/>
          </p:nvPr>
        </p:nvSpPr>
        <p:spPr>
          <a:xfrm>
            <a:off x="3814057" y="0"/>
            <a:ext cx="5206574" cy="1672389"/>
          </a:xfrm>
        </p:spPr>
        <p:txBody>
          <a:bodyPr/>
          <a:lstStyle/>
          <a:p>
            <a:pPr algn="l"/>
            <a:r>
              <a:rPr lang="en-GB" sz="2800" dirty="0"/>
              <a:t>Welcome and Essential Business</a:t>
            </a:r>
            <a:endParaRPr lang="en-US" sz="2800" dirty="0" smtClean="0">
              <a:solidFill>
                <a:srgbClr val="FFFF00"/>
              </a:solidFill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sz="quarter" idx="1"/>
          </p:nvPr>
        </p:nvSpPr>
        <p:spPr>
          <a:xfrm>
            <a:off x="3814057" y="1694444"/>
            <a:ext cx="4826977" cy="1564105"/>
          </a:xfrm>
        </p:spPr>
        <p:txBody>
          <a:bodyPr/>
          <a:lstStyle/>
          <a:p>
            <a:r>
              <a:rPr lang="en-US" b="0" dirty="0" smtClean="0"/>
              <a:t>Pascale </a:t>
            </a:r>
            <a:r>
              <a:rPr lang="en-US" b="0" dirty="0" err="1" smtClean="0"/>
              <a:t>Ultre-Guerard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>CNES</a:t>
            </a:r>
          </a:p>
          <a:p>
            <a:r>
              <a:rPr lang="en-US" b="0" dirty="0" smtClean="0"/>
              <a:t>SIT Workshop Agenda Item #1</a:t>
            </a:r>
          </a:p>
          <a:p>
            <a:r>
              <a:rPr lang="en-US" b="0" dirty="0" smtClean="0"/>
              <a:t>CEOS SIT Technical Workshop</a:t>
            </a:r>
          </a:p>
          <a:p>
            <a:r>
              <a:rPr lang="en-US" b="0" dirty="0" smtClean="0"/>
              <a:t>CNES</a:t>
            </a:r>
            <a:r>
              <a:rPr lang="en-US" b="0" dirty="0"/>
              <a:t>, </a:t>
            </a:r>
            <a:r>
              <a:rPr lang="en-US" b="0" dirty="0" smtClean="0"/>
              <a:t>Montpellier, France</a:t>
            </a:r>
            <a:br>
              <a:rPr lang="en-US" b="0" dirty="0" smtClean="0"/>
            </a:br>
            <a:r>
              <a:rPr lang="en-US" b="0" dirty="0" smtClean="0"/>
              <a:t>17</a:t>
            </a:r>
            <a:r>
              <a:rPr lang="en-US" b="0" baseline="30000" dirty="0" smtClean="0"/>
              <a:t>th</a:t>
            </a:r>
            <a:r>
              <a:rPr lang="en-US" b="0" dirty="0" smtClean="0"/>
              <a:t>-18</a:t>
            </a:r>
            <a:r>
              <a:rPr lang="en-US" b="0" baseline="30000" dirty="0" smtClean="0"/>
              <a:t>th</a:t>
            </a:r>
            <a:r>
              <a:rPr lang="en-US" b="0" dirty="0" smtClean="0"/>
              <a:t> September 2014</a:t>
            </a:r>
            <a:endParaRPr lang="en-US" b="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D9731-F711-4403-8BC4-60A829C86C9C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550457" y="109710"/>
            <a:ext cx="724429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r" defTabSz="914400">
              <a:defRPr/>
            </a:pPr>
            <a:r>
              <a:rPr lang="en-GB" sz="3200" b="1" dirty="0">
                <a:solidFill>
                  <a:schemeClr val="bg1"/>
                </a:solidFill>
              </a:rPr>
              <a:t>SIT Technical Workshop </a:t>
            </a:r>
            <a:r>
              <a:rPr lang="en-GB" sz="3200" b="1" dirty="0" smtClean="0">
                <a:solidFill>
                  <a:schemeClr val="bg1"/>
                </a:solidFill>
              </a:rPr>
              <a:t>o</a:t>
            </a:r>
            <a:r>
              <a:rPr lang="en-US" sz="3200" b="1" kern="0" noProof="0" dirty="0" err="1" smtClean="0">
                <a:solidFill>
                  <a:schemeClr val="bg1"/>
                </a:solidFill>
                <a:latin typeface="Tahoma" pitchFamily="-106" charset="0"/>
                <a:cs typeface="Tahoma" pitchFamily="-106" charset="0"/>
              </a:rPr>
              <a:t>bjectives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homa" pitchFamily="-106" charset="0"/>
              <a:cs typeface="Tahoma" pitchFamily="-10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8167" y="1661768"/>
            <a:ext cx="871064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3600" b="1" dirty="0" smtClean="0"/>
              <a:t>Welcome </a:t>
            </a:r>
            <a:r>
              <a:rPr lang="en-US" sz="3600" b="1" dirty="0"/>
              <a:t>to </a:t>
            </a:r>
            <a:r>
              <a:rPr lang="en-US" sz="3600" b="1" dirty="0" smtClean="0"/>
              <a:t>the </a:t>
            </a:r>
            <a:r>
              <a:rPr lang="en-GB" sz="3600" b="1" dirty="0" smtClean="0"/>
              <a:t>SIT </a:t>
            </a:r>
            <a:r>
              <a:rPr lang="en-GB" sz="3600" b="1" dirty="0"/>
              <a:t>Technical Workshop </a:t>
            </a:r>
            <a:r>
              <a:rPr lang="en-GB" sz="3600" b="1" dirty="0" smtClean="0"/>
              <a:t>in Montpellier</a:t>
            </a:r>
          </a:p>
          <a:p>
            <a:pPr lvl="0"/>
            <a:r>
              <a:rPr lang="en-GB" sz="2400" b="1" dirty="0" smtClean="0">
                <a:solidFill>
                  <a:srgbClr val="92D050"/>
                </a:solidFill>
              </a:rPr>
              <a:t>A </a:t>
            </a:r>
            <a:r>
              <a:rPr lang="en-GB" sz="2400" b="1" dirty="0">
                <a:solidFill>
                  <a:srgbClr val="92D050"/>
                </a:solidFill>
              </a:rPr>
              <a:t>special </a:t>
            </a:r>
            <a:r>
              <a:rPr lang="en-GB" sz="2400" b="1" dirty="0" smtClean="0">
                <a:solidFill>
                  <a:srgbClr val="92D050"/>
                </a:solidFill>
              </a:rPr>
              <a:t>mention for</a:t>
            </a:r>
            <a:endParaRPr lang="en-GB" sz="2400" b="1" dirty="0">
              <a:solidFill>
                <a:srgbClr val="92D050"/>
              </a:solidFill>
              <a:sym typeface="Wingdings" panose="05000000000000000000" pitchFamily="2" charset="2"/>
            </a:endParaRPr>
          </a:p>
          <a:p>
            <a:pPr lvl="0"/>
            <a:endParaRPr lang="en-GB" sz="2800" b="1" dirty="0" smtClean="0"/>
          </a:p>
          <a:p>
            <a:pPr lvl="0"/>
            <a:endParaRPr lang="en-GB" sz="2800" b="1" dirty="0" smtClean="0"/>
          </a:p>
          <a:p>
            <a:pPr lvl="0"/>
            <a:endParaRPr lang="en-GB" sz="2800" b="1" dirty="0" smtClean="0"/>
          </a:p>
          <a:p>
            <a:pPr lvl="0"/>
            <a:endParaRPr lang="en-GB" sz="2800" b="1" dirty="0"/>
          </a:p>
          <a:p>
            <a:pPr lvl="0"/>
            <a:r>
              <a:rPr lang="en-GB" sz="2800" b="1" dirty="0" smtClean="0">
                <a:solidFill>
                  <a:srgbClr val="92D050"/>
                </a:solidFill>
              </a:rPr>
              <a:t>						</a:t>
            </a:r>
            <a:r>
              <a:rPr lang="en-GB" sz="2400" b="1" dirty="0" err="1" smtClean="0">
                <a:solidFill>
                  <a:srgbClr val="92D050"/>
                </a:solidFill>
              </a:rPr>
              <a:t>Reine</a:t>
            </a:r>
            <a:r>
              <a:rPr lang="en-GB" sz="2400" b="1" dirty="0" smtClean="0">
                <a:solidFill>
                  <a:srgbClr val="92D050"/>
                </a:solidFill>
              </a:rPr>
              <a:t> Hélène	Pompadour	</a:t>
            </a:r>
            <a:r>
              <a:rPr lang="en-GB" sz="2400" b="1" dirty="0" err="1" smtClean="0">
                <a:solidFill>
                  <a:srgbClr val="92D050"/>
                </a:solidFill>
              </a:rPr>
              <a:t>Montespan</a:t>
            </a:r>
            <a:r>
              <a:rPr lang="en-GB" sz="2400" b="1" dirty="0" smtClean="0"/>
              <a:t/>
            </a:r>
            <a:br>
              <a:rPr lang="en-GB" sz="2400" b="1" dirty="0" smtClean="0"/>
            </a:br>
            <a:r>
              <a:rPr lang="en-GB" sz="2400" b="1" dirty="0" smtClean="0"/>
              <a:t>Objectives: 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2400" b="1" dirty="0" smtClean="0"/>
              <a:t>Forum for discussion with VCs and WGs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2400" b="1" dirty="0" smtClean="0"/>
              <a:t>Prepare discussion </a:t>
            </a:r>
            <a:r>
              <a:rPr lang="en-GB" sz="2400" b="1" dirty="0"/>
              <a:t>and </a:t>
            </a:r>
            <a:r>
              <a:rPr lang="en-GB" sz="2400" b="1" dirty="0" smtClean="0"/>
              <a:t>decisions </a:t>
            </a:r>
            <a:r>
              <a:rPr lang="en-GB" sz="2400" b="1" dirty="0"/>
              <a:t>at CEOS </a:t>
            </a:r>
            <a:r>
              <a:rPr lang="en-GB" sz="2400" b="1" dirty="0" smtClean="0"/>
              <a:t>Plenary</a:t>
            </a:r>
            <a:endParaRPr lang="en-US" sz="24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3561" y="3125184"/>
            <a:ext cx="1278823" cy="1839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1829" y="3106667"/>
            <a:ext cx="1060358" cy="1683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4466" y="3106667"/>
            <a:ext cx="1364362" cy="1683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93794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D9731-F711-4403-8BC4-60A829C86C9C}" type="slidenum">
              <a:rPr lang="en-US" smtClean="0"/>
              <a:pPr/>
              <a:t>3</a:t>
            </a:fld>
            <a:endParaRPr lang="en-US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550457" y="109710"/>
            <a:ext cx="724429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r" defTabSz="914400">
              <a:defRPr/>
            </a:pPr>
            <a:r>
              <a:rPr lang="en-GB" sz="3200" b="1" dirty="0">
                <a:solidFill>
                  <a:schemeClr val="bg1"/>
                </a:solidFill>
              </a:rPr>
              <a:t>logistics information</a:t>
            </a:r>
            <a:endParaRPr lang="en-US" sz="3200" b="1" kern="0" dirty="0">
              <a:solidFill>
                <a:schemeClr val="bg1"/>
              </a:solidFill>
              <a:latin typeface="Tahoma" pitchFamily="-106" charset="0"/>
              <a:cs typeface="Tahoma" pitchFamily="-10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8167" y="1326093"/>
            <a:ext cx="8710648" cy="47243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000" dirty="0" smtClean="0"/>
              <a:t>Sorry about the Air France strike.  We advise you to travel back to Paris by </a:t>
            </a:r>
            <a:r>
              <a:rPr lang="en-US" sz="2000" dirty="0" smtClean="0"/>
              <a:t>train</a:t>
            </a:r>
            <a:br>
              <a:rPr lang="en-US" sz="2000" dirty="0" smtClean="0"/>
            </a:br>
            <a:endParaRPr lang="en-US" sz="800" dirty="0" smtClean="0"/>
          </a:p>
          <a:p>
            <a:pPr marL="342900" indent="-342900">
              <a:buFont typeface="Arial"/>
              <a:buChar char="•"/>
            </a:pPr>
            <a:r>
              <a:rPr lang="en-US" sz="2000" dirty="0" smtClean="0"/>
              <a:t>To access WI-FI </a:t>
            </a:r>
          </a:p>
          <a:p>
            <a:r>
              <a:rPr lang="en-US" sz="2000" dirty="0"/>
              <a:t>	Select network: 		</a:t>
            </a:r>
            <a:r>
              <a:rPr lang="en-US" sz="2000" b="1" dirty="0"/>
              <a:t>salon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	Password: 			</a:t>
            </a:r>
            <a:r>
              <a:rPr lang="en-US" sz="2000" b="1" dirty="0" err="1"/>
              <a:t>seminaire</a:t>
            </a:r>
            <a:r>
              <a:rPr lang="en-US" sz="2000" dirty="0"/>
              <a:t>	</a:t>
            </a:r>
          </a:p>
          <a:p>
            <a:pPr lvl="1"/>
            <a:r>
              <a:rPr lang="en-US" sz="2000" dirty="0" smtClean="0"/>
              <a:t>If you have any issue to access WIFI </a:t>
            </a:r>
            <a:r>
              <a:rPr lang="en-US" sz="2000" b="1" dirty="0" smtClean="0">
                <a:solidFill>
                  <a:srgbClr val="92D050"/>
                </a:solidFill>
              </a:rPr>
              <a:t>Daniel</a:t>
            </a:r>
            <a:r>
              <a:rPr lang="en-US" sz="2000" dirty="0" smtClean="0"/>
              <a:t> will help you</a:t>
            </a:r>
            <a:endParaRPr lang="en-US" sz="1600" dirty="0"/>
          </a:p>
          <a:p>
            <a:pPr lvl="1"/>
            <a:endParaRPr lang="en-US" sz="800" b="1" dirty="0" smtClean="0">
              <a:solidFill>
                <a:srgbClr val="92D050"/>
              </a:solidFill>
            </a:endParaRPr>
          </a:p>
          <a:p>
            <a:pPr marL="342900" indent="-342900">
              <a:buFont typeface="Arial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Please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(if not already done)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give your presentation material to </a:t>
            </a:r>
            <a:r>
              <a:rPr lang="en-US" sz="2000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George</a:t>
            </a:r>
            <a:r>
              <a:rPr lang="en-US" sz="900" dirty="0" smtClean="0"/>
              <a:t/>
            </a:r>
            <a:br>
              <a:rPr lang="en-US" sz="900" dirty="0" smtClean="0"/>
            </a:br>
            <a:endParaRPr lang="en-US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Please, </a:t>
            </a:r>
            <a:r>
              <a:rPr lang="en-US" sz="2000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switch off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your </a:t>
            </a:r>
            <a:r>
              <a:rPr lang="en-US" sz="2000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microphone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if not used</a:t>
            </a:r>
            <a:b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special dietary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requirement please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speak with </a:t>
            </a:r>
            <a:r>
              <a:rPr lang="en-US" sz="2000" b="1" dirty="0">
                <a:solidFill>
                  <a:srgbClr val="92D050"/>
                </a:solidFill>
              </a:rPr>
              <a:t>Danielle </a:t>
            </a:r>
            <a:r>
              <a:rPr lang="en-US" sz="2000" b="1" dirty="0" smtClean="0">
                <a:solidFill>
                  <a:srgbClr val="92D050"/>
                </a:solidFill>
              </a:rPr>
              <a:t>ASAP (before </a:t>
            </a:r>
            <a:r>
              <a:rPr lang="en-US" sz="2000" b="1" dirty="0" smtClean="0">
                <a:solidFill>
                  <a:srgbClr val="92D050"/>
                </a:solidFill>
              </a:rPr>
              <a:t>the break</a:t>
            </a:r>
            <a:r>
              <a:rPr lang="en-US" sz="2000" b="1" dirty="0" smtClean="0">
                <a:solidFill>
                  <a:srgbClr val="92D050"/>
                </a:solidFill>
              </a:rPr>
              <a:t>)</a:t>
            </a:r>
            <a:br>
              <a:rPr lang="en-US" sz="2000" b="1" dirty="0" smtClean="0">
                <a:solidFill>
                  <a:srgbClr val="92D050"/>
                </a:solidFill>
              </a:rPr>
            </a:br>
            <a:endParaRPr lang="en-US" sz="2000" b="1" dirty="0" smtClean="0">
              <a:solidFill>
                <a:srgbClr val="92D050"/>
              </a:solidFill>
            </a:endParaRPr>
          </a:p>
          <a:p>
            <a:pPr marL="342900" indent="-342900">
              <a:buFont typeface="Arial"/>
              <a:buChar char="•"/>
            </a:pPr>
            <a:r>
              <a:rPr lang="en-US" sz="2000" dirty="0" smtClean="0"/>
              <a:t>For any information, please note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dirty="0" smtClean="0"/>
              <a:t>Danielle </a:t>
            </a:r>
            <a:r>
              <a:rPr lang="en-US" sz="2000" dirty="0" err="1" smtClean="0"/>
              <a:t>Barrère</a:t>
            </a:r>
            <a:r>
              <a:rPr lang="en-US" sz="2000" dirty="0" smtClean="0"/>
              <a:t> </a:t>
            </a:r>
            <a:r>
              <a:rPr lang="en-US" sz="2000" b="1" dirty="0" smtClean="0"/>
              <a:t> 	</a:t>
            </a:r>
            <a:r>
              <a:rPr lang="en-US" sz="2000" b="1" dirty="0" smtClean="0">
                <a:solidFill>
                  <a:srgbClr val="92D050"/>
                </a:solidFill>
              </a:rPr>
              <a:t>+33(0)6 74 97 00 25 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dirty="0" smtClean="0"/>
              <a:t>Mireille Paulin 		</a:t>
            </a:r>
            <a:r>
              <a:rPr lang="en-US" sz="2000" b="1" dirty="0" smtClean="0">
                <a:solidFill>
                  <a:srgbClr val="92D050"/>
                </a:solidFill>
              </a:rPr>
              <a:t>+33(0)6 82 55 98 62</a:t>
            </a:r>
            <a:endParaRPr lang="en-US" sz="2000" b="1" dirty="0">
              <a:solidFill>
                <a:srgbClr val="92D05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08167" y="6184785"/>
            <a:ext cx="893583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usual many thanks to </a:t>
            </a:r>
            <a:r>
              <a:rPr lang="en-US" sz="2000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NASA</a:t>
            </a:r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team for their supports for GTM</a:t>
            </a:r>
            <a:endParaRPr lang="en-US" sz="20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156193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fld id="{685D9731-F711-4403-8BC4-60A829C86C9C}" type="slidenum">
              <a:rPr lang="en-US" smtClean="0"/>
              <a:pPr eaLnBrk="1" hangingPunct="1">
                <a:spcBef>
                  <a:spcPct val="0"/>
                </a:spcBef>
              </a:pPr>
              <a:t>4</a:t>
            </a:fld>
            <a:endParaRPr lang="en-US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550457" y="109710"/>
            <a:ext cx="724429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kern="0" noProof="0" dirty="0" smtClean="0">
                <a:solidFill>
                  <a:schemeClr val="bg1"/>
                </a:solidFill>
                <a:latin typeface="Tahoma" pitchFamily="-106" charset="0"/>
                <a:cs typeface="Tahoma" pitchFamily="-106" charset="0"/>
              </a:rPr>
              <a:t>Agenda overview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homa" pitchFamily="-106" charset="0"/>
              <a:ea typeface="ＭＳ Ｐゴシック" pitchFamily="-106" charset="-128"/>
              <a:cs typeface="Tahoma" pitchFamily="-10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8166" y="1499718"/>
            <a:ext cx="8935833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GB" sz="2400" b="1" dirty="0" smtClean="0"/>
              <a:t>Wednesday</a:t>
            </a:r>
            <a:r>
              <a:rPr lang="en-GB" sz="2400" b="1" dirty="0"/>
              <a:t>, 17</a:t>
            </a:r>
            <a:r>
              <a:rPr lang="en-GB" sz="2400" b="1" baseline="30000" dirty="0"/>
              <a:t>th</a:t>
            </a:r>
            <a:r>
              <a:rPr lang="en-GB" sz="2400" b="1" dirty="0"/>
              <a:t> September: Day </a:t>
            </a:r>
            <a:r>
              <a:rPr lang="en-GB" sz="2400" b="1" dirty="0" smtClean="0"/>
              <a:t>1</a:t>
            </a:r>
            <a:br>
              <a:rPr lang="en-GB" sz="2400" b="1" dirty="0" smtClean="0"/>
            </a:b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09:00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am	</a:t>
            </a:r>
            <a:r>
              <a:rPr lang="en-GB" b="1" dirty="0" smtClean="0"/>
              <a:t>Session </a:t>
            </a:r>
            <a:r>
              <a:rPr lang="en-GB" b="1" dirty="0"/>
              <a:t>1</a:t>
            </a:r>
            <a:r>
              <a:rPr lang="en-GB" dirty="0"/>
              <a:t>: Welcome and Essential </a:t>
            </a:r>
            <a:r>
              <a:rPr lang="en-GB" dirty="0" smtClean="0"/>
              <a:t>Business</a:t>
            </a: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10:00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am	</a:t>
            </a:r>
            <a:r>
              <a:rPr lang="en-GB" b="1" dirty="0" smtClean="0"/>
              <a:t>Session </a:t>
            </a:r>
            <a:r>
              <a:rPr lang="en-GB" b="1" dirty="0"/>
              <a:t>2</a:t>
            </a:r>
            <a:r>
              <a:rPr lang="en-GB" dirty="0"/>
              <a:t>: CEOS </a:t>
            </a:r>
            <a:r>
              <a:rPr lang="en-GB" dirty="0" smtClean="0"/>
              <a:t>VCs </a:t>
            </a:r>
            <a:r>
              <a:rPr lang="en-GB" dirty="0"/>
              <a:t>and </a:t>
            </a:r>
            <a:r>
              <a:rPr lang="en-GB" dirty="0" smtClean="0"/>
              <a:t>WGs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11:00 </a:t>
            </a:r>
            <a:r>
              <a:rPr lang="en-US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	</a:t>
            </a:r>
            <a:r>
              <a:rPr lang="en-US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Group </a:t>
            </a:r>
            <a:r>
              <a:rPr lang="en-US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photo </a:t>
            </a:r>
            <a:r>
              <a:rPr lang="en-GB" b="1" dirty="0" smtClean="0">
                <a:solidFill>
                  <a:srgbClr val="92D050"/>
                </a:solidFill>
              </a:rPr>
              <a:t>and </a:t>
            </a:r>
            <a:r>
              <a:rPr lang="en-GB" b="1" dirty="0">
                <a:solidFill>
                  <a:srgbClr val="92D050"/>
                </a:solidFill>
              </a:rPr>
              <a:t>Break (hall)</a:t>
            </a:r>
            <a:endParaRPr lang="en-US" b="1" dirty="0">
              <a:solidFill>
                <a:srgbClr val="92D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11:30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am	</a:t>
            </a:r>
            <a:r>
              <a:rPr lang="en-GB" dirty="0" smtClean="0"/>
              <a:t>Session </a:t>
            </a:r>
            <a:r>
              <a:rPr lang="en-GB" dirty="0"/>
              <a:t>2: CEOS VCs and </a:t>
            </a:r>
            <a:r>
              <a:rPr lang="en-GB" dirty="0" smtClean="0"/>
              <a:t>WGs - Continued</a:t>
            </a:r>
            <a:br>
              <a:rPr lang="en-GB" dirty="0" smtClean="0"/>
            </a:b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619BB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1:00 </a:t>
            </a:r>
            <a:r>
              <a:rPr lang="en-US" b="1" dirty="0">
                <a:solidFill>
                  <a:srgbClr val="619BB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pm</a:t>
            </a:r>
            <a:r>
              <a:rPr lang="en-GB" b="1" dirty="0">
                <a:solidFill>
                  <a:srgbClr val="619BB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	Lunch (hosted - dinning </a:t>
            </a:r>
            <a:r>
              <a:rPr lang="en-GB" b="1" dirty="0" smtClean="0">
                <a:solidFill>
                  <a:srgbClr val="619BB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room)</a:t>
            </a:r>
            <a:r>
              <a:rPr lang="en-GB" i="1" dirty="0" smtClean="0">
                <a:solidFill>
                  <a:srgbClr val="92D050"/>
                </a:solidFill>
              </a:rPr>
              <a:t/>
            </a:r>
            <a:br>
              <a:rPr lang="en-GB" i="1" dirty="0" smtClean="0">
                <a:solidFill>
                  <a:srgbClr val="92D050"/>
                </a:solidFill>
              </a:rPr>
            </a:br>
            <a:endParaRPr lang="en-GB" i="1" dirty="0" smtClean="0">
              <a:solidFill>
                <a:srgbClr val="92D050"/>
              </a:solidFill>
            </a:endParaRP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2:00 pm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dirty="0" smtClean="0"/>
              <a:t>Session </a:t>
            </a:r>
            <a:r>
              <a:rPr lang="en-GB" dirty="0"/>
              <a:t>2: CEOS VCs and </a:t>
            </a:r>
            <a:r>
              <a:rPr lang="en-GB" dirty="0" smtClean="0"/>
              <a:t>WGs - </a:t>
            </a:r>
            <a:r>
              <a:rPr lang="en-GB" dirty="0"/>
              <a:t>Continued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3:50 </a:t>
            </a:r>
            <a:r>
              <a:rPr lang="en-US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b="1" dirty="0" smtClean="0">
                <a:solidFill>
                  <a:srgbClr val="92D050"/>
                </a:solidFill>
              </a:rPr>
              <a:t>Break </a:t>
            </a:r>
            <a:r>
              <a:rPr lang="en-GB" b="1" dirty="0">
                <a:solidFill>
                  <a:srgbClr val="92D050"/>
                </a:solidFill>
              </a:rPr>
              <a:t>(hall)</a:t>
            </a:r>
            <a:endParaRPr lang="en-US" b="1" dirty="0">
              <a:solidFill>
                <a:srgbClr val="92D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4:15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pm	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b="1" dirty="0" smtClean="0"/>
              <a:t>Session </a:t>
            </a:r>
            <a:r>
              <a:rPr lang="en-GB" b="1" dirty="0"/>
              <a:t>3</a:t>
            </a:r>
            <a:r>
              <a:rPr lang="en-GB" dirty="0"/>
              <a:t>: CEOS Three-Year Work Plan Thematic Areas (Non-WG/VC</a:t>
            </a:r>
            <a:r>
              <a:rPr lang="en-GB" dirty="0" smtClean="0"/>
              <a:t>)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800" b="1" dirty="0" smtClean="0">
              <a:solidFill>
                <a:srgbClr val="619BB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800" b="1" dirty="0" smtClean="0">
                <a:solidFill>
                  <a:srgbClr val="619BB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800" b="1" dirty="0" smtClean="0">
                <a:solidFill>
                  <a:srgbClr val="619BB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 smtClean="0">
                <a:solidFill>
                  <a:srgbClr val="619BB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5:00 </a:t>
            </a:r>
            <a:r>
              <a:rPr lang="en-US" b="1" dirty="0">
                <a:solidFill>
                  <a:srgbClr val="619BB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pm	</a:t>
            </a:r>
            <a:r>
              <a:rPr lang="en-US" b="1" dirty="0" smtClean="0">
                <a:solidFill>
                  <a:srgbClr val="619BB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b="1" dirty="0" smtClean="0">
                <a:solidFill>
                  <a:srgbClr val="619BB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Adjourn </a:t>
            </a:r>
            <a:endParaRPr lang="en-GB" b="1" dirty="0">
              <a:solidFill>
                <a:srgbClr val="619BB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800" b="1" dirty="0" smtClean="0">
              <a:solidFill>
                <a:srgbClr val="92D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800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800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5:15 pm</a:t>
            </a:r>
            <a:r>
              <a:rPr lang="en-US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b="1" dirty="0" smtClean="0">
                <a:solidFill>
                  <a:srgbClr val="92D050"/>
                </a:solidFill>
              </a:rPr>
              <a:t>THEIA - French </a:t>
            </a:r>
            <a:r>
              <a:rPr lang="en-GB" b="1" dirty="0">
                <a:solidFill>
                  <a:srgbClr val="92D050"/>
                </a:solidFill>
              </a:rPr>
              <a:t>Land Data </a:t>
            </a:r>
            <a:r>
              <a:rPr lang="en-GB" b="1" dirty="0" smtClean="0">
                <a:solidFill>
                  <a:srgbClr val="92D050"/>
                </a:solidFill>
              </a:rPr>
              <a:t>Centre presentation (</a:t>
            </a:r>
            <a:r>
              <a:rPr lang="en-GB" b="1" dirty="0" err="1" smtClean="0">
                <a:solidFill>
                  <a:srgbClr val="92D050"/>
                </a:solidFill>
              </a:rPr>
              <a:t>Reine</a:t>
            </a:r>
            <a:r>
              <a:rPr lang="en-GB" b="1" dirty="0" smtClean="0">
                <a:solidFill>
                  <a:srgbClr val="92D050"/>
                </a:solidFill>
              </a:rPr>
              <a:t> Hélène)</a:t>
            </a:r>
          </a:p>
          <a:p>
            <a:pPr marL="0" indent="0">
              <a:buNone/>
            </a:pPr>
            <a:r>
              <a:rPr lang="en-GB" b="1" dirty="0" smtClean="0">
                <a:solidFill>
                  <a:srgbClr val="92D050"/>
                </a:solidFill>
              </a:rPr>
              <a:t>7:00 pm 	Fabre </a:t>
            </a:r>
            <a:r>
              <a:rPr lang="en-GB" b="1" dirty="0">
                <a:solidFill>
                  <a:srgbClr val="92D050"/>
                </a:solidFill>
              </a:rPr>
              <a:t>Museum visit </a:t>
            </a:r>
            <a:endParaRPr lang="en-GB" b="1" dirty="0" smtClean="0">
              <a:solidFill>
                <a:srgbClr val="92D050"/>
              </a:solidFill>
            </a:endParaRPr>
          </a:p>
          <a:p>
            <a:pPr marL="0" indent="0">
              <a:buNone/>
            </a:pPr>
            <a:r>
              <a:rPr lang="en-GB" b="1" dirty="0" smtClean="0">
                <a:solidFill>
                  <a:srgbClr val="92D050"/>
                </a:solidFill>
              </a:rPr>
              <a:t>8:30 </a:t>
            </a:r>
            <a:r>
              <a:rPr lang="en-GB" b="1" dirty="0">
                <a:solidFill>
                  <a:srgbClr val="92D050"/>
                </a:solidFill>
              </a:rPr>
              <a:t>pm 	</a:t>
            </a:r>
            <a:r>
              <a:rPr lang="en-GB" b="1" dirty="0" smtClean="0">
                <a:solidFill>
                  <a:srgbClr val="92D050"/>
                </a:solidFill>
              </a:rPr>
              <a:t>Cocktail </a:t>
            </a:r>
            <a:r>
              <a:rPr lang="en-GB" b="1" dirty="0">
                <a:solidFill>
                  <a:srgbClr val="92D050"/>
                </a:solidFill>
              </a:rPr>
              <a:t>reception </a:t>
            </a:r>
            <a:endParaRPr lang="en-US" sz="1000" b="1" dirty="0">
              <a:solidFill>
                <a:srgbClr val="92D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648030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fld id="{685D9731-F711-4403-8BC4-60A829C86C9C}" type="slidenum">
              <a:rPr lang="en-US" smtClean="0"/>
              <a:pPr eaLnBrk="1" hangingPunct="1">
                <a:spcBef>
                  <a:spcPct val="0"/>
                </a:spcBef>
              </a:pPr>
              <a:t>5</a:t>
            </a:fld>
            <a:endParaRPr lang="en-US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550457" y="109710"/>
            <a:ext cx="724429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kern="0" noProof="0" dirty="0" smtClean="0">
                <a:solidFill>
                  <a:schemeClr val="bg1"/>
                </a:solidFill>
                <a:latin typeface="Tahoma" pitchFamily="-106" charset="0"/>
                <a:cs typeface="Tahoma" pitchFamily="-106" charset="0"/>
              </a:rPr>
              <a:t>Agenda overview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homa" pitchFamily="-106" charset="0"/>
              <a:ea typeface="ＭＳ Ｐゴシック" pitchFamily="-106" charset="-128"/>
              <a:cs typeface="Tahoma" pitchFamily="-10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1024" y="1476568"/>
            <a:ext cx="9062976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GB" sz="2400" b="1" dirty="0" smtClean="0"/>
              <a:t>Thursday</a:t>
            </a:r>
            <a:r>
              <a:rPr lang="en-GB" sz="2400" b="1" dirty="0"/>
              <a:t>, 18</a:t>
            </a:r>
            <a:r>
              <a:rPr lang="en-GB" sz="2400" b="1" baseline="30000" dirty="0"/>
              <a:t>th</a:t>
            </a:r>
            <a:r>
              <a:rPr lang="en-GB" sz="2400" b="1" dirty="0"/>
              <a:t> September: Day </a:t>
            </a:r>
            <a:r>
              <a:rPr lang="en-GB" sz="2400" b="1" dirty="0" smtClean="0"/>
              <a:t>2</a:t>
            </a:r>
            <a:r>
              <a:rPr lang="en-GB" sz="2000" b="1" dirty="0" smtClean="0"/>
              <a:t/>
            </a:r>
            <a:br>
              <a:rPr lang="en-GB" sz="2000" b="1" dirty="0" smtClean="0"/>
            </a:b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08:30 </a:t>
            </a:r>
            <a:r>
              <a:rPr lang="en-US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	</a:t>
            </a:r>
            <a:r>
              <a:rPr lang="en-GB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Welcome Coffee (</a:t>
            </a:r>
            <a:r>
              <a:rPr lang="en-GB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hall</a:t>
            </a:r>
            <a:r>
              <a:rPr lang="en-GB" b="1" dirty="0">
                <a:solidFill>
                  <a:srgbClr val="92D050"/>
                </a:solidFill>
              </a:rPr>
              <a:t>)</a:t>
            </a:r>
            <a:endParaRPr lang="en-US" b="1" dirty="0">
              <a:solidFill>
                <a:srgbClr val="92D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09:00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am	</a:t>
            </a:r>
            <a:r>
              <a:rPr lang="en-GB" b="1" dirty="0" smtClean="0"/>
              <a:t>Session </a:t>
            </a:r>
            <a:r>
              <a:rPr lang="en-GB" b="1" dirty="0"/>
              <a:t>3</a:t>
            </a:r>
            <a:r>
              <a:rPr lang="en-GB" dirty="0"/>
              <a:t>: CEOS Three-Year Work Plan Thematic </a:t>
            </a:r>
            <a:r>
              <a:rPr lang="en-GB" dirty="0" smtClean="0"/>
              <a:t>Areas - Continued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10:15 </a:t>
            </a:r>
            <a:r>
              <a:rPr lang="en-US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	</a:t>
            </a:r>
            <a:r>
              <a:rPr lang="en-GB" b="1" dirty="0" smtClean="0">
                <a:solidFill>
                  <a:srgbClr val="92D050"/>
                </a:solidFill>
              </a:rPr>
              <a:t>Break </a:t>
            </a:r>
            <a:r>
              <a:rPr lang="en-GB" b="1" dirty="0">
                <a:solidFill>
                  <a:srgbClr val="92D050"/>
                </a:solidFill>
              </a:rPr>
              <a:t>(hall)</a:t>
            </a:r>
            <a:endParaRPr lang="en-US" b="1" dirty="0">
              <a:solidFill>
                <a:srgbClr val="92D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10:45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am	</a:t>
            </a:r>
            <a:r>
              <a:rPr lang="en-GB" b="1" dirty="0" smtClean="0"/>
              <a:t>Session </a:t>
            </a:r>
            <a:r>
              <a:rPr lang="en-GB" b="1" dirty="0"/>
              <a:t>4</a:t>
            </a:r>
            <a:r>
              <a:rPr lang="en-GB" dirty="0"/>
              <a:t>: Other Key Stakeholder Initiatives and Outreach to Key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					     Stakeholders</a:t>
            </a:r>
            <a:br>
              <a:rPr lang="en-GB" dirty="0" smtClean="0"/>
            </a:br>
            <a:r>
              <a:rPr lang="en-US" b="1" dirty="0" smtClean="0">
                <a:solidFill>
                  <a:srgbClr val="619BB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12:50 pm</a:t>
            </a:r>
            <a:r>
              <a:rPr lang="en-GB" b="1" dirty="0" smtClean="0">
                <a:solidFill>
                  <a:srgbClr val="619BBF"/>
                </a:solidFill>
              </a:rPr>
              <a:t> 	Lunch</a:t>
            </a:r>
            <a:r>
              <a:rPr lang="en-GB" b="1" i="1" dirty="0" smtClean="0">
                <a:solidFill>
                  <a:srgbClr val="619BBF"/>
                </a:solidFill>
              </a:rPr>
              <a:t> </a:t>
            </a:r>
            <a:r>
              <a:rPr lang="en-GB" b="1" i="1" dirty="0">
                <a:solidFill>
                  <a:srgbClr val="619BBF"/>
                </a:solidFill>
              </a:rPr>
              <a:t>(</a:t>
            </a:r>
            <a:r>
              <a:rPr lang="en-GB" b="1" i="1" dirty="0" smtClean="0">
                <a:solidFill>
                  <a:srgbClr val="619BBF"/>
                </a:solidFill>
              </a:rPr>
              <a:t>hosted - dinning room)</a:t>
            </a:r>
            <a:br>
              <a:rPr lang="en-GB" b="1" i="1" dirty="0" smtClean="0">
                <a:solidFill>
                  <a:srgbClr val="619BBF"/>
                </a:solidFill>
              </a:rPr>
            </a:br>
            <a:r>
              <a:rPr lang="en-GB" sz="800" b="1" i="1" dirty="0" smtClean="0">
                <a:solidFill>
                  <a:srgbClr val="92D050"/>
                </a:solidFill>
              </a:rPr>
              <a:t/>
            </a:r>
            <a:br>
              <a:rPr lang="en-GB" sz="800" b="1" i="1" dirty="0" smtClean="0">
                <a:solidFill>
                  <a:srgbClr val="92D050"/>
                </a:solidFill>
              </a:rPr>
            </a:b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1:50 pm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b="1" dirty="0" smtClean="0"/>
              <a:t>Session </a:t>
            </a:r>
            <a:r>
              <a:rPr lang="en-GB" b="1" dirty="0"/>
              <a:t>5</a:t>
            </a:r>
            <a:r>
              <a:rPr lang="en-GB" dirty="0"/>
              <a:t>: CEOS Organizational Issues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2:30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pm	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b="1" dirty="0" smtClean="0"/>
              <a:t>Session </a:t>
            </a:r>
            <a:r>
              <a:rPr lang="en-GB" b="1" dirty="0"/>
              <a:t>6</a:t>
            </a:r>
            <a:r>
              <a:rPr lang="en-GB" dirty="0"/>
              <a:t>: Workshop Conclusion 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sz="800" dirty="0" smtClean="0"/>
          </a:p>
          <a:p>
            <a:pPr marL="0" indent="0">
              <a:buNone/>
            </a:pPr>
            <a:r>
              <a:rPr lang="en-US" b="1" dirty="0" smtClean="0">
                <a:solidFill>
                  <a:srgbClr val="619BB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3:00 </a:t>
            </a:r>
            <a:r>
              <a:rPr lang="en-US" b="1" dirty="0">
                <a:solidFill>
                  <a:srgbClr val="619BB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pm	</a:t>
            </a:r>
            <a:r>
              <a:rPr lang="en-US" b="1" dirty="0" smtClean="0">
                <a:solidFill>
                  <a:srgbClr val="619BB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b="1" dirty="0" smtClean="0">
                <a:solidFill>
                  <a:srgbClr val="619BB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Adjourn </a:t>
            </a:r>
          </a:p>
          <a:p>
            <a:pPr marL="0" indent="0">
              <a:buNone/>
            </a:pPr>
            <a:endParaRPr lang="en-GB" b="1" dirty="0" smtClean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 </a:t>
            </a:r>
            <a:r>
              <a:rPr lang="en-GB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800" b="1" dirty="0" smtClean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Kerry will present in introduction to </a:t>
            </a:r>
            <a:r>
              <a:rPr lang="en-US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each session 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expectations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with respect to </a:t>
            </a:r>
            <a:r>
              <a:rPr lang="en-US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CEOS </a:t>
            </a:r>
            <a:r>
              <a:rPr lang="en-US" b="1" dirty="0" err="1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Workplan</a:t>
            </a:r>
            <a:r>
              <a:rPr lang="en-US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reporting identified for that session</a:t>
            </a:r>
            <a:br>
              <a:rPr lang="en-US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8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George will formulate at the end of </a:t>
            </a:r>
            <a:r>
              <a:rPr lang="en-US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each item 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new </a:t>
            </a: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status 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respect to </a:t>
            </a: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actions </a:t>
            </a: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referenced</a:t>
            </a:r>
            <a:endParaRPr lang="en-GB" sz="800" b="1" dirty="0" smtClean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805423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D9731-F711-4403-8BC4-60A829C86C9C}" type="slidenum">
              <a:rPr lang="en-US" smtClean="0"/>
              <a:pPr/>
              <a:t>6</a:t>
            </a:fld>
            <a:endParaRPr lang="en-US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550457" y="109710"/>
            <a:ext cx="724429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r" defTabSz="914400">
              <a:defRPr/>
            </a:pPr>
            <a:r>
              <a:rPr lang="en-GB" sz="3200" b="1" dirty="0">
                <a:solidFill>
                  <a:schemeClr val="bg1"/>
                </a:solidFill>
              </a:rPr>
              <a:t>SIT Technical Workshop </a:t>
            </a:r>
            <a:r>
              <a:rPr lang="en-GB" sz="3200" b="1" dirty="0" smtClean="0">
                <a:solidFill>
                  <a:schemeClr val="bg1"/>
                </a:solidFill>
              </a:rPr>
              <a:t>o</a:t>
            </a:r>
            <a:r>
              <a:rPr lang="en-US" sz="3200" b="1" kern="0" noProof="0" dirty="0" err="1" smtClean="0">
                <a:solidFill>
                  <a:schemeClr val="bg1"/>
                </a:solidFill>
                <a:latin typeface="Tahoma" pitchFamily="-106" charset="0"/>
                <a:cs typeface="Tahoma" pitchFamily="-106" charset="0"/>
              </a:rPr>
              <a:t>bjectives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homa" pitchFamily="-106" charset="0"/>
              <a:cs typeface="Tahoma" pitchFamily="-10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2892" y="3016043"/>
            <a:ext cx="87106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600" b="1" dirty="0" smtClean="0">
                <a:solidFill>
                  <a:srgbClr val="92D050"/>
                </a:solidFill>
              </a:rPr>
              <a:t>Enjoy your </a:t>
            </a:r>
            <a:r>
              <a:rPr lang="en-GB" sz="3600" b="1" dirty="0" smtClean="0">
                <a:solidFill>
                  <a:srgbClr val="92D050"/>
                </a:solidFill>
              </a:rPr>
              <a:t>SIT </a:t>
            </a:r>
            <a:r>
              <a:rPr lang="en-GB" sz="3600" b="1" dirty="0">
                <a:solidFill>
                  <a:srgbClr val="92D050"/>
                </a:solidFill>
              </a:rPr>
              <a:t>Technical </a:t>
            </a:r>
            <a:r>
              <a:rPr lang="en-GB" sz="3600" b="1" dirty="0" smtClean="0">
                <a:solidFill>
                  <a:srgbClr val="92D050"/>
                </a:solidFill>
              </a:rPr>
              <a:t>Workshop!</a:t>
            </a:r>
            <a:endParaRPr lang="en-US" sz="2800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140362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EUM_template_v03">
  <a:themeElements>
    <a:clrScheme name="1_EUM_template_v03 1">
      <a:dk1>
        <a:srgbClr val="002569"/>
      </a:dk1>
      <a:lt1>
        <a:srgbClr val="FFFFFF"/>
      </a:lt1>
      <a:dk2>
        <a:srgbClr val="002569"/>
      </a:dk2>
      <a:lt2>
        <a:srgbClr val="5F758D"/>
      </a:lt2>
      <a:accent1>
        <a:srgbClr val="FF9A00"/>
      </a:accent1>
      <a:accent2>
        <a:srgbClr val="9F2D20"/>
      </a:accent2>
      <a:accent3>
        <a:srgbClr val="FFFFFF"/>
      </a:accent3>
      <a:accent4>
        <a:srgbClr val="001E59"/>
      </a:accent4>
      <a:accent5>
        <a:srgbClr val="FFCAAA"/>
      </a:accent5>
      <a:accent6>
        <a:srgbClr val="90281C"/>
      </a:accent6>
      <a:hlink>
        <a:srgbClr val="7498C0"/>
      </a:hlink>
      <a:folHlink>
        <a:srgbClr val="929497"/>
      </a:folHlink>
    </a:clrScheme>
    <a:fontScheme name="4_EUM_template_v03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EUM_template_v03 1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F9A00"/>
        </a:accent1>
        <a:accent2>
          <a:srgbClr val="9F2D20"/>
        </a:accent2>
        <a:accent3>
          <a:srgbClr val="FFFFFF"/>
        </a:accent3>
        <a:accent4>
          <a:srgbClr val="001E59"/>
        </a:accent4>
        <a:accent5>
          <a:srgbClr val="FFCAAA"/>
        </a:accent5>
        <a:accent6>
          <a:srgbClr val="90281C"/>
        </a:accent6>
        <a:hlink>
          <a:srgbClr val="7498C0"/>
        </a:hlink>
        <a:folHlink>
          <a:srgbClr val="92949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2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6D0A9"/>
        </a:accent1>
        <a:accent2>
          <a:srgbClr val="EBCAE3"/>
        </a:accent2>
        <a:accent3>
          <a:srgbClr val="FFFFFF"/>
        </a:accent3>
        <a:accent4>
          <a:srgbClr val="001E59"/>
        </a:accent4>
        <a:accent5>
          <a:srgbClr val="FAE4D1"/>
        </a:accent5>
        <a:accent6>
          <a:srgbClr val="D5B7CE"/>
        </a:accent6>
        <a:hlink>
          <a:srgbClr val="4E2029"/>
        </a:hlink>
        <a:folHlink>
          <a:srgbClr val="423B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3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5B97B1"/>
        </a:accent1>
        <a:accent2>
          <a:srgbClr val="F39600"/>
        </a:accent2>
        <a:accent3>
          <a:srgbClr val="FFFFFF"/>
        </a:accent3>
        <a:accent4>
          <a:srgbClr val="001E59"/>
        </a:accent4>
        <a:accent5>
          <a:srgbClr val="B5C9D5"/>
        </a:accent5>
        <a:accent6>
          <a:srgbClr val="DC8700"/>
        </a:accent6>
        <a:hlink>
          <a:srgbClr val="FFE4AE"/>
        </a:hlink>
        <a:folHlink>
          <a:srgbClr val="002A3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4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003F80"/>
        </a:accent1>
        <a:accent2>
          <a:srgbClr val="BDD7EE"/>
        </a:accent2>
        <a:accent3>
          <a:srgbClr val="FFFFFF"/>
        </a:accent3>
        <a:accent4>
          <a:srgbClr val="001E59"/>
        </a:accent4>
        <a:accent5>
          <a:srgbClr val="AAAFC0"/>
        </a:accent5>
        <a:accent6>
          <a:srgbClr val="ABC3D8"/>
        </a:accent6>
        <a:hlink>
          <a:srgbClr val="FFD350"/>
        </a:hlink>
        <a:folHlink>
          <a:srgbClr val="EB6F3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5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C75B12"/>
        </a:accent1>
        <a:accent2>
          <a:srgbClr val="003359"/>
        </a:accent2>
        <a:accent3>
          <a:srgbClr val="FFFFFF"/>
        </a:accent3>
        <a:accent4>
          <a:srgbClr val="001E59"/>
        </a:accent4>
        <a:accent5>
          <a:srgbClr val="E0B5AA"/>
        </a:accent5>
        <a:accent6>
          <a:srgbClr val="002D50"/>
        </a:accent6>
        <a:hlink>
          <a:srgbClr val="92A2BD"/>
        </a:hlink>
        <a:folHlink>
          <a:srgbClr val="C7B37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4466</TotalTime>
  <Words>94</Words>
  <Application>Microsoft Office PowerPoint</Application>
  <PresentationFormat>Affichage à l'écran (4:3)</PresentationFormat>
  <Paragraphs>69</Paragraphs>
  <Slides>6</Slides>
  <Notes>6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4_EUM_template_v03</vt:lpstr>
      <vt:lpstr>Welcome and Essential Business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Brian Killough</dc:creator>
  <cp:lastModifiedBy>Hosford</cp:lastModifiedBy>
  <cp:revision>330</cp:revision>
  <cp:lastPrinted>2014-09-11T10:35:06Z</cp:lastPrinted>
  <dcterms:created xsi:type="dcterms:W3CDTF">2012-08-31T01:11:17Z</dcterms:created>
  <dcterms:modified xsi:type="dcterms:W3CDTF">2014-09-16T16:26:05Z</dcterms:modified>
</cp:coreProperties>
</file>