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0"/>
  </p:notesMasterIdLst>
  <p:sldIdLst>
    <p:sldId id="375" r:id="rId2"/>
    <p:sldId id="363" r:id="rId3"/>
    <p:sldId id="376" r:id="rId4"/>
    <p:sldId id="374" r:id="rId5"/>
    <p:sldId id="372" r:id="rId6"/>
    <p:sldId id="371" r:id="rId7"/>
    <p:sldId id="373" r:id="rId8"/>
    <p:sldId id="377" r:id="rId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45" autoAdjust="0"/>
    <p:restoredTop sz="94660"/>
  </p:normalViewPr>
  <p:slideViewPr>
    <p:cSldViewPr>
      <p:cViewPr varScale="1">
        <p:scale>
          <a:sx n="54" d="100"/>
          <a:sy n="54" d="100"/>
        </p:scale>
        <p:origin x="-734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282967E-78E7-49D7-9D1E-F0E5EC664DD7}" type="datetimeFigureOut">
              <a:rPr lang="ja-JP" altLang="en-US"/>
              <a:pPr>
                <a:defRPr/>
              </a:pPr>
              <a:t>2014/9/12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pPr lvl="0"/>
            <a:endParaRPr lang="ja-JP" altLang="en-US" noProof="0" dirty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1" y="4686300"/>
            <a:ext cx="5389563" cy="4440238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6E02EC3-CE61-417E-AED4-72BBB6D00A6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0115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443663" y="1989138"/>
            <a:ext cx="2700337" cy="14398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pic>
        <p:nvPicPr>
          <p:cNvPr id="5" name="図 6" descr="path2999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349500"/>
            <a:ext cx="15128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988841"/>
            <a:ext cx="6804248" cy="1440159"/>
          </a:xfrm>
        </p:spPr>
        <p:txBody>
          <a:bodyPr lIns="360000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9491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135938" y="0"/>
            <a:ext cx="1008062" cy="5508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pic>
        <p:nvPicPr>
          <p:cNvPr id="5" name="図 6" descr="path2999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838" y="98425"/>
            <a:ext cx="684212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71815-55E3-4053-A1BE-3D8744550B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4214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135938" y="0"/>
            <a:ext cx="1008062" cy="5508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pic>
        <p:nvPicPr>
          <p:cNvPr id="5" name="図 6" descr="path2999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838" y="98425"/>
            <a:ext cx="684212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172400" cy="5492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333C2-B17C-4BA2-B011-5DA0FFAEA8D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824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51208-7B58-4C06-959A-2B87B1D4A47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163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8135938" y="0"/>
            <a:ext cx="1008062" cy="5508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pic>
        <p:nvPicPr>
          <p:cNvPr id="6" name="図 6" descr="path2999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838" y="98425"/>
            <a:ext cx="684212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1520" y="656692"/>
            <a:ext cx="4244280" cy="620130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656692"/>
            <a:ext cx="4244280" cy="620130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AA004-FEC4-4D2F-8822-2AF48380477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1835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8135938" y="0"/>
            <a:ext cx="1008062" cy="5508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pic>
        <p:nvPicPr>
          <p:cNvPr id="8" name="図 6" descr="path2999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838" y="98425"/>
            <a:ext cx="684212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1520" y="548680"/>
            <a:ext cx="424586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51520" y="1268760"/>
            <a:ext cx="4245868" cy="55892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548680"/>
            <a:ext cx="421145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268760"/>
            <a:ext cx="4211451" cy="55892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66101-2E24-4B6A-8D0D-96828D45354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9312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8135938" y="0"/>
            <a:ext cx="1008062" cy="5508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pic>
        <p:nvPicPr>
          <p:cNvPr id="4" name="図 6" descr="path2999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838" y="98425"/>
            <a:ext cx="684212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スライド番号プレースホルダ 5"/>
          <p:cNvSpPr>
            <a:spLocks noGrp="1"/>
          </p:cNvSpPr>
          <p:nvPr>
            <p:ph type="sldNum" sz="quarter" idx="10"/>
          </p:nvPr>
        </p:nvSpPr>
        <p:spPr>
          <a:xfrm>
            <a:off x="7010400" y="6597352"/>
            <a:ext cx="2133600" cy="2527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52B0B7-EBFA-4099-B671-EE4591757CF4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701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C4F6E-0340-4B05-B419-65F6372D56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7446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FE17B-5F57-4772-B352-EFA917938EB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4597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dirty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E1FA2-6619-4FE4-B7AF-F998CA31458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8767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8172450" cy="5492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50825" y="657225"/>
            <a:ext cx="8642350" cy="620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テキストの書式設定</a:t>
            </a:r>
            <a:endParaRPr lang="en-US" altLang="ja-JP" smtClean="0"/>
          </a:p>
          <a:p>
            <a:pPr lvl="1"/>
            <a:r>
              <a:rPr lang="ja-JP" altLang="en-US" smtClean="0"/>
              <a:t>第</a:t>
            </a:r>
            <a:r>
              <a:rPr lang="en-US" altLang="ja-JP" smtClean="0"/>
              <a:t> 2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2"/>
            <a:r>
              <a:rPr lang="ja-JP" altLang="en-US" smtClean="0"/>
              <a:t>第</a:t>
            </a:r>
            <a:r>
              <a:rPr lang="en-US" altLang="ja-JP" smtClean="0"/>
              <a:t> 3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 4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 5 </a:t>
            </a:r>
            <a:r>
              <a:rPr lang="ja-JP" altLang="en-US" smtClean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10400" y="6597352"/>
            <a:ext cx="2133600" cy="2527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626D73F-E44C-4C3F-8049-7805008F52C5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8" r:id="rId1"/>
    <p:sldLayoutId id="2147484879" r:id="rId2"/>
    <p:sldLayoutId id="2147484880" r:id="rId3"/>
    <p:sldLayoutId id="2147484881" r:id="rId4"/>
    <p:sldLayoutId id="2147484882" r:id="rId5"/>
    <p:sldLayoutId id="2147484883" r:id="rId6"/>
    <p:sldLayoutId id="2147484884" r:id="rId7"/>
    <p:sldLayoutId id="2147484885" r:id="rId8"/>
    <p:sldLayoutId id="2147484886" r:id="rId9"/>
    <p:sldLayoutId id="2147484887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Calibri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Calibri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Calibri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Calibri" pitchFamily="34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Calibri" pitchFamily="34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Calibri" pitchFamily="34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Calibri" pitchFamily="34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800" dirty="0"/>
              <a:t>CEOS </a:t>
            </a:r>
            <a:r>
              <a:rPr lang="en-US" altLang="ja-JP" sz="4800" dirty="0" smtClean="0"/>
              <a:t>Special Report </a:t>
            </a:r>
            <a:r>
              <a:rPr lang="en-US" altLang="ja-JP" sz="4800" dirty="0"/>
              <a:t>on Data Applications</a:t>
            </a:r>
            <a:endParaRPr kumimoji="1"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5536" y="4509120"/>
            <a:ext cx="6400800" cy="1752600"/>
          </a:xfrm>
        </p:spPr>
        <p:txBody>
          <a:bodyPr/>
          <a:lstStyle/>
          <a:p>
            <a:pPr algn="l"/>
            <a:r>
              <a:rPr kumimoji="1" lang="en-US" altLang="ja-JP" dirty="0" smtClean="0"/>
              <a:t>Sep 16, 2014</a:t>
            </a:r>
          </a:p>
          <a:p>
            <a:pPr algn="l"/>
            <a:r>
              <a:rPr lang="en-US" altLang="ja-JP" smtClean="0"/>
              <a:t>JAXA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8069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2B0B7-EBFA-4099-B671-EE4591757CF4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Proposal</a:t>
            </a:r>
            <a:r>
              <a:rPr lang="ja-JP" altLang="en-US" dirty="0"/>
              <a:t> </a:t>
            </a:r>
            <a:r>
              <a:rPr lang="en-US" altLang="ja-JP" dirty="0" smtClean="0"/>
              <a:t>on CEOS Report on Data Applications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610136"/>
            <a:ext cx="829348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chemeClr val="tx2">
                    <a:lumMod val="75000"/>
                  </a:schemeClr>
                </a:solidFill>
              </a:rPr>
              <a:t>JAXA proposes to develop</a:t>
            </a:r>
            <a:r>
              <a:rPr lang="en-US" altLang="ja-JP" sz="2000" dirty="0" smtClean="0"/>
              <a:t> </a:t>
            </a:r>
            <a:r>
              <a:rPr lang="en-AU" altLang="ja-JP" sz="2000" dirty="0" smtClean="0">
                <a:solidFill>
                  <a:srgbClr val="FF0000"/>
                </a:solidFill>
              </a:rPr>
              <a:t>a </a:t>
            </a:r>
            <a:r>
              <a:rPr lang="en-US" altLang="ja-JP" sz="2000" dirty="0" smtClean="0">
                <a:solidFill>
                  <a:srgbClr val="FF0000"/>
                </a:solidFill>
              </a:rPr>
              <a:t>CEOS </a:t>
            </a:r>
            <a:r>
              <a:rPr lang="en-US" altLang="ja-JP" sz="2000" dirty="0">
                <a:solidFill>
                  <a:srgbClr val="FF0000"/>
                </a:solidFill>
              </a:rPr>
              <a:t>S</a:t>
            </a:r>
            <a:r>
              <a:rPr lang="en-US" altLang="ja-JP" sz="2000" dirty="0" smtClean="0">
                <a:solidFill>
                  <a:srgbClr val="FF0000"/>
                </a:solidFill>
              </a:rPr>
              <a:t>pecial </a:t>
            </a:r>
            <a:r>
              <a:rPr lang="en-US" altLang="ja-JP" sz="2000" dirty="0">
                <a:solidFill>
                  <a:srgbClr val="FF0000"/>
                </a:solidFill>
              </a:rPr>
              <a:t>R</a:t>
            </a:r>
            <a:r>
              <a:rPr lang="en-US" altLang="ja-JP" sz="2000" dirty="0" smtClean="0">
                <a:solidFill>
                  <a:srgbClr val="FF0000"/>
                </a:solidFill>
              </a:rPr>
              <a:t>eport on Data </a:t>
            </a:r>
            <a:r>
              <a:rPr lang="en-US" altLang="ja-JP" sz="2000" dirty="0">
                <a:solidFill>
                  <a:srgbClr val="FF0000"/>
                </a:solidFill>
              </a:rPr>
              <a:t>A</a:t>
            </a:r>
            <a:r>
              <a:rPr lang="en-US" altLang="ja-JP" sz="2000" dirty="0" smtClean="0">
                <a:solidFill>
                  <a:srgbClr val="FF0000"/>
                </a:solidFill>
              </a:rPr>
              <a:t>pplications </a:t>
            </a:r>
            <a:r>
              <a:rPr lang="en-US" altLang="ja-JP" sz="2000" dirty="0" smtClean="0"/>
              <a:t>as one of its CEOS Chairmanship initiatives for 2015 covering;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Evolution of EO capabilities and data policies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S</a:t>
            </a:r>
            <a:r>
              <a:rPr lang="en-US" altLang="ja-JP" sz="2000" dirty="0" smtClean="0"/>
              <a:t>uccessful </a:t>
            </a:r>
            <a:r>
              <a:rPr lang="en-US" altLang="ja-JP" sz="2000" smtClean="0"/>
              <a:t>application cases</a:t>
            </a:r>
            <a:r>
              <a:rPr lang="ja-JP" altLang="en-US" sz="2000"/>
              <a:t> </a:t>
            </a:r>
            <a:r>
              <a:rPr lang="en-US" altLang="ja-JP" sz="2000" smtClean="0"/>
              <a:t>in the past decade</a:t>
            </a:r>
            <a:endParaRPr lang="en-US" altLang="ja-JP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Different business models (</a:t>
            </a:r>
            <a:r>
              <a:rPr lang="en-US" altLang="ja-JP" sz="2000" dirty="0" err="1" smtClean="0"/>
              <a:t>inc.</a:t>
            </a:r>
            <a:r>
              <a:rPr lang="en-US" altLang="ja-JP" sz="2000" dirty="0" smtClean="0"/>
              <a:t> new models using free data)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Stakeholder benefits (</a:t>
            </a:r>
            <a:r>
              <a:rPr lang="en-US" altLang="ja-JP" sz="2000" dirty="0" err="1" smtClean="0"/>
              <a:t>govt</a:t>
            </a:r>
            <a:r>
              <a:rPr lang="en-US" altLang="ja-JP" sz="2000" dirty="0" smtClean="0"/>
              <a:t>, public, industry)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“CEOS Applications Round Table” was held on November 4</a:t>
            </a:r>
            <a:r>
              <a:rPr lang="en-US" altLang="ja-JP" sz="2000" baseline="30000" dirty="0" smtClean="0"/>
              <a:t>th</a:t>
            </a:r>
            <a:r>
              <a:rPr lang="en-US" altLang="ja-JP" sz="2000" dirty="0" smtClean="0"/>
              <a:t> 2013, as a side meeting of the 27</a:t>
            </a:r>
            <a:r>
              <a:rPr lang="en-US" altLang="ja-JP" sz="2000" baseline="30000" dirty="0" smtClean="0"/>
              <a:t>th</a:t>
            </a:r>
            <a:r>
              <a:rPr lang="en-US" altLang="ja-JP" sz="2000" dirty="0" smtClean="0"/>
              <a:t> CEOS Plenary in Montreal. The meeting identified a growing interest within CEOS agencies with regards to collaboration on applications of Earth observations. Australia, ESA, NASA, UK expressed interest in development of a CEOS Special report.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JAXA proposes to establish a </a:t>
            </a:r>
            <a:r>
              <a:rPr lang="en-US" altLang="ja-JP" sz="2000" smtClean="0"/>
              <a:t>small group </a:t>
            </a:r>
            <a:r>
              <a:rPr lang="en-US" altLang="ja-JP" sz="2000" dirty="0" smtClean="0"/>
              <a:t>of interested agencies for the planning and development of the report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JAXA proposes that a summary brochure be published before CEOS Plenary in 2015.</a:t>
            </a:r>
          </a:p>
        </p:txBody>
      </p:sp>
    </p:spTree>
    <p:extLst>
      <p:ext uri="{BB962C8B-B14F-4D97-AF65-F5344CB8AC3E}">
        <p14:creationId xmlns:p14="http://schemas.microsoft.com/office/powerpoint/2010/main" val="403076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2B0B7-EBFA-4099-B671-EE4591757CF4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ja-JP" dirty="0" smtClean="0"/>
              <a:t>Concept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610136"/>
            <a:ext cx="829348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/>
              <a:t>Working Title: Applications of Earth Observations from Space: </a:t>
            </a:r>
            <a:r>
              <a:rPr lang="en-US" altLang="ja-JP" sz="2000" i="1" dirty="0" smtClean="0"/>
              <a:t>Serving humanity, society, and industry</a:t>
            </a:r>
          </a:p>
          <a:p>
            <a:endParaRPr lang="en-US" altLang="ja-JP" sz="2000" i="1" dirty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/>
              <a:t>Targeted </a:t>
            </a:r>
            <a:r>
              <a:rPr lang="en-US" altLang="ja-JP" sz="2000" dirty="0" smtClean="0"/>
              <a:t>readership </a:t>
            </a:r>
            <a:endParaRPr lang="en-US" altLang="ja-JP" sz="2000" dirty="0"/>
          </a:p>
          <a:p>
            <a:pPr marL="800100" lvl="1" indent="-342900">
              <a:buFont typeface="Wingdings" charset="2"/>
              <a:buChar char="§"/>
            </a:pPr>
            <a:r>
              <a:rPr lang="en-US" altLang="ja-JP" sz="2000" dirty="0" smtClean="0"/>
              <a:t>Policymakers in government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altLang="ja-JP" sz="2000" dirty="0" smtClean="0"/>
              <a:t>International </a:t>
            </a:r>
            <a:r>
              <a:rPr lang="en-US" altLang="ja-JP" sz="2000" dirty="0" err="1" smtClean="0"/>
              <a:t>organisations</a:t>
            </a:r>
            <a:r>
              <a:rPr lang="en-US" altLang="ja-JP" sz="2000" dirty="0" smtClean="0"/>
              <a:t> active in key application areas, such as UN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altLang="ja-JP" sz="2000" dirty="0" smtClean="0"/>
              <a:t>Donors such as World Bank, Asian Development Bank</a:t>
            </a:r>
          </a:p>
          <a:p>
            <a:pPr marL="800100" lvl="1" indent="-342900">
              <a:buFont typeface="Wingdings" charset="2"/>
              <a:buChar char="§"/>
            </a:pPr>
            <a:endParaRPr lang="en-US" altLang="ja-JP" sz="2000" dirty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/>
              <a:t>Purpose </a:t>
            </a:r>
            <a:endParaRPr lang="en-US" altLang="ja-JP" sz="2000" dirty="0"/>
          </a:p>
          <a:p>
            <a:pPr marL="698500" lvl="1" indent="-342900">
              <a:buFont typeface="Wingdings" charset="2"/>
              <a:buChar char="§"/>
            </a:pPr>
            <a:r>
              <a:rPr lang="en-US" altLang="ja-JP" sz="2000" dirty="0" smtClean="0"/>
              <a:t>Provide evidence of the importance and necessity of satellite EO to governments and to improve their understanding</a:t>
            </a:r>
          </a:p>
          <a:p>
            <a:pPr marL="698500" lvl="1" indent="-342900">
              <a:buFont typeface="Wingdings" charset="2"/>
              <a:buChar char="§"/>
            </a:pPr>
            <a:r>
              <a:rPr lang="en-US" altLang="ja-JP" sz="2000" dirty="0"/>
              <a:t>Provide </a:t>
            </a:r>
            <a:r>
              <a:rPr lang="en-US" altLang="ja-JP" sz="2000" dirty="0" smtClean="0"/>
              <a:t>support for funding for </a:t>
            </a:r>
            <a:r>
              <a:rPr lang="en-US" altLang="ja-JP" sz="2000" dirty="0"/>
              <a:t>the next generation of space agency EO </a:t>
            </a:r>
            <a:r>
              <a:rPr lang="en-US" altLang="ja-JP" sz="2000" dirty="0" err="1"/>
              <a:t>programmes</a:t>
            </a:r>
            <a:r>
              <a:rPr lang="en-US" altLang="ja-JP" sz="2000" dirty="0"/>
              <a:t> through this improved </a:t>
            </a:r>
            <a:r>
              <a:rPr lang="en-US" altLang="ja-JP" sz="2000" dirty="0" smtClean="0"/>
              <a:t>understanding</a:t>
            </a:r>
          </a:p>
          <a:p>
            <a:pPr marL="698500" lvl="1" indent="-342900">
              <a:buFont typeface="Wingdings" charset="2"/>
              <a:buChar char="§"/>
            </a:pPr>
            <a:r>
              <a:rPr lang="en-US" altLang="ja-JP" sz="2000" dirty="0" smtClean="0"/>
              <a:t>Highlight approaches that have worked around the world, including the types of partnerships and </a:t>
            </a:r>
            <a:r>
              <a:rPr lang="en-US" altLang="ja-JP" sz="2000" dirty="0" err="1" smtClean="0"/>
              <a:t>programmes</a:t>
            </a:r>
            <a:endParaRPr lang="en-US" altLang="ja-JP" sz="2000" dirty="0" smtClean="0"/>
          </a:p>
          <a:p>
            <a:pPr marL="698500" lvl="1" indent="-342900">
              <a:buFont typeface="Wingdings" charset="2"/>
              <a:buChar char="§"/>
            </a:pPr>
            <a:endParaRPr lang="en-US" altLang="ja-JP" sz="2000" dirty="0" smtClean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420492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600" dirty="0" smtClean="0"/>
              <a:t>Specification</a:t>
            </a:r>
            <a:endParaRPr kumimoji="1" lang="ja-JP" altLang="en-US" sz="3600" dirty="0"/>
          </a:p>
        </p:txBody>
      </p:sp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2B0B7-EBFA-4099-B671-EE4591757CF4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1124744"/>
            <a:ext cx="8712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/>
              <a:t>A4</a:t>
            </a:r>
            <a:r>
              <a:rPr lang="en-US" altLang="ja-JP" sz="2000" dirty="0"/>
              <a:t> </a:t>
            </a:r>
            <a:r>
              <a:rPr lang="en-US" altLang="ja-JP" sz="2000" dirty="0" err="1" smtClean="0"/>
              <a:t>colour</a:t>
            </a:r>
            <a:r>
              <a:rPr lang="en-US" altLang="ja-JP" sz="2000" dirty="0" smtClean="0"/>
              <a:t> document 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/>
              <a:t>20 pages for glossy summary, 50-75 pages for full report including all case studies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/>
              <a:t>Summary will be in print, full report as a digital file/CD-ROM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/>
              <a:t>1000 copies of each</a:t>
            </a:r>
          </a:p>
        </p:txBody>
      </p:sp>
    </p:spTree>
    <p:extLst>
      <p:ext uri="{BB962C8B-B14F-4D97-AF65-F5344CB8AC3E}">
        <p14:creationId xmlns:p14="http://schemas.microsoft.com/office/powerpoint/2010/main" val="248550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600" dirty="0" smtClean="0"/>
              <a:t> Contents </a:t>
            </a:r>
            <a:r>
              <a:rPr kumimoji="1" lang="en-US" altLang="ja-JP" sz="3600" dirty="0" smtClean="0"/>
              <a:t>(Draft)</a:t>
            </a:r>
            <a:endParaRPr kumimoji="1" lang="ja-JP" altLang="en-US" sz="3600" dirty="0"/>
          </a:p>
        </p:txBody>
      </p:sp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2B0B7-EBFA-4099-B671-EE4591757CF4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565512"/>
            <a:ext cx="8748464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en-US" altLang="ja-JP" dirty="0" smtClean="0"/>
              <a:t>Introduction</a:t>
            </a:r>
            <a:r>
              <a:rPr kumimoji="1" lang="ja-JP" altLang="en-US" dirty="0" smtClean="0"/>
              <a:t>　</a:t>
            </a:r>
            <a:r>
              <a:rPr lang="en-US" altLang="ja-JP" dirty="0" smtClean="0"/>
              <a:t>(CEOS chair</a:t>
            </a:r>
            <a:r>
              <a:rPr lang="en-US" altLang="ja-JP" dirty="0"/>
              <a:t>/</a:t>
            </a:r>
            <a:r>
              <a:rPr lang="en-US" altLang="ja-JP" dirty="0" smtClean="0"/>
              <a:t>SIT chair</a:t>
            </a:r>
            <a:r>
              <a:rPr lang="en-US" altLang="ja-JP" dirty="0"/>
              <a:t>/</a:t>
            </a:r>
            <a:r>
              <a:rPr lang="en-US" altLang="ja-JP" dirty="0" smtClean="0"/>
              <a:t>International Organization)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endParaRPr kumimoji="1" lang="en-US" altLang="ja-JP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dirty="0" smtClean="0"/>
              <a:t>Satellite Earth Observations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dirty="0" smtClean="0"/>
              <a:t>The history/size/scale of the </a:t>
            </a:r>
            <a:r>
              <a:rPr lang="en-US" altLang="ja-JP" dirty="0" err="1" smtClean="0"/>
              <a:t>endeavour</a:t>
            </a:r>
            <a:endParaRPr lang="en-US" altLang="ja-JP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dirty="0" smtClean="0"/>
              <a:t>Evolution in capabilities: </a:t>
            </a:r>
            <a:r>
              <a:rPr lang="en-US" altLang="ja-JP" sz="1400" i="1" dirty="0" smtClean="0"/>
              <a:t># of countries, satellites, measurements, accuracy, spatial and temporal resolution, analysis tools, smartphones, GPS, data analysis and transfer</a:t>
            </a:r>
            <a:endParaRPr lang="en-US" altLang="ja-JP" i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dirty="0" smtClean="0"/>
              <a:t>Data policy impact: </a:t>
            </a:r>
            <a:r>
              <a:rPr lang="en-US" altLang="ja-JP" sz="1400" i="1" dirty="0"/>
              <a:t>international examples, </a:t>
            </a:r>
            <a:r>
              <a:rPr lang="en-US" altLang="ja-JP" sz="1400" i="1" dirty="0" err="1"/>
              <a:t>inc</a:t>
            </a:r>
            <a:r>
              <a:rPr lang="en-US" altLang="ja-JP" sz="1400" i="1" dirty="0"/>
              <a:t> Landsat, </a:t>
            </a:r>
            <a:r>
              <a:rPr lang="en-US" altLang="ja-JP" sz="1400" i="1" dirty="0" smtClean="0"/>
              <a:t>Copernicus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dirty="0" smtClean="0"/>
              <a:t>Coordination frameworks: </a:t>
            </a:r>
            <a:r>
              <a:rPr lang="en-US" altLang="ja-JP" sz="1400" i="1" dirty="0"/>
              <a:t>CEOS, GEO, </a:t>
            </a:r>
            <a:r>
              <a:rPr lang="en-US" altLang="ja-JP" sz="1400" i="1" smtClean="0"/>
              <a:t>WMO..</a:t>
            </a:r>
            <a:endParaRPr lang="en-US" altLang="ja-JP" sz="1400" i="1" dirty="0"/>
          </a:p>
          <a:p>
            <a:pPr lvl="1"/>
            <a:endParaRPr lang="en-US" altLang="ja-JP" sz="1400" i="1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dirty="0" smtClean="0"/>
              <a:t>EO Applications</a:t>
            </a:r>
          </a:p>
          <a:p>
            <a:r>
              <a:rPr lang="en-US" altLang="ja-JP"/>
              <a:t>“Stimulating new services and employment”</a:t>
            </a:r>
          </a:p>
          <a:p>
            <a:pPr marL="285750" indent="-285750">
              <a:buFontTx/>
              <a:buChar char="-"/>
            </a:pPr>
            <a:r>
              <a:rPr lang="en-US" altLang="ja-JP" sz="1600" i="1"/>
              <a:t>Agricultural information industry  </a:t>
            </a:r>
            <a:r>
              <a:rPr lang="en-US" altLang="ja-JP" sz="1600" i="1" smtClean="0"/>
              <a:t>etc</a:t>
            </a:r>
          </a:p>
          <a:p>
            <a:pPr marL="285750" indent="-285750">
              <a:buFontTx/>
              <a:buChar char="-"/>
            </a:pPr>
            <a:r>
              <a:rPr lang="en-US" altLang="ja-JP" sz="1600" i="1" smtClean="0"/>
              <a:t>Oil</a:t>
            </a:r>
            <a:r>
              <a:rPr lang="en-US" altLang="ja-JP" sz="1600" i="1"/>
              <a:t>, gas and renewable energy industries</a:t>
            </a:r>
          </a:p>
          <a:p>
            <a:pPr marL="285750" indent="-285750">
              <a:buFontTx/>
              <a:buChar char="-"/>
            </a:pPr>
            <a:r>
              <a:rPr lang="en-US" altLang="ja-JP" sz="1600" i="1"/>
              <a:t>Insurance and reinsurance industries</a:t>
            </a:r>
          </a:p>
          <a:p>
            <a:pPr marL="285750" indent="-285750">
              <a:buFontTx/>
              <a:buChar char="-"/>
            </a:pPr>
            <a:r>
              <a:rPr lang="en-US" altLang="ja-JP" sz="1600" i="1"/>
              <a:t>Fishing industry</a:t>
            </a:r>
          </a:p>
          <a:p>
            <a:endParaRPr lang="en-US" altLang="ja-JP" smtClean="0"/>
          </a:p>
          <a:p>
            <a:r>
              <a:rPr lang="en-US" altLang="ja-JP"/>
              <a:t>“Supporting an informed and secure society”</a:t>
            </a:r>
          </a:p>
          <a:p>
            <a:r>
              <a:rPr lang="en-US" altLang="ja-JP" sz="1600" i="1"/>
              <a:t>- Weather, environment, national security, disasters </a:t>
            </a:r>
            <a:r>
              <a:rPr lang="en-US" altLang="ja-JP" sz="1600" i="1" smtClean="0"/>
              <a:t>etc</a:t>
            </a:r>
            <a:endParaRPr lang="en-US" altLang="ja-JP" smtClean="0"/>
          </a:p>
          <a:p>
            <a:endParaRPr lang="en-US" altLang="ja-JP" dirty="0"/>
          </a:p>
          <a:p>
            <a:r>
              <a:rPr lang="en-US" dirty="0"/>
              <a:t>“Providing unique and sustained insights into the Earth system”</a:t>
            </a:r>
          </a:p>
          <a:p>
            <a:r>
              <a:rPr lang="en-US" sz="1600" i="1" dirty="0" smtClean="0"/>
              <a:t>- Science, climate </a:t>
            </a:r>
            <a:r>
              <a:rPr lang="en-US" sz="1600" i="1" smtClean="0"/>
              <a:t>change etc</a:t>
            </a:r>
            <a:r>
              <a:rPr lang="en-US" altLang="ja-JP" smtClean="0"/>
              <a:t>      </a:t>
            </a:r>
            <a:endParaRPr lang="en-US" altLang="ja-JP" dirty="0" smtClean="0"/>
          </a:p>
          <a:p>
            <a:pPr marL="857250" lvl="1" indent="-400050">
              <a:buFont typeface="+mj-lt"/>
              <a:buAutoNum type="romanUcPeriod"/>
            </a:pPr>
            <a:endParaRPr lang="en-US" altLang="ja-JP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dirty="0" smtClean="0"/>
              <a:t>References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n"/>
            </a:pP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516216" y="2852936"/>
            <a:ext cx="2304256" cy="2592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>
                <a:solidFill>
                  <a:srgbClr val="FF0000"/>
                </a:solidFill>
              </a:rPr>
              <a:t>K</a:t>
            </a:r>
            <a:r>
              <a:rPr lang="en-US" altLang="ja-JP" sz="1400" dirty="0" smtClean="0">
                <a:solidFill>
                  <a:srgbClr val="FF0000"/>
                </a:solidFill>
              </a:rPr>
              <a:t>ey words for the template: </a:t>
            </a:r>
          </a:p>
          <a:p>
            <a:pPr marL="355600" lvl="1" indent="-177800">
              <a:buFont typeface="Wingdings" panose="05000000000000000000" pitchFamily="2" charset="2"/>
              <a:buChar char="ü"/>
            </a:pPr>
            <a:r>
              <a:rPr lang="en-US" altLang="ja-JP" sz="1400" dirty="0" smtClean="0">
                <a:solidFill>
                  <a:srgbClr val="FF0000"/>
                </a:solidFill>
              </a:rPr>
              <a:t>Business Outline</a:t>
            </a:r>
          </a:p>
          <a:p>
            <a:pPr marL="355600" lvl="1" indent="-177800">
              <a:buFont typeface="Wingdings" panose="05000000000000000000" pitchFamily="2" charset="2"/>
              <a:buChar char="ü"/>
            </a:pPr>
            <a:r>
              <a:rPr kumimoji="1" lang="en-US" altLang="ja-JP" sz="1400" dirty="0" smtClean="0">
                <a:solidFill>
                  <a:srgbClr val="FF0000"/>
                </a:solidFill>
              </a:rPr>
              <a:t>Service</a:t>
            </a:r>
          </a:p>
          <a:p>
            <a:pPr marL="355600" lvl="1" indent="-177800">
              <a:buFont typeface="Wingdings" panose="05000000000000000000" pitchFamily="2" charset="2"/>
              <a:buChar char="ü"/>
            </a:pPr>
            <a:r>
              <a:rPr kumimoji="1" lang="en-US" altLang="ja-JP" sz="1400" dirty="0" smtClean="0">
                <a:solidFill>
                  <a:srgbClr val="FF0000"/>
                </a:solidFill>
              </a:rPr>
              <a:t>Value chain</a:t>
            </a:r>
          </a:p>
          <a:p>
            <a:pPr marL="355600" lvl="1" indent="-177800">
              <a:buFont typeface="Wingdings" panose="05000000000000000000" pitchFamily="2" charset="2"/>
              <a:buChar char="ü"/>
            </a:pPr>
            <a:r>
              <a:rPr lang="en-US" altLang="ja-JP" sz="1400" dirty="0" smtClean="0">
                <a:solidFill>
                  <a:srgbClr val="FF0000"/>
                </a:solidFill>
              </a:rPr>
              <a:t>End user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pPr marL="355600" lvl="1" indent="-177800">
              <a:buFont typeface="Wingdings" panose="05000000000000000000" pitchFamily="2" charset="2"/>
              <a:buChar char="ü"/>
            </a:pPr>
            <a:r>
              <a:rPr lang="en-US" altLang="ja-JP" sz="1400" dirty="0" smtClean="0">
                <a:solidFill>
                  <a:srgbClr val="FF0000"/>
                </a:solidFill>
              </a:rPr>
              <a:t>Outcome (include economic data)</a:t>
            </a:r>
          </a:p>
          <a:p>
            <a:pPr marL="355600" lvl="1" indent="-177800">
              <a:buFont typeface="Wingdings" panose="05000000000000000000" pitchFamily="2" charset="2"/>
              <a:buChar char="ü"/>
            </a:pPr>
            <a:r>
              <a:rPr lang="en-US" altLang="ja-JP" sz="1400" dirty="0" smtClean="0">
                <a:solidFill>
                  <a:srgbClr val="FF0000"/>
                </a:solidFill>
              </a:rPr>
              <a:t>solution</a:t>
            </a:r>
          </a:p>
          <a:p>
            <a:pPr marL="355600" lvl="1" indent="-177800">
              <a:buFont typeface="Wingdings" panose="05000000000000000000" pitchFamily="2" charset="2"/>
              <a:buChar char="ü"/>
            </a:pPr>
            <a:r>
              <a:rPr lang="en-US" altLang="ja-JP" sz="1400" dirty="0" smtClean="0">
                <a:solidFill>
                  <a:srgbClr val="FF0000"/>
                </a:solidFill>
              </a:rPr>
              <a:t>societal benefit</a:t>
            </a:r>
          </a:p>
        </p:txBody>
      </p:sp>
    </p:spTree>
    <p:extLst>
      <p:ext uri="{BB962C8B-B14F-4D97-AF65-F5344CB8AC3E}">
        <p14:creationId xmlns:p14="http://schemas.microsoft.com/office/powerpoint/2010/main" val="266221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 smtClean="0"/>
              <a:t>Schedule</a:t>
            </a:r>
            <a:endParaRPr kumimoji="1" lang="ja-JP" altLang="en-US" sz="3600" dirty="0"/>
          </a:p>
        </p:txBody>
      </p:sp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2B0B7-EBFA-4099-B671-EE4591757CF4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  <p:graphicFrame>
        <p:nvGraphicFramePr>
          <p:cNvPr id="7" name="Group 2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819822"/>
              </p:ext>
            </p:extLst>
          </p:nvPr>
        </p:nvGraphicFramePr>
        <p:xfrm>
          <a:off x="145605" y="908720"/>
          <a:ext cx="8801826" cy="5328592"/>
        </p:xfrm>
        <a:graphic>
          <a:graphicData uri="http://schemas.openxmlformats.org/drawingml/2006/table">
            <a:tbl>
              <a:tblPr/>
              <a:tblGrid>
                <a:gridCol w="1704547"/>
                <a:gridCol w="393357"/>
                <a:gridCol w="393357"/>
                <a:gridCol w="393357"/>
                <a:gridCol w="393357"/>
                <a:gridCol w="393357"/>
                <a:gridCol w="393357"/>
                <a:gridCol w="393357"/>
                <a:gridCol w="393357"/>
                <a:gridCol w="393357"/>
                <a:gridCol w="393357"/>
                <a:gridCol w="393357"/>
                <a:gridCol w="410210"/>
                <a:gridCol w="393357"/>
                <a:gridCol w="393357"/>
                <a:gridCol w="393357"/>
                <a:gridCol w="393357"/>
                <a:gridCol w="393357"/>
                <a:gridCol w="393357"/>
              </a:tblGrid>
              <a:tr h="180975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HGSｺﾞｼｯｸE" pitchFamily="50" charset="-128"/>
                      </a:endParaRPr>
                    </a:p>
                  </a:txBody>
                  <a:tcPr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2014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2015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May</a:t>
                      </a:r>
                    </a:p>
                  </a:txBody>
                  <a:tcPr marL="18000" marR="18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Jul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Aug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Sep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Oct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Nov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Dec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Jan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Feb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Mar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Apr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May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Jun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Jul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Aug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Sep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Oct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2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Nov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749472">
                <a:tc>
                  <a:txBody>
                    <a:bodyPr/>
                    <a:lstStyle/>
                    <a:p>
                      <a:pPr marL="179388" marR="0" lvl="1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  <a:p>
                      <a:pPr marL="0" marR="0" lvl="1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Discussions at SEC</a:t>
                      </a:r>
                    </a:p>
                    <a:p>
                      <a:pPr marL="0" marR="0" lvl="1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  <a:p>
                      <a:pPr marL="0" marR="0" lvl="1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Terms of Reference </a:t>
                      </a:r>
                      <a:b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&amp; Call For Members</a:t>
                      </a:r>
                    </a:p>
                    <a:p>
                      <a:pPr marL="0" marR="0" lvl="1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  <a:p>
                      <a:pPr marL="0" marR="0" lvl="1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1</a:t>
                      </a:r>
                      <a:r>
                        <a:rPr kumimoji="1" lang="en-US" altLang="ja-JP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st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 Draft </a:t>
                      </a:r>
                    </a:p>
                    <a:p>
                      <a:pPr marL="0" marR="0" lvl="1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  <a:p>
                      <a:pPr marL="0" marR="0" lvl="1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2</a:t>
                      </a:r>
                      <a:r>
                        <a:rPr kumimoji="1" lang="en-US" altLang="ja-JP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nd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 Draft</a:t>
                      </a:r>
                    </a:p>
                    <a:p>
                      <a:pPr marL="0" marR="0" lvl="1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  <a:p>
                      <a:pPr marL="0" marR="0" lvl="1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Summary brochure</a:t>
                      </a:r>
                    </a:p>
                    <a:p>
                      <a:pPr marL="0" marR="0" lvl="1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50" charset="-128"/>
                        </a:rPr>
                        <a:t>Printing</a:t>
                      </a:r>
                    </a:p>
                    <a:p>
                      <a:pPr marL="0" marR="0" lvl="1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+mn-lt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直線矢印コネクタ 8"/>
          <p:cNvCxnSpPr/>
          <p:nvPr/>
        </p:nvCxnSpPr>
        <p:spPr>
          <a:xfrm>
            <a:off x="1873796" y="184482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2521868" y="2651812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3818012" y="3479988"/>
            <a:ext cx="1582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二等辺三角形 17"/>
          <p:cNvSpPr/>
          <p:nvPr/>
        </p:nvSpPr>
        <p:spPr>
          <a:xfrm>
            <a:off x="3818012" y="2560754"/>
            <a:ext cx="216024" cy="216024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241948" y="2767253"/>
            <a:ext cx="1378262" cy="402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kumimoji="1" lang="en-US" altLang="ja-JP" sz="1200" dirty="0" smtClean="0">
                <a:latin typeface="+mn-lt"/>
              </a:rPr>
              <a:t>Side Meeting &amp;</a:t>
            </a:r>
          </a:p>
          <a:p>
            <a:pPr algn="ctr">
              <a:lnSpc>
                <a:spcPts val="1200"/>
              </a:lnSpc>
            </a:pPr>
            <a:r>
              <a:rPr lang="en-US" altLang="ja-JP" sz="1200" dirty="0" smtClean="0">
                <a:latin typeface="+mn-lt"/>
              </a:rPr>
              <a:t>Decision at Plenary</a:t>
            </a:r>
            <a:endParaRPr kumimoji="1" lang="ja-JP" altLang="en-US" sz="1200" dirty="0">
              <a:latin typeface="+mn-lt"/>
            </a:endParaRPr>
          </a:p>
        </p:txBody>
      </p:sp>
      <p:sp>
        <p:nvSpPr>
          <p:cNvPr id="20" name="二等辺三角形 19"/>
          <p:cNvSpPr/>
          <p:nvPr/>
        </p:nvSpPr>
        <p:spPr>
          <a:xfrm>
            <a:off x="6269699" y="4082531"/>
            <a:ext cx="216024" cy="216024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644005" y="4289030"/>
            <a:ext cx="14775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kumimoji="1" lang="en-US" altLang="ja-JP" sz="1200" dirty="0" smtClean="0">
                <a:latin typeface="+mn-lt"/>
              </a:rPr>
              <a:t>Side Meeting &amp;</a:t>
            </a:r>
          </a:p>
          <a:p>
            <a:pPr algn="ctr">
              <a:lnSpc>
                <a:spcPts val="1200"/>
              </a:lnSpc>
            </a:pPr>
            <a:r>
              <a:rPr lang="en-US" altLang="ja-JP" sz="1200" dirty="0" smtClean="0">
                <a:latin typeface="+mn-lt"/>
              </a:rPr>
              <a:t>Interim Report at SIT</a:t>
            </a:r>
            <a:endParaRPr kumimoji="1" lang="ja-JP" altLang="en-US" sz="1200" dirty="0">
              <a:latin typeface="+mn-lt"/>
            </a:endParaRPr>
          </a:p>
        </p:txBody>
      </p:sp>
      <p:sp>
        <p:nvSpPr>
          <p:cNvPr id="22" name="二等辺三角形 21"/>
          <p:cNvSpPr/>
          <p:nvPr/>
        </p:nvSpPr>
        <p:spPr>
          <a:xfrm>
            <a:off x="7668344" y="4869160"/>
            <a:ext cx="216024" cy="216024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124601" y="5045114"/>
            <a:ext cx="1558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kumimoji="1" lang="en-US" altLang="ja-JP" sz="1200" dirty="0" smtClean="0">
                <a:latin typeface="+mn-lt"/>
              </a:rPr>
              <a:t>Side Meeting &amp;</a:t>
            </a:r>
          </a:p>
          <a:p>
            <a:pPr algn="ctr">
              <a:lnSpc>
                <a:spcPts val="1200"/>
              </a:lnSpc>
            </a:pPr>
            <a:r>
              <a:rPr lang="en-US" altLang="ja-JP" sz="1200" dirty="0" smtClean="0">
                <a:latin typeface="+mn-lt"/>
              </a:rPr>
              <a:t>Final Report at SIT-WS</a:t>
            </a:r>
            <a:endParaRPr kumimoji="1" lang="ja-JP" altLang="en-US" sz="1200" dirty="0">
              <a:latin typeface="+mn-lt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5400092" y="4253026"/>
            <a:ext cx="7718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8004001" y="547716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二等辺三角形 27"/>
          <p:cNvSpPr/>
          <p:nvPr/>
        </p:nvSpPr>
        <p:spPr>
          <a:xfrm>
            <a:off x="8454098" y="5414679"/>
            <a:ext cx="216024" cy="216024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106207" y="5621178"/>
            <a:ext cx="921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altLang="ja-JP" sz="1200" dirty="0" smtClean="0">
                <a:latin typeface="+mn-lt"/>
              </a:rPr>
              <a:t>Distribution</a:t>
            </a:r>
          </a:p>
          <a:p>
            <a:pPr algn="ctr">
              <a:lnSpc>
                <a:spcPts val="1200"/>
              </a:lnSpc>
            </a:pPr>
            <a:r>
              <a:rPr lang="en-US" altLang="ja-JP" sz="1200" dirty="0" smtClean="0">
                <a:latin typeface="+mn-lt"/>
              </a:rPr>
              <a:t>at Plenary</a:t>
            </a:r>
            <a:endParaRPr kumimoji="1" lang="ja-JP" altLang="en-US" sz="1200" dirty="0">
              <a:latin typeface="+mn-lt"/>
            </a:endParaRPr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3203848" y="5775067"/>
            <a:ext cx="4392488" cy="0"/>
          </a:xfrm>
          <a:prstGeom prst="straightConnector1">
            <a:avLst/>
          </a:prstGeom>
          <a:ln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376439" y="5847075"/>
            <a:ext cx="4176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altLang="ja-JP" sz="1200" dirty="0" smtClean="0">
                <a:latin typeface="+mn-lt"/>
              </a:rPr>
              <a:t>Teleconference and/or Face-to-Face Meeting if appropriate</a:t>
            </a:r>
            <a:endParaRPr kumimoji="1" lang="ja-JP" altLang="en-US" sz="1200" dirty="0">
              <a:latin typeface="+mn-lt"/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6485723" y="4973106"/>
            <a:ext cx="1110613" cy="95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 smtClean="0"/>
              <a:t>Task Schedule(Draft)</a:t>
            </a:r>
            <a:endParaRPr kumimoji="1" lang="ja-JP" altLang="en-US" sz="3600" dirty="0"/>
          </a:p>
        </p:txBody>
      </p:sp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2B0B7-EBFA-4099-B671-EE4591757CF4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620688"/>
            <a:ext cx="874846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1600" dirty="0" smtClean="0"/>
              <a:t>SIT (Sep, 2014)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Decide the concept and specification of this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Discuss the table of contents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Request:  Send suggestions and inputs to JAXA - examples </a:t>
            </a:r>
            <a:r>
              <a:rPr lang="en-US" altLang="ja-JP" sz="1600" smtClean="0"/>
              <a:t>about applications etc</a:t>
            </a:r>
            <a:endParaRPr lang="en-US" altLang="ja-JP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Request:  Send any supporting material to JAXA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Request:  </a:t>
            </a:r>
            <a:r>
              <a:rPr lang="en-AU" altLang="ja-JP" sz="1600" dirty="0" smtClean="0"/>
              <a:t>Nominate suitable contributors of case studies</a:t>
            </a:r>
            <a:endParaRPr lang="en-US" altLang="ja-JP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kumimoji="1" lang="en-US" altLang="ja-JP" sz="1600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en-US" altLang="ja-JP" sz="1600" dirty="0" smtClean="0"/>
              <a:t>The 28</a:t>
            </a:r>
            <a:r>
              <a:rPr kumimoji="1" lang="en-US" altLang="ja-JP" sz="1600" baseline="30000" dirty="0" smtClean="0"/>
              <a:t>th</a:t>
            </a:r>
            <a:r>
              <a:rPr kumimoji="1" lang="en-US" altLang="ja-JP" sz="1600" dirty="0" smtClean="0"/>
              <a:t> CEOS Plenary (Oct, 2014)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 err="1" smtClean="0"/>
              <a:t>Finalise</a:t>
            </a:r>
            <a:r>
              <a:rPr kumimoji="1" lang="en-US" altLang="ja-JP" sz="1600" dirty="0" smtClean="0"/>
              <a:t> the table of contents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altLang="ja-JP" sz="1600" dirty="0" smtClean="0"/>
              <a:t>Finalise contributors for writing the report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altLang="ja-JP" sz="1600" dirty="0" smtClean="0"/>
              <a:t>Finalise the detailed schedule</a:t>
            </a:r>
            <a:endParaRPr lang="en-US" altLang="ja-JP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kumimoji="1" lang="en-US" altLang="ja-JP" sz="1600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1600" dirty="0" smtClean="0"/>
              <a:t>Teleconference (Feb, 2015)</a:t>
            </a:r>
            <a:endParaRPr lang="en-US" altLang="ja-JP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1600" dirty="0"/>
              <a:t>Merge </a:t>
            </a:r>
            <a:r>
              <a:rPr lang="en-US" altLang="ja-JP" sz="1600" dirty="0" smtClean="0"/>
              <a:t>contributor inputs</a:t>
            </a:r>
            <a:endParaRPr lang="en-US" altLang="ja-JP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1600" dirty="0"/>
              <a:t>Discuss the Interim </a:t>
            </a:r>
            <a:r>
              <a:rPr lang="en-US" altLang="ja-JP" sz="1600" dirty="0" smtClean="0"/>
              <a:t>full report </a:t>
            </a:r>
            <a:endParaRPr kumimoji="1" lang="en-US" altLang="ja-JP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kumimoji="1" lang="en-US" altLang="ja-JP" sz="1600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SIT (Apr, 2015)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Discuss the </a:t>
            </a:r>
            <a:r>
              <a:rPr lang="en-US" altLang="ja-JP" sz="1600" dirty="0"/>
              <a:t>f</a:t>
            </a:r>
            <a:r>
              <a:rPr lang="en-US" altLang="ja-JP" sz="1600" dirty="0" smtClean="0"/>
              <a:t>inal full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Start to edit the summary brochure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Check the detail (credit of images, caption, misprint)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ja-JP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ja-JP" sz="1600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en-US" altLang="ja-JP" sz="1600" dirty="0"/>
              <a:t> </a:t>
            </a:r>
            <a:r>
              <a:rPr kumimoji="1" lang="en-US" altLang="ja-JP" sz="1600" dirty="0" smtClean="0"/>
              <a:t>The 29</a:t>
            </a:r>
            <a:r>
              <a:rPr kumimoji="1" lang="en-US" altLang="ja-JP" sz="1600" baseline="30000" dirty="0" smtClean="0"/>
              <a:t>th</a:t>
            </a:r>
            <a:r>
              <a:rPr kumimoji="1" lang="en-US" altLang="ja-JP" sz="1600" dirty="0" smtClean="0"/>
              <a:t> CEOS Plenary (Nov 4-6, 2015)</a:t>
            </a:r>
            <a:endParaRPr lang="en-US" altLang="ja-JP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Distribute the summary brochure and upload the full report to CEOS website.</a:t>
            </a:r>
            <a:endParaRPr kumimoji="1" lang="ja-JP" altLang="en-US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5589240"/>
            <a:ext cx="813690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JAXA will print reports in a few months. The deadline to finalize the report is </a:t>
            </a:r>
            <a:r>
              <a:rPr lang="en-US" altLang="ja-JP" sz="1600" dirty="0"/>
              <a:t>July</a:t>
            </a:r>
            <a:r>
              <a:rPr kumimoji="1" lang="en-US" altLang="ja-JP" sz="1600" dirty="0" smtClean="0"/>
              <a:t>, 2015.</a:t>
            </a:r>
            <a:endParaRPr kumimoji="1" lang="ja-JP" altLang="en-US" sz="1600" dirty="0"/>
          </a:p>
        </p:txBody>
      </p:sp>
      <p:sp>
        <p:nvSpPr>
          <p:cNvPr id="6" name="正方形/長方形 5"/>
          <p:cNvSpPr/>
          <p:nvPr/>
        </p:nvSpPr>
        <p:spPr>
          <a:xfrm>
            <a:off x="6372200" y="4005064"/>
            <a:ext cx="2376264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Event</a:t>
            </a:r>
          </a:p>
          <a:p>
            <a:pPr marL="355600" lvl="1" indent="-177800">
              <a:buFont typeface="Wingdings" panose="05000000000000000000" pitchFamily="2" charset="2"/>
              <a:buChar char="ü"/>
            </a:pPr>
            <a:r>
              <a:rPr kumimoji="1" lang="en-US" altLang="ja-JP" sz="1400" dirty="0" smtClean="0">
                <a:solidFill>
                  <a:schemeClr val="tx1"/>
                </a:solidFill>
              </a:rPr>
              <a:t>WCDRR(HFA2), Mar 2015</a:t>
            </a:r>
          </a:p>
          <a:p>
            <a:pPr marL="355600" lvl="1" indent="-177800">
              <a:buFont typeface="Wingdings" panose="05000000000000000000" pitchFamily="2" charset="2"/>
              <a:buChar char="ü"/>
            </a:pPr>
            <a:r>
              <a:rPr kumimoji="1" lang="en-US" altLang="ja-JP" sz="1400" u="sng" dirty="0" smtClean="0">
                <a:solidFill>
                  <a:schemeClr val="tx1"/>
                </a:solidFill>
              </a:rPr>
              <a:t>UN(SDG), Sep 2015</a:t>
            </a:r>
          </a:p>
          <a:p>
            <a:pPr marL="355600" lvl="1" indent="-177800">
              <a:buFont typeface="Wingdings" panose="05000000000000000000" pitchFamily="2" charset="2"/>
              <a:buChar char="ü"/>
            </a:pPr>
            <a:r>
              <a:rPr lang="en-US" altLang="ja-JP" sz="1400" u="sng" dirty="0" smtClean="0">
                <a:solidFill>
                  <a:schemeClr val="tx1"/>
                </a:solidFill>
              </a:rPr>
              <a:t>GEO(IP), TBD</a:t>
            </a:r>
            <a:endParaRPr kumimoji="1" lang="en-US" altLang="ja-JP" sz="1400" u="sng" dirty="0" smtClean="0">
              <a:solidFill>
                <a:schemeClr val="tx1"/>
              </a:solidFill>
            </a:endParaRPr>
          </a:p>
          <a:p>
            <a:pPr marL="355600" lvl="1" indent="-177800">
              <a:buFont typeface="Wingdings" panose="05000000000000000000" pitchFamily="2" charset="2"/>
              <a:buChar char="ü"/>
            </a:pPr>
            <a:r>
              <a:rPr lang="en-US" altLang="ja-JP" sz="1400" u="sng" dirty="0" smtClean="0">
                <a:solidFill>
                  <a:schemeClr val="tx1"/>
                </a:solidFill>
              </a:rPr>
              <a:t>CEOS, Nov 2015</a:t>
            </a:r>
            <a:endParaRPr kumimoji="1" lang="en-US" altLang="ja-JP" sz="1400" u="sng" dirty="0" smtClean="0">
              <a:solidFill>
                <a:schemeClr val="tx1"/>
              </a:solidFill>
            </a:endParaRPr>
          </a:p>
          <a:p>
            <a:pPr marL="355600" lvl="1" indent="-177800">
              <a:buFont typeface="Wingdings" panose="05000000000000000000" pitchFamily="2" charset="2"/>
              <a:buChar char="ü"/>
            </a:pPr>
            <a:r>
              <a:rPr lang="en-US" altLang="ja-JP" sz="1400" u="sng" dirty="0" smtClean="0">
                <a:solidFill>
                  <a:schemeClr val="tx1"/>
                </a:solidFill>
              </a:rPr>
              <a:t>COP21, Dec 2015</a:t>
            </a:r>
            <a:endParaRPr kumimoji="1" lang="ja-JP" altLang="en-US" sz="14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60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600" smtClean="0"/>
              <a:t>JAXA POC</a:t>
            </a:r>
            <a:endParaRPr kumimoji="1" lang="ja-JP" altLang="en-US" sz="3600" dirty="0"/>
          </a:p>
        </p:txBody>
      </p:sp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2B0B7-EBFA-4099-B671-EE4591757CF4}" type="slidenum">
              <a:rPr lang="ja-JP" altLang="en-US" smtClean="0"/>
              <a:pPr>
                <a:defRPr/>
              </a:pPr>
              <a:t>7</a:t>
            </a:fld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1332051"/>
            <a:ext cx="8352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smtClean="0"/>
              <a:t>Please send the follwoing E-mail adress for your questions and comments.</a:t>
            </a:r>
          </a:p>
          <a:p>
            <a:endParaRPr kumimoji="1" lang="en-US" altLang="ja-JP" sz="4000" smtClean="0"/>
          </a:p>
          <a:p>
            <a:r>
              <a:rPr lang="en-US" altLang="ja-JP" sz="4000"/>
              <a:t>JAXA POC</a:t>
            </a:r>
          </a:p>
          <a:p>
            <a:r>
              <a:rPr lang="en-US" altLang="ja-JP" sz="4000"/>
              <a:t>E-mail:  SAPC_KOKUSAI@jaxa.jp</a:t>
            </a:r>
          </a:p>
          <a:p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6266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axa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kumimoji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15828</TotalTime>
  <Words>590</Words>
  <Application>Microsoft Office PowerPoint</Application>
  <PresentationFormat>画面に合わせる (4:3)</PresentationFormat>
  <Paragraphs>145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jaxa_blue</vt:lpstr>
      <vt:lpstr>CEOS Special Report on Data Applications</vt:lpstr>
      <vt:lpstr>Proposal on CEOS Report on Data Applications</vt:lpstr>
      <vt:lpstr>Concept</vt:lpstr>
      <vt:lpstr>Specification</vt:lpstr>
      <vt:lpstr> Contents (Draft)</vt:lpstr>
      <vt:lpstr>Schedule</vt:lpstr>
      <vt:lpstr>Task Schedule(Draft)</vt:lpstr>
      <vt:lpstr>JAXA POC</vt:lpstr>
    </vt:vector>
  </TitlesOfParts>
  <Company>宇宙航空研究開発機構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海洋と宇宙の連携について</dc:title>
  <dc:creator>松浦　直人</dc:creator>
  <cp:lastModifiedBy>各自設定して下さい</cp:lastModifiedBy>
  <cp:revision>392</cp:revision>
  <cp:lastPrinted>2014-09-12T08:38:47Z</cp:lastPrinted>
  <dcterms:created xsi:type="dcterms:W3CDTF">2011-11-01T07:56:20Z</dcterms:created>
  <dcterms:modified xsi:type="dcterms:W3CDTF">2014-09-12T08:46:18Z</dcterms:modified>
</cp:coreProperties>
</file>