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60" r:id="rId2"/>
    <p:sldId id="276" r:id="rId3"/>
    <p:sldId id="262" r:id="rId4"/>
    <p:sldId id="278" r:id="rId5"/>
    <p:sldId id="279" r:id="rId6"/>
    <p:sldId id="280" r:id="rId7"/>
    <p:sldId id="261" r:id="rId8"/>
    <p:sldId id="277" r:id="rId9"/>
    <p:sldId id="269" r:id="rId10"/>
    <p:sldId id="270" r:id="rId11"/>
    <p:sldId id="271" r:id="rId12"/>
    <p:sldId id="275" r:id="rId13"/>
  </p:sldIdLst>
  <p:sldSz cx="9144000" cy="6858000" type="screen4x3"/>
  <p:notesSz cx="6881813"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9" autoAdjust="0"/>
    <p:restoredTop sz="94696" autoAdjust="0"/>
  </p:normalViewPr>
  <p:slideViewPr>
    <p:cSldViewPr snapToGrid="0" snapToObjects="1">
      <p:cViewPr>
        <p:scale>
          <a:sx n="72" d="100"/>
          <a:sy n="72" d="100"/>
        </p:scale>
        <p:origin x="-123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98102" y="0"/>
            <a:ext cx="2982119" cy="464820"/>
          </a:xfrm>
          <a:prstGeom prst="rect">
            <a:avLst/>
          </a:prstGeom>
        </p:spPr>
        <p:txBody>
          <a:bodyPr vert="horz" wrap="square" lIns="92446" tIns="46223" rIns="92446" bIns="46223"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9/12/2013</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pPr lvl="0"/>
            <a:endParaRPr lang="en-US" noProof="0" smtClean="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wrap="square" lIns="92446" tIns="46223" rIns="92446" bIns="46223"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54531068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smtClean="0">
              <a:latin typeface="Times New Roman" pitchFamily="-106"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12</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2</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3</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marL="629527" lvl="1" indent="-171689">
              <a:buFont typeface="Arial" pitchFamily="34" charset="0"/>
              <a:buChar char="•"/>
            </a:pPr>
            <a:endParaRPr lang="en-US" sz="1800" dirty="0"/>
          </a:p>
        </p:txBody>
      </p:sp>
      <p:sp>
        <p:nvSpPr>
          <p:cNvPr id="16388" name="Slide Number Placeholder 3"/>
          <p:cNvSpPr>
            <a:spLocks noGrp="1"/>
          </p:cNvSpPr>
          <p:nvPr>
            <p:ph type="sldNum" sz="quarter" idx="5"/>
          </p:nvPr>
        </p:nvSpPr>
        <p:spPr>
          <a:noFill/>
        </p:spPr>
        <p:txBody>
          <a:bodyPr/>
          <a:lstStyle/>
          <a:p>
            <a:fld id="{D283DF61-A367-4BFE-BD5C-58F10F1D88FB}" type="slidenum">
              <a:rPr lang="en-US" smtClean="0">
                <a:latin typeface="Times New Roman" pitchFamily="18" charset="0"/>
                <a:ea typeface="ＭＳ Ｐゴシック" charset="-128"/>
              </a:rPr>
              <a:pPr/>
              <a:t>5</a:t>
            </a:fld>
            <a:endParaRPr lang="en-US" smtClean="0">
              <a:latin typeface="Times New Roman" pitchFamily="18" charset="0"/>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marL="629527" lvl="1" indent="-171689">
              <a:buFont typeface="Arial" pitchFamily="34" charset="0"/>
              <a:buChar char="•"/>
            </a:pPr>
            <a:endParaRPr lang="en-US" sz="1800" dirty="0"/>
          </a:p>
        </p:txBody>
      </p:sp>
      <p:sp>
        <p:nvSpPr>
          <p:cNvPr id="16388" name="Slide Number Placeholder 3"/>
          <p:cNvSpPr>
            <a:spLocks noGrp="1"/>
          </p:cNvSpPr>
          <p:nvPr>
            <p:ph type="sldNum" sz="quarter" idx="5"/>
          </p:nvPr>
        </p:nvSpPr>
        <p:spPr>
          <a:noFill/>
        </p:spPr>
        <p:txBody>
          <a:bodyPr/>
          <a:lstStyle/>
          <a:p>
            <a:fld id="{D283DF61-A367-4BFE-BD5C-58F10F1D88FB}" type="slidenum">
              <a:rPr lang="en-US" smtClean="0">
                <a:latin typeface="Times New Roman" pitchFamily="18" charset="0"/>
                <a:ea typeface="ＭＳ Ｐゴシック" charset="-128"/>
              </a:rPr>
              <a:pPr/>
              <a:t>6</a:t>
            </a:fld>
            <a:endParaRPr lang="en-US" smtClean="0">
              <a:latin typeface="Times New Roman" pitchFamily="18" charset="0"/>
              <a:ea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D31D474-A30B-46C7-A7CB-BF5BB52F9BBE}" type="slidenum">
              <a:rPr lang="en-US" smtClean="0"/>
              <a:pPr>
                <a:defRPr/>
              </a:pPr>
              <a:t>7</a:t>
            </a:fld>
            <a:endParaRPr lang="en-US"/>
          </a:p>
        </p:txBody>
      </p:sp>
    </p:spTree>
    <p:extLst>
      <p:ext uri="{BB962C8B-B14F-4D97-AF65-F5344CB8AC3E}">
        <p14:creationId xmlns:p14="http://schemas.microsoft.com/office/powerpoint/2010/main" val="3547864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9</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10</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11</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4"/>
          <p:cNvSpPr>
            <a:spLocks noChangeArrowheads="1"/>
          </p:cNvSpPr>
          <p:nvPr/>
        </p:nvSpPr>
        <p:spPr bwMode="auto">
          <a:xfrm>
            <a:off x="8188325" y="6494551"/>
            <a:ext cx="617157" cy="184666"/>
          </a:xfrm>
          <a:prstGeom prst="rect">
            <a:avLst/>
          </a:prstGeom>
          <a:noFill/>
          <a:ln w="9525">
            <a:noFill/>
            <a:miter lim="800000"/>
            <a:headEnd/>
            <a:tailEnd/>
          </a:ln>
        </p:spPr>
        <p:txBody>
          <a:bodyPr wrap="none" lIns="0" tIns="0" rIns="0" bIns="0">
            <a:spAutoFit/>
          </a:bodyPr>
          <a:lstStyle/>
          <a:p>
            <a:pPr algn="l">
              <a:defRPr/>
            </a:pPr>
            <a:r>
              <a:rPr lang="de-DE" sz="1200" dirty="0">
                <a:solidFill>
                  <a:srgbClr val="5F758D"/>
                </a:solidFill>
                <a:latin typeface="Century Gothic" pitchFamily="34" charset="0"/>
              </a:rPr>
              <a:t>Slide: </a:t>
            </a:r>
            <a:fld id="{00674DB5-EA4F-4207-BB2F-8F03D6107A33}" type="slidenum">
              <a:rPr lang="de-DE" sz="1200">
                <a:solidFill>
                  <a:srgbClr val="5F758D"/>
                </a:solidFill>
                <a:latin typeface="Century Gothic" pitchFamily="34" charset="0"/>
              </a:rPr>
              <a:pPr algn="l">
                <a:defRPr/>
              </a:pPr>
              <a:t>‹#›</a:t>
            </a:fld>
            <a:endParaRPr lang="de-DE" sz="1200" dirty="0">
              <a:solidFill>
                <a:srgbClr val="5F758D"/>
              </a:solidFill>
              <a:latin typeface="Century Gothic" pitchFamily="34" charset="0"/>
            </a:endParaRPr>
          </a:p>
        </p:txBody>
      </p:sp>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a:latin typeface="Tahoma" pitchFamily="34" charset="0"/>
            </a:endParaRPr>
          </a:p>
        </p:txBody>
      </p:sp>
      <p:sp>
        <p:nvSpPr>
          <p:cNvPr id="6" name="Rectangle 36"/>
          <p:cNvSpPr>
            <a:spLocks noChangeArrowheads="1"/>
          </p:cNvSpPr>
          <p:nvPr userDrawn="1"/>
        </p:nvSpPr>
        <p:spPr bwMode="auto">
          <a:xfrm>
            <a:off x="158549" y="6494551"/>
            <a:ext cx="7845096" cy="215444"/>
          </a:xfrm>
          <a:prstGeom prst="rect">
            <a:avLst/>
          </a:prstGeom>
          <a:noFill/>
          <a:ln w="9525">
            <a:noFill/>
            <a:miter lim="800000"/>
            <a:headEnd/>
            <a:tailEnd/>
          </a:ln>
        </p:spPr>
        <p:txBody>
          <a:bodyPr wrap="none" lIns="0" tIns="0" rIns="0" bIns="0">
            <a:spAutoFit/>
          </a:bodyPr>
          <a:lstStyle/>
          <a:p>
            <a:pPr algn="l">
              <a:defRPr/>
            </a:pPr>
            <a:r>
              <a:rPr lang="de-DE" sz="1400" b="0" dirty="0">
                <a:solidFill>
                  <a:schemeClr val="tx2">
                    <a:lumMod val="50000"/>
                  </a:schemeClr>
                </a:solidFill>
                <a:latin typeface="Century Gothic" pitchFamily="34" charset="0"/>
              </a:rPr>
              <a:t>CEOS </a:t>
            </a:r>
            <a:r>
              <a:rPr lang="de-DE" sz="1400" b="0" dirty="0" smtClean="0">
                <a:solidFill>
                  <a:schemeClr val="tx2">
                    <a:lumMod val="50000"/>
                  </a:schemeClr>
                </a:solidFill>
                <a:latin typeface="Century Gothic" pitchFamily="34" charset="0"/>
              </a:rPr>
              <a:t>SIT</a:t>
            </a:r>
            <a:r>
              <a:rPr lang="de-DE" sz="1400" b="0" baseline="0" dirty="0" smtClean="0">
                <a:solidFill>
                  <a:schemeClr val="tx2">
                    <a:lumMod val="50000"/>
                  </a:schemeClr>
                </a:solidFill>
                <a:latin typeface="Century Gothic" pitchFamily="34" charset="0"/>
              </a:rPr>
              <a:t> Technical Workshop</a:t>
            </a:r>
            <a:r>
              <a:rPr lang="de-DE" sz="1400" b="0" dirty="0" smtClean="0">
                <a:solidFill>
                  <a:schemeClr val="tx2">
                    <a:lumMod val="50000"/>
                  </a:schemeClr>
                </a:solidFill>
                <a:latin typeface="Century Gothic" pitchFamily="34" charset="0"/>
              </a:rPr>
              <a:t> |Caltech,</a:t>
            </a:r>
            <a:r>
              <a:rPr lang="de-DE" sz="1400" b="0" baseline="0" dirty="0" smtClean="0">
                <a:solidFill>
                  <a:schemeClr val="tx2">
                    <a:lumMod val="50000"/>
                  </a:schemeClr>
                </a:solidFill>
                <a:latin typeface="Century Gothic" pitchFamily="34" charset="0"/>
              </a:rPr>
              <a:t> Pasadena, California, </a:t>
            </a:r>
            <a:r>
              <a:rPr lang="de-DE" sz="1400" b="0" dirty="0" smtClean="0">
                <a:solidFill>
                  <a:schemeClr val="tx2">
                    <a:lumMod val="50000"/>
                  </a:schemeClr>
                </a:solidFill>
                <a:latin typeface="Century Gothic" pitchFamily="34" charset="0"/>
              </a:rPr>
              <a:t>USA| 11-12 </a:t>
            </a:r>
            <a:r>
              <a:rPr lang="de-DE" sz="1400" b="0" dirty="0">
                <a:solidFill>
                  <a:schemeClr val="tx2">
                    <a:lumMod val="50000"/>
                  </a:schemeClr>
                </a:solidFill>
                <a:latin typeface="Century Gothic" pitchFamily="34" charset="0"/>
              </a:rPr>
              <a:t>September </a:t>
            </a:r>
            <a:r>
              <a:rPr lang="de-DE" sz="1400" b="0" dirty="0" smtClean="0">
                <a:solidFill>
                  <a:schemeClr val="tx2">
                    <a:lumMod val="50000"/>
                  </a:schemeClr>
                </a:solidFill>
                <a:latin typeface="Century Gothic" pitchFamily="34" charset="0"/>
              </a:rPr>
              <a:t>2013</a:t>
            </a:r>
            <a:endParaRPr lang="de-DE" sz="1400" b="0" dirty="0">
              <a:solidFill>
                <a:schemeClr val="tx2">
                  <a:lumMod val="50000"/>
                </a:schemeClr>
              </a:solidFill>
              <a:latin typeface="Century Gothic" pitchFamily="34" charset="0"/>
            </a:endParaRPr>
          </a:p>
        </p:txBody>
      </p:sp>
      <p:pic>
        <p:nvPicPr>
          <p:cNvPr id="7" name="Picture 2"/>
          <p:cNvPicPr>
            <a:picLocks noChangeAspect="1" noChangeArrowheads="1"/>
          </p:cNvPicPr>
          <p:nvPr userDrawn="1"/>
        </p:nvPicPr>
        <p:blipFill>
          <a:blip r:embed="rId3"/>
          <a:srcRect/>
          <a:stretch>
            <a:fillRect/>
          </a:stretch>
        </p:blipFill>
        <p:spPr bwMode="auto">
          <a:xfrm>
            <a:off x="7712320" y="4881563"/>
            <a:ext cx="1431680" cy="933450"/>
          </a:xfrm>
          <a:prstGeom prst="rect">
            <a:avLst/>
          </a:prstGeom>
          <a:noFill/>
          <a:ln w="12700">
            <a:noFill/>
            <a:miter lim="800000"/>
            <a:headEnd/>
            <a:tailEnd/>
          </a:ln>
        </p:spPr>
      </p:pic>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60265" y="6453963"/>
            <a:ext cx="1639186" cy="318977"/>
          </a:xfrm>
        </p:spPr>
        <p:txBody>
          <a:bodyPr/>
          <a:lstStyle>
            <a:lvl1pPr>
              <a:defRPr sz="1200">
                <a:latin typeface="Century Gothic" pitchFamily="34" charset="0"/>
              </a:defRPr>
            </a:lvl1pPr>
          </a:lstStyle>
          <a:p>
            <a:pPr>
              <a:defRPr/>
            </a:pPr>
            <a:fld id="{6BF8D2B0-EFB6-4DAA-9B0B-6F6B3A580823}" type="slidenum">
              <a:rPr lang="en-US" smtClean="0"/>
              <a:pPr>
                <a:defRPr/>
              </a:pPr>
              <a:t>‹#›</a:t>
            </a:fld>
            <a:endParaRPr 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96E7E44A-95A4-4D84-B060-74C5DA9603ED}" type="slidenum">
              <a:rPr lang="en-US"/>
              <a:pPr/>
              <a:t>‹#›</a:t>
            </a:fld>
            <a:endParaRPr lang="en-US"/>
          </a:p>
        </p:txBody>
      </p:sp>
    </p:spTree>
    <p:extLst>
      <p:ext uri="{BB962C8B-B14F-4D97-AF65-F5344CB8AC3E}">
        <p14:creationId xmlns:p14="http://schemas.microsoft.com/office/powerpoint/2010/main" val="3862930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2137144" y="188913"/>
            <a:ext cx="6930656"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559374"/>
            <a:ext cx="1867819" cy="577081"/>
          </a:xfrm>
          <a:prstGeom prst="rect">
            <a:avLst/>
          </a:prstGeom>
          <a:noFill/>
        </p:spPr>
        <p:txBody>
          <a:bodyPr wrap="none">
            <a:spAutoFit/>
          </a:bodyPr>
          <a:lstStyle/>
          <a:p>
            <a:pPr defTabSz="914400" eaLnBrk="0" hangingPunct="0">
              <a:spcBef>
                <a:spcPts val="0"/>
              </a:spcBef>
              <a:defRPr/>
            </a:pPr>
            <a:r>
              <a:rPr lang="en-US" sz="1050" b="1" dirty="0">
                <a:solidFill>
                  <a:srgbClr val="FFFFFF"/>
                </a:solidFill>
                <a:latin typeface="+mj-lt"/>
                <a:ea typeface="ＭＳ Ｐゴシック" pitchFamily="-105" charset="-128"/>
                <a:cs typeface="ＭＳ Ｐゴシック" pitchFamily="-105" charset="-128"/>
              </a:rPr>
              <a:t>SIT Technical Workshop</a:t>
            </a:r>
          </a:p>
          <a:p>
            <a:pPr defTabSz="914400" eaLnBrk="0" hangingPunct="0">
              <a:spcBef>
                <a:spcPts val="0"/>
              </a:spcBef>
              <a:defRPr/>
            </a:pPr>
            <a:r>
              <a:rPr lang="en-US" sz="1050" b="1" dirty="0" smtClean="0">
                <a:solidFill>
                  <a:srgbClr val="FFFFFF"/>
                </a:solidFill>
                <a:latin typeface="+mj-lt"/>
                <a:ea typeface="ＭＳ Ｐゴシック" pitchFamily="-105" charset="-128"/>
                <a:cs typeface="ＭＳ Ｐゴシック" pitchFamily="-105" charset="-128"/>
              </a:rPr>
              <a:t>Pasadena, California, </a:t>
            </a:r>
            <a:r>
              <a:rPr lang="en-US" sz="1050" b="1" dirty="0">
                <a:solidFill>
                  <a:srgbClr val="FFFFFF"/>
                </a:solidFill>
                <a:latin typeface="+mj-lt"/>
                <a:ea typeface="ＭＳ Ｐゴシック" pitchFamily="-105" charset="-128"/>
                <a:cs typeface="ＭＳ Ｐゴシック" pitchFamily="-105" charset="-128"/>
              </a:rPr>
              <a:t>USA</a:t>
            </a:r>
            <a:br>
              <a:rPr lang="en-US" sz="1050" b="1" dirty="0">
                <a:solidFill>
                  <a:srgbClr val="FFFFFF"/>
                </a:solidFill>
                <a:latin typeface="+mj-lt"/>
                <a:ea typeface="ＭＳ Ｐゴシック" pitchFamily="-105" charset="-128"/>
                <a:cs typeface="ＭＳ Ｐゴシック" pitchFamily="-105" charset="-128"/>
              </a:rPr>
            </a:br>
            <a:r>
              <a:rPr lang="en-US" sz="1050" b="1" dirty="0">
                <a:solidFill>
                  <a:srgbClr val="FFFFFF"/>
                </a:solidFill>
                <a:latin typeface="+mj-lt"/>
                <a:ea typeface="ＭＳ Ｐゴシック" pitchFamily="-105" charset="-128"/>
                <a:cs typeface="ＭＳ Ｐゴシック" pitchFamily="-105" charset="-128"/>
              </a:rPr>
              <a:t>Sept </a:t>
            </a:r>
            <a:r>
              <a:rPr lang="en-US" sz="1050" b="1" dirty="0" smtClean="0">
                <a:solidFill>
                  <a:srgbClr val="FFFFFF"/>
                </a:solidFill>
                <a:latin typeface="+mj-lt"/>
                <a:ea typeface="ＭＳ Ｐゴシック" pitchFamily="-105" charset="-128"/>
                <a:cs typeface="ＭＳ Ｐゴシック" pitchFamily="-105" charset="-128"/>
              </a:rPr>
              <a:t>11-12</a:t>
            </a:r>
            <a:r>
              <a:rPr lang="en-US" sz="1050" b="1" dirty="0">
                <a:solidFill>
                  <a:srgbClr val="FFFFFF"/>
                </a:solidFill>
                <a:latin typeface="+mj-lt"/>
                <a:ea typeface="ＭＳ Ｐゴシック" pitchFamily="-105" charset="-128"/>
                <a:cs typeface="ＭＳ Ｐゴシック" pitchFamily="-105" charset="-128"/>
              </a:rPr>
              <a:t>, </a:t>
            </a:r>
            <a:r>
              <a:rPr lang="en-US" sz="1050" b="1" dirty="0" smtClean="0">
                <a:solidFill>
                  <a:srgbClr val="FFFFFF"/>
                </a:solidFill>
                <a:latin typeface="+mj-lt"/>
                <a:ea typeface="ＭＳ Ｐゴシック" pitchFamily="-105" charset="-128"/>
                <a:cs typeface="ＭＳ Ｐゴシック" pitchFamily="-105" charset="-128"/>
              </a:rPr>
              <a:t>2013</a:t>
            </a:r>
            <a:endParaRPr lang="en-US" sz="1050" b="1" dirty="0">
              <a:solidFill>
                <a:srgbClr val="FFFFFF"/>
              </a:solidFill>
              <a:latin typeface="+mj-lt"/>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10" name="Picture 34"/>
          <p:cNvPicPr>
            <a:picLocks noChangeAspect="1" noChangeArrowheads="1"/>
          </p:cNvPicPr>
          <p:nvPr userDrawn="1"/>
        </p:nvPicPr>
        <p:blipFill>
          <a:blip r:embed="rId6" cstate="print"/>
          <a:srcRect t="16208"/>
          <a:stretch>
            <a:fillRect/>
          </a:stretch>
        </p:blipFill>
        <p:spPr bwMode="auto">
          <a:xfrm>
            <a:off x="1" y="0"/>
            <a:ext cx="1375442" cy="6905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1.jpeg"/><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10.png"/><Relationship Id="rId5" Type="http://schemas.openxmlformats.org/officeDocument/2006/relationships/image" Target="../media/image9.emf"/><Relationship Id="rId4" Type="http://schemas.openxmlformats.org/officeDocument/2006/relationships/package" Target="../embeddings/Microsoft_Excel_Worksheet1.xlsx"/></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3"/>
          <p:cNvSpPr>
            <a:spLocks noGrp="1" noChangeArrowheads="1"/>
          </p:cNvSpPr>
          <p:nvPr>
            <p:ph type="subTitle" idx="1"/>
          </p:nvPr>
        </p:nvSpPr>
        <p:spPr/>
        <p:txBody>
          <a:bodyPr/>
          <a:lstStyle/>
          <a:p>
            <a:pPr eaLnBrk="1" hangingPunct="1"/>
            <a:r>
              <a:rPr lang="en-GB" altLang="ja-JP" dirty="0" smtClean="0">
                <a:latin typeface="Calibri" pitchFamily="34" charset="0"/>
                <a:ea typeface="ＭＳ Ｐゴシック" pitchFamily="50" charset="-128"/>
              </a:rPr>
              <a:t>Entire CEOS 2013 Work Plan</a:t>
            </a:r>
          </a:p>
          <a:p>
            <a:pPr eaLnBrk="1" hangingPunct="1"/>
            <a:r>
              <a:rPr lang="en-GB" altLang="ja-JP" dirty="0" smtClean="0">
                <a:latin typeface="Calibri" pitchFamily="34" charset="0"/>
                <a:ea typeface="ＭＳ Ｐゴシック" pitchFamily="50" charset="-128"/>
              </a:rPr>
              <a:t>Kerry Ann Sawyer</a:t>
            </a:r>
          </a:p>
          <a:p>
            <a:pPr eaLnBrk="1" hangingPunct="1"/>
            <a:r>
              <a:rPr lang="en-GB" altLang="ja-JP" dirty="0" smtClean="0">
                <a:latin typeface="Calibri" pitchFamily="34" charset="0"/>
                <a:ea typeface="ＭＳ Ｐゴシック" pitchFamily="50" charset="-128"/>
              </a:rPr>
              <a:t>CEOS Executive Officer</a:t>
            </a:r>
          </a:p>
        </p:txBody>
      </p:sp>
      <p:sp>
        <p:nvSpPr>
          <p:cNvPr id="13315" name="Rectangle 44"/>
          <p:cNvSpPr>
            <a:spLocks noGrp="1" noChangeArrowheads="1"/>
          </p:cNvSpPr>
          <p:nvPr>
            <p:ph type="ctrTitle"/>
          </p:nvPr>
        </p:nvSpPr>
        <p:spPr>
          <a:xfrm>
            <a:off x="3246783" y="159026"/>
            <a:ext cx="5653963" cy="2382562"/>
          </a:xfrm>
        </p:spPr>
        <p:txBody>
          <a:bodyPr/>
          <a:lstStyle/>
          <a:p>
            <a:r>
              <a:rPr lang="en-US" dirty="0" smtClean="0"/>
              <a:t>SIT Technical Workshop</a:t>
            </a:r>
            <a:br>
              <a:rPr lang="en-US" dirty="0" smtClean="0"/>
            </a:br>
            <a:r>
              <a:rPr lang="en-US" dirty="0" smtClean="0"/>
              <a:t> </a:t>
            </a:r>
            <a:r>
              <a:rPr lang="en-US" dirty="0" smtClean="0">
                <a:solidFill>
                  <a:srgbClr val="92D050"/>
                </a:solidFill>
              </a:rPr>
              <a:t>Summary on the Status of Remaining 2013 CEOS Open Actions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10</a:t>
            </a:fld>
            <a:endParaRPr lang="en-US" smtClean="0"/>
          </a:p>
        </p:txBody>
      </p:sp>
      <p:sp>
        <p:nvSpPr>
          <p:cNvPr id="3075" name="Title 1"/>
          <p:cNvSpPr>
            <a:spLocks noGrp="1"/>
          </p:cNvSpPr>
          <p:nvPr>
            <p:ph type="title" idx="4294967295"/>
          </p:nvPr>
        </p:nvSpPr>
        <p:spPr>
          <a:xfrm>
            <a:off x="1379538" y="101600"/>
            <a:ext cx="7764462" cy="609600"/>
          </a:xfrm>
        </p:spPr>
        <p:txBody>
          <a:bodyPr/>
          <a:lstStyle/>
          <a:p>
            <a:pPr eaLnBrk="1" hangingPunct="1"/>
            <a:r>
              <a:rPr lang="en-US" dirty="0" smtClean="0">
                <a:latin typeface="Tahoma" pitchFamily="-106" charset="0"/>
                <a:ea typeface="ＭＳ Ｐゴシック" pitchFamily="-106" charset="-128"/>
                <a:cs typeface="Tahoma" pitchFamily="-106" charset="0"/>
              </a:rPr>
              <a:t>“</a:t>
            </a:r>
            <a:r>
              <a:rPr lang="en-US" dirty="0" err="1" smtClean="0">
                <a:latin typeface="Tahoma" pitchFamily="-106" charset="0"/>
                <a:ea typeface="ＭＳ Ｐゴシック" pitchFamily="-106" charset="-128"/>
                <a:cs typeface="Tahoma" pitchFamily="-106" charset="0"/>
              </a:rPr>
              <a:t>Unaccounteds</a:t>
            </a:r>
            <a:r>
              <a:rPr lang="en-US" dirty="0" smtClean="0">
                <a:latin typeface="Tahoma" pitchFamily="-106" charset="0"/>
                <a:ea typeface="ＭＳ Ｐゴシック" pitchFamily="-106" charset="-128"/>
                <a:cs typeface="Tahoma" pitchFamily="-106" charset="0"/>
              </a:rPr>
              <a:t>”</a:t>
            </a:r>
          </a:p>
        </p:txBody>
      </p:sp>
      <p:sp>
        <p:nvSpPr>
          <p:cNvPr id="6" name="Rectangle 3"/>
          <p:cNvSpPr txBox="1">
            <a:spLocks noChangeArrowheads="1"/>
          </p:cNvSpPr>
          <p:nvPr/>
        </p:nvSpPr>
        <p:spPr>
          <a:xfrm>
            <a:off x="147037" y="1416908"/>
            <a:ext cx="8832205" cy="5129942"/>
          </a:xfrm>
          <a:prstGeom prst="rect">
            <a:avLst/>
          </a:prstGeom>
        </p:spPr>
        <p:txBody>
          <a:bodyPr/>
          <a:lstStyle/>
          <a:p>
            <a:pPr defTabSz="914400">
              <a:lnSpc>
                <a:spcPct val="90000"/>
              </a:lnSpc>
              <a:spcBef>
                <a:spcPct val="20000"/>
              </a:spcBef>
              <a:defRPr/>
            </a:pPr>
            <a:endParaRPr kumimoji="0" lang="en-US" altLang="ja-JP" sz="2200" b="1" i="0" u="none" strike="noStrike" kern="0" cap="none" spc="0" normalizeH="0" baseline="0" noProof="0" dirty="0" smtClean="0">
              <a:ln>
                <a:noFill/>
              </a:ln>
              <a:solidFill>
                <a:schemeClr val="tx1">
                  <a:lumMod val="75000"/>
                </a:schemeClr>
              </a:solidFill>
              <a:effectLst/>
              <a:uLnTx/>
              <a:uFillTx/>
              <a:latin typeface="Arial" pitchFamily="34" charset="0"/>
              <a:ea typeface="ＭＳ Ｐゴシック" pitchFamily="50" charset="-128"/>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292089966"/>
              </p:ext>
            </p:extLst>
          </p:nvPr>
        </p:nvGraphicFramePr>
        <p:xfrm>
          <a:off x="55232" y="1373925"/>
          <a:ext cx="8924010" cy="4688840"/>
        </p:xfrm>
        <a:graphic>
          <a:graphicData uri="http://schemas.openxmlformats.org/drawingml/2006/table">
            <a:tbl>
              <a:tblPr firstRow="1" bandRow="1">
                <a:tableStyleId>{00A15C55-8517-42AA-B614-E9B94910E393}</a:tableStyleId>
              </a:tblPr>
              <a:tblGrid>
                <a:gridCol w="1664888"/>
                <a:gridCol w="2302735"/>
                <a:gridCol w="3454102"/>
                <a:gridCol w="1502285"/>
              </a:tblGrid>
              <a:tr h="370840">
                <a:tc>
                  <a:txBody>
                    <a:bodyPr/>
                    <a:lstStyle/>
                    <a:p>
                      <a:r>
                        <a:rPr lang="en-US" dirty="0" smtClean="0"/>
                        <a:t>Action</a:t>
                      </a:r>
                      <a:endParaRPr lang="en-US" dirty="0"/>
                    </a:p>
                  </a:txBody>
                  <a:tcPr/>
                </a:tc>
                <a:tc>
                  <a:txBody>
                    <a:bodyPr/>
                    <a:lstStyle/>
                    <a:p>
                      <a:r>
                        <a:rPr lang="en-US" dirty="0" smtClean="0"/>
                        <a:t>Lead Agency</a:t>
                      </a:r>
                      <a:endParaRPr lang="en-US" dirty="0"/>
                    </a:p>
                  </a:txBody>
                  <a:tcPr/>
                </a:tc>
                <a:tc>
                  <a:txBody>
                    <a:bodyPr/>
                    <a:lstStyle/>
                    <a:p>
                      <a:r>
                        <a:rPr lang="en-US" dirty="0" smtClean="0"/>
                        <a:t>Short Description</a:t>
                      </a:r>
                      <a:endParaRPr lang="en-US" dirty="0"/>
                    </a:p>
                  </a:txBody>
                  <a:tcPr/>
                </a:tc>
                <a:tc>
                  <a:txBody>
                    <a:bodyPr/>
                    <a:lstStyle/>
                    <a:p>
                      <a:r>
                        <a:rPr lang="en-US" dirty="0" smtClean="0"/>
                        <a:t>Last Update</a:t>
                      </a:r>
                      <a:endParaRPr lang="en-US" dirty="0"/>
                    </a:p>
                  </a:txBody>
                  <a:tcPr/>
                </a:tc>
              </a:tr>
              <a:tr h="370840">
                <a:tc>
                  <a:txBody>
                    <a:bodyPr/>
                    <a:lstStyle/>
                    <a:p>
                      <a:r>
                        <a:rPr lang="en-US" dirty="0" smtClean="0"/>
                        <a:t>AG-01-C1_2</a:t>
                      </a:r>
                      <a:endParaRPr lang="en-US" dirty="0"/>
                    </a:p>
                  </a:txBody>
                  <a:tcPr/>
                </a:tc>
                <a:tc>
                  <a:txBody>
                    <a:bodyPr/>
                    <a:lstStyle/>
                    <a:p>
                      <a:r>
                        <a:rPr lang="en-US" dirty="0" smtClean="0">
                          <a:solidFill>
                            <a:srgbClr val="009900"/>
                          </a:solidFill>
                        </a:rPr>
                        <a:t>USGS</a:t>
                      </a:r>
                      <a:r>
                        <a:rPr lang="en-US" dirty="0" smtClean="0"/>
                        <a:t>,</a:t>
                      </a:r>
                      <a:r>
                        <a:rPr lang="en-US" baseline="0" dirty="0" smtClean="0"/>
                        <a:t> NASA, ISRO</a:t>
                      </a:r>
                      <a:endParaRPr lang="en-US" dirty="0"/>
                    </a:p>
                  </a:txBody>
                  <a:tcPr/>
                </a:tc>
                <a:tc>
                  <a:txBody>
                    <a:bodyPr/>
                    <a:lstStyle/>
                    <a:p>
                      <a:r>
                        <a:rPr lang="en-US" sz="1400" dirty="0" smtClean="0"/>
                        <a:t>Global croplands and water use assessments</a:t>
                      </a:r>
                      <a:endParaRPr lang="en-US" sz="1400" dirty="0"/>
                    </a:p>
                  </a:txBody>
                  <a:tcPr/>
                </a:tc>
                <a:tc>
                  <a:txBody>
                    <a:bodyPr/>
                    <a:lstStyle/>
                    <a:p>
                      <a:r>
                        <a:rPr lang="en-US" dirty="0" smtClean="0"/>
                        <a:t>2</a:t>
                      </a:r>
                      <a:r>
                        <a:rPr lang="en-US" baseline="0" dirty="0" smtClean="0"/>
                        <a:t> Sep</a:t>
                      </a:r>
                      <a:r>
                        <a:rPr lang="en-US" dirty="0" smtClean="0"/>
                        <a:t> 12</a:t>
                      </a:r>
                      <a:endParaRPr lang="en-US" dirty="0"/>
                    </a:p>
                  </a:txBody>
                  <a:tcPr/>
                </a:tc>
              </a:tr>
              <a:tr h="370840">
                <a:tc>
                  <a:txBody>
                    <a:bodyPr/>
                    <a:lstStyle/>
                    <a:p>
                      <a:r>
                        <a:rPr lang="en-US" dirty="0" smtClean="0"/>
                        <a:t>AG-01-C1_3</a:t>
                      </a:r>
                      <a:endParaRPr lang="en-US" dirty="0"/>
                    </a:p>
                  </a:txBody>
                  <a:tcPr/>
                </a:tc>
                <a:tc>
                  <a:txBody>
                    <a:bodyPr/>
                    <a:lstStyle/>
                    <a:p>
                      <a:r>
                        <a:rPr lang="en-US" dirty="0" smtClean="0">
                          <a:solidFill>
                            <a:srgbClr val="009900"/>
                          </a:solidFill>
                        </a:rPr>
                        <a:t>USGS</a:t>
                      </a:r>
                      <a:r>
                        <a:rPr lang="en-US" dirty="0" smtClean="0"/>
                        <a:t>,</a:t>
                      </a:r>
                      <a:r>
                        <a:rPr lang="en-US" baseline="0" dirty="0" smtClean="0"/>
                        <a:t> NASA, ISRO</a:t>
                      </a:r>
                      <a:endParaRPr lang="en-US" dirty="0"/>
                    </a:p>
                  </a:txBody>
                  <a:tcPr/>
                </a:tc>
                <a:tc>
                  <a:txBody>
                    <a:bodyPr/>
                    <a:lstStyle/>
                    <a:p>
                      <a:r>
                        <a:rPr lang="en-US" sz="1400" dirty="0" smtClean="0"/>
                        <a:t>Global croplands and water use assessments (but different than</a:t>
                      </a:r>
                      <a:r>
                        <a:rPr lang="en-US" sz="1400" baseline="0" dirty="0" smtClean="0"/>
                        <a:t> C1_2)</a:t>
                      </a:r>
                      <a:endParaRPr lang="en-US" sz="1400" dirty="0"/>
                    </a:p>
                  </a:txBody>
                  <a:tcPr/>
                </a:tc>
                <a:tc>
                  <a:txBody>
                    <a:bodyPr/>
                    <a:lstStyle/>
                    <a:p>
                      <a:r>
                        <a:rPr lang="en-US" dirty="0" smtClean="0"/>
                        <a:t>2</a:t>
                      </a:r>
                      <a:r>
                        <a:rPr lang="en-US" baseline="0" dirty="0" smtClean="0"/>
                        <a:t> Sep</a:t>
                      </a:r>
                      <a:r>
                        <a:rPr lang="en-US" dirty="0" smtClean="0"/>
                        <a:t> 12</a:t>
                      </a:r>
                      <a:endParaRPr lang="en-US" dirty="0"/>
                    </a:p>
                  </a:txBody>
                  <a:tcPr/>
                </a:tc>
              </a:tr>
              <a:tr h="370840">
                <a:tc>
                  <a:txBody>
                    <a:bodyPr/>
                    <a:lstStyle/>
                    <a:p>
                      <a:r>
                        <a:rPr lang="en-US" b="1" dirty="0" smtClean="0">
                          <a:solidFill>
                            <a:schemeClr val="accent6"/>
                          </a:solidFill>
                        </a:rPr>
                        <a:t>BI-01-C1_2</a:t>
                      </a:r>
                      <a:endParaRPr lang="en-US" b="1" dirty="0">
                        <a:solidFill>
                          <a:schemeClr val="accent6"/>
                        </a:solidFill>
                      </a:endParaRPr>
                    </a:p>
                  </a:txBody>
                  <a:tcPr/>
                </a:tc>
                <a:tc>
                  <a:txBody>
                    <a:bodyPr/>
                    <a:lstStyle/>
                    <a:p>
                      <a:r>
                        <a:rPr lang="en-US" dirty="0" smtClean="0">
                          <a:solidFill>
                            <a:srgbClr val="009900"/>
                          </a:solidFill>
                        </a:rPr>
                        <a:t>DLR</a:t>
                      </a:r>
                      <a:endParaRPr lang="en-US" dirty="0">
                        <a:solidFill>
                          <a:srgbClr val="009900"/>
                        </a:solidFill>
                      </a:endParaRPr>
                    </a:p>
                  </a:txBody>
                  <a:tcPr/>
                </a:tc>
                <a:tc>
                  <a:txBody>
                    <a:bodyPr/>
                    <a:lstStyle/>
                    <a:p>
                      <a:r>
                        <a:rPr lang="en-US" sz="1400" dirty="0" smtClean="0"/>
                        <a:t>Implementation of RS parameters</a:t>
                      </a:r>
                      <a:r>
                        <a:rPr lang="en-US" sz="1400" baseline="0" dirty="0" smtClean="0"/>
                        <a:t> in Biodiversity application</a:t>
                      </a:r>
                      <a:endParaRPr lang="en-US" sz="1400" dirty="0"/>
                    </a:p>
                  </a:txBody>
                  <a:tcPr/>
                </a:tc>
                <a:tc>
                  <a:txBody>
                    <a:bodyPr/>
                    <a:lstStyle/>
                    <a:p>
                      <a:r>
                        <a:rPr lang="en-US" dirty="0" smtClean="0"/>
                        <a:t>1 Mar 13</a:t>
                      </a:r>
                      <a:endParaRPr lang="en-US" dirty="0"/>
                    </a:p>
                  </a:txBody>
                  <a:tcPr/>
                </a:tc>
              </a:tr>
              <a:tr h="370840">
                <a:tc>
                  <a:txBody>
                    <a:bodyPr/>
                    <a:lstStyle/>
                    <a:p>
                      <a:r>
                        <a:rPr lang="en-US" b="1" dirty="0" smtClean="0">
                          <a:solidFill>
                            <a:schemeClr val="accent6"/>
                          </a:solidFill>
                        </a:rPr>
                        <a:t>CL-01-C1_1</a:t>
                      </a:r>
                      <a:endParaRPr lang="en-US" b="1" dirty="0">
                        <a:solidFill>
                          <a:schemeClr val="accent6"/>
                        </a:solidFill>
                      </a:endParaRPr>
                    </a:p>
                  </a:txBody>
                  <a:tcPr/>
                </a:tc>
                <a:tc>
                  <a:txBody>
                    <a:bodyPr/>
                    <a:lstStyle/>
                    <a:p>
                      <a:r>
                        <a:rPr lang="en-US" dirty="0" smtClean="0">
                          <a:solidFill>
                            <a:srgbClr val="008000"/>
                          </a:solidFill>
                        </a:rPr>
                        <a:t>NOAA</a:t>
                      </a:r>
                      <a:r>
                        <a:rPr lang="en-US" dirty="0" smtClean="0">
                          <a:solidFill>
                            <a:srgbClr val="002060"/>
                          </a:solidFill>
                        </a:rPr>
                        <a:t>,</a:t>
                      </a:r>
                      <a:r>
                        <a:rPr lang="en-US" baseline="0" dirty="0" smtClean="0">
                          <a:solidFill>
                            <a:srgbClr val="002060"/>
                          </a:solidFill>
                        </a:rPr>
                        <a:t> </a:t>
                      </a:r>
                      <a:r>
                        <a:rPr lang="en-US" baseline="0" dirty="0" smtClean="0"/>
                        <a:t>NASA, ESA</a:t>
                      </a:r>
                      <a:endParaRPr lang="en-US" dirty="0">
                        <a:solidFill>
                          <a:srgbClr val="008000"/>
                        </a:solidFill>
                      </a:endParaRPr>
                    </a:p>
                  </a:txBody>
                  <a:tcPr/>
                </a:tc>
                <a:tc>
                  <a:txBody>
                    <a:bodyPr/>
                    <a:lstStyle/>
                    <a:p>
                      <a:r>
                        <a:rPr lang="en-US" sz="1400" dirty="0" smtClean="0"/>
                        <a:t>Reanalysis</a:t>
                      </a:r>
                      <a:r>
                        <a:rPr lang="en-US" sz="1400" baseline="0" dirty="0" smtClean="0"/>
                        <a:t> and NWP</a:t>
                      </a:r>
                      <a:endParaRPr lang="en-US" sz="1400" dirty="0"/>
                    </a:p>
                  </a:txBody>
                  <a:tcPr/>
                </a:tc>
                <a:tc>
                  <a:txBody>
                    <a:bodyPr/>
                    <a:lstStyle/>
                    <a:p>
                      <a:r>
                        <a:rPr lang="en-US" dirty="0" smtClean="0"/>
                        <a:t>1 Mar 13</a:t>
                      </a:r>
                      <a:endParaRPr lang="en-US" dirty="0"/>
                    </a:p>
                  </a:txBody>
                  <a:tcPr/>
                </a:tc>
              </a:tr>
              <a:tr h="370840">
                <a:tc>
                  <a:txBody>
                    <a:bodyPr/>
                    <a:lstStyle/>
                    <a:p>
                      <a:r>
                        <a:rPr lang="en-US" b="1" dirty="0" smtClean="0">
                          <a:solidFill>
                            <a:schemeClr val="accent6"/>
                          </a:solidFill>
                        </a:rPr>
                        <a:t>CL-01-C1_3</a:t>
                      </a:r>
                      <a:endParaRPr lang="en-US" b="1" dirty="0">
                        <a:solidFill>
                          <a:schemeClr val="accent6"/>
                        </a:solidFill>
                      </a:endParaRPr>
                    </a:p>
                  </a:txBody>
                  <a:tcPr/>
                </a:tc>
                <a:tc>
                  <a:txBody>
                    <a:bodyPr/>
                    <a:lstStyle/>
                    <a:p>
                      <a:r>
                        <a:rPr lang="en-US" dirty="0" smtClean="0">
                          <a:solidFill>
                            <a:srgbClr val="008000"/>
                          </a:solidFill>
                        </a:rPr>
                        <a:t>CSA</a:t>
                      </a:r>
                      <a:endParaRPr lang="en-US" dirty="0">
                        <a:solidFill>
                          <a:srgbClr val="008000"/>
                        </a:solidFill>
                      </a:endParaRPr>
                    </a:p>
                  </a:txBody>
                  <a:tcPr/>
                </a:tc>
                <a:tc>
                  <a:txBody>
                    <a:bodyPr/>
                    <a:lstStyle/>
                    <a:p>
                      <a:r>
                        <a:rPr lang="en-US" sz="1400" dirty="0" smtClean="0"/>
                        <a:t>Ice sheet monitoring</a:t>
                      </a:r>
                      <a:endParaRPr lang="en-US" sz="1400" dirty="0"/>
                    </a:p>
                  </a:txBody>
                  <a:tcPr/>
                </a:tc>
                <a:tc>
                  <a:txBody>
                    <a:bodyPr/>
                    <a:lstStyle/>
                    <a:p>
                      <a:r>
                        <a:rPr lang="en-US" dirty="0" smtClean="0"/>
                        <a:t>1 Mar 13</a:t>
                      </a:r>
                      <a:endParaRPr lang="en-US" dirty="0"/>
                    </a:p>
                  </a:txBody>
                  <a:tcPr/>
                </a:tc>
              </a:tr>
              <a:tr h="370840">
                <a:tc>
                  <a:txBody>
                    <a:bodyPr/>
                    <a:lstStyle/>
                    <a:p>
                      <a:r>
                        <a:rPr lang="en-US" b="1" dirty="0" smtClean="0">
                          <a:solidFill>
                            <a:schemeClr val="accent6"/>
                          </a:solidFill>
                        </a:rPr>
                        <a:t>CL-01-C2_2</a:t>
                      </a:r>
                      <a:endParaRPr lang="en-US" b="1" dirty="0">
                        <a:solidFill>
                          <a:schemeClr val="accent6"/>
                        </a:solidFill>
                      </a:endParaRPr>
                    </a:p>
                  </a:txBody>
                  <a:tcPr/>
                </a:tc>
                <a:tc>
                  <a:txBody>
                    <a:bodyPr/>
                    <a:lstStyle/>
                    <a:p>
                      <a:r>
                        <a:rPr lang="en-US" dirty="0" smtClean="0">
                          <a:solidFill>
                            <a:srgbClr val="008000"/>
                          </a:solidFill>
                        </a:rPr>
                        <a:t>EC-JRC</a:t>
                      </a:r>
                      <a:r>
                        <a:rPr lang="en-US" dirty="0" smtClean="0">
                          <a:solidFill>
                            <a:srgbClr val="002060"/>
                          </a:solidFill>
                        </a:rPr>
                        <a:t>,</a:t>
                      </a:r>
                      <a:r>
                        <a:rPr lang="en-US" baseline="0" dirty="0" smtClean="0">
                          <a:solidFill>
                            <a:srgbClr val="002060"/>
                          </a:solidFill>
                        </a:rPr>
                        <a:t> NASA, NOAA, ESA, EUM</a:t>
                      </a:r>
                      <a:endParaRPr lang="en-US" dirty="0">
                        <a:solidFill>
                          <a:srgbClr val="002060"/>
                        </a:solidFill>
                      </a:endParaRPr>
                    </a:p>
                  </a:txBody>
                  <a:tcPr/>
                </a:tc>
                <a:tc>
                  <a:txBody>
                    <a:bodyPr/>
                    <a:lstStyle/>
                    <a:p>
                      <a:r>
                        <a:rPr lang="en-US" sz="1400" dirty="0" smtClean="0"/>
                        <a:t>Climate ECV meta-analysis with </a:t>
                      </a:r>
                      <a:r>
                        <a:rPr lang="en-US" sz="1400" dirty="0" err="1" smtClean="0"/>
                        <a:t>WGClimate</a:t>
                      </a:r>
                      <a:endParaRPr lang="en-US" sz="1400" dirty="0"/>
                    </a:p>
                  </a:txBody>
                  <a:tcPr/>
                </a:tc>
                <a:tc>
                  <a:txBody>
                    <a:bodyPr/>
                    <a:lstStyle/>
                    <a:p>
                      <a:r>
                        <a:rPr lang="en-US" dirty="0" smtClean="0"/>
                        <a:t>1 Mar 13</a:t>
                      </a:r>
                      <a:endParaRPr lang="en-US" dirty="0"/>
                    </a:p>
                  </a:txBody>
                  <a:tcPr/>
                </a:tc>
              </a:tr>
              <a:tr h="370840">
                <a:tc>
                  <a:txBody>
                    <a:bodyPr/>
                    <a:lstStyle/>
                    <a:p>
                      <a:r>
                        <a:rPr lang="en-US" b="1" dirty="0" smtClean="0">
                          <a:solidFill>
                            <a:schemeClr val="accent6"/>
                          </a:solidFill>
                        </a:rPr>
                        <a:t>CL-02-C1_3</a:t>
                      </a:r>
                      <a:endParaRPr lang="en-US" b="1" dirty="0">
                        <a:solidFill>
                          <a:schemeClr val="accent6"/>
                        </a:solidFill>
                      </a:endParaRPr>
                    </a:p>
                  </a:txBody>
                  <a:tcPr/>
                </a:tc>
                <a:tc>
                  <a:txBody>
                    <a:bodyPr/>
                    <a:lstStyle/>
                    <a:p>
                      <a:r>
                        <a:rPr lang="en-US" dirty="0" smtClean="0">
                          <a:solidFill>
                            <a:srgbClr val="008000"/>
                          </a:solidFill>
                        </a:rPr>
                        <a:t>JAXA</a:t>
                      </a:r>
                      <a:endParaRPr lang="en-US" dirty="0">
                        <a:solidFill>
                          <a:srgbClr val="008000"/>
                        </a:solidFill>
                      </a:endParaRPr>
                    </a:p>
                  </a:txBody>
                  <a:tcPr/>
                </a:tc>
                <a:tc>
                  <a:txBody>
                    <a:bodyPr/>
                    <a:lstStyle/>
                    <a:p>
                      <a:r>
                        <a:rPr lang="en-US" sz="1400" dirty="0" smtClean="0"/>
                        <a:t>WGCV GHG Subgroup</a:t>
                      </a:r>
                      <a:endParaRPr lang="en-US" sz="1400" dirty="0"/>
                    </a:p>
                  </a:txBody>
                  <a:tcPr/>
                </a:tc>
                <a:tc>
                  <a:txBody>
                    <a:bodyPr/>
                    <a:lstStyle/>
                    <a:p>
                      <a:r>
                        <a:rPr lang="en-US" dirty="0" smtClean="0"/>
                        <a:t>1 Mar 13</a:t>
                      </a:r>
                      <a:endParaRPr lang="en-US" dirty="0"/>
                    </a:p>
                  </a:txBody>
                  <a:tcPr/>
                </a:tc>
              </a:tr>
              <a:tr h="370840">
                <a:tc>
                  <a:txBody>
                    <a:bodyPr/>
                    <a:lstStyle/>
                    <a:p>
                      <a:r>
                        <a:rPr lang="en-US" b="1" dirty="0" smtClean="0">
                          <a:solidFill>
                            <a:schemeClr val="accent6"/>
                          </a:solidFill>
                        </a:rPr>
                        <a:t>IN-01-C3_1</a:t>
                      </a:r>
                      <a:endParaRPr lang="en-US" b="1" dirty="0">
                        <a:solidFill>
                          <a:schemeClr val="accent6"/>
                        </a:solidFill>
                      </a:endParaRPr>
                    </a:p>
                  </a:txBody>
                  <a:tcPr/>
                </a:tc>
                <a:tc>
                  <a:txBody>
                    <a:bodyPr/>
                    <a:lstStyle/>
                    <a:p>
                      <a:r>
                        <a:rPr lang="en-US" dirty="0" smtClean="0">
                          <a:solidFill>
                            <a:srgbClr val="008000"/>
                          </a:solidFill>
                        </a:rPr>
                        <a:t>GGOS</a:t>
                      </a:r>
                      <a:r>
                        <a:rPr lang="en-US" dirty="0" smtClean="0">
                          <a:solidFill>
                            <a:srgbClr val="002060"/>
                          </a:solidFill>
                        </a:rPr>
                        <a:t>,</a:t>
                      </a:r>
                      <a:r>
                        <a:rPr lang="en-US" baseline="0" dirty="0" smtClean="0">
                          <a:solidFill>
                            <a:srgbClr val="002060"/>
                          </a:solidFill>
                        </a:rPr>
                        <a:t> ASI</a:t>
                      </a:r>
                      <a:endParaRPr lang="en-US" dirty="0">
                        <a:solidFill>
                          <a:srgbClr val="002060"/>
                        </a:solidFill>
                      </a:endParaRPr>
                    </a:p>
                  </a:txBody>
                  <a:tcPr/>
                </a:tc>
                <a:tc>
                  <a:txBody>
                    <a:bodyPr/>
                    <a:lstStyle/>
                    <a:p>
                      <a:r>
                        <a:rPr lang="en-US" sz="1400" dirty="0" smtClean="0"/>
                        <a:t>Geodetic reference frames and networks</a:t>
                      </a:r>
                      <a:endParaRPr lang="en-US" sz="1400" dirty="0"/>
                    </a:p>
                  </a:txBody>
                  <a:tcPr/>
                </a:tc>
                <a:tc>
                  <a:txBody>
                    <a:bodyPr/>
                    <a:lstStyle/>
                    <a:p>
                      <a:r>
                        <a:rPr lang="en-US" dirty="0" smtClean="0"/>
                        <a:t>1 Mar 13</a:t>
                      </a:r>
                      <a:endParaRPr lang="en-US" dirty="0"/>
                    </a:p>
                  </a:txBody>
                  <a:tcPr/>
                </a:tc>
              </a:tr>
              <a:tr h="370840">
                <a:tc>
                  <a:txBody>
                    <a:bodyPr/>
                    <a:lstStyle/>
                    <a:p>
                      <a:r>
                        <a:rPr lang="en-US" b="1" dirty="0" smtClean="0">
                          <a:solidFill>
                            <a:schemeClr val="accent6"/>
                          </a:solidFill>
                        </a:rPr>
                        <a:t>IN-02-C1_3</a:t>
                      </a:r>
                      <a:endParaRPr lang="en-US" b="1" dirty="0">
                        <a:solidFill>
                          <a:schemeClr val="accent6"/>
                        </a:solidFill>
                      </a:endParaRPr>
                    </a:p>
                  </a:txBody>
                  <a:tcPr/>
                </a:tc>
                <a:tc>
                  <a:txBody>
                    <a:bodyPr/>
                    <a:lstStyle/>
                    <a:p>
                      <a:r>
                        <a:rPr lang="en-US" dirty="0" smtClean="0">
                          <a:solidFill>
                            <a:srgbClr val="008000"/>
                          </a:solidFill>
                        </a:rPr>
                        <a:t>CSA</a:t>
                      </a:r>
                      <a:r>
                        <a:rPr lang="en-US" dirty="0" smtClean="0">
                          <a:solidFill>
                            <a:srgbClr val="002060"/>
                          </a:solidFill>
                        </a:rPr>
                        <a:t>, NASA, CNES, ESA, UKSA</a:t>
                      </a:r>
                      <a:endParaRPr lang="en-US" dirty="0">
                        <a:solidFill>
                          <a:srgbClr val="002060"/>
                        </a:solidFill>
                      </a:endParaRPr>
                    </a:p>
                  </a:txBody>
                  <a:tcPr/>
                </a:tc>
                <a:tc>
                  <a:txBody>
                    <a:bodyPr/>
                    <a:lstStyle/>
                    <a:p>
                      <a:r>
                        <a:rPr lang="en-US" sz="1400" dirty="0" smtClean="0"/>
                        <a:t>CEOS QA4EO for CEOS data and info</a:t>
                      </a:r>
                      <a:endParaRPr lang="en-US" sz="1400" dirty="0"/>
                    </a:p>
                  </a:txBody>
                  <a:tcPr/>
                </a:tc>
                <a:tc>
                  <a:txBody>
                    <a:bodyPr/>
                    <a:lstStyle/>
                    <a:p>
                      <a:r>
                        <a:rPr lang="en-US" dirty="0" smtClean="0"/>
                        <a:t>28 Feb 13</a:t>
                      </a:r>
                      <a:endParaRPr lang="en-US" dirty="0"/>
                    </a:p>
                  </a:txBody>
                  <a:tcPr/>
                </a:tc>
              </a:tr>
            </a:tbl>
          </a:graphicData>
        </a:graphic>
      </p:graphicFrame>
      <p:sp>
        <p:nvSpPr>
          <p:cNvPr id="3" name="TextBox 2"/>
          <p:cNvSpPr txBox="1"/>
          <p:nvPr/>
        </p:nvSpPr>
        <p:spPr>
          <a:xfrm>
            <a:off x="147037" y="6563157"/>
            <a:ext cx="3999506" cy="261610"/>
          </a:xfrm>
          <a:prstGeom prst="rect">
            <a:avLst/>
          </a:prstGeom>
          <a:noFill/>
        </p:spPr>
        <p:txBody>
          <a:bodyPr wrap="square" rtlCol="0">
            <a:spAutoFit/>
          </a:bodyPr>
          <a:lstStyle/>
          <a:p>
            <a:r>
              <a:rPr lang="en-US" sz="1100" dirty="0" smtClean="0">
                <a:solidFill>
                  <a:srgbClr val="009900"/>
                </a:solidFill>
              </a:rPr>
              <a:t>Green text identifies Lead Agency</a:t>
            </a:r>
            <a:endParaRPr lang="en-US" sz="1100" dirty="0">
              <a:solidFill>
                <a:srgbClr val="009900"/>
              </a:solidFill>
            </a:endParaRPr>
          </a:p>
        </p:txBody>
      </p:sp>
      <p:sp>
        <p:nvSpPr>
          <p:cNvPr id="7" name="TextBox 6"/>
          <p:cNvSpPr txBox="1"/>
          <p:nvPr/>
        </p:nvSpPr>
        <p:spPr>
          <a:xfrm>
            <a:off x="2737805" y="6569785"/>
            <a:ext cx="3999506" cy="261610"/>
          </a:xfrm>
          <a:prstGeom prst="rect">
            <a:avLst/>
          </a:prstGeom>
          <a:noFill/>
        </p:spPr>
        <p:txBody>
          <a:bodyPr wrap="square" rtlCol="0">
            <a:spAutoFit/>
          </a:bodyPr>
          <a:lstStyle/>
          <a:p>
            <a:r>
              <a:rPr lang="en-US" sz="1100" dirty="0" smtClean="0">
                <a:solidFill>
                  <a:schemeClr val="accent6"/>
                </a:solidFill>
              </a:rPr>
              <a:t>Red text identifies past due date</a:t>
            </a:r>
            <a:endParaRPr lang="en-US" sz="1100" dirty="0">
              <a:solidFill>
                <a:schemeClr val="accent6"/>
              </a:solidFill>
            </a:endParaRPr>
          </a:p>
        </p:txBody>
      </p:sp>
    </p:spTree>
    <p:extLst>
      <p:ext uri="{BB962C8B-B14F-4D97-AF65-F5344CB8AC3E}">
        <p14:creationId xmlns:p14="http://schemas.microsoft.com/office/powerpoint/2010/main" val="298005244"/>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11</a:t>
            </a:fld>
            <a:endParaRPr lang="en-US" smtClean="0"/>
          </a:p>
        </p:txBody>
      </p:sp>
      <p:sp>
        <p:nvSpPr>
          <p:cNvPr id="6" name="Rectangle 3"/>
          <p:cNvSpPr txBox="1">
            <a:spLocks noChangeArrowheads="1"/>
          </p:cNvSpPr>
          <p:nvPr/>
        </p:nvSpPr>
        <p:spPr>
          <a:xfrm>
            <a:off x="147037" y="1416908"/>
            <a:ext cx="8832205" cy="5129942"/>
          </a:xfrm>
          <a:prstGeom prst="rect">
            <a:avLst/>
          </a:prstGeom>
        </p:spPr>
        <p:txBody>
          <a:bodyPr/>
          <a:lstStyle/>
          <a:p>
            <a:pPr defTabSz="914400">
              <a:lnSpc>
                <a:spcPct val="90000"/>
              </a:lnSpc>
              <a:spcBef>
                <a:spcPct val="20000"/>
              </a:spcBef>
              <a:defRPr/>
            </a:pPr>
            <a:endParaRPr kumimoji="0" lang="en-US" altLang="ja-JP" sz="2200" b="1" i="0" u="none" strike="noStrike" kern="0" cap="none" spc="0" normalizeH="0" baseline="0" noProof="0" dirty="0" smtClean="0">
              <a:ln>
                <a:noFill/>
              </a:ln>
              <a:solidFill>
                <a:schemeClr val="tx1">
                  <a:lumMod val="75000"/>
                </a:schemeClr>
              </a:solidFill>
              <a:effectLst/>
              <a:uLnTx/>
              <a:uFillTx/>
              <a:latin typeface="Arial" pitchFamily="34" charset="0"/>
              <a:ea typeface="ＭＳ Ｐゴシック" pitchFamily="50" charset="-128"/>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744390693"/>
              </p:ext>
            </p:extLst>
          </p:nvPr>
        </p:nvGraphicFramePr>
        <p:xfrm>
          <a:off x="55232" y="1413681"/>
          <a:ext cx="8924010" cy="2763520"/>
        </p:xfrm>
        <a:graphic>
          <a:graphicData uri="http://schemas.openxmlformats.org/drawingml/2006/table">
            <a:tbl>
              <a:tblPr firstRow="1" bandRow="1">
                <a:tableStyleId>{00A15C55-8517-42AA-B614-E9B94910E393}</a:tableStyleId>
              </a:tblPr>
              <a:tblGrid>
                <a:gridCol w="1664888"/>
                <a:gridCol w="2302735"/>
                <a:gridCol w="3454102"/>
                <a:gridCol w="1502285"/>
              </a:tblGrid>
              <a:tr h="370840">
                <a:tc>
                  <a:txBody>
                    <a:bodyPr/>
                    <a:lstStyle/>
                    <a:p>
                      <a:r>
                        <a:rPr lang="en-US" dirty="0" smtClean="0"/>
                        <a:t>Action</a:t>
                      </a:r>
                      <a:endParaRPr lang="en-US" dirty="0"/>
                    </a:p>
                  </a:txBody>
                  <a:tcPr/>
                </a:tc>
                <a:tc>
                  <a:txBody>
                    <a:bodyPr/>
                    <a:lstStyle/>
                    <a:p>
                      <a:r>
                        <a:rPr lang="en-US" dirty="0" smtClean="0"/>
                        <a:t>Lead Agency</a:t>
                      </a:r>
                      <a:endParaRPr lang="en-US" dirty="0"/>
                    </a:p>
                  </a:txBody>
                  <a:tcPr/>
                </a:tc>
                <a:tc>
                  <a:txBody>
                    <a:bodyPr/>
                    <a:lstStyle/>
                    <a:p>
                      <a:r>
                        <a:rPr lang="en-US" dirty="0" smtClean="0"/>
                        <a:t>Short Description</a:t>
                      </a:r>
                      <a:endParaRPr lang="en-US" dirty="0"/>
                    </a:p>
                  </a:txBody>
                  <a:tcPr/>
                </a:tc>
                <a:tc>
                  <a:txBody>
                    <a:bodyPr/>
                    <a:lstStyle/>
                    <a:p>
                      <a:r>
                        <a:rPr lang="en-US" dirty="0" smtClean="0"/>
                        <a:t>Last Update</a:t>
                      </a:r>
                      <a:endParaRPr lang="en-US" dirty="0"/>
                    </a:p>
                  </a:txBody>
                  <a:tcPr/>
                </a:tc>
              </a:tr>
              <a:tr h="370840">
                <a:tc>
                  <a:txBody>
                    <a:bodyPr/>
                    <a:lstStyle/>
                    <a:p>
                      <a:r>
                        <a:rPr lang="en-US" dirty="0" smtClean="0"/>
                        <a:t>IN-02-C1_5</a:t>
                      </a:r>
                      <a:endParaRPr lang="en-US" dirty="0"/>
                    </a:p>
                  </a:txBody>
                  <a:tcPr/>
                </a:tc>
                <a:tc>
                  <a:txBody>
                    <a:bodyPr/>
                    <a:lstStyle/>
                    <a:p>
                      <a:r>
                        <a:rPr lang="en-US" dirty="0" smtClean="0">
                          <a:solidFill>
                            <a:srgbClr val="008000"/>
                          </a:solidFill>
                        </a:rPr>
                        <a:t>CSA, UKSA</a:t>
                      </a:r>
                      <a:r>
                        <a:rPr lang="en-US" dirty="0" smtClean="0">
                          <a:solidFill>
                            <a:srgbClr val="002060"/>
                          </a:solidFill>
                        </a:rPr>
                        <a:t>, NASA, CNES, ESA</a:t>
                      </a:r>
                      <a:endParaRPr lang="en-US" dirty="0">
                        <a:solidFill>
                          <a:srgbClr val="002060"/>
                        </a:solidFill>
                      </a:endParaRPr>
                    </a:p>
                  </a:txBody>
                  <a:tcPr/>
                </a:tc>
                <a:tc>
                  <a:txBody>
                    <a:bodyPr/>
                    <a:lstStyle/>
                    <a:p>
                      <a:r>
                        <a:rPr lang="en-US" sz="1400" dirty="0" smtClean="0"/>
                        <a:t>Data and Information</a:t>
                      </a:r>
                      <a:r>
                        <a:rPr lang="en-US" sz="1400" baseline="0" dirty="0" smtClean="0"/>
                        <a:t> interoperability and harmonization</a:t>
                      </a:r>
                      <a:endParaRPr lang="en-US" sz="1400" dirty="0"/>
                    </a:p>
                  </a:txBody>
                  <a:tcPr/>
                </a:tc>
                <a:tc>
                  <a:txBody>
                    <a:bodyPr/>
                    <a:lstStyle/>
                    <a:p>
                      <a:r>
                        <a:rPr lang="en-US" dirty="0" smtClean="0"/>
                        <a:t>28 Feb 13</a:t>
                      </a:r>
                      <a:endParaRPr lang="en-US" dirty="0"/>
                    </a:p>
                  </a:txBody>
                  <a:tcPr/>
                </a:tc>
              </a:tr>
              <a:tr h="370840">
                <a:tc>
                  <a:txBody>
                    <a:bodyPr/>
                    <a:lstStyle/>
                    <a:p>
                      <a:r>
                        <a:rPr lang="en-US" dirty="0" smtClean="0"/>
                        <a:t>IN-02-C2_1</a:t>
                      </a:r>
                      <a:endParaRPr lang="en-US" dirty="0"/>
                    </a:p>
                  </a:txBody>
                  <a:tcPr/>
                </a:tc>
                <a:tc>
                  <a:txBody>
                    <a:bodyPr/>
                    <a:lstStyle/>
                    <a:p>
                      <a:r>
                        <a:rPr lang="en-US" dirty="0" smtClean="0">
                          <a:solidFill>
                            <a:srgbClr val="008000"/>
                          </a:solidFill>
                        </a:rPr>
                        <a:t>UKSA, DLR</a:t>
                      </a:r>
                      <a:r>
                        <a:rPr lang="en-US" dirty="0" smtClean="0">
                          <a:solidFill>
                            <a:srgbClr val="002060"/>
                          </a:solidFill>
                        </a:rPr>
                        <a:t>, NASA, USGS</a:t>
                      </a:r>
                      <a:endParaRPr lang="en-US" dirty="0">
                        <a:solidFill>
                          <a:srgbClr val="002060"/>
                        </a:solidFill>
                      </a:endParaRPr>
                    </a:p>
                  </a:txBody>
                  <a:tcPr/>
                </a:tc>
                <a:tc>
                  <a:txBody>
                    <a:bodyPr/>
                    <a:lstStyle/>
                    <a:p>
                      <a:r>
                        <a:rPr lang="en-US" sz="1400" dirty="0" smtClean="0"/>
                        <a:t>Global datasets for land-continental shelf DEM</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28 Feb 13</a:t>
                      </a:r>
                    </a:p>
                    <a:p>
                      <a:endParaRPr lang="en-US" dirty="0"/>
                    </a:p>
                  </a:txBody>
                  <a:tcPr/>
                </a:tc>
              </a:tr>
              <a:tr h="370840">
                <a:tc>
                  <a:txBody>
                    <a:bodyPr/>
                    <a:lstStyle/>
                    <a:p>
                      <a:r>
                        <a:rPr lang="en-US" b="1" dirty="0" smtClean="0">
                          <a:solidFill>
                            <a:schemeClr val="accent6"/>
                          </a:solidFill>
                        </a:rPr>
                        <a:t>SB-01-C1_1</a:t>
                      </a:r>
                      <a:endParaRPr lang="en-US" b="1" dirty="0">
                        <a:solidFill>
                          <a:schemeClr val="accent6"/>
                        </a:solidFill>
                      </a:endParaRPr>
                    </a:p>
                  </a:txBody>
                  <a:tcPr/>
                </a:tc>
                <a:tc>
                  <a:txBody>
                    <a:bodyPr/>
                    <a:lstStyle/>
                    <a:p>
                      <a:r>
                        <a:rPr lang="en-US" dirty="0" smtClean="0">
                          <a:solidFill>
                            <a:srgbClr val="008000"/>
                          </a:solidFill>
                        </a:rPr>
                        <a:t>EC-JRC</a:t>
                      </a:r>
                      <a:endParaRPr lang="en-US" dirty="0">
                        <a:solidFill>
                          <a:srgbClr val="008000"/>
                        </a:solidFill>
                      </a:endParaRPr>
                    </a:p>
                  </a:txBody>
                  <a:tcPr/>
                </a:tc>
                <a:tc>
                  <a:txBody>
                    <a:bodyPr/>
                    <a:lstStyle/>
                    <a:p>
                      <a:r>
                        <a:rPr lang="en-US" sz="1400" dirty="0" smtClean="0"/>
                        <a:t>Contribute to Blue Planet White Paper</a:t>
                      </a:r>
                      <a:endParaRPr lang="en-US" sz="1400" dirty="0"/>
                    </a:p>
                  </a:txBody>
                  <a:tcPr/>
                </a:tc>
                <a:tc>
                  <a:txBody>
                    <a:bodyPr/>
                    <a:lstStyle/>
                    <a:p>
                      <a:r>
                        <a:rPr lang="en-US" dirty="0" smtClean="0"/>
                        <a:t>1 Mar 13</a:t>
                      </a:r>
                      <a:endParaRPr lang="en-US" dirty="0"/>
                    </a:p>
                  </a:txBody>
                  <a:tcPr/>
                </a:tc>
              </a:tr>
              <a:tr h="370840">
                <a:tc>
                  <a:txBody>
                    <a:bodyPr/>
                    <a:lstStyle/>
                    <a:p>
                      <a:r>
                        <a:rPr lang="en-US" b="1" dirty="0" smtClean="0">
                          <a:solidFill>
                            <a:schemeClr val="accent6"/>
                          </a:solidFill>
                        </a:rPr>
                        <a:t>WA-01-C1_6</a:t>
                      </a:r>
                      <a:endParaRPr lang="en-US" b="1" dirty="0">
                        <a:solidFill>
                          <a:schemeClr val="accent6"/>
                        </a:solidFill>
                      </a:endParaRPr>
                    </a:p>
                  </a:txBody>
                  <a:tcPr/>
                </a:tc>
                <a:tc>
                  <a:txBody>
                    <a:bodyPr/>
                    <a:lstStyle/>
                    <a:p>
                      <a:r>
                        <a:rPr lang="en-US" dirty="0" smtClean="0">
                          <a:solidFill>
                            <a:schemeClr val="accent1">
                              <a:lumMod val="50000"/>
                            </a:schemeClr>
                          </a:solidFill>
                        </a:rPr>
                        <a:t>JAXA</a:t>
                      </a:r>
                      <a:endParaRPr lang="en-US" dirty="0">
                        <a:solidFill>
                          <a:schemeClr val="accent1">
                            <a:lumMod val="50000"/>
                          </a:schemeClr>
                        </a:solidFill>
                      </a:endParaRPr>
                    </a:p>
                  </a:txBody>
                  <a:tcPr/>
                </a:tc>
                <a:tc>
                  <a:txBody>
                    <a:bodyPr/>
                    <a:lstStyle/>
                    <a:p>
                      <a:r>
                        <a:rPr lang="en-US" sz="1400" dirty="0" smtClean="0"/>
                        <a:t>Participate in GEO Water Cycle </a:t>
                      </a:r>
                      <a:r>
                        <a:rPr lang="en-US" sz="1400" dirty="0" err="1" smtClean="0"/>
                        <a:t>CoP</a:t>
                      </a:r>
                      <a:endParaRPr lang="en-US" sz="1400" dirty="0"/>
                    </a:p>
                  </a:txBody>
                  <a:tcPr/>
                </a:tc>
                <a:tc>
                  <a:txBody>
                    <a:bodyPr/>
                    <a:lstStyle/>
                    <a:p>
                      <a:r>
                        <a:rPr lang="en-US" dirty="0" smtClean="0"/>
                        <a:t>1 Mar 13</a:t>
                      </a:r>
                      <a:endParaRPr lang="en-US" dirty="0"/>
                    </a:p>
                  </a:txBody>
                  <a:tcPr/>
                </a:tc>
              </a:tr>
              <a:tr h="370840">
                <a:tc>
                  <a:txBody>
                    <a:bodyPr/>
                    <a:lstStyle/>
                    <a:p>
                      <a:r>
                        <a:rPr lang="en-US" b="1" dirty="0" smtClean="0">
                          <a:solidFill>
                            <a:schemeClr val="accent6"/>
                          </a:solidFill>
                        </a:rPr>
                        <a:t>WA-01-C5_1</a:t>
                      </a:r>
                      <a:endParaRPr lang="en-US" b="1" dirty="0">
                        <a:solidFill>
                          <a:schemeClr val="accent6"/>
                        </a:solidFill>
                      </a:endParaRPr>
                    </a:p>
                  </a:txBody>
                  <a:tcPr/>
                </a:tc>
                <a:tc>
                  <a:txBody>
                    <a:bodyPr/>
                    <a:lstStyle/>
                    <a:p>
                      <a:r>
                        <a:rPr lang="en-US" dirty="0" smtClean="0">
                          <a:solidFill>
                            <a:schemeClr val="accent1">
                              <a:lumMod val="50000"/>
                            </a:schemeClr>
                          </a:solidFill>
                        </a:rPr>
                        <a:t>JAXA</a:t>
                      </a:r>
                      <a:endParaRPr lang="en-US" dirty="0">
                        <a:solidFill>
                          <a:schemeClr val="accent1">
                            <a:lumMod val="50000"/>
                          </a:schemeClr>
                        </a:solidFill>
                      </a:endParaRPr>
                    </a:p>
                  </a:txBody>
                  <a:tcPr/>
                </a:tc>
                <a:tc>
                  <a:txBody>
                    <a:bodyPr/>
                    <a:lstStyle/>
                    <a:p>
                      <a:r>
                        <a:rPr lang="en-US" sz="1400" dirty="0" smtClean="0"/>
                        <a:t>Regional water initiatives</a:t>
                      </a:r>
                      <a:endParaRPr lang="en-US" sz="1400" dirty="0"/>
                    </a:p>
                  </a:txBody>
                  <a:tcPr/>
                </a:tc>
                <a:tc>
                  <a:txBody>
                    <a:bodyPr/>
                    <a:lstStyle/>
                    <a:p>
                      <a:r>
                        <a:rPr lang="en-US" dirty="0" smtClean="0"/>
                        <a:t>1 Mar 13</a:t>
                      </a:r>
                      <a:endParaRPr lang="en-US" dirty="0"/>
                    </a:p>
                  </a:txBody>
                  <a:tcPr/>
                </a:tc>
              </a:tr>
            </a:tbl>
          </a:graphicData>
        </a:graphic>
      </p:graphicFrame>
      <p:sp>
        <p:nvSpPr>
          <p:cNvPr id="7" name="Title 1"/>
          <p:cNvSpPr txBox="1">
            <a:spLocks/>
          </p:cNvSpPr>
          <p:nvPr/>
        </p:nvSpPr>
        <p:spPr bwMode="auto">
          <a:xfrm>
            <a:off x="1379538" y="101600"/>
            <a:ext cx="7764462"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kern="0" smtClean="0">
                <a:latin typeface="Tahoma" pitchFamily="-106" charset="0"/>
                <a:ea typeface="ＭＳ Ｐゴシック" pitchFamily="-106" charset="-128"/>
                <a:cs typeface="Tahoma" pitchFamily="-106" charset="0"/>
              </a:rPr>
              <a:t>“Unaccounteds”</a:t>
            </a:r>
            <a:endParaRPr lang="en-US" kern="0" dirty="0" smtClean="0">
              <a:latin typeface="Tahoma" pitchFamily="-106" charset="0"/>
              <a:ea typeface="ＭＳ Ｐゴシック" pitchFamily="-106" charset="-128"/>
              <a:cs typeface="Tahoma" pitchFamily="-106" charset="0"/>
            </a:endParaRPr>
          </a:p>
        </p:txBody>
      </p:sp>
      <p:sp>
        <p:nvSpPr>
          <p:cNvPr id="8" name="TextBox 7"/>
          <p:cNvSpPr txBox="1"/>
          <p:nvPr/>
        </p:nvSpPr>
        <p:spPr>
          <a:xfrm>
            <a:off x="147037" y="6563157"/>
            <a:ext cx="3999506" cy="261610"/>
          </a:xfrm>
          <a:prstGeom prst="rect">
            <a:avLst/>
          </a:prstGeom>
          <a:noFill/>
        </p:spPr>
        <p:txBody>
          <a:bodyPr wrap="square" rtlCol="0">
            <a:spAutoFit/>
          </a:bodyPr>
          <a:lstStyle/>
          <a:p>
            <a:r>
              <a:rPr lang="en-US" sz="1100" dirty="0" smtClean="0">
                <a:solidFill>
                  <a:srgbClr val="009900"/>
                </a:solidFill>
              </a:rPr>
              <a:t>Green text identifies Lead Agency</a:t>
            </a:r>
            <a:endParaRPr lang="en-US" sz="1100" dirty="0">
              <a:solidFill>
                <a:srgbClr val="009900"/>
              </a:solidFill>
            </a:endParaRPr>
          </a:p>
        </p:txBody>
      </p:sp>
      <p:sp>
        <p:nvSpPr>
          <p:cNvPr id="9" name="TextBox 8"/>
          <p:cNvSpPr txBox="1"/>
          <p:nvPr/>
        </p:nvSpPr>
        <p:spPr>
          <a:xfrm>
            <a:off x="2737805" y="6569785"/>
            <a:ext cx="3999506" cy="261610"/>
          </a:xfrm>
          <a:prstGeom prst="rect">
            <a:avLst/>
          </a:prstGeom>
          <a:noFill/>
        </p:spPr>
        <p:txBody>
          <a:bodyPr wrap="square" rtlCol="0">
            <a:spAutoFit/>
          </a:bodyPr>
          <a:lstStyle/>
          <a:p>
            <a:r>
              <a:rPr lang="en-US" sz="1100" dirty="0" smtClean="0">
                <a:solidFill>
                  <a:schemeClr val="accent6"/>
                </a:solidFill>
              </a:rPr>
              <a:t>Red text identifies past due date</a:t>
            </a:r>
            <a:endParaRPr lang="en-US" sz="1100" dirty="0">
              <a:solidFill>
                <a:schemeClr val="accent6"/>
              </a:solidFill>
            </a:endParaRPr>
          </a:p>
        </p:txBody>
      </p:sp>
      <p:sp>
        <p:nvSpPr>
          <p:cNvPr id="10" name="TextBox 9"/>
          <p:cNvSpPr txBox="1"/>
          <p:nvPr/>
        </p:nvSpPr>
        <p:spPr>
          <a:xfrm>
            <a:off x="4944265" y="6563161"/>
            <a:ext cx="3999506" cy="261610"/>
          </a:xfrm>
          <a:prstGeom prst="rect">
            <a:avLst/>
          </a:prstGeom>
          <a:noFill/>
        </p:spPr>
        <p:txBody>
          <a:bodyPr wrap="square" rtlCol="0">
            <a:spAutoFit/>
          </a:bodyPr>
          <a:lstStyle/>
          <a:p>
            <a:r>
              <a:rPr lang="en-US" sz="1100" dirty="0" smtClean="0">
                <a:solidFill>
                  <a:schemeClr val="accent1">
                    <a:lumMod val="75000"/>
                  </a:schemeClr>
                </a:solidFill>
              </a:rPr>
              <a:t>Orange text identifies needed change to POC</a:t>
            </a:r>
            <a:endParaRPr lang="en-US" sz="1100" dirty="0">
              <a:solidFill>
                <a:schemeClr val="accent1">
                  <a:lumMod val="75000"/>
                </a:schemeClr>
              </a:solidFill>
            </a:endParaRPr>
          </a:p>
        </p:txBody>
      </p:sp>
    </p:spTree>
    <p:extLst>
      <p:ext uri="{BB962C8B-B14F-4D97-AF65-F5344CB8AC3E}">
        <p14:creationId xmlns:p14="http://schemas.microsoft.com/office/powerpoint/2010/main" val="303205756"/>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12</a:t>
            </a:fld>
            <a:endParaRPr lang="en-US" smtClean="0"/>
          </a:p>
        </p:txBody>
      </p:sp>
      <p:sp>
        <p:nvSpPr>
          <p:cNvPr id="3075" name="Title 1"/>
          <p:cNvSpPr>
            <a:spLocks noGrp="1"/>
          </p:cNvSpPr>
          <p:nvPr>
            <p:ph type="title" idx="4294967295"/>
          </p:nvPr>
        </p:nvSpPr>
        <p:spPr>
          <a:xfrm>
            <a:off x="1379538" y="101600"/>
            <a:ext cx="7764462" cy="609600"/>
          </a:xfrm>
        </p:spPr>
        <p:txBody>
          <a:bodyPr/>
          <a:lstStyle/>
          <a:p>
            <a:pPr eaLnBrk="1" hangingPunct="1"/>
            <a:r>
              <a:rPr lang="en-US" dirty="0" smtClean="0">
                <a:latin typeface="Tahoma" pitchFamily="-106" charset="0"/>
                <a:ea typeface="ＭＳ Ｐゴシック" pitchFamily="-106" charset="-128"/>
                <a:cs typeface="Tahoma" pitchFamily="-106" charset="0"/>
              </a:rPr>
              <a:t>A Look Toward the Future</a:t>
            </a:r>
          </a:p>
        </p:txBody>
      </p:sp>
      <p:sp>
        <p:nvSpPr>
          <p:cNvPr id="6" name="Rectangle 3"/>
          <p:cNvSpPr txBox="1">
            <a:spLocks noChangeArrowheads="1"/>
          </p:cNvSpPr>
          <p:nvPr/>
        </p:nvSpPr>
        <p:spPr>
          <a:xfrm>
            <a:off x="147037" y="1416908"/>
            <a:ext cx="8832205" cy="5129942"/>
          </a:xfrm>
          <a:prstGeom prst="rect">
            <a:avLst/>
          </a:prstGeom>
        </p:spPr>
        <p:txBody>
          <a:bodyPr/>
          <a:lstStyle/>
          <a:p>
            <a:pPr marL="285750" indent="-285750" defTabSz="914400">
              <a:lnSpc>
                <a:spcPct val="90000"/>
              </a:lnSpc>
              <a:spcBef>
                <a:spcPct val="20000"/>
              </a:spcBef>
              <a:buFont typeface="Arial" charset="0"/>
              <a:buChar char="•"/>
              <a:defRPr/>
            </a:pPr>
            <a:r>
              <a:rPr lang="en-US" altLang="ja-JP" sz="2200" b="1" kern="0" dirty="0" smtClean="0">
                <a:solidFill>
                  <a:schemeClr val="tx1">
                    <a:lumMod val="75000"/>
                  </a:schemeClr>
                </a:solidFill>
                <a:latin typeface="Arial" pitchFamily="34" charset="0"/>
                <a:ea typeface="ＭＳ Ｐゴシック" pitchFamily="50" charset="-128"/>
                <a:cs typeface="Arial" pitchFamily="34" charset="0"/>
              </a:rPr>
              <a:t>How do we address actions that are being accomplished in execution of other high priority CEOS initiatives, especially under the next chapter of CEOS?</a:t>
            </a:r>
          </a:p>
          <a:p>
            <a:pPr marL="742950" lvl="1" indent="-285750" defTabSz="914400">
              <a:lnSpc>
                <a:spcPct val="90000"/>
              </a:lnSpc>
              <a:spcBef>
                <a:spcPct val="20000"/>
              </a:spcBef>
              <a:buFont typeface="Arial" charset="0"/>
              <a:buChar char="•"/>
              <a:defRPr/>
            </a:pPr>
            <a:r>
              <a:rPr lang="en-US" altLang="ja-JP" sz="2200" b="1" kern="0" dirty="0" smtClean="0">
                <a:solidFill>
                  <a:schemeClr val="tx1">
                    <a:lumMod val="75000"/>
                  </a:schemeClr>
                </a:solidFill>
                <a:latin typeface="Arial" pitchFamily="34" charset="0"/>
                <a:ea typeface="ＭＳ Ｐゴシック" pitchFamily="50" charset="-128"/>
                <a:cs typeface="Arial" pitchFamily="34" charset="0"/>
              </a:rPr>
              <a:t>SDCG</a:t>
            </a:r>
          </a:p>
          <a:p>
            <a:pPr marL="742950" lvl="1" indent="-285750" defTabSz="914400">
              <a:lnSpc>
                <a:spcPct val="90000"/>
              </a:lnSpc>
              <a:spcBef>
                <a:spcPct val="20000"/>
              </a:spcBef>
              <a:buFont typeface="Arial" charset="0"/>
              <a:buChar char="•"/>
              <a:defRPr/>
            </a:pPr>
            <a:r>
              <a:rPr lang="en-US" altLang="ja-JP" sz="2200" b="1" kern="0" dirty="0" smtClean="0">
                <a:solidFill>
                  <a:schemeClr val="tx1">
                    <a:lumMod val="75000"/>
                  </a:schemeClr>
                </a:solidFill>
                <a:latin typeface="Arial" pitchFamily="34" charset="0"/>
                <a:ea typeface="ＭＳ Ｐゴシック" pitchFamily="50" charset="-128"/>
                <a:cs typeface="Arial" pitchFamily="34" charset="0"/>
              </a:rPr>
              <a:t>Disaster</a:t>
            </a:r>
          </a:p>
          <a:p>
            <a:pPr marL="742950" lvl="1" indent="-285750" defTabSz="914400">
              <a:lnSpc>
                <a:spcPct val="90000"/>
              </a:lnSpc>
              <a:spcBef>
                <a:spcPct val="20000"/>
              </a:spcBef>
              <a:buFont typeface="Arial" charset="0"/>
              <a:buChar char="•"/>
              <a:defRPr/>
            </a:pPr>
            <a:r>
              <a:rPr lang="en-US" altLang="ja-JP" sz="2200" b="1" kern="0" dirty="0" smtClean="0">
                <a:solidFill>
                  <a:schemeClr val="tx1">
                    <a:lumMod val="75000"/>
                  </a:schemeClr>
                </a:solidFill>
                <a:latin typeface="Arial" pitchFamily="34" charset="0"/>
                <a:ea typeface="ＭＳ Ｐゴシック" pitchFamily="50" charset="-128"/>
                <a:cs typeface="Arial" pitchFamily="34" charset="0"/>
              </a:rPr>
              <a:t>GCOS Climate Actions</a:t>
            </a:r>
          </a:p>
          <a:p>
            <a:pPr marL="742950" lvl="1" indent="-285750" defTabSz="914400">
              <a:lnSpc>
                <a:spcPct val="90000"/>
              </a:lnSpc>
              <a:spcBef>
                <a:spcPct val="20000"/>
              </a:spcBef>
              <a:buFont typeface="Arial" charset="0"/>
              <a:buChar char="•"/>
              <a:defRPr/>
            </a:pPr>
            <a:r>
              <a:rPr lang="en-US" altLang="ja-JP" sz="2200" b="1" kern="0" dirty="0" smtClean="0">
                <a:solidFill>
                  <a:schemeClr val="tx1">
                    <a:lumMod val="75000"/>
                  </a:schemeClr>
                </a:solidFill>
                <a:latin typeface="Arial" pitchFamily="34" charset="0"/>
                <a:ea typeface="ＭＳ Ｐゴシック" pitchFamily="50" charset="-128"/>
                <a:cs typeface="Arial" pitchFamily="34" charset="0"/>
              </a:rPr>
              <a:t>CTF Strategy Actions</a:t>
            </a:r>
          </a:p>
          <a:p>
            <a:pPr marL="285750" indent="-285750" defTabSz="914400">
              <a:lnSpc>
                <a:spcPct val="90000"/>
              </a:lnSpc>
              <a:spcBef>
                <a:spcPct val="20000"/>
              </a:spcBef>
              <a:buFont typeface="Arial" charset="0"/>
              <a:buChar char="•"/>
              <a:defRPr/>
            </a:pPr>
            <a:endParaRPr lang="en-US" altLang="ja-JP" sz="1200" b="1" kern="0" dirty="0" smtClean="0">
              <a:solidFill>
                <a:schemeClr val="tx1">
                  <a:lumMod val="75000"/>
                </a:schemeClr>
              </a:solidFill>
              <a:latin typeface="Arial" pitchFamily="34" charset="0"/>
              <a:ea typeface="ＭＳ Ｐゴシック" pitchFamily="50" charset="-128"/>
              <a:cs typeface="Arial" pitchFamily="34" charset="0"/>
            </a:endParaRPr>
          </a:p>
          <a:p>
            <a:pPr marL="285750" indent="-285750" defTabSz="914400">
              <a:lnSpc>
                <a:spcPct val="90000"/>
              </a:lnSpc>
              <a:spcBef>
                <a:spcPct val="20000"/>
              </a:spcBef>
              <a:buFont typeface="Arial" charset="0"/>
              <a:buChar char="•"/>
              <a:defRPr/>
            </a:pPr>
            <a:r>
              <a:rPr lang="en-US" altLang="ja-JP" sz="2200" b="1" kern="0" dirty="0" smtClean="0">
                <a:solidFill>
                  <a:schemeClr val="tx1">
                    <a:lumMod val="75000"/>
                  </a:schemeClr>
                </a:solidFill>
                <a:latin typeface="Arial" pitchFamily="34" charset="0"/>
                <a:ea typeface="ＭＳ Ｐゴシック" pitchFamily="50" charset="-128"/>
                <a:cs typeface="Arial" pitchFamily="34" charset="0"/>
              </a:rPr>
              <a:t>Implementation Plan – Is there a future?  And has anyone noticed there was not a 2012 IP prepared?</a:t>
            </a:r>
          </a:p>
          <a:p>
            <a:pPr defTabSz="914400">
              <a:lnSpc>
                <a:spcPct val="90000"/>
              </a:lnSpc>
              <a:spcBef>
                <a:spcPct val="20000"/>
              </a:spcBef>
              <a:defRPr/>
            </a:pPr>
            <a:endParaRPr lang="en-US" altLang="ja-JP" sz="1400" b="1" kern="0" dirty="0" smtClean="0">
              <a:solidFill>
                <a:schemeClr val="accent4">
                  <a:lumMod val="75000"/>
                  <a:lumOff val="25000"/>
                </a:schemeClr>
              </a:solidFill>
              <a:latin typeface="Arial" pitchFamily="34" charset="0"/>
              <a:ea typeface="ＭＳ Ｐゴシック" pitchFamily="50" charset="-128"/>
              <a:cs typeface="Arial" pitchFamily="34" charset="0"/>
            </a:endParaRPr>
          </a:p>
          <a:p>
            <a:pPr marL="285750" indent="-285750" defTabSz="914400">
              <a:lnSpc>
                <a:spcPct val="90000"/>
              </a:lnSpc>
              <a:spcBef>
                <a:spcPct val="20000"/>
              </a:spcBef>
              <a:buFont typeface="Arial" charset="0"/>
              <a:buChar char="•"/>
              <a:defRPr/>
            </a:pPr>
            <a:r>
              <a:rPr lang="en-US" altLang="ja-JP" sz="2200" b="1" kern="0" dirty="0" smtClean="0">
                <a:solidFill>
                  <a:schemeClr val="tx1">
                    <a:lumMod val="75000"/>
                  </a:schemeClr>
                </a:solidFill>
                <a:latin typeface="Arial" pitchFamily="34" charset="0"/>
                <a:ea typeface="ＭＳ Ｐゴシック" pitchFamily="50" charset="-128"/>
                <a:cs typeface="Arial" pitchFamily="34" charset="0"/>
              </a:rPr>
              <a:t>Updates to the 2012-2015 GEO Work Plan</a:t>
            </a:r>
          </a:p>
          <a:p>
            <a:pPr marL="742950" lvl="1" indent="-285750" defTabSz="914400">
              <a:lnSpc>
                <a:spcPct val="90000"/>
              </a:lnSpc>
              <a:spcBef>
                <a:spcPct val="20000"/>
              </a:spcBef>
              <a:buFont typeface="Arial" charset="0"/>
              <a:buChar char="•"/>
              <a:defRPr/>
            </a:pPr>
            <a:r>
              <a:rPr lang="en-US" altLang="ja-JP" sz="2200" b="1" kern="0" dirty="0" smtClean="0">
                <a:solidFill>
                  <a:schemeClr val="tx1">
                    <a:lumMod val="75000"/>
                  </a:schemeClr>
                </a:solidFill>
                <a:latin typeface="Arial" pitchFamily="34" charset="0"/>
                <a:ea typeface="ＭＳ Ｐゴシック" pitchFamily="50" charset="-128"/>
                <a:cs typeface="Arial" pitchFamily="34" charset="0"/>
              </a:rPr>
              <a:t>Rev 2.1 just released for GEO Principal level review with comments due 22 October</a:t>
            </a:r>
          </a:p>
        </p:txBody>
      </p:sp>
    </p:spTree>
    <p:extLst>
      <p:ext uri="{BB962C8B-B14F-4D97-AF65-F5344CB8AC3E}">
        <p14:creationId xmlns:p14="http://schemas.microsoft.com/office/powerpoint/2010/main" val="4233199017"/>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2</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smtClean="0">
                <a:latin typeface="Tahoma" pitchFamily="-106" charset="0"/>
                <a:ea typeface="ＭＳ Ｐゴシック" pitchFamily="-106" charset="-128"/>
                <a:cs typeface="Tahoma" pitchFamily="-106" charset="0"/>
              </a:rPr>
              <a:t>A Few of My Favorite Things</a:t>
            </a:r>
            <a:endParaRPr lang="en-US" dirty="0" smtClean="0">
              <a:latin typeface="Tahoma" pitchFamily="-106" charset="0"/>
              <a:ea typeface="ＭＳ Ｐゴシック" pitchFamily="-106" charset="-128"/>
              <a:cs typeface="Tahoma" pitchFamily="-106" charset="0"/>
            </a:endParaRPr>
          </a:p>
        </p:txBody>
      </p:sp>
      <p:pic>
        <p:nvPicPr>
          <p:cNvPr id="2" name="Picture 2" descr="http://www.favething.com/uploads/images/main-fave-images/whiskers_on_kitten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806" y="1827929"/>
            <a:ext cx="3638209" cy="273152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http://t3.gstatic.com/images?q=tbn:ANd9GcRjnkkVWUojfs1bO1myxjLGzoRqFEP5nsrGD6cTxkmK9zW9oR-v"/>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2278" y="4183044"/>
            <a:ext cx="2972985" cy="258989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i.telegraph.co.uk/multimedia/archive/01832/raindrops-on-roses_1832761i.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27" y="1362629"/>
            <a:ext cx="3842049" cy="28257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30746" y="4559455"/>
            <a:ext cx="4162958" cy="1938992"/>
          </a:xfrm>
          <a:prstGeom prst="rect">
            <a:avLst/>
          </a:prstGeom>
          <a:noFill/>
        </p:spPr>
        <p:txBody>
          <a:bodyPr wrap="square" rtlCol="0">
            <a:spAutoFit/>
          </a:bodyPr>
          <a:lstStyle/>
          <a:p>
            <a:r>
              <a:rPr lang="en-US" sz="4000" b="1" dirty="0" smtClean="0">
                <a:solidFill>
                  <a:schemeClr val="tx2">
                    <a:lumMod val="75000"/>
                  </a:schemeClr>
                </a:solidFill>
                <a:effectLst>
                  <a:outerShdw blurRad="38100" dist="38100" dir="2700000" algn="tl">
                    <a:srgbClr val="000000">
                      <a:alpha val="43137"/>
                    </a:srgbClr>
                  </a:outerShdw>
                </a:effectLst>
              </a:rPr>
              <a:t>And Warm </a:t>
            </a:r>
          </a:p>
          <a:p>
            <a:r>
              <a:rPr lang="en-US" sz="4000" b="1" dirty="0" smtClean="0">
                <a:solidFill>
                  <a:schemeClr val="tx2">
                    <a:lumMod val="75000"/>
                  </a:schemeClr>
                </a:solidFill>
                <a:effectLst>
                  <a:outerShdw blurRad="38100" dist="38100" dir="2700000" algn="tl">
                    <a:srgbClr val="000000">
                      <a:alpha val="43137"/>
                    </a:srgbClr>
                  </a:outerShdw>
                </a:effectLst>
              </a:rPr>
              <a:t>Woolen…</a:t>
            </a:r>
          </a:p>
          <a:p>
            <a:r>
              <a:rPr lang="en-US" sz="4000" b="1" dirty="0" smtClean="0">
                <a:solidFill>
                  <a:schemeClr val="tx2">
                    <a:lumMod val="75000"/>
                  </a:schemeClr>
                </a:solidFill>
                <a:effectLst>
                  <a:outerShdw blurRad="38100" dist="38100" dir="2700000" algn="tl">
                    <a:srgbClr val="000000">
                      <a:alpha val="43137"/>
                    </a:srgbClr>
                  </a:outerShdw>
                </a:effectLst>
              </a:rPr>
              <a:t>ACTIONS</a:t>
            </a:r>
            <a:endParaRPr lang="en-US" sz="4000" b="1" dirty="0">
              <a:solidFill>
                <a:schemeClr val="tx2">
                  <a:lumMod val="75000"/>
                </a:schemeClr>
              </a:solidFill>
              <a:effectLst>
                <a:outerShdw blurRad="38100" dist="38100" dir="2700000" algn="tl">
                  <a:srgbClr val="000000">
                    <a:alpha val="43137"/>
                  </a:srgbClr>
                </a:outerShdw>
              </a:effectLst>
            </a:endParaRPr>
          </a:p>
        </p:txBody>
      </p:sp>
      <p:pic>
        <p:nvPicPr>
          <p:cNvPr id="5" name="Picture 6" descr="http://t1.gstatic.com/images?q=tbn:ANd9GcRR2eBzpUeYTTEWPw3c-NwUAMzAx6CJaDdASlrzpuNttkKg5JU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6676" y="4755491"/>
            <a:ext cx="1872008" cy="1872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4780472"/>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3</a:t>
            </a:fld>
            <a:endParaRPr lang="en-US" smtClean="0"/>
          </a:p>
        </p:txBody>
      </p:sp>
      <p:sp>
        <p:nvSpPr>
          <p:cNvPr id="3075" name="Title 1"/>
          <p:cNvSpPr>
            <a:spLocks noGrp="1"/>
          </p:cNvSpPr>
          <p:nvPr>
            <p:ph type="title" idx="4294967295"/>
          </p:nvPr>
        </p:nvSpPr>
        <p:spPr>
          <a:xfrm>
            <a:off x="1320800" y="101600"/>
            <a:ext cx="7764463" cy="609600"/>
          </a:xfrm>
        </p:spPr>
        <p:txBody>
          <a:bodyPr/>
          <a:lstStyle/>
          <a:p>
            <a:pPr eaLnBrk="1" hangingPunct="1"/>
            <a:r>
              <a:rPr lang="en-US" dirty="0" smtClean="0">
                <a:latin typeface="Tahoma" pitchFamily="-106" charset="0"/>
                <a:ea typeface="ＭＳ Ｐゴシック" pitchFamily="-106" charset="-128"/>
                <a:cs typeface="Tahoma" pitchFamily="-106" charset="0"/>
              </a:rPr>
              <a:t>Overview</a:t>
            </a:r>
          </a:p>
        </p:txBody>
      </p:sp>
      <p:sp>
        <p:nvSpPr>
          <p:cNvPr id="5" name="Rectangle 3"/>
          <p:cNvSpPr txBox="1">
            <a:spLocks noChangeArrowheads="1"/>
          </p:cNvSpPr>
          <p:nvPr/>
        </p:nvSpPr>
        <p:spPr>
          <a:xfrm>
            <a:off x="147037" y="1416908"/>
            <a:ext cx="8832205" cy="5129942"/>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endParaRPr lang="en-GB" altLang="ja-JP" sz="2400" b="1" dirty="0" smtClean="0">
              <a:solidFill>
                <a:schemeClr val="tx1">
                  <a:lumMod val="75000"/>
                </a:schemeClr>
              </a:solidFill>
              <a:latin typeface="Arial" pitchFamily="34" charset="0"/>
              <a:ea typeface="ＭＳ Ｐゴシック" pitchFamily="50" charset="-128"/>
              <a:cs typeface="Arial" pitchFamily="34" charset="0"/>
            </a:endParaRPr>
          </a:p>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r>
              <a:rPr lang="en-GB" altLang="ja-JP" sz="2400" b="1" dirty="0" smtClean="0">
                <a:solidFill>
                  <a:schemeClr val="tx1">
                    <a:lumMod val="75000"/>
                  </a:schemeClr>
                </a:solidFill>
                <a:latin typeface="Arial" pitchFamily="34" charset="0"/>
                <a:ea typeface="ＭＳ Ｐゴシック" pitchFamily="50" charset="-128"/>
                <a:cs typeface="Arial" pitchFamily="34" charset="0"/>
              </a:rPr>
              <a:t>Accomplishments since 2012 Plenary</a:t>
            </a:r>
          </a:p>
          <a:p>
            <a:pPr marR="0" lvl="0" algn="l" defTabSz="914400" rtl="0" eaLnBrk="1" fontAlgn="base" latinLnBrk="0" hangingPunct="1">
              <a:lnSpc>
                <a:spcPct val="90000"/>
              </a:lnSpc>
              <a:spcBef>
                <a:spcPct val="20000"/>
              </a:spcBef>
              <a:spcAft>
                <a:spcPct val="0"/>
              </a:spcAft>
              <a:buClrTx/>
              <a:buSzTx/>
              <a:tabLst/>
              <a:defRPr/>
            </a:pPr>
            <a:endParaRPr lang="en-GB" altLang="ja-JP" sz="1200" b="1" dirty="0" smtClean="0">
              <a:solidFill>
                <a:schemeClr val="tx1">
                  <a:lumMod val="75000"/>
                </a:schemeClr>
              </a:solidFill>
              <a:latin typeface="Arial" pitchFamily="34" charset="0"/>
              <a:ea typeface="ＭＳ Ｐゴシック" pitchFamily="50" charset="-128"/>
              <a:cs typeface="Arial" pitchFamily="34" charset="0"/>
            </a:endParaRPr>
          </a:p>
          <a:p>
            <a:pPr marL="342900" indent="-342900" defTabSz="914400">
              <a:lnSpc>
                <a:spcPct val="90000"/>
              </a:lnSpc>
              <a:spcBef>
                <a:spcPct val="20000"/>
              </a:spcBef>
              <a:buFont typeface="Arial" charset="0"/>
              <a:buChar char="•"/>
              <a:defRPr/>
            </a:pPr>
            <a:r>
              <a:rPr lang="en-GB" altLang="ja-JP" sz="2400" b="1" dirty="0" smtClean="0">
                <a:solidFill>
                  <a:schemeClr val="tx1">
                    <a:lumMod val="75000"/>
                  </a:schemeClr>
                </a:solidFill>
                <a:latin typeface="Arial" pitchFamily="34" charset="0"/>
                <a:ea typeface="ＭＳ Ｐゴシック" pitchFamily="50" charset="-128"/>
                <a:cs typeface="Arial" pitchFamily="34" charset="0"/>
              </a:rPr>
              <a:t>Why are Actions important?</a:t>
            </a:r>
          </a:p>
          <a:p>
            <a:pPr marL="342900" indent="-342900" defTabSz="914400">
              <a:lnSpc>
                <a:spcPct val="90000"/>
              </a:lnSpc>
              <a:spcBef>
                <a:spcPct val="20000"/>
              </a:spcBef>
              <a:buFont typeface="Arial" charset="0"/>
              <a:buChar char="•"/>
              <a:defRPr/>
            </a:pPr>
            <a:endParaRPr lang="en-GB" altLang="ja-JP" sz="1400" b="1" dirty="0" smtClean="0">
              <a:solidFill>
                <a:schemeClr val="tx1">
                  <a:lumMod val="75000"/>
                </a:schemeClr>
              </a:solidFill>
              <a:latin typeface="Arial" pitchFamily="34" charset="0"/>
              <a:ea typeface="ＭＳ Ｐゴシック" pitchFamily="50" charset="-128"/>
              <a:cs typeface="Arial" pitchFamily="34" charset="0"/>
            </a:endParaRPr>
          </a:p>
          <a:p>
            <a:pPr marL="342900" indent="-342900" defTabSz="914400">
              <a:lnSpc>
                <a:spcPct val="90000"/>
              </a:lnSpc>
              <a:spcBef>
                <a:spcPct val="20000"/>
              </a:spcBef>
              <a:buFont typeface="Arial" charset="0"/>
              <a:buChar char="•"/>
              <a:defRPr/>
            </a:pPr>
            <a:r>
              <a:rPr lang="en-GB" altLang="ja-JP" sz="2400" b="1" dirty="0" smtClean="0">
                <a:solidFill>
                  <a:schemeClr val="tx1">
                    <a:lumMod val="75000"/>
                  </a:schemeClr>
                </a:solidFill>
                <a:latin typeface="Arial" pitchFamily="34" charset="0"/>
                <a:ea typeface="ＭＳ Ｐゴシック" pitchFamily="50" charset="-128"/>
                <a:cs typeface="Arial" pitchFamily="34" charset="0"/>
              </a:rPr>
              <a:t>Future remaining activities and milestones</a:t>
            </a:r>
          </a:p>
          <a:p>
            <a:pPr defTabSz="914400">
              <a:lnSpc>
                <a:spcPct val="90000"/>
              </a:lnSpc>
              <a:spcBef>
                <a:spcPct val="20000"/>
              </a:spcBef>
              <a:defRPr/>
            </a:pPr>
            <a:endParaRPr lang="en-GB" altLang="ja-JP" sz="1200" b="1" dirty="0" smtClean="0">
              <a:solidFill>
                <a:schemeClr val="tx1">
                  <a:lumMod val="75000"/>
                </a:schemeClr>
              </a:solidFill>
              <a:latin typeface="Arial" pitchFamily="34" charset="0"/>
              <a:ea typeface="ＭＳ Ｐゴシック" pitchFamily="50" charset="-128"/>
              <a:cs typeface="Arial" pitchFamily="34" charset="0"/>
            </a:endParaRPr>
          </a:p>
          <a:p>
            <a:pPr marL="342900" indent="-342900" defTabSz="914400">
              <a:lnSpc>
                <a:spcPct val="90000"/>
              </a:lnSpc>
              <a:spcBef>
                <a:spcPct val="20000"/>
              </a:spcBef>
              <a:buFont typeface="Arial" charset="0"/>
              <a:buChar char="•"/>
              <a:defRPr/>
            </a:pPr>
            <a:r>
              <a:rPr lang="en-GB" altLang="ja-JP" sz="2400" b="1" dirty="0" smtClean="0">
                <a:solidFill>
                  <a:schemeClr val="tx1">
                    <a:lumMod val="75000"/>
                  </a:schemeClr>
                </a:solidFill>
                <a:latin typeface="Arial" pitchFamily="34" charset="0"/>
                <a:ea typeface="ＭＳ Ｐゴシック" pitchFamily="50" charset="-128"/>
                <a:cs typeface="Arial" pitchFamily="34" charset="0"/>
              </a:rPr>
              <a:t>Main issues/concerns</a:t>
            </a:r>
          </a:p>
          <a:p>
            <a:pPr marL="342900" indent="-342900" defTabSz="914400">
              <a:lnSpc>
                <a:spcPct val="90000"/>
              </a:lnSpc>
              <a:spcBef>
                <a:spcPct val="20000"/>
              </a:spcBef>
              <a:buFont typeface="Arial" charset="0"/>
              <a:buChar char="•"/>
              <a:defRPr/>
            </a:pPr>
            <a:endParaRPr lang="en-GB" altLang="ja-JP" sz="2400" b="1" dirty="0">
              <a:solidFill>
                <a:schemeClr val="tx1">
                  <a:lumMod val="75000"/>
                </a:scheme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val="852726918"/>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8276" y="0"/>
            <a:ext cx="6775724" cy="601363"/>
          </a:xfrm>
        </p:spPr>
        <p:txBody>
          <a:bodyPr/>
          <a:lstStyle/>
          <a:p>
            <a:r>
              <a:rPr lang="en-US" sz="2400" dirty="0" smtClean="0">
                <a:solidFill>
                  <a:schemeClr val="bg1"/>
                </a:solidFill>
              </a:rPr>
              <a:t>Why </a:t>
            </a:r>
            <a:r>
              <a:rPr lang="en-US" sz="2400" dirty="0" smtClean="0">
                <a:solidFill>
                  <a:schemeClr val="bg1"/>
                </a:solidFill>
              </a:rPr>
              <a:t>Are CEOS </a:t>
            </a:r>
            <a:r>
              <a:rPr lang="en-US" sz="2800" i="1" dirty="0" smtClean="0">
                <a:solidFill>
                  <a:srgbClr val="92D050"/>
                </a:solidFill>
              </a:rPr>
              <a:t>Actions</a:t>
            </a:r>
            <a:r>
              <a:rPr lang="en-US" sz="2800" dirty="0" smtClean="0">
                <a:solidFill>
                  <a:srgbClr val="92D050"/>
                </a:solidFill>
              </a:rPr>
              <a:t> </a:t>
            </a:r>
            <a:r>
              <a:rPr lang="en-US" sz="2400" dirty="0" smtClean="0">
                <a:solidFill>
                  <a:schemeClr val="bg1"/>
                </a:solidFill>
              </a:rPr>
              <a:t>Important?</a:t>
            </a:r>
            <a:endParaRPr lang="en-US" sz="2400" dirty="0">
              <a:solidFill>
                <a:schemeClr val="bg1"/>
              </a:solidFill>
            </a:endParaRPr>
          </a:p>
        </p:txBody>
      </p:sp>
      <p:sp>
        <p:nvSpPr>
          <p:cNvPr id="3" name="Content Placeholder 2"/>
          <p:cNvSpPr>
            <a:spLocks noGrp="1"/>
          </p:cNvSpPr>
          <p:nvPr>
            <p:ph idx="1"/>
          </p:nvPr>
        </p:nvSpPr>
        <p:spPr>
          <a:xfrm>
            <a:off x="3050848" y="1603513"/>
            <a:ext cx="5999148" cy="4943337"/>
          </a:xfrm>
        </p:spPr>
        <p:txBody>
          <a:bodyPr/>
          <a:lstStyle/>
          <a:p>
            <a:pPr>
              <a:buFont typeface="Wingdings" pitchFamily="2" charset="2"/>
              <a:buChar char="§"/>
            </a:pPr>
            <a:r>
              <a:rPr lang="en-US" altLang="ja-JP" dirty="0" smtClean="0">
                <a:solidFill>
                  <a:schemeClr val="tx2"/>
                </a:solidFill>
                <a:latin typeface="Arial" pitchFamily="34" charset="0"/>
                <a:ea typeface="ＭＳ Ｐゴシック" pitchFamily="50" charset="-128"/>
                <a:cs typeface="Arial" pitchFamily="34" charset="0"/>
              </a:rPr>
              <a:t>Highlight </a:t>
            </a:r>
            <a:r>
              <a:rPr lang="en-US" altLang="ja-JP" dirty="0">
                <a:solidFill>
                  <a:schemeClr val="tx2"/>
                </a:solidFill>
                <a:latin typeface="Arial" pitchFamily="34" charset="0"/>
                <a:ea typeface="ＭＳ Ｐゴシック" pitchFamily="50" charset="-128"/>
                <a:cs typeface="Arial" pitchFamily="34" charset="0"/>
              </a:rPr>
              <a:t>the commitment of Space Agencies to implement the Global Earth Observation System of Systems (</a:t>
            </a:r>
            <a:r>
              <a:rPr lang="en-US" altLang="ja-JP" dirty="0" smtClean="0">
                <a:solidFill>
                  <a:schemeClr val="tx2"/>
                </a:solidFill>
                <a:latin typeface="Arial" pitchFamily="34" charset="0"/>
                <a:ea typeface="ＭＳ Ｐゴシック" pitchFamily="50" charset="-128"/>
                <a:cs typeface="Arial" pitchFamily="34" charset="0"/>
              </a:rPr>
              <a:t>GEOSS)</a:t>
            </a:r>
          </a:p>
          <a:p>
            <a:pPr marL="685800" lvl="1">
              <a:buFont typeface="Wingdings" pitchFamily="2" charset="2"/>
              <a:buChar char="§"/>
            </a:pPr>
            <a:endParaRPr lang="en-US" altLang="ja-JP" sz="2000" dirty="0" smtClean="0">
              <a:solidFill>
                <a:schemeClr val="accent4">
                  <a:lumMod val="75000"/>
                  <a:lumOff val="25000"/>
                </a:schemeClr>
              </a:solidFill>
              <a:latin typeface="Arial" pitchFamily="34" charset="0"/>
              <a:ea typeface="ＭＳ Ｐゴシック" pitchFamily="50" charset="-128"/>
              <a:cs typeface="Arial" pitchFamily="34" charset="0"/>
            </a:endParaRPr>
          </a:p>
          <a:p>
            <a:pPr marL="685800" lvl="1">
              <a:buFont typeface="Wingdings" pitchFamily="2" charset="2"/>
              <a:buChar char="§"/>
            </a:pPr>
            <a:r>
              <a:rPr lang="en-US" altLang="ja-JP" sz="2000" dirty="0" smtClean="0">
                <a:solidFill>
                  <a:schemeClr val="accent4">
                    <a:lumMod val="75000"/>
                    <a:lumOff val="25000"/>
                  </a:schemeClr>
                </a:solidFill>
                <a:latin typeface="Arial" pitchFamily="34" charset="0"/>
                <a:ea typeface="ＭＳ Ｐゴシック" pitchFamily="50" charset="-128"/>
                <a:cs typeface="Arial" pitchFamily="34" charset="0"/>
              </a:rPr>
              <a:t>Actions </a:t>
            </a:r>
            <a:r>
              <a:rPr lang="en-US" altLang="ja-JP" sz="2000" dirty="0">
                <a:solidFill>
                  <a:schemeClr val="accent4">
                    <a:lumMod val="75000"/>
                    <a:lumOff val="25000"/>
                  </a:schemeClr>
                </a:solidFill>
                <a:latin typeface="Arial" pitchFamily="34" charset="0"/>
                <a:ea typeface="ＭＳ Ｐゴシック" pitchFamily="50" charset="-128"/>
                <a:cs typeface="Arial" pitchFamily="34" charset="0"/>
              </a:rPr>
              <a:t>focus exclusively on space segment aspects and efforts of Space Agencies to implement Components of the GEO Work Plan and </a:t>
            </a:r>
            <a:r>
              <a:rPr lang="en-US" altLang="ja-JP" sz="2000" dirty="0" smtClean="0">
                <a:solidFill>
                  <a:schemeClr val="accent4">
                    <a:lumMod val="75000"/>
                    <a:lumOff val="25000"/>
                  </a:schemeClr>
                </a:solidFill>
                <a:latin typeface="Arial" pitchFamily="34" charset="0"/>
                <a:ea typeface="ＭＳ Ｐゴシック" pitchFamily="50" charset="-128"/>
                <a:cs typeface="Arial" pitchFamily="34" charset="0"/>
              </a:rPr>
              <a:t>GEOSS</a:t>
            </a:r>
          </a:p>
          <a:p>
            <a:pPr>
              <a:buFont typeface="Wingdings" pitchFamily="2" charset="2"/>
              <a:buChar char="§"/>
            </a:pPr>
            <a:endParaRPr lang="en-US" altLang="ja-JP" dirty="0" smtClean="0">
              <a:solidFill>
                <a:schemeClr val="tx2"/>
              </a:solidFill>
              <a:latin typeface="Arial" pitchFamily="34" charset="0"/>
              <a:ea typeface="ＭＳ Ｐゴシック" pitchFamily="50" charset="-128"/>
              <a:cs typeface="Arial" pitchFamily="34" charset="0"/>
            </a:endParaRPr>
          </a:p>
          <a:p>
            <a:pPr>
              <a:buFont typeface="Wingdings" pitchFamily="2" charset="2"/>
              <a:buChar char="§"/>
            </a:pPr>
            <a:r>
              <a:rPr lang="en-US" altLang="ja-JP" dirty="0" smtClean="0">
                <a:solidFill>
                  <a:schemeClr val="tx2"/>
                </a:solidFill>
                <a:latin typeface="Arial" pitchFamily="34" charset="0"/>
                <a:ea typeface="ＭＳ Ｐゴシック" pitchFamily="50" charset="-128"/>
                <a:cs typeface="Arial" pitchFamily="34" charset="0"/>
              </a:rPr>
              <a:t>Address the Elements of the Annual CEOS Work Plan</a:t>
            </a:r>
            <a:endParaRPr lang="en-US" altLang="ja-JP" dirty="0">
              <a:solidFill>
                <a:schemeClr val="tx2"/>
              </a:solidFill>
              <a:latin typeface="Arial" pitchFamily="34" charset="0"/>
              <a:ea typeface="ＭＳ Ｐゴシック" pitchFamily="50" charset="-128"/>
              <a:cs typeface="Arial" pitchFamily="34" charset="0"/>
            </a:endParaRPr>
          </a:p>
          <a:p>
            <a:pPr>
              <a:buFont typeface="Wingdings" pitchFamily="2" charset="2"/>
              <a:buChar char="§"/>
            </a:pPr>
            <a:endParaRPr lang="en-US" sz="2800" dirty="0" smtClean="0">
              <a:solidFill>
                <a:schemeClr val="tx2"/>
              </a:solidFill>
            </a:endParaRPr>
          </a:p>
        </p:txBody>
      </p:sp>
      <p:sp>
        <p:nvSpPr>
          <p:cNvPr id="16" name="Slide Number Placeholder 5"/>
          <p:cNvSpPr>
            <a:spLocks noGrp="1"/>
          </p:cNvSpPr>
          <p:nvPr>
            <p:ph type="sldNum" sz="quarter" idx="10"/>
          </p:nvPr>
        </p:nvSpPr>
        <p:spPr bwMode="auto">
          <a:xfrm>
            <a:off x="7239000" y="6546850"/>
            <a:ext cx="1905000" cy="311150"/>
          </a:xfrm>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4</a:t>
            </a:fld>
            <a:endParaRPr lang="en-US"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46" y="1745145"/>
            <a:ext cx="3302510" cy="427134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552339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19400" y="1"/>
            <a:ext cx="6324600" cy="649480"/>
          </a:xfrm>
        </p:spPr>
        <p:txBody>
          <a:bodyPr/>
          <a:lstStyle/>
          <a:p>
            <a:r>
              <a:rPr lang="en-US" sz="2800" dirty="0" smtClean="0"/>
              <a:t>Priority Objectives for 2013</a:t>
            </a:r>
            <a:br>
              <a:rPr lang="en-US" sz="2800" dirty="0" smtClean="0"/>
            </a:br>
            <a:r>
              <a:rPr lang="en-US" sz="1800" i="1" dirty="0" smtClean="0">
                <a:solidFill>
                  <a:schemeClr val="tx2">
                    <a:lumMod val="20000"/>
                    <a:lumOff val="80000"/>
                  </a:schemeClr>
                </a:solidFill>
              </a:rPr>
              <a:t>2013 CEOS Work Plan:  2 FEB 2013 FINAL</a:t>
            </a:r>
            <a:endParaRPr lang="en-US" sz="2800" i="1" dirty="0">
              <a:solidFill>
                <a:schemeClr val="tx2">
                  <a:lumMod val="20000"/>
                  <a:lumOff val="80000"/>
                </a:schemeClr>
              </a:solidFill>
            </a:endParaRPr>
          </a:p>
        </p:txBody>
      </p:sp>
      <p:sp>
        <p:nvSpPr>
          <p:cNvPr id="7" name="Content Placeholder 2"/>
          <p:cNvSpPr>
            <a:spLocks noGrp="1"/>
          </p:cNvSpPr>
          <p:nvPr>
            <p:ph idx="1"/>
          </p:nvPr>
        </p:nvSpPr>
        <p:spPr>
          <a:xfrm>
            <a:off x="152400" y="1365909"/>
            <a:ext cx="8915400" cy="5426075"/>
          </a:xfrm>
        </p:spPr>
        <p:txBody>
          <a:bodyPr/>
          <a:lstStyle/>
          <a:p>
            <a:pPr>
              <a:spcBef>
                <a:spcPts val="300"/>
              </a:spcBef>
              <a:spcAft>
                <a:spcPts val="300"/>
              </a:spcAft>
              <a:buFont typeface="Wingdings" pitchFamily="2" charset="2"/>
              <a:buChar char="§"/>
            </a:pPr>
            <a:r>
              <a:rPr lang="en-US" sz="1800" dirty="0"/>
              <a:t>CEOS Agencies will continue to enhance their cooperation to support more effective societal decision-making in the areas of </a:t>
            </a:r>
            <a:r>
              <a:rPr lang="en-US" sz="1800" dirty="0">
                <a:solidFill>
                  <a:schemeClr val="accent4">
                    <a:lumMod val="75000"/>
                    <a:lumOff val="25000"/>
                  </a:schemeClr>
                </a:solidFill>
              </a:rPr>
              <a:t>climate monitoring and research, carbon observations, including observations to support the effective monitoring and management of the world’s forested regions, food security, disaster risk management, capacity building, and data availability and access</a:t>
            </a:r>
            <a:r>
              <a:rPr lang="en-US" sz="1800" dirty="0"/>
              <a:t>.</a:t>
            </a:r>
            <a:endParaRPr lang="en-US" sz="1800" dirty="0" smtClean="0"/>
          </a:p>
          <a:p>
            <a:pPr>
              <a:spcBef>
                <a:spcPts val="300"/>
              </a:spcBef>
              <a:spcAft>
                <a:spcPts val="300"/>
              </a:spcAft>
              <a:buFont typeface="Wingdings" pitchFamily="2" charset="2"/>
              <a:buChar char="§"/>
            </a:pPr>
            <a:r>
              <a:rPr lang="en-US" sz="1800" dirty="0"/>
              <a:t>CEOS Working Groups and Virtual Constellations will expand their technical and scientific coordination to support these objectives, and improve the overall level of complementarity and compatibility of their Earth observation and data management systems for societal benefit.</a:t>
            </a:r>
            <a:r>
              <a:rPr lang="en-US" sz="1800" dirty="0" smtClean="0"/>
              <a:t>  </a:t>
            </a:r>
          </a:p>
          <a:p>
            <a:pPr>
              <a:spcBef>
                <a:spcPts val="300"/>
              </a:spcBef>
              <a:spcAft>
                <a:spcPts val="300"/>
              </a:spcAft>
              <a:buFont typeface="Wingdings" pitchFamily="2" charset="2"/>
              <a:buChar char="§"/>
            </a:pPr>
            <a:r>
              <a:rPr lang="en-US" sz="1800" dirty="0"/>
              <a:t>CEOS will consider other requests from external stakeholders and determine what, if any, support is possible and appropriate.  CEOS will also continue its outreach and communications efforts.</a:t>
            </a:r>
            <a:r>
              <a:rPr lang="en-US" sz="1800" dirty="0" smtClean="0"/>
              <a:t> </a:t>
            </a:r>
          </a:p>
          <a:p>
            <a:pPr>
              <a:spcBef>
                <a:spcPts val="300"/>
              </a:spcBef>
              <a:spcAft>
                <a:spcPts val="300"/>
              </a:spcAft>
              <a:buFont typeface="Wingdings" pitchFamily="2" charset="2"/>
              <a:buChar char="§"/>
            </a:pPr>
            <a:r>
              <a:rPr lang="en-US" sz="1800" dirty="0"/>
              <a:t>CEOS will continue its consideration of 2011 CEOS Self-Study recommendations, with near-term (</a:t>
            </a:r>
            <a:r>
              <a:rPr lang="en-US" sz="1800" i="1" dirty="0"/>
              <a:t>e.g.</a:t>
            </a:r>
            <a:r>
              <a:rPr lang="en-US" sz="1800" dirty="0"/>
              <a:t>, 1-3 years) decisions anticipated on its organization, structure, decision-making processes, and stakeholder relations.</a:t>
            </a:r>
          </a:p>
        </p:txBody>
      </p:sp>
      <p:sp>
        <p:nvSpPr>
          <p:cNvPr id="17" name="Slide Number Placeholder 5"/>
          <p:cNvSpPr>
            <a:spLocks noGrp="1"/>
          </p:cNvSpPr>
          <p:nvPr>
            <p:ph type="sldNum" sz="quarter" idx="10"/>
          </p:nvPr>
        </p:nvSpPr>
        <p:spPr bwMode="auto">
          <a:xfrm>
            <a:off x="7239000" y="6546850"/>
            <a:ext cx="1905000" cy="311150"/>
          </a:xfrm>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5</a:t>
            </a:fld>
            <a:endParaRPr lang="en-US" dirty="0" smtClean="0"/>
          </a:p>
        </p:txBody>
      </p:sp>
    </p:spTree>
    <p:extLst>
      <p:ext uri="{BB962C8B-B14F-4D97-AF65-F5344CB8AC3E}">
        <p14:creationId xmlns:p14="http://schemas.microsoft.com/office/powerpoint/2010/main" val="354543639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75873" y="0"/>
            <a:ext cx="7768128" cy="615297"/>
          </a:xfrm>
        </p:spPr>
        <p:txBody>
          <a:bodyPr/>
          <a:lstStyle/>
          <a:p>
            <a:r>
              <a:rPr lang="en-US" sz="2800" dirty="0" smtClean="0"/>
              <a:t>Eight Elements of the 2013 CEOS Work Plan</a:t>
            </a:r>
            <a:endParaRPr lang="en-US" sz="2800" dirty="0"/>
          </a:p>
        </p:txBody>
      </p:sp>
      <p:sp>
        <p:nvSpPr>
          <p:cNvPr id="7" name="Content Placeholder 2"/>
          <p:cNvSpPr>
            <a:spLocks noGrp="1"/>
          </p:cNvSpPr>
          <p:nvPr>
            <p:ph idx="1"/>
          </p:nvPr>
        </p:nvSpPr>
        <p:spPr>
          <a:xfrm>
            <a:off x="76200" y="1375873"/>
            <a:ext cx="8991600" cy="5324030"/>
          </a:xfrm>
        </p:spPr>
        <p:txBody>
          <a:bodyPr/>
          <a:lstStyle/>
          <a:p>
            <a:pPr marL="457200" lvl="0" indent="-457200">
              <a:buFont typeface="+mj-lt"/>
              <a:buAutoNum type="arabicPeriod"/>
            </a:pPr>
            <a:r>
              <a:rPr lang="en-US" sz="2400" dirty="0" smtClean="0"/>
              <a:t>Climate Monitoring and Research</a:t>
            </a:r>
          </a:p>
          <a:p>
            <a:pPr marL="457200" lvl="0" indent="-457200">
              <a:buFont typeface="+mj-lt"/>
              <a:buAutoNum type="arabicPeriod"/>
            </a:pPr>
            <a:r>
              <a:rPr lang="en-US" dirty="0" smtClean="0"/>
              <a:t>Carbon Observations, including Observations to Support the Effective Monitoring and Management of the World’s Forested Regions</a:t>
            </a:r>
          </a:p>
          <a:p>
            <a:pPr marL="457200" lvl="0" indent="-457200">
              <a:buFont typeface="+mj-lt"/>
              <a:buAutoNum type="arabicPeriod"/>
            </a:pPr>
            <a:r>
              <a:rPr lang="en-US" sz="2400" dirty="0" smtClean="0"/>
              <a:t>Food Security</a:t>
            </a:r>
          </a:p>
          <a:p>
            <a:pPr marL="457200" lvl="0" indent="-457200">
              <a:buFont typeface="+mj-lt"/>
              <a:buAutoNum type="arabicPeriod"/>
            </a:pPr>
            <a:r>
              <a:rPr lang="en-US" dirty="0" smtClean="0"/>
              <a:t>Disaster Risk Management</a:t>
            </a:r>
          </a:p>
          <a:p>
            <a:pPr marL="457200" lvl="0" indent="-457200">
              <a:buFont typeface="+mj-lt"/>
              <a:buAutoNum type="arabicPeriod"/>
            </a:pPr>
            <a:r>
              <a:rPr lang="en-US" sz="2400" dirty="0" smtClean="0"/>
              <a:t>Capacity Building and Data Availability and Access</a:t>
            </a:r>
          </a:p>
          <a:p>
            <a:pPr marL="457200" lvl="0" indent="-457200">
              <a:buFont typeface="+mj-lt"/>
              <a:buAutoNum type="arabicPeriod"/>
            </a:pPr>
            <a:r>
              <a:rPr lang="en-US" sz="2400" dirty="0" smtClean="0"/>
              <a:t>CEOS Support to Further Key Stakeholder </a:t>
            </a:r>
            <a:r>
              <a:rPr lang="en-US" sz="2400" dirty="0"/>
              <a:t>Initiatives</a:t>
            </a:r>
          </a:p>
          <a:p>
            <a:pPr marL="457200" lvl="0" indent="-457200">
              <a:buFont typeface="+mj-lt"/>
              <a:buAutoNum type="arabicPeriod"/>
            </a:pPr>
            <a:r>
              <a:rPr lang="en-US" sz="2400" dirty="0"/>
              <a:t>Continued and Enhanced CEOS Outreach to Key Stakeholders: GEO, UNFCCC, UN ISDR, UN CBD, G8/G20, and Others</a:t>
            </a:r>
          </a:p>
          <a:p>
            <a:pPr marL="457200" lvl="0" indent="-457200">
              <a:buFont typeface="+mj-lt"/>
              <a:buAutoNum type="arabicPeriod"/>
            </a:pPr>
            <a:r>
              <a:rPr lang="en-US" sz="2400" dirty="0"/>
              <a:t>Adoption of Recommendations from the 2011 CEOS </a:t>
            </a:r>
            <a:r>
              <a:rPr lang="en-US" sz="2400" dirty="0" smtClean="0"/>
              <a:t>Self-Study</a:t>
            </a:r>
          </a:p>
        </p:txBody>
      </p:sp>
      <p:sp>
        <p:nvSpPr>
          <p:cNvPr id="8" name="Slide Number Placeholder 5"/>
          <p:cNvSpPr>
            <a:spLocks noGrp="1"/>
          </p:cNvSpPr>
          <p:nvPr>
            <p:ph type="sldNum" sz="quarter" idx="10"/>
          </p:nvPr>
        </p:nvSpPr>
        <p:spPr bwMode="auto">
          <a:xfrm>
            <a:off x="7239000" y="6546850"/>
            <a:ext cx="1905000" cy="311150"/>
          </a:xfrm>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6</a:t>
            </a:fld>
            <a:endParaRPr lang="en-US" dirty="0" smtClean="0"/>
          </a:p>
        </p:txBody>
      </p:sp>
    </p:spTree>
    <p:extLst>
      <p:ext uri="{BB962C8B-B14F-4D97-AF65-F5344CB8AC3E}">
        <p14:creationId xmlns:p14="http://schemas.microsoft.com/office/powerpoint/2010/main" val="14101994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8276" y="1"/>
            <a:ext cx="6775724" cy="649480"/>
          </a:xfrm>
        </p:spPr>
        <p:txBody>
          <a:bodyPr/>
          <a:lstStyle/>
          <a:p>
            <a:r>
              <a:rPr lang="en-US" sz="2800" dirty="0" smtClean="0">
                <a:solidFill>
                  <a:schemeClr val="bg1"/>
                </a:solidFill>
              </a:rPr>
              <a:t>Accomplishments </a:t>
            </a:r>
            <a:r>
              <a:rPr lang="en-US" sz="2800" dirty="0" smtClean="0">
                <a:solidFill>
                  <a:schemeClr val="bg1"/>
                </a:solidFill>
              </a:rPr>
              <a:t>Since </a:t>
            </a:r>
            <a:r>
              <a:rPr lang="en-US" sz="2800" dirty="0" smtClean="0"/>
              <a:t>2012 Plenary:  </a:t>
            </a:r>
            <a:r>
              <a:rPr lang="en-US" sz="2000" dirty="0" smtClean="0">
                <a:solidFill>
                  <a:srgbClr val="92D050"/>
                </a:solidFill>
              </a:rPr>
              <a:t>Actions 2008-2013</a:t>
            </a:r>
            <a:endParaRPr lang="en-US" sz="2000" dirty="0">
              <a:solidFill>
                <a:srgbClr val="92D050"/>
              </a:solidFill>
            </a:endParaRPr>
          </a:p>
        </p:txBody>
      </p:sp>
      <p:sp>
        <p:nvSpPr>
          <p:cNvPr id="16" name="Slide Number Placeholder 5"/>
          <p:cNvSpPr>
            <a:spLocks noGrp="1"/>
          </p:cNvSpPr>
          <p:nvPr>
            <p:ph type="sldNum" sz="quarter" idx="10"/>
          </p:nvPr>
        </p:nvSpPr>
        <p:spPr bwMode="auto">
          <a:xfrm>
            <a:off x="7239000" y="6546850"/>
            <a:ext cx="1905000" cy="311150"/>
          </a:xfrm>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7</a:t>
            </a:fld>
            <a:endParaRPr lang="en-US" dirty="0" smtClean="0"/>
          </a:p>
        </p:txBody>
      </p:sp>
      <p:graphicFrame>
        <p:nvGraphicFramePr>
          <p:cNvPr id="3" name="Object 2"/>
          <p:cNvGraphicFramePr>
            <a:graphicFrameLocks noChangeAspect="1"/>
          </p:cNvGraphicFramePr>
          <p:nvPr>
            <p:extLst>
              <p:ext uri="{D42A27DB-BD31-4B8C-83A1-F6EECF244321}">
                <p14:modId xmlns:p14="http://schemas.microsoft.com/office/powerpoint/2010/main" val="184462191"/>
              </p:ext>
            </p:extLst>
          </p:nvPr>
        </p:nvGraphicFramePr>
        <p:xfrm>
          <a:off x="864080" y="4674290"/>
          <a:ext cx="5470525" cy="1673225"/>
        </p:xfrm>
        <a:graphic>
          <a:graphicData uri="http://schemas.openxmlformats.org/presentationml/2006/ole">
            <mc:AlternateContent xmlns:mc="http://schemas.openxmlformats.org/markup-compatibility/2006">
              <mc:Choice xmlns:v="urn:schemas-microsoft-com:vml" Requires="v">
                <p:oleObj spid="_x0000_s1043" name="Worksheet" r:id="rId4" imgW="4143322" imgH="1266798" progId="Excel.Sheet.12">
                  <p:embed/>
                </p:oleObj>
              </mc:Choice>
              <mc:Fallback>
                <p:oleObj name="Worksheet" r:id="rId4" imgW="4143322" imgH="1266798" progId="Excel.Sheet.12">
                  <p:embed/>
                  <p:pic>
                    <p:nvPicPr>
                      <p:cNvPr id="0" name=""/>
                      <p:cNvPicPr/>
                      <p:nvPr/>
                    </p:nvPicPr>
                    <p:blipFill>
                      <a:blip r:embed="rId5"/>
                      <a:stretch>
                        <a:fillRect/>
                      </a:stretch>
                    </p:blipFill>
                    <p:spPr>
                      <a:xfrm>
                        <a:off x="864080" y="4674290"/>
                        <a:ext cx="5470525" cy="1673225"/>
                      </a:xfrm>
                      <a:prstGeom prst="rect">
                        <a:avLst/>
                      </a:prstGeom>
                    </p:spPr>
                  </p:pic>
                </p:oleObj>
              </mc:Fallback>
            </mc:AlternateContent>
          </a:graphicData>
        </a:graphic>
      </p:graphicFrame>
      <p:pic>
        <p:nvPicPr>
          <p:cNvPr id="5137" name="Picture 17"/>
          <p:cNvPicPr>
            <a:picLocks noChangeAspect="1" noChangeArrowheads="1"/>
          </p:cNvPicPr>
          <p:nvPr/>
        </p:nvPicPr>
        <p:blipFill rotWithShape="1">
          <a:blip r:embed="rId6">
            <a:extLst>
              <a:ext uri="{28A0092B-C50C-407E-A947-70E740481C1C}">
                <a14:useLocalDpi xmlns:a14="http://schemas.microsoft.com/office/drawing/2010/main" val="0"/>
              </a:ext>
            </a:extLst>
          </a:blip>
          <a:srcRect l="12214"/>
          <a:stretch/>
        </p:blipFill>
        <p:spPr bwMode="auto">
          <a:xfrm>
            <a:off x="45719" y="1365100"/>
            <a:ext cx="4616565" cy="3161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85899" y="1683148"/>
            <a:ext cx="4299632" cy="2690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ounded Rectangle 4"/>
          <p:cNvSpPr/>
          <p:nvPr/>
        </p:nvSpPr>
        <p:spPr bwMode="auto">
          <a:xfrm>
            <a:off x="4837039" y="4526280"/>
            <a:ext cx="702366" cy="1821235"/>
          </a:xfrm>
          <a:prstGeom prst="roundRect">
            <a:avLst/>
          </a:prstGeom>
          <a:noFill/>
          <a:ln w="57150" cap="flat" cmpd="sng" algn="ctr">
            <a:solidFill>
              <a:schemeClr val="accent1">
                <a:lumMod val="75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smtClean="0">
              <a:ln>
                <a:noFill/>
              </a:ln>
              <a:solidFill>
                <a:srgbClr val="000000"/>
              </a:solidFill>
              <a:effectLst/>
              <a:latin typeface="Tahoma" pitchFamily="34" charset="0"/>
            </a:endParaRPr>
          </a:p>
        </p:txBody>
      </p:sp>
      <p:sp>
        <p:nvSpPr>
          <p:cNvPr id="11" name="Rounded Rectangle 10"/>
          <p:cNvSpPr/>
          <p:nvPr/>
        </p:nvSpPr>
        <p:spPr bwMode="auto">
          <a:xfrm>
            <a:off x="5678543" y="4532908"/>
            <a:ext cx="702366" cy="1821235"/>
          </a:xfrm>
          <a:prstGeom prst="roundRect">
            <a:avLst/>
          </a:prstGeom>
          <a:noFill/>
          <a:ln w="57150" cap="flat" cmpd="sng" algn="ctr">
            <a:solidFill>
              <a:srgbClr val="92D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smtClean="0">
              <a:ln>
                <a:noFill/>
              </a:ln>
              <a:solidFill>
                <a:srgbClr val="000000"/>
              </a:solidFill>
              <a:effectLst/>
              <a:latin typeface="Tahoma" pitchFamily="34" charset="0"/>
            </a:endParaRPr>
          </a:p>
        </p:txBody>
      </p:sp>
      <p:sp>
        <p:nvSpPr>
          <p:cNvPr id="6" name="Curved Up Arrow 5"/>
          <p:cNvSpPr/>
          <p:nvPr/>
        </p:nvSpPr>
        <p:spPr bwMode="auto">
          <a:xfrm>
            <a:off x="5188222" y="6431308"/>
            <a:ext cx="841504" cy="311150"/>
          </a:xfrm>
          <a:prstGeom prst="curvedUpArrow">
            <a:avLst/>
          </a:prstGeom>
          <a:solidFill>
            <a:srgbClr val="00B0F0"/>
          </a:solidFill>
          <a:ln w="9525" cap="flat" cmpd="sng" algn="ctr">
            <a:solidFill>
              <a:schemeClr val="accent4">
                <a:lumMod val="90000"/>
                <a:lumOff val="1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smtClean="0">
              <a:ln>
                <a:noFill/>
              </a:ln>
              <a:solidFill>
                <a:srgbClr val="000000"/>
              </a:solidFill>
              <a:effectLst/>
              <a:latin typeface="Tahoma" pitchFamily="34" charset="0"/>
            </a:endParaRPr>
          </a:p>
        </p:txBody>
      </p:sp>
    </p:spTree>
    <p:extLst>
      <p:ext uri="{BB962C8B-B14F-4D97-AF65-F5344CB8AC3E}">
        <p14:creationId xmlns:p14="http://schemas.microsoft.com/office/powerpoint/2010/main" val="350155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026" y="1504812"/>
            <a:ext cx="3949148" cy="2734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p:cNvSpPr txBox="1">
            <a:spLocks/>
          </p:cNvSpPr>
          <p:nvPr/>
        </p:nvSpPr>
        <p:spPr bwMode="auto">
          <a:xfrm>
            <a:off x="1320800" y="101600"/>
            <a:ext cx="776446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kern="0" dirty="0" smtClean="0">
                <a:latin typeface="Tahoma" pitchFamily="-106" charset="0"/>
                <a:ea typeface="ＭＳ Ｐゴシック" pitchFamily="-106" charset="-128"/>
                <a:cs typeface="Tahoma" pitchFamily="-106" charset="0"/>
              </a:rPr>
              <a:t>Action History</a:t>
            </a:r>
            <a:endParaRPr lang="en-US" kern="0" dirty="0" smtClean="0">
              <a:latin typeface="Tahoma" pitchFamily="-106" charset="0"/>
              <a:ea typeface="ＭＳ Ｐゴシック" pitchFamily="-106" charset="-128"/>
              <a:cs typeface="Tahoma" pitchFamily="-106" charset="0"/>
            </a:endParaRPr>
          </a:p>
        </p:txBody>
      </p:sp>
      <p:sp>
        <p:nvSpPr>
          <p:cNvPr id="2" name="TextBox 1"/>
          <p:cNvSpPr txBox="1"/>
          <p:nvPr/>
        </p:nvSpPr>
        <p:spPr>
          <a:xfrm>
            <a:off x="159026" y="4598503"/>
            <a:ext cx="3949147" cy="1077218"/>
          </a:xfrm>
          <a:prstGeom prst="rect">
            <a:avLst/>
          </a:prstGeom>
          <a:noFill/>
        </p:spPr>
        <p:txBody>
          <a:bodyPr wrap="square" rtlCol="0">
            <a:spAutoFit/>
          </a:bodyPr>
          <a:lstStyle/>
          <a:p>
            <a:r>
              <a:rPr lang="en-US" sz="2400" b="1" dirty="0" smtClean="0">
                <a:solidFill>
                  <a:srgbClr val="92D050"/>
                </a:solidFill>
              </a:rPr>
              <a:t>2011</a:t>
            </a:r>
          </a:p>
          <a:p>
            <a:r>
              <a:rPr lang="en-US" sz="2000" b="1" dirty="0" smtClean="0"/>
              <a:t>81 Slides with full review of each of the 46 Actions</a:t>
            </a:r>
            <a:endParaRPr lang="en-US" sz="2000" b="1" dirty="0"/>
          </a:p>
        </p:txBody>
      </p:sp>
      <p:grpSp>
        <p:nvGrpSpPr>
          <p:cNvPr id="5" name="Group 6"/>
          <p:cNvGrpSpPr>
            <a:grpSpLocks/>
          </p:cNvGrpSpPr>
          <p:nvPr/>
        </p:nvGrpSpPr>
        <p:grpSpPr bwMode="auto">
          <a:xfrm>
            <a:off x="1132921" y="3047517"/>
            <a:ext cx="1040434" cy="901630"/>
            <a:chOff x="7449961" y="3609489"/>
            <a:chExt cx="1713296" cy="1703672"/>
          </a:xfrm>
        </p:grpSpPr>
        <p:sp>
          <p:nvSpPr>
            <p:cNvPr id="6" name="7-Point Star 5"/>
            <p:cNvSpPr/>
            <p:nvPr/>
          </p:nvSpPr>
          <p:spPr bwMode="auto">
            <a:xfrm>
              <a:off x="7449961" y="3609489"/>
              <a:ext cx="1713296" cy="1703672"/>
            </a:xfrm>
            <a:prstGeom prst="star7">
              <a:avLst/>
            </a:prstGeom>
            <a:solidFill>
              <a:srgbClr val="CC0066"/>
            </a:solidFill>
            <a:ln w="9525" cap="flat" cmpd="sng" algn="ctr">
              <a:noFill/>
              <a:prstDash val="solid"/>
              <a:round/>
              <a:headEnd type="none" w="med" len="med"/>
              <a:tailEnd type="none" w="med" len="med"/>
            </a:ln>
            <a:effectLst/>
          </p:spPr>
          <p:txBody>
            <a:bodyPr wrap="none" anchor="ctr"/>
            <a:lstStyle/>
            <a:p>
              <a:pPr>
                <a:defRPr/>
              </a:pPr>
              <a:endParaRPr lang="en-US"/>
            </a:p>
          </p:txBody>
        </p:sp>
        <p:sp>
          <p:nvSpPr>
            <p:cNvPr id="7" name="TextBox 5"/>
            <p:cNvSpPr txBox="1">
              <a:spLocks noChangeArrowheads="1"/>
            </p:cNvSpPr>
            <p:nvPr/>
          </p:nvSpPr>
          <p:spPr bwMode="auto">
            <a:xfrm>
              <a:off x="7745413" y="4158119"/>
              <a:ext cx="1074737" cy="581559"/>
            </a:xfrm>
            <a:prstGeom prst="rect">
              <a:avLst/>
            </a:prstGeom>
            <a:noFill/>
            <a:ln w="9525">
              <a:noFill/>
              <a:miter lim="800000"/>
              <a:headEnd/>
              <a:tailEnd/>
            </a:ln>
          </p:spPr>
          <p:txBody>
            <a:bodyPr>
              <a:spAutoFit/>
            </a:bodyPr>
            <a:lstStyle/>
            <a:p>
              <a:r>
                <a:rPr lang="en-US" sz="1400" b="1" dirty="0">
                  <a:solidFill>
                    <a:schemeClr val="bg1"/>
                  </a:solidFill>
                </a:rPr>
                <a:t>Issue</a:t>
              </a:r>
            </a:p>
          </p:txBody>
        </p:sp>
      </p:gr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7165" y="1519038"/>
            <a:ext cx="3982278" cy="2986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4817165" y="4597215"/>
            <a:ext cx="3982277" cy="1384995"/>
          </a:xfrm>
          <a:prstGeom prst="rect">
            <a:avLst/>
          </a:prstGeom>
          <a:noFill/>
        </p:spPr>
        <p:txBody>
          <a:bodyPr wrap="square" rtlCol="0">
            <a:spAutoFit/>
          </a:bodyPr>
          <a:lstStyle/>
          <a:p>
            <a:r>
              <a:rPr lang="en-US" sz="2400" b="1" dirty="0" smtClean="0">
                <a:solidFill>
                  <a:srgbClr val="CC0066"/>
                </a:solidFill>
              </a:rPr>
              <a:t>2012</a:t>
            </a:r>
          </a:p>
          <a:p>
            <a:r>
              <a:rPr lang="en-US" sz="2000" b="1" dirty="0" smtClean="0"/>
              <a:t>2 Slides of public shaming of 16 “unaccounted for” of 50 Actions</a:t>
            </a:r>
            <a:endParaRPr lang="en-US" sz="2000" b="1" dirty="0"/>
          </a:p>
        </p:txBody>
      </p:sp>
      <p:sp>
        <p:nvSpPr>
          <p:cNvPr id="13" name="TextBox 12"/>
          <p:cNvSpPr txBox="1"/>
          <p:nvPr/>
        </p:nvSpPr>
        <p:spPr>
          <a:xfrm>
            <a:off x="1132921" y="6076796"/>
            <a:ext cx="5612295" cy="461665"/>
          </a:xfrm>
          <a:prstGeom prst="rect">
            <a:avLst/>
          </a:prstGeom>
          <a:noFill/>
        </p:spPr>
        <p:txBody>
          <a:bodyPr wrap="square" rtlCol="0">
            <a:spAutoFit/>
          </a:bodyPr>
          <a:lstStyle/>
          <a:p>
            <a:r>
              <a:rPr lang="en-US" sz="2400" b="1" dirty="0" smtClean="0">
                <a:solidFill>
                  <a:srgbClr val="7030A0"/>
                </a:solidFill>
              </a:rPr>
              <a:t>And what is in store for 2013?</a:t>
            </a:r>
            <a:endParaRPr lang="en-US" sz="2000" b="1" dirty="0"/>
          </a:p>
        </p:txBody>
      </p:sp>
    </p:spTree>
    <p:extLst>
      <p:ext uri="{BB962C8B-B14F-4D97-AF65-F5344CB8AC3E}">
        <p14:creationId xmlns:p14="http://schemas.microsoft.com/office/powerpoint/2010/main" val="1529938508"/>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9</a:t>
            </a:fld>
            <a:endParaRPr lang="en-US" smtClean="0"/>
          </a:p>
        </p:txBody>
      </p:sp>
      <p:sp>
        <p:nvSpPr>
          <p:cNvPr id="3075" name="Title 1"/>
          <p:cNvSpPr>
            <a:spLocks noGrp="1"/>
          </p:cNvSpPr>
          <p:nvPr>
            <p:ph type="title" idx="4294967295"/>
          </p:nvPr>
        </p:nvSpPr>
        <p:spPr>
          <a:xfrm>
            <a:off x="1379538" y="101600"/>
            <a:ext cx="7764462" cy="609600"/>
          </a:xfrm>
        </p:spPr>
        <p:txBody>
          <a:bodyPr/>
          <a:lstStyle/>
          <a:p>
            <a:pPr eaLnBrk="1" hangingPunct="1"/>
            <a:r>
              <a:rPr lang="en-US" dirty="0" smtClean="0">
                <a:latin typeface="Tahoma" pitchFamily="-106" charset="0"/>
                <a:ea typeface="ＭＳ Ｐゴシック" pitchFamily="-106" charset="-128"/>
                <a:cs typeface="Tahoma" pitchFamily="-106" charset="0"/>
              </a:rPr>
              <a:t>Another Plea</a:t>
            </a:r>
          </a:p>
        </p:txBody>
      </p:sp>
      <p:sp>
        <p:nvSpPr>
          <p:cNvPr id="6" name="Rectangle 3"/>
          <p:cNvSpPr txBox="1">
            <a:spLocks noChangeArrowheads="1"/>
          </p:cNvSpPr>
          <p:nvPr/>
        </p:nvSpPr>
        <p:spPr>
          <a:xfrm>
            <a:off x="147037" y="1416908"/>
            <a:ext cx="8832205" cy="5129942"/>
          </a:xfrm>
          <a:prstGeom prst="rect">
            <a:avLst/>
          </a:prstGeom>
        </p:spPr>
        <p:txBody>
          <a:bodyPr/>
          <a:lstStyle/>
          <a:p>
            <a:pPr defTabSz="914400">
              <a:lnSpc>
                <a:spcPct val="90000"/>
              </a:lnSpc>
              <a:spcBef>
                <a:spcPct val="20000"/>
              </a:spcBef>
              <a:defRPr/>
            </a:pPr>
            <a:r>
              <a:rPr lang="en-US" altLang="ja-JP" sz="3200" b="1" kern="0" noProof="0" dirty="0" smtClean="0">
                <a:solidFill>
                  <a:schemeClr val="accent4">
                    <a:lumMod val="75000"/>
                    <a:lumOff val="25000"/>
                  </a:schemeClr>
                </a:solidFill>
                <a:latin typeface="Arial" pitchFamily="34" charset="0"/>
                <a:ea typeface="ＭＳ Ｐゴシック" pitchFamily="50" charset="-128"/>
                <a:cs typeface="Arial" pitchFamily="34" charset="0"/>
              </a:rPr>
              <a:t>Current State of Affairs of CEOS Actions</a:t>
            </a:r>
          </a:p>
          <a:p>
            <a:pPr marL="457200" indent="-457200" defTabSz="914400">
              <a:lnSpc>
                <a:spcPct val="90000"/>
              </a:lnSpc>
              <a:spcBef>
                <a:spcPct val="20000"/>
              </a:spcBef>
              <a:buFont typeface="Arial" pitchFamily="34" charset="0"/>
              <a:buChar char="•"/>
              <a:defRPr/>
            </a:pPr>
            <a:r>
              <a:rPr lang="en-US" altLang="ja-JP" sz="3200" b="1" kern="0" noProof="0" dirty="0" smtClean="0">
                <a:solidFill>
                  <a:schemeClr val="accent4">
                    <a:lumMod val="90000"/>
                    <a:lumOff val="10000"/>
                  </a:schemeClr>
                </a:solidFill>
                <a:latin typeface="Arial" pitchFamily="34" charset="0"/>
                <a:ea typeface="ＭＳ Ｐゴシック" pitchFamily="50" charset="-128"/>
                <a:cs typeface="Arial" pitchFamily="34" charset="0"/>
              </a:rPr>
              <a:t>44 Actions for 2013</a:t>
            </a:r>
          </a:p>
          <a:p>
            <a:pPr marL="457200" indent="-457200" defTabSz="914400">
              <a:lnSpc>
                <a:spcPct val="90000"/>
              </a:lnSpc>
              <a:spcBef>
                <a:spcPct val="20000"/>
              </a:spcBef>
              <a:buFont typeface="Arial" pitchFamily="34" charset="0"/>
              <a:buChar char="•"/>
              <a:defRPr/>
            </a:pPr>
            <a:r>
              <a:rPr lang="en-US" altLang="ja-JP" sz="3200" b="1" kern="0" dirty="0" smtClean="0">
                <a:solidFill>
                  <a:schemeClr val="accent4">
                    <a:lumMod val="90000"/>
                    <a:lumOff val="10000"/>
                  </a:schemeClr>
                </a:solidFill>
                <a:latin typeface="Arial" pitchFamily="34" charset="0"/>
                <a:ea typeface="ＭＳ Ｐゴシック" pitchFamily="50" charset="-128"/>
                <a:cs typeface="Arial" pitchFamily="34" charset="0"/>
              </a:rPr>
              <a:t>30 have been updated within the past month (Merci!)</a:t>
            </a:r>
          </a:p>
          <a:p>
            <a:pPr marL="914400" lvl="1" indent="-457200" defTabSz="914400">
              <a:lnSpc>
                <a:spcPct val="90000"/>
              </a:lnSpc>
              <a:spcBef>
                <a:spcPct val="20000"/>
              </a:spcBef>
              <a:buFont typeface="Arial" pitchFamily="34" charset="0"/>
              <a:buChar char="•"/>
              <a:defRPr/>
            </a:pPr>
            <a:r>
              <a:rPr lang="en-US" altLang="ja-JP" sz="2400" b="1" kern="0" dirty="0" smtClean="0">
                <a:solidFill>
                  <a:schemeClr val="accent6"/>
                </a:solidFill>
                <a:latin typeface="Arial" pitchFamily="34" charset="0"/>
                <a:ea typeface="ＭＳ Ｐゴシック" pitchFamily="50" charset="-128"/>
                <a:cs typeface="Arial" pitchFamily="34" charset="0"/>
              </a:rPr>
              <a:t>And of those 30 that have been updated, there are still 13 Actions that are past due or where a due date does not exist.  </a:t>
            </a:r>
            <a:r>
              <a:rPr lang="en-US" altLang="ja-JP" sz="2400" b="1" kern="0" dirty="0" err="1" smtClean="0">
                <a:solidFill>
                  <a:schemeClr val="accent6"/>
                </a:solidFill>
                <a:latin typeface="Arial" pitchFamily="34" charset="0"/>
                <a:ea typeface="ＭＳ Ｐゴシック" pitchFamily="50" charset="-128"/>
                <a:cs typeface="Arial" pitchFamily="34" charset="0"/>
              </a:rPr>
              <a:t>Hmmmmm</a:t>
            </a:r>
            <a:r>
              <a:rPr lang="en-US" altLang="ja-JP" sz="2400" b="1" kern="0" dirty="0" smtClean="0">
                <a:solidFill>
                  <a:schemeClr val="accent6"/>
                </a:solidFill>
                <a:latin typeface="Arial" pitchFamily="34" charset="0"/>
                <a:ea typeface="ＭＳ Ｐゴシック" pitchFamily="50" charset="-128"/>
                <a:cs typeface="Arial" pitchFamily="34" charset="0"/>
              </a:rPr>
              <a:t>…..</a:t>
            </a:r>
            <a:endParaRPr lang="en-US" altLang="ja-JP" sz="2400" b="1" kern="0" dirty="0">
              <a:solidFill>
                <a:schemeClr val="accent6"/>
              </a:solidFill>
              <a:latin typeface="Arial" pitchFamily="34" charset="0"/>
              <a:ea typeface="ＭＳ Ｐゴシック" pitchFamily="50" charset="-128"/>
              <a:cs typeface="Arial" pitchFamily="34" charset="0"/>
            </a:endParaRPr>
          </a:p>
          <a:p>
            <a:pPr defTabSz="914400">
              <a:lnSpc>
                <a:spcPct val="90000"/>
              </a:lnSpc>
              <a:spcBef>
                <a:spcPct val="20000"/>
              </a:spcBef>
              <a:defRPr/>
            </a:pPr>
            <a:endParaRPr lang="en-US" altLang="ja-JP" sz="2200" b="1" kern="0" dirty="0">
              <a:solidFill>
                <a:schemeClr val="tx1">
                  <a:lumMod val="75000"/>
                </a:schemeClr>
              </a:solidFill>
              <a:latin typeface="Arial" pitchFamily="34" charset="0"/>
              <a:ea typeface="ＭＳ Ｐゴシック" pitchFamily="50" charset="-128"/>
              <a:cs typeface="Arial" pitchFamily="34" charset="0"/>
            </a:endParaRPr>
          </a:p>
          <a:p>
            <a:pPr lvl="1" defTabSz="914400">
              <a:lnSpc>
                <a:spcPct val="90000"/>
              </a:lnSpc>
              <a:spcBef>
                <a:spcPct val="20000"/>
              </a:spcBef>
              <a:defRPr/>
            </a:pPr>
            <a:r>
              <a:rPr lang="en-US" altLang="ja-JP" sz="2800" b="1" kern="0" dirty="0" smtClean="0">
                <a:solidFill>
                  <a:schemeClr val="tx1">
                    <a:lumMod val="75000"/>
                  </a:schemeClr>
                </a:solidFill>
                <a:latin typeface="Arial" pitchFamily="34" charset="0"/>
                <a:ea typeface="ＭＳ Ｐゴシック" pitchFamily="50" charset="-128"/>
                <a:cs typeface="Arial" pitchFamily="34" charset="0"/>
              </a:rPr>
              <a:t>Which leaves…14 Actions completely “unaccounted” for and without updates.</a:t>
            </a:r>
            <a:endParaRPr kumimoji="0" lang="en-US" altLang="ja-JP" sz="2800" b="1" i="0" u="none" strike="noStrike" kern="0" cap="none" spc="0" normalizeH="0" dirty="0" smtClean="0">
              <a:ln>
                <a:noFill/>
              </a:ln>
              <a:solidFill>
                <a:schemeClr val="tx1">
                  <a:lumMod val="75000"/>
                </a:schemeClr>
              </a:solidFill>
              <a:effectLst/>
              <a:uLnTx/>
              <a:uFillTx/>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val="2482752269"/>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276</TotalTime>
  <Words>792</Words>
  <Application>Microsoft Office PowerPoint</Application>
  <PresentationFormat>On-screen Show (4:3)</PresentationFormat>
  <Paragraphs>154</Paragraphs>
  <Slides>12</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4_EUM_template_v03</vt:lpstr>
      <vt:lpstr>Worksheet</vt:lpstr>
      <vt:lpstr>SIT Technical Workshop  Summary on the Status of Remaining 2013 CEOS Open Actions</vt:lpstr>
      <vt:lpstr>A Few of My Favorite Things</vt:lpstr>
      <vt:lpstr>Overview</vt:lpstr>
      <vt:lpstr>Why Are CEOS Actions Important?</vt:lpstr>
      <vt:lpstr>Priority Objectives for 2013 2013 CEOS Work Plan:  2 FEB 2013 FINAL</vt:lpstr>
      <vt:lpstr>Eight Elements of the 2013 CEOS Work Plan</vt:lpstr>
      <vt:lpstr>Accomplishments Since 2012 Plenary:  Actions 2008-2013</vt:lpstr>
      <vt:lpstr>PowerPoint Presentation</vt:lpstr>
      <vt:lpstr>Another Plea</vt:lpstr>
      <vt:lpstr>“Unaccounteds”</vt:lpstr>
      <vt:lpstr>PowerPoint Presentation</vt:lpstr>
      <vt:lpstr>A Look Toward the Future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Kerry Sawyer</cp:lastModifiedBy>
  <cp:revision>66</cp:revision>
  <cp:lastPrinted>2013-07-23T19:08:48Z</cp:lastPrinted>
  <dcterms:created xsi:type="dcterms:W3CDTF">2011-11-16T09:23:13Z</dcterms:created>
  <dcterms:modified xsi:type="dcterms:W3CDTF">2013-09-12T05:53:06Z</dcterms:modified>
</cp:coreProperties>
</file>