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60" r:id="rId2"/>
    <p:sldId id="261" r:id="rId3"/>
    <p:sldId id="269" r:id="rId4"/>
    <p:sldId id="263" r:id="rId5"/>
    <p:sldId id="270" r:id="rId6"/>
    <p:sldId id="278" r:id="rId7"/>
    <p:sldId id="279" r:id="rId8"/>
    <p:sldId id="266" r:id="rId9"/>
    <p:sldId id="273" r:id="rId10"/>
    <p:sldId id="274" r:id="rId11"/>
    <p:sldId id="275" r:id="rId12"/>
    <p:sldId id="268" r:id="rId13"/>
    <p:sldId id="272" r:id="rId14"/>
    <p:sldId id="262" r:id="rId15"/>
    <p:sldId id="265" r:id="rId16"/>
    <p:sldId id="258" r:id="rId17"/>
    <p:sldId id="276" r:id="rId18"/>
    <p:sldId id="277" r:id="rId19"/>
  </p:sldIdLst>
  <p:sldSz cx="9144000" cy="6858000" type="screen4x3"/>
  <p:notesSz cx="6881813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4696" autoAdjust="0"/>
  </p:normalViewPr>
  <p:slideViewPr>
    <p:cSldViewPr snapToGrid="0" snapToObjects="1">
      <p:cViewPr>
        <p:scale>
          <a:sx n="72" d="100"/>
          <a:sy n="72" d="100"/>
        </p:scale>
        <p:origin x="-1110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70C43DB1-6AE4-42F4-A030-67A0368BA2C1}" type="datetime1">
              <a:rPr lang="en-US"/>
              <a:pPr>
                <a:defRPr/>
              </a:pPr>
              <a:t>9/12/2013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6" charset="0"/>
              </a:defRPr>
            </a:lvl1pPr>
          </a:lstStyle>
          <a:p>
            <a:pPr>
              <a:defRPr/>
            </a:pPr>
            <a:fld id="{3D31D474-A30B-46C7-A7CB-BF5BB52F9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0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098A87-5171-4B75-93C2-5524BB9D1112}" type="slidenum">
              <a:rPr lang="de-DE" smtClean="0">
                <a:latin typeface="Times New Roman" pitchFamily="-106" charset="0"/>
              </a:rPr>
              <a:pPr/>
              <a:t>1</a:t>
            </a:fld>
            <a:endParaRPr lang="de-DE" smtClean="0">
              <a:latin typeface="Times New Roman" pitchFamily="-106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pitchFamily="-106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 New Roman" pitchFamily="-106" charset="0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7D10890-62FC-4A72-AC60-97757228D65B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Times New Roman" pitchFamily="-106" charset="0"/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188325" y="6494551"/>
            <a:ext cx="61715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200" dirty="0">
                <a:solidFill>
                  <a:srgbClr val="5F758D"/>
                </a:solidFill>
                <a:latin typeface="Century Gothic" pitchFamily="34" charset="0"/>
              </a:rPr>
              <a:t>Slide: </a:t>
            </a:r>
            <a:fld id="{00674DB5-EA4F-4207-BB2F-8F03D6107A33}" type="slidenum">
              <a:rPr lang="de-DE" sz="1200">
                <a:solidFill>
                  <a:srgbClr val="5F758D"/>
                </a:solidFill>
                <a:latin typeface="Century Gothic" pitchFamily="34" charset="0"/>
              </a:rPr>
              <a:pPr algn="l">
                <a:defRPr/>
              </a:pPr>
              <a:t>‹#›</a:t>
            </a:fld>
            <a:endParaRPr lang="de-DE" sz="1200" dirty="0">
              <a:solidFill>
                <a:srgbClr val="5F758D"/>
              </a:solidFill>
              <a:latin typeface="Century Gothic" pitchFamily="34" charset="0"/>
            </a:endParaRPr>
          </a:p>
        </p:txBody>
      </p:sp>
      <p:sp>
        <p:nvSpPr>
          <p:cNvPr id="5" name="AutoShape 5"/>
          <p:cNvSpPr>
            <a:spLocks noChangeAspect="1" noChangeArrowheads="1" noTextEdit="1"/>
          </p:cNvSpPr>
          <p:nvPr/>
        </p:nvSpPr>
        <p:spPr bwMode="auto">
          <a:xfrm>
            <a:off x="0" y="3244851"/>
            <a:ext cx="91440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6" name="Rectangle 36"/>
          <p:cNvSpPr>
            <a:spLocks noChangeArrowheads="1"/>
          </p:cNvSpPr>
          <p:nvPr userDrawn="1"/>
        </p:nvSpPr>
        <p:spPr bwMode="auto">
          <a:xfrm>
            <a:off x="158549" y="6494551"/>
            <a:ext cx="784509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de-DE" sz="1400" b="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CEOS 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SIT</a:t>
            </a:r>
            <a:r>
              <a:rPr lang="de-DE" sz="1400" b="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Technical Workshop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|Caltech,</a:t>
            </a:r>
            <a:r>
              <a:rPr lang="de-DE" sz="1400" b="0" baseline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 Pasadena, California, 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USA| 11-12 </a:t>
            </a:r>
            <a:r>
              <a:rPr lang="de-DE" sz="1400" b="0" dirty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September </a:t>
            </a:r>
            <a:r>
              <a:rPr lang="de-DE" sz="1400" b="0" dirty="0" smtClean="0">
                <a:solidFill>
                  <a:schemeClr val="tx2">
                    <a:lumMod val="50000"/>
                  </a:schemeClr>
                </a:solidFill>
                <a:latin typeface="Century Gothic" pitchFamily="34" charset="0"/>
              </a:rPr>
              <a:t>2013</a:t>
            </a:r>
            <a:endParaRPr lang="de-DE" sz="1400" b="0" dirty="0">
              <a:solidFill>
                <a:schemeClr val="tx2">
                  <a:lumMod val="50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712320" y="4881563"/>
            <a:ext cx="143168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328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089889" y="666750"/>
            <a:ext cx="4810857" cy="187483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81097" y="2722564"/>
            <a:ext cx="4826977" cy="1093787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60265" y="6453963"/>
            <a:ext cx="1639186" cy="318977"/>
          </a:xfrm>
        </p:spPr>
        <p:txBody>
          <a:bodyPr/>
          <a:lstStyle>
            <a:lvl1pPr>
              <a:defRPr sz="1200">
                <a:latin typeface="Century Gothic" pitchFamily="34" charset="0"/>
              </a:defRPr>
            </a:lvl1pPr>
          </a:lstStyle>
          <a:p>
            <a:pPr>
              <a:defRPr/>
            </a:pPr>
            <a:fld id="{6BF8D2B0-EFB6-4DAA-9B0B-6F6B3A5808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0" y="1347788"/>
            <a:ext cx="9144000" cy="55102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r" defTabSz="914400" eaLnBrk="0" hangingPunct="0">
              <a:defRPr/>
            </a:pPr>
            <a:endParaRPr lang="en-US" sz="1500" dirty="0">
              <a:solidFill>
                <a:srgbClr val="000000"/>
              </a:solidFill>
              <a:latin typeface="Tahoma" pitchFamily="34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7144" y="188913"/>
            <a:ext cx="6930656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6863" y="1457325"/>
            <a:ext cx="8445500" cy="486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19050" y="559374"/>
            <a:ext cx="1867819" cy="57708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914400" eaLnBrk="0" hangingPunct="0">
              <a:spcBef>
                <a:spcPts val="0"/>
              </a:spcBef>
              <a:defRPr/>
            </a:pPr>
            <a:r>
              <a:rPr lang="en-US" sz="1050" b="1" dirty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SIT Technical Workshop</a:t>
            </a:r>
          </a:p>
          <a:p>
            <a:pPr defTabSz="914400" eaLnBrk="0" hangingPunct="0">
              <a:spcBef>
                <a:spcPts val="0"/>
              </a:spcBef>
              <a:defRPr/>
            </a:pPr>
            <a:r>
              <a:rPr lang="en-US" sz="1050" b="1" dirty="0" smtClean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Pasadena, California, </a:t>
            </a:r>
            <a:r>
              <a:rPr lang="en-US" sz="1050" b="1" dirty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USA</a:t>
            </a:r>
            <a:br>
              <a:rPr lang="en-US" sz="1050" b="1" dirty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sz="1050" b="1" dirty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Sept </a:t>
            </a:r>
            <a:r>
              <a:rPr lang="en-US" sz="1050" b="1" dirty="0" smtClean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11-12</a:t>
            </a:r>
            <a:r>
              <a:rPr lang="en-US" sz="1050" b="1" dirty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, </a:t>
            </a:r>
            <a:r>
              <a:rPr lang="en-US" sz="1050" b="1" dirty="0" smtClean="0">
                <a:solidFill>
                  <a:srgbClr val="FFFFFF"/>
                </a:solidFill>
                <a:latin typeface="+mj-lt"/>
                <a:ea typeface="ＭＳ Ｐゴシック" pitchFamily="-105" charset="-128"/>
                <a:cs typeface="ＭＳ Ｐゴシック" pitchFamily="-105" charset="-128"/>
              </a:rPr>
              <a:t>2013</a:t>
            </a:r>
            <a:endParaRPr lang="en-US" sz="1050" b="1" dirty="0">
              <a:solidFill>
                <a:srgbClr val="FFFFFF"/>
              </a:solidFill>
              <a:latin typeface="+mj-lt"/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239000" y="6600825"/>
            <a:ext cx="1905000" cy="2571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000">
                <a:solidFill>
                  <a:srgbClr val="002569"/>
                </a:solidFill>
                <a:latin typeface="Calibri" pitchFamily="-106" charset="0"/>
                <a:cs typeface="Calibri" pitchFamily="-106" charset="0"/>
              </a:defRPr>
            </a:lvl1pPr>
          </a:lstStyle>
          <a:p>
            <a:pPr>
              <a:defRPr/>
            </a:pPr>
            <a:fld id="{980EA4A0-E513-42EA-B292-B21C1B51B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34"/>
          <p:cNvPicPr>
            <a:picLocks noChangeAspect="1" noChangeArrowheads="1"/>
          </p:cNvPicPr>
          <p:nvPr userDrawn="1"/>
        </p:nvPicPr>
        <p:blipFill>
          <a:blip r:embed="rId5" cstate="print"/>
          <a:srcRect t="16208"/>
          <a:stretch>
            <a:fillRect/>
          </a:stretch>
        </p:blipFill>
        <p:spPr bwMode="auto">
          <a:xfrm>
            <a:off x="1" y="0"/>
            <a:ext cx="137544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transition spd="slow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b="1">
          <a:solidFill>
            <a:schemeClr val="tx2"/>
          </a:solidFill>
          <a:latin typeface="Arial" charset="0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-106" charset="0"/>
        <a:buChar char="o"/>
        <a:defRPr sz="2000" b="1">
          <a:solidFill>
            <a:schemeClr val="tx2"/>
          </a:solidFill>
          <a:latin typeface="Arial" charset="0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-106" charset="2"/>
        <a:buChar char="§"/>
        <a:defRPr b="1">
          <a:solidFill>
            <a:schemeClr val="tx2"/>
          </a:solidFill>
          <a:latin typeface="Arial" charset="0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>
          <a:solidFill>
            <a:schemeClr val="tx2"/>
          </a:solidFill>
          <a:latin typeface="Arial" charset="0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&lt;CEOS Work Plan section reference&gt;</a:t>
            </a:r>
          </a:p>
          <a:p>
            <a:pPr eaLnBrk="1" hangingPunct="1"/>
            <a:r>
              <a:rPr lang="en-GB" altLang="ja-JP" dirty="0" smtClean="0">
                <a:latin typeface="Calibri" pitchFamily="34" charset="0"/>
                <a:ea typeface="ＭＳ Ｐゴシック" pitchFamily="50" charset="-128"/>
              </a:rPr>
              <a:t>Ivan Petiteville, ESA</a:t>
            </a:r>
          </a:p>
        </p:txBody>
      </p:sp>
      <p:sp>
        <p:nvSpPr>
          <p:cNvPr id="13315" name="Rectangle 44"/>
          <p:cNvSpPr>
            <a:spLocks noGrp="1" noChangeArrowheads="1"/>
          </p:cNvSpPr>
          <p:nvPr>
            <p:ph type="ctrTitle"/>
          </p:nvPr>
        </p:nvSpPr>
        <p:spPr>
          <a:xfrm>
            <a:off x="1875927" y="666750"/>
            <a:ext cx="7024819" cy="1874838"/>
          </a:xfrm>
        </p:spPr>
        <p:txBody>
          <a:bodyPr/>
          <a:lstStyle/>
          <a:p>
            <a:r>
              <a:rPr lang="en-US" dirty="0" smtClean="0"/>
              <a:t>CEOS </a:t>
            </a:r>
            <a:r>
              <a:rPr lang="en-US" dirty="0"/>
              <a:t>Disaster Risk Management</a:t>
            </a:r>
            <a:endParaRPr lang="en-US" dirty="0" smtClean="0"/>
          </a:p>
        </p:txBody>
      </p:sp>
      <p:sp>
        <p:nvSpPr>
          <p:cNvPr id="2" name="Rectangle 1"/>
          <p:cNvSpPr/>
          <p:nvPr/>
        </p:nvSpPr>
        <p:spPr>
          <a:xfrm>
            <a:off x="2325231" y="3244334"/>
            <a:ext cx="4493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Disasters, and Disaster Risk Management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1351722"/>
            <a:ext cx="9144000" cy="550627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7813218" y="6248982"/>
            <a:ext cx="1639186" cy="31897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232452" y="101600"/>
            <a:ext cx="7852811" cy="738372"/>
          </a:xfrm>
        </p:spPr>
        <p:txBody>
          <a:bodyPr/>
          <a:lstStyle/>
          <a:p>
            <a:pPr eaLnBrk="1" hangingPunct="1"/>
            <a:r>
              <a:rPr lang="en-GB" altLang="ja-JP" sz="2000" dirty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Detailed Example: </a:t>
            </a:r>
            <a:r>
              <a:rPr lang="en-GB" altLang="ja-JP" sz="2000" dirty="0" smtClean="0">
                <a:solidFill>
                  <a:srgbClr val="FFFF00"/>
                </a:solidFill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Floods Pilot </a:t>
            </a:r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– High Level Requirements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pic>
        <p:nvPicPr>
          <p:cNvPr id="1030" name="Picture 6" descr="C:\Users\ipetitev\AppData\Local\Temp\SNAGHTML14b9d47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56" y="1671429"/>
            <a:ext cx="7096125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ipetitev\AppData\Local\Temp\SNAGHTML14cafa0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31" y="3857624"/>
            <a:ext cx="7067550" cy="300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19811857">
            <a:off x="-13247" y="1181105"/>
            <a:ext cx="212975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GLOBAL (extract)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9811857">
            <a:off x="-141699" y="3718865"/>
            <a:ext cx="2373407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REGIONAL (extract)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56" y="142875"/>
            <a:ext cx="7566991" cy="657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910028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14" y="1158919"/>
            <a:ext cx="8736986" cy="4001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07" y="1300634"/>
            <a:ext cx="6923087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7813218" y="6248982"/>
            <a:ext cx="1639186" cy="31897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338470" y="101600"/>
            <a:ext cx="7746793" cy="738372"/>
          </a:xfrm>
        </p:spPr>
        <p:txBody>
          <a:bodyPr/>
          <a:lstStyle/>
          <a:p>
            <a:pPr eaLnBrk="1" hangingPunct="1"/>
            <a:r>
              <a:rPr lang="en-GB" altLang="ja-JP" sz="2000" dirty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Detailed Example: </a:t>
            </a:r>
            <a:r>
              <a:rPr lang="en-GB" altLang="ja-JP" sz="2000" dirty="0" smtClean="0">
                <a:solidFill>
                  <a:srgbClr val="FFFF00"/>
                </a:solidFill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Floods Pilot </a:t>
            </a:r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– Detailed EO Requirements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3" y="3034748"/>
            <a:ext cx="9005820" cy="3686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20321638">
            <a:off x="1256387" y="3364933"/>
            <a:ext cx="4856266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STILL UNDER CONSOLIDATION</a:t>
            </a:r>
          </a:p>
          <a:p>
            <a:r>
              <a:rPr lang="en-GB" sz="2400" b="1" dirty="0">
                <a:solidFill>
                  <a:srgbClr val="FF0000"/>
                </a:solidFill>
              </a:rPr>
              <a:t>u</a:t>
            </a:r>
            <a:r>
              <a:rPr lang="en-GB" sz="2400" b="1" dirty="0" smtClean="0">
                <a:solidFill>
                  <a:srgbClr val="FF0000"/>
                </a:solidFill>
              </a:rPr>
              <a:t>ntil  2014 Sprin</a:t>
            </a:r>
            <a:r>
              <a:rPr lang="en-GB" sz="2400" b="1" dirty="0">
                <a:solidFill>
                  <a:srgbClr val="FF0000"/>
                </a:solidFill>
              </a:rPr>
              <a:t>g</a:t>
            </a:r>
            <a:r>
              <a:rPr lang="en-GB" sz="2400" b="1" dirty="0" smtClean="0">
                <a:solidFill>
                  <a:srgbClr val="FF0000"/>
                </a:solidFill>
              </a:rPr>
              <a:t> SIT meeting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80543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12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Seismic Risks Pilots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324144"/>
            <a:ext cx="9089728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Goal: </a:t>
            </a:r>
            <a:r>
              <a:rPr lang="en-US" altLang="ja-JP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long-term goals as defined by users &amp; practitioners in the </a:t>
            </a:r>
            <a:r>
              <a:rPr lang="en-US" altLang="ja-JP" sz="2400" b="1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Santorini</a:t>
            </a:r>
            <a:r>
              <a:rPr lang="en-US" altLang="ja-JP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Report on satellite EO and 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geo-hazards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US" altLang="ja-JP" sz="2400" b="1" u="sng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Pilot Objectives:</a:t>
            </a: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UcPeriod"/>
            </a:pPr>
            <a:r>
              <a:rPr lang="en-US" altLang="ja-JP" sz="2000" b="1" dirty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Support the generation of globally self-consistent strain rate estimates and the mapping of active faults at the global scale by providing EO </a:t>
            </a:r>
            <a:r>
              <a:rPr lang="en-US" altLang="ja-JP" sz="2000" b="1" dirty="0" err="1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InSAR</a:t>
            </a:r>
            <a:r>
              <a:rPr lang="en-US" altLang="ja-JP" sz="2000" b="1" dirty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and optical data and processing capacities to existing initiatives, such as the </a:t>
            </a:r>
            <a:r>
              <a:rPr lang="en-US" altLang="ja-JP" sz="2000" b="1" dirty="0" err="1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iGSRM</a:t>
            </a:r>
            <a:r>
              <a:rPr lang="en-US" altLang="ja-JP" sz="2000" b="1" dirty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,</a:t>
            </a: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UcPeriod"/>
            </a:pPr>
            <a:r>
              <a:rPr lang="en-US" altLang="ja-JP" sz="20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Support and continue the GSNL for seismic hazards and volcanoes,</a:t>
            </a: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UcPeriod"/>
            </a:pPr>
            <a:r>
              <a:rPr lang="en-US" altLang="ja-JP" sz="2000" b="1" dirty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Develop and demonstrate advanced science products for rapid earthquake response</a:t>
            </a:r>
            <a:r>
              <a:rPr lang="en-US" altLang="ja-JP" sz="2000" b="1" dirty="0" smtClean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.</a:t>
            </a: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UcPeriod"/>
            </a:pPr>
            <a:endParaRPr lang="en-US" altLang="ja-JP" sz="2000" b="1" dirty="0">
              <a:solidFill>
                <a:srgbClr val="49494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EO requirements incl. geographical zones (polygons) defined and potential candidate missions satisfying EO requirements, pre-identified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US" altLang="ja-JP" sz="2000" b="1" dirty="0">
              <a:solidFill>
                <a:srgbClr val="49494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7795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Volcanoes Pilots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324144"/>
            <a:ext cx="9089728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Goal: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long-term goals as defined by users &amp; practitioners in the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Santorini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Report on satellite EO and geo-hazards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US" altLang="ja-JP" sz="2400" b="1" u="sng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Pilot Objectives:</a:t>
            </a:r>
          </a:p>
          <a:p>
            <a:pPr marL="457200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UcPeriod"/>
            </a:pPr>
            <a:r>
              <a:rPr lang="en-US" altLang="ja-JP" sz="2000" b="1" dirty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Demonstrate the feasibility of integrated, systematic and sustained monitoring of Holocene volcanoes using space-based EO;</a:t>
            </a:r>
          </a:p>
          <a:p>
            <a:pPr marL="457200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UcPeriod"/>
            </a:pPr>
            <a:r>
              <a:rPr lang="en-US" altLang="ja-JP" sz="20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Demonstrate applicability and superior timeliness of space-based EO products to the operational community (such as volcano observatories and VAACs) for better understanding volcanic activity and reducing impact and risk from eruptions;</a:t>
            </a:r>
          </a:p>
          <a:p>
            <a:pPr marL="457200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UcPeriod"/>
            </a:pPr>
            <a:r>
              <a:rPr lang="en-US" altLang="ja-JP" sz="2000" b="1" dirty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Build the capacity for use of EO data in volcanic observatories in Latin America as a showcase for global capacity development opportunities.</a:t>
            </a: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UcPeriod"/>
            </a:pPr>
            <a:endParaRPr lang="en-US" altLang="ja-JP" sz="2000" b="1" dirty="0">
              <a:solidFill>
                <a:srgbClr val="49494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EO requirements incl. geographical zones (polygons) defined and potential candidate missions satisfying EO requirements, pre-identified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US" altLang="ja-JP" sz="2000" b="1" dirty="0">
              <a:solidFill>
                <a:srgbClr val="49494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9655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14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US" altLang="ja-JP" sz="2000" dirty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Future remaining activities and </a:t>
            </a:r>
            <a:r>
              <a:rPr lang="en-US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milestones</a:t>
            </a:r>
            <a:r>
              <a:rPr lang="en-GB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/>
            </a:r>
            <a:br>
              <a:rPr lang="en-GB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</a:b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416908"/>
            <a:ext cx="8832205" cy="5129942"/>
          </a:xfrm>
          <a:prstGeom prst="rect">
            <a:avLst/>
          </a:prstGeom>
        </p:spPr>
        <p:txBody>
          <a:bodyPr/>
          <a:lstStyle/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r>
              <a:rPr lang="en-GB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Issue the CEOS DRM Observation Strategy </a:t>
            </a: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2000" baseline="30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GB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issue at SIT WS, 2</a:t>
            </a:r>
            <a:r>
              <a:rPr lang="en-GB" sz="2000" baseline="30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GB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issue at CEOS Plenary</a:t>
            </a: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 incl.:</a:t>
            </a:r>
            <a:endParaRPr lang="en-GB" sz="2000" b="1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630238" lvl="1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r>
              <a:rPr lang="en-GB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Pilots definition, </a:t>
            </a:r>
          </a:p>
          <a:p>
            <a:pPr marL="630238" lvl="1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r>
              <a:rPr lang="en-GB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Pilots EO Requirements; </a:t>
            </a:r>
          </a:p>
          <a:p>
            <a:pPr marL="630238" lvl="1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r>
              <a:rPr lang="en-GB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Preliminary </a:t>
            </a:r>
            <a:r>
              <a:rPr lang="en-GB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response to EO </a:t>
            </a:r>
            <a:r>
              <a:rPr lang="en-GB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requirements i.e. list of relevant satellite missions/instruments and products.</a:t>
            </a:r>
            <a:endParaRPr lang="en-GB" sz="200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endParaRPr lang="en-GB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r>
              <a:rPr lang="en-GB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Finalize</a:t>
            </a: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CEOS DRM Observation Strategy i.e</a:t>
            </a:r>
            <a:r>
              <a:rPr lang="en-GB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consolidate response to EO requirements </a:t>
            </a:r>
            <a:r>
              <a:rPr lang="en-GB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(Spring SIT meeting)</a:t>
            </a: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r>
              <a:rPr lang="en-GB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Issue Recovery Observatory proposal (</a:t>
            </a: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GB" sz="2000" baseline="30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issue at SIT WS, 2</a:t>
            </a:r>
            <a:r>
              <a:rPr lang="en-GB" sz="2000" baseline="30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GB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issue at CEOS </a:t>
            </a: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Plenary</a:t>
            </a:r>
            <a:r>
              <a:rPr lang="en-GB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final issue at 2014 Spring SIT)</a:t>
            </a: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endParaRPr lang="en-GB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r>
              <a:rPr lang="en-GB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Issue paper for GAR 15 prepared (to be used for HFA2)  </a:t>
            </a:r>
            <a:r>
              <a:rPr lang="en-GB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(31 Dec 2013)</a:t>
            </a:r>
          </a:p>
          <a:p>
            <a:pPr marL="173038" indent="-174625" defTabSz="914400" eaLnBrk="0" hangingPunct="0">
              <a:spcBef>
                <a:spcPts val="600"/>
              </a:spcBef>
              <a:buFont typeface="Wingdings" pitchFamily="-106" charset="2"/>
              <a:buChar char="§"/>
            </a:pPr>
            <a:endParaRPr lang="en-GB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6886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2015 WC DRR and HFA-2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363900"/>
            <a:ext cx="8938226" cy="5129942"/>
          </a:xfrm>
          <a:prstGeom prst="rect">
            <a:avLst/>
          </a:prstGeom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Recent announcement </a:t>
            </a: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 the  2015 World Conference on DRR hosted by Japan (Sendai) in March 2015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.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US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altLang="ja-JP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Fantastic opportunity for CEOS 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Agencies to </a:t>
            </a:r>
            <a:r>
              <a:rPr lang="en-US" altLang="ja-JP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advocate for a greater use of EO data from space for 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DRR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US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Active </a:t>
            </a: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support from JAXA 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required to </a:t>
            </a: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interface 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with the </a:t>
            </a: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relevant Japanese entities (government, agencies, ..) involved in  the preparation of 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2015 </a:t>
            </a: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WCDRR 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to ensure that :</a:t>
            </a:r>
            <a:endParaRPr lang="en-US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altLang="ja-JP" sz="24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the </a:t>
            </a:r>
            <a:r>
              <a:rPr lang="en-US" altLang="ja-JP" sz="24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right messages (from the point of view of space agencies) are properly passed to the politicians and </a:t>
            </a:r>
            <a:r>
              <a:rPr lang="en-US" altLang="ja-JP" sz="24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decision-makers and inserted in WCDRR Declaration</a:t>
            </a:r>
            <a:endParaRPr lang="en-US" altLang="ja-JP" sz="24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altLang="ja-JP" sz="24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the contribution of Satellite EO is appropriately promoted in the HFA2.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5863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16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086678" y="0"/>
            <a:ext cx="8070575" cy="829340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CEOS DRM at CEOS Plenary and 2014 GEO Plenary / Summit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18976" y="1416908"/>
            <a:ext cx="8633638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GB" altLang="ja-JP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ja-JP" sz="2400" b="1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Proposed as new GEO </a:t>
            </a:r>
            <a:r>
              <a:rPr lang="en-US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Disaster component for next revision of GEO Work Plan </a:t>
            </a:r>
          </a:p>
          <a:p>
            <a:pPr marL="742950" lvl="1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altLang="ja-JP" sz="2400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to be endorsed at next GEO Plenary – Jan. 2014</a:t>
            </a:r>
          </a:p>
          <a:p>
            <a:pPr marL="285750" indent="-28575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en-US" altLang="ja-JP" sz="2400" b="1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Contribution to GEO</a:t>
            </a: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Ministerial Summit</a:t>
            </a: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 to be defined.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GB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altLang="ja-JP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ＭＳ Ｐゴシック" pitchFamily="50" charset="-128"/>
                <a:cs typeface="Arial" pitchFamily="34" charset="0"/>
              </a:rPr>
              <a:t>Information on any decision(s) that need to be made at CEOS Plenary: </a:t>
            </a:r>
          </a:p>
          <a:p>
            <a:pPr marL="742950" marR="0" lvl="1" indent="-285750" defTabSz="914400" eaLnBrk="1" latinLnBrk="0" hangingPunct="1">
              <a:lnSpc>
                <a:spcPct val="9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  <a:tabLst/>
              <a:defRPr/>
            </a:pPr>
            <a:r>
              <a:rPr lang="en-GB" altLang="ja-JP" sz="2400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Endorse the pilots </a:t>
            </a:r>
            <a:r>
              <a:rPr lang="en-GB" altLang="ja-JP" sz="2400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definition and their EO requirements (response to EO requirements to be consolidated </a:t>
            </a:r>
            <a:r>
              <a:rPr lang="en-GB" altLang="ja-JP" sz="2400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with relevant CEOS Agencies and to be presented </a:t>
            </a:r>
            <a:r>
              <a:rPr lang="en-GB" altLang="ja-JP" sz="2400" kern="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at 2014 SIT meeting)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17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086678" y="0"/>
            <a:ext cx="8070575" cy="829340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Other </a:t>
            </a:r>
            <a:r>
              <a:rPr lang="en-US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relevant </a:t>
            </a:r>
            <a:r>
              <a:rPr lang="en-US" sz="2000" dirty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activities</a:t>
            </a:r>
            <a:endParaRPr lang="en-US" sz="2000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18976" y="1416908"/>
            <a:ext cx="4213267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GB" altLang="ja-JP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WGISS  GA4D  (Karen Moe, NASA)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GB" altLang="ja-JP" sz="2400" b="1" kern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contribution to task DI-01 of the GEO WP.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GB" altLang="ja-JP" sz="2400" b="1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  <a:defRPr/>
            </a:pPr>
            <a:endParaRPr lang="en-GB" altLang="ja-JP" sz="2400" b="1" kern="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altLang="ja-JP" sz="2400" b="1" i="1" kern="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For more details on pilots, please refer to the “Ad Hoc CEOS DRM WG” page, on CEOS web site</a:t>
            </a:r>
            <a:endParaRPr lang="en-GB" altLang="ja-JP" sz="2400" i="1" kern="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781" y="1504122"/>
            <a:ext cx="4147156" cy="53538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8189839" y="4876805"/>
            <a:ext cx="622852" cy="128543"/>
          </a:xfrm>
          <a:prstGeom prst="rect">
            <a:avLst/>
          </a:prstGeom>
          <a:solidFill>
            <a:srgbClr val="FFFF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4306957" y="4941076"/>
            <a:ext cx="3882882" cy="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9879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1272209"/>
            <a:ext cx="9157253" cy="558579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1086678" y="0"/>
            <a:ext cx="8070575" cy="829340"/>
          </a:xfrm>
        </p:spPr>
        <p:txBody>
          <a:bodyPr/>
          <a:lstStyle/>
          <a:p>
            <a:pPr eaLnBrk="1" hangingPunct="1"/>
            <a:endParaRPr lang="en-US" sz="2000" dirty="0" smtClean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180" y="1416908"/>
            <a:ext cx="8633638" cy="5129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GB" altLang="ja-JP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altLang="ja-JP" sz="2400" b="1" kern="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Thank you !!!!</a:t>
            </a:r>
            <a:endParaRPr lang="en-GB" altLang="ja-JP" sz="2400" kern="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pic>
        <p:nvPicPr>
          <p:cNvPr id="1026" name="Picture 2" descr="C:\Users\ipetitev\AppData\Local\Temp\SNAGHTML15a6753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939" y="880579"/>
            <a:ext cx="6543675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ipetitev\AppData\Local\Temp\SNAGHTML15a8724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5614" y="2518878"/>
            <a:ext cx="647700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ipetitev\AppData\Local\Temp\SNAGHTML15ac4b2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801" y="4196537"/>
            <a:ext cx="6524625" cy="225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7818783" y="5181601"/>
            <a:ext cx="622852" cy="257086"/>
          </a:xfrm>
          <a:prstGeom prst="rect">
            <a:avLst/>
          </a:prstGeom>
          <a:solidFill>
            <a:srgbClr val="FFFF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408939" y="5438686"/>
            <a:ext cx="6032696" cy="226873"/>
          </a:xfrm>
          <a:prstGeom prst="rect">
            <a:avLst/>
          </a:prstGeom>
          <a:solidFill>
            <a:srgbClr val="FFFF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408939" y="5665559"/>
            <a:ext cx="1487200" cy="231657"/>
          </a:xfrm>
          <a:prstGeom prst="rect">
            <a:avLst/>
          </a:prstGeom>
          <a:solidFill>
            <a:srgbClr val="FFFF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5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2334" y="6441573"/>
            <a:ext cx="64828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© article “</a:t>
            </a:r>
            <a:r>
              <a:rPr lang="en-US" sz="1100" dirty="0"/>
              <a:t>Future flood losses in major coastal cities</a:t>
            </a:r>
            <a:r>
              <a:rPr lang="en-GB" sz="1100" dirty="0"/>
              <a:t>” by </a:t>
            </a:r>
            <a:r>
              <a:rPr lang="en-GB" sz="1100" dirty="0" err="1" smtClean="0"/>
              <a:t>Hallegatte</a:t>
            </a:r>
            <a:r>
              <a:rPr lang="en-GB" sz="1100" dirty="0" smtClean="0"/>
              <a:t>, Green</a:t>
            </a:r>
            <a:r>
              <a:rPr lang="en-GB" sz="1100" dirty="0"/>
              <a:t>, </a:t>
            </a:r>
            <a:r>
              <a:rPr lang="en-GB" sz="1100" dirty="0" smtClean="0"/>
              <a:t>Nicholls</a:t>
            </a:r>
            <a:r>
              <a:rPr lang="en-GB" sz="1100" dirty="0"/>
              <a:t>, </a:t>
            </a:r>
            <a:r>
              <a:rPr lang="en-GB" sz="1100" dirty="0" err="1" smtClean="0"/>
              <a:t>Corfee-Morlot</a:t>
            </a:r>
            <a:endParaRPr lang="en-GB" sz="1100" dirty="0" smtClean="0"/>
          </a:p>
          <a:p>
            <a:r>
              <a:rPr lang="en-GB" sz="1100" dirty="0" smtClean="0"/>
              <a:t>Published in Nature Climate Change (Aug. 18, 2013)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7785039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000" dirty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Accomplishments since the 2012 </a:t>
            </a:r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Plenary: Action 1</a:t>
            </a:r>
            <a:r>
              <a:rPr lang="en-GB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/>
            </a:r>
            <a:br>
              <a:rPr lang="en-GB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</a:b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363900"/>
            <a:ext cx="8938226" cy="5129942"/>
          </a:xfrm>
          <a:prstGeom prst="rect">
            <a:avLst/>
          </a:prstGeom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3 initial themes selected: </a:t>
            </a:r>
            <a:r>
              <a:rPr lang="en-GB" altLang="ja-JP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floods</a:t>
            </a:r>
            <a:r>
              <a:rPr lang="en-GB" altLang="ja-JP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, seismic risks and </a:t>
            </a:r>
            <a:r>
              <a:rPr lang="en-GB" altLang="ja-JP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volcanoes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3 </a:t>
            </a: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ilots </a:t>
            </a: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defined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by 3 teams of Experts </a:t>
            </a:r>
            <a:r>
              <a:rPr lang="en-GB" altLang="ja-JP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(see next slides </a:t>
            </a:r>
            <a:r>
              <a:rPr lang="en-GB" altLang="ja-JP" i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and detailed example with Flood Pilot) </a:t>
            </a:r>
            <a:endParaRPr lang="en-GB" altLang="ja-JP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35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experts from </a:t>
            </a:r>
            <a:r>
              <a:rPr lang="en-US" altLang="ja-JP" sz="2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10 CEOS Agencies; 26 from 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non-CEOS </a:t>
            </a:r>
            <a:r>
              <a:rPr lang="en-US" altLang="ja-JP" sz="20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organisations</a:t>
            </a:r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US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representing the user community at local/national or regional levels (e.g. academia, civil protection, UN agencies, operational </a:t>
            </a:r>
            <a:r>
              <a:rPr lang="en-US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resource management </a:t>
            </a:r>
            <a:r>
              <a:rPr lang="en-US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agencies, </a:t>
            </a:r>
            <a:r>
              <a:rPr lang="en-US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..)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US" altLang="ja-JP" sz="200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US" altLang="ja-JP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 addition, extension of </a:t>
            </a:r>
            <a:r>
              <a:rPr lang="en-GB" altLang="ja-JP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“Recovery Observatory” </a:t>
            </a: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concept proposed by CNES, following experience in Haiti</a:t>
            </a:r>
          </a:p>
          <a:p>
            <a:pPr lvl="1"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28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8" algn="r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     ../..   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4290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3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000" dirty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Accomplishments since the 2012 Plenary: : Action </a:t>
            </a:r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5</a:t>
            </a:r>
            <a:r>
              <a:rPr lang="en-GB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/>
            </a:r>
            <a:br>
              <a:rPr lang="en-GB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</a:b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44559" y="1476273"/>
            <a:ext cx="8568427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Positioning of EO from Space in future Hyogo Framework for Action (2015-2025)</a:t>
            </a:r>
            <a:endParaRPr lang="en-GB" altLang="ja-JP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966" y="2245174"/>
            <a:ext cx="2867079" cy="1889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-469185" y="1966880"/>
            <a:ext cx="6843482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Direct interface established with UN ISDR</a:t>
            </a:r>
          </a:p>
          <a:p>
            <a:pPr lvl="1"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</a:p>
          <a:p>
            <a:pPr lvl="1"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ctive participation to 2013 Global Platform; 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CA" sz="2000" dirty="0" smtClean="0"/>
              <a:t>last </a:t>
            </a:r>
            <a:r>
              <a:rPr lang="en-CA" sz="2000" dirty="0"/>
              <a:t>major event before the World Conference on Disaster Risk Reduction in Japan in 2015. </a:t>
            </a:r>
            <a:r>
              <a:rPr lang="en-CA" sz="2000" dirty="0" smtClean="0"/>
              <a:t>5,000 participants</a:t>
            </a:r>
            <a:endParaRPr lang="en-GB" altLang="ja-JP" sz="2000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CEOS DRM activity mentioned at Plenary session. 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Explicit mention of use of space-based technology in Chair’s Summary.</a:t>
            </a:r>
          </a:p>
          <a:p>
            <a:pPr marL="1257300" lvl="2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0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Inputs to GAR 15 Report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pic>
        <p:nvPicPr>
          <p:cNvPr id="2" name="Extract B.Ryan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576845" y="4550456"/>
            <a:ext cx="3508417" cy="1983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25192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4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Overall Status on Pilots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6" y="1138616"/>
            <a:ext cx="9129485" cy="5129942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Generation of EO requirements for the 3 pilots to address the users needs for all DRM phases.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EO Requirements based on real user needs e.g.: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1. </a:t>
            </a: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Flood: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Global: </a:t>
            </a:r>
            <a:r>
              <a:rPr lang="en-GB" altLang="ja-JP" sz="24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Univ. Maryland, Dartmouth Flood </a:t>
            </a:r>
            <a:r>
              <a:rPr lang="en-GB" altLang="ja-JP" sz="2400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Observ</a:t>
            </a:r>
            <a:r>
              <a:rPr lang="en-GB" altLang="ja-JP" sz="24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., </a:t>
            </a:r>
            <a:r>
              <a:rPr lang="en-GB" altLang="ja-JP" sz="2400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Deltares</a:t>
            </a:r>
            <a:r>
              <a:rPr lang="en-GB" altLang="ja-JP" sz="24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endParaRPr lang="en-GB" altLang="ja-JP" sz="24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Caribbean: </a:t>
            </a:r>
            <a:r>
              <a:rPr lang="en-GB" altLang="ja-JP" sz="24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CIMH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Southern Africa: </a:t>
            </a:r>
            <a:r>
              <a:rPr lang="en-GB" altLang="ja-JP" sz="24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Namibia Department of Hydrology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Southeast Asia: </a:t>
            </a:r>
            <a:r>
              <a:rPr lang="en-GB" altLang="ja-JP" sz="24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Mekong, MRC-IKMP, Java, Indonesian Ministry of Public </a:t>
            </a:r>
            <a:r>
              <a:rPr lang="en-GB" altLang="ja-JP" sz="24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Works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2. </a:t>
            </a:r>
            <a:r>
              <a:rPr lang="en-GB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Seismic Risks &amp; Volcanoes: </a:t>
            </a:r>
            <a:r>
              <a:rPr lang="en-US" altLang="ja-JP" sz="2400" dirty="0" err="1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Geohazard</a:t>
            </a:r>
            <a:r>
              <a:rPr lang="en-US" altLang="ja-JP" sz="24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r>
              <a:rPr lang="en-US" altLang="ja-JP" sz="24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Supersites &amp; Natural </a:t>
            </a:r>
            <a:r>
              <a:rPr lang="en-US" altLang="ja-JP" sz="24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Laboratories</a:t>
            </a:r>
            <a:r>
              <a:rPr lang="en-GB" altLang="ja-JP" sz="24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 </a:t>
            </a:r>
            <a:endParaRPr lang="en-GB" altLang="ja-JP" sz="2400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GB" altLang="ja-JP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Preliminary identification of satellite missions / instruments to respond to EO requirements.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7070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5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Pilots Overview – Regional Geographical Coverage</a:t>
            </a:r>
            <a:r>
              <a:rPr lang="en-GB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/>
            </a:r>
            <a:br>
              <a:rPr lang="en-GB" altLang="ja-JP" sz="2000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</a:b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363900"/>
            <a:ext cx="8938226" cy="5129942"/>
          </a:xfrm>
          <a:prstGeom prst="rect">
            <a:avLst/>
          </a:prstGeom>
        </p:spPr>
        <p:txBody>
          <a:bodyPr/>
          <a:lstStyle/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24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006404"/>
              </p:ext>
            </p:extLst>
          </p:nvPr>
        </p:nvGraphicFramePr>
        <p:xfrm>
          <a:off x="147037" y="1476820"/>
          <a:ext cx="8752412" cy="5029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81602"/>
                <a:gridCol w="2380607"/>
                <a:gridCol w="499020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Type</a:t>
                      </a:r>
                      <a:r>
                        <a:rPr lang="en-GB" baseline="0" dirty="0" smtClean="0"/>
                        <a:t> of Hazard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Thematic</a:t>
                      </a:r>
                      <a:r>
                        <a:rPr lang="en-GB" baseline="0" dirty="0" smtClean="0"/>
                        <a:t> Team co-Leads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Regional Geographic Areas of Focus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Floods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Stu Frye,</a:t>
                      </a:r>
                      <a:r>
                        <a:rPr lang="en-GB" dirty="0" smtClean="0"/>
                        <a:t> NASA</a:t>
                      </a:r>
                    </a:p>
                    <a:p>
                      <a:endParaRPr lang="en-GB" dirty="0" smtClean="0"/>
                    </a:p>
                    <a:p>
                      <a:r>
                        <a:rPr lang="en-GB" b="1" dirty="0" smtClean="0"/>
                        <a:t>Bob </a:t>
                      </a:r>
                      <a:r>
                        <a:rPr lang="en-GB" b="1" dirty="0" err="1" smtClean="0"/>
                        <a:t>Kuligowski</a:t>
                      </a:r>
                      <a:r>
                        <a:rPr lang="en-GB" b="1" dirty="0" smtClean="0"/>
                        <a:t>,</a:t>
                      </a:r>
                      <a:r>
                        <a:rPr lang="en-GB" dirty="0" smtClean="0"/>
                        <a:t> NOAA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b="1" dirty="0" smtClean="0"/>
                        <a:t>Caribbean</a:t>
                      </a:r>
                      <a:r>
                        <a:rPr lang="en-GB" dirty="0" smtClean="0"/>
                        <a:t> (focus on Haiti)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b="1" dirty="0" smtClean="0"/>
                        <a:t>Southern Africa </a:t>
                      </a:r>
                      <a:r>
                        <a:rPr lang="en-GB" dirty="0" smtClean="0"/>
                        <a:t>(focus on </a:t>
                      </a:r>
                      <a:r>
                        <a:rPr lang="en-GB" dirty="0" err="1" smtClean="0"/>
                        <a:t>Kvango</a:t>
                      </a:r>
                      <a:r>
                        <a:rPr lang="en-GB" dirty="0" smtClean="0"/>
                        <a:t> and Zambezi basins)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GB" b="1" dirty="0" smtClean="0"/>
                        <a:t>Southeast Asia </a:t>
                      </a:r>
                      <a:r>
                        <a:rPr lang="en-GB" dirty="0" smtClean="0"/>
                        <a:t>(Mekong basin and Java)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Seismic 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Philippe Bally, </a:t>
                      </a:r>
                      <a:r>
                        <a:rPr lang="en-GB" dirty="0" smtClean="0"/>
                        <a:t>ESA</a:t>
                      </a:r>
                    </a:p>
                    <a:p>
                      <a:r>
                        <a:rPr lang="en-GB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Joern</a:t>
                      </a:r>
                      <a:r>
                        <a:rPr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Hoffmann, </a:t>
                      </a:r>
                      <a:r>
                        <a:rPr lang="en-GB" dirty="0" smtClean="0"/>
                        <a:t>DLR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Portion of the global seismic belt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(TBD - interest in Alpine-Himalayan Belt, Central America)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Areas covered by GSNL,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to 6 earthquakes of interest (&gt;M5.8) per year 2014-2016.</a:t>
                      </a:r>
                      <a:endParaRPr lang="en-GB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Arial" pitchFamily="34" charset="0"/>
                          <a:ea typeface="ＭＳ Ｐゴシック" pitchFamily="50" charset="-128"/>
                          <a:cs typeface="Arial" pitchFamily="34" charset="0"/>
                        </a:rPr>
                        <a:t>Volcanoes</a:t>
                      </a:r>
                      <a:endParaRPr lang="en-GB" altLang="ja-JP" sz="16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Arial" pitchFamily="34" charset="0"/>
                        <a:ea typeface="ＭＳ Ｐゴシック" pitchFamily="50" charset="-128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 smtClean="0"/>
                        <a:t>Michael Poland</a:t>
                      </a:r>
                      <a:r>
                        <a:rPr lang="it-IT" dirty="0" smtClean="0"/>
                        <a:t>, USGS, </a:t>
                      </a:r>
                    </a:p>
                    <a:p>
                      <a:r>
                        <a:rPr lang="it-IT" b="1" dirty="0" smtClean="0"/>
                        <a:t>Simona </a:t>
                      </a:r>
                      <a:r>
                        <a:rPr lang="it-IT" b="1" dirty="0" err="1" smtClean="0"/>
                        <a:t>Zoffoli</a:t>
                      </a:r>
                      <a:r>
                        <a:rPr lang="it-IT" b="1" dirty="0" smtClean="0"/>
                        <a:t>, </a:t>
                      </a:r>
                      <a:r>
                        <a:rPr lang="it-IT" dirty="0" smtClean="0"/>
                        <a:t>ASI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="1" dirty="0" smtClean="0"/>
                        <a:t>Latin American volcanic arc </a:t>
                      </a:r>
                      <a:r>
                        <a:rPr lang="en-US" dirty="0" smtClean="0"/>
                        <a:t>(Mexico though southern Chile, including the Antilles) for regional monitoring;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="1" dirty="0" smtClean="0"/>
                        <a:t>Supersites of the GSNL</a:t>
                      </a:r>
                      <a:r>
                        <a:rPr lang="en-US" dirty="0" smtClean="0"/>
                        <a:t>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b="1" dirty="0" smtClean="0"/>
                        <a:t>Sites of major volcanic events 2014-2016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volcanoes and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6819"/>
            <a:ext cx="4072242" cy="512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5325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Recovery Observatory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363900"/>
            <a:ext cx="8938226" cy="5129942"/>
          </a:xfrm>
          <a:prstGeom prst="rect">
            <a:avLst/>
          </a:prstGeom>
        </p:spPr>
        <p:txBody>
          <a:bodyPr/>
          <a:lstStyle/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Space agencies already</a:t>
            </a:r>
          </a:p>
          <a:p>
            <a:pPr marL="800100" lvl="1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organise the “response” part of the cycle (International Charter, Sentinel Asia)</a:t>
            </a:r>
          </a:p>
          <a:p>
            <a:pPr marL="800100" lvl="1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000" dirty="0" smtClean="0">
                <a:solidFill>
                  <a:srgbClr val="005191"/>
                </a:solidFill>
              </a:rPr>
              <a:t>propose an </a:t>
            </a:r>
            <a:r>
              <a:rPr lang="en-IE" sz="2000" dirty="0">
                <a:solidFill>
                  <a:srgbClr val="005191"/>
                </a:solidFill>
              </a:rPr>
              <a:t>“ad-hoc” approach on scientific requirements for a specific zone or disaster/theme (better understanding of hazard phenomena, modelling, etc.)</a:t>
            </a: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After the initial response, space agencies have </a:t>
            </a:r>
            <a:r>
              <a:rPr lang="en-IE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little or no </a:t>
            </a:r>
            <a:r>
              <a:rPr lang="en-IE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coordination for the post-crisis part of the disaster management </a:t>
            </a:r>
            <a:r>
              <a:rPr lang="en-IE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cycle</a:t>
            </a:r>
          </a:p>
          <a:p>
            <a:pPr algn="just" defTabSz="914400">
              <a:lnSpc>
                <a:spcPct val="90000"/>
              </a:lnSpc>
              <a:spcBef>
                <a:spcPct val="20000"/>
              </a:spcBef>
            </a:pPr>
            <a:endParaRPr lang="en-IE" sz="8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algn="just" defTabSz="914400">
              <a:lnSpc>
                <a:spcPct val="90000"/>
              </a:lnSpc>
              <a:spcBef>
                <a:spcPct val="20000"/>
              </a:spcBef>
            </a:pPr>
            <a:r>
              <a:rPr lang="en-IE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What is a “Recovery Observatory”?</a:t>
            </a: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Infrastructure(s) providing access to EO data of use in the Recovery </a:t>
            </a:r>
            <a:r>
              <a:rPr lang="en-IE" sz="2000" dirty="0" smtClean="0">
                <a:solidFill>
                  <a:srgbClr val="005191"/>
                </a:solidFill>
              </a:rPr>
              <a:t>phase </a:t>
            </a:r>
            <a:r>
              <a:rPr lang="en-IE" sz="2000" dirty="0">
                <a:solidFill>
                  <a:srgbClr val="005191"/>
                </a:solidFill>
              </a:rPr>
              <a:t>(non profit activities)</a:t>
            </a: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Data should include that acquired during the response and a regular (every several months) acquisition during Recovery</a:t>
            </a: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Links to local users and to international organisations</a:t>
            </a:r>
          </a:p>
          <a:p>
            <a:pPr lvl="1" algn="just"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5998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7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Recovery Observatory</a:t>
            </a:r>
            <a:endParaRPr lang="en-US" sz="2000" dirty="0"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363900"/>
            <a:ext cx="8938226" cy="5129942"/>
          </a:xfrm>
          <a:prstGeom prst="rect">
            <a:avLst/>
          </a:prstGeom>
        </p:spPr>
        <p:txBody>
          <a:bodyPr/>
          <a:lstStyle/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Proposal is to</a:t>
            </a:r>
          </a:p>
          <a:p>
            <a:pPr marL="800100" lvl="1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s</a:t>
            </a:r>
            <a:r>
              <a:rPr lang="en-IE" sz="2000" dirty="0" smtClean="0">
                <a:solidFill>
                  <a:srgbClr val="005191"/>
                </a:solidFill>
              </a:rPr>
              <a:t>et-up and agree all organisational aspects (including procedure to decide on the creation of an RO following a major event)</a:t>
            </a:r>
          </a:p>
          <a:p>
            <a:pPr marL="800100" lvl="1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IE" sz="2000" dirty="0">
                <a:solidFill>
                  <a:srgbClr val="005191"/>
                </a:solidFill>
              </a:rPr>
              <a:t>c</a:t>
            </a:r>
            <a:r>
              <a:rPr lang="en-IE" sz="2000" dirty="0" smtClean="0">
                <a:solidFill>
                  <a:srgbClr val="005191"/>
                </a:solidFill>
              </a:rPr>
              <a:t>reate </a:t>
            </a:r>
            <a:r>
              <a:rPr lang="en-IE" sz="2000" b="1" dirty="0" smtClean="0">
                <a:solidFill>
                  <a:srgbClr val="FF0000"/>
                </a:solidFill>
              </a:rPr>
              <a:t>ONE</a:t>
            </a:r>
            <a:r>
              <a:rPr lang="en-IE" sz="2000" dirty="0" smtClean="0">
                <a:solidFill>
                  <a:srgbClr val="005191"/>
                </a:solidFill>
              </a:rPr>
              <a:t> pilot RO following a major event during the CEOS DRM activities</a:t>
            </a: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GB" altLang="ja-JP" sz="8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Example of “</a:t>
            </a:r>
            <a:r>
              <a:rPr lang="en-GB" altLang="ja-JP" sz="2400" b="1" dirty="0" err="1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Kalhaiti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” RO established by CNES following Haiti earthquake, </a:t>
            </a:r>
            <a:r>
              <a:rPr lang="en-GB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J</a:t>
            </a:r>
            <a:r>
              <a:rPr lang="en-GB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an 2010</a:t>
            </a:r>
          </a:p>
          <a:p>
            <a:pPr marL="800100" lvl="1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rgbClr val="005191"/>
                </a:solidFill>
              </a:rPr>
              <a:t>integration </a:t>
            </a:r>
            <a:r>
              <a:rPr lang="en-GB" altLang="ja-JP" sz="2000" dirty="0">
                <a:solidFill>
                  <a:srgbClr val="005191"/>
                </a:solidFill>
              </a:rPr>
              <a:t>of large quantity of EO data acquired during the Charter </a:t>
            </a:r>
            <a:r>
              <a:rPr lang="en-GB" altLang="ja-JP" sz="2000" dirty="0" smtClean="0">
                <a:solidFill>
                  <a:srgbClr val="005191"/>
                </a:solidFill>
              </a:rPr>
              <a:t>activation (approx. 3Tb – 69000 files)</a:t>
            </a:r>
            <a:endParaRPr lang="en-GB" altLang="ja-JP" sz="2000" dirty="0">
              <a:solidFill>
                <a:srgbClr val="005191"/>
              </a:solidFill>
            </a:endParaRPr>
          </a:p>
          <a:p>
            <a:pPr marL="800100" lvl="1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rgbClr val="005191"/>
                </a:solidFill>
              </a:rPr>
              <a:t>regular </a:t>
            </a:r>
            <a:r>
              <a:rPr lang="en-GB" altLang="ja-JP" sz="2000" dirty="0">
                <a:solidFill>
                  <a:srgbClr val="005191"/>
                </a:solidFill>
              </a:rPr>
              <a:t>acquisitions during Recovery period </a:t>
            </a:r>
            <a:r>
              <a:rPr lang="en-GB" altLang="ja-JP" sz="2000" dirty="0" smtClean="0">
                <a:solidFill>
                  <a:srgbClr val="005191"/>
                </a:solidFill>
              </a:rPr>
              <a:t>(&lt;150 images since 2010)</a:t>
            </a:r>
            <a:endParaRPr lang="en-GB" altLang="ja-JP" sz="2000" dirty="0">
              <a:solidFill>
                <a:srgbClr val="005191"/>
              </a:solidFill>
            </a:endParaRPr>
          </a:p>
          <a:p>
            <a:pPr marL="800100" lvl="1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GB" altLang="ja-JP" sz="2000" dirty="0" smtClean="0">
                <a:solidFill>
                  <a:srgbClr val="005191"/>
                </a:solidFill>
              </a:rPr>
              <a:t>large </a:t>
            </a:r>
            <a:r>
              <a:rPr lang="en-GB" altLang="ja-JP" sz="2000" dirty="0">
                <a:solidFill>
                  <a:srgbClr val="005191"/>
                </a:solidFill>
              </a:rPr>
              <a:t>community of local </a:t>
            </a:r>
            <a:r>
              <a:rPr lang="en-GB" altLang="ja-JP" sz="2000" dirty="0" smtClean="0">
                <a:solidFill>
                  <a:srgbClr val="005191"/>
                </a:solidFill>
              </a:rPr>
              <a:t>and international users  </a:t>
            </a:r>
            <a:endParaRPr lang="en-GB" altLang="ja-JP" sz="2000" dirty="0">
              <a:solidFill>
                <a:srgbClr val="005191"/>
              </a:solidFill>
            </a:endParaRPr>
          </a:p>
          <a:p>
            <a:pPr marL="800100" lvl="1" indent="-342900" algn="just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IE" sz="800" dirty="0">
              <a:solidFill>
                <a:srgbClr val="005191"/>
              </a:solidFill>
            </a:endParaRPr>
          </a:p>
          <a:p>
            <a:pPr marL="342900" indent="-342900" algn="just" defTabSz="914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altLang="ja-JP" sz="20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Next steps: tiger team established with ESA, NASA, JAXA to further detail organisational aspects; update at Plenary</a:t>
            </a:r>
            <a:endParaRPr lang="en-GB" altLang="ja-JP" sz="20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algn="just"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2000" b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lvl="1" algn="just" defTabSz="914400">
              <a:lnSpc>
                <a:spcPct val="90000"/>
              </a:lnSpc>
              <a:spcBef>
                <a:spcPct val="20000"/>
              </a:spcBef>
            </a:pPr>
            <a:endParaRPr lang="en-GB" altLang="ja-JP" sz="2000" b="1" dirty="0" smtClean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742950" marR="0" lvl="1" indent="-28575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2246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8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000" dirty="0" smtClean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Detailed Example:  </a:t>
            </a:r>
            <a:r>
              <a:rPr lang="en-GB" altLang="ja-JP" sz="2000" dirty="0" smtClean="0">
                <a:solidFill>
                  <a:srgbClr val="FFFF00"/>
                </a:solidFill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Floods Pilot</a:t>
            </a:r>
            <a:endParaRPr lang="en-US" sz="2000" dirty="0">
              <a:solidFill>
                <a:srgbClr val="FFFF00"/>
              </a:solidFill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7037" y="1324144"/>
            <a:ext cx="9089728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Goal: </a:t>
            </a:r>
            <a:r>
              <a:rPr lang="en-US" altLang="ja-JP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demonstrate the effective application of satellite EO to the full cycle of flood management at global and regional/local </a:t>
            </a:r>
            <a:r>
              <a:rPr lang="en-US" altLang="ja-JP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scales</a:t>
            </a:r>
          </a:p>
          <a:p>
            <a:pPr marL="342900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lang="en-US" altLang="ja-JP" sz="2400" b="1" u="sng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b="1" u="sng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Pilot Objectives:</a:t>
            </a:r>
            <a:endParaRPr lang="en-US" altLang="ja-JP" sz="2400" b="1" u="sng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UcPeriod"/>
            </a:pPr>
            <a:r>
              <a:rPr lang="en-US" altLang="ja-JP" sz="2000" b="1" dirty="0" smtClean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Integrate info </a:t>
            </a:r>
            <a:r>
              <a:rPr lang="en-US" altLang="ja-JP" sz="2000" b="1" dirty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from existing </a:t>
            </a:r>
            <a:r>
              <a:rPr lang="en-US" altLang="ja-JP" sz="2000" b="1" dirty="0" smtClean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NRT global </a:t>
            </a:r>
            <a:r>
              <a:rPr lang="en-US" altLang="ja-JP" sz="2000" b="1" dirty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flood monitoring and modeling systems in a Global Flood Dashboard; </a:t>
            </a:r>
            <a:endParaRPr lang="en-US" altLang="ja-JP" sz="2000" b="1" dirty="0" smtClean="0">
              <a:solidFill>
                <a:srgbClr val="494949"/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UcPeriod"/>
            </a:pPr>
            <a:r>
              <a:rPr lang="en-US" altLang="ja-JP" sz="20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Deliver </a:t>
            </a:r>
            <a:r>
              <a:rPr lang="en-US" altLang="ja-JP" sz="20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EO-based flood mitigation, warning and response products and services through regional end-to-end pilots in:</a:t>
            </a:r>
          </a:p>
          <a:p>
            <a:pPr marL="1371600" lvl="2" indent="-457200" defTabSz="914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0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The Caribbean </a:t>
            </a:r>
            <a:r>
              <a:rPr lang="en-US" altLang="ja-JP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(with focus </a:t>
            </a:r>
            <a:r>
              <a:rPr lang="en-US" altLang="ja-JP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on Haiti);</a:t>
            </a:r>
            <a:endParaRPr lang="en-US" altLang="ja-JP" sz="2000" dirty="0">
              <a:solidFill>
                <a:schemeClr val="accent4">
                  <a:lumMod val="75000"/>
                  <a:lumOff val="2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1371600" lvl="2" indent="-457200" defTabSz="914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0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Southern Africa, </a:t>
            </a:r>
            <a:r>
              <a:rPr lang="en-US" altLang="ja-JP" sz="20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incl. Namibia</a:t>
            </a:r>
            <a:r>
              <a:rPr lang="en-US" altLang="ja-JP" sz="20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, South Africa, Zambia, Zimbabwe, Mozambique and Malawi;</a:t>
            </a:r>
          </a:p>
          <a:p>
            <a:pPr marL="1371600" lvl="2" indent="-457200" defTabSz="9144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altLang="ja-JP" sz="20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Southeast Asia </a:t>
            </a:r>
            <a:r>
              <a:rPr lang="en-US" altLang="ja-JP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(with focus </a:t>
            </a:r>
            <a:r>
              <a:rPr lang="en-US" altLang="ja-JP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on </a:t>
            </a:r>
            <a:r>
              <a:rPr lang="en-US" altLang="ja-JP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lower </a:t>
            </a:r>
            <a:r>
              <a:rPr lang="en-US" altLang="ja-JP" dirty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Mekong Basin and Java, Indonesia</a:t>
            </a:r>
            <a:r>
              <a:rPr lang="en-US" altLang="ja-JP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).</a:t>
            </a:r>
            <a:endParaRPr lang="en-US" altLang="ja-JP" sz="2400" b="1" dirty="0">
              <a:solidFill>
                <a:schemeClr val="accent4">
                  <a:lumMod val="75000"/>
                  <a:lumOff val="2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marL="914400" lvl="1" indent="-457200" defTabSz="914400">
              <a:lnSpc>
                <a:spcPct val="90000"/>
              </a:lnSpc>
              <a:spcBef>
                <a:spcPct val="20000"/>
              </a:spcBef>
              <a:buFont typeface="+mj-lt"/>
              <a:buAutoNum type="alphaUcPeriod"/>
            </a:pPr>
            <a:r>
              <a:rPr lang="en-US" altLang="ja-JP" sz="2000" b="1" dirty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Encourage regional in-country capacity to access EO data and integrate into operational systems and flood management practices.</a:t>
            </a: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endParaRPr kumimoji="0" lang="en-US" altLang="ja-JP" sz="2200" b="1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7760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36852" y="1508871"/>
            <a:ext cx="8752414" cy="5129942"/>
          </a:xfrm>
          <a:prstGeom prst="rect">
            <a:avLst/>
          </a:prstGeom>
        </p:spPr>
        <p:txBody>
          <a:bodyPr/>
          <a:lstStyle/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Relies partly on existing initiatives: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altLang="ja-JP" sz="24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e.g. objective B relies on existing 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 flood monitoring activities over Caribbean </a:t>
            </a:r>
            <a:r>
              <a:rPr lang="en-US" altLang="ja-JP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and 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Namibia</a:t>
            </a:r>
            <a:r>
              <a:rPr lang="en-US" altLang="ja-JP" sz="2000" dirty="0" smtClean="0">
                <a:solidFill>
                  <a:srgbClr val="494949"/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, </a:t>
            </a:r>
            <a:r>
              <a:rPr lang="en-US" altLang="ja-JP" sz="2400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led by NASA (Stu Frye) and on a NASA / USGS activity over the 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Lower </a:t>
            </a:r>
            <a:r>
              <a:rPr lang="en-US" altLang="ja-JP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Mekong River Basin 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Project</a:t>
            </a:r>
          </a:p>
          <a:p>
            <a:pPr marL="800100" lvl="1" indent="-342900" defTabSz="9144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endParaRPr kumimoji="0" lang="en-US" altLang="ja-JP" sz="240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  <a:p>
            <a:pPr defTabSz="914400">
              <a:lnSpc>
                <a:spcPct val="90000"/>
              </a:lnSpc>
              <a:spcBef>
                <a:spcPct val="20000"/>
              </a:spcBef>
            </a:pP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EO requirements incl. 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geographical </a:t>
            </a:r>
            <a:r>
              <a:rPr lang="en-US" altLang="ja-JP" sz="2400" b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zones </a:t>
            </a:r>
            <a:r>
              <a:rPr lang="en-US" altLang="ja-JP" sz="2000" i="1" dirty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(polygons) </a:t>
            </a:r>
            <a:r>
              <a:rPr lang="en-US" altLang="ja-JP" sz="2400" b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defined and potential candidate missions satisfying EO requirements, pre-identified  </a:t>
            </a:r>
            <a:r>
              <a:rPr lang="en-US" altLang="ja-JP" sz="2000" i="1" dirty="0" smtClean="0">
                <a:solidFill>
                  <a:schemeClr val="tx1">
                    <a:lumMod val="75000"/>
                  </a:schemeClr>
                </a:solidFill>
                <a:latin typeface="Arial" pitchFamily="34" charset="0"/>
                <a:ea typeface="ＭＳ Ｐゴシック" pitchFamily="50" charset="-128"/>
                <a:cs typeface="Arial" pitchFamily="34" charset="0"/>
              </a:rPr>
              <a:t>(see next two slides)</a:t>
            </a:r>
            <a:endParaRPr lang="en-US" altLang="ja-JP" sz="2000" i="1" dirty="0">
              <a:solidFill>
                <a:schemeClr val="tx1">
                  <a:lumMod val="75000"/>
                </a:schemeClr>
              </a:solidFill>
              <a:latin typeface="Arial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3074" name="Slide Number Placeholder 5"/>
          <p:cNvSpPr>
            <a:spLocks noGrp="1"/>
          </p:cNvSpPr>
          <p:nvPr>
            <p:ph type="sldNum" sz="quarter" idx="10"/>
          </p:nvPr>
        </p:nvSpPr>
        <p:spPr bwMode="auto">
          <a:xfrm>
            <a:off x="7813218" y="6248982"/>
            <a:ext cx="1639186" cy="31897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fld id="{685D9731-F711-4403-8BC4-60A829C86C9C}" type="slidenum">
              <a:rPr lang="en-US" smtClean="0"/>
              <a:pPr eaLnBrk="1" hangingPunct="1">
                <a:spcBef>
                  <a:spcPct val="0"/>
                </a:spcBef>
              </a:pPr>
              <a:t>9</a:t>
            </a:fld>
            <a:endParaRPr lang="en-US" smtClean="0"/>
          </a:p>
        </p:txBody>
      </p:sp>
      <p:sp>
        <p:nvSpPr>
          <p:cNvPr id="3075" name="Title 1"/>
          <p:cNvSpPr>
            <a:spLocks noGrp="1"/>
          </p:cNvSpPr>
          <p:nvPr>
            <p:ph type="title" idx="4294967295"/>
          </p:nvPr>
        </p:nvSpPr>
        <p:spPr>
          <a:xfrm>
            <a:off x="2052084" y="101600"/>
            <a:ext cx="7033179" cy="738372"/>
          </a:xfrm>
        </p:spPr>
        <p:txBody>
          <a:bodyPr/>
          <a:lstStyle/>
          <a:p>
            <a:pPr eaLnBrk="1" hangingPunct="1"/>
            <a:r>
              <a:rPr lang="en-GB" altLang="ja-JP" sz="2000" dirty="0"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Detailed Example: </a:t>
            </a:r>
            <a:r>
              <a:rPr lang="en-GB" altLang="ja-JP" sz="2000" dirty="0" smtClean="0">
                <a:solidFill>
                  <a:srgbClr val="FFFF00"/>
                </a:solidFill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Floods </a:t>
            </a:r>
            <a:r>
              <a:rPr lang="en-GB" altLang="ja-JP" sz="2000" dirty="0">
                <a:solidFill>
                  <a:srgbClr val="FFFF00"/>
                </a:solidFill>
                <a:latin typeface="Tahoma" pitchFamily="-106" charset="0"/>
                <a:ea typeface="ＭＳ Ｐゴシック" pitchFamily="-106" charset="-128"/>
                <a:cs typeface="Tahoma" pitchFamily="-106" charset="0"/>
              </a:rPr>
              <a:t>Pilot</a:t>
            </a:r>
            <a:endParaRPr lang="en-US" sz="2000" dirty="0">
              <a:solidFill>
                <a:srgbClr val="FFFF00"/>
              </a:solidFill>
              <a:latin typeface="Tahoma" pitchFamily="-106" charset="0"/>
              <a:ea typeface="ＭＳ Ｐゴシック" pitchFamily="-106" charset="-128"/>
              <a:cs typeface="Tahoma" pitchFamily="-10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5531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EUM_template_v03">
  <a:themeElements>
    <a:clrScheme name="1_EUM_template_v03 1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9F2D20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4_EUM_template_v03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1523</Words>
  <Application>Microsoft Office PowerPoint</Application>
  <PresentationFormat>On-screen Show (4:3)</PresentationFormat>
  <Paragraphs>199</Paragraphs>
  <Slides>18</Slides>
  <Notes>18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4_EUM_template_v03</vt:lpstr>
      <vt:lpstr>CEOS Disaster Risk Management</vt:lpstr>
      <vt:lpstr>Accomplishments since the 2012 Plenary: Action 1 </vt:lpstr>
      <vt:lpstr>Accomplishments since the 2012 Plenary: : Action 5 </vt:lpstr>
      <vt:lpstr>Overall Status on Pilots</vt:lpstr>
      <vt:lpstr>Pilots Overview – Regional Geographical Coverage </vt:lpstr>
      <vt:lpstr>Recovery Observatory</vt:lpstr>
      <vt:lpstr>Recovery Observatory</vt:lpstr>
      <vt:lpstr>Detailed Example:  Floods Pilot</vt:lpstr>
      <vt:lpstr>Detailed Example: Floods Pilot</vt:lpstr>
      <vt:lpstr>Detailed Example: Floods Pilot – High Level Requirements</vt:lpstr>
      <vt:lpstr>Detailed Example: Floods Pilot – Detailed EO Requirements</vt:lpstr>
      <vt:lpstr>Seismic Risks Pilots</vt:lpstr>
      <vt:lpstr>Volcanoes Pilots</vt:lpstr>
      <vt:lpstr>Future remaining activities and milestones </vt:lpstr>
      <vt:lpstr>2015 WC DRR and HFA-2</vt:lpstr>
      <vt:lpstr>CEOS DRM at CEOS Plenary and 2014 GEO Plenary / Summit </vt:lpstr>
      <vt:lpstr>Other relevant activities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Brian Killough</dc:creator>
  <cp:lastModifiedBy>Ivan Petiteville</cp:lastModifiedBy>
  <cp:revision>124</cp:revision>
  <cp:lastPrinted>2013-07-23T19:08:48Z</cp:lastPrinted>
  <dcterms:created xsi:type="dcterms:W3CDTF">2011-11-16T09:23:13Z</dcterms:created>
  <dcterms:modified xsi:type="dcterms:W3CDTF">2013-09-12T15:46:07Z</dcterms:modified>
</cp:coreProperties>
</file>