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435" r:id="rId2"/>
    <p:sldId id="469" r:id="rId3"/>
    <p:sldId id="467" r:id="rId4"/>
    <p:sldId id="438" r:id="rId5"/>
    <p:sldId id="477" r:id="rId6"/>
    <p:sldId id="462" r:id="rId7"/>
    <p:sldId id="434" r:id="rId8"/>
    <p:sldId id="459" r:id="rId9"/>
    <p:sldId id="478" r:id="rId10"/>
    <p:sldId id="471" r:id="rId11"/>
    <p:sldId id="480" r:id="rId12"/>
    <p:sldId id="481" r:id="rId13"/>
    <p:sldId id="482" r:id="rId14"/>
    <p:sldId id="483" r:id="rId15"/>
    <p:sldId id="485" r:id="rId16"/>
    <p:sldId id="484" r:id="rId17"/>
    <p:sldId id="496" r:id="rId18"/>
    <p:sldId id="497" r:id="rId19"/>
    <p:sldId id="463" r:id="rId20"/>
    <p:sldId id="490" r:id="rId21"/>
    <p:sldId id="491" r:id="rId22"/>
    <p:sldId id="492" r:id="rId23"/>
    <p:sldId id="493" r:id="rId24"/>
    <p:sldId id="494" r:id="rId25"/>
    <p:sldId id="495" r:id="rId26"/>
  </p:sldIdLst>
  <p:sldSz cx="9144000" cy="6858000" type="screen4x3"/>
  <p:notesSz cx="6985000" cy="9271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9" autoAdjust="0"/>
    <p:restoredTop sz="94696" autoAdjust="0"/>
  </p:normalViewPr>
  <p:slideViewPr>
    <p:cSldViewPr snapToGrid="0" snapToObjects="1">
      <p:cViewPr varScale="1">
        <p:scale>
          <a:sx n="134" d="100"/>
          <a:sy n="134" d="100"/>
        </p:scale>
        <p:origin x="-182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3550"/>
          </a:xfrm>
          <a:prstGeom prst="rect">
            <a:avLst/>
          </a:prstGeom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85" tIns="46442" rIns="92885" bIns="4644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05841"/>
            <a:ext cx="3026833" cy="463550"/>
          </a:xfrm>
          <a:prstGeom prst="rect">
            <a:avLst/>
          </a:prstGeom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19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68557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|Reston, Virginia, USA| 11-12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868362"/>
          </a:xfrm>
        </p:spPr>
        <p:txBody>
          <a:bodyPr/>
          <a:lstStyle>
            <a:lvl1pPr>
              <a:defRPr sz="36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C2EE4-EF58-4773-8E4E-62A687ABE70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 dirty="0"/>
              <a:t>5/16-20/2011</a:t>
            </a:r>
          </a:p>
        </p:txBody>
      </p:sp>
    </p:spTree>
    <p:extLst>
      <p:ext uri="{BB962C8B-B14F-4D97-AF65-F5344CB8AC3E}">
        <p14:creationId xmlns:p14="http://schemas.microsoft.com/office/powerpoint/2010/main" val="139811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58889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, 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6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qa4eo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3778102" y="2062716"/>
            <a:ext cx="5032320" cy="1757917"/>
          </a:xfrm>
        </p:spPr>
        <p:txBody>
          <a:bodyPr/>
          <a:lstStyle/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Greg Stensaas (NOAA) (WGCV)</a:t>
            </a:r>
          </a:p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Satish Srivastava (CSA) (WGCV)</a:t>
            </a:r>
          </a:p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Albrecht vonBargen (DLR) (WGCV)</a:t>
            </a:r>
          </a:p>
          <a:p>
            <a:pPr eaLnBrk="1" hangingPunct="1"/>
            <a:r>
              <a:rPr lang="en-GB" altLang="ja-JP" sz="2400" dirty="0" smtClean="0">
                <a:latin typeface="Calibri" pitchFamily="34" charset="0"/>
                <a:ea typeface="ＭＳ Ｐゴシック" pitchFamily="50" charset="-128"/>
              </a:rPr>
              <a:t>Nigel Fox (UKSA/NPL)</a:t>
            </a:r>
            <a:endParaRPr lang="en-GB" altLang="ja-JP" sz="2400" dirty="0">
              <a:latin typeface="Calibri" pitchFamily="34" charset="0"/>
              <a:ea typeface="ＭＳ Ｐゴシック" pitchFamily="50" charset="-128"/>
            </a:endParaRPr>
          </a:p>
          <a:p>
            <a:pPr eaLnBrk="1" hangingPunct="1"/>
            <a:endParaRPr lang="en-GB" altLang="ja-JP" sz="2800" dirty="0" smtClean="0">
              <a:latin typeface="Calibri" pitchFamily="34" charset="0"/>
              <a:ea typeface="ＭＳ Ｐゴシック" pitchFamily="50" charset="-128"/>
            </a:endParaRP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524435" y="166221"/>
            <a:ext cx="5383639" cy="1184215"/>
          </a:xfrm>
        </p:spPr>
        <p:txBody>
          <a:bodyPr/>
          <a:lstStyle/>
          <a:p>
            <a:r>
              <a:rPr lang="en-US" sz="2400" dirty="0"/>
              <a:t/>
            </a:r>
            <a:br>
              <a:rPr lang="en-US" sz="2400" dirty="0"/>
            </a:br>
            <a:endParaRPr lang="en-US" sz="2400" dirty="0" smtClean="0"/>
          </a:p>
        </p:txBody>
      </p:sp>
      <p:sp>
        <p:nvSpPr>
          <p:cNvPr id="4" name="Rectangle 44"/>
          <p:cNvSpPr txBox="1">
            <a:spLocks noChangeArrowheads="1"/>
          </p:cNvSpPr>
          <p:nvPr/>
        </p:nvSpPr>
        <p:spPr bwMode="auto">
          <a:xfrm>
            <a:off x="3444951" y="241005"/>
            <a:ext cx="5551728" cy="165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latin typeface="Calibri" pitchFamily="34" charset="0"/>
                <a:cs typeface="Calibri" pitchFamily="34" charset="0"/>
              </a:rPr>
              <a:t>Continued CEOS Leadership of and Support to the Quality Assurance Framework for Earth Observation (QA4EO) Initiative </a:t>
            </a:r>
          </a:p>
        </p:txBody>
      </p:sp>
    </p:spTree>
    <p:extLst>
      <p:ext uri="{BB962C8B-B14F-4D97-AF65-F5344CB8AC3E}">
        <p14:creationId xmlns:p14="http://schemas.microsoft.com/office/powerpoint/2010/main" val="46583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2133600" y="0"/>
            <a:ext cx="7010400" cy="868363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Implementation Profile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512429" y="1341437"/>
            <a:ext cx="8298417" cy="534289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QA4EO implementation is supported by a framework document and a set of key guidelines to assist in its interpretation and implementation </a:t>
            </a:r>
          </a:p>
          <a:p>
            <a:pPr lvl="1">
              <a:lnSpc>
                <a:spcPct val="120000"/>
              </a:lnSpc>
            </a:pP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Principles and Guidelines Version 4.0 and Implementation 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Management</a:t>
            </a:r>
            <a:endParaRPr lang="en-US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>
              <a:lnSpc>
                <a:spcPct val="120000"/>
              </a:lnSpc>
            </a:pPr>
            <a:r>
              <a:rPr lang="en-US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CEOS, IEEE, agency support and workshop revisions</a:t>
            </a:r>
          </a:p>
          <a:p>
            <a:pPr lvl="1">
              <a:lnSpc>
                <a:spcPct val="120000"/>
              </a:lnSpc>
            </a:pP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QA4EO Website    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http://qa4eo.org/</a:t>
            </a:r>
            <a:endParaRPr lang="en-US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lnSpc>
                <a:spcPct val="120000"/>
              </a:lnSpc>
              <a:defRPr/>
            </a:pP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Overall Key Guidelines and associated reference documentation populated on QA4EO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Enhanced documentation continually being 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developed</a:t>
            </a:r>
          </a:p>
          <a:p>
            <a:pPr>
              <a:lnSpc>
                <a:spcPct val="120000"/>
              </a:lnSpc>
            </a:pP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Organizations that fund and oversee the development and execution of Earth Observation programs are responsible for implementing QA4EO principles</a:t>
            </a:r>
          </a:p>
          <a:p>
            <a:pPr lvl="1">
              <a:lnSpc>
                <a:spcPct val="120000"/>
              </a:lnSpc>
            </a:pP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Need CEOS and GEO requirements, guidelines, and implementation mechanisms 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Need to support CEOS and GEO data and information architecture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Need </a:t>
            </a: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to continue to provide QA4EO Showcases and Implementation Pilots</a:t>
            </a:r>
          </a:p>
          <a:p>
            <a:pPr>
              <a:lnSpc>
                <a:spcPct val="75000"/>
              </a:lnSpc>
            </a:pPr>
            <a:endParaRPr lang="en-US" sz="24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4387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2743200" y="0"/>
            <a:ext cx="6400800" cy="868363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Implementation Task Force for GEO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199"/>
            <a:ext cx="3962400" cy="5006163"/>
          </a:xfrm>
        </p:spPr>
        <p:txBody>
          <a:bodyPr>
            <a:normAutofit fontScale="92500"/>
          </a:bodyPr>
          <a:lstStyle/>
          <a:p>
            <a:r>
              <a:rPr lang="en-GB" sz="1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Authorisation</a:t>
            </a:r>
            <a:r>
              <a:rPr lang="en-GB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- Delegated </a:t>
            </a:r>
            <a:r>
              <a:rPr lang="en-GB" sz="1900" dirty="0">
                <a:latin typeface="Tahoma" pitchFamily="34" charset="0"/>
                <a:ea typeface="Tahoma" pitchFamily="34" charset="0"/>
                <a:cs typeface="Tahoma" pitchFamily="34" charset="0"/>
              </a:rPr>
              <a:t>management from CEOS and GEO, responsible for recommending and proposing to </a:t>
            </a:r>
            <a:r>
              <a:rPr lang="en-GB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GEO Secretariat</a:t>
            </a:r>
            <a:endParaRPr lang="en-US" sz="19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Management </a:t>
            </a:r>
            <a:r>
              <a:rPr lang="en-GB" sz="2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of GEO QA4EO Implementation:</a:t>
            </a:r>
            <a:endParaRPr lang="en-US" sz="2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600" b="0" dirty="0">
                <a:latin typeface="Tahoma" pitchFamily="34" charset="0"/>
                <a:ea typeface="Tahoma" pitchFamily="34" charset="0"/>
                <a:cs typeface="Tahoma" pitchFamily="34" charset="0"/>
              </a:rPr>
              <a:t>Develop and define implementation prioritization of QA4EO needs in GEO</a:t>
            </a:r>
            <a:endParaRPr lang="en-US" sz="16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600" b="0" dirty="0">
                <a:latin typeface="Tahoma" pitchFamily="34" charset="0"/>
                <a:ea typeface="Tahoma" pitchFamily="34" charset="0"/>
                <a:cs typeface="Tahoma" pitchFamily="34" charset="0"/>
              </a:rPr>
              <a:t>Create the implementation requests to obtain resource in GEO and present to GEO management</a:t>
            </a:r>
            <a:endParaRPr lang="en-US" sz="16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600" b="0" dirty="0">
                <a:latin typeface="Tahoma" pitchFamily="34" charset="0"/>
                <a:ea typeface="Tahoma" pitchFamily="34" charset="0"/>
                <a:cs typeface="Tahoma" pitchFamily="34" charset="0"/>
              </a:rPr>
              <a:t>Support management and integration across GEO</a:t>
            </a:r>
            <a:endParaRPr lang="en-US" sz="16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600" b="0" dirty="0">
                <a:latin typeface="Tahoma" pitchFamily="34" charset="0"/>
                <a:ea typeface="Tahoma" pitchFamily="34" charset="0"/>
                <a:cs typeface="Tahoma" pitchFamily="34" charset="0"/>
              </a:rPr>
              <a:t>Create Ad hoc Working Groups for Implementation needs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419600" y="1676400"/>
            <a:ext cx="4572000" cy="4703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Efforts:</a:t>
            </a:r>
          </a:p>
          <a:p>
            <a:pPr lvl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Detailed </a:t>
            </a:r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promotion and management of QA4EO at technical and scientific domain level.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Evolution of QA4EO, scope and guidelines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Development of Implementation Strategy 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Focal point for guidance on key guidelines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Review technical input and approve or recommend; approve procedures/comparisons as appropriate.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Provide scheduled actions and work as need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7221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2353339" y="0"/>
            <a:ext cx="6790661" cy="868363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GEO Implementation Task Force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885660"/>
          </a:xfrm>
        </p:spPr>
        <p:txBody>
          <a:bodyPr>
            <a:normAutofit fontScale="85000" lnSpcReduction="10000"/>
          </a:bodyPr>
          <a:lstStyle/>
          <a:p>
            <a:r>
              <a:rPr lang="en-GB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Members: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GEO Secretariat - QA4EO POC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GEO IN-02, C1 task team - CEOS WGCV/WGISS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CEOS SEO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CEOS SIT member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WMO 		 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FAO				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Metrological Standards bodies (2 minimum)	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GEO SBA Leads 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QA4EO Secretariat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GEO Infrastructure </a:t>
            </a: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Implementation </a:t>
            </a:r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Board (IIB) 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GEO Data Sharing Working Group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and/or others as process evolves</a:t>
            </a: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5029200" y="1524000"/>
            <a:ext cx="3581400" cy="513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Observing Members:</a:t>
            </a: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INSPIRE</a:t>
            </a: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OGC</a:t>
            </a: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GMES</a:t>
            </a: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GCOS</a:t>
            </a: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ISPRS</a:t>
            </a:r>
          </a:p>
          <a:p>
            <a:pPr lvl="0"/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Invited Space Agency, Science, and Quality Expertise as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required</a:t>
            </a:r>
          </a:p>
          <a:p>
            <a:pPr lvl="0"/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and/or </a:t>
            </a:r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others as process evolves and as needed for </a:t>
            </a:r>
            <a:r>
              <a:rPr lang="en-GB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interim </a:t>
            </a:r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basis by determined of the group.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886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2083981" y="0"/>
            <a:ext cx="7045842" cy="868363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CEOS </a:t>
            </a:r>
            <a:r>
              <a:rPr lang="en-GB" sz="32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</a:t>
            </a:r>
            <a:r>
              <a:rPr lang="en-GB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Management Team</a:t>
            </a:r>
            <a:endParaRPr lang="en-GB" sz="32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2010" y="2321442"/>
            <a:ext cx="45720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Voting Members: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CEOS SEO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WGCV chair 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WGCV vice-chair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WGISS Chair or Delegate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WGC Chair or Delegate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WGCBDD Chair or Delegate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LTDP Task Lead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WMO (GSICS)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WGCV 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Subgroup Chairs </a:t>
            </a:r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or 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Delegates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Metrological </a:t>
            </a:r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Standards bodies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CEOS SIT 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Representative</a:t>
            </a:r>
          </a:p>
          <a:p>
            <a:pPr lvl="0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CEOS SEC Representative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5105400" y="2321442"/>
            <a:ext cx="3810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Supporting Members: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GEO Advisory Member -1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QA4EO Secretariat -1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Virtual Constellation Delegates – 7</a:t>
            </a:r>
          </a:p>
          <a:p>
            <a:pPr lvl="0"/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CEOS Societal Benefit Area (SBA) Coordinator Delegates - 9</a:t>
            </a:r>
            <a:b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(Agriculture, Climate, Disasters, Ecosystems, Energy, Health, Water, Weather, and Cross-Cutting)</a:t>
            </a:r>
          </a:p>
          <a:p>
            <a:pPr lvl="0"/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GEO QA4EO Board Chair- 1</a:t>
            </a:r>
          </a:p>
          <a:p>
            <a:pPr lvl="0"/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WGCV Sec -1</a:t>
            </a:r>
          </a:p>
          <a:p>
            <a:pPr lvl="0"/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Invited Space Agency, Science, and Quality Expertise as required – 2</a:t>
            </a:r>
          </a:p>
          <a:p>
            <a:r>
              <a:rPr lang="en-GB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and/or others as process evolves and as needed for interim basis by determined of the group.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33400" y="1340590"/>
            <a:ext cx="8382000" cy="9808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u="sng" dirty="0" smtClean="0"/>
              <a:t>Authorisation</a:t>
            </a:r>
            <a:r>
              <a:rPr lang="en-GB" sz="1400" b="1" dirty="0" smtClean="0"/>
              <a:t>: Delegated Management </a:t>
            </a:r>
            <a:r>
              <a:rPr lang="en-GB" sz="1400" b="1" dirty="0"/>
              <a:t>of QA4EO from CEOS, responsible for recommending and proposing </a:t>
            </a:r>
            <a:r>
              <a:rPr lang="en-GB" sz="1400" b="1" dirty="0" smtClean="0"/>
              <a:t>QA4EO to CEOS (Management, VCs and WGs, CEOS tasks)</a:t>
            </a:r>
            <a:endParaRPr lang="en-US" sz="1400" b="1" dirty="0"/>
          </a:p>
          <a:p>
            <a:r>
              <a:rPr lang="en-GB" sz="1400" b="1" u="sng" dirty="0" smtClean="0"/>
              <a:t>Members:</a:t>
            </a:r>
            <a:r>
              <a:rPr lang="en-GB" sz="1400" b="1" dirty="0" smtClean="0"/>
              <a:t>   Delegates </a:t>
            </a:r>
            <a:r>
              <a:rPr lang="en-GB" sz="1400" b="1" dirty="0"/>
              <a:t>from CEOS, responsible for recommending and proposing direction to CEOS Management and QA4EO Implementation </a:t>
            </a:r>
            <a:r>
              <a:rPr lang="en-GB" sz="1400" b="1" dirty="0" smtClean="0"/>
              <a:t>Team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911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1665767" y="0"/>
            <a:ext cx="7478233" cy="868363"/>
          </a:xfrm>
        </p:spPr>
        <p:txBody>
          <a:bodyPr/>
          <a:lstStyle/>
          <a:p>
            <a:r>
              <a:rPr lang="en-GB" sz="32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CEOS QA4EO Implementation </a:t>
            </a:r>
            <a:r>
              <a:rPr lang="en-GB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Taskforce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199"/>
            <a:ext cx="3880884" cy="5077047"/>
          </a:xfrm>
        </p:spPr>
        <p:txBody>
          <a:bodyPr>
            <a:normAutofit fontScale="85000" lnSpcReduction="20000"/>
          </a:bodyPr>
          <a:lstStyle/>
          <a:p>
            <a:r>
              <a:rPr lang="en-GB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Management of </a:t>
            </a:r>
            <a:r>
              <a:rPr lang="en-GB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CEOS QA4EO Implementation</a:t>
            </a:r>
            <a:r>
              <a:rPr lang="en-GB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en-US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en-GB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9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Evolve </a:t>
            </a:r>
            <a:r>
              <a:rPr lang="en-GB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QA4EO, scope and guidelines</a:t>
            </a:r>
            <a:endParaRPr lang="en-US" sz="19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Develop and refine of Implementation Strategy </a:t>
            </a:r>
            <a:endParaRPr lang="en-US" sz="19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Focal point for guidance on key guidelines and implementation</a:t>
            </a:r>
            <a:r>
              <a:rPr lang="en-US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lvl="0"/>
            <a:r>
              <a:rPr lang="en-US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Team/Effort requirements and tasks needed in CEOS for QA4EO </a:t>
            </a:r>
          </a:p>
          <a:p>
            <a:pPr lvl="0"/>
            <a:r>
              <a:rPr lang="en-GB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Develop and define implementation prioritization of QA4EO needs in CEOS</a:t>
            </a:r>
            <a:endParaRPr lang="en-US" sz="19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Create the implementation requests to obtain resource in CEOS and present to CEOS management</a:t>
            </a:r>
            <a:endParaRPr lang="en-US" sz="19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Support management and integration across CEOS</a:t>
            </a:r>
            <a:endParaRPr lang="en-US" sz="19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900" b="0" dirty="0">
                <a:latin typeface="Tahoma" pitchFamily="34" charset="0"/>
                <a:ea typeface="Tahoma" pitchFamily="34" charset="0"/>
                <a:cs typeface="Tahoma" pitchFamily="34" charset="0"/>
              </a:rPr>
              <a:t>Create Ad hoc Working Groups for Implementation of new tasks or efforts in accordance with on-going CEOS efforts</a:t>
            </a:r>
            <a:endParaRPr lang="en-US" sz="19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404610" y="1600200"/>
            <a:ext cx="4572000" cy="507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Members: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it-IT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WGCV Chair/Vice Chair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it-IT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WGCV Subgroup Chairs and delegates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it-IT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WMO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Metrological Standards bodies (2 minimum)	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QA4EO Secretariat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WGClimate, WGCapD, WGISS delegates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Virtual Constellation and CEOS effort leads and/or delegates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All members of the CEOS QA4EO Management Team will be invited and considered as support and maybe called upon as needed by the taskforce.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55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1070" y="0"/>
            <a:ext cx="7052930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WGCV engage in common efforts w/ other CEOS components</a:t>
            </a:r>
            <a:endParaRPr lang="en-US" sz="3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WGCV engage in these efforts and gather GEO/CEOS /support efforts to move QA4EO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forward</a:t>
            </a: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QA </a:t>
            </a:r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definitions/standards</a:t>
            </a:r>
            <a:endParaRPr lang="en-US" b="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Quality in metadata, “fit for purpose” information, accuracy, error, uncertainty, traceability</a:t>
            </a: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Fields in GEO and CEOS data structure</a:t>
            </a: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System specs and standards?</a:t>
            </a: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ECV cal/val and </a:t>
            </a:r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QA</a:t>
            </a:r>
            <a:endParaRPr lang="en-US" b="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Carbon and climate requirements </a:t>
            </a:r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validation</a:t>
            </a:r>
            <a:endParaRPr lang="en-US" b="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 situ and modeling quality, uncertainty, traceability</a:t>
            </a: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Other </a:t>
            </a:r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related programs and tasks</a:t>
            </a:r>
            <a:endParaRPr lang="en-US" b="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/>
            <a:r>
              <a:rPr lang="en-US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ISO</a:t>
            </a:r>
            <a:endParaRPr lang="en-US" b="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5362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6400800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Many </a:t>
            </a: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efforts</a:t>
            </a:r>
            <a:endParaRPr lang="en-US" sz="3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lvl="0" eaLnBrk="1" hangingPunct="1">
              <a:lnSpc>
                <a:spcPct val="90000"/>
              </a:lnSpc>
              <a:defRPr/>
            </a:pPr>
            <a:r>
              <a:rPr lang="en-GB" altLang="ja-JP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covers all CEOS </a:t>
            </a:r>
            <a:r>
              <a:rPr lang="en-GB" altLang="ja-JP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efforts and is needed </a:t>
            </a:r>
            <a:r>
              <a:rPr lang="en-GB" altLang="ja-JP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all efforts</a:t>
            </a:r>
          </a:p>
          <a:p>
            <a:pPr marL="800100" lvl="1" indent="-342900">
              <a:lnSpc>
                <a:spcPct val="90000"/>
              </a:lnSpc>
              <a:defRPr/>
            </a:pPr>
            <a:r>
              <a:rPr lang="en-GB" altLang="ja-JP" sz="24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Effects and falls across </a:t>
            </a:r>
            <a:r>
              <a:rPr lang="en-GB" altLang="ja-JP" sz="2400" b="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all VCs and WGs</a:t>
            </a:r>
          </a:p>
          <a:p>
            <a:pPr marL="800100" lvl="1" indent="-342900">
              <a:lnSpc>
                <a:spcPct val="90000"/>
              </a:lnSpc>
              <a:defRPr/>
            </a:pPr>
            <a:r>
              <a:rPr lang="en-GB" altLang="ja-JP" sz="2400" b="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of course many tasks and efforts</a:t>
            </a:r>
          </a:p>
          <a:p>
            <a:pPr lvl="0">
              <a:lnSpc>
                <a:spcPct val="90000"/>
              </a:lnSpc>
              <a:defRPr/>
            </a:pPr>
            <a:endParaRPr lang="en-GB" altLang="ja-JP" b="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lnSpc>
                <a:spcPct val="90000"/>
              </a:lnSpc>
              <a:defRPr/>
            </a:pPr>
            <a:r>
              <a:rPr lang="en-GB" altLang="ja-JP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There </a:t>
            </a:r>
            <a:r>
              <a:rPr lang="en-GB" altLang="ja-JP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are multiple levels of QA</a:t>
            </a:r>
          </a:p>
          <a:p>
            <a:endParaRPr lang="en-US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There </a:t>
            </a:r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are many overlaps between the goals of QA4EO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 so it makes sense to </a:t>
            </a:r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 </a:t>
            </a:r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them </a:t>
            </a:r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</a:t>
            </a:r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CEOS and GEO</a:t>
            </a:r>
          </a:p>
          <a:p>
            <a:pPr lvl="1"/>
            <a:r>
              <a:rPr lang="en-US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Combine efforts</a:t>
            </a:r>
            <a:endParaRPr lang="en-US" b="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US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Create common efforts in organizations and agencies</a:t>
            </a:r>
          </a:p>
          <a:p>
            <a:pPr lvl="2"/>
            <a:r>
              <a:rPr lang="en-US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ESA, GMES, NASA, USGS, CSA, …,</a:t>
            </a:r>
          </a:p>
          <a:p>
            <a:pPr lvl="2"/>
            <a:r>
              <a:rPr lang="en-US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ISO, ASPRS/ISPRS, IEEE, …, </a:t>
            </a:r>
          </a:p>
          <a:p>
            <a:pPr lvl="2"/>
            <a:r>
              <a:rPr lang="en-US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CEOS VCs, WGs, GEO Tasks, 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16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081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6400800" cy="86836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actions required of SIT and CEOS members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E7EE12D-C7CC-4294-AC77-B601A84B53EF}" type="slidenum">
              <a:rPr lang="en-US" altLang="ja-JP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17</a:t>
            </a:fld>
            <a:endParaRPr lang="en-US" altLang="ja-JP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6862" y="1457325"/>
            <a:ext cx="8655751" cy="51435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CEOS members to provide examples of activities current or past which are consistent with QA4EO principles which can be used as case studies on new web-site.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Agencies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present/summarize their efforts to meet QA4EO principles to QA4EO implementation team/SIT.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Encourage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appropriate “badging” use of QA4EO logo to build awareness and visibility 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Provide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key representatives to support any evolution/additions of the guidelines </a:t>
            </a:r>
          </a:p>
          <a:p>
            <a:pPr lvl="2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Climate data “maturity index”</a:t>
            </a:r>
          </a:p>
          <a:p>
            <a:pPr lvl="2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Long Term Data Preservation (LTDP)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High level product QIs</a:t>
            </a:r>
          </a:p>
          <a:p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1713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027274" y="0"/>
            <a:ext cx="7116726" cy="868363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actions required of SIT and CEOS members </a:t>
            </a: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continued)</a:t>
            </a:r>
            <a:endParaRPr lang="en-US" sz="3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E7EE12D-C7CC-4294-AC77-B601A84B53EF}" type="slidenum">
              <a:rPr lang="en-US" altLang="ja-JP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18</a:t>
            </a:fld>
            <a:endParaRPr lang="en-US" altLang="ja-JP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CEOS (GEO SBA) contacts to promote principles and implementation in GEO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Agencies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encourage reporting of QI (uncertainties with data they supply) and providing ready access to necessary metadata providing evidence to support it.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Agencies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request appropriate QA information from providers (utilizing QA4EO as shorthand specification) to stimulate and progress QA4EO principles. 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Agencies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provide resource to facilitate QA4EO implementation team in delivering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actions.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619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dirty="0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79537" y="23628"/>
            <a:ext cx="7764463" cy="609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 </a:t>
            </a:r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Showcase Update</a:t>
            </a:r>
            <a:endParaRPr lang="en-US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CEOS QA4EO Showcase Update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Forest Carbon Tracking (FCT)</a:t>
            </a:r>
            <a:endParaRPr lang="en-US" sz="2400" b="1" kern="0" dirty="0">
              <a:solidFill>
                <a:schemeClr val="tx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Atmospheric Composition (AC)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Global Elevation</a:t>
            </a:r>
          </a:p>
        </p:txBody>
      </p:sp>
    </p:spTree>
    <p:extLst>
      <p:ext uri="{BB962C8B-B14F-4D97-AF65-F5344CB8AC3E}">
        <p14:creationId xmlns:p14="http://schemas.microsoft.com/office/powerpoint/2010/main" val="7715566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2335" y="0"/>
            <a:ext cx="7031665" cy="868363"/>
          </a:xfrm>
          <a:noFill/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ea typeface="ＭＳ Ｐゴシック" pitchFamily="34" charset="-128"/>
              </a:rPr>
              <a:t>WGCV - GEO Task Requirements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6027"/>
            <a:ext cx="8229600" cy="5330457"/>
          </a:xfrm>
        </p:spPr>
        <p:txBody>
          <a:bodyPr>
            <a:normAutofit fontScale="62500" lnSpcReduction="20000"/>
          </a:bodyPr>
          <a:lstStyle/>
          <a:p>
            <a:r>
              <a:rPr lang="en-US" sz="3500" dirty="0"/>
              <a:t>The QA4EO was established and endorsed by the CEOS as a direct response to </a:t>
            </a:r>
            <a:r>
              <a:rPr lang="en-US" sz="3500" dirty="0" smtClean="0"/>
              <a:t>GEO </a:t>
            </a:r>
            <a:r>
              <a:rPr lang="en-US" sz="3500" dirty="0"/>
              <a:t>Task </a:t>
            </a:r>
            <a:r>
              <a:rPr lang="en-US" sz="3500" dirty="0" smtClean="0"/>
              <a:t>DA-06-02/DA-09-01a: </a:t>
            </a:r>
            <a:r>
              <a:rPr lang="en-US" sz="3500" dirty="0" smtClean="0">
                <a:ea typeface="ＭＳ Ｐゴシック" pitchFamily="34" charset="-128"/>
              </a:rPr>
              <a:t>GEOSS </a:t>
            </a:r>
            <a:r>
              <a:rPr lang="en-US" sz="3500" dirty="0">
                <a:ea typeface="ＭＳ Ｐゴシック" pitchFamily="34" charset="-128"/>
              </a:rPr>
              <a:t>Quality Assurance Strategy</a:t>
            </a:r>
            <a:endParaRPr lang="en-US" sz="3500" dirty="0"/>
          </a:p>
          <a:p>
            <a:pPr lvl="1"/>
            <a:r>
              <a:rPr lang="en-US" sz="3000" dirty="0" smtClean="0">
                <a:ea typeface="ＭＳ Ｐゴシック" pitchFamily="34" charset="-128"/>
              </a:rPr>
              <a:t>Current TASK IN-02</a:t>
            </a:r>
            <a:r>
              <a:rPr lang="en-US" sz="3000" dirty="0">
                <a:ea typeface="ＭＳ Ｐゴシック" pitchFamily="34" charset="-128"/>
              </a:rPr>
              <a:t>, C1 </a:t>
            </a:r>
            <a:r>
              <a:rPr lang="en-US" sz="3000" dirty="0" smtClean="0">
                <a:ea typeface="ＭＳ Ｐゴシック" pitchFamily="34" charset="-128"/>
              </a:rPr>
              <a:t>(</a:t>
            </a:r>
            <a:r>
              <a:rPr lang="en-US" sz="3000" dirty="0" smtClean="0"/>
              <a:t>IN-02 </a:t>
            </a:r>
            <a:r>
              <a:rPr lang="en-US" sz="3000" dirty="0"/>
              <a:t>Earth Data Sets, C1: Advances in Life-cycle Data </a:t>
            </a:r>
            <a:r>
              <a:rPr lang="en-US" sz="3000" dirty="0" smtClean="0"/>
              <a:t>Management)</a:t>
            </a:r>
            <a:endParaRPr lang="en-US" sz="3000" dirty="0">
              <a:ea typeface="ＭＳ Ｐゴシック" pitchFamily="34" charset="-128"/>
            </a:endParaRPr>
          </a:p>
          <a:p>
            <a:pPr algn="ctr">
              <a:lnSpc>
                <a:spcPct val="80000"/>
              </a:lnSpc>
              <a:buFont typeface="Arial" pitchFamily="34" charset="0"/>
              <a:buNone/>
              <a:defRPr/>
            </a:pPr>
            <a:endParaRPr lang="en-US" sz="2000" dirty="0" smtClean="0">
              <a:ea typeface="ＭＳ Ｐゴシック" pitchFamily="34" charset="-128"/>
            </a:endParaRPr>
          </a:p>
          <a:p>
            <a:pPr>
              <a:defRPr/>
            </a:pPr>
            <a:r>
              <a:rPr lang="en-US" sz="3500" b="1" dirty="0" smtClean="0">
                <a:ea typeface="ＭＳ Ｐゴシック" pitchFamily="34" charset="-128"/>
              </a:rPr>
              <a:t>Develop a GEO data quality assurance strategy and implementation process</a:t>
            </a:r>
            <a:r>
              <a:rPr lang="en-US" sz="3500" dirty="0" smtClean="0">
                <a:ea typeface="ＭＳ Ｐゴシック" pitchFamily="34" charset="-128"/>
              </a:rPr>
              <a:t>, beginning with space-based observations and expanding to in-situ observations, taking account of existing associated GEOSS quality assurance work, and including the quality issues of derived Earth observation information products. </a:t>
            </a:r>
          </a:p>
          <a:p>
            <a:pPr>
              <a:defRPr/>
            </a:pPr>
            <a:endParaRPr lang="en-US" sz="3500" dirty="0" smtClean="0">
              <a:ea typeface="ＭＳ Ｐゴシック" pitchFamily="34" charset="-128"/>
            </a:endParaRPr>
          </a:p>
          <a:p>
            <a:pPr>
              <a:defRPr/>
            </a:pPr>
            <a:r>
              <a:rPr lang="en-US" sz="3500" dirty="0" smtClean="0">
                <a:ea typeface="ＭＳ Ｐゴシック" pitchFamily="34" charset="-128"/>
              </a:rPr>
              <a:t>A </a:t>
            </a:r>
            <a:r>
              <a:rPr lang="en-US" sz="3500" dirty="0">
                <a:ea typeface="ＭＳ Ｐゴシック" pitchFamily="34" charset="-128"/>
              </a:rPr>
              <a:t>Quality Assurance framework for Earth Observation (QA4EO) has been established and is now being implemented within GEO and CEOS.</a:t>
            </a:r>
          </a:p>
          <a:p>
            <a:pPr lvl="1">
              <a:defRPr/>
            </a:pPr>
            <a:r>
              <a:rPr lang="en-US" u="sng" dirty="0"/>
              <a:t>Approved by WGCV</a:t>
            </a:r>
            <a:r>
              <a:rPr lang="en-US" dirty="0"/>
              <a:t> (28</a:t>
            </a:r>
            <a:r>
              <a:rPr lang="en-US" baseline="30000" dirty="0"/>
              <a:t>th</a:t>
            </a:r>
            <a:r>
              <a:rPr lang="en-US" dirty="0"/>
              <a:t> Plenary Meeting, Oct. 2008)</a:t>
            </a:r>
          </a:p>
          <a:p>
            <a:pPr lvl="1">
              <a:defRPr/>
            </a:pPr>
            <a:r>
              <a:rPr lang="en-US" u="sng" dirty="0"/>
              <a:t>Endorsed by CEOS</a:t>
            </a:r>
            <a:r>
              <a:rPr lang="en-US" dirty="0"/>
              <a:t> (22</a:t>
            </a:r>
            <a:r>
              <a:rPr lang="en-US" baseline="30000" dirty="0"/>
              <a:t>nd</a:t>
            </a:r>
            <a:r>
              <a:rPr lang="en-US" dirty="0"/>
              <a:t> CEOS Plenary, Nov. 2008)</a:t>
            </a:r>
          </a:p>
          <a:p>
            <a:pPr lvl="1">
              <a:defRPr/>
            </a:pPr>
            <a:r>
              <a:rPr lang="en-US" u="sng" dirty="0"/>
              <a:t>Reviewed by GSICS and WMO</a:t>
            </a:r>
            <a:r>
              <a:rPr lang="en-US" dirty="0"/>
              <a:t> (early 2009)</a:t>
            </a:r>
          </a:p>
          <a:p>
            <a:pPr lvl="1">
              <a:defRPr/>
            </a:pPr>
            <a:r>
              <a:rPr lang="en-US" u="sng" dirty="0"/>
              <a:t>4 QA4EO Workshops</a:t>
            </a:r>
            <a:r>
              <a:rPr lang="en-US" dirty="0"/>
              <a:t> completed through 2010</a:t>
            </a:r>
          </a:p>
          <a:p>
            <a:endParaRPr lang="en-US" sz="2000" dirty="0" smtClean="0"/>
          </a:p>
          <a:p>
            <a:pPr lvl="1"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0437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847" y="0"/>
            <a:ext cx="6400800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Ideas and Questions</a:t>
            </a:r>
            <a:endParaRPr lang="en-US" sz="3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20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4456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949"/>
            <a:ext cx="6400800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Current GEO Tasks with WGCV/QA4EO related actions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9225"/>
            <a:ext cx="82296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Geo Work Plan 2012-2015 Tasks</a:t>
            </a:r>
          </a:p>
          <a:p>
            <a:pPr lvl="1"/>
            <a:r>
              <a:rPr lang="en-US" dirty="0" smtClean="0"/>
              <a:t>IN-02 </a:t>
            </a:r>
            <a:r>
              <a:rPr lang="en-US" dirty="0"/>
              <a:t>Earth Data </a:t>
            </a:r>
            <a:r>
              <a:rPr lang="en-US" dirty="0" smtClean="0"/>
              <a:t>Sets (currently involved) </a:t>
            </a:r>
          </a:p>
          <a:p>
            <a:pPr lvl="2"/>
            <a:r>
              <a:rPr lang="en-US" dirty="0" smtClean="0"/>
              <a:t>C1</a:t>
            </a:r>
            <a:r>
              <a:rPr lang="en-US" dirty="0"/>
              <a:t>: Advances in Life-cycle Data </a:t>
            </a:r>
            <a:r>
              <a:rPr lang="en-US" dirty="0" smtClean="0"/>
              <a:t>Management (WGCV</a:t>
            </a:r>
            <a:r>
              <a:rPr lang="en-US" dirty="0"/>
              <a:t> </a:t>
            </a:r>
            <a:r>
              <a:rPr lang="en-US" dirty="0" smtClean="0"/>
              <a:t>support) </a:t>
            </a:r>
            <a:r>
              <a:rPr lang="en-US" dirty="0"/>
              <a:t>(Task lead: Satoko Miura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C2: Development of Regional/Global Information and Cross-cutting </a:t>
            </a:r>
            <a:r>
              <a:rPr lang="en-US" dirty="0" smtClean="0"/>
              <a:t>Datasets (WGCV/TMSG – Global DEM) (Task lead – Koki Iwao – Japan AIST)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IN-05 </a:t>
            </a:r>
            <a:r>
              <a:rPr lang="en-US" dirty="0" smtClean="0">
                <a:solidFill>
                  <a:srgbClr val="FF0000"/>
                </a:solidFill>
              </a:rPr>
              <a:t>GEOSS </a:t>
            </a:r>
            <a:r>
              <a:rPr lang="en-US" dirty="0">
                <a:solidFill>
                  <a:srgbClr val="FF0000"/>
                </a:solidFill>
              </a:rPr>
              <a:t>Architecture, Design and </a:t>
            </a:r>
            <a:r>
              <a:rPr lang="en-US" dirty="0" smtClean="0">
                <a:solidFill>
                  <a:srgbClr val="FF0000"/>
                </a:solidFill>
              </a:rPr>
              <a:t>Interoperability</a:t>
            </a:r>
            <a:r>
              <a:rPr lang="en-US" dirty="0">
                <a:solidFill>
                  <a:srgbClr val="FF0000"/>
                </a:solidFill>
              </a:rPr>
              <a:t> (need discussion and review)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C1</a:t>
            </a:r>
            <a:r>
              <a:rPr lang="en-US" dirty="0">
                <a:solidFill>
                  <a:srgbClr val="FF0000"/>
                </a:solidFill>
              </a:rPr>
              <a:t>: GEOSS Design and </a:t>
            </a:r>
            <a:r>
              <a:rPr lang="en-US" dirty="0" smtClean="0">
                <a:solidFill>
                  <a:srgbClr val="FF0000"/>
                </a:solidFill>
              </a:rPr>
              <a:t>Interoperability</a:t>
            </a:r>
          </a:p>
          <a:p>
            <a:pPr lvl="1" eaLnBrk="1" fontAlgn="ctr" hangingPunct="1"/>
            <a:r>
              <a:rPr lang="en-US" dirty="0">
                <a:solidFill>
                  <a:srgbClr val="FF0000"/>
                </a:solidFill>
              </a:rPr>
              <a:t>SB-03  Global Forest </a:t>
            </a:r>
            <a:r>
              <a:rPr lang="en-US" dirty="0" smtClean="0">
                <a:solidFill>
                  <a:srgbClr val="FF0000"/>
                </a:solidFill>
              </a:rPr>
              <a:t>Observation (need discussion and review)</a:t>
            </a:r>
          </a:p>
          <a:p>
            <a:pPr lvl="2" eaLnBrk="1" fontAlgn="ctr" hangingPunct="1"/>
            <a:r>
              <a:rPr lang="en-US" dirty="0" smtClean="0">
                <a:solidFill>
                  <a:srgbClr val="FF0000"/>
                </a:solidFill>
              </a:rPr>
              <a:t>C1</a:t>
            </a:r>
            <a:r>
              <a:rPr lang="en-US" dirty="0">
                <a:solidFill>
                  <a:srgbClr val="FF0000"/>
                </a:solidFill>
              </a:rPr>
              <a:t>: Forest Carbon Tracking Activities for Observational and Methodological </a:t>
            </a:r>
            <a:r>
              <a:rPr lang="en-US" dirty="0" smtClean="0">
                <a:solidFill>
                  <a:srgbClr val="FF0000"/>
                </a:solidFill>
              </a:rPr>
              <a:t>Guidelines</a:t>
            </a:r>
          </a:p>
          <a:p>
            <a:pPr lvl="2" eaLnBrk="1" fontAlgn="ctr" hangingPunct="1"/>
            <a:r>
              <a:rPr lang="en-US" dirty="0" smtClean="0">
                <a:solidFill>
                  <a:srgbClr val="FF0000"/>
                </a:solidFill>
              </a:rPr>
              <a:t>C2</a:t>
            </a:r>
            <a:r>
              <a:rPr lang="en-US" dirty="0">
                <a:solidFill>
                  <a:srgbClr val="FF0000"/>
                </a:solidFill>
              </a:rPr>
              <a:t>: Definition, Implementation and Operations of the Global Forest Observation Initiative (GFOI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 eaLnBrk="1" fontAlgn="ctr" hangingPunct="1"/>
            <a:r>
              <a:rPr lang="en-US" dirty="0">
                <a:solidFill>
                  <a:srgbClr val="FF0000"/>
                </a:solidFill>
              </a:rPr>
              <a:t>CL-01  Climate Information for </a:t>
            </a:r>
            <a:r>
              <a:rPr lang="en-US" dirty="0" smtClean="0">
                <a:solidFill>
                  <a:srgbClr val="FF0000"/>
                </a:solidFill>
              </a:rPr>
              <a:t>Adaptation </a:t>
            </a:r>
            <a:r>
              <a:rPr lang="en-US" sz="2900" dirty="0">
                <a:solidFill>
                  <a:srgbClr val="FF0000"/>
                </a:solidFill>
              </a:rPr>
              <a:t>(need </a:t>
            </a:r>
            <a:r>
              <a:rPr lang="en-US" sz="2900" dirty="0" smtClean="0">
                <a:solidFill>
                  <a:srgbClr val="FF0000"/>
                </a:solidFill>
              </a:rPr>
              <a:t>discussion and review)</a:t>
            </a:r>
            <a:endParaRPr lang="en-US" sz="2900" dirty="0">
              <a:solidFill>
                <a:srgbClr val="FF0000"/>
              </a:solidFill>
            </a:endParaRPr>
          </a:p>
          <a:p>
            <a:pPr lvl="2" eaLnBrk="1" fontAlgn="ctr" hangingPunct="1"/>
            <a:r>
              <a:rPr lang="en-US" dirty="0">
                <a:solidFill>
                  <a:srgbClr val="FF0000"/>
                </a:solidFill>
              </a:rPr>
              <a:t>C1: Extension and Improvement of the Climate Record</a:t>
            </a:r>
            <a:endParaRPr lang="en-US" sz="5200" dirty="0">
              <a:solidFill>
                <a:srgbClr val="FF0000"/>
              </a:solidFill>
            </a:endParaRPr>
          </a:p>
          <a:p>
            <a:pPr lvl="1" eaLnBrk="1" fontAlgn="ctr" hangingPunct="1"/>
            <a:r>
              <a:rPr lang="en-US" dirty="0">
                <a:solidFill>
                  <a:srgbClr val="FF0000"/>
                </a:solidFill>
              </a:rPr>
              <a:t>CL-02  Global Carbon Observation and </a:t>
            </a:r>
            <a:r>
              <a:rPr lang="en-US" dirty="0" smtClean="0">
                <a:solidFill>
                  <a:srgbClr val="FF0000"/>
                </a:solidFill>
              </a:rPr>
              <a:t>Analysis </a:t>
            </a:r>
            <a:r>
              <a:rPr lang="en-US" sz="2900" dirty="0">
                <a:solidFill>
                  <a:srgbClr val="FF0000"/>
                </a:solidFill>
              </a:rPr>
              <a:t>(need </a:t>
            </a:r>
            <a:r>
              <a:rPr lang="en-US" sz="2900" dirty="0" smtClean="0">
                <a:solidFill>
                  <a:srgbClr val="FF0000"/>
                </a:solidFill>
              </a:rPr>
              <a:t>discussion and review)</a:t>
            </a:r>
            <a:endParaRPr lang="en-US" sz="2900" dirty="0">
              <a:solidFill>
                <a:srgbClr val="FF0000"/>
              </a:solidFill>
            </a:endParaRPr>
          </a:p>
          <a:p>
            <a:pPr lvl="2" eaLnBrk="1" fontAlgn="ctr" hangingPunct="1"/>
            <a:r>
              <a:rPr lang="en-US" dirty="0" smtClean="0">
                <a:solidFill>
                  <a:srgbClr val="FF0000"/>
                </a:solidFill>
              </a:rPr>
              <a:t>C1</a:t>
            </a:r>
            <a:r>
              <a:rPr lang="en-US" dirty="0">
                <a:solidFill>
                  <a:srgbClr val="FF0000"/>
                </a:solidFill>
              </a:rPr>
              <a:t>: Integrated Global Carbon Observation and Analysis </a:t>
            </a:r>
            <a:r>
              <a:rPr lang="en-US" dirty="0" smtClean="0">
                <a:solidFill>
                  <a:srgbClr val="FF0000"/>
                </a:solidFill>
              </a:rPr>
              <a:t>System</a:t>
            </a:r>
          </a:p>
          <a:p>
            <a:pPr eaLnBrk="1" fontAlgn="ctr" hangingPunct="1"/>
            <a:r>
              <a:rPr lang="en-US" sz="4500" dirty="0" smtClean="0"/>
              <a:t>Potential cal/val involvement in other efforts</a:t>
            </a:r>
            <a:endParaRPr lang="en-US" sz="4500" dirty="0">
              <a:latin typeface="Arial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>
              <a:latin typeface="Arial Narrow"/>
            </a:endParaRPr>
          </a:p>
          <a:p>
            <a:pPr lvl="1"/>
            <a:endParaRPr lang="en-US" dirty="0">
              <a:latin typeface="Arial"/>
            </a:endParaRPr>
          </a:p>
          <a:p>
            <a:pPr lvl="1"/>
            <a:endParaRPr lang="en-US" b="1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21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110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6400800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GEO Task related to QA4EO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5144"/>
            <a:ext cx="8229600" cy="4525963"/>
          </a:xfrm>
        </p:spPr>
        <p:txBody>
          <a:bodyPr/>
          <a:lstStyle/>
          <a:p>
            <a:r>
              <a:rPr lang="en-US" dirty="0" smtClean="0"/>
              <a:t>DA-09-01  GEOSS Quality Strategy </a:t>
            </a:r>
          </a:p>
          <a:p>
            <a:r>
              <a:rPr lang="en-US" dirty="0" smtClean="0"/>
              <a:t>IN-02 </a:t>
            </a:r>
            <a:r>
              <a:rPr lang="en-US" dirty="0"/>
              <a:t>Earth Data </a:t>
            </a:r>
            <a:r>
              <a:rPr lang="en-US" dirty="0" smtClean="0"/>
              <a:t>Sets </a:t>
            </a:r>
          </a:p>
          <a:p>
            <a:pPr lvl="1"/>
            <a:r>
              <a:rPr lang="en-US" dirty="0" smtClean="0"/>
              <a:t>C1</a:t>
            </a:r>
            <a:r>
              <a:rPr lang="en-US" dirty="0"/>
              <a:t>: Advances in Life-cycle Data </a:t>
            </a:r>
            <a:r>
              <a:rPr lang="en-US" dirty="0" smtClean="0"/>
              <a:t>Management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b="1" dirty="0" smtClean="0"/>
              <a:t>Key </a:t>
            </a:r>
            <a:r>
              <a:rPr lang="en-US" sz="2000" b="1" dirty="0"/>
              <a:t>Output: </a:t>
            </a:r>
            <a:r>
              <a:rPr lang="en-US" sz="2000" b="1" dirty="0" smtClean="0"/>
              <a:t>Develop </a:t>
            </a:r>
            <a:r>
              <a:rPr lang="en-US" sz="2000" b="1" dirty="0"/>
              <a:t>an architecture and constituent elements needed for implementation of an operational system to insure the long term interoperability of EO data to meet the SBA needs, particularly climate; e.g. Methodologies, test sites, database infrastructure for quality, ….</a:t>
            </a:r>
          </a:p>
          <a:p>
            <a:r>
              <a:rPr lang="en-US" sz="2000" dirty="0"/>
              <a:t>H</a:t>
            </a:r>
            <a:r>
              <a:rPr lang="en-US" sz="2000" b="1" dirty="0" smtClean="0"/>
              <a:t>igh </a:t>
            </a:r>
            <a:r>
              <a:rPr lang="en-US" sz="2000" b="1" dirty="0"/>
              <a:t>level key activity </a:t>
            </a:r>
            <a:endParaRPr lang="en-US" sz="2000" b="1" dirty="0" smtClean="0"/>
          </a:p>
          <a:p>
            <a:pPr lvl="1"/>
            <a:r>
              <a:rPr lang="en-US" sz="1800" b="1" dirty="0" smtClean="0"/>
              <a:t>"</a:t>
            </a:r>
            <a:r>
              <a:rPr lang="en-US" sz="1800" b="1" dirty="0"/>
              <a:t>Enabling Data and Information Interoperability and Harmonization in CEOS and GEO.” </a:t>
            </a:r>
            <a:endParaRPr lang="en-US" sz="1800" b="1" dirty="0" smtClean="0"/>
          </a:p>
          <a:p>
            <a:pPr lvl="1"/>
            <a:r>
              <a:rPr lang="en-US" sz="2000" b="1" dirty="0" smtClean="0"/>
              <a:t>Previous </a:t>
            </a:r>
            <a:r>
              <a:rPr lang="en-US" sz="2000" b="1" dirty="0" smtClean="0"/>
              <a:t>DA-09-01a task </a:t>
            </a:r>
            <a:r>
              <a:rPr lang="en-US" sz="2000" b="1" dirty="0" smtClean="0"/>
              <a:t>remapped</a:t>
            </a:r>
            <a:endParaRPr lang="en-US" sz="2000" b="1" dirty="0"/>
          </a:p>
          <a:p>
            <a:endParaRPr lang="en-US" b="1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22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8127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7884" y="0"/>
            <a:ext cx="6400800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IN-02 QA4EO </a:t>
            </a:r>
            <a:r>
              <a:rPr lang="en-US" sz="3200" dirty="0" smtClean="0">
                <a:solidFill>
                  <a:schemeClr val="bg1"/>
                </a:solidFill>
              </a:rPr>
              <a:t>GEO Components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Key activity</a:t>
            </a:r>
          </a:p>
          <a:p>
            <a:pPr lvl="1"/>
            <a:r>
              <a:rPr lang="en-US" sz="2000" b="1" kern="0" dirty="0" smtClean="0"/>
              <a:t>Develop a GEO strategy for data quality assurance, starting with CEOS Quality Assurance Framework for Earth Observation (QA4EO) and gradually expand into in-situ observations.</a:t>
            </a:r>
            <a:endParaRPr lang="en-US" sz="2000" b="1" kern="100" dirty="0" smtClean="0"/>
          </a:p>
          <a:p>
            <a:endParaRPr lang="en-US" sz="2000" dirty="0" smtClean="0"/>
          </a:p>
          <a:p>
            <a:r>
              <a:rPr lang="en-US" sz="2000" dirty="0" smtClean="0"/>
              <a:t>Efforts required for GEO QA4EO</a:t>
            </a:r>
          </a:p>
          <a:p>
            <a:pPr lvl="1"/>
            <a:r>
              <a:rPr lang="en-US" sz="2000" b="1" dirty="0" smtClean="0"/>
              <a:t>QA4EO GEO Implementation Team and Working Group</a:t>
            </a:r>
          </a:p>
          <a:p>
            <a:pPr lvl="1"/>
            <a:r>
              <a:rPr lang="en-US" sz="2000" b="1" dirty="0" smtClean="0"/>
              <a:t>Define GEO QA Requirements for key SBA efforts</a:t>
            </a:r>
          </a:p>
          <a:p>
            <a:pPr lvl="1"/>
            <a:r>
              <a:rPr lang="en-US" sz="2000" b="1" dirty="0" smtClean="0"/>
              <a:t>Develop QA4EO Implementation pilots on the highest priority GEO Data/Information/SBA efforts</a:t>
            </a:r>
          </a:p>
          <a:p>
            <a:pPr lvl="1"/>
            <a:r>
              <a:rPr lang="en-US" sz="2000" b="1" dirty="0" smtClean="0"/>
              <a:t>Establish QA4EO "being used as a quality badge"  or some quality id process related to GEO Data/Information/Products</a:t>
            </a:r>
          </a:p>
          <a:p>
            <a:pPr lvl="1"/>
            <a:r>
              <a:rPr lang="en-US" sz="2000" b="1" dirty="0" smtClean="0"/>
              <a:t> More, ...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23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859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84" y="0"/>
            <a:ext cx="6634716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IN-02 QA4EO CEOS components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599"/>
            <a:ext cx="8229600" cy="5128437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en-US" sz="2000" dirty="0" smtClean="0"/>
              <a:t>- Key activity efforts </a:t>
            </a:r>
            <a:r>
              <a:rPr lang="en-US" sz="2000" dirty="0"/>
              <a:t>required for </a:t>
            </a:r>
            <a:r>
              <a:rPr lang="en-US" sz="2000" dirty="0" smtClean="0"/>
              <a:t>CEOS </a:t>
            </a:r>
            <a:r>
              <a:rPr lang="en-US" sz="2000" dirty="0"/>
              <a:t>QA4EO</a:t>
            </a:r>
          </a:p>
          <a:p>
            <a:r>
              <a:rPr lang="en-US" sz="1800" b="1" dirty="0" smtClean="0"/>
              <a:t>Enhance QA4EO </a:t>
            </a:r>
            <a:r>
              <a:rPr lang="en-US" sz="1800" b="1" dirty="0"/>
              <a:t>CEOS </a:t>
            </a:r>
            <a:r>
              <a:rPr lang="en-US" sz="1800" b="1" dirty="0" smtClean="0"/>
              <a:t>Team and Establish </a:t>
            </a:r>
            <a:r>
              <a:rPr lang="en-US" sz="1800" b="1" dirty="0"/>
              <a:t>QA4EO Implementation </a:t>
            </a:r>
            <a:r>
              <a:rPr lang="en-US" sz="1800" b="1" dirty="0" smtClean="0"/>
              <a:t>Board</a:t>
            </a:r>
            <a:endParaRPr lang="en-US" sz="1800" b="1" dirty="0"/>
          </a:p>
          <a:p>
            <a:r>
              <a:rPr lang="en-US" sz="1800" b="1" dirty="0" smtClean="0"/>
              <a:t>Data </a:t>
            </a:r>
            <a:r>
              <a:rPr lang="en-US" sz="1800" b="1" dirty="0"/>
              <a:t>quality parameter definitions, System quality parameters and definition.  - - -  WGCV sub groups and WGISS (NASA </a:t>
            </a:r>
            <a:r>
              <a:rPr lang="en-US" sz="1800" b="1" dirty="0" smtClean="0"/>
              <a:t>ESDWG),  GSCB</a:t>
            </a:r>
            <a:endParaRPr lang="en-US" sz="1800" b="1" dirty="0"/>
          </a:p>
          <a:p>
            <a:r>
              <a:rPr lang="en-US" sz="1800" b="1" dirty="0" smtClean="0"/>
              <a:t>fit </a:t>
            </a:r>
            <a:r>
              <a:rPr lang="en-US" sz="1800" b="1" dirty="0"/>
              <a:t>for purpose documentation related to system/data/and product capability and accuracy   WGCV sub groups (maybe support from WGC and WGCBDD</a:t>
            </a:r>
            <a:r>
              <a:rPr lang="en-US" sz="1800" b="1" dirty="0" smtClean="0"/>
              <a:t>), GSCB</a:t>
            </a:r>
            <a:endParaRPr lang="en-US" sz="1800" b="1" dirty="0"/>
          </a:p>
          <a:p>
            <a:r>
              <a:rPr lang="en-US" sz="1800" b="1" dirty="0" smtClean="0"/>
              <a:t>Quality </a:t>
            </a:r>
            <a:r>
              <a:rPr lang="en-US" sz="1800" b="1" dirty="0"/>
              <a:t>parameter measurement and process guidelines for each quality definition - - - WGCV sub groups and WGISS</a:t>
            </a:r>
          </a:p>
          <a:p>
            <a:r>
              <a:rPr lang="en-US" sz="1800" b="1" dirty="0" smtClean="0"/>
              <a:t>An </a:t>
            </a:r>
            <a:r>
              <a:rPr lang="en-US" sz="1800" b="1" dirty="0"/>
              <a:t>overall quality survey to determine state of quality analysis completed for dataset and product - QA4EO flag</a:t>
            </a:r>
          </a:p>
          <a:p>
            <a:r>
              <a:rPr lang="en-US" sz="1800" b="1" dirty="0" smtClean="0"/>
              <a:t>Incorporation </a:t>
            </a:r>
            <a:r>
              <a:rPr lang="en-US" sz="1800" b="1" dirty="0"/>
              <a:t>of </a:t>
            </a:r>
            <a:r>
              <a:rPr lang="en-US" sz="1800" b="1" dirty="0" smtClean="0"/>
              <a:t>information from the </a:t>
            </a:r>
            <a:r>
              <a:rPr lang="en-US" sz="1800" b="1" dirty="0"/>
              <a:t>process and definitions above into </a:t>
            </a:r>
            <a:r>
              <a:rPr lang="en-US" sz="1800" b="1" dirty="0" smtClean="0"/>
              <a:t>CEOS </a:t>
            </a:r>
            <a:r>
              <a:rPr lang="en-US" sz="1800" b="1" dirty="0"/>
              <a:t>electronic database for all </a:t>
            </a:r>
            <a:r>
              <a:rPr lang="en-US" sz="1800" b="1" dirty="0" smtClean="0"/>
              <a:t>CEOS </a:t>
            </a:r>
            <a:r>
              <a:rPr lang="en-US" sz="1800" b="1" dirty="0"/>
              <a:t>data and information  QA flags and data/metadata fields - - - WGISS and NASA </a:t>
            </a:r>
            <a:r>
              <a:rPr lang="en-US" sz="1800" b="1" dirty="0" smtClean="0"/>
              <a:t>ESDWG / GSCB</a:t>
            </a:r>
            <a:endParaRPr lang="en-US" sz="1800" b="1" dirty="0"/>
          </a:p>
          <a:p>
            <a:r>
              <a:rPr lang="en-US" sz="1800" b="1" dirty="0" smtClean="0"/>
              <a:t>Develop </a:t>
            </a:r>
            <a:r>
              <a:rPr lang="en-US" sz="1800" b="1" dirty="0"/>
              <a:t>QIPs for key priority CEOS efforts as example</a:t>
            </a:r>
          </a:p>
          <a:p>
            <a:r>
              <a:rPr lang="en-US" sz="1800" b="1" dirty="0" smtClean="0"/>
              <a:t>LTDP </a:t>
            </a:r>
            <a:r>
              <a:rPr lang="en-US" sz="1800" b="1" dirty="0"/>
              <a:t>and Data </a:t>
            </a:r>
            <a:r>
              <a:rPr lang="en-US" sz="1800" b="1" dirty="0" smtClean="0"/>
              <a:t>Management (KA #1 and #3 have QA4EO related actions</a:t>
            </a:r>
            <a:r>
              <a:rPr lang="en-US" sz="1800" b="1" dirty="0" smtClean="0"/>
              <a:t>)</a:t>
            </a:r>
          </a:p>
          <a:p>
            <a:r>
              <a:rPr lang="en-US" sz="1800" dirty="0" smtClean="0"/>
              <a:t>ECV maturity - WGC</a:t>
            </a:r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24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4504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1191" y="12405"/>
            <a:ext cx="6882809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IN-02, C1 Task update for WGCV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Key Activity </a:t>
            </a:r>
            <a:r>
              <a:rPr lang="en-US" sz="2400" b="1" dirty="0" smtClean="0"/>
              <a:t>- </a:t>
            </a:r>
            <a:r>
              <a:rPr lang="en-US" sz="2000" b="1" dirty="0" smtClean="0"/>
              <a:t>"</a:t>
            </a:r>
            <a:r>
              <a:rPr lang="en-US" sz="2000" b="1" dirty="0"/>
              <a:t>Enabling Data and Information Interoperability and </a:t>
            </a:r>
            <a:r>
              <a:rPr lang="en-US" sz="2000" b="1" dirty="0" smtClean="0"/>
              <a:t>Harmonization </a:t>
            </a:r>
            <a:r>
              <a:rPr lang="en-US" sz="2000" b="1" dirty="0"/>
              <a:t>in CEOS and GEO</a:t>
            </a:r>
            <a:r>
              <a:rPr lang="en-US" sz="2000" b="1" dirty="0" smtClean="0"/>
              <a:t>.”</a:t>
            </a:r>
            <a:endParaRPr lang="en-US" sz="2000" b="1" dirty="0"/>
          </a:p>
          <a:p>
            <a:r>
              <a:rPr lang="en-US" sz="2400" dirty="0" smtClean="0"/>
              <a:t>Refining </a:t>
            </a:r>
            <a:r>
              <a:rPr lang="en-US" sz="2400" dirty="0"/>
              <a:t>these and </a:t>
            </a:r>
            <a:r>
              <a:rPr lang="en-US" sz="2400" dirty="0" smtClean="0"/>
              <a:t>for discussion next </a:t>
            </a:r>
            <a:r>
              <a:rPr lang="en-US" sz="2400" dirty="0"/>
              <a:t>week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Under the new </a:t>
            </a:r>
            <a:r>
              <a:rPr lang="en-US" sz="2400" dirty="0" smtClean="0"/>
              <a:t>activity</a:t>
            </a:r>
            <a:endParaRPr lang="en-US" sz="2400" dirty="0"/>
          </a:p>
          <a:p>
            <a:pPr lvl="1"/>
            <a:r>
              <a:rPr lang="en-US" sz="2000" dirty="0" smtClean="0"/>
              <a:t>measurement </a:t>
            </a:r>
            <a:r>
              <a:rPr lang="en-US" sz="2000" dirty="0"/>
              <a:t>process and reference test sites and processes</a:t>
            </a:r>
          </a:p>
          <a:p>
            <a:pPr lvl="1"/>
            <a:r>
              <a:rPr lang="en-US" sz="2000" dirty="0" smtClean="0"/>
              <a:t>intercomparison </a:t>
            </a:r>
            <a:r>
              <a:rPr lang="en-US" sz="2000" dirty="0"/>
              <a:t>and assessment processes and examples</a:t>
            </a:r>
          </a:p>
          <a:p>
            <a:pPr lvl="1"/>
            <a:r>
              <a:rPr lang="en-US" sz="2000" dirty="0" smtClean="0"/>
              <a:t>QIPs</a:t>
            </a:r>
            <a:endParaRPr lang="en-US" sz="2000" dirty="0"/>
          </a:p>
          <a:p>
            <a:pPr lvl="1"/>
            <a:r>
              <a:rPr lang="en-US" sz="2000" dirty="0" smtClean="0"/>
              <a:t>CEOS </a:t>
            </a:r>
            <a:r>
              <a:rPr lang="en-US" sz="2000" dirty="0"/>
              <a:t>data structure</a:t>
            </a:r>
            <a:r>
              <a:rPr lang="en-US" sz="2000" dirty="0" smtClean="0"/>
              <a:t>?</a:t>
            </a:r>
          </a:p>
          <a:p>
            <a:pPr lvl="1"/>
            <a:r>
              <a:rPr lang="en-US" sz="2000" dirty="0" smtClean="0"/>
              <a:t>Add additional KA #s for test sites etc…</a:t>
            </a:r>
          </a:p>
          <a:p>
            <a:pPr lvl="1"/>
            <a:r>
              <a:rPr lang="en-US" sz="2000" dirty="0" smtClean="0"/>
              <a:t>Establish instrument and maintain test sites</a:t>
            </a:r>
          </a:p>
          <a:p>
            <a:pPr lvl="1"/>
            <a:r>
              <a:rPr lang="en-US" sz="2000" dirty="0" smtClean="0"/>
              <a:t>Operational systems (sw and mechanics) </a:t>
            </a:r>
          </a:p>
          <a:p>
            <a:r>
              <a:rPr lang="en-US" sz="2400" dirty="0" smtClean="0"/>
              <a:t>What other </a:t>
            </a:r>
            <a:r>
              <a:rPr lang="en-US" sz="2400" dirty="0" smtClean="0"/>
              <a:t>tasks?</a:t>
            </a:r>
            <a:endParaRPr lang="en-US" sz="24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25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2553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2743200" y="0"/>
            <a:ext cx="6400800" cy="868363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IS QA4EO?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294687" cy="4781550"/>
          </a:xfrm>
        </p:spPr>
        <p:txBody>
          <a:bodyPr>
            <a:normAutofit fontScale="92500"/>
          </a:bodyPr>
          <a:lstStyle/>
          <a:p>
            <a:r>
              <a:rPr lang="en-GB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 Quality Assurance framework for Earth Observation (</a:t>
            </a:r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QA4EO</a:t>
            </a:r>
            <a:r>
              <a:rPr lang="en-GB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principles: </a:t>
            </a:r>
          </a:p>
          <a:p>
            <a:pPr lvl="1"/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It is critical that </a:t>
            </a:r>
            <a:r>
              <a:rPr lang="en-GB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data and derived products </a:t>
            </a:r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are easily accessible in an open manner and have associated with them an </a:t>
            </a:r>
            <a:r>
              <a:rPr lang="en-GB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indicator of their quality traceable to reference standards</a:t>
            </a:r>
            <a:r>
              <a:rPr lang="en-GB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(preferably SI) to enable users to assess its suitability for their application i.e. its </a:t>
            </a:r>
            <a:r>
              <a:rPr lang="en-GB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“fitness for purpose”</a:t>
            </a:r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lvl="1"/>
            <a:endParaRPr lang="en-GB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This Quality Indicator needs to be unequivocal in its interpretation and derivation , yet sufficiently flexible, to be </a:t>
            </a:r>
            <a:r>
              <a:rPr lang="en-GB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implemented across the full range of EO activities which are coordinated through GEO</a:t>
            </a:r>
            <a:r>
              <a:rPr lang="en-GB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0846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dirty="0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79538" y="101600"/>
            <a:ext cx="7764462" cy="609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2012 progress, issues, obstacles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11795" y="1329466"/>
            <a:ext cx="8832205" cy="5129942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AU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From </a:t>
            </a:r>
            <a:r>
              <a:rPr kumimoji="0" lang="en-AU" altLang="ja-JP" sz="24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SIT-27 </a:t>
            </a:r>
            <a:r>
              <a:rPr lang="en-AU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(Needs and Issues):</a:t>
            </a:r>
            <a:endParaRPr kumimoji="0" lang="en-AU" altLang="ja-JP" sz="1200" b="1" i="0" u="none" strike="noStrike" kern="0" cap="none" spc="0" normalizeH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CEOS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Showcases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CEOS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WGs and constellation involvement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needed </a:t>
            </a:r>
            <a:r>
              <a:rPr lang="en-US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(still needed)</a:t>
            </a: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QA4EO</a:t>
            </a:r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Agency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resource support for secretariat and administration being worked by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UKSA/NPL </a:t>
            </a:r>
            <a:r>
              <a:rPr lang="en-US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(completed)</a:t>
            </a:r>
            <a:endParaRPr lang="en-US" sz="24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CEOS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agency support of QA4EO implementation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actions </a:t>
            </a:r>
            <a:r>
              <a:rPr lang="en-US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(need support)</a:t>
            </a:r>
            <a:endParaRPr lang="en-US" sz="24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CEOS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team to enhance and implement of QA4EO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process; implementation plan ready </a:t>
            </a:r>
            <a:r>
              <a:rPr lang="en-US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(need support)</a:t>
            </a:r>
          </a:p>
          <a:p>
            <a:pPr>
              <a:defRPr/>
            </a:pPr>
            <a:endParaRPr lang="en-US" sz="2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2746687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6400800" cy="868362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SEC and Support</a:t>
            </a:r>
            <a:endParaRPr lang="en-US" sz="3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UKSA with Centre of Carbon Management (CCM) at the National Physical Laboratory (NPL)</a:t>
            </a:r>
          </a:p>
          <a:p>
            <a:pPr lvl="1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year effort to support QA4EO implementation support – secretariat, web, leadership</a:t>
            </a:r>
          </a:p>
          <a:p>
            <a:pPr lvl="1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Dr. Hillary Elliott</a:t>
            </a:r>
          </a:p>
          <a:p>
            <a:pPr lvl="1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http://www.npl.co.uk/carbon-measurements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6D2E3-F454-4EB5-9ECC-195F0C4B53F6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7737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310809" y="0"/>
            <a:ext cx="6833191" cy="868363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and WGCV team support </a:t>
            </a:r>
            <a:endParaRPr lang="en-US" sz="3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E7EE12D-C7CC-4294-AC77-B601A84B53EF}" type="slidenum">
              <a:rPr lang="en-US" altLang="ja-JP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6</a:t>
            </a:fld>
            <a:endParaRPr lang="en-US" altLang="ja-JP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6863" y="1457324"/>
            <a:ext cx="8556514" cy="528371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Will provide a website to promote QA4EO case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studies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POC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offer guidance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support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on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implementation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Hold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regular teleconferences to develop strategy for rapid implementation in CEOS and throughout GEO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Develop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promotional material, ppt, posters for general communication purposes (with aid of CEOS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WGCapD) Encourage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activities to aid agencies establish evidence to support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Quality Indicator (QI)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Establish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training material &amp; courses on assessing and interpreting uncertainties and traceability needed for QA4EO  </a:t>
            </a:r>
          </a:p>
          <a:p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7559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dirty="0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20800" y="101600"/>
            <a:ext cx="7764463" cy="609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Meetings</a:t>
            </a:r>
            <a:endParaRPr lang="en-US" sz="36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WGCV-35 / WGISS-34 on 24-28 Sept 2012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Discussion of QA4EO implementation efforts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altLang="ja-JP" sz="2400" b="1" kern="0" dirty="0" smtClean="0">
              <a:solidFill>
                <a:schemeClr val="tx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Monthly </a:t>
            </a: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Telecons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altLang="ja-JP" sz="2400" b="1" kern="0" dirty="0" smtClean="0">
              <a:solidFill>
                <a:schemeClr val="tx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Planning </a:t>
            </a: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meetings around SIT-28 and WGCV-36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altLang="ja-JP" sz="2400" b="1" kern="0" dirty="0" smtClean="0">
              <a:solidFill>
                <a:schemeClr val="tx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Technical </a:t>
            </a: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implementation workshop being considered</a:t>
            </a:r>
            <a:endParaRPr lang="en-US" sz="1400" b="1" kern="0" dirty="0" smtClean="0">
              <a:solidFill>
                <a:schemeClr val="tx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7211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E7EE12D-C7CC-4294-AC77-B601A84B53EF}" type="slidenum">
              <a:rPr lang="en-US" altLang="ja-JP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8</a:t>
            </a:fld>
            <a:endParaRPr lang="en-US" altLang="ja-JP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153" y="1424763"/>
            <a:ext cx="8810847" cy="52879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Co-Chairs: WGCV and UKSA/NPL </a:t>
            </a:r>
            <a:endParaRPr lang="en-GB" sz="2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endParaRPr lang="en-GB" sz="2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GB" sz="2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</a:t>
            </a:r>
            <a:r>
              <a:rPr lang="en-GB" sz="22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Implementation with CEOS and GEO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lphaLcPeriod"/>
              <a:defRPr/>
            </a:pPr>
            <a:r>
              <a:rPr lang="en-GB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Working via IN-02-C1 task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lphaLcPeriod"/>
              <a:defRPr/>
            </a:pPr>
            <a:r>
              <a:rPr lang="en-GB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Develop common definition and </a:t>
            </a:r>
            <a:r>
              <a:rPr lang="en-GB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methods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lphaLcPeriod"/>
              <a:defRPr/>
            </a:pPr>
            <a:r>
              <a:rPr lang="en-US" sz="21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VC </a:t>
            </a:r>
            <a:r>
              <a:rPr lang="en-US" sz="21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WG interaction requirements or expectations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Clear requirements/needs &amp; terminology from WGs, &amp; VCs e.g. </a:t>
            </a:r>
            <a:r>
              <a:rPr lang="en-US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definition of “stability</a:t>
            </a:r>
            <a:r>
              <a:rPr lang="en-US" sz="1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 – self-consistency, accuracy, repeatability</a:t>
            </a:r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Uncertainty/performance requirements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Utilization of </a:t>
            </a:r>
            <a:r>
              <a:rPr lang="en-US" sz="1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WGCV &amp; SGs </a:t>
            </a:r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Cal/Val </a:t>
            </a:r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report </a:t>
            </a:r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</a:t>
            </a:r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</a:t>
            </a:r>
            <a:endParaRPr lang="en-US" sz="16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endParaRPr lang="en-GB" sz="2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GB" sz="2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Cal/Val </a:t>
            </a:r>
            <a:r>
              <a:rPr lang="en-GB" sz="22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support to CEOS efforts needed: FCT/GFOI, JECAM, ECV validation and comparisons, …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lphaLcPeriod"/>
              <a:defRPr/>
            </a:pPr>
            <a:r>
              <a:rPr lang="en-GB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Continue toward definition and enhancement of cal/val test sites and processes 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lphaLcPeriod"/>
              <a:defRPr/>
            </a:pPr>
            <a:r>
              <a:rPr lang="en-US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Support to GFOI Methods &amp; Protocols and validation of datasets and processes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lphaLcPeriod"/>
              <a:defRPr/>
            </a:pPr>
            <a:r>
              <a:rPr lang="en-US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Support cal-val and quality aspects of ECV development</a:t>
            </a:r>
          </a:p>
          <a:p>
            <a:pPr lvl="2"/>
            <a:endParaRPr lang="en-US" sz="16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6400800" cy="868362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bg1"/>
                </a:solidFill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Leadership and key activities</a:t>
            </a:r>
            <a:endParaRPr lang="en-US" sz="3200" dirty="0" smtClean="0">
              <a:solidFill>
                <a:schemeClr val="bg1"/>
              </a:solidFill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9923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2743200" y="0"/>
            <a:ext cx="6400800" cy="868363"/>
          </a:xfrm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QA4EO Implementation Plan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539749" y="1341438"/>
            <a:ext cx="8363245" cy="478155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GB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Based on, previous workshop outcomes </a:t>
            </a:r>
            <a:r>
              <a:rPr lang="en-GB" sz="2400" b="1" dirty="0" smtClean="0">
                <a:ea typeface="ＭＳ Ｐゴシック" pitchFamily="34" charset="-128"/>
              </a:rPr>
              <a:t>and actions</a:t>
            </a:r>
          </a:p>
          <a:p>
            <a:pPr lvl="1">
              <a:lnSpc>
                <a:spcPct val="75000"/>
              </a:lnSpc>
            </a:pPr>
            <a:endParaRPr lang="en-GB" sz="1600" b="1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</a:pPr>
            <a:endParaRPr lang="en-GB" sz="2000" b="1" dirty="0" smtClean="0">
              <a:ea typeface="ＭＳ Ｐゴシック" pitchFamily="34" charset="-128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920257"/>
              </p:ext>
            </p:extLst>
          </p:nvPr>
        </p:nvGraphicFramePr>
        <p:xfrm>
          <a:off x="3342204" y="1665767"/>
          <a:ext cx="3934679" cy="5092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Acrobat Document" r:id="rId4" imgW="5829199" imgH="7543800" progId="AcroExch.Document.7">
                  <p:embed/>
                </p:oleObj>
              </mc:Choice>
              <mc:Fallback>
                <p:oleObj name="Acrobat Document" r:id="rId4" imgW="5829199" imgH="75438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2204" y="1665767"/>
                        <a:ext cx="3934679" cy="5092405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7920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1300</TotalTime>
  <Words>2092</Words>
  <Application>Microsoft Office PowerPoint</Application>
  <PresentationFormat>On-screen Show (4:3)</PresentationFormat>
  <Paragraphs>301</Paragraphs>
  <Slides>25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4_EUM_template_v03</vt:lpstr>
      <vt:lpstr>Adobe Acrobat Document</vt:lpstr>
      <vt:lpstr> </vt:lpstr>
      <vt:lpstr>WGCV - GEO Task Requirements</vt:lpstr>
      <vt:lpstr>WHAT IS QA4EO?</vt:lpstr>
      <vt:lpstr>2012 progress, issues, obstacles</vt:lpstr>
      <vt:lpstr>QA4EO SEC and Support</vt:lpstr>
      <vt:lpstr>QA4EO and WGCV team support </vt:lpstr>
      <vt:lpstr>Meetings</vt:lpstr>
      <vt:lpstr>Leadership and key activities</vt:lpstr>
      <vt:lpstr>QA4EO Implementation Plan</vt:lpstr>
      <vt:lpstr>QA4EO Implementation Profile</vt:lpstr>
      <vt:lpstr>QA4EO Implementation Task Force for GEO</vt:lpstr>
      <vt:lpstr>QA4EO GEO Implementation Task Force</vt:lpstr>
      <vt:lpstr>CEOS QA4EO Management Team</vt:lpstr>
      <vt:lpstr>CEOS QA4EO Implementation Taskforce</vt:lpstr>
      <vt:lpstr>WGCV engage in common efforts w/ other CEOS components</vt:lpstr>
      <vt:lpstr>Many QA4EO efforts</vt:lpstr>
      <vt:lpstr>QA4EO actions required of SIT and CEOS members</vt:lpstr>
      <vt:lpstr>QA4EO actions required of SIT and CEOS members (continued)</vt:lpstr>
      <vt:lpstr> CEOS Showcase Update</vt:lpstr>
      <vt:lpstr>Ideas and Questions</vt:lpstr>
      <vt:lpstr>Current GEO Tasks with WGCV/QA4EO related actions</vt:lpstr>
      <vt:lpstr>GEO Task related to QA4EO</vt:lpstr>
      <vt:lpstr>IN-02 QA4EO GEO Components</vt:lpstr>
      <vt:lpstr>IN-02 QA4EO CEOS components</vt:lpstr>
      <vt:lpstr>IN-02, C1 Task update for WGCV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Greg Stensaas</cp:lastModifiedBy>
  <cp:revision>134</cp:revision>
  <cp:lastPrinted>2012-08-30T22:03:31Z</cp:lastPrinted>
  <dcterms:created xsi:type="dcterms:W3CDTF">2011-11-16T09:23:13Z</dcterms:created>
  <dcterms:modified xsi:type="dcterms:W3CDTF">2012-09-11T15:08:17Z</dcterms:modified>
</cp:coreProperties>
</file>