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60" r:id="rId2"/>
    <p:sldId id="261" r:id="rId3"/>
    <p:sldId id="258" r:id="rId4"/>
    <p:sldId id="265" r:id="rId5"/>
    <p:sldId id="266" r:id="rId6"/>
    <p:sldId id="264" r:id="rId7"/>
    <p:sldId id="268" r:id="rId8"/>
    <p:sldId id="269" r:id="rId9"/>
    <p:sldId id="270" r:id="rId10"/>
    <p:sldId id="274" r:id="rId11"/>
    <p:sldId id="267" r:id="rId12"/>
    <p:sldId id="273" r:id="rId13"/>
    <p:sldId id="272" r:id="rId1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9" autoAdjust="0"/>
    <p:restoredTop sz="94696" autoAdjust="0"/>
  </p:normalViewPr>
  <p:slideViewPr>
    <p:cSldViewPr snapToGrid="0" snapToObjects="1">
      <p:cViewPr varScale="1">
        <p:scale>
          <a:sx n="120" d="100"/>
          <a:sy n="120" d="100"/>
        </p:scale>
        <p:origin x="-4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9/6/12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10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11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12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9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09197" y="6523039"/>
            <a:ext cx="461665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900">
                <a:solidFill>
                  <a:srgbClr val="5F758D"/>
                </a:solidFill>
                <a:latin typeface="Century Gothic" pitchFamily="34" charset="0"/>
              </a:rPr>
              <a:t>Slide: </a:t>
            </a:r>
            <a:fld id="{00674DB5-EA4F-4207-BB2F-8F03D6107A33}" type="slidenum">
              <a:rPr lang="de-DE" sz="900">
                <a:solidFill>
                  <a:srgbClr val="5F758D"/>
                </a:solidFill>
                <a:latin typeface="Century Gothic" pitchFamily="34" charset="0"/>
              </a:rPr>
              <a:pPr algn="l">
                <a:defRPr/>
              </a:pPr>
              <a:t>‹#›</a:t>
            </a:fld>
            <a:endParaRPr lang="de-DE" sz="900">
              <a:solidFill>
                <a:srgbClr val="5F758D"/>
              </a:solidFill>
              <a:latin typeface="Century Gothic" pitchFamily="34" charset="0"/>
            </a:endParaRPr>
          </a:p>
        </p:txBody>
      </p:sp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 userDrawn="1"/>
        </p:nvSpPr>
        <p:spPr bwMode="auto">
          <a:xfrm>
            <a:off x="962758" y="6523039"/>
            <a:ext cx="468557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CEOS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SIT</a:t>
            </a:r>
            <a:r>
              <a:rPr lang="de-DE" sz="1000" baseline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Technical Workshop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|Reston, Virginia, USA| 11-12 </a:t>
            </a: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September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2012</a:t>
            </a:r>
            <a:endParaRPr lang="de-DE" sz="1000" dirty="0">
              <a:solidFill>
                <a:schemeClr val="tx2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12320" y="4881563"/>
            <a:ext cx="1431680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559374"/>
            <a:ext cx="158889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 Technical Workshop</a:t>
            </a: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Reston, Virginia, USA</a:t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Sept 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11-12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, 2012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34"/>
          <p:cNvPicPr>
            <a:picLocks noChangeAspect="1" noChangeArrowheads="1"/>
          </p:cNvPicPr>
          <p:nvPr userDrawn="1"/>
        </p:nvPicPr>
        <p:blipFill>
          <a:blip r:embed="rId5" cstate="print"/>
          <a:srcRect t="16208"/>
          <a:stretch>
            <a:fillRect/>
          </a:stretch>
        </p:blipFill>
        <p:spPr bwMode="auto">
          <a:xfrm>
            <a:off x="1" y="0"/>
            <a:ext cx="137544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transition xmlns:p14="http://schemas.microsoft.com/office/powerpoint/2010/main"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3"/>
          <p:cNvSpPr>
            <a:spLocks noGrp="1" noChangeArrowheads="1"/>
          </p:cNvSpPr>
          <p:nvPr>
            <p:ph type="subTitle" idx="1"/>
          </p:nvPr>
        </p:nvSpPr>
        <p:spPr>
          <a:xfrm>
            <a:off x="4081097" y="1745268"/>
            <a:ext cx="4826977" cy="2153107"/>
          </a:xfrm>
        </p:spPr>
        <p:txBody>
          <a:bodyPr/>
          <a:lstStyle/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Space Data Coordination Group (SDCG)</a:t>
            </a:r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Co-chairs:        John Faundeen, USGS</a:t>
            </a:r>
          </a:p>
          <a:p>
            <a:pPr eaLnBrk="1" hangingPunct="1"/>
            <a:r>
              <a:rPr lang="en-GB" altLang="ja-JP" dirty="0" err="1" smtClean="0">
                <a:latin typeface="Calibri" pitchFamily="34" charset="0"/>
                <a:ea typeface="ＭＳ Ｐゴシック" pitchFamily="50" charset="-128"/>
              </a:rPr>
              <a:t>                          Ake</a:t>
            </a:r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 </a:t>
            </a:r>
            <a:r>
              <a:rPr lang="en-GB" altLang="ja-JP" dirty="0" err="1" smtClean="0">
                <a:latin typeface="Calibri" pitchFamily="34" charset="0"/>
                <a:ea typeface="ＭＳ Ｐゴシック" pitchFamily="50" charset="-128"/>
              </a:rPr>
              <a:t>Rosenqvist</a:t>
            </a:r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, for NSC</a:t>
            </a:r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                          Frank-Martin Seifert, ESA</a:t>
            </a:r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Secretariat:     Stephen Ward, DCCEE</a:t>
            </a:r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                          George Dyke, DCCEE</a:t>
            </a:r>
          </a:p>
        </p:txBody>
      </p:sp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4097217" y="166221"/>
            <a:ext cx="4810857" cy="1335692"/>
          </a:xfrm>
        </p:spPr>
        <p:txBody>
          <a:bodyPr/>
          <a:lstStyle/>
          <a:p>
            <a:r>
              <a:rPr lang="en-US" sz="2400" dirty="0" smtClean="0"/>
              <a:t>Progress Report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10</a:t>
            </a:fld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91823" y="1372736"/>
            <a:ext cx="8511048" cy="5129942"/>
          </a:xfrm>
          <a:prstGeom prst="rect">
            <a:avLst/>
          </a:prstGeom>
        </p:spPr>
        <p:txBody>
          <a:bodyPr/>
          <a:lstStyle/>
          <a:p>
            <a:pPr marL="342900" lvl="0" indent="-342900" algn="ctr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AU" altLang="ja-JP" sz="800" b="1" kern="0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0" indent="-342900" algn="ctr" defTabSz="914400">
              <a:lnSpc>
                <a:spcPct val="90000"/>
              </a:lnSpc>
              <a:spcBef>
                <a:spcPct val="20000"/>
              </a:spcBef>
              <a:defRPr/>
            </a:pPr>
            <a:endParaRPr kumimoji="0" lang="en-AU" altLang="ja-JP" sz="8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AU" altLang="ja-JP" sz="10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b="1" dirty="0" smtClean="0"/>
              <a:t>Suggested action (SIT-WS-X): 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US" sz="2000" i="1" dirty="0" smtClean="0"/>
          </a:p>
          <a:p>
            <a:pPr marL="1257300" lvl="2" indent="-342900" defTabSz="914400">
              <a:lnSpc>
                <a:spcPct val="120000"/>
              </a:lnSpc>
              <a:spcBef>
                <a:spcPct val="20000"/>
              </a:spcBef>
              <a:spcAft>
                <a:spcPts val="2400"/>
              </a:spcAft>
              <a:defRPr/>
            </a:pPr>
            <a:r>
              <a:rPr lang="en-US" sz="2200" i="1" dirty="0" smtClean="0"/>
              <a:t>SIT</a:t>
            </a:r>
            <a:r>
              <a:rPr lang="en-US" sz="2200" i="1" dirty="0"/>
              <a:t>-WS-X: SDCG Co-Chairs, WGISS Chair, and SEO to confer to explore requirements and opportunities for information system for monitoring and reporting progress towards the GFOI global baseline acquisition strategy (report SIT-28 on way forward)</a:t>
            </a:r>
            <a:endParaRPr lang="en-US" sz="2200" i="1" dirty="0" smtClean="0"/>
          </a:p>
          <a:p>
            <a:pPr marL="1257300" lvl="2" indent="-342900" defTabSz="914400">
              <a:lnSpc>
                <a:spcPct val="120000"/>
              </a:lnSpc>
              <a:spcBef>
                <a:spcPct val="20000"/>
              </a:spcBef>
              <a:defRPr/>
            </a:pPr>
            <a:endParaRPr lang="en-US" altLang="ja-JP" sz="2200" i="1" kern="0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120000"/>
              </a:lnSpc>
              <a:spcBef>
                <a:spcPct val="20000"/>
              </a:spcBef>
              <a:defRPr/>
            </a:pPr>
            <a:endParaRPr lang="en-AU" altLang="ja-JP" sz="2200" i="1" kern="0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US" sz="22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158678" y="189944"/>
            <a:ext cx="77644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2012 progress, issues, obstacles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11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158678" y="189944"/>
            <a:ext cx="6080322" cy="609600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Next Steps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91822" y="1483166"/>
            <a:ext cx="8996963" cy="5129942"/>
          </a:xfrm>
          <a:prstGeom prst="rect">
            <a:avLst/>
          </a:prstGeom>
        </p:spPr>
        <p:txBody>
          <a:bodyPr/>
          <a:lstStyle/>
          <a:p>
            <a:pPr marL="342900" lvl="0" indent="-342900" algn="ctr" defTabSz="914400">
              <a:lnSpc>
                <a:spcPct val="90000"/>
              </a:lnSpc>
              <a:spcBef>
                <a:spcPct val="20000"/>
              </a:spcBef>
              <a:defRPr/>
            </a:pPr>
            <a:endParaRPr kumimoji="0" lang="en-AU" altLang="ja-JP" sz="8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AU" altLang="ja-JP" sz="22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SDCG#2 (today +2)</a:t>
            </a:r>
            <a:endParaRPr lang="en-AU" altLang="ja-JP" sz="10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/>
              <a:t>Review agency inputs to the CEOS Data Strategy development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/>
              <a:t>Characterisation of gaps and stratagise means of mitigation 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/>
              <a:t>Assess sensor programming proposals (</a:t>
            </a:r>
            <a:r>
              <a:rPr lang="en-US" dirty="0" smtClean="0">
                <a:solidFill>
                  <a:srgbClr val="FF0000"/>
                </a:solidFill>
              </a:rPr>
              <a:t>BAU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+ </a:t>
            </a:r>
            <a:r>
              <a:rPr lang="en-US" sz="2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D</a:t>
            </a:r>
            <a:r>
              <a:rPr lang="en-US" sz="2000" dirty="0" smtClean="0"/>
              <a:t>)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/>
              <a:t>Steps for finalisation of CEOS Data Strategy document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000" dirty="0" smtClean="0"/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AU" altLang="ja-JP" sz="22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CEOS Plenary (Oct. 2012)</a:t>
            </a:r>
            <a:endParaRPr lang="en-AU" altLang="ja-JP" sz="10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/>
              <a:t>Proof of significant progress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/>
              <a:t>Presentation of first complete draft CEOS Data Strategy document (with compelling visualisations?!)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000" dirty="0" smtClean="0"/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AU" altLang="ja-JP" sz="22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SDCG#3 (Feb. 2013)</a:t>
            </a:r>
            <a:endParaRPr lang="en-AU" altLang="ja-JP" sz="10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AU" altLang="ja-JP" sz="20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Consolidation of the Level-1 Baseline Strategy for the near-term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AU" altLang="ja-JP" sz="20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Start of Level-2 strategy (national focus) planning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AU" altLang="ja-JP" sz="20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Further discussions on related activities – GEO-GLAM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12</a:t>
            </a:fld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91823" y="1372736"/>
            <a:ext cx="8511048" cy="5129942"/>
          </a:xfrm>
          <a:prstGeom prst="rect">
            <a:avLst/>
          </a:prstGeom>
        </p:spPr>
        <p:txBody>
          <a:bodyPr/>
          <a:lstStyle/>
          <a:p>
            <a:pPr marL="342900" lvl="0" indent="-342900" algn="ctr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AU" altLang="ja-JP" sz="800" b="1" kern="0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0" indent="-342900" algn="ctr" defTabSz="914400">
              <a:lnSpc>
                <a:spcPct val="90000"/>
              </a:lnSpc>
              <a:spcBef>
                <a:spcPct val="20000"/>
              </a:spcBef>
              <a:defRPr/>
            </a:pPr>
            <a:endParaRPr kumimoji="0" lang="en-AU" altLang="ja-JP" sz="8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AU" altLang="ja-JP" sz="22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Initiating Level 2 of the CEOS Data Strategy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AU" altLang="ja-JP" sz="10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/>
              <a:t>Suggested action (SIT-WS-X): 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i="1" dirty="0" smtClean="0"/>
              <a:t>SDCG Co-Chairs to liaise with GFOI Task Force to establish a process and timetable for initiating work on the Level-2 of the GFOI acquisition requirements (coordinated national data acquisitions) - starting with identifying requirements and priority countries.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AU" altLang="ja-JP" sz="2000" i="1" kern="0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20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158678" y="189944"/>
            <a:ext cx="608032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Next Steps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13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158678" y="212030"/>
            <a:ext cx="6847844" cy="609600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SDCG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91822" y="3194910"/>
            <a:ext cx="8996963" cy="769699"/>
          </a:xfrm>
          <a:prstGeom prst="rect">
            <a:avLst/>
          </a:prstGeom>
        </p:spPr>
        <p:txBody>
          <a:bodyPr/>
          <a:lstStyle/>
          <a:p>
            <a:pPr marL="342900" lvl="0" indent="-342900" algn="ctr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AU" altLang="ja-JP" sz="28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Thank you.</a:t>
            </a:r>
            <a:endParaRPr lang="en-AU" altLang="ja-JP" sz="800" kern="0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920080" y="1728058"/>
            <a:ext cx="7472963" cy="5129942"/>
          </a:xfrm>
          <a:prstGeom prst="rect">
            <a:avLst/>
          </a:prstGeom>
        </p:spPr>
        <p:txBody>
          <a:bodyPr/>
          <a:lstStyle/>
          <a:p>
            <a:pPr lvl="1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GB" altLang="ja-JP" sz="24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SDCG Scope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Membership and representation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The CEOS Data Strategy for GFOI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2012 progress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Issues &amp; obstacles</a:t>
            </a:r>
          </a:p>
          <a:p>
            <a:pPr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GB" altLang="ja-JP" sz="2400" b="1" dirty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Next steps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AOB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9539" y="212030"/>
            <a:ext cx="585946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360783516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smtClean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129096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2569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Scope of the SDCG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7200" y="2433964"/>
            <a:ext cx="8229600" cy="3893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1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Support </a:t>
            </a:r>
            <a:r>
              <a:rPr kumimoji="0" lang="en-A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coordinated acquisition planning of all relevant Earth observing missions </a:t>
            </a: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supporting GFOI and FCT.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Lucida Grande"/>
              <a:buChar char="–"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Emphasis on CEOS agency </a:t>
            </a: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missions, but also to communicate needs to commercial operators.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1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Initially limit </a:t>
            </a:r>
            <a:r>
              <a:rPr kumimoji="0" lang="en-A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coordination to acquisition planning</a:t>
            </a: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Lucida Grande"/>
              <a:buChar char="–"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Data processing and distribution through GFOI implementation with potential </a:t>
            </a:r>
            <a:r>
              <a:rPr kumimoji="0" lang="en-A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56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future </a:t>
            </a: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roles for the SDCG.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379539" y="212030"/>
            <a:ext cx="585946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SDCG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4</a:t>
            </a:fld>
            <a:endParaRPr lang="en-US" smtClean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129096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2569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Membership and representation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2189836"/>
            <a:ext cx="8229600" cy="443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Lucida Grande" charset="0"/>
              <a:buChar char="–"/>
              <a:tabLst/>
              <a:defRPr/>
            </a:pPr>
            <a:r>
              <a:rPr kumimoji="0" lang="en-A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Participation </a:t>
            </a:r>
            <a:r>
              <a:rPr kumimoji="0" lang="en-AU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is open </a:t>
            </a:r>
            <a:r>
              <a:rPr kumimoji="0" lang="en-AU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to all CEOS space agencies willing to support and contribute to the CEOS Data 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Strategy.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Lucida Grande" charset="0"/>
              <a:buChar char="–"/>
              <a:tabLst/>
              <a:defRPr/>
            </a:pP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Current Members:</a:t>
            </a:r>
          </a:p>
          <a:p>
            <a:pPr marL="742950" lvl="1" indent="-285750" defTabSz="914400" eaLnBrk="0" hangingPunct="0">
              <a:spcBef>
                <a:spcPct val="20000"/>
              </a:spcBef>
              <a:buFont typeface="Lucida Grande" charset="0"/>
              <a:buChar char="–"/>
            </a:pPr>
            <a:r>
              <a:rPr kumimoji="0" lang="en-A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Co-chairs: 	</a:t>
            </a:r>
            <a:r>
              <a:rPr lang="en-AU" sz="2400" smtClean="0">
                <a:solidFill>
                  <a:srgbClr val="77933C"/>
                </a:solidFill>
                <a:latin typeface="+mn-lt"/>
                <a:ea typeface="ＭＳ Ｐゴシック" pitchFamily="1" charset="-128"/>
              </a:rPr>
              <a:t>USGS</a:t>
            </a:r>
            <a:r>
              <a:rPr lang="en-AU" sz="2400" smtClean="0">
                <a:latin typeface="+mn-lt"/>
                <a:ea typeface="ＭＳ Ｐゴシック" pitchFamily="1" charset="-128"/>
              </a:rPr>
              <a:t>/USA, 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rgbClr val="77933C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ESA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, 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rgbClr val="77933C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NSC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/Norway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Lucida Grande" charset="0"/>
              <a:buChar char="–"/>
              <a:tabLst/>
              <a:defRPr/>
            </a:pPr>
            <a:r>
              <a:rPr kumimoji="0" lang="en-A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Secretariat: 	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rgbClr val="77933C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DCCEE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/Australia</a:t>
            </a:r>
          </a:p>
          <a:p>
            <a:pPr marL="742950" lvl="1" indent="-285750" defTabSz="914400" eaLnBrk="0" hangingPunct="0">
              <a:spcBef>
                <a:spcPct val="20000"/>
              </a:spcBef>
              <a:buFont typeface="Lucida Grande" charset="0"/>
              <a:buChar char="–"/>
              <a:defRPr/>
            </a:pPr>
            <a:r>
              <a:rPr lang="en-AU" sz="2400" b="1" smtClean="0">
                <a:ea typeface="ＭＳ Ｐゴシック" pitchFamily="1" charset="-128"/>
              </a:rPr>
              <a:t>Members: </a:t>
            </a:r>
            <a:r>
              <a:rPr lang="en-AU" sz="2400" smtClean="0">
                <a:latin typeface="+mn-lt"/>
                <a:ea typeface="ＭＳ Ｐゴシック" pitchFamily="1" charset="-128"/>
              </a:rPr>
              <a:t>	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rgbClr val="77933C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CNES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/France, 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rgbClr val="77933C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CONAE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/Argentina,   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rgbClr val="77933C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CRESDA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/China,   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rgbClr val="77933C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CSA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/Canada, 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rgbClr val="77933C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CSIRO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/Australia,  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rgbClr val="77933C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DLR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/Germany, </a:t>
            </a:r>
            <a:r>
              <a:rPr lang="en-AU" sz="2400" smtClean="0">
                <a:solidFill>
                  <a:srgbClr val="77933C"/>
                </a:solidFill>
                <a:ea typeface="ＭＳ Ｐゴシック" pitchFamily="1" charset="-128"/>
              </a:rPr>
              <a:t>INPE</a:t>
            </a:r>
            <a:r>
              <a:rPr lang="en-AU" sz="2400" smtClean="0">
                <a:ea typeface="ＭＳ Ｐゴシック" pitchFamily="1" charset="-128"/>
              </a:rPr>
              <a:t>/Brazil, </a:t>
            </a:r>
            <a:r>
              <a:rPr lang="en-AU" sz="2400" smtClean="0">
                <a:solidFill>
                  <a:srgbClr val="77933C"/>
                </a:solidFill>
                <a:ea typeface="ＭＳ Ｐゴシック" pitchFamily="1" charset="-128"/>
              </a:rPr>
              <a:t>JAXA</a:t>
            </a:r>
            <a:r>
              <a:rPr lang="en-AU" sz="2400" smtClean="0">
                <a:ea typeface="ＭＳ Ｐゴシック" pitchFamily="1" charset="-128"/>
              </a:rPr>
              <a:t>/Japan, </a:t>
            </a:r>
            <a:r>
              <a:rPr lang="en-AU" sz="2400" smtClean="0">
                <a:solidFill>
                  <a:srgbClr val="77933C"/>
                </a:solidFill>
                <a:ea typeface="ＭＳ Ｐゴシック" pitchFamily="1" charset="-128"/>
              </a:rPr>
              <a:t>NASA</a:t>
            </a:r>
            <a:r>
              <a:rPr lang="en-AU" sz="2400" smtClean="0">
                <a:ea typeface="ＭＳ Ｐゴシック" pitchFamily="1" charset="-128"/>
              </a:rPr>
              <a:t>/USA</a:t>
            </a:r>
            <a:endParaRPr kumimoji="0" lang="en-A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1" charset="-128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Pending invitations: 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ISRO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/India, 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KARI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/Korea, 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ASI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+mn-cs"/>
              </a:rPr>
              <a:t>/Italy</a:t>
            </a:r>
            <a:endParaRPr kumimoji="0" lang="en-AU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1" charset="-128"/>
              <a:cs typeface="+mn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1379539" y="212030"/>
            <a:ext cx="585946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SDCG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5</a:t>
            </a:fld>
            <a:endParaRPr lang="en-US" smtClean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105906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2569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The CEOS Data Strategy for GFOI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7200" y="1959846"/>
            <a:ext cx="8229600" cy="36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371600" lvl="2" indent="-457200" defTabSz="914400" eaLnBrk="0">
              <a:spcBef>
                <a:spcPct val="20000"/>
              </a:spcBef>
              <a:spcAft>
                <a:spcPts val="600"/>
              </a:spcAft>
              <a:buFont typeface="Arial" pitchFamily="1" charset="0"/>
              <a:buNone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ＭＳ Ｐゴシック" pitchFamily="1" charset="-128"/>
              </a:rPr>
              <a:t>Overall</a:t>
            </a:r>
            <a:r>
              <a:rPr kumimoji="0" lang="en-GB" sz="2000" b="1" i="0" u="none" strike="noStrike" kern="1200" cap="none" spc="0" normalizeH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ＭＳ Ｐゴシック" pitchFamily="1" charset="-128"/>
              </a:rPr>
              <a:t> objective: </a:t>
            </a:r>
            <a:r>
              <a:rPr kumimoji="0" lang="en-GB" sz="2000" i="0" u="none" strike="noStrike" kern="1200" cap="none" spc="0" normalizeH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ＭＳ Ｐゴシック" pitchFamily="1" charset="-128"/>
              </a:rPr>
              <a:t>To build a living global archive of        spatio-temporally consistent data for each sensor type,  that responds to GFOI information requirements</a:t>
            </a:r>
            <a:endParaRPr kumimoji="0" lang="en-GB" sz="20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1" charset="-128"/>
              <a:cs typeface="ＭＳ Ｐゴシック" pitchFamily="1" charset="-128"/>
            </a:endParaRPr>
          </a:p>
          <a:p>
            <a:pPr marL="457200" marR="0" lvl="0" indent="-457200" algn="l" defTabSz="914400" rtl="0" eaLnBrk="0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1" charset="0"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ＭＳ Ｐゴシック" pitchFamily="1" charset="-128"/>
              </a:rPr>
              <a:t>Level-1:  </a:t>
            </a: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srgbClr val="77933C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ＭＳ Ｐゴシック" pitchFamily="1" charset="-128"/>
              </a:rPr>
              <a:t>A baseline, coordinated global data acquisition strategy</a:t>
            </a: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ＭＳ Ｐゴシック" pitchFamily="1" charset="-128"/>
              </a:rPr>
              <a:t> </a:t>
            </a: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srgbClr val="002569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ＭＳ Ｐゴシック" pitchFamily="1" charset="-128"/>
              </a:rPr>
              <a:t>(wall-to-wall) involving </a:t>
            </a: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ＭＳ Ｐゴシック" pitchFamily="1" charset="-128"/>
              </a:rPr>
              <a:t>a </a:t>
            </a: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ＭＳ Ｐゴシック" pitchFamily="1" charset="-128"/>
                <a:cs typeface="ＭＳ Ｐゴシック" pitchFamily="1" charset="-128"/>
              </a:rPr>
              <a:t>number </a:t>
            </a: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ＭＳ Ｐゴシック" pitchFamily="1" charset="-128"/>
              </a:rPr>
              <a:t>of ‘core data streams’ that can be used free-of-charge for GFOI purposes. </a:t>
            </a:r>
            <a:endParaRPr kumimoji="0" lang="en-GB" sz="2200" b="0" i="0" u="none" strike="noStrike" kern="1200" cap="none" spc="0" normalizeH="0" baseline="0" noProof="0">
              <a:ln>
                <a:noFill/>
              </a:ln>
              <a:solidFill>
                <a:srgbClr val="77933C"/>
              </a:solidFill>
              <a:effectLst/>
              <a:uLnTx/>
              <a:uFillTx/>
              <a:latin typeface="+mn-lt"/>
              <a:ea typeface="ＭＳ Ｐゴシック" pitchFamily="1" charset="-128"/>
              <a:cs typeface="ＭＳ Ｐゴシック" pitchFamily="1" charset="-128"/>
            </a:endParaRPr>
          </a:p>
          <a:p>
            <a:pPr marL="457200" marR="0" lvl="0" indent="-457200" algn="l" defTabSz="914400" rtl="0" eaLnBrk="0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1" charset="0"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ＭＳ Ｐゴシック" pitchFamily="1" charset="-128"/>
              </a:rPr>
              <a:t>Level-2:  </a:t>
            </a: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ＭＳ Ｐゴシック" pitchFamily="1" charset="-128"/>
              </a:rPr>
              <a:t>Coordinated </a:t>
            </a: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srgbClr val="77933C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ＭＳ Ｐゴシック" pitchFamily="1" charset="-128"/>
              </a:rPr>
              <a:t>national data acquisition strategies </a:t>
            </a: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ＭＳ Ｐゴシック" pitchFamily="1" charset="-128"/>
              </a:rPr>
              <a:t>in response to national needs assessments undertaken in the course of GFOI implementation.</a:t>
            </a: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ＭＳ Ｐゴシック" pitchFamily="1" charset="-128"/>
              </a:rPr>
              <a:t> </a:t>
            </a:r>
            <a:endParaRPr kumimoji="0" lang="en-AU" sz="2200" b="0" i="0" u="none" strike="noStrike" kern="1200" cap="none" spc="0" normalizeH="0" baseline="0" noProof="0">
              <a:ln>
                <a:noFill/>
              </a:ln>
              <a:solidFill>
                <a:srgbClr val="77933C"/>
              </a:solidFill>
              <a:effectLst/>
              <a:uLnTx/>
              <a:uFillTx/>
              <a:latin typeface="+mn-lt"/>
              <a:ea typeface="ＭＳ Ｐゴシック" pitchFamily="1" charset="-128"/>
              <a:cs typeface="ＭＳ Ｐゴシック" pitchFamily="1" charset="-128"/>
            </a:endParaRPr>
          </a:p>
          <a:p>
            <a:pPr marL="457200" lvl="0" indent="-457200" defTabSz="914400" eaLnBrk="0">
              <a:spcBef>
                <a:spcPct val="20000"/>
              </a:spcBef>
              <a:spcAft>
                <a:spcPts val="600"/>
              </a:spcAft>
              <a:defRPr/>
            </a:pPr>
            <a:r>
              <a:rPr kumimoji="0" lang="en-GB" sz="2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ＭＳ Ｐゴシック" pitchFamily="1" charset="-128"/>
              </a:rPr>
              <a:t>Level-3</a:t>
            </a:r>
            <a:r>
              <a:rPr kumimoji="0" lang="en-GB" sz="2200" b="1" i="0" u="none" strike="noStrike" kern="1200" cap="none" spc="0" normalizeH="0" baseline="0" noProof="0">
                <a:ln>
                  <a:noFill/>
                </a:ln>
                <a:solidFill>
                  <a:srgbClr val="002569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ＭＳ Ｐゴシック" pitchFamily="1" charset="-128"/>
              </a:rPr>
              <a:t> </a:t>
            </a: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srgbClr val="002569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ＭＳ Ｐゴシック" pitchFamily="1" charset="-128"/>
              </a:rPr>
              <a:t>[GEO-FCT National Demonstrator countries]</a:t>
            </a:r>
            <a:r>
              <a:rPr kumimoji="0" lang="en-GB" sz="2200" b="1" i="0" u="none" strike="noStrike" kern="1200" cap="none" spc="0" normalizeH="0" baseline="0" noProof="0">
                <a:ln>
                  <a:noFill/>
                </a:ln>
                <a:solidFill>
                  <a:srgbClr val="002569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ＭＳ Ｐゴシック" pitchFamily="1" charset="-128"/>
              </a:rPr>
              <a:t>:  </a:t>
            </a:r>
            <a:r>
              <a:rPr lang="en-GB" sz="2200">
                <a:solidFill>
                  <a:srgbClr val="77933C"/>
                </a:solidFill>
                <a:ea typeface="ＭＳ Ｐゴシック" pitchFamily="1" charset="-128"/>
                <a:cs typeface="ＭＳ Ｐゴシック" pitchFamily="1" charset="-128"/>
              </a:rPr>
              <a:t>Data supply in support of the GEO-FCT</a:t>
            </a: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ＭＳ Ｐゴシック" pitchFamily="1" charset="-128"/>
              </a:rPr>
              <a:t>, including in support of the R&amp;D studies assisting the development and evolution of the GFOI</a:t>
            </a:r>
            <a:r>
              <a:rPr kumimoji="0" lang="en-GB" sz="2200" b="0" i="0" u="none" strike="noStrike" kern="1200" cap="none" spc="0" normalizeH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ＭＳ Ｐゴシック" pitchFamily="1" charset="-128"/>
              </a:rPr>
              <a:t> M</a:t>
            </a: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1" charset="-128"/>
                <a:cs typeface="ＭＳ Ｐゴシック" pitchFamily="1" charset="-128"/>
              </a:rPr>
              <a:t>ethods and Guidance Document. </a:t>
            </a:r>
          </a:p>
          <a:p>
            <a:pPr marL="457200" marR="0" lvl="0" indent="-457200" algn="l" defTabSz="914400" rtl="0" eaLnBrk="0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1" charset="0"/>
              <a:buNone/>
              <a:tabLst/>
              <a:defRPr/>
            </a:pPr>
            <a:endParaRPr kumimoji="0" lang="en-GB" sz="2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379539" y="212030"/>
            <a:ext cx="585946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SDCG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6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158678" y="189944"/>
            <a:ext cx="7764462" cy="609600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2012 progress, issues, obstacles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91822" y="1494209"/>
            <a:ext cx="8996963" cy="5129942"/>
          </a:xfrm>
          <a:prstGeom prst="rect">
            <a:avLst/>
          </a:prstGeom>
        </p:spPr>
        <p:txBody>
          <a:bodyPr/>
          <a:lstStyle/>
          <a:p>
            <a:pPr marL="342900" lvl="0" indent="-342900" algn="ctr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kumimoji="0" lang="en-AU" altLang="ja-JP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2012 Progress </a:t>
            </a:r>
            <a:r>
              <a:rPr kumimoji="0" lang="en-AU" altLang="ja-JP" sz="2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(1/2)</a:t>
            </a:r>
            <a:endParaRPr kumimoji="0" lang="en-AU" altLang="ja-JP" sz="28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0" indent="-342900" algn="ctr" defTabSz="914400">
              <a:lnSpc>
                <a:spcPct val="90000"/>
              </a:lnSpc>
              <a:spcBef>
                <a:spcPct val="20000"/>
              </a:spcBef>
              <a:defRPr/>
            </a:pPr>
            <a:endParaRPr kumimoji="0" lang="en-AU" altLang="ja-JP" sz="10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AU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Successful start of the SDCG [</a:t>
            </a:r>
            <a:r>
              <a:rPr lang="en-AU" sz="2200" smtClean="0">
                <a:solidFill>
                  <a:srgbClr val="77933C"/>
                </a:solidFill>
                <a:ea typeface="ＭＳ Ｐゴシック" pitchFamily="1" charset="-128"/>
              </a:rPr>
              <a:t>Completed</a:t>
            </a:r>
            <a:r>
              <a:rPr lang="en-AU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]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AU" altLang="ja-JP" sz="20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13 member agencies to-date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AU" altLang="ja-JP" sz="20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1</a:t>
            </a:r>
            <a:r>
              <a:rPr lang="en-AU" altLang="ja-JP" sz="2000" kern="0" baseline="3000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st</a:t>
            </a:r>
            <a:r>
              <a:rPr lang="en-AU" altLang="ja-JP" sz="20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 SDCG meeting (CSA/Montreal Feb 2012)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AU" altLang="ja-JP" sz="20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2</a:t>
            </a:r>
            <a:r>
              <a:rPr lang="en-AU" altLang="ja-JP" sz="2000" kern="0" baseline="3000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nd</a:t>
            </a:r>
            <a:r>
              <a:rPr lang="en-AU" altLang="ja-JP" sz="20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 SDCG meeting this week (USGS, Sep 13-14 2013)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AU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Development of Terms of Reference and Management</a:t>
            </a:r>
            <a:r>
              <a:rPr kumimoji="0" lang="en-AU" altLang="ja-JP" sz="22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 Plan </a:t>
            </a:r>
            <a:r>
              <a:rPr lang="en-AU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[</a:t>
            </a:r>
            <a:r>
              <a:rPr lang="en-AU" sz="2200" smtClean="0">
                <a:solidFill>
                  <a:srgbClr val="77933C"/>
                </a:solidFill>
                <a:ea typeface="ＭＳ Ｐゴシック" pitchFamily="1" charset="-128"/>
              </a:rPr>
              <a:t>Completed</a:t>
            </a:r>
            <a:r>
              <a:rPr lang="en-AU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]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kumimoji="0" lang="en-AU" altLang="ja-JP" sz="20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Approved by SDCG members at SDCG#1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AU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Development of GFOI information requirements [</a:t>
            </a:r>
            <a:r>
              <a:rPr lang="en-AU" sz="2200" smtClean="0">
                <a:solidFill>
                  <a:srgbClr val="77933C"/>
                </a:solidFill>
                <a:ea typeface="ＭＳ Ｐゴシック" pitchFamily="1" charset="-128"/>
              </a:rPr>
              <a:t>Completed</a:t>
            </a:r>
            <a:r>
              <a:rPr lang="en-AU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]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AU" altLang="ja-JP" sz="20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Coordinated with GFOI MGD product definitions</a:t>
            </a:r>
            <a:endParaRPr lang="en-AU" altLang="ja-JP" sz="2200" kern="0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AU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Development of first draft of the Level-1 Global Baseline Acquisition strategy [</a:t>
            </a:r>
            <a:r>
              <a:rPr lang="en-AU" sz="2200" smtClean="0">
                <a:solidFill>
                  <a:schemeClr val="accent2">
                    <a:lumMod val="60000"/>
                    <a:lumOff val="40000"/>
                  </a:schemeClr>
                </a:solidFill>
                <a:ea typeface="ＭＳ Ｐゴシック" pitchFamily="1" charset="-128"/>
              </a:rPr>
              <a:t>On-going</a:t>
            </a:r>
            <a:r>
              <a:rPr lang="en-AU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]</a:t>
            </a:r>
            <a:endParaRPr lang="en-AU" altLang="ja-JP" sz="2000" kern="0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AU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Phased Implementation Plan – gradual upscaling                  </a:t>
            </a:r>
            <a:r>
              <a:rPr lang="en-AU" altLang="ja-JP" sz="20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[FCT NDs  –&gt; UN-REDD/REDD+ countries –&gt; pan-tropical –&gt; global]</a:t>
            </a:r>
            <a:endParaRPr kumimoji="0" lang="en-US" altLang="ja-JP" sz="220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7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158678" y="189944"/>
            <a:ext cx="7764462" cy="609600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2012 progress, issues, obstacles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91822" y="1494209"/>
            <a:ext cx="8996963" cy="5129942"/>
          </a:xfrm>
          <a:prstGeom prst="rect">
            <a:avLst/>
          </a:prstGeom>
        </p:spPr>
        <p:txBody>
          <a:bodyPr/>
          <a:lstStyle/>
          <a:p>
            <a:pPr marL="342900" lvl="0" indent="-342900" algn="ctr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AU" altLang="ja-JP" sz="28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2012 Progress </a:t>
            </a:r>
            <a:r>
              <a:rPr lang="en-AU" altLang="ja-JP" sz="24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(2/2)</a:t>
            </a:r>
            <a:endParaRPr lang="en-AU" altLang="ja-JP" sz="2800" kern="0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0" indent="-342900" algn="ctr" defTabSz="914400">
              <a:lnSpc>
                <a:spcPct val="90000"/>
              </a:lnSpc>
              <a:spcBef>
                <a:spcPct val="20000"/>
              </a:spcBef>
              <a:defRPr/>
            </a:pPr>
            <a:endParaRPr kumimoji="0" lang="en-AU" altLang="ja-JP" sz="10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AU" altLang="ja-JP" sz="22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Global Baseline Acquisition strategy development</a:t>
            </a:r>
            <a:endParaRPr lang="en-AU" altLang="ja-JP" sz="1000" b="1" kern="0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AU" altLang="ja-JP" sz="10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200" dirty="0" smtClean="0"/>
              <a:t>Input from member agencies</a:t>
            </a:r>
          </a:p>
          <a:p>
            <a:pPr marL="1714500" lvl="3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200" dirty="0" smtClean="0"/>
              <a:t>Business-as-usual (BAU) observation plans</a:t>
            </a:r>
          </a:p>
          <a:p>
            <a:pPr marL="1714500" lvl="3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200" dirty="0" smtClean="0"/>
              <a:t>Strategic mission objectives (e.g. regional focus)</a:t>
            </a:r>
          </a:p>
          <a:p>
            <a:pPr marL="1714500" lvl="3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200" dirty="0" smtClean="0"/>
              <a:t>Mission acquisition capabilities and constraints</a:t>
            </a:r>
            <a:endParaRPr lang="en-US" sz="1000" dirty="0" smtClean="0"/>
          </a:p>
          <a:p>
            <a:pPr marL="1714500" lvl="3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000" dirty="0" smtClean="0"/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200" b="1" dirty="0" smtClean="0"/>
              <a:t>SDCG = </a:t>
            </a:r>
            <a:r>
              <a:rPr lang="en-US" sz="2200" b="1" dirty="0" smtClean="0">
                <a:solidFill>
                  <a:srgbClr val="FF0000"/>
                </a:solidFill>
              </a:rPr>
              <a:t>BAU</a:t>
            </a:r>
            <a:r>
              <a:rPr lang="en-US" sz="2200" b="1" dirty="0" smtClean="0"/>
              <a:t> </a:t>
            </a:r>
            <a:r>
              <a:rPr lang="en-US" sz="2200" b="1" dirty="0" smtClean="0">
                <a:solidFill>
                  <a:srgbClr val="FF0000"/>
                </a:solidFill>
              </a:rPr>
              <a:t>+ </a:t>
            </a:r>
            <a:r>
              <a:rPr lang="en-US" sz="28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D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US" sz="2200" dirty="0" smtClean="0"/>
              <a:t>Multi-mission gap analysis 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US" sz="2200" dirty="0" smtClean="0"/>
              <a:t>Development of mitigation plan proposals for each mission and each epoch to bridge spatial and temporal gaps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US" sz="2200" dirty="0" smtClean="0"/>
              <a:t>Iterative collaborative process to achieve a sustainable best-effort coordinated acquistion strategy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8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158678" y="189944"/>
            <a:ext cx="7764462" cy="609600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2012 progress, issues, obstacles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-56340" y="1430711"/>
            <a:ext cx="8996963" cy="5129942"/>
          </a:xfrm>
          <a:prstGeom prst="rect">
            <a:avLst/>
          </a:prstGeom>
        </p:spPr>
        <p:txBody>
          <a:bodyPr/>
          <a:lstStyle/>
          <a:p>
            <a:pPr marL="342900" lvl="0" indent="-342900" algn="ctr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AU" altLang="ja-JP" sz="28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Issues and obstacles </a:t>
            </a:r>
            <a:r>
              <a:rPr lang="en-AU" altLang="ja-JP" sz="24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(1/2)</a:t>
            </a:r>
            <a:endParaRPr lang="en-AU" altLang="ja-JP" sz="2800" kern="0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0" indent="-342900" algn="ctr" defTabSz="914400">
              <a:lnSpc>
                <a:spcPct val="90000"/>
              </a:lnSpc>
              <a:spcBef>
                <a:spcPct val="20000"/>
              </a:spcBef>
              <a:defRPr/>
            </a:pPr>
            <a:endParaRPr kumimoji="0" lang="en-AU" altLang="ja-JP" sz="10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AU" altLang="ja-JP" sz="22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Data availability</a:t>
            </a:r>
            <a:endParaRPr lang="en-AU" altLang="ja-JP" sz="10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/>
              <a:t>2012 low-water mark for CEOS mission availability (loss of Landsat 5, Envisat, CBERS-2, ALOS within past 1.5 yrs)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/>
              <a:t>Procedures for large-scale gap filling and data provision by </a:t>
            </a:r>
            <a:r>
              <a:rPr lang="en-US" sz="2000" dirty="0" smtClean="0"/>
              <a:t>commercial </a:t>
            </a:r>
            <a:r>
              <a:rPr lang="en-US" sz="2000" dirty="0" smtClean="0"/>
              <a:t>missions not yet in place.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/>
              <a:t>Near-future however looks positive! (CBERS-3, LDCM, Sentinels, ALOS-2 potentially in orbit within next year)</a:t>
            </a:r>
            <a:endParaRPr lang="en-US" sz="1000" dirty="0" smtClean="0"/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000" dirty="0" smtClean="0"/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AU" altLang="ja-JP" sz="22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Strategy development</a:t>
            </a:r>
            <a:endParaRPr lang="en-AU" altLang="ja-JP" sz="10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/>
              <a:t>Difficulties to assess capacity and development of detailed plans for missions not yet in orbit. 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/>
              <a:t>Many key parameters still TBD also by agencies themselves (BAU plans, ground station network, record/downlink capacities, etc.)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/>
              <a:t>CEOS Data Strategy document inevitably a living document that will be continuously refined as new missions become operational.</a:t>
            </a:r>
            <a:endParaRPr lang="en-US" sz="1000" dirty="0" smtClean="0"/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000" dirty="0" smtClean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9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158678" y="189944"/>
            <a:ext cx="7764462" cy="609600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2012 progress, issues, obstacles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7158" y="1441294"/>
            <a:ext cx="8996963" cy="5129942"/>
          </a:xfrm>
          <a:prstGeom prst="rect">
            <a:avLst/>
          </a:prstGeom>
        </p:spPr>
        <p:txBody>
          <a:bodyPr/>
          <a:lstStyle/>
          <a:p>
            <a:pPr marL="342900" lvl="0" indent="-342900" algn="ctr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AU" altLang="ja-JP" sz="28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Issues and obstacles </a:t>
            </a:r>
            <a:r>
              <a:rPr lang="en-AU" altLang="ja-JP" sz="24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(2/2)</a:t>
            </a:r>
            <a:endParaRPr lang="en-AU" altLang="ja-JP" sz="2800" kern="0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0" indent="-342900" algn="ctr" defTabSz="914400">
              <a:lnSpc>
                <a:spcPct val="90000"/>
              </a:lnSpc>
              <a:spcBef>
                <a:spcPct val="20000"/>
              </a:spcBef>
              <a:defRPr/>
            </a:pPr>
            <a:endParaRPr kumimoji="0" lang="en-AU" altLang="ja-JP" sz="10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AU" altLang="ja-JP" sz="22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Illustrating complex information</a:t>
            </a:r>
            <a:endParaRPr lang="en-AU" altLang="ja-JP" sz="10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/>
              <a:t>CEOS Data Strategy highly complex given the large number of missions and sensor types involved, the extensive geographical focus and the multi-annual timeline for implementation and operations.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/>
              <a:t>Challenge to visualise this multidimensional information both for internal plan development purposes as well as for promotion and communication of outcomes (e.g. for reporting to the CEOS and GEO  Plenaries)</a:t>
            </a:r>
          </a:p>
          <a:p>
            <a:pPr marL="2171700" lvl="4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/>
              <a:t>CEOS SEO has been supportive and COVE tool holds potential as key graphical interface. Further development very likely to be required.</a:t>
            </a:r>
          </a:p>
          <a:p>
            <a:pPr marL="2171700" lvl="4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/>
              <a:t>SDCG would welcome help to assess both our needs in this respect, and to explore possible solutions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986</TotalTime>
  <Words>1043</Words>
  <Application>Microsoft Macintosh PowerPoint</Application>
  <PresentationFormat>On-screen Show (4:3)</PresentationFormat>
  <Paragraphs>144</Paragraphs>
  <Slides>13</Slides>
  <Notes>13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4_EUM_template_v03</vt:lpstr>
      <vt:lpstr>Progress Report</vt:lpstr>
      <vt:lpstr>PowerPoint Presentation</vt:lpstr>
      <vt:lpstr>PowerPoint Presentation</vt:lpstr>
      <vt:lpstr>PowerPoint Presentation</vt:lpstr>
      <vt:lpstr>PowerPoint Presentation</vt:lpstr>
      <vt:lpstr>2012 progress, issues, obstacles</vt:lpstr>
      <vt:lpstr>2012 progress, issues, obstacles</vt:lpstr>
      <vt:lpstr>2012 progress, issues, obstacles</vt:lpstr>
      <vt:lpstr>2012 progress, issues, obstacles</vt:lpstr>
      <vt:lpstr>PowerPoint Presentation</vt:lpstr>
      <vt:lpstr>Next Steps</vt:lpstr>
      <vt:lpstr>PowerPoint Presentation</vt:lpstr>
      <vt:lpstr>SDCG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Ake Rosenqvist</cp:lastModifiedBy>
  <cp:revision>51</cp:revision>
  <dcterms:created xsi:type="dcterms:W3CDTF">2012-09-03T06:29:48Z</dcterms:created>
  <dcterms:modified xsi:type="dcterms:W3CDTF">2012-09-06T02:09:31Z</dcterms:modified>
</cp:coreProperties>
</file>