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8" r:id="rId2"/>
    <p:sldId id="261" r:id="rId3"/>
    <p:sldId id="275" r:id="rId4"/>
    <p:sldId id="276" r:id="rId5"/>
    <p:sldId id="284" r:id="rId6"/>
    <p:sldId id="285" r:id="rId7"/>
    <p:sldId id="265" r:id="rId8"/>
    <p:sldId id="266" r:id="rId9"/>
    <p:sldId id="314" r:id="rId10"/>
    <p:sldId id="315" r:id="rId11"/>
    <p:sldId id="316" r:id="rId12"/>
    <p:sldId id="273" r:id="rId13"/>
    <p:sldId id="291" r:id="rId14"/>
    <p:sldId id="292" r:id="rId15"/>
    <p:sldId id="293" r:id="rId16"/>
    <p:sldId id="294" r:id="rId17"/>
    <p:sldId id="295" r:id="rId18"/>
    <p:sldId id="296" r:id="rId19"/>
    <p:sldId id="297" r:id="rId20"/>
    <p:sldId id="298" r:id="rId21"/>
    <p:sldId id="299" r:id="rId22"/>
    <p:sldId id="302" r:id="rId23"/>
    <p:sldId id="303" r:id="rId24"/>
    <p:sldId id="304" r:id="rId25"/>
    <p:sldId id="305" r:id="rId26"/>
  </p:sldIdLst>
  <p:sldSz cx="9144000" cy="6858000" type="screen4x3"/>
  <p:notesSz cx="6858000" cy="9144000"/>
  <p:defaultTextStyle>
    <a:defPPr>
      <a:defRPr lang="en-US"/>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1D97"/>
    <a:srgbClr val="FFF4C5"/>
    <a:srgbClr val="F9FCCC"/>
    <a:srgbClr val="FFFFCC"/>
    <a:srgbClr val="FFFFE1"/>
    <a:srgbClr val="FFF6D1"/>
    <a:srgbClr val="FFF5CC"/>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534" autoAdjust="0"/>
    <p:restoredTop sz="77362" autoAdjust="0"/>
  </p:normalViewPr>
  <p:slideViewPr>
    <p:cSldViewPr>
      <p:cViewPr varScale="1">
        <p:scale>
          <a:sx n="81" d="100"/>
          <a:sy n="81" d="100"/>
        </p:scale>
        <p:origin x="-1816"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kumimoji="0" sz="1200">
                <a:cs typeface="ＭＳ Ｐゴシック" charset="-128"/>
              </a:defRPr>
            </a:lvl1pPr>
          </a:lstStyle>
          <a:p>
            <a:pPr>
              <a:defRPr/>
            </a:pPr>
            <a:endParaRPr lang="en-US" altLang="ja-JP"/>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kumimoji="0" sz="1200"/>
            </a:lvl1pPr>
          </a:lstStyle>
          <a:p>
            <a:fld id="{FA56D384-A50E-4450-9F51-67EECC35650C}" type="datetime1">
              <a:rPr lang="en-US" altLang="ja-JP"/>
              <a:pPr/>
              <a:t>9/11/12</a:t>
            </a:fld>
            <a:endParaRPr lang="en-US" altLang="ja-JP"/>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kumimoji="0" sz="1200">
                <a:cs typeface="ＭＳ Ｐゴシック" charset="-128"/>
              </a:defRPr>
            </a:lvl1pPr>
          </a:lstStyle>
          <a:p>
            <a:pPr>
              <a:defRPr/>
            </a:pPr>
            <a:endParaRPr lang="en-US" altLang="ja-JP"/>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kumimoji="0" sz="1200"/>
            </a:lvl1pPr>
          </a:lstStyle>
          <a:p>
            <a:fld id="{7FA814DC-E20B-42CB-BAE6-A21CBD869DE6}" type="slidenum">
              <a:rPr lang="en-US" altLang="ja-JP"/>
              <a:pPr/>
              <a:t>‹#›</a:t>
            </a:fld>
            <a:endParaRPr lang="en-US" altLang="ja-JP"/>
          </a:p>
        </p:txBody>
      </p:sp>
    </p:spTree>
    <p:extLst>
      <p:ext uri="{BB962C8B-B14F-4D97-AF65-F5344CB8AC3E}">
        <p14:creationId xmlns:p14="http://schemas.microsoft.com/office/powerpoint/2010/main" val="1373874257"/>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kumimoji="0" sz="1200">
                <a:latin typeface="Calibri" charset="0"/>
                <a:cs typeface="ＭＳ Ｐゴシック" charset="-128"/>
              </a:defRPr>
            </a:lvl1pPr>
          </a:lstStyle>
          <a:p>
            <a:pPr>
              <a:defRPr/>
            </a:pPr>
            <a:endParaRPr lang="en-US" altLang="ja-JP"/>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kumimoji="0" sz="1200">
                <a:latin typeface="Calibri" charset="0"/>
              </a:defRPr>
            </a:lvl1pPr>
          </a:lstStyle>
          <a:p>
            <a:fld id="{6C3AC379-9200-42DB-A0C0-2557E6EF463C}" type="datetime1">
              <a:rPr lang="en-US" altLang="ja-JP"/>
              <a:pPr/>
              <a:t>9/11/12</a:t>
            </a:fld>
            <a:endParaRPr lang="en-US" altLang="ja-JP"/>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kumimoji="0" sz="1200">
                <a:latin typeface="Calibri" charset="0"/>
                <a:cs typeface="ＭＳ Ｐゴシック" charset="-128"/>
              </a:defRPr>
            </a:lvl1pPr>
          </a:lstStyle>
          <a:p>
            <a:pPr>
              <a:defRPr/>
            </a:pPr>
            <a:endParaRPr lang="en-US" alt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kumimoji="0" sz="1200">
                <a:latin typeface="Calibri" charset="0"/>
              </a:defRPr>
            </a:lvl1pPr>
          </a:lstStyle>
          <a:p>
            <a:fld id="{86FBE69F-FBFE-41E8-B6A6-402D34BB2FAB}" type="slidenum">
              <a:rPr lang="en-US" altLang="ja-JP"/>
              <a:pPr/>
              <a:t>‹#›</a:t>
            </a:fld>
            <a:endParaRPr lang="en-US" altLang="ja-JP"/>
          </a:p>
        </p:txBody>
      </p:sp>
    </p:spTree>
    <p:extLst>
      <p:ext uri="{BB962C8B-B14F-4D97-AF65-F5344CB8AC3E}">
        <p14:creationId xmlns:p14="http://schemas.microsoft.com/office/powerpoint/2010/main" val="3799648790"/>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mn-lt"/>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endParaRPr lang="en-US" altLang="ja-JP"/>
          </a:p>
        </p:txBody>
      </p:sp>
      <p:sp>
        <p:nvSpPr>
          <p:cNvPr id="5" name="Slide Number Placeholder 4"/>
          <p:cNvSpPr>
            <a:spLocks noGrp="1"/>
          </p:cNvSpPr>
          <p:nvPr>
            <p:ph type="sldNum" sz="quarter" idx="11"/>
          </p:nvPr>
        </p:nvSpPr>
        <p:spPr/>
        <p:txBody>
          <a:bodyPr/>
          <a:lstStyle/>
          <a:p>
            <a:fld id="{86FBE69F-FBFE-41E8-B6A6-402D34BB2FAB}" type="slidenum">
              <a:rPr lang="en-US" altLang="ja-JP" smtClean="0"/>
              <a:pPr/>
              <a:t>1</a:t>
            </a:fld>
            <a:endParaRPr lang="en-US" altLang="ja-JP"/>
          </a:p>
        </p:txBody>
      </p:sp>
    </p:spTree>
    <p:extLst>
      <p:ext uri="{BB962C8B-B14F-4D97-AF65-F5344CB8AC3E}">
        <p14:creationId xmlns:p14="http://schemas.microsoft.com/office/powerpoint/2010/main" val="2183524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GCOS has</a:t>
            </a:r>
            <a:r>
              <a:rPr lang="en-US" baseline="0" dirty="0" smtClean="0"/>
              <a:t> identified 45 actions in 2010 that CEOS might consider addressing</a:t>
            </a:r>
          </a:p>
          <a:p>
            <a:endParaRPr lang="en-US" dirty="0" smtClean="0"/>
          </a:p>
          <a:p>
            <a:r>
              <a:rPr lang="en-US" dirty="0" smtClean="0"/>
              <a:t>When we did first response</a:t>
            </a:r>
            <a:r>
              <a:rPr lang="en-US" baseline="0" dirty="0" smtClean="0"/>
              <a:t> back in 2006, CEOS wasn’t as mature as it is now.</a:t>
            </a:r>
          </a:p>
          <a:p>
            <a:r>
              <a:rPr lang="en-US" baseline="0" dirty="0" smtClean="0"/>
              <a:t>Pre-Constellations – now we are in much better shape because we have </a:t>
            </a:r>
            <a:endParaRPr lang="en-US" dirty="0" smtClean="0"/>
          </a:p>
        </p:txBody>
      </p:sp>
      <p:sp>
        <p:nvSpPr>
          <p:cNvPr id="4" name="Header Placeholder 3"/>
          <p:cNvSpPr>
            <a:spLocks noGrp="1"/>
          </p:cNvSpPr>
          <p:nvPr>
            <p:ph type="hdr" sz="quarter" idx="10"/>
          </p:nvPr>
        </p:nvSpPr>
        <p:spPr/>
        <p:txBody>
          <a:bodyPr/>
          <a:lstStyle/>
          <a:p>
            <a:pPr>
              <a:defRPr/>
            </a:pPr>
            <a:endParaRPr lang="en-US" altLang="ja-JP"/>
          </a:p>
        </p:txBody>
      </p:sp>
      <p:sp>
        <p:nvSpPr>
          <p:cNvPr id="5" name="Slide Number Placeholder 4"/>
          <p:cNvSpPr>
            <a:spLocks noGrp="1"/>
          </p:cNvSpPr>
          <p:nvPr>
            <p:ph type="sldNum" sz="quarter" idx="11"/>
          </p:nvPr>
        </p:nvSpPr>
        <p:spPr/>
        <p:txBody>
          <a:bodyPr/>
          <a:lstStyle/>
          <a:p>
            <a:fld id="{86FBE69F-FBFE-41E8-B6A6-402D34BB2FAB}" type="slidenum">
              <a:rPr lang="en-US" altLang="ja-JP" smtClean="0"/>
              <a:pPr/>
              <a:t>7</a:t>
            </a:fld>
            <a:endParaRPr lang="en-US" altLang="ja-JP"/>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Identified SMEs</a:t>
            </a:r>
            <a:r>
              <a:rPr lang="en-US" baseline="0" dirty="0" smtClean="0"/>
              <a:t> for about 70%</a:t>
            </a:r>
          </a:p>
          <a:p>
            <a:r>
              <a:rPr lang="en-US" baseline="0" dirty="0" smtClean="0"/>
              <a:t>SBSTA will be asking for the satellite report by 2012</a:t>
            </a:r>
          </a:p>
          <a:p>
            <a:r>
              <a:rPr lang="en-US" baseline="0" dirty="0" smtClean="0"/>
              <a:t>Must use GCOS satellite supplement for input because they give information on products and performance (Sat Supp will be done by May 2011)</a:t>
            </a:r>
          </a:p>
          <a:p>
            <a:r>
              <a:rPr lang="en-US" baseline="0" dirty="0" smtClean="0"/>
              <a:t>Satellite Supplement being vetted through internal reviewers (met in January 2011)</a:t>
            </a:r>
          </a:p>
          <a:p>
            <a:r>
              <a:rPr lang="en-US" baseline="0" dirty="0" smtClean="0"/>
              <a:t>Draft report will be completed June 2012 for CEOS review</a:t>
            </a:r>
            <a:endParaRPr lang="en-US" dirty="0" smtClean="0"/>
          </a:p>
        </p:txBody>
      </p:sp>
      <p:sp>
        <p:nvSpPr>
          <p:cNvPr id="4" name="Header Placeholder 3"/>
          <p:cNvSpPr>
            <a:spLocks noGrp="1"/>
          </p:cNvSpPr>
          <p:nvPr>
            <p:ph type="hdr" sz="quarter" idx="10"/>
          </p:nvPr>
        </p:nvSpPr>
        <p:spPr/>
        <p:txBody>
          <a:bodyPr/>
          <a:lstStyle/>
          <a:p>
            <a:pPr>
              <a:defRPr/>
            </a:pPr>
            <a:endParaRPr lang="en-US" altLang="ja-JP"/>
          </a:p>
        </p:txBody>
      </p:sp>
      <p:sp>
        <p:nvSpPr>
          <p:cNvPr id="5" name="Slide Number Placeholder 4"/>
          <p:cNvSpPr>
            <a:spLocks noGrp="1"/>
          </p:cNvSpPr>
          <p:nvPr>
            <p:ph type="sldNum" sz="quarter" idx="11"/>
          </p:nvPr>
        </p:nvSpPr>
        <p:spPr/>
        <p:txBody>
          <a:bodyPr/>
          <a:lstStyle/>
          <a:p>
            <a:fld id="{86FBE69F-FBFE-41E8-B6A6-402D34BB2FAB}" type="slidenum">
              <a:rPr lang="en-US" altLang="ja-JP" smtClean="0"/>
              <a:pPr/>
              <a:t>8</a:t>
            </a:fld>
            <a:endParaRPr lang="en-US" altLang="ja-JP"/>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NO2, SO2, HCHO, CO </a:t>
            </a:r>
            <a:endParaRPr lang="en-US" dirty="0"/>
          </a:p>
        </p:txBody>
      </p:sp>
      <p:sp>
        <p:nvSpPr>
          <p:cNvPr id="4" name="Header Placeholder 3"/>
          <p:cNvSpPr>
            <a:spLocks noGrp="1"/>
          </p:cNvSpPr>
          <p:nvPr>
            <p:ph type="hdr" sz="quarter" idx="10"/>
          </p:nvPr>
        </p:nvSpPr>
        <p:spPr/>
        <p:txBody>
          <a:bodyPr/>
          <a:lstStyle/>
          <a:p>
            <a:pPr>
              <a:defRPr/>
            </a:pPr>
            <a:endParaRPr lang="en-US" altLang="ja-JP"/>
          </a:p>
        </p:txBody>
      </p:sp>
      <p:sp>
        <p:nvSpPr>
          <p:cNvPr id="5" name="Slide Number Placeholder 4"/>
          <p:cNvSpPr>
            <a:spLocks noGrp="1"/>
          </p:cNvSpPr>
          <p:nvPr>
            <p:ph type="sldNum" sz="quarter" idx="11"/>
          </p:nvPr>
        </p:nvSpPr>
        <p:spPr/>
        <p:txBody>
          <a:bodyPr/>
          <a:lstStyle/>
          <a:p>
            <a:fld id="{86FBE69F-FBFE-41E8-B6A6-402D34BB2FAB}" type="slidenum">
              <a:rPr lang="en-US" altLang="ja-JP" smtClean="0"/>
              <a:pPr/>
              <a:t>15</a:t>
            </a:fld>
            <a:endParaRPr lang="en-US" altLang="ja-JP"/>
          </a:p>
        </p:txBody>
      </p:sp>
    </p:spTree>
    <p:extLst>
      <p:ext uri="{BB962C8B-B14F-4D97-AF65-F5344CB8AC3E}">
        <p14:creationId xmlns:p14="http://schemas.microsoft.com/office/powerpoint/2010/main" val="786612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jpeg"/><Relationship Id="rId6" Type="http://schemas.openxmlformats.org/officeDocument/2006/relationships/image" Target="../media/image5.jpeg"/><Relationship Id="rId7" Type="http://schemas.openxmlformats.org/officeDocument/2006/relationships/image" Target="../media/image6.jpeg"/><Relationship Id="rId8"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5" name="Group 13"/>
          <p:cNvGrpSpPr>
            <a:grpSpLocks/>
          </p:cNvGrpSpPr>
          <p:nvPr userDrawn="1"/>
        </p:nvGrpSpPr>
        <p:grpSpPr bwMode="auto">
          <a:xfrm>
            <a:off x="5410200" y="139700"/>
            <a:ext cx="3609975" cy="1384300"/>
            <a:chOff x="5486400" y="0"/>
            <a:chExt cx="3609575" cy="1385010"/>
          </a:xfrm>
        </p:grpSpPr>
        <p:pic>
          <p:nvPicPr>
            <p:cNvPr id="6" name="Picture 2"/>
            <p:cNvPicPr>
              <a:picLocks noChangeAspect="1" noChangeArrowheads="1"/>
            </p:cNvPicPr>
            <p:nvPr/>
          </p:nvPicPr>
          <p:blipFill>
            <a:blip r:embed="rId2" cstate="print"/>
            <a:srcRect/>
            <a:stretch>
              <a:fillRect/>
            </a:stretch>
          </p:blipFill>
          <p:spPr bwMode="auto">
            <a:xfrm>
              <a:off x="5486400" y="796721"/>
              <a:ext cx="534328" cy="574879"/>
            </a:xfrm>
            <a:prstGeom prst="rect">
              <a:avLst/>
            </a:prstGeom>
            <a:noFill/>
            <a:ln w="9525">
              <a:noFill/>
              <a:miter lim="800000"/>
              <a:headEnd/>
              <a:tailEnd/>
            </a:ln>
          </p:spPr>
        </p:pic>
        <p:pic>
          <p:nvPicPr>
            <p:cNvPr id="7" name="Picture 3"/>
            <p:cNvPicPr>
              <a:picLocks noChangeAspect="1" noChangeArrowheads="1"/>
            </p:cNvPicPr>
            <p:nvPr/>
          </p:nvPicPr>
          <p:blipFill>
            <a:blip r:embed="rId3" cstate="print"/>
            <a:srcRect/>
            <a:stretch>
              <a:fillRect/>
            </a:stretch>
          </p:blipFill>
          <p:spPr bwMode="auto">
            <a:xfrm>
              <a:off x="6096000" y="808939"/>
              <a:ext cx="525475" cy="562661"/>
            </a:xfrm>
            <a:prstGeom prst="rect">
              <a:avLst/>
            </a:prstGeom>
            <a:noFill/>
            <a:ln w="9525">
              <a:noFill/>
              <a:miter lim="800000"/>
              <a:headEnd/>
              <a:tailEnd/>
            </a:ln>
          </p:spPr>
        </p:pic>
        <p:pic>
          <p:nvPicPr>
            <p:cNvPr id="8" name="Picture 4"/>
            <p:cNvPicPr>
              <a:picLocks noChangeAspect="1" noChangeArrowheads="1"/>
            </p:cNvPicPr>
            <p:nvPr/>
          </p:nvPicPr>
          <p:blipFill>
            <a:blip r:embed="rId4" cstate="print"/>
            <a:srcRect/>
            <a:stretch>
              <a:fillRect/>
            </a:stretch>
          </p:blipFill>
          <p:spPr bwMode="auto">
            <a:xfrm>
              <a:off x="6705600" y="808500"/>
              <a:ext cx="548640" cy="563100"/>
            </a:xfrm>
            <a:prstGeom prst="rect">
              <a:avLst/>
            </a:prstGeom>
            <a:noFill/>
            <a:ln w="9525">
              <a:noFill/>
              <a:miter lim="800000"/>
              <a:headEnd/>
              <a:tailEnd/>
            </a:ln>
          </p:spPr>
        </p:pic>
        <p:pic>
          <p:nvPicPr>
            <p:cNvPr id="9" name="Picture 5"/>
            <p:cNvPicPr>
              <a:picLocks noChangeAspect="1" noChangeArrowheads="1"/>
            </p:cNvPicPr>
            <p:nvPr/>
          </p:nvPicPr>
          <p:blipFill>
            <a:blip r:embed="rId5" cstate="print"/>
            <a:srcRect/>
            <a:stretch>
              <a:fillRect/>
            </a:stretch>
          </p:blipFill>
          <p:spPr bwMode="auto">
            <a:xfrm>
              <a:off x="7315200" y="796877"/>
              <a:ext cx="542830" cy="574723"/>
            </a:xfrm>
            <a:prstGeom prst="rect">
              <a:avLst/>
            </a:prstGeom>
            <a:noFill/>
            <a:ln w="9525">
              <a:noFill/>
              <a:miter lim="800000"/>
              <a:headEnd/>
              <a:tailEnd/>
            </a:ln>
          </p:spPr>
        </p:pic>
        <p:pic>
          <p:nvPicPr>
            <p:cNvPr id="10" name="Picture 6"/>
            <p:cNvPicPr>
              <a:picLocks noChangeAspect="1" noChangeArrowheads="1"/>
            </p:cNvPicPr>
            <p:nvPr/>
          </p:nvPicPr>
          <p:blipFill>
            <a:blip r:embed="rId6" cstate="print"/>
            <a:srcRect/>
            <a:stretch>
              <a:fillRect/>
            </a:stretch>
          </p:blipFill>
          <p:spPr bwMode="auto">
            <a:xfrm>
              <a:off x="7924799" y="800369"/>
              <a:ext cx="539496" cy="571231"/>
            </a:xfrm>
            <a:prstGeom prst="rect">
              <a:avLst/>
            </a:prstGeom>
            <a:noFill/>
            <a:ln w="9525">
              <a:noFill/>
              <a:miter lim="800000"/>
              <a:headEnd/>
              <a:tailEnd/>
            </a:ln>
          </p:spPr>
        </p:pic>
        <p:pic>
          <p:nvPicPr>
            <p:cNvPr id="11" name="Picture 7"/>
            <p:cNvPicPr>
              <a:picLocks noChangeAspect="1" noChangeArrowheads="1"/>
            </p:cNvPicPr>
            <p:nvPr/>
          </p:nvPicPr>
          <p:blipFill>
            <a:blip r:embed="rId7" cstate="print"/>
            <a:srcRect/>
            <a:stretch>
              <a:fillRect/>
            </a:stretch>
          </p:blipFill>
          <p:spPr bwMode="auto">
            <a:xfrm>
              <a:off x="8539276" y="808938"/>
              <a:ext cx="541120" cy="576072"/>
            </a:xfrm>
            <a:prstGeom prst="rect">
              <a:avLst/>
            </a:prstGeom>
            <a:noFill/>
            <a:ln w="9525">
              <a:noFill/>
              <a:miter lim="800000"/>
              <a:headEnd/>
              <a:tailEnd/>
            </a:ln>
          </p:spPr>
        </p:pic>
        <p:pic>
          <p:nvPicPr>
            <p:cNvPr id="12" name="Picture 12"/>
            <p:cNvPicPr>
              <a:picLocks noChangeAspect="1" noChangeArrowheads="1"/>
            </p:cNvPicPr>
            <p:nvPr/>
          </p:nvPicPr>
          <p:blipFill>
            <a:blip r:embed="rId8" cstate="print"/>
            <a:srcRect t="8195" b="9848"/>
            <a:stretch>
              <a:fillRect/>
            </a:stretch>
          </p:blipFill>
          <p:spPr bwMode="auto">
            <a:xfrm>
              <a:off x="7543800" y="0"/>
              <a:ext cx="1552175" cy="762000"/>
            </a:xfrm>
            <a:prstGeom prst="rect">
              <a:avLst/>
            </a:prstGeom>
            <a:noFill/>
            <a:ln w="9525">
              <a:noFill/>
              <a:miter lim="800000"/>
              <a:headEnd/>
              <a:tailEnd/>
            </a:ln>
          </p:spPr>
        </p:pic>
      </p:grpSp>
      <p:sp>
        <p:nvSpPr>
          <p:cNvPr id="2" name="Title 1"/>
          <p:cNvSpPr>
            <a:spLocks noGrp="1"/>
          </p:cNvSpPr>
          <p:nvPr>
            <p:ph type="ctrTitle"/>
          </p:nvPr>
        </p:nvSpPr>
        <p:spPr>
          <a:xfrm>
            <a:off x="685800" y="2130425"/>
            <a:ext cx="7772400" cy="1470025"/>
          </a:xfrm>
        </p:spPr>
        <p:txBody>
          <a:bodyPr/>
          <a:lstStyle>
            <a:lvl1pPr>
              <a:defRPr b="1">
                <a:solidFill>
                  <a:srgbClr val="00206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00206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3" name="Slide Number Placeholder 5"/>
          <p:cNvSpPr>
            <a:spLocks noGrp="1"/>
          </p:cNvSpPr>
          <p:nvPr>
            <p:ph type="sldNum" sz="quarter" idx="10"/>
          </p:nvPr>
        </p:nvSpPr>
        <p:spPr/>
        <p:txBody>
          <a:bodyPr/>
          <a:lstStyle>
            <a:lvl1pPr>
              <a:defRPr/>
            </a:lvl1pPr>
          </a:lstStyle>
          <a:p>
            <a:fld id="{93C41EA0-A6D9-46F8-A83A-B991D1CEDE5D}" type="slidenum">
              <a:rPr lang="en-US" altLang="ja-JP"/>
              <a:pPr/>
              <a:t>‹#›</a:t>
            </a:fld>
            <a:endParaRPr lang="en-US" altLang="ja-JP"/>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12"/>
          <p:cNvPicPr>
            <a:picLocks noChangeAspect="1" noChangeArrowheads="1"/>
          </p:cNvPicPr>
          <p:nvPr userDrawn="1"/>
        </p:nvPicPr>
        <p:blipFill>
          <a:blip r:embed="rId2" cstate="print"/>
          <a:srcRect t="8195" b="9848"/>
          <a:stretch>
            <a:fillRect/>
          </a:stretch>
        </p:blipFill>
        <p:spPr bwMode="auto">
          <a:xfrm>
            <a:off x="0" y="139700"/>
            <a:ext cx="1552575" cy="762000"/>
          </a:xfrm>
          <a:prstGeom prst="rect">
            <a:avLst/>
          </a:prstGeom>
          <a:noFill/>
          <a:ln w="9525">
            <a:noFill/>
            <a:miter lim="800000"/>
            <a:headEnd/>
            <a:tailEnd/>
          </a:ln>
        </p:spPr>
      </p:pic>
      <p:sp>
        <p:nvSpPr>
          <p:cNvPr id="2" name="Title 1"/>
          <p:cNvSpPr>
            <a:spLocks noGrp="1"/>
          </p:cNvSpPr>
          <p:nvPr>
            <p:ph type="title"/>
          </p:nvPr>
        </p:nvSpPr>
        <p:spPr>
          <a:xfrm>
            <a:off x="1524000" y="381000"/>
            <a:ext cx="6400800" cy="868362"/>
          </a:xfrm>
        </p:spPr>
        <p:txBody>
          <a:bodyPr/>
          <a:lstStyle>
            <a:lvl1pPr>
              <a:defRPr sz="4000" b="1">
                <a:solidFill>
                  <a:srgbClr val="002060"/>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0"/>
          </p:nvPr>
        </p:nvSpPr>
        <p:spPr/>
        <p:txBody>
          <a:bodyPr/>
          <a:lstStyle>
            <a:lvl1pPr>
              <a:defRPr/>
            </a:lvl1pPr>
          </a:lstStyle>
          <a:p>
            <a:fld id="{BF7873CA-8741-419E-AB4C-A2CA25A1D3C0}" type="slidenum">
              <a:rPr lang="en-US" altLang="ja-JP"/>
              <a:pPr/>
              <a:t>‹#›</a:t>
            </a:fld>
            <a:endParaRPr lang="en-US" altLang="ja-JP"/>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lvl1pPr>
              <a:defRPr/>
            </a:lvl1pPr>
          </a:lstStyle>
          <a:p>
            <a:fld id="{BB309316-7943-41F7-949B-8512D0CDC667}"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4C5"/>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ja-JP"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sp>
        <p:nvSpPr>
          <p:cNvPr id="6" name="Slide Number Placeholder 5"/>
          <p:cNvSpPr>
            <a:spLocks noGrp="1"/>
          </p:cNvSpPr>
          <p:nvPr>
            <p:ph type="sldNum" sz="quarter" idx="4"/>
          </p:nvPr>
        </p:nvSpPr>
        <p:spPr>
          <a:xfrm>
            <a:off x="3200400" y="533400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kumimoji="0" sz="1200">
                <a:solidFill>
                  <a:srgbClr val="898989"/>
                </a:solidFill>
                <a:latin typeface="Calibri" charset="0"/>
              </a:defRPr>
            </a:lvl1pPr>
          </a:lstStyle>
          <a:p>
            <a:fld id="{20A8904A-13DE-4A9B-85E9-64AF1E3DBFC0}" type="slidenum">
              <a:rPr lang="en-US" altLang="ja-JP"/>
              <a:pPr/>
              <a:t>‹#›</a:t>
            </a:fld>
            <a:endParaRPr lang="en-US" altLang="ja-JP"/>
          </a:p>
        </p:txBody>
      </p:sp>
      <p:sp>
        <p:nvSpPr>
          <p:cNvPr id="5" name="Footer Placeholder 4"/>
          <p:cNvSpPr txBox="1">
            <a:spLocks noGrp="1"/>
          </p:cNvSpPr>
          <p:nvPr userDrawn="1"/>
        </p:nvSpPr>
        <p:spPr>
          <a:xfrm>
            <a:off x="2286000" y="6356350"/>
            <a:ext cx="5105400" cy="365125"/>
          </a:xfrm>
          <a:prstGeom prst="rect">
            <a:avLst/>
          </a:prstGeom>
          <a:noFill/>
        </p:spPr>
        <p:txBody>
          <a:bodyPr anchor="ctr"/>
          <a:lstStyle/>
          <a:p>
            <a:pPr algn="ctr"/>
            <a:r>
              <a:rPr kumimoji="0" lang="en-US" altLang="ja-JP" sz="1200" dirty="0">
                <a:solidFill>
                  <a:srgbClr val="898989"/>
                </a:solidFill>
                <a:latin typeface="Calibri" charset="0"/>
              </a:rPr>
              <a:t>   </a:t>
            </a:r>
            <a:r>
              <a:rPr kumimoji="0" lang="en-US" altLang="ja-JP" sz="1200" dirty="0" smtClean="0">
                <a:solidFill>
                  <a:srgbClr val="898989"/>
                </a:solidFill>
                <a:latin typeface="Calibri" charset="0"/>
              </a:rPr>
              <a:t>SIT Technical Workshop</a:t>
            </a:r>
            <a:r>
              <a:rPr kumimoji="0" lang="en-US" altLang="ja-JP" sz="1200" baseline="0" dirty="0" smtClean="0">
                <a:solidFill>
                  <a:srgbClr val="898989"/>
                </a:solidFill>
                <a:latin typeface="Calibri" charset="0"/>
              </a:rPr>
              <a:t> September 2012,  USGS, Reston, VA</a:t>
            </a:r>
            <a:endParaRPr kumimoji="0" lang="en-US" altLang="ja-JP" sz="1200" dirty="0">
              <a:solidFill>
                <a:srgbClr val="898989"/>
              </a:solidFill>
              <a:latin typeface="Calibri" charset="0"/>
            </a:endParaRP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Lst>
  <p:hf hdr="0" dt="0"/>
  <p:txStyles>
    <p:titleStyle>
      <a:lvl1pPr algn="ctr" rtl="0" eaLnBrk="0" fontAlgn="base" hangingPunct="0">
        <a:spcBef>
          <a:spcPct val="0"/>
        </a:spcBef>
        <a:spcAft>
          <a:spcPct val="0"/>
        </a:spcAft>
        <a:defRPr sz="4400" kern="1200">
          <a:solidFill>
            <a:srgbClr val="002060"/>
          </a:solidFill>
          <a:latin typeface="+mj-lt"/>
          <a:ea typeface="ＭＳ Ｐゴシック" charset="-128"/>
          <a:cs typeface="+mj-cs"/>
        </a:defRPr>
      </a:lvl1pPr>
      <a:lvl2pPr algn="ctr" rtl="0" eaLnBrk="0" fontAlgn="base" hangingPunct="0">
        <a:spcBef>
          <a:spcPct val="0"/>
        </a:spcBef>
        <a:spcAft>
          <a:spcPct val="0"/>
        </a:spcAft>
        <a:defRPr sz="4400">
          <a:solidFill>
            <a:srgbClr val="002060"/>
          </a:solidFill>
          <a:latin typeface="Calibri" pitchFamily="34" charset="0"/>
          <a:ea typeface="ＭＳ Ｐゴシック" charset="-128"/>
        </a:defRPr>
      </a:lvl2pPr>
      <a:lvl3pPr algn="ctr" rtl="0" eaLnBrk="0" fontAlgn="base" hangingPunct="0">
        <a:spcBef>
          <a:spcPct val="0"/>
        </a:spcBef>
        <a:spcAft>
          <a:spcPct val="0"/>
        </a:spcAft>
        <a:defRPr sz="4400">
          <a:solidFill>
            <a:srgbClr val="002060"/>
          </a:solidFill>
          <a:latin typeface="Calibri" pitchFamily="34" charset="0"/>
          <a:ea typeface="ＭＳ Ｐゴシック" charset="-128"/>
        </a:defRPr>
      </a:lvl3pPr>
      <a:lvl4pPr algn="ctr" rtl="0" eaLnBrk="0" fontAlgn="base" hangingPunct="0">
        <a:spcBef>
          <a:spcPct val="0"/>
        </a:spcBef>
        <a:spcAft>
          <a:spcPct val="0"/>
        </a:spcAft>
        <a:defRPr sz="4400">
          <a:solidFill>
            <a:srgbClr val="002060"/>
          </a:solidFill>
          <a:latin typeface="Calibri" pitchFamily="34" charset="0"/>
          <a:ea typeface="ＭＳ Ｐゴシック" charset="-128"/>
        </a:defRPr>
      </a:lvl4pPr>
      <a:lvl5pPr algn="ctr" rtl="0" eaLnBrk="0" fontAlgn="base" hangingPunct="0">
        <a:spcBef>
          <a:spcPct val="0"/>
        </a:spcBef>
        <a:spcAft>
          <a:spcPct val="0"/>
        </a:spcAft>
        <a:defRPr sz="4400">
          <a:solidFill>
            <a:srgbClr val="002060"/>
          </a:solidFill>
          <a:latin typeface="Calibri" pitchFamily="34" charset="0"/>
          <a:ea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002060"/>
          </a:solidFill>
          <a:latin typeface="+mn-lt"/>
          <a:ea typeface="ＭＳ Ｐゴシック" charset="-128"/>
          <a:cs typeface="+mn-cs"/>
        </a:defRPr>
      </a:lvl1pPr>
      <a:lvl2pPr marL="742950" indent="-285750" algn="l" rtl="0" eaLnBrk="0" fontAlgn="base" hangingPunct="0">
        <a:spcBef>
          <a:spcPct val="20000"/>
        </a:spcBef>
        <a:spcAft>
          <a:spcPct val="0"/>
        </a:spcAft>
        <a:buFont typeface="Arial" charset="0"/>
        <a:buChar char="–"/>
        <a:defRPr sz="2800" kern="1200">
          <a:solidFill>
            <a:srgbClr val="002060"/>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rgbClr val="002060"/>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rgbClr val="002060"/>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rgbClr val="002060"/>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0.gif"/></Relationships>
</file>

<file path=ppt/slides/_rels/slide15.xml.rels><?xml version="1.0" encoding="UTF-8" standalone="yes"?>
<Relationships xmlns="http://schemas.openxmlformats.org/package/2006/relationships"><Relationship Id="rId3" Type="http://schemas.openxmlformats.org/officeDocument/2006/relationships/image" Target="../media/image11.gif"/><Relationship Id="rId4" Type="http://schemas.openxmlformats.org/officeDocument/2006/relationships/image" Target="../media/image12.gif"/><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3.gif"/><Relationship Id="rId3" Type="http://schemas.openxmlformats.org/officeDocument/2006/relationships/image" Target="../media/image14.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5.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6.gif"/><Relationship Id="rId3" Type="http://schemas.openxmlformats.org/officeDocument/2006/relationships/image" Target="../media/image17.g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8.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9.gi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0.gif"/><Relationship Id="rId3" Type="http://schemas.openxmlformats.org/officeDocument/2006/relationships/image" Target="../media/image21.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gi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gi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gi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a:xfrm>
            <a:off x="533400" y="2057400"/>
            <a:ext cx="8229600" cy="1543050"/>
          </a:xfrm>
        </p:spPr>
        <p:txBody>
          <a:bodyPr/>
          <a:lstStyle/>
          <a:p>
            <a:pPr eaLnBrk="1" hangingPunct="1"/>
            <a:r>
              <a:rPr lang="en-US" dirty="0"/>
              <a:t>CEOS Response to the Updated GCOS IP &amp; Satellite </a:t>
            </a:r>
            <a:r>
              <a:rPr lang="en-US" dirty="0" smtClean="0"/>
              <a:t>Supplement</a:t>
            </a:r>
          </a:p>
        </p:txBody>
      </p:sp>
      <p:sp>
        <p:nvSpPr>
          <p:cNvPr id="7171" name="Subtitle 2"/>
          <p:cNvSpPr>
            <a:spLocks noGrp="1"/>
          </p:cNvSpPr>
          <p:nvPr>
            <p:ph type="subTitle" idx="1"/>
          </p:nvPr>
        </p:nvSpPr>
        <p:spPr>
          <a:xfrm>
            <a:off x="1371600" y="4343400"/>
            <a:ext cx="6400800" cy="1752600"/>
          </a:xfrm>
        </p:spPr>
        <p:txBody>
          <a:bodyPr/>
          <a:lstStyle/>
          <a:p>
            <a:pPr eaLnBrk="1" hangingPunct="1"/>
            <a:r>
              <a:rPr lang="pt-BR" sz="2400" dirty="0" smtClean="0"/>
              <a:t>Mitchell D. Goldberg</a:t>
            </a:r>
          </a:p>
          <a:p>
            <a:pPr eaLnBrk="1" hangingPunct="1"/>
            <a:r>
              <a:rPr lang="pt-BR" sz="2400" dirty="0" smtClean="0"/>
              <a:t>CEOS Climate SBA Coordinator</a:t>
            </a:r>
          </a:p>
          <a:p>
            <a:pPr eaLnBrk="1" hangingPunct="1"/>
            <a:r>
              <a:rPr lang="en-US" sz="2400" dirty="0" smtClean="0"/>
              <a:t>Mark Dowell (JRC) &amp; John Dwyer(USGS)</a:t>
            </a:r>
            <a:endParaRPr lang="pt-BR" sz="2400" dirty="0" smtClean="0"/>
          </a:p>
        </p:txBody>
      </p:sp>
      <p:sp>
        <p:nvSpPr>
          <p:cNvPr id="7173" name="TextBox 10"/>
          <p:cNvSpPr txBox="1">
            <a:spLocks noChangeArrowheads="1"/>
          </p:cNvSpPr>
          <p:nvPr/>
        </p:nvSpPr>
        <p:spPr bwMode="auto">
          <a:xfrm>
            <a:off x="1219200" y="6629400"/>
            <a:ext cx="184150" cy="369888"/>
          </a:xfrm>
          <a:prstGeom prst="rect">
            <a:avLst/>
          </a:prstGeom>
          <a:noFill/>
          <a:ln w="9525">
            <a:noFill/>
            <a:miter lim="800000"/>
            <a:headEnd/>
            <a:tailEnd/>
          </a:ln>
        </p:spPr>
        <p:txBody>
          <a:bodyPr wrap="none">
            <a:spAutoFit/>
          </a:bodyPr>
          <a:lstStyle/>
          <a:p>
            <a:endParaRPr lang="pt-BR">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Summary</a:t>
            </a:r>
            <a:endParaRPr lang="en-US" dirty="0"/>
          </a:p>
        </p:txBody>
      </p:sp>
      <p:sp>
        <p:nvSpPr>
          <p:cNvPr id="3" name="Content Placeholder 2"/>
          <p:cNvSpPr>
            <a:spLocks noGrp="1"/>
          </p:cNvSpPr>
          <p:nvPr>
            <p:ph idx="1"/>
          </p:nvPr>
        </p:nvSpPr>
        <p:spPr/>
        <p:txBody>
          <a:bodyPr/>
          <a:lstStyle/>
          <a:p>
            <a:r>
              <a:rPr lang="en-US" sz="2000" dirty="0"/>
              <a:t>Achieving the metrics laid out in this response represents a significant challenge to the CEOS community and will require a degree of coordination and collaboration never achieved before.  CEOS, at its 24</a:t>
            </a:r>
            <a:r>
              <a:rPr lang="en-US" sz="2000" baseline="30000" dirty="0"/>
              <a:t>th</a:t>
            </a:r>
            <a:r>
              <a:rPr lang="en-US" sz="2000" dirty="0"/>
              <a:t> Plenary meeting in 2010, responded to this challenge by establishing a new Working Group on Climate (</a:t>
            </a:r>
            <a:r>
              <a:rPr lang="en-US" sz="2000" dirty="0" err="1"/>
              <a:t>WGClimate</a:t>
            </a:r>
            <a:r>
              <a:rPr lang="en-US" sz="2000" dirty="0"/>
              <a:t>), to coordinate and encourage collaborative activities between the world’s major space agencies in the area of climate monitoring. The continued development and implementation of the CEOS Virtual Constellations are vital to success. Close collaboration among CEOS, the GCOS program, World Climate Research </a:t>
            </a:r>
            <a:r>
              <a:rPr lang="en-US" sz="2000" dirty="0" err="1"/>
              <a:t>Programme</a:t>
            </a:r>
            <a:r>
              <a:rPr lang="en-US" sz="2000" dirty="0"/>
              <a:t> (WCRP) satellite observational and data programs, and national climate programs is also vital.</a:t>
            </a:r>
          </a:p>
          <a:p>
            <a:endParaRPr lang="en-US" dirty="0"/>
          </a:p>
        </p:txBody>
      </p:sp>
      <p:sp>
        <p:nvSpPr>
          <p:cNvPr id="4" name="Slide Number Placeholder 3"/>
          <p:cNvSpPr>
            <a:spLocks noGrp="1"/>
          </p:cNvSpPr>
          <p:nvPr>
            <p:ph type="sldNum" sz="quarter" idx="10"/>
          </p:nvPr>
        </p:nvSpPr>
        <p:spPr/>
        <p:txBody>
          <a:bodyPr/>
          <a:lstStyle/>
          <a:p>
            <a:fld id="{BF7873CA-8741-419E-AB4C-A2CA25A1D3C0}" type="slidenum">
              <a:rPr lang="en-US" altLang="ja-JP" smtClean="0"/>
              <a:pPr/>
              <a:t>10</a:t>
            </a:fld>
            <a:endParaRPr lang="en-US" altLang="ja-JP"/>
          </a:p>
        </p:txBody>
      </p:sp>
    </p:spTree>
    <p:extLst>
      <p:ext uri="{BB962C8B-B14F-4D97-AF65-F5344CB8AC3E}">
        <p14:creationId xmlns:p14="http://schemas.microsoft.com/office/powerpoint/2010/main" val="37833291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Summary</a:t>
            </a:r>
            <a:endParaRPr lang="en-US" dirty="0"/>
          </a:p>
        </p:txBody>
      </p:sp>
      <p:sp>
        <p:nvSpPr>
          <p:cNvPr id="3" name="Content Placeholder 2"/>
          <p:cNvSpPr>
            <a:spLocks noGrp="1"/>
          </p:cNvSpPr>
          <p:nvPr>
            <p:ph idx="1"/>
          </p:nvPr>
        </p:nvSpPr>
        <p:spPr/>
        <p:txBody>
          <a:bodyPr/>
          <a:lstStyle/>
          <a:p>
            <a:r>
              <a:rPr lang="en-US" sz="2400" dirty="0"/>
              <a:t>Compiling the detailed action plans since the December 2011 release of the update to the Satellite Supplement represented a significant undertaking. In some cases, action plans are still incomplete.  The process and metrics defined provide a useful mechanism for updating and monitoring the actions. Even if the current action plans are not exhaustively completed, they can be updated over time as more information becomes available. This report should be considered a living, working document. </a:t>
            </a:r>
          </a:p>
          <a:p>
            <a:endParaRPr lang="en-US" dirty="0"/>
          </a:p>
        </p:txBody>
      </p:sp>
      <p:sp>
        <p:nvSpPr>
          <p:cNvPr id="4" name="Slide Number Placeholder 3"/>
          <p:cNvSpPr>
            <a:spLocks noGrp="1"/>
          </p:cNvSpPr>
          <p:nvPr>
            <p:ph type="sldNum" sz="quarter" idx="10"/>
          </p:nvPr>
        </p:nvSpPr>
        <p:spPr/>
        <p:txBody>
          <a:bodyPr/>
          <a:lstStyle/>
          <a:p>
            <a:fld id="{BF7873CA-8741-419E-AB4C-A2CA25A1D3C0}" type="slidenum">
              <a:rPr lang="en-US" altLang="ja-JP" smtClean="0"/>
              <a:pPr/>
              <a:t>11</a:t>
            </a:fld>
            <a:endParaRPr lang="en-US" altLang="ja-JP"/>
          </a:p>
        </p:txBody>
      </p:sp>
    </p:spTree>
    <p:extLst>
      <p:ext uri="{BB962C8B-B14F-4D97-AF65-F5344CB8AC3E}">
        <p14:creationId xmlns:p14="http://schemas.microsoft.com/office/powerpoint/2010/main" val="911274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Content Placeholder 2"/>
          <p:cNvSpPr>
            <a:spLocks noGrp="1"/>
          </p:cNvSpPr>
          <p:nvPr>
            <p:ph idx="1"/>
          </p:nvPr>
        </p:nvSpPr>
        <p:spPr>
          <a:xfrm>
            <a:off x="457200" y="1066800"/>
            <a:ext cx="8229600" cy="5181600"/>
          </a:xfrm>
        </p:spPr>
        <p:txBody>
          <a:bodyPr/>
          <a:lstStyle/>
          <a:p>
            <a:pPr>
              <a:spcBef>
                <a:spcPts val="300"/>
              </a:spcBef>
              <a:spcAft>
                <a:spcPts val="300"/>
              </a:spcAft>
            </a:pPr>
            <a:r>
              <a:rPr lang="en-US" sz="2400" b="1" dirty="0" smtClean="0"/>
              <a:t>The draft is out and we need comments back September 18th</a:t>
            </a:r>
          </a:p>
          <a:p>
            <a:pPr>
              <a:spcBef>
                <a:spcPts val="300"/>
              </a:spcBef>
              <a:spcAft>
                <a:spcPts val="300"/>
              </a:spcAft>
            </a:pPr>
            <a:endParaRPr lang="en-US" sz="100" b="1" dirty="0" smtClean="0"/>
          </a:p>
          <a:p>
            <a:pPr>
              <a:spcBef>
                <a:spcPts val="300"/>
              </a:spcBef>
              <a:spcAft>
                <a:spcPts val="300"/>
              </a:spcAft>
            </a:pPr>
            <a:r>
              <a:rPr lang="en-US" sz="2400" b="1" dirty="0" smtClean="0"/>
              <a:t>Living document,  it will be updated periodically and new information and potentially new teams are established.</a:t>
            </a:r>
          </a:p>
          <a:p>
            <a:pPr>
              <a:spcBef>
                <a:spcPts val="300"/>
              </a:spcBef>
              <a:spcAft>
                <a:spcPts val="300"/>
              </a:spcAft>
            </a:pPr>
            <a:endParaRPr lang="en-US" sz="2400" b="1" dirty="0" smtClean="0"/>
          </a:p>
          <a:p>
            <a:pPr>
              <a:spcBef>
                <a:spcPts val="300"/>
              </a:spcBef>
              <a:spcAft>
                <a:spcPts val="300"/>
              </a:spcAft>
            </a:pPr>
            <a:r>
              <a:rPr lang="en-US" sz="2400" b="1" dirty="0" smtClean="0"/>
              <a:t>Implementation will require coordination by the WGC or a new Climate SBA lead  -   CEOS will need to decide</a:t>
            </a:r>
          </a:p>
          <a:p>
            <a:pPr>
              <a:spcBef>
                <a:spcPts val="300"/>
              </a:spcBef>
              <a:spcAft>
                <a:spcPts val="300"/>
              </a:spcAft>
            </a:pPr>
            <a:endParaRPr lang="en-US" sz="2400" b="1" dirty="0"/>
          </a:p>
          <a:p>
            <a:pPr>
              <a:spcBef>
                <a:spcPts val="300"/>
              </a:spcBef>
              <a:spcAft>
                <a:spcPts val="300"/>
              </a:spcAft>
            </a:pPr>
            <a:r>
              <a:rPr lang="en-US" sz="2400" b="1" dirty="0" smtClean="0"/>
              <a:t>Special Thanks to the contributors and the writing team – George </a:t>
            </a:r>
            <a:r>
              <a:rPr lang="en-US" sz="2400" b="1" dirty="0" err="1" smtClean="0"/>
              <a:t>Ohring</a:t>
            </a:r>
            <a:r>
              <a:rPr lang="en-US" sz="2400" b="1" dirty="0" smtClean="0"/>
              <a:t> and Julie Price.</a:t>
            </a:r>
          </a:p>
          <a:p>
            <a:pPr>
              <a:spcBef>
                <a:spcPts val="300"/>
              </a:spcBef>
              <a:spcAft>
                <a:spcPts val="300"/>
              </a:spcAft>
            </a:pPr>
            <a:endParaRPr lang="en-US" sz="800" b="1" dirty="0" smtClean="0"/>
          </a:p>
          <a:p>
            <a:pPr marL="0" indent="0">
              <a:spcBef>
                <a:spcPts val="300"/>
              </a:spcBef>
              <a:spcAft>
                <a:spcPts val="300"/>
              </a:spcAft>
              <a:buNone/>
            </a:pPr>
            <a:r>
              <a:rPr lang="en-US" sz="2400" b="1" dirty="0" smtClean="0"/>
              <a:t> </a:t>
            </a:r>
          </a:p>
        </p:txBody>
      </p:sp>
      <p:sp>
        <p:nvSpPr>
          <p:cNvPr id="5" name="Slide Number Placeholder 3"/>
          <p:cNvSpPr>
            <a:spLocks noGrp="1"/>
          </p:cNvSpPr>
          <p:nvPr>
            <p:ph type="sldNum" sz="quarter" idx="10"/>
          </p:nvPr>
        </p:nvSpPr>
        <p:spPr bwMode="auto">
          <a:xfrm>
            <a:off x="6553200" y="6356350"/>
            <a:ext cx="2133600" cy="365125"/>
          </a:xfrm>
          <a:noFill/>
          <a:ln>
            <a:miter lim="800000"/>
            <a:headEnd/>
            <a:tailEnd/>
          </a:ln>
        </p:spPr>
        <p:txBody>
          <a:bodyPr/>
          <a:lstStyle/>
          <a:p>
            <a:fld id="{82A7B77E-00D4-4C88-B1D6-3CBCE5D109AB}" type="slidenum">
              <a:rPr lang="en-US"/>
              <a:pPr/>
              <a:t>12</a:t>
            </a:fld>
            <a:endParaRPr lang="en-US" dirty="0"/>
          </a:p>
        </p:txBody>
      </p:sp>
      <p:sp>
        <p:nvSpPr>
          <p:cNvPr id="6" name="Title 5"/>
          <p:cNvSpPr>
            <a:spLocks noGrp="1"/>
          </p:cNvSpPr>
          <p:nvPr>
            <p:ph type="title"/>
          </p:nvPr>
        </p:nvSpPr>
        <p:spPr>
          <a:xfrm>
            <a:off x="1524000" y="0"/>
            <a:ext cx="6400800" cy="868362"/>
          </a:xfrm>
        </p:spPr>
        <p:txBody>
          <a:bodyPr/>
          <a:lstStyle/>
          <a:p>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F7873CA-8741-419E-AB4C-A2CA25A1D3C0}" type="slidenum">
              <a:rPr lang="en-US" altLang="ja-JP" smtClean="0"/>
              <a:pPr/>
              <a:t>13</a:t>
            </a:fld>
            <a:endParaRPr lang="en-US" altLang="ja-JP"/>
          </a:p>
        </p:txBody>
      </p:sp>
      <p:pic>
        <p:nvPicPr>
          <p:cNvPr id="5" name="Picture 4" descr="Microsoft WordScreenSnapz013.gif"/>
          <p:cNvPicPr>
            <a:picLocks noChangeAspect="1"/>
          </p:cNvPicPr>
          <p:nvPr/>
        </p:nvPicPr>
        <p:blipFill>
          <a:blip r:embed="rId2"/>
          <a:stretch>
            <a:fillRect/>
          </a:stretch>
        </p:blipFill>
        <p:spPr>
          <a:xfrm>
            <a:off x="926862" y="0"/>
            <a:ext cx="7290276" cy="685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309316-7943-41F7-949B-8512D0CDC667}" type="slidenum">
              <a:rPr lang="en-US" smtClean="0"/>
              <a:pPr/>
              <a:t>14</a:t>
            </a:fld>
            <a:endParaRPr lang="en-US"/>
          </a:p>
        </p:txBody>
      </p:sp>
      <p:pic>
        <p:nvPicPr>
          <p:cNvPr id="3" name="Picture 2" descr="Microsoft WordScreenSnapz014.gif"/>
          <p:cNvPicPr>
            <a:picLocks noChangeAspect="1"/>
          </p:cNvPicPr>
          <p:nvPr/>
        </p:nvPicPr>
        <p:blipFill>
          <a:blip r:embed="rId2"/>
          <a:stretch>
            <a:fillRect/>
          </a:stretch>
        </p:blipFill>
        <p:spPr>
          <a:xfrm>
            <a:off x="926862" y="0"/>
            <a:ext cx="7290276" cy="685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309316-7943-41F7-949B-8512D0CDC667}" type="slidenum">
              <a:rPr lang="en-US" smtClean="0"/>
              <a:pPr/>
              <a:t>15</a:t>
            </a:fld>
            <a:endParaRPr lang="en-US"/>
          </a:p>
        </p:txBody>
      </p:sp>
      <p:pic>
        <p:nvPicPr>
          <p:cNvPr id="3" name="Picture 2" descr="Microsoft WordScreenSnapz015.gif"/>
          <p:cNvPicPr>
            <a:picLocks noChangeAspect="1"/>
          </p:cNvPicPr>
          <p:nvPr/>
        </p:nvPicPr>
        <p:blipFill>
          <a:blip r:embed="rId3"/>
          <a:stretch>
            <a:fillRect/>
          </a:stretch>
        </p:blipFill>
        <p:spPr>
          <a:xfrm>
            <a:off x="685800" y="0"/>
            <a:ext cx="7708900" cy="2438400"/>
          </a:xfrm>
          <a:prstGeom prst="rect">
            <a:avLst/>
          </a:prstGeom>
        </p:spPr>
      </p:pic>
      <p:pic>
        <p:nvPicPr>
          <p:cNvPr id="4" name="Picture 3" descr="Microsoft WordScreenSnapz016.gif"/>
          <p:cNvPicPr>
            <a:picLocks noChangeAspect="1"/>
          </p:cNvPicPr>
          <p:nvPr/>
        </p:nvPicPr>
        <p:blipFill>
          <a:blip r:embed="rId4"/>
          <a:stretch>
            <a:fillRect/>
          </a:stretch>
        </p:blipFill>
        <p:spPr>
          <a:xfrm>
            <a:off x="609600" y="2286000"/>
            <a:ext cx="7835900" cy="4572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309316-7943-41F7-949B-8512D0CDC667}" type="slidenum">
              <a:rPr lang="en-US" smtClean="0"/>
              <a:pPr/>
              <a:t>16</a:t>
            </a:fld>
            <a:endParaRPr lang="en-US"/>
          </a:p>
        </p:txBody>
      </p:sp>
      <p:pic>
        <p:nvPicPr>
          <p:cNvPr id="3" name="Picture 2" descr="Microsoft WordScreenSnapz017.gif"/>
          <p:cNvPicPr>
            <a:picLocks noChangeAspect="1"/>
          </p:cNvPicPr>
          <p:nvPr/>
        </p:nvPicPr>
        <p:blipFill>
          <a:blip r:embed="rId2"/>
          <a:stretch>
            <a:fillRect/>
          </a:stretch>
        </p:blipFill>
        <p:spPr>
          <a:xfrm>
            <a:off x="457200" y="76200"/>
            <a:ext cx="7835900" cy="3352800"/>
          </a:xfrm>
          <a:prstGeom prst="rect">
            <a:avLst/>
          </a:prstGeom>
        </p:spPr>
      </p:pic>
      <p:pic>
        <p:nvPicPr>
          <p:cNvPr id="4" name="Picture 3" descr="Microsoft WordScreenSnapz018.gif"/>
          <p:cNvPicPr>
            <a:picLocks noChangeAspect="1"/>
          </p:cNvPicPr>
          <p:nvPr/>
        </p:nvPicPr>
        <p:blipFill>
          <a:blip r:embed="rId3"/>
          <a:stretch>
            <a:fillRect/>
          </a:stretch>
        </p:blipFill>
        <p:spPr>
          <a:xfrm>
            <a:off x="609600" y="3429000"/>
            <a:ext cx="7835900" cy="3429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309316-7943-41F7-949B-8512D0CDC667}" type="slidenum">
              <a:rPr lang="en-US" smtClean="0"/>
              <a:pPr/>
              <a:t>17</a:t>
            </a:fld>
            <a:endParaRPr lang="en-US"/>
          </a:p>
        </p:txBody>
      </p:sp>
      <p:pic>
        <p:nvPicPr>
          <p:cNvPr id="3" name="Picture 2" descr="Microsoft WordScreenSnapz019.gif"/>
          <p:cNvPicPr>
            <a:picLocks noChangeAspect="1"/>
          </p:cNvPicPr>
          <p:nvPr/>
        </p:nvPicPr>
        <p:blipFill>
          <a:blip r:embed="rId2"/>
          <a:stretch>
            <a:fillRect/>
          </a:stretch>
        </p:blipFill>
        <p:spPr>
          <a:xfrm>
            <a:off x="889000" y="1365250"/>
            <a:ext cx="7366000" cy="41275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309316-7943-41F7-949B-8512D0CDC667}" type="slidenum">
              <a:rPr lang="en-US" smtClean="0"/>
              <a:pPr/>
              <a:t>18</a:t>
            </a:fld>
            <a:endParaRPr lang="en-US"/>
          </a:p>
        </p:txBody>
      </p:sp>
      <p:pic>
        <p:nvPicPr>
          <p:cNvPr id="3" name="Picture 2" descr="Microsoft WordScreenSnapz020.gif"/>
          <p:cNvPicPr>
            <a:picLocks noChangeAspect="1"/>
          </p:cNvPicPr>
          <p:nvPr/>
        </p:nvPicPr>
        <p:blipFill>
          <a:blip r:embed="rId2"/>
          <a:stretch>
            <a:fillRect/>
          </a:stretch>
        </p:blipFill>
        <p:spPr>
          <a:xfrm>
            <a:off x="533400" y="0"/>
            <a:ext cx="7632700" cy="2781300"/>
          </a:xfrm>
          <a:prstGeom prst="rect">
            <a:avLst/>
          </a:prstGeom>
        </p:spPr>
      </p:pic>
      <p:pic>
        <p:nvPicPr>
          <p:cNvPr id="4" name="Picture 3" descr="Microsoft WordScreenSnapz021.gif"/>
          <p:cNvPicPr>
            <a:picLocks noChangeAspect="1"/>
          </p:cNvPicPr>
          <p:nvPr/>
        </p:nvPicPr>
        <p:blipFill>
          <a:blip r:embed="rId3"/>
          <a:stretch>
            <a:fillRect/>
          </a:stretch>
        </p:blipFill>
        <p:spPr>
          <a:xfrm>
            <a:off x="533400" y="2819400"/>
            <a:ext cx="7632700" cy="40386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309316-7943-41F7-949B-8512D0CDC667}" type="slidenum">
              <a:rPr lang="en-US" smtClean="0"/>
              <a:pPr/>
              <a:t>19</a:t>
            </a:fld>
            <a:endParaRPr lang="en-US"/>
          </a:p>
        </p:txBody>
      </p:sp>
      <p:pic>
        <p:nvPicPr>
          <p:cNvPr id="3" name="Picture 2" descr="Microsoft WordScreenSnapz022.gif"/>
          <p:cNvPicPr>
            <a:picLocks noChangeAspect="1"/>
          </p:cNvPicPr>
          <p:nvPr/>
        </p:nvPicPr>
        <p:blipFill>
          <a:blip r:embed="rId2"/>
          <a:stretch>
            <a:fillRect/>
          </a:stretch>
        </p:blipFill>
        <p:spPr>
          <a:xfrm>
            <a:off x="755650" y="215900"/>
            <a:ext cx="7632700" cy="64262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2"/>
          <p:cNvSpPr>
            <a:spLocks noGrp="1"/>
          </p:cNvSpPr>
          <p:nvPr>
            <p:ph idx="1"/>
          </p:nvPr>
        </p:nvSpPr>
        <p:spPr>
          <a:xfrm>
            <a:off x="304800" y="1143000"/>
            <a:ext cx="8382000" cy="4953000"/>
          </a:xfrm>
        </p:spPr>
        <p:txBody>
          <a:bodyPr/>
          <a:lstStyle/>
          <a:p>
            <a:endParaRPr lang="en-US" b="1" dirty="0" smtClean="0"/>
          </a:p>
          <a:p>
            <a:endParaRPr lang="en-US" sz="1100" b="1" dirty="0" smtClean="0"/>
          </a:p>
          <a:p>
            <a:r>
              <a:rPr lang="en-US" b="1" dirty="0" smtClean="0"/>
              <a:t>WP4200:   CEOS Coordinated Response to new GCOS-IP    </a:t>
            </a:r>
            <a:r>
              <a:rPr lang="en-US" b="1" dirty="0" smtClean="0">
                <a:solidFill>
                  <a:schemeClr val="accent2">
                    <a:lumMod val="50000"/>
                  </a:schemeClr>
                </a:solidFill>
              </a:rPr>
              <a:t>Due:  September 2012</a:t>
            </a:r>
          </a:p>
        </p:txBody>
      </p:sp>
      <p:sp>
        <p:nvSpPr>
          <p:cNvPr id="5" name="Title 4"/>
          <p:cNvSpPr>
            <a:spLocks noGrp="1"/>
          </p:cNvSpPr>
          <p:nvPr>
            <p:ph type="title"/>
          </p:nvPr>
        </p:nvSpPr>
        <p:spPr/>
        <p:txBody>
          <a:bodyPr/>
          <a:lstStyle/>
          <a:p>
            <a:r>
              <a:rPr lang="en-US" dirty="0" smtClean="0"/>
              <a:t>CEOS Task</a:t>
            </a:r>
            <a:endParaRPr lang="en-US" dirty="0"/>
          </a:p>
        </p:txBody>
      </p:sp>
      <p:sp>
        <p:nvSpPr>
          <p:cNvPr id="6" name="Slide Number Placeholder 3"/>
          <p:cNvSpPr txBox="1">
            <a:spLocks/>
          </p:cNvSpPr>
          <p:nvPr/>
        </p:nvSpPr>
        <p:spPr bwMode="auto">
          <a:xfrm>
            <a:off x="6553200" y="6356350"/>
            <a:ext cx="2133600" cy="365125"/>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2A7B77E-00D4-4C88-B1D6-3CBCE5D109AB}" type="slidenum">
              <a:rPr kumimoji="0" lang="en-US" sz="1200" b="0" i="0" u="none" strike="noStrike" kern="1200" cap="none" spc="0" normalizeH="0" baseline="0" noProof="0" smtClean="0">
                <a:ln>
                  <a:noFill/>
                </a:ln>
                <a:solidFill>
                  <a:srgbClr val="898989"/>
                </a:solidFill>
                <a:effectLst/>
                <a:uLnTx/>
                <a:uFillTx/>
                <a:latin typeface="Calibri"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sz="1200" b="0" i="0" u="none" strike="noStrike" kern="1200" cap="none" spc="0" normalizeH="0" baseline="0" noProof="0" dirty="0" smtClean="0">
              <a:ln>
                <a:noFill/>
              </a:ln>
              <a:solidFill>
                <a:srgbClr val="898989"/>
              </a:solidFill>
              <a:effectLst/>
              <a:uLnTx/>
              <a:uFillTx/>
              <a:latin typeface="Calibri" charset="0"/>
              <a:ea typeface="ＭＳ Ｐゴシック" charset="-128"/>
              <a:cs typeface="+mn-cs"/>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309316-7943-41F7-949B-8512D0CDC667}" type="slidenum">
              <a:rPr lang="en-US" smtClean="0"/>
              <a:pPr/>
              <a:t>20</a:t>
            </a:fld>
            <a:endParaRPr lang="en-US"/>
          </a:p>
        </p:txBody>
      </p:sp>
      <p:pic>
        <p:nvPicPr>
          <p:cNvPr id="3" name="Picture 2" descr="Microsoft WordScreenSnapz023.gif"/>
          <p:cNvPicPr>
            <a:picLocks noChangeAspect="1"/>
          </p:cNvPicPr>
          <p:nvPr/>
        </p:nvPicPr>
        <p:blipFill>
          <a:blip r:embed="rId2"/>
          <a:stretch>
            <a:fillRect/>
          </a:stretch>
        </p:blipFill>
        <p:spPr>
          <a:xfrm>
            <a:off x="797588" y="0"/>
            <a:ext cx="7548824" cy="685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309316-7943-41F7-949B-8512D0CDC667}" type="slidenum">
              <a:rPr lang="en-US" smtClean="0"/>
              <a:pPr/>
              <a:t>21</a:t>
            </a:fld>
            <a:endParaRPr lang="en-US"/>
          </a:p>
        </p:txBody>
      </p:sp>
      <p:pic>
        <p:nvPicPr>
          <p:cNvPr id="3" name="Picture 2" descr="Microsoft WordScreenSnapz024.gif"/>
          <p:cNvPicPr>
            <a:picLocks noChangeAspect="1"/>
          </p:cNvPicPr>
          <p:nvPr/>
        </p:nvPicPr>
        <p:blipFill>
          <a:blip r:embed="rId2"/>
          <a:stretch>
            <a:fillRect/>
          </a:stretch>
        </p:blipFill>
        <p:spPr>
          <a:xfrm>
            <a:off x="762000" y="0"/>
            <a:ext cx="7632700" cy="2590800"/>
          </a:xfrm>
          <a:prstGeom prst="rect">
            <a:avLst/>
          </a:prstGeom>
        </p:spPr>
      </p:pic>
      <p:pic>
        <p:nvPicPr>
          <p:cNvPr id="4" name="Picture 3" descr="Microsoft WordScreenSnapz025.gif"/>
          <p:cNvPicPr>
            <a:picLocks noChangeAspect="1"/>
          </p:cNvPicPr>
          <p:nvPr/>
        </p:nvPicPr>
        <p:blipFill>
          <a:blip r:embed="rId3"/>
          <a:stretch>
            <a:fillRect/>
          </a:stretch>
        </p:blipFill>
        <p:spPr>
          <a:xfrm>
            <a:off x="685800" y="2590800"/>
            <a:ext cx="7696200" cy="42672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Microsoft WordScreenSnapz035.gif"/>
          <p:cNvPicPr>
            <a:picLocks noGrp="1" noChangeAspect="1"/>
          </p:cNvPicPr>
          <p:nvPr>
            <p:ph idx="1"/>
          </p:nvPr>
        </p:nvPicPr>
        <p:blipFill>
          <a:blip r:embed="rId2">
            <a:extLst>
              <a:ext uri="{28A0092B-C50C-407E-A947-70E740481C1C}">
                <a14:useLocalDpi xmlns:a14="http://schemas.microsoft.com/office/drawing/2010/main" val="0"/>
              </a:ext>
            </a:extLst>
          </a:blip>
          <a:srcRect t="4459" b="4459"/>
          <a:stretch>
            <a:fillRect/>
          </a:stretch>
        </p:blipFill>
        <p:spPr>
          <a:xfrm>
            <a:off x="-9675" y="304800"/>
            <a:ext cx="9077476" cy="5135563"/>
          </a:xfrm>
        </p:spPr>
      </p:pic>
      <p:sp>
        <p:nvSpPr>
          <p:cNvPr id="4" name="Slide Number Placeholder 3"/>
          <p:cNvSpPr>
            <a:spLocks noGrp="1"/>
          </p:cNvSpPr>
          <p:nvPr>
            <p:ph type="sldNum" sz="quarter" idx="10"/>
          </p:nvPr>
        </p:nvSpPr>
        <p:spPr/>
        <p:txBody>
          <a:bodyPr/>
          <a:lstStyle/>
          <a:p>
            <a:fld id="{BF7873CA-8741-419E-AB4C-A2CA25A1D3C0}" type="slidenum">
              <a:rPr lang="en-US" altLang="ja-JP" smtClean="0"/>
              <a:pPr/>
              <a:t>22</a:t>
            </a:fld>
            <a:endParaRPr lang="en-US" altLang="ja-JP"/>
          </a:p>
        </p:txBody>
      </p:sp>
    </p:spTree>
    <p:extLst>
      <p:ext uri="{BB962C8B-B14F-4D97-AF65-F5344CB8AC3E}">
        <p14:creationId xmlns:p14="http://schemas.microsoft.com/office/powerpoint/2010/main" val="247694175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Microsoft WordScreenSnapz036.gif"/>
          <p:cNvPicPr>
            <a:picLocks noGrp="1" noChangeAspect="1"/>
          </p:cNvPicPr>
          <p:nvPr>
            <p:ph idx="1"/>
          </p:nvPr>
        </p:nvPicPr>
        <p:blipFill>
          <a:blip r:embed="rId2">
            <a:extLst>
              <a:ext uri="{28A0092B-C50C-407E-A947-70E740481C1C}">
                <a14:useLocalDpi xmlns:a14="http://schemas.microsoft.com/office/drawing/2010/main" val="0"/>
              </a:ext>
            </a:extLst>
          </a:blip>
          <a:srcRect t="4459" b="4459"/>
          <a:stretch>
            <a:fillRect/>
          </a:stretch>
        </p:blipFill>
        <p:spPr>
          <a:xfrm>
            <a:off x="16933" y="381000"/>
            <a:ext cx="9048169" cy="5562600"/>
          </a:xfrm>
        </p:spPr>
      </p:pic>
      <p:sp>
        <p:nvSpPr>
          <p:cNvPr id="4" name="Slide Number Placeholder 3"/>
          <p:cNvSpPr>
            <a:spLocks noGrp="1"/>
          </p:cNvSpPr>
          <p:nvPr>
            <p:ph type="sldNum" sz="quarter" idx="10"/>
          </p:nvPr>
        </p:nvSpPr>
        <p:spPr/>
        <p:txBody>
          <a:bodyPr/>
          <a:lstStyle/>
          <a:p>
            <a:fld id="{BF7873CA-8741-419E-AB4C-A2CA25A1D3C0}" type="slidenum">
              <a:rPr lang="en-US" altLang="ja-JP" smtClean="0"/>
              <a:pPr/>
              <a:t>23</a:t>
            </a:fld>
            <a:endParaRPr lang="en-US" altLang="ja-JP"/>
          </a:p>
        </p:txBody>
      </p:sp>
    </p:spTree>
    <p:extLst>
      <p:ext uri="{BB962C8B-B14F-4D97-AF65-F5344CB8AC3E}">
        <p14:creationId xmlns:p14="http://schemas.microsoft.com/office/powerpoint/2010/main" val="416217033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Microsoft WordScreenSnapz037.gif"/>
          <p:cNvPicPr>
            <a:picLocks noGrp="1" noChangeAspect="1"/>
          </p:cNvPicPr>
          <p:nvPr>
            <p:ph idx="1"/>
          </p:nvPr>
        </p:nvPicPr>
        <p:blipFill>
          <a:blip r:embed="rId2">
            <a:extLst>
              <a:ext uri="{28A0092B-C50C-407E-A947-70E740481C1C}">
                <a14:useLocalDpi xmlns:a14="http://schemas.microsoft.com/office/drawing/2010/main" val="0"/>
              </a:ext>
            </a:extLst>
          </a:blip>
          <a:srcRect t="4459" b="4459"/>
          <a:stretch>
            <a:fillRect/>
          </a:stretch>
        </p:blipFill>
        <p:spPr>
          <a:xfrm>
            <a:off x="-152400" y="228600"/>
            <a:ext cx="9476596" cy="5211763"/>
          </a:xfrm>
        </p:spPr>
      </p:pic>
      <p:sp>
        <p:nvSpPr>
          <p:cNvPr id="4" name="Slide Number Placeholder 3"/>
          <p:cNvSpPr>
            <a:spLocks noGrp="1"/>
          </p:cNvSpPr>
          <p:nvPr>
            <p:ph type="sldNum" sz="quarter" idx="10"/>
          </p:nvPr>
        </p:nvSpPr>
        <p:spPr/>
        <p:txBody>
          <a:bodyPr/>
          <a:lstStyle/>
          <a:p>
            <a:fld id="{BF7873CA-8741-419E-AB4C-A2CA25A1D3C0}" type="slidenum">
              <a:rPr lang="en-US" altLang="ja-JP" smtClean="0"/>
              <a:pPr/>
              <a:t>24</a:t>
            </a:fld>
            <a:endParaRPr lang="en-US" altLang="ja-JP"/>
          </a:p>
        </p:txBody>
      </p:sp>
    </p:spTree>
    <p:extLst>
      <p:ext uri="{BB962C8B-B14F-4D97-AF65-F5344CB8AC3E}">
        <p14:creationId xmlns:p14="http://schemas.microsoft.com/office/powerpoint/2010/main" val="330246855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Microsoft WordScreenSnapz038.gif"/>
          <p:cNvPicPr>
            <a:picLocks noGrp="1" noChangeAspect="1"/>
          </p:cNvPicPr>
          <p:nvPr>
            <p:ph idx="1"/>
          </p:nvPr>
        </p:nvPicPr>
        <p:blipFill>
          <a:blip r:embed="rId2">
            <a:extLst>
              <a:ext uri="{28A0092B-C50C-407E-A947-70E740481C1C}">
                <a14:useLocalDpi xmlns:a14="http://schemas.microsoft.com/office/drawing/2010/main" val="0"/>
              </a:ext>
            </a:extLst>
          </a:blip>
          <a:srcRect t="4459" b="4459"/>
          <a:stretch>
            <a:fillRect/>
          </a:stretch>
        </p:blipFill>
        <p:spPr>
          <a:xfrm>
            <a:off x="0" y="609600"/>
            <a:ext cx="9206462" cy="5440363"/>
          </a:xfrm>
        </p:spPr>
      </p:pic>
      <p:sp>
        <p:nvSpPr>
          <p:cNvPr id="4" name="Slide Number Placeholder 3"/>
          <p:cNvSpPr>
            <a:spLocks noGrp="1"/>
          </p:cNvSpPr>
          <p:nvPr>
            <p:ph type="sldNum" sz="quarter" idx="10"/>
          </p:nvPr>
        </p:nvSpPr>
        <p:spPr/>
        <p:txBody>
          <a:bodyPr/>
          <a:lstStyle/>
          <a:p>
            <a:fld id="{BF7873CA-8741-419E-AB4C-A2CA25A1D3C0}" type="slidenum">
              <a:rPr lang="en-US" altLang="ja-JP" smtClean="0"/>
              <a:pPr/>
              <a:t>25</a:t>
            </a:fld>
            <a:endParaRPr lang="en-US" altLang="ja-JP"/>
          </a:p>
        </p:txBody>
      </p:sp>
    </p:spTree>
    <p:extLst>
      <p:ext uri="{BB962C8B-B14F-4D97-AF65-F5344CB8AC3E}">
        <p14:creationId xmlns:p14="http://schemas.microsoft.com/office/powerpoint/2010/main" val="239200645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GCOS IP 2010</a:t>
            </a:r>
            <a:endParaRPr lang="en-US" dirty="0"/>
          </a:p>
        </p:txBody>
      </p:sp>
      <p:sp>
        <p:nvSpPr>
          <p:cNvPr id="3" name="Content Placeholder 2"/>
          <p:cNvSpPr>
            <a:spLocks noGrp="1"/>
          </p:cNvSpPr>
          <p:nvPr>
            <p:ph idx="1"/>
          </p:nvPr>
        </p:nvSpPr>
        <p:spPr/>
        <p:txBody>
          <a:bodyPr/>
          <a:lstStyle/>
          <a:p>
            <a:r>
              <a:rPr lang="en-US" sz="2000" dirty="0" smtClean="0"/>
              <a:t>The 2010 edition of the </a:t>
            </a:r>
            <a:r>
              <a:rPr lang="en-US" sz="2000" i="1" dirty="0" smtClean="0"/>
              <a:t>Implementation Plan for the Global Observing System for Climate in Support of the UNFCCC (IP-10) replaces a similarly titled Plan (IP-04) which was published in 2004.  </a:t>
            </a:r>
            <a:r>
              <a:rPr lang="en-US" sz="2000" b="1" i="1" dirty="0" smtClean="0"/>
              <a:t>Its purpose is to provide an updated set of Actions required to implement and maintain a comprehensive global observing system for climate that will address the commitments of the Parties under Articles 4 and 5 of the UNFCCC and support their needs for climate observations in </a:t>
            </a:r>
            <a:r>
              <a:rPr lang="en-US" sz="2000" b="1" i="1" dirty="0" err="1" smtClean="0"/>
              <a:t>fulfilment</a:t>
            </a:r>
            <a:r>
              <a:rPr lang="en-US" sz="2000" b="1" i="1" dirty="0" smtClean="0"/>
              <a:t> of the objectives of the Convention.</a:t>
            </a:r>
          </a:p>
          <a:p>
            <a:endParaRPr lang="en-US" sz="2000" i="1" dirty="0" smtClean="0"/>
          </a:p>
          <a:p>
            <a:r>
              <a:rPr lang="en-US" sz="2000" i="1" dirty="0" smtClean="0"/>
              <a:t> This revised Plan updates the Actions in the IP-04, taking account of recent progress in science and technology, the increased focus on adaptation, enhanced efforts to optimize mitigation measures, and the need for improved prediction and projection of climate change. It focuses on the timeframe 2010-2015</a:t>
            </a:r>
            <a:endParaRPr lang="en-GB" sz="2000" b="1" dirty="0" smtClean="0"/>
          </a:p>
          <a:p>
            <a:endParaRPr lang="en-GB" b="1" dirty="0" smtClean="0"/>
          </a:p>
          <a:p>
            <a:endParaRPr lang="en-GB" b="1" dirty="0" smtClean="0"/>
          </a:p>
          <a:p>
            <a:endParaRPr lang="en-US" dirty="0"/>
          </a:p>
        </p:txBody>
      </p:sp>
      <p:sp>
        <p:nvSpPr>
          <p:cNvPr id="4" name="Slide Number Placeholder 3"/>
          <p:cNvSpPr>
            <a:spLocks noGrp="1"/>
          </p:cNvSpPr>
          <p:nvPr>
            <p:ph type="sldNum" sz="quarter" idx="10"/>
          </p:nvPr>
        </p:nvSpPr>
        <p:spPr/>
        <p:txBody>
          <a:bodyPr/>
          <a:lstStyle/>
          <a:p>
            <a:fld id="{BF7873CA-8741-419E-AB4C-A2CA25A1D3C0}" type="slidenum">
              <a:rPr lang="en-US" altLang="ja-JP" smtClean="0"/>
              <a:pPr/>
              <a:t>3</a:t>
            </a:fld>
            <a:endParaRPr lang="en-US" altLang="ja-JP"/>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GCOS Satellite Supplement</a:t>
            </a:r>
            <a:endParaRPr lang="en-US" dirty="0"/>
          </a:p>
        </p:txBody>
      </p:sp>
      <p:sp>
        <p:nvSpPr>
          <p:cNvPr id="3" name="Content Placeholder 2"/>
          <p:cNvSpPr>
            <a:spLocks noGrp="1"/>
          </p:cNvSpPr>
          <p:nvPr>
            <p:ph idx="1"/>
          </p:nvPr>
        </p:nvSpPr>
        <p:spPr/>
        <p:txBody>
          <a:bodyPr/>
          <a:lstStyle/>
          <a:p>
            <a:r>
              <a:rPr lang="en-GB" sz="2000" dirty="0" smtClean="0"/>
              <a:t>..provides supplemental detail to the 2010 Update of the </a:t>
            </a:r>
            <a:r>
              <a:rPr lang="en-GB" sz="2000" i="1" dirty="0" smtClean="0"/>
              <a:t>Implementation Plan for the Global Observing System for Climate in Support of the UNFCCC</a:t>
            </a:r>
            <a:r>
              <a:rPr lang="en-GB" sz="2000" dirty="0" smtClean="0"/>
              <a:t> (GCOS-138, August 2010, hereafter called the ‘GCOS Implementation Plan’ or ’IP-10’) related to the generation of global climate products derived from measurements made from satellites</a:t>
            </a:r>
          </a:p>
          <a:p>
            <a:endParaRPr lang="en-GB" sz="2000" dirty="0" smtClean="0"/>
          </a:p>
          <a:p>
            <a:endParaRPr lang="en-GB" sz="2000" dirty="0" smtClean="0"/>
          </a:p>
        </p:txBody>
      </p:sp>
      <p:sp>
        <p:nvSpPr>
          <p:cNvPr id="4" name="Slide Number Placeholder 3"/>
          <p:cNvSpPr>
            <a:spLocks noGrp="1"/>
          </p:cNvSpPr>
          <p:nvPr>
            <p:ph type="sldNum" sz="quarter" idx="10"/>
          </p:nvPr>
        </p:nvSpPr>
        <p:spPr/>
        <p:txBody>
          <a:bodyPr/>
          <a:lstStyle/>
          <a:p>
            <a:fld id="{BF7873CA-8741-419E-AB4C-A2CA25A1D3C0}" type="slidenum">
              <a:rPr lang="en-US" altLang="ja-JP" smtClean="0"/>
              <a:pPr/>
              <a:t>4</a:t>
            </a:fld>
            <a:endParaRPr lang="en-US" altLang="ja-JP"/>
          </a:p>
        </p:txBody>
      </p:sp>
      <p:pic>
        <p:nvPicPr>
          <p:cNvPr id="5" name="Picture 4" descr="SafariScreenSnapz007.gif"/>
          <p:cNvPicPr>
            <a:picLocks noChangeAspect="1"/>
          </p:cNvPicPr>
          <p:nvPr/>
        </p:nvPicPr>
        <p:blipFill>
          <a:blip r:embed="rId2"/>
          <a:stretch>
            <a:fillRect/>
          </a:stretch>
        </p:blipFill>
        <p:spPr>
          <a:xfrm>
            <a:off x="0" y="3657600"/>
            <a:ext cx="9144000" cy="217194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47800" y="228600"/>
            <a:ext cx="6400800" cy="868362"/>
          </a:xfrm>
        </p:spPr>
        <p:txBody>
          <a:bodyPr/>
          <a:lstStyle/>
          <a:p>
            <a:r>
              <a:rPr lang="en-US" sz="3600" dirty="0" smtClean="0"/>
              <a:t>GCOS satellite supplement provides</a:t>
            </a:r>
            <a:endParaRPr lang="en-US" sz="3600" dirty="0"/>
          </a:p>
        </p:txBody>
      </p:sp>
      <p:sp>
        <p:nvSpPr>
          <p:cNvPr id="4" name="Content Placeholder 3"/>
          <p:cNvSpPr>
            <a:spLocks noGrp="1"/>
          </p:cNvSpPr>
          <p:nvPr>
            <p:ph idx="1"/>
          </p:nvPr>
        </p:nvSpPr>
        <p:spPr>
          <a:xfrm>
            <a:off x="457200" y="1143000"/>
            <a:ext cx="8229600" cy="4525963"/>
          </a:xfrm>
        </p:spPr>
        <p:txBody>
          <a:bodyPr/>
          <a:lstStyle/>
          <a:p>
            <a:r>
              <a:rPr lang="en-US" dirty="0" smtClean="0"/>
              <a:t>Products,  Target Requirements, Benefits</a:t>
            </a:r>
          </a:p>
          <a:p>
            <a:r>
              <a:rPr lang="en-US" dirty="0" smtClean="0"/>
              <a:t>Rationale</a:t>
            </a:r>
          </a:p>
          <a:p>
            <a:r>
              <a:rPr lang="en-US" dirty="0" smtClean="0"/>
              <a:t>Currently Achievable Performance</a:t>
            </a:r>
          </a:p>
          <a:p>
            <a:r>
              <a:rPr lang="en-US" dirty="0" smtClean="0"/>
              <a:t>Requirements for satellite instruments and data</a:t>
            </a:r>
          </a:p>
          <a:p>
            <a:r>
              <a:rPr lang="en-US" dirty="0" smtClean="0"/>
              <a:t>Calibration, Validation and Archiving Needs</a:t>
            </a:r>
          </a:p>
          <a:p>
            <a:r>
              <a:rPr lang="en-US" dirty="0" smtClean="0"/>
              <a:t>Adequacy and Inadequacy of Current Holdings</a:t>
            </a:r>
          </a:p>
          <a:p>
            <a:r>
              <a:rPr lang="en-US" dirty="0" smtClean="0"/>
              <a:t>Immediate Actions, Partnerships and International Coordination.</a:t>
            </a:r>
          </a:p>
          <a:p>
            <a:endParaRPr lang="en-US" dirty="0" smtClean="0"/>
          </a:p>
          <a:p>
            <a:endParaRPr lang="en-US" dirty="0"/>
          </a:p>
        </p:txBody>
      </p:sp>
      <p:sp>
        <p:nvSpPr>
          <p:cNvPr id="2" name="Slide Number Placeholder 1"/>
          <p:cNvSpPr>
            <a:spLocks noGrp="1"/>
          </p:cNvSpPr>
          <p:nvPr>
            <p:ph type="sldNum" sz="quarter" idx="10"/>
          </p:nvPr>
        </p:nvSpPr>
        <p:spPr/>
        <p:txBody>
          <a:bodyPr/>
          <a:lstStyle/>
          <a:p>
            <a:fld id="{BB309316-7943-41F7-949B-8512D0CDC667}" type="slidenum">
              <a:rPr lang="en-US" smtClean="0"/>
              <a:pPr/>
              <a:t>5</a:t>
            </a:fld>
            <a:endParaRPr lang="en-US"/>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CEOS Response:</a:t>
            </a:r>
            <a:endParaRPr lang="en-US" dirty="0"/>
          </a:p>
        </p:txBody>
      </p:sp>
      <p:sp>
        <p:nvSpPr>
          <p:cNvPr id="3" name="Content Placeholder 2"/>
          <p:cNvSpPr>
            <a:spLocks noGrp="1"/>
          </p:cNvSpPr>
          <p:nvPr>
            <p:ph idx="1"/>
          </p:nvPr>
        </p:nvSpPr>
        <p:spPr>
          <a:xfrm>
            <a:off x="533400" y="1524000"/>
            <a:ext cx="8229600" cy="4525963"/>
          </a:xfrm>
        </p:spPr>
        <p:txBody>
          <a:bodyPr/>
          <a:lstStyle/>
          <a:p>
            <a:r>
              <a:rPr lang="en-US" sz="2800" dirty="0" smtClean="0"/>
              <a:t>Responds to the GCOS Actions</a:t>
            </a:r>
          </a:p>
          <a:p>
            <a:r>
              <a:rPr lang="en-US" sz="2800" dirty="0" smtClean="0"/>
              <a:t>Reinforces </a:t>
            </a:r>
            <a:r>
              <a:rPr lang="en-US" sz="2800" dirty="0" smtClean="0"/>
              <a:t>the needs called out by the GCOS Satellite Supplement</a:t>
            </a:r>
          </a:p>
          <a:p>
            <a:pPr lvl="1"/>
            <a:r>
              <a:rPr lang="en-US" sz="2400" dirty="0" smtClean="0"/>
              <a:t>Provides more detail on the deliverables, coordination, activities and who will lead the effort.</a:t>
            </a:r>
          </a:p>
          <a:p>
            <a:pPr lvl="1"/>
            <a:r>
              <a:rPr lang="en-US" sz="2400" dirty="0" smtClean="0"/>
              <a:t>Calls out agency activities</a:t>
            </a:r>
          </a:p>
          <a:p>
            <a:pPr lvl="1"/>
            <a:r>
              <a:rPr lang="en-US" sz="2400" dirty="0" smtClean="0"/>
              <a:t>Calls out international coordination</a:t>
            </a:r>
          </a:p>
          <a:p>
            <a:r>
              <a:rPr lang="en-US" sz="2800" dirty="0" smtClean="0"/>
              <a:t>Can include additional activities not called out by GCOS but may be considered important by CEOS</a:t>
            </a:r>
            <a:r>
              <a:rPr lang="en-US" sz="2800" dirty="0" smtClean="0"/>
              <a:t>.</a:t>
            </a:r>
            <a:endParaRPr lang="en-US" sz="2800" dirty="0" smtClean="0"/>
          </a:p>
        </p:txBody>
      </p:sp>
      <p:sp>
        <p:nvSpPr>
          <p:cNvPr id="4" name="Slide Number Placeholder 3"/>
          <p:cNvSpPr>
            <a:spLocks noGrp="1"/>
          </p:cNvSpPr>
          <p:nvPr>
            <p:ph type="sldNum" sz="quarter" idx="10"/>
          </p:nvPr>
        </p:nvSpPr>
        <p:spPr/>
        <p:txBody>
          <a:bodyPr/>
          <a:lstStyle/>
          <a:p>
            <a:fld id="{BF7873CA-8741-419E-AB4C-A2CA25A1D3C0}" type="slidenum">
              <a:rPr lang="en-US" altLang="ja-JP" smtClean="0"/>
              <a:pPr/>
              <a:t>6</a:t>
            </a:fld>
            <a:endParaRPr lang="en-US" altLang="ja-JP"/>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2"/>
          <p:cNvSpPr>
            <a:spLocks noGrp="1"/>
          </p:cNvSpPr>
          <p:nvPr>
            <p:ph idx="1"/>
          </p:nvPr>
        </p:nvSpPr>
        <p:spPr>
          <a:xfrm>
            <a:off x="457200" y="1371600"/>
            <a:ext cx="8534400" cy="4800600"/>
          </a:xfrm>
        </p:spPr>
        <p:txBody>
          <a:bodyPr/>
          <a:lstStyle/>
          <a:p>
            <a:r>
              <a:rPr lang="en-US" sz="2400" b="1" dirty="0" smtClean="0"/>
              <a:t>47 Actions to respond to.</a:t>
            </a:r>
          </a:p>
          <a:p>
            <a:r>
              <a:rPr lang="en-US" sz="2400" b="1" dirty="0" smtClean="0"/>
              <a:t>Identified domain leads (atmosphere, ocean, terrestrial)</a:t>
            </a:r>
          </a:p>
          <a:p>
            <a:pPr lvl="1"/>
            <a:r>
              <a:rPr lang="en-US" sz="2000" b="1" dirty="0" smtClean="0"/>
              <a:t>Goldberg – Atmosphere</a:t>
            </a:r>
          </a:p>
          <a:p>
            <a:pPr lvl="1"/>
            <a:r>
              <a:rPr lang="en-US" sz="2000" b="1" dirty="0" smtClean="0"/>
              <a:t>Dowell – Ocean</a:t>
            </a:r>
          </a:p>
          <a:p>
            <a:pPr lvl="1"/>
            <a:r>
              <a:rPr lang="en-US" sz="2000" b="1" dirty="0" smtClean="0"/>
              <a:t>Dwyer – Terrestrial</a:t>
            </a:r>
          </a:p>
          <a:p>
            <a:endParaRPr lang="en-US" sz="200" b="1" dirty="0" smtClean="0"/>
          </a:p>
          <a:p>
            <a:r>
              <a:rPr lang="en-US" sz="2400" b="1" dirty="0" smtClean="0"/>
              <a:t>Coordinate with CEOS working groups, CEOS virtual constellations,  and Climate related external groups (e.g. SCOPE-CM, GSICS, WCRP, CGMS), and  experts to develop plans responding to the GCOS IP10 actions via templates </a:t>
            </a:r>
          </a:p>
          <a:p>
            <a:endParaRPr lang="en-US" sz="1000" b="1" dirty="0" smtClean="0"/>
          </a:p>
          <a:p>
            <a:r>
              <a:rPr lang="en-US" sz="2400" b="1" dirty="0" smtClean="0"/>
              <a:t>We expect that the new CEOS response will help agencies to plan their Climate Data programs and vice versa</a:t>
            </a:r>
            <a:endParaRPr lang="en-US" sz="2800" b="1" dirty="0" smtClean="0"/>
          </a:p>
        </p:txBody>
      </p:sp>
      <p:sp>
        <p:nvSpPr>
          <p:cNvPr id="5" name="Slide Number Placeholder 3"/>
          <p:cNvSpPr>
            <a:spLocks noGrp="1"/>
          </p:cNvSpPr>
          <p:nvPr>
            <p:ph type="sldNum" sz="quarter" idx="10"/>
          </p:nvPr>
        </p:nvSpPr>
        <p:spPr bwMode="auto">
          <a:xfrm>
            <a:off x="6553200" y="6356350"/>
            <a:ext cx="2133600" cy="365125"/>
          </a:xfrm>
          <a:noFill/>
          <a:ln>
            <a:miter lim="800000"/>
            <a:headEnd/>
            <a:tailEnd/>
          </a:ln>
        </p:spPr>
        <p:txBody>
          <a:bodyPr/>
          <a:lstStyle/>
          <a:p>
            <a:fld id="{82A7B77E-00D4-4C88-B1D6-3CBCE5D109AB}" type="slidenum">
              <a:rPr lang="en-US"/>
              <a:pPr/>
              <a:t>7</a:t>
            </a:fld>
            <a:endParaRPr lang="en-US" dirty="0"/>
          </a:p>
        </p:txBody>
      </p:sp>
      <p:sp>
        <p:nvSpPr>
          <p:cNvPr id="6" name="Title 5"/>
          <p:cNvSpPr>
            <a:spLocks noGrp="1"/>
          </p:cNvSpPr>
          <p:nvPr>
            <p:ph type="title"/>
          </p:nvPr>
        </p:nvSpPr>
        <p:spPr/>
        <p:txBody>
          <a:bodyPr/>
          <a:lstStyle/>
          <a:p>
            <a:r>
              <a:rPr lang="en-US" dirty="0" smtClean="0"/>
              <a:t>Approach (1/2)</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524000" y="228600"/>
            <a:ext cx="6400800" cy="868363"/>
          </a:xfrm>
        </p:spPr>
        <p:txBody>
          <a:bodyPr/>
          <a:lstStyle/>
          <a:p>
            <a:r>
              <a:rPr lang="en-US" dirty="0" smtClean="0"/>
              <a:t>Approach (2/2)</a:t>
            </a:r>
          </a:p>
        </p:txBody>
      </p:sp>
      <p:sp>
        <p:nvSpPr>
          <p:cNvPr id="15363" name="Content Placeholder 2"/>
          <p:cNvSpPr>
            <a:spLocks noGrp="1"/>
          </p:cNvSpPr>
          <p:nvPr>
            <p:ph idx="1"/>
          </p:nvPr>
        </p:nvSpPr>
        <p:spPr>
          <a:xfrm>
            <a:off x="457200" y="1066800"/>
            <a:ext cx="8229600" cy="4724400"/>
          </a:xfrm>
        </p:spPr>
        <p:txBody>
          <a:bodyPr/>
          <a:lstStyle/>
          <a:p>
            <a:r>
              <a:rPr lang="en-US" sz="2800" b="1" dirty="0" smtClean="0"/>
              <a:t>Identify Subject Matter Experts(~3) for each GCOS-IP action to develop response via common template</a:t>
            </a:r>
          </a:p>
          <a:p>
            <a:r>
              <a:rPr lang="en-US" sz="2800" b="1" dirty="0" smtClean="0"/>
              <a:t>Identify existing coordination groups (</a:t>
            </a:r>
            <a:r>
              <a:rPr lang="en-US" sz="2800" b="1" dirty="0" err="1" smtClean="0"/>
              <a:t>eg</a:t>
            </a:r>
            <a:r>
              <a:rPr lang="en-US" sz="2800" b="1" dirty="0" smtClean="0"/>
              <a:t>. GOFC-GOLD for fire) for vetting the response</a:t>
            </a:r>
          </a:p>
          <a:p>
            <a:r>
              <a:rPr lang="en-US" sz="2800" b="1" dirty="0" smtClean="0"/>
              <a:t>Use input from the GCOS satellite supplement</a:t>
            </a:r>
          </a:p>
          <a:p>
            <a:r>
              <a:rPr lang="en-US" sz="2800" b="1" dirty="0" smtClean="0"/>
              <a:t>WGC to review and provide input to templates</a:t>
            </a:r>
          </a:p>
          <a:p>
            <a:pPr lvl="1"/>
            <a:r>
              <a:rPr lang="en-US" sz="2400" b="1" dirty="0" smtClean="0"/>
              <a:t>Key activities should intersect agency climate programs</a:t>
            </a:r>
          </a:p>
          <a:p>
            <a:r>
              <a:rPr lang="en-US" sz="2800" b="1" dirty="0" smtClean="0"/>
              <a:t>Use templates to develop the report</a:t>
            </a:r>
          </a:p>
          <a:p>
            <a:r>
              <a:rPr lang="en-US" sz="2800" b="1" dirty="0" smtClean="0"/>
              <a:t>Report will be reviewed by Working Group on Climate</a:t>
            </a:r>
          </a:p>
          <a:p>
            <a:r>
              <a:rPr lang="en-US" sz="2800" b="1" dirty="0" smtClean="0"/>
              <a:t>Finalize report by September 2012</a:t>
            </a:r>
          </a:p>
        </p:txBody>
      </p:sp>
      <p:sp>
        <p:nvSpPr>
          <p:cNvPr id="15364" name="Slide Number Placeholder 4"/>
          <p:cNvSpPr>
            <a:spLocks noGrp="1"/>
          </p:cNvSpPr>
          <p:nvPr>
            <p:ph type="sldNum" sz="quarter" idx="10"/>
          </p:nvPr>
        </p:nvSpPr>
        <p:spPr bwMode="auto">
          <a:noFill/>
          <a:ln>
            <a:miter lim="800000"/>
            <a:headEnd/>
            <a:tailEnd/>
          </a:ln>
        </p:spPr>
        <p:txBody>
          <a:bodyPr/>
          <a:lstStyle/>
          <a:p>
            <a:fld id="{10E850BF-EC4B-47C6-9AAF-C21F7C70F767}" type="slidenum">
              <a:rPr lang="en-US"/>
              <a:pPr/>
              <a:t>8</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Summary</a:t>
            </a:r>
            <a:endParaRPr lang="en-US" dirty="0"/>
          </a:p>
        </p:txBody>
      </p:sp>
      <p:sp>
        <p:nvSpPr>
          <p:cNvPr id="3" name="Content Placeholder 2"/>
          <p:cNvSpPr>
            <a:spLocks noGrp="1"/>
          </p:cNvSpPr>
          <p:nvPr>
            <p:ph idx="1"/>
          </p:nvPr>
        </p:nvSpPr>
        <p:spPr/>
        <p:txBody>
          <a:bodyPr/>
          <a:lstStyle/>
          <a:p>
            <a:r>
              <a:rPr lang="en-US" sz="2000" dirty="0"/>
              <a:t>The current response is a significant step forward in defining a program to carry out the space-based contributions to the GCOS Implementation Plan. It represents a blueprint comprised of detailed plans for all of the ECVs accessible from space. For the actions specified for each ECV in GCOS IP-10 and its Satellite Supplement, CEOS has made an unprecedented effort to develop a roadmap with specificity, </a:t>
            </a:r>
            <a:r>
              <a:rPr lang="en-US" sz="2000" dirty="0" err="1"/>
              <a:t>actionability</a:t>
            </a:r>
            <a:r>
              <a:rPr lang="en-US" sz="2000" dirty="0"/>
              <a:t>, responsibility, and desired outcomes in terms of quantitative metrics. The plans for each action include the lead and cooperating CEOS Member Agencies responsible for carrying out the action, descriptions of the specific deliverables, and activities planned for implementation over the next five years. It was prepared by the scientific and technical experts who, with the teams they have assembled, will be responsible for leading </a:t>
            </a:r>
            <a:r>
              <a:rPr lang="en-US" sz="2000" dirty="0" smtClean="0"/>
              <a:t>the implementation </a:t>
            </a:r>
            <a:r>
              <a:rPr lang="en-US" sz="2000" dirty="0"/>
              <a:t>of the action plans</a:t>
            </a:r>
            <a:r>
              <a:rPr lang="en-US" dirty="0"/>
              <a:t>. </a:t>
            </a:r>
          </a:p>
          <a:p>
            <a:endParaRPr lang="en-US" dirty="0"/>
          </a:p>
        </p:txBody>
      </p:sp>
      <p:sp>
        <p:nvSpPr>
          <p:cNvPr id="4" name="Slide Number Placeholder 3"/>
          <p:cNvSpPr>
            <a:spLocks noGrp="1"/>
          </p:cNvSpPr>
          <p:nvPr>
            <p:ph type="sldNum" sz="quarter" idx="10"/>
          </p:nvPr>
        </p:nvSpPr>
        <p:spPr/>
        <p:txBody>
          <a:bodyPr/>
          <a:lstStyle/>
          <a:p>
            <a:fld id="{BF7873CA-8741-419E-AB4C-A2CA25A1D3C0}" type="slidenum">
              <a:rPr lang="en-US" altLang="ja-JP" smtClean="0"/>
              <a:pPr/>
              <a:t>9</a:t>
            </a:fld>
            <a:endParaRPr lang="en-US" altLang="ja-JP"/>
          </a:p>
        </p:txBody>
      </p:sp>
    </p:spTree>
    <p:extLst>
      <p:ext uri="{BB962C8B-B14F-4D97-AF65-F5344CB8AC3E}">
        <p14:creationId xmlns:p14="http://schemas.microsoft.com/office/powerpoint/2010/main" val="11466550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4605</TotalTime>
  <Words>1035</Words>
  <Application>Microsoft Macintosh PowerPoint</Application>
  <PresentationFormat>On-screen Show (4:3)</PresentationFormat>
  <Paragraphs>103</Paragraphs>
  <Slides>25</Slides>
  <Notes>4</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CEOS Response to the Updated GCOS IP &amp; Satellite Supplement</vt:lpstr>
      <vt:lpstr>CEOS Task</vt:lpstr>
      <vt:lpstr>GCOS IP 2010</vt:lpstr>
      <vt:lpstr>GCOS Satellite Supplement</vt:lpstr>
      <vt:lpstr>GCOS satellite supplement provides</vt:lpstr>
      <vt:lpstr>CEOS Response:</vt:lpstr>
      <vt:lpstr>Approach (1/2)</vt:lpstr>
      <vt:lpstr>Approach (2/2)</vt:lpstr>
      <vt:lpstr>Executive Summary</vt:lpstr>
      <vt:lpstr>Executive Summary</vt:lpstr>
      <vt:lpstr>Executive Summary</vt:lpstr>
      <vt:lpstr>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Mitch Goldberg</cp:lastModifiedBy>
  <cp:revision>130</cp:revision>
  <dcterms:created xsi:type="dcterms:W3CDTF">2011-05-24T07:43:51Z</dcterms:created>
  <dcterms:modified xsi:type="dcterms:W3CDTF">2012-09-11T10:52:54Z</dcterms:modified>
</cp:coreProperties>
</file>