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0" r:id="rId2"/>
    <p:sldId id="261" r:id="rId3"/>
    <p:sldId id="257" r:id="rId4"/>
    <p:sldId id="258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96" autoAdjust="0"/>
  </p:normalViewPr>
  <p:slideViewPr>
    <p:cSldViewPr snapToGrid="0" snapToObjects="1">
      <p:cViewPr varScale="1">
        <p:scale>
          <a:sx n="157" d="100"/>
          <a:sy n="157" d="100"/>
        </p:scale>
        <p:origin x="-104" y="-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6/09/12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WGCapD</a:t>
            </a:r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err="1">
                <a:latin typeface="Calibri" pitchFamily="34" charset="0"/>
                <a:ea typeface="ＭＳ Ｐゴシック" pitchFamily="50" charset="-128"/>
              </a:rPr>
              <a:t>Hilcéa</a:t>
            </a:r>
            <a:r>
              <a:rPr lang="en-GB" altLang="ja-JP" dirty="0">
                <a:latin typeface="Calibri" pitchFamily="34" charset="0"/>
                <a:ea typeface="ＭＳ Ｐゴシック" pitchFamily="50" charset="-128"/>
              </a:rPr>
              <a:t> 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Ferreira, </a:t>
            </a:r>
            <a:r>
              <a:rPr lang="en-GB" altLang="ja-JP" dirty="0">
                <a:latin typeface="Calibri" pitchFamily="34" charset="0"/>
                <a:ea typeface="ＭＳ Ｐゴシック" pitchFamily="50" charset="-128"/>
              </a:rPr>
              <a:t>Jacob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Sutherlun</a:t>
            </a:r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4097217" y="166221"/>
            <a:ext cx="4810857" cy="1874838"/>
          </a:xfrm>
        </p:spPr>
        <p:txBody>
          <a:bodyPr/>
          <a:lstStyle/>
          <a:p>
            <a:r>
              <a:rPr lang="en-US" sz="2400" dirty="0" smtClean="0"/>
              <a:t>VC &amp; WG Progress Reports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Contents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72805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3-year outcomes defined in course of the CSS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Updates or revisions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2012 progress, issues &amp; obstacles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Status on past actions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Participation update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36078351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Deliverables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72805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3-year outcomes defined in course of the CSS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GB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None – </a:t>
            </a:r>
            <a:r>
              <a:rPr lang="en-GB" sz="2400" dirty="0" err="1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WGCapD</a:t>
            </a:r>
            <a:r>
              <a:rPr lang="en-GB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was still developing objectives during the CSS.</a:t>
            </a:r>
            <a:endParaRPr lang="en-GB" sz="2400" dirty="0">
              <a:solidFill>
                <a:schemeClr val="accent4">
                  <a:lumMod val="90000"/>
                  <a:lumOff val="10000"/>
                </a:schemeClr>
              </a:solidFill>
              <a:latin typeface="Calibri" pitchFamily="34" charset="0"/>
              <a:ea typeface="MS Mincho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1313" indent="-342900" defTabSz="914400" eaLnBrk="0" hangingPunct="0">
              <a:spcBef>
                <a:spcPts val="600"/>
              </a:spcBef>
              <a:buFont typeface="Arial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Any revisions to 3-year outcomes</a:t>
            </a:r>
          </a:p>
          <a:p>
            <a:pPr marL="914400" lvl="1" indent="-457200" defTabSz="914400" eaLnBrk="0" hangingPunct="0">
              <a:lnSpc>
                <a:spcPct val="9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GB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Improved access to global DEM developed on a country-by-country basis</a:t>
            </a:r>
          </a:p>
          <a:p>
            <a:pPr marL="914400" lvl="1" indent="-457200" defTabSz="914400" eaLnBrk="0" hangingPunct="0">
              <a:lnSpc>
                <a:spcPct val="9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Development of a remote-sensing E-learning course</a:t>
            </a:r>
          </a:p>
          <a:p>
            <a:pPr marL="914400" lvl="1" indent="-457200" defTabSz="914400" eaLnBrk="0" hangingPunct="0">
              <a:lnSpc>
                <a:spcPct val="9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Support to GEO 2012 – 2015 Work 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Plan </a:t>
            </a:r>
            <a:r>
              <a:rPr lang="en-US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Task </a:t>
            </a:r>
            <a:r>
              <a:rPr lang="en-US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ID-02</a:t>
            </a:r>
            <a:r>
              <a:rPr lang="en-AU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</a:t>
            </a:r>
            <a:endParaRPr lang="en-US" altLang="ja-JP" sz="2400" dirty="0">
              <a:solidFill>
                <a:schemeClr val="accent4">
                  <a:lumMod val="90000"/>
                  <a:lumOff val="10000"/>
                </a:schemeClr>
              </a:solidFill>
              <a:latin typeface="Calibri" pitchFamily="34" charset="0"/>
              <a:ea typeface="MS Mincho"/>
              <a:cs typeface="Calibri" pitchFamily="34" charset="0"/>
            </a:endParaRPr>
          </a:p>
          <a:p>
            <a:pPr marL="914400" lvl="1" indent="-457200" defTabSz="914400" eaLnBrk="0" hangingPunct="0">
              <a:lnSpc>
                <a:spcPct val="90000"/>
              </a:lnSpc>
              <a:spcBef>
                <a:spcPct val="20000"/>
              </a:spcBef>
              <a:buFont typeface="+mj-lt"/>
              <a:buAutoNum type="alphaLcPeriod"/>
              <a:defRPr/>
            </a:pP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Continued support to </a:t>
            </a:r>
            <a:r>
              <a:rPr lang="en-US" altLang="ja-JP" sz="2400" dirty="0" err="1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GEONETCast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, including </a:t>
            </a: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an event at the GEO 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Plenary </a:t>
            </a: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(“</a:t>
            </a:r>
            <a:r>
              <a:rPr lang="en-US" altLang="ja-JP" sz="2400" dirty="0" err="1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GEONETCast</a:t>
            </a: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Americas User </a:t>
            </a:r>
            <a:r>
              <a:rPr lang="en-US" altLang="ja-JP" sz="24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Forum”)</a:t>
            </a:r>
            <a:endParaRPr lang="en-US" altLang="ja-JP" sz="2400" dirty="0">
              <a:solidFill>
                <a:schemeClr val="accent4">
                  <a:lumMod val="90000"/>
                  <a:lumOff val="10000"/>
                </a:schemeClr>
              </a:solidFill>
              <a:latin typeface="Calibri" pitchFamily="34" charset="0"/>
              <a:ea typeface="MS Mincho"/>
              <a:cs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AU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Issues raised</a:t>
            </a:r>
            <a:r>
              <a:rPr kumimoji="0" lang="en-AU" altLang="ja-JP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 @ SIT-27: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AU" altLang="ja-JP" sz="2400" b="1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AU" sz="2200" dirty="0">
                <a:latin typeface="Calibri" pitchFamily="34" charset="0"/>
                <a:cs typeface="Calibri" pitchFamily="34" charset="0"/>
              </a:rPr>
              <a:t>WGCapD </a:t>
            </a:r>
            <a:r>
              <a:rPr lang="en-AU" sz="2200" dirty="0" smtClean="0">
                <a:latin typeface="Calibri" pitchFamily="34" charset="0"/>
                <a:cs typeface="Calibri" pitchFamily="34" charset="0"/>
              </a:rPr>
              <a:t>newly </a:t>
            </a:r>
            <a:r>
              <a:rPr lang="en-AU" sz="2200" dirty="0">
                <a:latin typeface="Calibri" pitchFamily="34" charset="0"/>
                <a:cs typeface="Calibri" pitchFamily="34" charset="0"/>
              </a:rPr>
              <a:t>established but has identified its main </a:t>
            </a:r>
            <a:r>
              <a:rPr lang="en-AU" sz="2200" dirty="0" smtClean="0">
                <a:latin typeface="Calibri" pitchFamily="34" charset="0"/>
                <a:cs typeface="Calibri" pitchFamily="34" charset="0"/>
              </a:rPr>
              <a:t>priority: </a:t>
            </a:r>
            <a:r>
              <a:rPr lang="en-AU" sz="2200" b="1" dirty="0">
                <a:latin typeface="Calibri" pitchFamily="34" charset="0"/>
                <a:cs typeface="Calibri" pitchFamily="34" charset="0"/>
              </a:rPr>
              <a:t>Data </a:t>
            </a:r>
            <a:r>
              <a:rPr lang="en-AU" sz="2200" b="1" dirty="0" smtClean="0">
                <a:latin typeface="Calibri" pitchFamily="34" charset="0"/>
                <a:cs typeface="Calibri" pitchFamily="34" charset="0"/>
              </a:rPr>
              <a:t>Democracy</a:t>
            </a:r>
          </a:p>
          <a:p>
            <a:pPr marL="342900" lvl="0" indent="-342900">
              <a:buFont typeface="+mj-lt"/>
              <a:buAutoNum type="arabicPeriod"/>
            </a:pPr>
            <a:endParaRPr lang="en-AU" sz="2000" dirty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AU" sz="2000" dirty="0" smtClean="0">
                <a:latin typeface="Calibri" pitchFamily="34" charset="0"/>
                <a:cs typeface="Calibri" pitchFamily="34" charset="0"/>
              </a:rPr>
              <a:t>         All activities of WGCapD are in support of the Data Democracy Initiative</a:t>
            </a:r>
            <a:endParaRPr lang="en-AU" sz="2000" dirty="0"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en-AU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AU" dirty="0">
                <a:latin typeface="Calibri" pitchFamily="34" charset="0"/>
                <a:cs typeface="Calibri" pitchFamily="34" charset="0"/>
              </a:rPr>
              <a:t>	</a:t>
            </a:r>
            <a:r>
              <a:rPr lang="en-AU" b="1" dirty="0" smtClean="0">
                <a:latin typeface="Calibri" pitchFamily="34" charset="0"/>
                <a:cs typeface="Calibri" pitchFamily="34" charset="0"/>
              </a:rPr>
              <a:t>Activities</a:t>
            </a:r>
            <a:r>
              <a:rPr lang="en-AU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en-AU" dirty="0">
                <a:latin typeface="Calibri" pitchFamily="34" charset="0"/>
                <a:cs typeface="Calibri" pitchFamily="34" charset="0"/>
              </a:rPr>
              <a:t> E-Learning Courses; Webinars; DEM Development; Capacity </a:t>
            </a:r>
            <a:r>
              <a:rPr lang="en-AU" dirty="0" smtClean="0">
                <a:latin typeface="Calibri" pitchFamily="34" charset="0"/>
                <a:cs typeface="Calibri" pitchFamily="34" charset="0"/>
              </a:rPr>
              <a:t>Building 	Assessment </a:t>
            </a:r>
            <a:r>
              <a:rPr lang="en-AU" dirty="0">
                <a:latin typeface="Calibri" pitchFamily="34" charset="0"/>
                <a:cs typeface="Calibri" pitchFamily="34" charset="0"/>
              </a:rPr>
              <a:t>in CEOS and GEO; </a:t>
            </a:r>
            <a:r>
              <a:rPr lang="en-AU" dirty="0" smtClean="0">
                <a:latin typeface="Calibri" pitchFamily="34" charset="0"/>
                <a:cs typeface="Calibri" pitchFamily="34" charset="0"/>
              </a:rPr>
              <a:t>and activities to support </a:t>
            </a:r>
            <a:r>
              <a:rPr lang="en-AU" dirty="0" err="1" smtClean="0">
                <a:latin typeface="Calibri" pitchFamily="34" charset="0"/>
                <a:cs typeface="Calibri" pitchFamily="34" charset="0"/>
              </a:rPr>
              <a:t>GEONetCast</a:t>
            </a:r>
            <a:endParaRPr lang="en-AU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AU" sz="20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AU" sz="2200" dirty="0" smtClean="0">
                <a:latin typeface="Calibri" pitchFamily="34" charset="0"/>
                <a:cs typeface="Calibri" pitchFamily="34" charset="0"/>
              </a:rPr>
              <a:t>WGCapD </a:t>
            </a:r>
            <a:r>
              <a:rPr lang="en-AU" sz="2200" dirty="0">
                <a:latin typeface="Calibri" pitchFamily="34" charset="0"/>
                <a:cs typeface="Calibri" pitchFamily="34" charset="0"/>
              </a:rPr>
              <a:t>has not directly reached out to other CEOS </a:t>
            </a:r>
            <a:r>
              <a:rPr lang="en-AU" sz="2200" dirty="0" smtClean="0">
                <a:latin typeface="Calibri" pitchFamily="34" charset="0"/>
                <a:cs typeface="Calibri" pitchFamily="34" charset="0"/>
              </a:rPr>
              <a:t>working groups</a:t>
            </a:r>
            <a:r>
              <a:rPr lang="en-AU" sz="2200" dirty="0">
                <a:latin typeface="Calibri" pitchFamily="34" charset="0"/>
                <a:cs typeface="Calibri" pitchFamily="34" charset="0"/>
              </a:rPr>
              <a:t>, but is planning  on engaging these groups on the sidelines of the SIT Workshop and Plenary.</a:t>
            </a:r>
          </a:p>
          <a:p>
            <a:pPr marL="914400" lvl="1" indent="-457200">
              <a:buFont typeface="+mj-lt"/>
              <a:buAutoNum type="arabicPeriod"/>
            </a:pPr>
            <a:endParaRPr lang="en-GB" altLang="ja-JP" sz="2000" dirty="0" smtClean="0"/>
          </a:p>
          <a:p>
            <a:pPr lvl="1">
              <a:lnSpc>
                <a:spcPct val="90000"/>
              </a:lnSpc>
              <a:defRPr/>
            </a:pPr>
            <a:endParaRPr lang="en-GB" altLang="ja-JP" sz="2000" b="1" dirty="0" smtClean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Action status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b="1" kern="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SIT-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27 &amp; workshop, and </a:t>
            </a: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May 2012</a:t>
            </a:r>
            <a:r>
              <a:rPr kumimoji="0" lang="en-GB" altLang="ja-JP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 telcon</a:t>
            </a:r>
          </a:p>
          <a:p>
            <a:pPr marL="342900" lvl="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kumimoji="0" lang="en-GB" altLang="ja-JP" sz="2400" b="1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ＭＳ Ｐゴシック" pitchFamily="50" charset="-128"/>
              <a:cs typeface="Calibri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No specific actions identified.</a:t>
            </a:r>
            <a:endParaRPr lang="en-GB" sz="2400" b="1" i="1" dirty="0">
              <a:latin typeface="Calibri" pitchFamily="34" charset="0"/>
              <a:cs typeface="Calibri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en-GB" sz="24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Participation update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Wishlist: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4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CNES: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</a:t>
            </a:r>
            <a:r>
              <a:rPr lang="en-US" altLang="ja-JP" sz="2400" dirty="0" err="1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Aurelie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Sand from CNES, together with IRD (Laurent </a:t>
            </a:r>
            <a:r>
              <a:rPr lang="en-US" altLang="ja-JP" sz="2400" dirty="0" err="1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Durieux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), will participate in the e-learning course.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CSA</a:t>
            </a:r>
            <a:r>
              <a:rPr lang="en-US" altLang="ja-JP" sz="24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: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Marie-</a:t>
            </a:r>
            <a:r>
              <a:rPr lang="en-US" altLang="ja-JP" sz="2400" dirty="0" err="1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Josee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 Bourassa has been in contact: possible help with e-learning material from CCRS.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EUMETSAT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: Still no engagement.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NASA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: NASA colleagues are heavily involved now in DEM project, e-learning course and web support from SEO team.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JAXA</a:t>
            </a:r>
            <a:r>
              <a:rPr lang="en-US" altLang="ja-JP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itchFamily="34" charset="0"/>
                <a:ea typeface="MS Mincho"/>
                <a:cs typeface="Calibri" pitchFamily="34" charset="0"/>
              </a:rPr>
              <a:t>: Possible overlaps in the future with their Water related activities.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0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0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2819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Any other business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7"/>
            <a:ext cx="8832205" cy="4929301"/>
          </a:xfrm>
          <a:prstGeom prst="rect">
            <a:avLst/>
          </a:prstGeom>
        </p:spPr>
        <p:txBody>
          <a:bodyPr numCol="2"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kern="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Participation Update</a:t>
            </a: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  <a:ea typeface="ＭＳ Ｐゴシック" pitchFamily="50" charset="-128"/>
                <a:cs typeface="Calibri" pitchFamily="34" charset="0"/>
              </a:rPr>
              <a:t>:</a:t>
            </a:r>
            <a:endParaRPr kumimoji="0" lang="en-US" altLang="ja-JP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 smtClean="0">
                <a:latin typeface="Calibri" pitchFamily="34" charset="0"/>
                <a:cs typeface="Calibri" pitchFamily="34" charset="0"/>
              </a:rPr>
              <a:t>CNES </a:t>
            </a:r>
            <a:r>
              <a:rPr lang="en-US" altLang="ja-JP" dirty="0">
                <a:latin typeface="Calibri" pitchFamily="34" charset="0"/>
                <a:cs typeface="Calibri" pitchFamily="34" charset="0"/>
              </a:rPr>
              <a:t>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CONAE (4)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CRECTEALC-Mexico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CSA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DLR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ESA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GEO 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INPE (3)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IRD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ISRO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NASA (7)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NASRDA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NOAA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dirty="0">
              <a:latin typeface="Calibri" pitchFamily="34" charset="0"/>
              <a:cs typeface="Calibri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dirty="0">
              <a:latin typeface="Calibri" pitchFamily="34" charset="0"/>
              <a:cs typeface="Calibri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dirty="0">
              <a:latin typeface="Calibri" pitchFamily="34" charset="0"/>
              <a:cs typeface="Calibri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 smtClean="0">
                <a:latin typeface="Calibri" pitchFamily="34" charset="0"/>
                <a:cs typeface="Calibri" pitchFamily="34" charset="0"/>
              </a:rPr>
              <a:t>NSMC</a:t>
            </a:r>
            <a:r>
              <a:rPr lang="en-US" altLang="ja-JP" dirty="0">
                <a:latin typeface="Calibri" pitchFamily="34" charset="0"/>
                <a:cs typeface="Calibri" pitchFamily="34" charset="0"/>
              </a:rPr>
              <a:t>,CMA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RCMRD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SANSA (3)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SERVIR (2)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SWF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UNESCO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UNOOSA (3)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USGS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World Bank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WMO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CEOS SEO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dirty="0">
                <a:latin typeface="Calibri" pitchFamily="34" charset="0"/>
                <a:cs typeface="Calibri" pitchFamily="34" charset="0"/>
              </a:rPr>
              <a:t>CEOS CEO (1)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0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000" b="1" kern="0" noProof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kumimoji="0" lang="en-US" altLang="ja-JP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kumimoji="0" lang="en-US" altLang="ja-JP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altLang="ja-JP" sz="24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49240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1_EUM_template_v03 1">
    <a:dk1>
      <a:srgbClr val="002569"/>
    </a:dk1>
    <a:lt1>
      <a:srgbClr val="FFFFFF"/>
    </a:lt1>
    <a:dk2>
      <a:srgbClr val="002569"/>
    </a:dk2>
    <a:lt2>
      <a:srgbClr val="5F758D"/>
    </a:lt2>
    <a:accent1>
      <a:srgbClr val="FF9A00"/>
    </a:accent1>
    <a:accent2>
      <a:srgbClr val="9F2D20"/>
    </a:accent2>
    <a:accent3>
      <a:srgbClr val="FFFFFF"/>
    </a:accent3>
    <a:accent4>
      <a:srgbClr val="001E59"/>
    </a:accent4>
    <a:accent5>
      <a:srgbClr val="FFCAAA"/>
    </a:accent5>
    <a:accent6>
      <a:srgbClr val="90281C"/>
    </a:accent6>
    <a:hlink>
      <a:srgbClr val="7498C0"/>
    </a:hlink>
    <a:folHlink>
      <a:srgbClr val="9294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395</Words>
  <Application>Microsoft Macintosh PowerPoint</Application>
  <PresentationFormat>On-screen Show (4:3)</PresentationFormat>
  <Paragraphs>93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4_EUM_template_v03</vt:lpstr>
      <vt:lpstr>VC &amp; WG Progress Reports</vt:lpstr>
      <vt:lpstr>Contents</vt:lpstr>
      <vt:lpstr>Deliverables</vt:lpstr>
      <vt:lpstr>2012 progress, issues, obstacles</vt:lpstr>
      <vt:lpstr>Action status</vt:lpstr>
      <vt:lpstr>Participation update</vt:lpstr>
      <vt:lpstr>Any other business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George Dyke</cp:lastModifiedBy>
  <cp:revision>92</cp:revision>
  <dcterms:created xsi:type="dcterms:W3CDTF">2011-11-16T09:23:13Z</dcterms:created>
  <dcterms:modified xsi:type="dcterms:W3CDTF">2012-09-06T00:43:02Z</dcterms:modified>
</cp:coreProperties>
</file>