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7"/>
  </p:notesMasterIdLst>
  <p:sldIdLst>
    <p:sldId id="298" r:id="rId2"/>
    <p:sldId id="264" r:id="rId3"/>
    <p:sldId id="268" r:id="rId4"/>
    <p:sldId id="269" r:id="rId5"/>
    <p:sldId id="283" r:id="rId6"/>
    <p:sldId id="265" r:id="rId7"/>
    <p:sldId id="282" r:id="rId8"/>
    <p:sldId id="271" r:id="rId9"/>
    <p:sldId id="272" r:id="rId10"/>
    <p:sldId id="292" r:id="rId11"/>
    <p:sldId id="293" r:id="rId12"/>
    <p:sldId id="294" r:id="rId13"/>
    <p:sldId id="295" r:id="rId14"/>
    <p:sldId id="296" r:id="rId15"/>
    <p:sldId id="297" r:id="rId16"/>
    <p:sldId id="267" r:id="rId17"/>
    <p:sldId id="287" r:id="rId18"/>
    <p:sldId id="288" r:id="rId19"/>
    <p:sldId id="289" r:id="rId20"/>
    <p:sldId id="290" r:id="rId21"/>
    <p:sldId id="291" r:id="rId22"/>
    <p:sldId id="258" r:id="rId23"/>
    <p:sldId id="299" r:id="rId24"/>
    <p:sldId id="300" r:id="rId25"/>
    <p:sldId id="286" r:id="rId2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rk Werle" initials="DW"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44" autoAdjust="0"/>
    <p:restoredTop sz="84131" autoAdjust="0"/>
  </p:normalViewPr>
  <p:slideViewPr>
    <p:cSldViewPr snapToGrid="0" snapToObjects="1">
      <p:cViewPr>
        <p:scale>
          <a:sx n="95" d="100"/>
          <a:sy n="95" d="100"/>
        </p:scale>
        <p:origin x="-534" y="10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4-19T15:09:08.766" idx="3">
    <p:pos x="88" y="243"/>
    <p:text>Pls omit background image, if you find it not useful.</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4-19T15:09:08.766" idx="2">
    <p:pos x="88" y="243"/>
    <p:text>Pls omit background image, if you find it not useful.</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xmlns="" val="385790710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r>
              <a:rPr lang="de-DE" dirty="0" smtClean="0">
                <a:latin typeface="Times New Roman" pitchFamily="-106" charset="0"/>
              </a:rPr>
              <a:t>CEOS-GEO Action Item</a:t>
            </a:r>
            <a:r>
              <a:rPr lang="de-DE" baseline="0" dirty="0" smtClean="0">
                <a:latin typeface="Times New Roman" pitchFamily="-106" charset="0"/>
              </a:rPr>
              <a:t> </a:t>
            </a:r>
            <a:r>
              <a:rPr lang="de-DE" dirty="0" smtClean="0"/>
              <a:t>DI-01-C2_2</a:t>
            </a:r>
          </a:p>
          <a:p>
            <a:r>
              <a:rPr lang="de-DE" dirty="0" smtClean="0"/>
              <a:t>GEO Task Reference DI-01-C2</a:t>
            </a:r>
            <a:endParaRPr lang="de-DE" dirty="0"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Times New Roman" pitchFamily="-106" charset="0"/>
              </a:rPr>
              <a:t>I don’t want to point fingers, but only ESA, ASI, CSA and DLR are fully engaged.</a:t>
            </a:r>
          </a:p>
          <a:p>
            <a:pPr eaLnBrk="1" hangingPunct="1">
              <a:spcBef>
                <a:spcPct val="0"/>
              </a:spcBef>
            </a:pPr>
            <a:r>
              <a:rPr lang="en-US" dirty="0" smtClean="0">
                <a:latin typeface="Times New Roman" pitchFamily="-106" charset="0"/>
              </a:rPr>
              <a:t>Most</a:t>
            </a:r>
            <a:r>
              <a:rPr lang="en-US" baseline="0" dirty="0" smtClean="0">
                <a:latin typeface="Times New Roman" pitchFamily="-106" charset="0"/>
              </a:rPr>
              <a:t> crucial gap is JAXA (</a:t>
            </a:r>
            <a:r>
              <a:rPr lang="en-US" baseline="0" dirty="0" err="1" smtClean="0">
                <a:latin typeface="Times New Roman" pitchFamily="-106" charset="0"/>
              </a:rPr>
              <a:t>Alos</a:t>
            </a:r>
            <a:r>
              <a:rPr lang="en-US" baseline="0" dirty="0" smtClean="0">
                <a:latin typeface="Times New Roman" pitchFamily="-106" charset="0"/>
              </a:rPr>
              <a:t>/Alos-2), but also CDTI (PAZ), CRESDA (HJ-1C), ISRO (RISAT?)</a:t>
            </a:r>
          </a:p>
          <a:p>
            <a:pPr eaLnBrk="1" hangingPunct="1">
              <a:spcBef>
                <a:spcPct val="0"/>
              </a:spcBef>
            </a:pPr>
            <a:r>
              <a:rPr lang="en-US" baseline="0" dirty="0" smtClean="0">
                <a:latin typeface="Times New Roman" pitchFamily="-106" charset="0"/>
              </a:rPr>
              <a:t>NASA, CNES would be interesting once use moves beyond SAR</a:t>
            </a:r>
          </a:p>
          <a:p>
            <a:pPr eaLnBrk="1" hangingPunct="1">
              <a:spcBef>
                <a:spcPct val="0"/>
              </a:spcBef>
            </a:pPr>
            <a:endParaRPr lang="en-US" baseline="0" dirty="0" smtClean="0">
              <a:latin typeface="Times New Roman" pitchFamily="-106" charset="0"/>
            </a:endParaRPr>
          </a:p>
          <a:p>
            <a:pPr eaLnBrk="1" hangingPunct="1">
              <a:spcBef>
                <a:spcPct val="0"/>
              </a:spcBef>
            </a:pPr>
            <a:r>
              <a:rPr lang="en-US" b="1" baseline="0" dirty="0" smtClean="0">
                <a:solidFill>
                  <a:srgbClr val="FF0000"/>
                </a:solidFill>
                <a:latin typeface="Times New Roman" pitchFamily="-106" charset="0"/>
              </a:rPr>
              <a:t>How about taking an action for all CEOS agencies to provide a name/contact to CEOS Sec by xyz date / or decline as not interested?</a:t>
            </a:r>
          </a:p>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solidFill>
                  <a:srgbClr val="FF0000"/>
                </a:solidFill>
                <a:latin typeface="Times New Roman" pitchFamily="-106" charset="0"/>
              </a:rPr>
              <a:t>SIT is asked to support</a:t>
            </a:r>
            <a:r>
              <a:rPr lang="en-US" b="1" baseline="0" dirty="0" smtClean="0">
                <a:solidFill>
                  <a:srgbClr val="FF0000"/>
                </a:solidFill>
                <a:latin typeface="Times New Roman" pitchFamily="-106" charset="0"/>
              </a:rPr>
              <a:t> this proposed approach</a:t>
            </a:r>
            <a:endParaRPr lang="en-US" b="1" dirty="0" smtClean="0">
              <a:solidFill>
                <a:srgbClr val="FF0000"/>
              </a:solidFill>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CA" smtClean="0"/>
          </a:p>
        </p:txBody>
      </p:sp>
      <p:sp>
        <p:nvSpPr>
          <p:cNvPr id="43012" name="Slide Number Placeholder 3"/>
          <p:cNvSpPr>
            <a:spLocks noGrp="1"/>
          </p:cNvSpPr>
          <p:nvPr>
            <p:ph type="sldNum" sz="quarter" idx="5"/>
          </p:nvPr>
        </p:nvSpPr>
        <p:spPr>
          <a:noFill/>
        </p:spPr>
        <p:txBody>
          <a:bodyPr/>
          <a:lstStyle/>
          <a:p>
            <a:fld id="{CD4B22C4-BEDB-42E2-9EA8-D11772F3B95D}" type="slidenum">
              <a:rPr lang="de-DE" smtClean="0"/>
              <a:pPr/>
              <a:t>6</a:t>
            </a:fld>
            <a:endParaRPr 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13</a:t>
            </a:fld>
            <a:endParaRPr lang="en-US"/>
          </a:p>
        </p:txBody>
      </p:sp>
    </p:spTree>
    <p:extLst>
      <p:ext uri="{BB962C8B-B14F-4D97-AF65-F5344CB8AC3E}">
        <p14:creationId xmlns="" xmlns:p14="http://schemas.microsoft.com/office/powerpoint/2010/main" val="477085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90000"/>
              </a:lnSpc>
              <a:spcBef>
                <a:spcPct val="20000"/>
              </a:spcBef>
              <a:spcAft>
                <a:spcPct val="0"/>
              </a:spcAft>
              <a:buClrTx/>
              <a:buSzTx/>
              <a:buFont typeface="Arial" charset="0"/>
              <a:buNone/>
              <a:tabLst/>
              <a:defRPr/>
            </a:pPr>
            <a:r>
              <a:rPr lang="en-GB" altLang="ja-JP" sz="2400" b="1" dirty="0" smtClean="0">
                <a:solidFill>
                  <a:schemeClr val="tx1">
                    <a:lumMod val="50000"/>
                  </a:schemeClr>
                </a:solidFill>
                <a:latin typeface="Arial" pitchFamily="34" charset="0"/>
                <a:ea typeface="ＭＳ Ｐゴシック" pitchFamily="50" charset="-128"/>
                <a:cs typeface="Arial" pitchFamily="34" charset="0"/>
              </a:rPr>
              <a:t>Activity Status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50000"/>
                  </a:schemeClr>
                </a:solidFill>
                <a:latin typeface="Arial" pitchFamily="34" charset="0"/>
                <a:ea typeface="ＭＳ Ｐゴシック" pitchFamily="50" charset="-128"/>
                <a:cs typeface="Arial" pitchFamily="34" charset="0"/>
              </a:rPr>
              <a:t>Short summary:</a:t>
            </a:r>
          </a:p>
          <a:p>
            <a:pPr marL="800100" lvl="1" indent="-342900" defTabSz="914400">
              <a:lnSpc>
                <a:spcPct val="90000"/>
              </a:lnSpc>
              <a:spcBef>
                <a:spcPct val="20000"/>
              </a:spcBef>
              <a:buFont typeface="Arial" charset="0"/>
              <a:buChar char="•"/>
            </a:pPr>
            <a:r>
              <a:rPr lang="en-GB" altLang="ja-JP" b="1" dirty="0" smtClean="0">
                <a:solidFill>
                  <a:schemeClr val="tx1">
                    <a:lumMod val="50000"/>
                  </a:schemeClr>
                </a:solidFill>
                <a:latin typeface="Arial" pitchFamily="34" charset="0"/>
                <a:ea typeface="ＭＳ Ｐゴシック" pitchFamily="50" charset="-128"/>
                <a:cs typeface="Arial" pitchFamily="34" charset="0"/>
              </a:rPr>
              <a:t>What has been accomplished since 2011 Plenary</a:t>
            </a:r>
          </a:p>
          <a:p>
            <a:pPr marL="800100" lvl="1" indent="-342900" defTabSz="914400">
              <a:lnSpc>
                <a:spcPct val="90000"/>
              </a:lnSpc>
              <a:spcBef>
                <a:spcPct val="20000"/>
              </a:spcBef>
              <a:buFont typeface="Arial" charset="0"/>
              <a:buChar char="•"/>
            </a:pPr>
            <a:r>
              <a:rPr lang="en-GB" altLang="ja-JP" b="1" dirty="0" smtClean="0">
                <a:solidFill>
                  <a:schemeClr val="tx1">
                    <a:lumMod val="50000"/>
                  </a:schemeClr>
                </a:solidFill>
                <a:latin typeface="Arial" pitchFamily="34" charset="0"/>
                <a:ea typeface="ＭＳ Ｐゴシック" pitchFamily="50" charset="-128"/>
                <a:cs typeface="Arial" pitchFamily="34" charset="0"/>
              </a:rPr>
              <a:t>Future remaining activities and milestones </a:t>
            </a:r>
          </a:p>
          <a:p>
            <a:pPr marL="800100" lvl="1" indent="-342900" defTabSz="914400">
              <a:lnSpc>
                <a:spcPct val="90000"/>
              </a:lnSpc>
              <a:spcBef>
                <a:spcPct val="20000"/>
              </a:spcBef>
              <a:buFont typeface="Arial" charset="0"/>
              <a:buChar char="•"/>
            </a:pPr>
            <a:r>
              <a:rPr lang="en-GB" altLang="ja-JP" b="1" dirty="0" smtClean="0">
                <a:solidFill>
                  <a:schemeClr val="tx1">
                    <a:lumMod val="50000"/>
                  </a:schemeClr>
                </a:solidFill>
                <a:latin typeface="Arial" pitchFamily="34" charset="0"/>
                <a:ea typeface="ＭＳ Ｐゴシック" pitchFamily="50" charset="-128"/>
                <a:cs typeface="Arial" pitchFamily="34" charset="0"/>
              </a:rPr>
              <a:t>Main Issues</a:t>
            </a:r>
          </a:p>
          <a:p>
            <a:pPr marL="342900" indent="-342900" defTabSz="914400">
              <a:lnSpc>
                <a:spcPct val="90000"/>
              </a:lnSpc>
              <a:spcBef>
                <a:spcPct val="20000"/>
              </a:spcBef>
              <a:buFont typeface="Arial" charset="0"/>
              <a:buChar char="•"/>
            </a:pPr>
            <a:r>
              <a:rPr lang="en-GB" altLang="ja-JP" sz="2400" b="1" dirty="0" smtClean="0">
                <a:solidFill>
                  <a:schemeClr val="tx1">
                    <a:lumMod val="50000"/>
                  </a:schemeClr>
                </a:solidFill>
                <a:latin typeface="Arial" pitchFamily="34" charset="0"/>
                <a:ea typeface="ＭＳ Ｐゴシック" pitchFamily="50" charset="-128"/>
                <a:cs typeface="Arial" pitchFamily="34" charset="0"/>
              </a:rPr>
              <a:t>Main 2012 achievements/outcomes:</a:t>
            </a:r>
            <a:endParaRPr kumimoji="0" lang="en-US" altLang="ja-JP" sz="2200" b="1" i="0" u="none" strike="noStrike" kern="0" cap="none" spc="0" normalizeH="0" baseline="0" noProof="0" dirty="0" smtClean="0">
              <a:ln>
                <a:noFill/>
              </a:ln>
              <a:solidFill>
                <a:schemeClr val="tx1">
                  <a:lumMod val="50000"/>
                </a:schemeClr>
              </a:solidFill>
              <a:effectLst/>
              <a:uLnTx/>
              <a:uFillTx/>
              <a:latin typeface="Arial" pitchFamily="34" charset="0"/>
              <a:ea typeface="ＭＳ Ｐゴシック" pitchFamily="50" charset="-128"/>
              <a:cs typeface="Arial" pitchFamily="34" charset="0"/>
            </a:endParaRPr>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16</a:t>
            </a:fld>
            <a:endParaRPr lang="en-US"/>
          </a:p>
        </p:txBody>
      </p:sp>
    </p:spTree>
    <p:extLst>
      <p:ext uri="{BB962C8B-B14F-4D97-AF65-F5344CB8AC3E}">
        <p14:creationId xmlns="" xmlns:p14="http://schemas.microsoft.com/office/powerpoint/2010/main" val="3776392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3DEFAE0-C778-4E96-A3BE-8CF1EC78E4E2}" type="datetimeFigureOut">
              <a:rPr lang="en-US" smtClean="0"/>
              <a:pPr/>
              <a:t>9/10/2012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5D26BFF4-4CB0-4385-8578-608A11F49403}" type="slidenum">
              <a:rPr lang="en-US" smtClean="0"/>
              <a:pPr/>
              <a:t>‹#›</a:t>
            </a:fld>
            <a:endParaRPr lang="en-US"/>
          </a:p>
        </p:txBody>
      </p:sp>
    </p:spTree>
    <p:extLst>
      <p:ext uri="{BB962C8B-B14F-4D97-AF65-F5344CB8AC3E}">
        <p14:creationId xmlns="" xmlns:p14="http://schemas.microsoft.com/office/powerpoint/2010/main" val="4285267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685578"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588897" cy="55399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 Technical Workshop</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11-12</a:t>
            </a:r>
            <a:r>
              <a:rPr lang="en-US" sz="1000" b="1" dirty="0">
                <a:solidFill>
                  <a:srgbClr val="FFFFFF"/>
                </a:solidFill>
                <a:latin typeface="Arial Unicode MS" pitchFamily="-111" charset="0"/>
                <a:ea typeface="ＭＳ Ｐゴシック" pitchFamily="-105" charset="-128"/>
                <a:cs typeface="ＭＳ Ｐゴシック" pitchFamily="-105" charset="-128"/>
              </a:rPr>
              <a:t>, 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6"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1" r:id="rId1"/>
    <p:sldLayoutId id="2147483673" r:id="rId2"/>
    <p:sldLayoutId id="2147483674" r:id="rId3"/>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25.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mailto:stuart.w.frye@nasa.gov" TargetMode="External"/><Relationship Id="rId2" Type="http://schemas.openxmlformats.org/officeDocument/2006/relationships/hyperlink" Target="mailto:fabio.dellacqua@unipv.it"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3094891" y="1557494"/>
            <a:ext cx="6049109" cy="1093787"/>
          </a:xfrm>
        </p:spPr>
        <p:txBody>
          <a:bodyPr/>
          <a:lstStyle/>
          <a:p>
            <a:pPr eaLnBrk="1" hangingPunct="1"/>
            <a:r>
              <a:rPr lang="en-US" dirty="0" smtClean="0"/>
              <a:t>2. Progress Towards Established CEOS-GEO Priorities</a:t>
            </a:r>
          </a:p>
          <a:p>
            <a:r>
              <a:rPr lang="en-CA" dirty="0" smtClean="0"/>
              <a:t>	</a:t>
            </a:r>
            <a:r>
              <a:rPr lang="en-US" sz="1600" dirty="0" smtClean="0"/>
              <a:t>2.6 Continued development of a more 	integrated approach in the areas of 	disaster 	mitigation and disaster </a:t>
            </a:r>
            <a:r>
              <a:rPr lang="en-US" sz="1600" dirty="0" smtClean="0"/>
              <a:t>management</a:t>
            </a:r>
          </a:p>
          <a:p>
            <a:endParaRPr lang="en-US" sz="1600" dirty="0" smtClean="0"/>
          </a:p>
          <a:p>
            <a:pPr eaLnBrk="1" hangingPunct="1"/>
            <a:r>
              <a:rPr lang="en-GB" altLang="ja-JP" dirty="0" smtClean="0">
                <a:latin typeface="Calibri" pitchFamily="34" charset="0"/>
                <a:ea typeface="ＭＳ Ｐゴシック" pitchFamily="50" charset="-128"/>
              </a:rPr>
              <a:t>Guy </a:t>
            </a:r>
            <a:r>
              <a:rPr lang="en-GB" altLang="ja-JP" dirty="0" smtClean="0">
                <a:latin typeface="Calibri" pitchFamily="34" charset="0"/>
                <a:ea typeface="ＭＳ Ｐゴシック" pitchFamily="50" charset="-128"/>
              </a:rPr>
              <a:t>Seguin, CSA (Disasters SBA Coordinator)</a:t>
            </a:r>
          </a:p>
          <a:p>
            <a:pPr eaLnBrk="1" hangingPunct="1"/>
            <a:r>
              <a:rPr lang="en-GB" altLang="ja-JP" dirty="0" smtClean="0">
                <a:latin typeface="Calibri" pitchFamily="34" charset="0"/>
                <a:ea typeface="ＭＳ Ｐゴシック" pitchFamily="50" charset="-128"/>
              </a:rPr>
              <a:t>&amp; Jörn </a:t>
            </a:r>
            <a:r>
              <a:rPr lang="en-GB" altLang="ja-JP" dirty="0" smtClean="0">
                <a:latin typeface="Calibri" pitchFamily="34" charset="0"/>
                <a:ea typeface="ＭＳ Ｐゴシック" pitchFamily="50" charset="-128"/>
              </a:rPr>
              <a:t>Hoffmann </a:t>
            </a:r>
            <a:r>
              <a:rPr lang="en-GB" altLang="ja-JP" dirty="0" smtClean="0">
                <a:latin typeface="Calibri" pitchFamily="34" charset="0"/>
                <a:ea typeface="ＭＳ Ｐゴシック" pitchFamily="50" charset="-128"/>
              </a:rPr>
              <a:t>DLR , </a:t>
            </a:r>
            <a:r>
              <a:rPr lang="en-GB" altLang="ja-JP" dirty="0" smtClean="0">
                <a:latin typeface="Calibri" pitchFamily="34" charset="0"/>
                <a:ea typeface="ＭＳ Ｐゴシック" pitchFamily="50" charset="-128"/>
              </a:rPr>
              <a:t>Shelley </a:t>
            </a:r>
            <a:r>
              <a:rPr lang="en-GB" altLang="ja-JP" dirty="0" smtClean="0">
                <a:latin typeface="Calibri" pitchFamily="34" charset="0"/>
                <a:ea typeface="ＭＳ Ｐゴシック" pitchFamily="50" charset="-128"/>
              </a:rPr>
              <a:t>Stover NASA</a:t>
            </a:r>
            <a:r>
              <a:rPr lang="en-GB" altLang="ja-JP" dirty="0" smtClean="0">
                <a:latin typeface="Calibri" pitchFamily="34" charset="0"/>
                <a:ea typeface="ＭＳ Ｐゴシック" pitchFamily="50" charset="-128"/>
              </a:rPr>
              <a:t>, Stuart Frye NASA, </a:t>
            </a:r>
            <a:r>
              <a:rPr lang="en-GB" altLang="ja-JP" dirty="0" smtClean="0">
                <a:latin typeface="Calibri" pitchFamily="34" charset="0"/>
                <a:ea typeface="ＭＳ Ｐゴシック" pitchFamily="50" charset="-128"/>
              </a:rPr>
              <a:t>Karen Moe NASA</a:t>
            </a:r>
            <a:br>
              <a:rPr lang="en-GB" altLang="ja-JP" dirty="0" smtClean="0">
                <a:latin typeface="Calibri" pitchFamily="34" charset="0"/>
                <a:ea typeface="ＭＳ Ｐゴシック" pitchFamily="50" charset="-128"/>
              </a:rPr>
            </a:br>
            <a:r>
              <a:rPr lang="en-GB" altLang="ja-JP" dirty="0" smtClean="0">
                <a:latin typeface="Calibri" pitchFamily="34" charset="0"/>
                <a:ea typeface="ＭＳ Ｐゴシック" pitchFamily="50" charset="-128"/>
              </a:rPr>
              <a:t>	</a:t>
            </a:r>
          </a:p>
        </p:txBody>
      </p:sp>
      <p:sp>
        <p:nvSpPr>
          <p:cNvPr id="13315" name="Rectangle 44"/>
          <p:cNvSpPr>
            <a:spLocks noGrp="1" noChangeArrowheads="1"/>
          </p:cNvSpPr>
          <p:nvPr>
            <p:ph type="ctrTitle"/>
          </p:nvPr>
        </p:nvSpPr>
        <p:spPr>
          <a:xfrm>
            <a:off x="3094891" y="351692"/>
            <a:ext cx="5797062" cy="1205802"/>
          </a:xfrm>
        </p:spPr>
        <p:txBody>
          <a:bodyPr/>
          <a:lstStyle/>
          <a:p>
            <a:pPr algn="l"/>
            <a:r>
              <a:rPr lang="en-US" dirty="0" smtClean="0"/>
              <a:t>CEOS Support to Disaster Mitigation and Disaster Management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95536" y="0"/>
            <a:ext cx="7200800" cy="661466"/>
          </a:xfrm>
        </p:spPr>
        <p:txBody>
          <a:bodyPr/>
          <a:lstStyle/>
          <a:p>
            <a:pPr eaLnBrk="1" hangingPunct="1"/>
            <a:r>
              <a:rPr lang="en-US" sz="3200" b="1" dirty="0" smtClean="0">
                <a:latin typeface="Calibri"/>
                <a:cs typeface="Calibri"/>
              </a:rPr>
              <a:t>Flood Measurement Requirements</a:t>
            </a:r>
            <a:endParaRPr lang="en-GB" altLang="ja-JP" sz="3200" b="1" dirty="0" smtClean="0">
              <a:latin typeface="Calibri"/>
              <a:ea typeface="ＭＳ Ｐゴシック" pitchFamily="50" charset="-128"/>
              <a:cs typeface="Calibri"/>
            </a:endParaRPr>
          </a:p>
        </p:txBody>
      </p:sp>
      <p:sp>
        <p:nvSpPr>
          <p:cNvPr id="6" name="TextBox 5"/>
          <p:cNvSpPr txBox="1"/>
          <p:nvPr/>
        </p:nvSpPr>
        <p:spPr>
          <a:xfrm>
            <a:off x="2566737" y="661466"/>
            <a:ext cx="2975643" cy="369332"/>
          </a:xfrm>
          <a:prstGeom prst="rect">
            <a:avLst/>
          </a:prstGeom>
          <a:noFill/>
        </p:spPr>
        <p:txBody>
          <a:bodyPr wrap="square" rtlCol="0">
            <a:spAutoFit/>
          </a:bodyPr>
          <a:lstStyle/>
          <a:p>
            <a:r>
              <a:rPr lang="en-US" dirty="0" smtClean="0">
                <a:solidFill>
                  <a:schemeClr val="bg1"/>
                </a:solidFill>
              </a:rPr>
              <a:t>(Source: </a:t>
            </a:r>
            <a:r>
              <a:rPr lang="en-US" dirty="0" smtClean="0">
                <a:solidFill>
                  <a:schemeClr val="bg1"/>
                </a:solidFill>
              </a:rPr>
              <a:t>DI-06-09 </a:t>
            </a:r>
            <a:r>
              <a:rPr lang="en-US" dirty="0" smtClean="0">
                <a:solidFill>
                  <a:schemeClr val="bg1"/>
                </a:solidFill>
              </a:rPr>
              <a:t>Report)</a:t>
            </a:r>
            <a:endParaRPr lang="en-US" dirty="0">
              <a:solidFill>
                <a:schemeClr val="bg1"/>
              </a:solidFill>
            </a:endParaRPr>
          </a:p>
        </p:txBody>
      </p:sp>
      <p:graphicFrame>
        <p:nvGraphicFramePr>
          <p:cNvPr id="8" name="Table 7"/>
          <p:cNvGraphicFramePr>
            <a:graphicFrameLocks noGrp="1"/>
          </p:cNvGraphicFramePr>
          <p:nvPr>
            <p:extLst>
              <p:ext uri="{D42A27DB-BD31-4B8C-83A1-F6EECF244321}">
                <p14:modId xmlns="" xmlns:p14="http://schemas.microsoft.com/office/powerpoint/2010/main" val="2911775280"/>
              </p:ext>
            </p:extLst>
          </p:nvPr>
        </p:nvGraphicFramePr>
        <p:xfrm>
          <a:off x="106947" y="1510898"/>
          <a:ext cx="8930106" cy="5102536"/>
        </p:xfrm>
        <a:graphic>
          <a:graphicData uri="http://schemas.openxmlformats.org/drawingml/2006/table">
            <a:tbl>
              <a:tblPr firstRow="1" bandRow="1">
                <a:tableStyleId>{17292A2E-F333-43FB-9621-5CBBE7FDCDCB}</a:tableStyleId>
              </a:tblPr>
              <a:tblGrid>
                <a:gridCol w="895684"/>
                <a:gridCol w="2312736"/>
                <a:gridCol w="1898316"/>
                <a:gridCol w="1791369"/>
                <a:gridCol w="2032001"/>
              </a:tblGrid>
              <a:tr h="0">
                <a:tc>
                  <a:txBody>
                    <a:bodyPr/>
                    <a:lstStyle/>
                    <a:p>
                      <a:r>
                        <a:rPr lang="en-US" sz="1400" b="1" dirty="0" smtClean="0"/>
                        <a:t>Phase </a:t>
                      </a:r>
                      <a:r>
                        <a:rPr lang="en-US" sz="1400" b="1" dirty="0" err="1" smtClean="0"/>
                        <a:t>Rqmts</a:t>
                      </a:r>
                      <a:endParaRPr lang="en-US" sz="1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1" dirty="0" smtClean="0"/>
                        <a:t>1.0 Mitigation</a:t>
                      </a:r>
                      <a:endParaRPr lang="en-US" sz="1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1" dirty="0" smtClean="0"/>
                        <a:t>2.0 Warning</a:t>
                      </a:r>
                      <a:endParaRPr lang="en-US" sz="1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1" dirty="0" smtClean="0"/>
                        <a:t>3.0 Response</a:t>
                      </a:r>
                      <a:endParaRPr lang="en-US" sz="1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1" dirty="0" smtClean="0"/>
                        <a:t>4.0 Recovery</a:t>
                      </a:r>
                      <a:endParaRPr lang="en-US" sz="1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9648">
                <a:tc rowSpan="10">
                  <a:txBody>
                    <a:bodyPr/>
                    <a:lstStyle/>
                    <a:p>
                      <a:r>
                        <a:rPr lang="en-US" sz="1200" b="1" dirty="0" smtClean="0"/>
                        <a:t>Target</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1.1 Topography</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2.1 Precipitation</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3.1 Water level (rivers, lakes)</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4.1 Status of critical</a:t>
                      </a:r>
                      <a:r>
                        <a:rPr lang="en-US" sz="1200" b="1" baseline="0" dirty="0" smtClean="0"/>
                        <a:t> infrastructure</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85588">
                <a:tc vMerge="1">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1.2 Hydrological Models</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2.2 Water level</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3.2 Extent of flood</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4.2 Damage assessment</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9648">
                <a:tc vMerge="1">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1.3 Historical atlas of floods</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2.3 Weather forecast</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3.3 Status</a:t>
                      </a:r>
                      <a:r>
                        <a:rPr lang="en-US" sz="1200" b="1" baseline="0" dirty="0" smtClean="0"/>
                        <a:t> of critical infrastructure</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4.3 Flooded areas</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63789">
                <a:tc vMerge="1">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1.4 Flood models</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2.4 Soil moisture</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3.4 Weather forecast</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9648">
                <a:tc vMerge="1">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1.5 New infrastructure / houses</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2.5 Snow-water equivalent</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3.5 Status of coastal infrastructure</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15508">
                <a:tc vMerge="1">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1.6 Land-use classification</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2.6 Signs</a:t>
                      </a:r>
                      <a:r>
                        <a:rPr lang="en-US" sz="1200" b="1" baseline="0" dirty="0" smtClean="0"/>
                        <a:t> of catastrophic failure</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3.6 Predictive model simulations for rising sea</a:t>
                      </a:r>
                      <a:r>
                        <a:rPr lang="en-US" sz="1200" b="1" baseline="0" dirty="0" smtClean="0"/>
                        <a:t> level effects</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15508">
                <a:tc vMerge="1">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1.7 Monitoring of dikes and dams</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2.7 Signs of active</a:t>
                      </a:r>
                      <a:r>
                        <a:rPr lang="en-US" sz="1200" b="1" baseline="0" dirty="0" smtClean="0"/>
                        <a:t> or high tropical cyclone activity</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15508">
                <a:tc vMerge="1">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1.8 Tropical cyclone seasonal predictive models / simulations</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2.8 Sea level</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39648">
                <a:tc vMerge="1">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1.9 Monitoring sea surface temperature</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2.9 Signs of coastal erosion and inundation</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5428">
                <a:tc vMerge="1">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200" b="1" dirty="0" smtClean="0"/>
                        <a:t>1.10 monitoring sea level rise</a:t>
                      </a:r>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2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18318962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3383" y="31684"/>
            <a:ext cx="7583917" cy="661466"/>
          </a:xfrm>
        </p:spPr>
        <p:txBody>
          <a:bodyPr/>
          <a:lstStyle/>
          <a:p>
            <a:pPr eaLnBrk="1" hangingPunct="1"/>
            <a:r>
              <a:rPr lang="en-US" sz="3200" b="1" dirty="0" smtClean="0">
                <a:latin typeface="Calibri"/>
                <a:cs typeface="Calibri"/>
              </a:rPr>
              <a:t>Observational Requirements</a:t>
            </a:r>
            <a:endParaRPr lang="en-GB" altLang="ja-JP" sz="3200" b="1" dirty="0" smtClean="0">
              <a:latin typeface="Calibri"/>
              <a:ea typeface="ＭＳ Ｐゴシック" pitchFamily="50" charset="-128"/>
              <a:cs typeface="Calibri"/>
            </a:endParaRPr>
          </a:p>
        </p:txBody>
      </p:sp>
      <p:sp>
        <p:nvSpPr>
          <p:cNvPr id="4" name="Rectangle 3"/>
          <p:cNvSpPr/>
          <p:nvPr/>
        </p:nvSpPr>
        <p:spPr>
          <a:xfrm>
            <a:off x="435429" y="1669141"/>
            <a:ext cx="7982857" cy="5078313"/>
          </a:xfrm>
          <a:prstGeom prst="rect">
            <a:avLst/>
          </a:prstGeom>
        </p:spPr>
        <p:txBody>
          <a:bodyPr wrap="square">
            <a:spAutoFit/>
          </a:bodyPr>
          <a:lstStyle/>
          <a:p>
            <a:pPr fontAlgn="t">
              <a:buFont typeface="Arial" pitchFamily="34" charset="0"/>
              <a:buChar char="•"/>
            </a:pPr>
            <a:r>
              <a:rPr lang="en-CA" b="1" dirty="0" smtClean="0"/>
              <a:t> VHR Pan or Multispectral (less than 2m) and HR Multispectral (2-15m) for detailed damage assessments</a:t>
            </a:r>
          </a:p>
          <a:p>
            <a:pPr fontAlgn="t"/>
            <a:endParaRPr lang="en-CA" b="1" dirty="0" smtClean="0"/>
          </a:p>
          <a:p>
            <a:pPr fontAlgn="t">
              <a:buFont typeface="Arial" pitchFamily="34" charset="0"/>
              <a:buChar char="•"/>
            </a:pPr>
            <a:r>
              <a:rPr lang="en-CA" b="1" dirty="0" smtClean="0"/>
              <a:t> M/LR Multispectral (15-30m) for moderate resolution flood extent mapping</a:t>
            </a:r>
          </a:p>
          <a:p>
            <a:pPr fontAlgn="t">
              <a:buFont typeface="Arial" pitchFamily="34" charset="0"/>
              <a:buChar char="•"/>
            </a:pPr>
            <a:endParaRPr lang="en-CA" b="1" dirty="0" smtClean="0"/>
          </a:p>
          <a:p>
            <a:pPr fontAlgn="t">
              <a:buFont typeface="Arial" pitchFamily="34" charset="0"/>
              <a:buChar char="•"/>
            </a:pPr>
            <a:r>
              <a:rPr lang="en-CA" b="1" dirty="0" smtClean="0"/>
              <a:t> Low resolution Multispectral for wider area views of large events at more frequent acquisition rates</a:t>
            </a:r>
          </a:p>
          <a:p>
            <a:pPr fontAlgn="t">
              <a:buFont typeface="Arial" pitchFamily="34" charset="0"/>
              <a:buChar char="•"/>
            </a:pPr>
            <a:endParaRPr lang="en-CA" b="1" dirty="0" smtClean="0"/>
          </a:p>
          <a:p>
            <a:pPr fontAlgn="t">
              <a:buFont typeface="Arial" pitchFamily="34" charset="0"/>
              <a:buChar char="•"/>
            </a:pPr>
            <a:r>
              <a:rPr lang="en-CA" b="1" dirty="0" smtClean="0"/>
              <a:t> </a:t>
            </a:r>
            <a:r>
              <a:rPr lang="en-CA" b="1" dirty="0" err="1" smtClean="0"/>
              <a:t>Hyperspectral</a:t>
            </a:r>
            <a:r>
              <a:rPr lang="en-CA" b="1" dirty="0" smtClean="0"/>
              <a:t> for water quality assessments</a:t>
            </a:r>
          </a:p>
          <a:p>
            <a:pPr fontAlgn="t">
              <a:buFont typeface="Arial" pitchFamily="34" charset="0"/>
              <a:buChar char="•"/>
            </a:pPr>
            <a:endParaRPr lang="en-CA" b="1" dirty="0" smtClean="0"/>
          </a:p>
          <a:p>
            <a:pPr fontAlgn="t">
              <a:buFont typeface="Arial" pitchFamily="34" charset="0"/>
              <a:buChar char="•"/>
            </a:pPr>
            <a:r>
              <a:rPr lang="en-CA" b="1" dirty="0" smtClean="0"/>
              <a:t> VHR SAR, HR SAR, and M/LR SAR for flood extent mapping during cloudy conditions and for topography</a:t>
            </a:r>
          </a:p>
          <a:p>
            <a:pPr fontAlgn="t">
              <a:buFont typeface="Arial" pitchFamily="34" charset="0"/>
              <a:buChar char="•"/>
            </a:pPr>
            <a:endParaRPr lang="en-CA" b="1" dirty="0" smtClean="0"/>
          </a:p>
          <a:p>
            <a:pPr fontAlgn="t">
              <a:buFont typeface="Arial" pitchFamily="34" charset="0"/>
              <a:buChar char="•"/>
            </a:pPr>
            <a:r>
              <a:rPr lang="en-CA" b="1" dirty="0" smtClean="0"/>
              <a:t> Passive microwave for long term trending of normal surface reflectance to infer increased presence of water</a:t>
            </a:r>
          </a:p>
          <a:p>
            <a:pPr fontAlgn="t">
              <a:buFont typeface="Arial" pitchFamily="34" charset="0"/>
              <a:buChar char="•"/>
            </a:pPr>
            <a:endParaRPr lang="en-CA" b="1" dirty="0" smtClean="0"/>
          </a:p>
          <a:p>
            <a:pPr fontAlgn="t">
              <a:buFont typeface="Arial" pitchFamily="34" charset="0"/>
              <a:buChar char="•"/>
            </a:pPr>
            <a:r>
              <a:rPr lang="en-CA" b="1" dirty="0" smtClean="0"/>
              <a:t> Precipitation sensors – tracking actual accumulations and predictions</a:t>
            </a:r>
            <a:endParaRPr lang="en-CA" b="1" dirty="0"/>
          </a:p>
        </p:txBody>
      </p:sp>
    </p:spTree>
    <p:extLst>
      <p:ext uri="{BB962C8B-B14F-4D97-AF65-F5344CB8AC3E}">
        <p14:creationId xmlns="" xmlns:p14="http://schemas.microsoft.com/office/powerpoint/2010/main" val="28506175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Flood Gap Analysis Approach</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Developed MIM database queries for the measurement and observational requirements. Results were extensive (over 300 instruments) and needed refinement.</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Flood data experts identified approximately 50 key workhorse sensors from the MIM results and associated these sensors into “instrument types” that fit the floods application.</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Used the “instrument types” to associate the workhorse sensors with the measurement requirements from DI-06-09.</a:t>
            </a:r>
          </a:p>
          <a:p>
            <a:pPr marL="342900" marR="0" lvl="0" indent="-34290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Ran “instrument type” timeline gap assessments for each measurement requirement.</a:t>
            </a: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115888"/>
            <a:ext cx="7772400" cy="360362"/>
          </a:xfrm>
        </p:spPr>
        <p:txBody>
          <a:bodyPr/>
          <a:lstStyle/>
          <a:p>
            <a:r>
              <a:rPr lang="en-CA" sz="2800" dirty="0" smtClean="0"/>
              <a:t>Workhorse Sensors By Data Type</a:t>
            </a:r>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2115233748"/>
              </p:ext>
            </p:extLst>
          </p:nvPr>
        </p:nvGraphicFramePr>
        <p:xfrm>
          <a:off x="240631" y="1350211"/>
          <a:ext cx="8809791" cy="5686644"/>
        </p:xfrm>
        <a:graphic>
          <a:graphicData uri="http://schemas.openxmlformats.org/drawingml/2006/table">
            <a:tbl>
              <a:tblPr firstRow="1" bandRow="1">
                <a:tableStyleId>{5C22544A-7EE6-4342-B048-85BDC9FD1C3A}</a:tableStyleId>
              </a:tblPr>
              <a:tblGrid>
                <a:gridCol w="2202448"/>
                <a:gridCol w="2202448"/>
                <a:gridCol w="1982202"/>
                <a:gridCol w="2422693"/>
              </a:tblGrid>
              <a:tr h="383124">
                <a:tc>
                  <a:txBody>
                    <a:bodyPr/>
                    <a:lstStyle/>
                    <a:p>
                      <a:r>
                        <a:rPr lang="en-CA" sz="1600" b="1" dirty="0" smtClean="0"/>
                        <a:t>Data</a:t>
                      </a:r>
                      <a:r>
                        <a:rPr lang="en-CA" sz="1600" b="1" baseline="0" dirty="0" smtClean="0"/>
                        <a:t> Type/ Sensors</a:t>
                      </a:r>
                      <a:endParaRPr lang="en-CA" sz="1600" b="1" dirty="0"/>
                    </a:p>
                  </a:txBody>
                  <a:tcPr/>
                </a:tc>
                <a:tc>
                  <a:txBody>
                    <a:bodyPr/>
                    <a:lstStyle/>
                    <a:p>
                      <a:r>
                        <a:rPr lang="en-CA" sz="1600" b="1" dirty="0" smtClean="0"/>
                        <a:t>Current</a:t>
                      </a:r>
                      <a:endParaRPr lang="en-CA" sz="1600" b="1" dirty="0"/>
                    </a:p>
                  </a:txBody>
                  <a:tcPr/>
                </a:tc>
                <a:tc>
                  <a:txBody>
                    <a:bodyPr/>
                    <a:lstStyle/>
                    <a:p>
                      <a:r>
                        <a:rPr lang="en-CA" sz="1600" b="1" dirty="0" smtClean="0"/>
                        <a:t>Planned</a:t>
                      </a:r>
                      <a:endParaRPr lang="en-CA" sz="1600" b="1" dirty="0"/>
                    </a:p>
                  </a:txBody>
                  <a:tcPr/>
                </a:tc>
                <a:tc>
                  <a:txBody>
                    <a:bodyPr/>
                    <a:lstStyle/>
                    <a:p>
                      <a:r>
                        <a:rPr lang="en-CA" sz="1600" b="1" dirty="0" smtClean="0"/>
                        <a:t>Comments</a:t>
                      </a:r>
                      <a:endParaRPr lang="en-CA" sz="1600" b="1" dirty="0"/>
                    </a:p>
                  </a:txBody>
                  <a:tcPr/>
                </a:tc>
              </a:tr>
              <a:tr h="454526">
                <a:tc>
                  <a:txBody>
                    <a:bodyPr/>
                    <a:lstStyle/>
                    <a:p>
                      <a:r>
                        <a:rPr lang="en-CA" sz="1200" b="1" dirty="0" smtClean="0"/>
                        <a:t>VHR Pan or Multispectral (less than 2m)</a:t>
                      </a:r>
                      <a:endParaRPr lang="en-CA" sz="1200" b="1" dirty="0"/>
                    </a:p>
                  </a:txBody>
                  <a:tcPr/>
                </a:tc>
                <a:tc>
                  <a:txBody>
                    <a:bodyPr/>
                    <a:lstStyle/>
                    <a:p>
                      <a:r>
                        <a:rPr lang="en-CA" sz="1200" b="1" dirty="0" err="1" smtClean="0"/>
                        <a:t>Ikonos</a:t>
                      </a:r>
                      <a:r>
                        <a:rPr lang="en-CA" sz="1200" b="1" dirty="0" smtClean="0"/>
                        <a:t>/</a:t>
                      </a:r>
                      <a:r>
                        <a:rPr lang="en-CA" sz="1200" b="1" dirty="0" err="1" smtClean="0"/>
                        <a:t>GeoEye</a:t>
                      </a:r>
                      <a:r>
                        <a:rPr lang="en-CA" sz="1200" b="1" dirty="0" smtClean="0"/>
                        <a:t>,  WorldView-1/2, Pleïades-1</a:t>
                      </a:r>
                      <a:endParaRPr lang="en-CA" sz="1200" b="1" dirty="0"/>
                    </a:p>
                  </a:txBody>
                  <a:tcPr/>
                </a:tc>
                <a:tc>
                  <a:txBody>
                    <a:bodyPr/>
                    <a:lstStyle/>
                    <a:p>
                      <a:r>
                        <a:rPr lang="en-CA" sz="1200" b="1" baseline="0" dirty="0" err="1" smtClean="0"/>
                        <a:t>GeoEye</a:t>
                      </a:r>
                      <a:r>
                        <a:rPr lang="en-CA" sz="1200" b="1" baseline="0" dirty="0" smtClean="0"/>
                        <a:t> and </a:t>
                      </a:r>
                      <a:r>
                        <a:rPr lang="en-CA" sz="1200" b="1" baseline="0" dirty="0" err="1" smtClean="0"/>
                        <a:t>WorldView</a:t>
                      </a:r>
                      <a:r>
                        <a:rPr lang="en-CA" sz="1200" b="1" baseline="0" dirty="0" smtClean="0"/>
                        <a:t> s</a:t>
                      </a:r>
                      <a:r>
                        <a:rPr lang="en-CA" sz="1200" b="1" dirty="0" smtClean="0"/>
                        <a:t>uccessor missions, Pleïades-2</a:t>
                      </a:r>
                      <a:endParaRPr lang="en-CA" sz="1200" b="1" dirty="0"/>
                    </a:p>
                  </a:txBody>
                  <a:tcPr/>
                </a:tc>
                <a:tc>
                  <a:txBody>
                    <a:bodyPr/>
                    <a:lstStyle/>
                    <a:p>
                      <a:r>
                        <a:rPr lang="en-CA" sz="1200" b="1" dirty="0" smtClean="0"/>
                        <a:t>IRS-P7 also available </a:t>
                      </a:r>
                      <a:endParaRPr lang="en-CA" sz="1200" b="1" dirty="0"/>
                    </a:p>
                  </a:txBody>
                  <a:tcPr/>
                </a:tc>
              </a:tr>
              <a:tr h="426536">
                <a:tc>
                  <a:txBody>
                    <a:bodyPr/>
                    <a:lstStyle/>
                    <a:p>
                      <a:r>
                        <a:rPr lang="en-CA" sz="1200" b="1" dirty="0" smtClean="0"/>
                        <a:t>HR Multispectral (2-15m)</a:t>
                      </a:r>
                      <a:endParaRPr lang="en-CA" sz="1200" b="1" dirty="0"/>
                    </a:p>
                  </a:txBody>
                  <a:tcPr/>
                </a:tc>
                <a:tc>
                  <a:txBody>
                    <a:bodyPr/>
                    <a:lstStyle/>
                    <a:p>
                      <a:r>
                        <a:rPr lang="en-CA" sz="1200" b="1" dirty="0" err="1" smtClean="0"/>
                        <a:t>RapidEye</a:t>
                      </a:r>
                      <a:r>
                        <a:rPr lang="en-CA" sz="1200" b="1" dirty="0" smtClean="0"/>
                        <a:t>, SPOT-5, Formosat-2</a:t>
                      </a:r>
                      <a:endParaRPr lang="en-CA" sz="1200" b="1" dirty="0"/>
                    </a:p>
                  </a:txBody>
                  <a:tcPr/>
                </a:tc>
                <a:tc>
                  <a:txBody>
                    <a:bodyPr/>
                    <a:lstStyle/>
                    <a:p>
                      <a:endParaRPr lang="en-CA" sz="1200" b="1"/>
                    </a:p>
                  </a:txBody>
                  <a:tcPr/>
                </a:tc>
                <a:tc>
                  <a:txBody>
                    <a:bodyPr/>
                    <a:lstStyle/>
                    <a:p>
                      <a:r>
                        <a:rPr lang="en-CA" sz="1200" b="1" dirty="0" smtClean="0"/>
                        <a:t>IRS-P5 also available </a:t>
                      </a:r>
                      <a:endParaRPr lang="en-CA" sz="1200" b="1" dirty="0"/>
                    </a:p>
                  </a:txBody>
                  <a:tcPr/>
                </a:tc>
              </a:tr>
              <a:tr h="425102">
                <a:tc>
                  <a:txBody>
                    <a:bodyPr/>
                    <a:lstStyle/>
                    <a:p>
                      <a:r>
                        <a:rPr lang="en-CA" sz="1200" b="1" dirty="0" smtClean="0"/>
                        <a:t>M/LR</a:t>
                      </a:r>
                      <a:r>
                        <a:rPr lang="en-CA" sz="1200" b="1" baseline="0" dirty="0" smtClean="0"/>
                        <a:t> Multispectral (15-30m)</a:t>
                      </a:r>
                      <a:endParaRPr lang="en-CA" sz="1200" b="1" dirty="0"/>
                    </a:p>
                  </a:txBody>
                  <a:tcPr/>
                </a:tc>
                <a:tc>
                  <a:txBody>
                    <a:bodyPr/>
                    <a:lstStyle/>
                    <a:p>
                      <a:r>
                        <a:rPr lang="en-CA" sz="1200" b="1" dirty="0" smtClean="0"/>
                        <a:t> LDCM, ALI on EO-1, ASTER on Terra, </a:t>
                      </a:r>
                      <a:r>
                        <a:rPr lang="en-CA" sz="1200" b="1" dirty="0" smtClean="0">
                          <a:solidFill>
                            <a:schemeClr val="tx1"/>
                          </a:solidFill>
                        </a:rPr>
                        <a:t>SPOT-5</a:t>
                      </a:r>
                      <a:endParaRPr lang="en-CA" sz="1200" b="1" dirty="0">
                        <a:solidFill>
                          <a:schemeClr val="tx1"/>
                        </a:solidFill>
                      </a:endParaRPr>
                    </a:p>
                  </a:txBody>
                  <a:tcPr/>
                </a:tc>
                <a:tc>
                  <a:txBody>
                    <a:bodyPr/>
                    <a:lstStyle/>
                    <a:p>
                      <a:r>
                        <a:rPr lang="en-CA" sz="1200" b="1" dirty="0" smtClean="0">
                          <a:solidFill>
                            <a:srgbClr val="FF0000"/>
                          </a:solidFill>
                        </a:rPr>
                        <a:t>Landsat</a:t>
                      </a:r>
                      <a:r>
                        <a:rPr lang="en-CA" sz="1200" b="1" dirty="0" smtClean="0"/>
                        <a:t>-8, Sentinel-2</a:t>
                      </a:r>
                      <a:endParaRPr lang="en-CA" sz="1200" b="1" dirty="0"/>
                    </a:p>
                  </a:txBody>
                  <a:tcPr/>
                </a:tc>
                <a:tc>
                  <a:txBody>
                    <a:bodyPr/>
                    <a:lstStyle/>
                    <a:p>
                      <a:endParaRPr lang="en-CA" sz="1200" b="1" dirty="0"/>
                    </a:p>
                  </a:txBody>
                  <a:tcPr/>
                </a:tc>
              </a:tr>
              <a:tr h="431730">
                <a:tc>
                  <a:txBody>
                    <a:bodyPr/>
                    <a:lstStyle/>
                    <a:p>
                      <a:r>
                        <a:rPr lang="en-CA" sz="1200" b="1" dirty="0" smtClean="0"/>
                        <a:t>Low resolution</a:t>
                      </a:r>
                      <a:r>
                        <a:rPr lang="en-CA" sz="1200" b="1" baseline="0" dirty="0" smtClean="0"/>
                        <a:t> Multispectral</a:t>
                      </a:r>
                      <a:endParaRPr lang="en-CA" sz="1200" b="1" dirty="0"/>
                    </a:p>
                  </a:txBody>
                  <a:tcPr/>
                </a:tc>
                <a:tc>
                  <a:txBody>
                    <a:bodyPr/>
                    <a:lstStyle/>
                    <a:p>
                      <a:r>
                        <a:rPr lang="en-CA" sz="1200" b="1" dirty="0" smtClean="0"/>
                        <a:t>MODIS on Terra, Aqua; VIRS on TRMM;</a:t>
                      </a:r>
                      <a:r>
                        <a:rPr lang="en-CA" sz="1200" b="1" baseline="0" dirty="0" smtClean="0"/>
                        <a:t> </a:t>
                      </a:r>
                      <a:r>
                        <a:rPr lang="en-CA" sz="1200" b="1" dirty="0" smtClean="0"/>
                        <a:t>VIIRS on  NPP</a:t>
                      </a:r>
                      <a:endParaRPr lang="en-CA" sz="1200" b="1"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sz="1200" b="1" dirty="0" smtClean="0"/>
                        <a:t>VIIRS on JPSS-1,2</a:t>
                      </a:r>
                    </a:p>
                    <a:p>
                      <a:endParaRPr lang="en-CA" sz="1200" b="1" dirty="0"/>
                    </a:p>
                  </a:txBody>
                  <a:tcPr/>
                </a:tc>
                <a:tc>
                  <a:txBody>
                    <a:bodyPr/>
                    <a:lstStyle/>
                    <a:p>
                      <a:endParaRPr lang="en-CA" sz="1200" b="1" dirty="0"/>
                    </a:p>
                  </a:txBody>
                  <a:tcPr/>
                </a:tc>
              </a:tr>
              <a:tr h="390484">
                <a:tc>
                  <a:txBody>
                    <a:bodyPr/>
                    <a:lstStyle/>
                    <a:p>
                      <a:r>
                        <a:rPr lang="en-CA" sz="1200" b="1" dirty="0" err="1" smtClean="0"/>
                        <a:t>Hyperspectral</a:t>
                      </a:r>
                      <a:endParaRPr lang="en-CA" sz="1200" b="1" dirty="0"/>
                    </a:p>
                  </a:txBody>
                  <a:tcPr/>
                </a:tc>
                <a:tc>
                  <a:txBody>
                    <a:bodyPr/>
                    <a:lstStyle/>
                    <a:p>
                      <a:r>
                        <a:rPr lang="en-CA" sz="1200" b="1" dirty="0" smtClean="0"/>
                        <a:t>EO-1/Hyperion</a:t>
                      </a:r>
                      <a:endParaRPr lang="en-CA" sz="1200" b="1" dirty="0"/>
                    </a:p>
                  </a:txBody>
                  <a:tcPr/>
                </a:tc>
                <a:tc>
                  <a:txBody>
                    <a:bodyPr/>
                    <a:lstStyle/>
                    <a:p>
                      <a:r>
                        <a:rPr lang="en-CA" sz="1200" b="1" dirty="0" smtClean="0"/>
                        <a:t>ENMAP</a:t>
                      </a:r>
                      <a:endParaRPr lang="en-CA" sz="1200" b="1" dirty="0"/>
                    </a:p>
                  </a:txBody>
                  <a:tcPr/>
                </a:tc>
                <a:tc>
                  <a:txBody>
                    <a:bodyPr/>
                    <a:lstStyle/>
                    <a:p>
                      <a:r>
                        <a:rPr lang="en-CA" sz="1200" b="1" dirty="0" smtClean="0"/>
                        <a:t>Not used operationally on regular</a:t>
                      </a:r>
                      <a:r>
                        <a:rPr lang="en-CA" sz="1200" b="1" baseline="0" dirty="0" smtClean="0"/>
                        <a:t> basis</a:t>
                      </a:r>
                      <a:r>
                        <a:rPr lang="en-CA" sz="1200" b="1" dirty="0" smtClean="0"/>
                        <a:t> by civilians today </a:t>
                      </a:r>
                      <a:endParaRPr lang="en-CA" sz="1200" b="1" dirty="0"/>
                    </a:p>
                  </a:txBody>
                  <a:tcPr/>
                </a:tc>
              </a:tr>
              <a:tr h="397287">
                <a:tc>
                  <a:txBody>
                    <a:bodyPr/>
                    <a:lstStyle/>
                    <a:p>
                      <a:r>
                        <a:rPr lang="en-CA" sz="1200" b="1" dirty="0" smtClean="0"/>
                        <a:t>VHR SAR</a:t>
                      </a:r>
                      <a:endParaRPr lang="en-CA" sz="1200" b="1" dirty="0"/>
                    </a:p>
                  </a:txBody>
                  <a:tcPr/>
                </a:tc>
                <a:tc>
                  <a:txBody>
                    <a:bodyPr/>
                    <a:lstStyle/>
                    <a:p>
                      <a:r>
                        <a:rPr lang="en-CA" sz="1200" b="1" dirty="0" err="1" smtClean="0"/>
                        <a:t>TerraSAR</a:t>
                      </a:r>
                      <a:r>
                        <a:rPr lang="en-CA" sz="1200" b="1" dirty="0" smtClean="0"/>
                        <a:t>-X, COSMO-</a:t>
                      </a:r>
                      <a:r>
                        <a:rPr lang="en-CA" sz="1200" b="1" dirty="0" err="1" smtClean="0"/>
                        <a:t>Skymed</a:t>
                      </a:r>
                      <a:endParaRPr lang="en-CA" sz="1200" b="1" dirty="0"/>
                    </a:p>
                  </a:txBody>
                  <a:tcPr/>
                </a:tc>
                <a:tc>
                  <a:txBody>
                    <a:bodyPr/>
                    <a:lstStyle/>
                    <a:p>
                      <a:r>
                        <a:rPr lang="en-CA" sz="1200" b="1" dirty="0" smtClean="0"/>
                        <a:t>RCM on</a:t>
                      </a:r>
                      <a:r>
                        <a:rPr lang="en-CA" sz="1200" b="1" baseline="0" dirty="0" smtClean="0"/>
                        <a:t> RADARSAT C-1,2,3; TerraSAR-X2</a:t>
                      </a:r>
                      <a:endParaRPr lang="en-CA" sz="1200" b="1" dirty="0"/>
                    </a:p>
                  </a:txBody>
                  <a:tcPr/>
                </a:tc>
                <a:tc>
                  <a:txBody>
                    <a:bodyPr/>
                    <a:lstStyle/>
                    <a:p>
                      <a:endParaRPr lang="en-CA" sz="1200" b="1"/>
                    </a:p>
                  </a:txBody>
                  <a:tcPr/>
                </a:tc>
              </a:tr>
              <a:tr h="530031">
                <a:tc>
                  <a:txBody>
                    <a:bodyPr/>
                    <a:lstStyle/>
                    <a:p>
                      <a:r>
                        <a:rPr lang="en-CA" sz="1200" b="1" dirty="0" smtClean="0"/>
                        <a:t>HR SAR</a:t>
                      </a:r>
                      <a:endParaRPr lang="en-CA" sz="1200" b="1" dirty="0"/>
                    </a:p>
                  </a:txBody>
                  <a:tcPr/>
                </a:tc>
                <a:tc>
                  <a:txBody>
                    <a:bodyPr/>
                    <a:lstStyle/>
                    <a:p>
                      <a:r>
                        <a:rPr lang="en-CA" sz="1200" b="1" dirty="0" err="1" smtClean="0"/>
                        <a:t>TanDEM</a:t>
                      </a:r>
                      <a:r>
                        <a:rPr lang="en-CA" sz="1200" b="1" dirty="0" smtClean="0"/>
                        <a:t>-X;</a:t>
                      </a:r>
                      <a:r>
                        <a:rPr lang="en-CA" sz="1200" b="1" baseline="0" dirty="0" smtClean="0"/>
                        <a:t> </a:t>
                      </a:r>
                      <a:r>
                        <a:rPr lang="en-CA" sz="1200" b="1" dirty="0" smtClean="0"/>
                        <a:t>RSAT-1 and 2</a:t>
                      </a:r>
                      <a:endParaRPr lang="en-CA" sz="1200" b="1"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sz="1200" b="1" dirty="0" smtClean="0"/>
                        <a:t>Sentinel-1;</a:t>
                      </a:r>
                      <a:r>
                        <a:rPr lang="en-CA" sz="1200" b="1" baseline="0" dirty="0" smtClean="0"/>
                        <a:t> </a:t>
                      </a:r>
                      <a:r>
                        <a:rPr lang="en-CA" sz="1200" b="1" dirty="0" smtClean="0"/>
                        <a:t>RCM on </a:t>
                      </a:r>
                      <a:r>
                        <a:rPr lang="en-CA" sz="1200" b="1" baseline="0" dirty="0" smtClean="0"/>
                        <a:t>RADARSAT C-1,2,3;</a:t>
                      </a:r>
                      <a:r>
                        <a:rPr lang="en-CA" sz="1200" b="1" dirty="0" smtClean="0"/>
                        <a:t> ALOS-2</a:t>
                      </a:r>
                      <a:endParaRPr lang="en-CA" sz="1200" b="1" dirty="0"/>
                    </a:p>
                  </a:txBody>
                  <a:tcPr/>
                </a:tc>
                <a:tc>
                  <a:txBody>
                    <a:bodyPr/>
                    <a:lstStyle/>
                    <a:p>
                      <a:r>
                        <a:rPr lang="en-CA" sz="1200" b="1" dirty="0" err="1" smtClean="0"/>
                        <a:t>TanDEM</a:t>
                      </a:r>
                      <a:r>
                        <a:rPr lang="en-CA" sz="1200" b="1" dirty="0" smtClean="0"/>
                        <a:t>-X DEM at 12m may become critical standard for flood modelling globally</a:t>
                      </a:r>
                      <a:endParaRPr lang="en-CA" sz="1200" b="1" dirty="0"/>
                    </a:p>
                  </a:txBody>
                  <a:tcPr/>
                </a:tc>
              </a:tr>
              <a:tr h="397287">
                <a:tc>
                  <a:txBody>
                    <a:bodyPr/>
                    <a:lstStyle/>
                    <a:p>
                      <a:r>
                        <a:rPr lang="en-CA" sz="1200" b="1" dirty="0" smtClean="0"/>
                        <a:t>M/LR SAR</a:t>
                      </a:r>
                      <a:endParaRPr lang="en-CA" sz="1200" b="1" dirty="0"/>
                    </a:p>
                  </a:txBody>
                  <a:tcPr/>
                </a:tc>
                <a:tc>
                  <a:txBody>
                    <a:bodyPr/>
                    <a:lstStyle/>
                    <a:p>
                      <a:r>
                        <a:rPr lang="en-CA" sz="1200" b="1" dirty="0" smtClean="0"/>
                        <a:t>SAR on RADARSAT-1 and 2</a:t>
                      </a:r>
                      <a:endParaRPr lang="en-CA" sz="1200" b="1"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sz="1200" b="1" dirty="0" smtClean="0"/>
                        <a:t>Sentinel-1; RCM on</a:t>
                      </a:r>
                      <a:r>
                        <a:rPr lang="en-CA" sz="1200" b="1" baseline="0" dirty="0" smtClean="0"/>
                        <a:t> RADARSAT C-1,2,3;</a:t>
                      </a:r>
                      <a:r>
                        <a:rPr lang="en-CA" sz="1200" b="1" dirty="0" smtClean="0"/>
                        <a:t> ALOS-2</a:t>
                      </a:r>
                      <a:endParaRPr lang="en-CA" sz="1200" b="1" dirty="0"/>
                    </a:p>
                  </a:txBody>
                  <a:tcPr/>
                </a:tc>
                <a:tc>
                  <a:txBody>
                    <a:bodyPr/>
                    <a:lstStyle/>
                    <a:p>
                      <a:endParaRPr lang="en-CA" sz="1200" b="1" dirty="0"/>
                    </a:p>
                  </a:txBody>
                  <a:tcPr/>
                </a:tc>
              </a:tr>
              <a:tr h="298132">
                <a:tc>
                  <a:txBody>
                    <a:bodyPr/>
                    <a:lstStyle/>
                    <a:p>
                      <a:r>
                        <a:rPr lang="en-CA" sz="1200" b="1" dirty="0" smtClean="0"/>
                        <a:t>Passive microwave</a:t>
                      </a:r>
                      <a:endParaRPr lang="en-CA" sz="12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dirty="0" smtClean="0"/>
                        <a:t>AMSR-2 on GCOM-W</a:t>
                      </a:r>
                    </a:p>
                    <a:p>
                      <a:endParaRPr lang="en-CA" sz="1200" b="1" dirty="0"/>
                    </a:p>
                  </a:txBody>
                  <a:tcPr/>
                </a:tc>
                <a:tc>
                  <a:txBody>
                    <a:bodyPr/>
                    <a:lstStyle/>
                    <a:p>
                      <a:endParaRPr lang="en-CA" sz="1200" b="1" dirty="0"/>
                    </a:p>
                  </a:txBody>
                  <a:tcPr/>
                </a:tc>
                <a:tc>
                  <a:txBody>
                    <a:bodyPr/>
                    <a:lstStyle/>
                    <a:p>
                      <a:endParaRPr lang="en-CA" sz="1200" b="1" dirty="0"/>
                    </a:p>
                  </a:txBody>
                  <a:tcPr/>
                </a:tc>
              </a:tr>
              <a:tr h="250235">
                <a:tc>
                  <a:txBody>
                    <a:bodyPr/>
                    <a:lstStyle/>
                    <a:p>
                      <a:r>
                        <a:rPr lang="en-CA" sz="1200" b="1" dirty="0" smtClean="0"/>
                        <a:t>Precipitation sensors</a:t>
                      </a:r>
                      <a:endParaRPr lang="en-CA" sz="1200" b="1" dirty="0"/>
                    </a:p>
                  </a:txBody>
                  <a:tcPr/>
                </a:tc>
                <a:tc>
                  <a:txBody>
                    <a:bodyPr/>
                    <a:lstStyle/>
                    <a:p>
                      <a:r>
                        <a:rPr lang="en-CA" sz="1200" b="1" dirty="0" smtClean="0"/>
                        <a:t>TRMM</a:t>
                      </a:r>
                      <a:endParaRPr lang="en-CA" sz="1200" b="1" dirty="0"/>
                    </a:p>
                  </a:txBody>
                  <a:tcPr/>
                </a:tc>
                <a:tc>
                  <a:txBody>
                    <a:bodyPr/>
                    <a:lstStyle/>
                    <a:p>
                      <a:r>
                        <a:rPr lang="en-CA" sz="1200" b="1" dirty="0" smtClean="0"/>
                        <a:t>GPM</a:t>
                      </a:r>
                      <a:endParaRPr lang="en-CA" sz="1200" b="1" dirty="0"/>
                    </a:p>
                  </a:txBody>
                  <a:tcPr/>
                </a:tc>
                <a:tc>
                  <a:txBody>
                    <a:bodyPr/>
                    <a:lstStyle/>
                    <a:p>
                      <a:endParaRPr lang="en-CA" sz="1200" b="1"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Example Results</a:t>
            </a:r>
          </a:p>
        </p:txBody>
      </p:sp>
      <p:sp>
        <p:nvSpPr>
          <p:cNvPr id="5" name="Rectangle 3"/>
          <p:cNvSpPr txBox="1">
            <a:spLocks noChangeArrowheads="1"/>
          </p:cNvSpPr>
          <p:nvPr/>
        </p:nvSpPr>
        <p:spPr>
          <a:xfrm>
            <a:off x="147037" y="1416908"/>
            <a:ext cx="8832205" cy="1163197"/>
          </a:xfrm>
          <a:prstGeom prst="rect">
            <a:avLst/>
          </a:prstGeom>
        </p:spPr>
        <p:txBody>
          <a:bodyPr/>
          <a:lstStyle/>
          <a:p>
            <a:pPr marL="342900" lvl="0"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Results for requirements on damage assessments in the  recovery phase of floods support </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Results show a gap for high resolution multispectral and HR SAR starting in 2016, VHR PAN or Multispectral in 2019, and very HR SAR in 2023</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6" name="Picture 5"/>
          <p:cNvPicPr>
            <a:picLocks noChangeAspect="1"/>
          </p:cNvPicPr>
          <p:nvPr/>
        </p:nvPicPr>
        <p:blipFill>
          <a:blip r:embed="rId3"/>
          <a:stretch>
            <a:fillRect/>
          </a:stretch>
        </p:blipFill>
        <p:spPr>
          <a:xfrm>
            <a:off x="0" y="3278510"/>
            <a:ext cx="9144000" cy="2735749"/>
          </a:xfrm>
          <a:prstGeom prst="rect">
            <a:avLst/>
          </a:prstGeom>
        </p:spPr>
      </p:pic>
    </p:spTree>
    <p:extLst>
      <p:ext uri="{BB962C8B-B14F-4D97-AF65-F5344CB8AC3E}">
        <p14:creationId xmlns="" xmlns:p14="http://schemas.microsoft.com/office/powerpoint/2010/main" val="2417874037"/>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Near Future Plan</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Additional Expected Achievements by the end of 2012: </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Analysis white paper release for expert review detailing gap assessments for instrument types and measurement requirements</a:t>
            </a:r>
          </a:p>
          <a:p>
            <a:pPr marL="800100" lvl="1" indent="-342900" defTabSz="914400">
              <a:lnSpc>
                <a:spcPct val="90000"/>
              </a:lnSpc>
              <a:spcBef>
                <a:spcPct val="20000"/>
              </a:spcBef>
              <a:buFont typeface="Arial" charset="0"/>
              <a:buChar char="•"/>
              <a:defRPr/>
            </a:pP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Update white paper after expert review</a:t>
            </a:r>
          </a:p>
          <a:p>
            <a:pPr marL="800100" lvl="1" indent="-342900" defTabSz="914400">
              <a:lnSpc>
                <a:spcPct val="90000"/>
              </a:lnSpc>
              <a:spcBef>
                <a:spcPct val="20000"/>
              </a:spcBef>
              <a:buFont typeface="Arial" charset="0"/>
              <a:buChar char="•"/>
              <a:defRPr/>
            </a:pP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Establish </a:t>
            </a:r>
            <a:r>
              <a:rPr kumimoji="0" lang="en-GB" altLang="ja-JP" sz="2400" b="1" i="0" u="none" strike="noStrike" kern="0" cap="none" spc="0" normalizeH="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workplan</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for 2013 to extend the analysis to others disaster types</a:t>
            </a: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285750" indent="-285750" defTabSz="914400">
              <a:lnSpc>
                <a:spcPct val="90000"/>
              </a:lnSpc>
              <a:spcBef>
                <a:spcPct val="20000"/>
              </a:spcBef>
              <a:defRPr/>
            </a:pPr>
            <a:endParaRPr lang="en-CA" altLang="ja-JP" sz="2200" b="1" kern="0" dirty="0" smtClean="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98599" y="291402"/>
            <a:ext cx="7467600" cy="990600"/>
          </a:xfrm>
        </p:spPr>
        <p:txBody>
          <a:bodyPr>
            <a:noAutofit/>
          </a:bodyPr>
          <a:lstStyle/>
          <a:p>
            <a:pPr algn="l"/>
            <a:r>
              <a:rPr lang="en-US" sz="2400" dirty="0" smtClean="0">
                <a:latin typeface="Tahoma" pitchFamily="-106" charset="0"/>
                <a:ea typeface="ＭＳ Ｐゴシック" pitchFamily="-106" charset="-128"/>
                <a:cs typeface="Tahoma" pitchFamily="-106" charset="0"/>
              </a:rPr>
              <a:t>DI-01-C1_2 </a:t>
            </a:r>
            <a:r>
              <a:rPr lang="en-US" sz="2400" dirty="0" smtClean="0"/>
              <a:t/>
            </a:r>
            <a:br>
              <a:rPr lang="en-US" sz="2400" dirty="0" smtClean="0"/>
            </a:br>
            <a:r>
              <a:rPr lang="en-US" sz="2400" dirty="0" smtClean="0"/>
              <a:t>Enhance the use of satellite data for disasters </a:t>
            </a:r>
            <a:r>
              <a:rPr lang="en-CA" sz="2400" dirty="0" smtClean="0">
                <a:solidFill>
                  <a:srgbClr val="00B5EF"/>
                </a:solidFill>
              </a:rPr>
              <a:t/>
            </a:r>
            <a:br>
              <a:rPr lang="en-CA" sz="2400" dirty="0" smtClean="0">
                <a:solidFill>
                  <a:srgbClr val="00B5EF"/>
                </a:solidFill>
              </a:rPr>
            </a:br>
            <a:r>
              <a:rPr lang="en-US" sz="2400" dirty="0" smtClean="0"/>
              <a:t>K. Moe, S. </a:t>
            </a:r>
            <a:r>
              <a:rPr lang="en-US" sz="2400" dirty="0" err="1" smtClean="0"/>
              <a:t>Skakun</a:t>
            </a:r>
            <a:r>
              <a:rPr lang="en-US" sz="3600" dirty="0" smtClean="0"/>
              <a:t/>
            </a:r>
            <a:br>
              <a:rPr lang="en-US" sz="3600" dirty="0" smtClean="0"/>
            </a:br>
            <a:endParaRPr lang="en-US" sz="2800" dirty="0"/>
          </a:p>
        </p:txBody>
      </p:sp>
      <p:sp>
        <p:nvSpPr>
          <p:cNvPr id="5" name="Content Placeholder 4"/>
          <p:cNvSpPr>
            <a:spLocks noGrp="1"/>
          </p:cNvSpPr>
          <p:nvPr>
            <p:ph idx="1"/>
          </p:nvPr>
        </p:nvSpPr>
        <p:spPr>
          <a:xfrm>
            <a:off x="152400" y="1558290"/>
            <a:ext cx="8813800" cy="863910"/>
          </a:xfrm>
        </p:spPr>
        <p:txBody>
          <a:bodyPr>
            <a:normAutofit/>
          </a:bodyPr>
          <a:lstStyle/>
          <a:p>
            <a:r>
              <a:rPr lang="en-US" sz="2000" i="1" dirty="0" smtClean="0"/>
              <a:t>WGISS Project Purpose:</a:t>
            </a:r>
            <a:r>
              <a:rPr lang="en-US" sz="2000" dirty="0" smtClean="0"/>
              <a:t> </a:t>
            </a:r>
            <a:r>
              <a:rPr lang="en-US" sz="1800" dirty="0" smtClean="0"/>
              <a:t>Streamline and harmonize how space agencies support hazard management / response with satellite data</a:t>
            </a:r>
          </a:p>
        </p:txBody>
      </p:sp>
      <p:sp>
        <p:nvSpPr>
          <p:cNvPr id="7" name="Content Placeholder 4"/>
          <p:cNvSpPr txBox="1">
            <a:spLocks/>
          </p:cNvSpPr>
          <p:nvPr/>
        </p:nvSpPr>
        <p:spPr bwMode="auto">
          <a:xfrm>
            <a:off x="152400" y="2339903"/>
            <a:ext cx="4609947" cy="33981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77500" lnSpcReduction="20000"/>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r>
              <a:rPr lang="en-US" i="1" dirty="0" smtClean="0"/>
              <a:t>2012 Accomplishments:</a:t>
            </a:r>
            <a:r>
              <a:rPr lang="en-US" dirty="0" smtClean="0"/>
              <a:t> </a:t>
            </a:r>
          </a:p>
          <a:p>
            <a:pPr lvl="1"/>
            <a:r>
              <a:rPr lang="en-US" sz="2000" dirty="0" smtClean="0"/>
              <a:t>Identified case studies of experience and pilots to </a:t>
            </a:r>
            <a:r>
              <a:rPr lang="en-US" sz="2000" dirty="0"/>
              <a:t>identify best practices and gaps in </a:t>
            </a:r>
            <a:r>
              <a:rPr lang="en-US" sz="2000" dirty="0" smtClean="0"/>
              <a:t>service, e.g.: </a:t>
            </a:r>
          </a:p>
          <a:p>
            <a:pPr lvl="2"/>
            <a:r>
              <a:rPr lang="en-US" sz="1800" dirty="0" smtClean="0"/>
              <a:t>2008 earthquake in China</a:t>
            </a:r>
          </a:p>
          <a:p>
            <a:pPr lvl="2"/>
            <a:r>
              <a:rPr lang="en-US" sz="1800" dirty="0" smtClean="0"/>
              <a:t>2010 tsunami in Japan</a:t>
            </a:r>
          </a:p>
          <a:p>
            <a:pPr lvl="2"/>
            <a:r>
              <a:rPr lang="en-US" sz="1800" dirty="0"/>
              <a:t>A</a:t>
            </a:r>
            <a:r>
              <a:rPr lang="en-US" sz="1800" dirty="0" smtClean="0"/>
              <a:t>nnual floods in Namibia</a:t>
            </a:r>
          </a:p>
          <a:p>
            <a:pPr lvl="1"/>
            <a:r>
              <a:rPr lang="en-US" sz="2000" dirty="0" smtClean="0"/>
              <a:t>Documented a </a:t>
            </a:r>
            <a:r>
              <a:rPr lang="en-US" sz="2000" dirty="0"/>
              <a:t>structured reference model </a:t>
            </a:r>
            <a:r>
              <a:rPr lang="en-US" sz="2000" dirty="0" smtClean="0"/>
              <a:t>architecture </a:t>
            </a:r>
            <a:r>
              <a:rPr lang="en-US" sz="2000" dirty="0"/>
              <a:t>(2</a:t>
            </a:r>
            <a:r>
              <a:rPr lang="en-US" sz="2000" baseline="30000" dirty="0"/>
              <a:t>nd</a:t>
            </a:r>
            <a:r>
              <a:rPr lang="en-US" sz="2000" dirty="0"/>
              <a:t> draft version in review</a:t>
            </a:r>
            <a:r>
              <a:rPr lang="en-US" sz="2000" dirty="0" smtClean="0"/>
              <a:t>)</a:t>
            </a:r>
          </a:p>
          <a:p>
            <a:pPr lvl="2"/>
            <a:r>
              <a:rPr lang="en-US" sz="1800" dirty="0" smtClean="0"/>
              <a:t>Processes involved</a:t>
            </a:r>
          </a:p>
          <a:p>
            <a:pPr lvl="2"/>
            <a:r>
              <a:rPr lang="en-US" sz="1800" dirty="0"/>
              <a:t>S</a:t>
            </a:r>
            <a:r>
              <a:rPr lang="en-US" sz="1800" dirty="0" smtClean="0"/>
              <a:t>takeholders needs &amp; constraints</a:t>
            </a:r>
          </a:p>
          <a:p>
            <a:pPr lvl="2"/>
            <a:r>
              <a:rPr lang="en-US" sz="1800" dirty="0" smtClean="0"/>
              <a:t>User information needs</a:t>
            </a:r>
          </a:p>
          <a:p>
            <a:pPr lvl="2"/>
            <a:r>
              <a:rPr lang="en-US" sz="1800" dirty="0" smtClean="0"/>
              <a:t>Use of computing systems and services</a:t>
            </a:r>
            <a:endParaRPr lang="en-US" sz="1800" dirty="0"/>
          </a:p>
        </p:txBody>
      </p:sp>
      <p:pic>
        <p:nvPicPr>
          <p:cNvPr id="8"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26985" y="2491083"/>
            <a:ext cx="4252389" cy="3211667"/>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pic>
      <p:sp>
        <p:nvSpPr>
          <p:cNvPr id="9" name="Content Placeholder 4"/>
          <p:cNvSpPr txBox="1">
            <a:spLocks/>
          </p:cNvSpPr>
          <p:nvPr/>
        </p:nvSpPr>
        <p:spPr bwMode="auto">
          <a:xfrm>
            <a:off x="152400" y="5726269"/>
            <a:ext cx="8514361" cy="812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77500" lnSpcReduction="20000"/>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r>
              <a:rPr lang="en-US" i="1" dirty="0" smtClean="0"/>
              <a:t>Next Steps:</a:t>
            </a:r>
            <a:endParaRPr lang="en-US" dirty="0" smtClean="0"/>
          </a:p>
          <a:p>
            <a:pPr lvl="1"/>
            <a:r>
              <a:rPr lang="en-US" sz="2000" dirty="0" smtClean="0"/>
              <a:t>Complete architecture description </a:t>
            </a:r>
          </a:p>
          <a:p>
            <a:pPr lvl="1"/>
            <a:r>
              <a:rPr lang="en-US" sz="2000" dirty="0" smtClean="0"/>
              <a:t>Review with stakeholders, and develop recommendations  </a:t>
            </a:r>
            <a:endParaRPr lang="en-US" sz="2000" dirty="0"/>
          </a:p>
        </p:txBody>
      </p:sp>
      <p:sp>
        <p:nvSpPr>
          <p:cNvPr id="10" name="Content Placeholder 4"/>
          <p:cNvSpPr txBox="1">
            <a:spLocks/>
          </p:cNvSpPr>
          <p:nvPr/>
        </p:nvSpPr>
        <p:spPr bwMode="auto">
          <a:xfrm>
            <a:off x="4726984" y="5702750"/>
            <a:ext cx="4239215" cy="4232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pPr marL="115888" lvl="1" indent="0" algn="ctr">
              <a:buNone/>
            </a:pPr>
            <a:r>
              <a:rPr lang="en-US" sz="1600" dirty="0" smtClean="0"/>
              <a:t>Namibia Flood Pilot – Process Flow</a:t>
            </a:r>
          </a:p>
        </p:txBody>
      </p:sp>
      <p:sp>
        <p:nvSpPr>
          <p:cNvPr id="11" name="Rectangle 36"/>
          <p:cNvSpPr>
            <a:spLocks noChangeArrowheads="1"/>
          </p:cNvSpPr>
          <p:nvPr/>
        </p:nvSpPr>
        <p:spPr bwMode="auto">
          <a:xfrm>
            <a:off x="962758" y="6605344"/>
            <a:ext cx="7127352" cy="153888"/>
          </a:xfrm>
          <a:prstGeom prst="rect">
            <a:avLst/>
          </a:prstGeom>
          <a:noFill/>
          <a:ln w="9525">
            <a:noFill/>
            <a:miter lim="800000"/>
            <a:headEnd/>
            <a:tailEnd/>
          </a:ln>
        </p:spPr>
        <p:txBody>
          <a:bodyPr wrap="square" lIns="0" tIns="0" rIns="0" bIns="0">
            <a:spAutoFit/>
          </a:bodyPr>
          <a:lstStyle/>
          <a:p>
            <a:pPr algn="ctr">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spTree>
    <p:extLst>
      <p:ext uri="{BB962C8B-B14F-4D97-AF65-F5344CB8AC3E}">
        <p14:creationId xmlns="" xmlns:p14="http://schemas.microsoft.com/office/powerpoint/2010/main" val="23438042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17</a:t>
            </a:fld>
            <a:endParaRPr lang="en-US" smtClean="0"/>
          </a:p>
        </p:txBody>
      </p:sp>
      <p:sp>
        <p:nvSpPr>
          <p:cNvPr id="3075" name="Title 1"/>
          <p:cNvSpPr>
            <a:spLocks noGrp="1"/>
          </p:cNvSpPr>
          <p:nvPr>
            <p:ph type="title" idx="4294967295"/>
          </p:nvPr>
        </p:nvSpPr>
        <p:spPr>
          <a:xfrm>
            <a:off x="1560407" y="221064"/>
            <a:ext cx="7764463" cy="609600"/>
          </a:xfrm>
        </p:spPr>
        <p:txBody>
          <a:bodyPr/>
          <a:lstStyle/>
          <a:p>
            <a:pPr algn="l" eaLnBrk="1" hangingPunct="1"/>
            <a:r>
              <a:rPr lang="en-US" sz="2400" dirty="0" smtClean="0">
                <a:latin typeface="Tahoma" pitchFamily="-106" charset="0"/>
                <a:ea typeface="ＭＳ Ｐゴシック" pitchFamily="-106" charset="-128"/>
                <a:cs typeface="Tahoma" pitchFamily="-106" charset="0"/>
              </a:rPr>
              <a:t>DI-01-C2_2 </a:t>
            </a:r>
            <a:r>
              <a:rPr lang="en-US" sz="2400" dirty="0" smtClean="0"/>
              <a:t>Supersite proposals evaluation and data provision coordination team</a:t>
            </a:r>
            <a:br>
              <a:rPr lang="en-US" sz="2400" dirty="0" smtClean="0"/>
            </a:br>
            <a:r>
              <a:rPr lang="en-US" sz="2400" dirty="0" smtClean="0">
                <a:latin typeface="Tahoma" pitchFamily="-106" charset="0"/>
                <a:ea typeface="ＭＳ Ｐゴシック" pitchFamily="-106" charset="-128"/>
                <a:cs typeface="Tahoma" pitchFamily="-106" charset="0"/>
              </a:rPr>
              <a:t> J. Hoffmann, G. Séguin</a:t>
            </a:r>
          </a:p>
        </p:txBody>
      </p:sp>
      <p:sp>
        <p:nvSpPr>
          <p:cNvPr id="5" name="Rectangle 3"/>
          <p:cNvSpPr txBox="1">
            <a:spLocks noChangeArrowheads="1"/>
          </p:cNvSpPr>
          <p:nvPr/>
        </p:nvSpPr>
        <p:spPr>
          <a:xfrm>
            <a:off x="147037" y="1567543"/>
            <a:ext cx="8832205" cy="4205584"/>
          </a:xfrm>
          <a:prstGeom prst="rect">
            <a:avLst/>
          </a:prstGeom>
        </p:spPr>
        <p:txBody>
          <a:bodyPr/>
          <a:lstStyle/>
          <a:p>
            <a:pPr defTabSz="914400">
              <a:lnSpc>
                <a:spcPct val="90000"/>
              </a:lnSpc>
              <a:spcBef>
                <a:spcPct val="20000"/>
              </a:spcBef>
              <a:defRPr/>
            </a:pPr>
            <a:r>
              <a:rPr lang="en-US" sz="2400" dirty="0" smtClean="0">
                <a:latin typeface="Tahoma" pitchFamily="-106" charset="0"/>
                <a:cs typeface="Tahoma" pitchFamily="-106" charset="0"/>
              </a:rPr>
              <a:t>Contribute to the GEO disaster </a:t>
            </a:r>
            <a:r>
              <a:rPr lang="en-US" sz="2400" dirty="0" smtClean="0"/>
              <a:t>C2 </a:t>
            </a:r>
            <a:r>
              <a:rPr lang="en-US" sz="2400" dirty="0" err="1" smtClean="0"/>
              <a:t>Geohazards</a:t>
            </a:r>
            <a:r>
              <a:rPr lang="en-US" sz="2400" dirty="0" smtClean="0"/>
              <a:t> Monitoring, Alert, and Risk Assessment</a:t>
            </a:r>
            <a:r>
              <a:rPr lang="en-US" sz="2400" b="1" dirty="0" smtClean="0"/>
              <a:t> </a:t>
            </a:r>
            <a:r>
              <a:rPr lang="en-US" sz="2400" dirty="0" smtClean="0">
                <a:latin typeface="Tahoma" pitchFamily="-106" charset="0"/>
                <a:cs typeface="Tahoma" pitchFamily="-106" charset="0"/>
              </a:rPr>
              <a:t>action:</a:t>
            </a:r>
          </a:p>
          <a:p>
            <a:pPr lvl="0" defTabSz="914400">
              <a:lnSpc>
                <a:spcPct val="90000"/>
              </a:lnSpc>
              <a:spcBef>
                <a:spcPct val="20000"/>
              </a:spcBef>
              <a:defRPr/>
            </a:pPr>
            <a:endParaRPr lang="en-CA" altLang="ja-JP" sz="2400" dirty="0" smtClean="0">
              <a:latin typeface="Tahoma" pitchFamily="-106" charset="0"/>
              <a:cs typeface="Tahoma" pitchFamily="-106" charset="0"/>
            </a:endParaRPr>
          </a:p>
          <a:p>
            <a:r>
              <a:rPr lang="en-US" sz="2400" dirty="0" smtClean="0"/>
              <a:t>Support the establishment of Supersites and Natural Laboratories.  Provide an electronic infrastructure allowing easy access to data (space &amp; in-situ) and a wide range of tools, and a platform for on-line collaboration. Develop a consolidated Supersites Strategic Plan (covering space, ground, infrastructure meta-data, processing and data dissemination)</a:t>
            </a:r>
          </a:p>
          <a:p>
            <a:pPr lvl="0" defTabSz="914400">
              <a:lnSpc>
                <a:spcPct val="90000"/>
              </a:lnSpc>
              <a:spcBef>
                <a:spcPct val="20000"/>
              </a:spcBef>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173038" indent="-174625" defTabSz="914400" eaLnBrk="0" hangingPunct="0">
              <a:spcBef>
                <a:spcPts val="600"/>
              </a:spcBef>
              <a:buFont typeface="Wingdings" pitchFamily="-106" charset="2"/>
              <a:buChar cha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 xmlns:p14="http://schemas.microsoft.com/office/powerpoint/2010/main" val="2507889835"/>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err="1" smtClean="0">
                <a:latin typeface="Tahoma" pitchFamily="-106" charset="0"/>
                <a:ea typeface="ＭＳ Ｐゴシック" pitchFamily="-106" charset="-128"/>
                <a:cs typeface="Tahoma" pitchFamily="-106" charset="0"/>
              </a:rPr>
              <a:t>Geohazard</a:t>
            </a:r>
            <a:r>
              <a:rPr lang="en-US" dirty="0" smtClean="0">
                <a:latin typeface="Tahoma" pitchFamily="-106" charset="0"/>
                <a:ea typeface="ＭＳ Ｐゴシック" pitchFamily="-106" charset="-128"/>
                <a:cs typeface="Tahoma" pitchFamily="-106" charset="0"/>
              </a:rPr>
              <a:t> Supersite</a:t>
            </a:r>
            <a:br>
              <a:rPr lang="en-US" dirty="0" smtClean="0">
                <a:latin typeface="Tahoma" pitchFamily="-106" charset="0"/>
                <a:ea typeface="ＭＳ Ｐゴシック" pitchFamily="-106" charset="-128"/>
                <a:cs typeface="Tahoma" pitchFamily="-106" charset="0"/>
              </a:rPr>
            </a:br>
            <a:r>
              <a:rPr lang="en-US" dirty="0" smtClean="0">
                <a:latin typeface="Tahoma" pitchFamily="-106" charset="0"/>
                <a:ea typeface="ＭＳ Ｐゴシック" pitchFamily="-106" charset="-128"/>
                <a:cs typeface="Tahoma" pitchFamily="-106" charset="0"/>
              </a:rPr>
              <a:t> Status Summary</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Main 2012 achievements/outcomes:</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CEOS proposal for Supersite selection</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Supersite Partnership agreed on Supersite definition</a:t>
            </a:r>
          </a:p>
          <a:p>
            <a:pPr marL="342900"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Future activities and milestones</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Settle initial Supersites Partnership structures (end 2012)</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Agree CEOS coordination mechanism for data contributions (end 2012)</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Prepare and evaluate Supersites proposals (initial set end 2012/early 2013)</a:t>
            </a:r>
          </a:p>
          <a:p>
            <a:pPr marL="342900"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Main Issues</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Lack of leadership at GEO level</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Incomplete engagement of targeted science community (currently mostly </a:t>
            </a:r>
            <a:r>
              <a:rPr lang="en-GB" altLang="ja-JP" b="1" dirty="0" err="1" smtClean="0">
                <a:solidFill>
                  <a:schemeClr val="tx1">
                    <a:lumMod val="75000"/>
                  </a:schemeClr>
                </a:solidFill>
                <a:latin typeface="Arial" pitchFamily="34" charset="0"/>
                <a:ea typeface="ＭＳ Ｐゴシック" pitchFamily="50" charset="-128"/>
                <a:cs typeface="Arial" pitchFamily="34" charset="0"/>
              </a:rPr>
              <a:t>InSAR</a:t>
            </a:r>
            <a:r>
              <a:rPr lang="en-GB" altLang="ja-JP" b="1" dirty="0" smtClean="0">
                <a:solidFill>
                  <a:schemeClr val="tx1">
                    <a:lumMod val="75000"/>
                  </a:schemeClr>
                </a:solidFill>
                <a:latin typeface="Arial" pitchFamily="34" charset="0"/>
                <a:ea typeface="ＭＳ Ｐゴシック" pitchFamily="50" charset="-128"/>
                <a:cs typeface="Arial" pitchFamily="34" charset="0"/>
              </a:rPr>
              <a:t>-applications)</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@CEOS: Not all potentially contributing Agencies engaged</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173038" indent="-174625" defTabSz="914400" eaLnBrk="0" hangingPunct="0">
              <a:spcBef>
                <a:spcPts val="600"/>
              </a:spcBef>
              <a:buFont typeface="Wingdings" pitchFamily="-106" charset="2"/>
              <a:buChar cha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 xmlns:p14="http://schemas.microsoft.com/office/powerpoint/2010/main" val="3871183897"/>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Supersite selection</a:t>
            </a:r>
          </a:p>
        </p:txBody>
      </p:sp>
      <p:sp>
        <p:nvSpPr>
          <p:cNvPr id="5"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CEOS Proposal presented in May 2012</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Subsequent input from larger Supersites Partnership</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Very slow response from GEO </a:t>
            </a:r>
            <a:r>
              <a:rPr lang="en-GB" altLang="ja-JP" b="1" dirty="0" err="1" smtClean="0">
                <a:solidFill>
                  <a:schemeClr val="tx1">
                    <a:lumMod val="75000"/>
                  </a:schemeClr>
                </a:solidFill>
                <a:latin typeface="Arial" pitchFamily="34" charset="0"/>
                <a:ea typeface="ＭＳ Ｐゴシック" pitchFamily="50" charset="-128"/>
                <a:cs typeface="Arial" pitchFamily="34" charset="0"/>
              </a:rPr>
              <a:t>CoP</a:t>
            </a:r>
            <a:r>
              <a:rPr lang="en-GB" altLang="ja-JP" b="1" dirty="0" smtClean="0">
                <a:solidFill>
                  <a:schemeClr val="tx1">
                    <a:lumMod val="75000"/>
                  </a:schemeClr>
                </a:solidFill>
                <a:latin typeface="Arial" pitchFamily="34" charset="0"/>
                <a:ea typeface="ＭＳ Ｐゴシック" pitchFamily="50" charset="-128"/>
                <a:cs typeface="Arial" pitchFamily="34" charset="0"/>
              </a:rPr>
              <a:t> </a:t>
            </a:r>
            <a:r>
              <a:rPr lang="en-GB" altLang="ja-JP" b="1" dirty="0" err="1" smtClean="0">
                <a:solidFill>
                  <a:schemeClr val="tx1">
                    <a:lumMod val="75000"/>
                  </a:schemeClr>
                </a:solidFill>
                <a:latin typeface="Arial" pitchFamily="34" charset="0"/>
                <a:ea typeface="ＭＳ Ｐゴシック" pitchFamily="50" charset="-128"/>
                <a:cs typeface="Arial" pitchFamily="34" charset="0"/>
              </a:rPr>
              <a:t>Geohazards</a:t>
            </a: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Finalized</a:t>
            </a:r>
          </a:p>
          <a:p>
            <a:pPr defTabSz="914400">
              <a:lnSpc>
                <a:spcPct val="90000"/>
              </a:lnSpc>
              <a:spcBef>
                <a:spcPct val="20000"/>
              </a:spcBef>
            </a:pPr>
            <a:endParaRPr lang="en-GB" altLang="ja-JP" sz="100" b="1" dirty="0" smtClean="0">
              <a:solidFill>
                <a:schemeClr val="tx1">
                  <a:lumMod val="75000"/>
                </a:schemeClr>
              </a:solidFill>
              <a:latin typeface="Arial" pitchFamily="34" charset="0"/>
              <a:ea typeface="ＭＳ Ｐゴシック" pitchFamily="50" charset="-128"/>
              <a:cs typeface="Arial" pitchFamily="34" charset="0"/>
            </a:endParaRPr>
          </a:p>
          <a:p>
            <a:pPr defTabSz="914400">
              <a:lnSpc>
                <a:spcPct val="90000"/>
              </a:lnSpc>
              <a:spcBef>
                <a:spcPct val="20000"/>
              </a:spcBef>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Process</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Supersite Nomination</a:t>
            </a:r>
          </a:p>
          <a:p>
            <a:pPr marL="1257300" lvl="2" indent="-342900" defTabSz="914400">
              <a:lnSpc>
                <a:spcPct val="90000"/>
              </a:lnSpc>
              <a:spcBef>
                <a:spcPct val="20000"/>
              </a:spcBef>
              <a:buFont typeface="Arial" charset="0"/>
              <a:buChar char="•"/>
            </a:pPr>
            <a:r>
              <a:rPr lang="en-GB" altLang="ja-JP" dirty="0" smtClean="0">
                <a:solidFill>
                  <a:schemeClr val="tx1">
                    <a:lumMod val="75000"/>
                  </a:schemeClr>
                </a:solidFill>
                <a:latin typeface="Arial" pitchFamily="34" charset="0"/>
                <a:ea typeface="ＭＳ Ｐゴシック" pitchFamily="50" charset="-128"/>
                <a:cs typeface="Arial" pitchFamily="34" charset="0"/>
              </a:rPr>
              <a:t>using standard proposal based on SOAR</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Recommendation by Scientific Advisory Committee (SAC)</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Recommendation by CEOS Supersites Coordination Team (SCT)</a:t>
            </a:r>
          </a:p>
          <a:p>
            <a:pPr marL="1257300" lvl="2" indent="-342900" defTabSz="914400">
              <a:lnSpc>
                <a:spcPct val="90000"/>
              </a:lnSpc>
              <a:spcBef>
                <a:spcPct val="20000"/>
              </a:spcBef>
              <a:buFont typeface="Arial" charset="0"/>
              <a:buChar char="•"/>
            </a:pPr>
            <a:r>
              <a:rPr lang="en-GB" altLang="ja-JP" dirty="0" smtClean="0">
                <a:solidFill>
                  <a:schemeClr val="tx1">
                    <a:lumMod val="75000"/>
                  </a:schemeClr>
                </a:solidFill>
                <a:latin typeface="Arial" pitchFamily="34" charset="0"/>
                <a:ea typeface="ＭＳ Ｐゴシック" pitchFamily="50" charset="-128"/>
                <a:cs typeface="Arial" pitchFamily="34" charset="0"/>
              </a:rPr>
              <a:t>includes details on data contributions planned</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Approval by CEOS SIT and Plenary</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SAC confirms successful setup</a:t>
            </a:r>
          </a:p>
          <a:p>
            <a:pPr defTabSz="914400">
              <a:lnSpc>
                <a:spcPct val="90000"/>
              </a:lnSpc>
              <a:spcBef>
                <a:spcPct val="20000"/>
              </a:spcBef>
            </a:pPr>
            <a:endParaRPr lang="en-GB" altLang="ja-JP" sz="800" b="1" dirty="0">
              <a:solidFill>
                <a:schemeClr val="tx1">
                  <a:lumMod val="75000"/>
                </a:schemeClr>
              </a:solidFill>
              <a:latin typeface="Arial" pitchFamily="34" charset="0"/>
              <a:ea typeface="ＭＳ Ｐゴシック" pitchFamily="50" charset="-128"/>
              <a:cs typeface="Arial" pitchFamily="34" charset="0"/>
            </a:endParaRPr>
          </a:p>
          <a:p>
            <a:pPr defTabSz="914400">
              <a:lnSpc>
                <a:spcPct val="90000"/>
              </a:lnSpc>
              <a:spcBef>
                <a:spcPct val="20000"/>
              </a:spcBef>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Regular review</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Are Supersites actively exploited? Are they the right ones?</a:t>
            </a:r>
          </a:p>
          <a:p>
            <a:pPr marL="800100" lvl="1" indent="-342900" defTabSz="914400">
              <a:lnSpc>
                <a:spcPct val="90000"/>
              </a:lnSpc>
              <a:spcBef>
                <a:spcPct val="20000"/>
              </a:spcBef>
              <a:buFont typeface="Arial" charset="0"/>
              <a:buChar char="•"/>
            </a:pPr>
            <a:r>
              <a:rPr lang="en-GB" altLang="ja-JP" b="1" dirty="0">
                <a:solidFill>
                  <a:schemeClr val="tx1">
                    <a:lumMod val="75000"/>
                  </a:schemeClr>
                </a:solidFill>
                <a:latin typeface="Arial" pitchFamily="34" charset="0"/>
                <a:ea typeface="ＭＳ Ｐゴシック" pitchFamily="50" charset="-128"/>
                <a:cs typeface="Arial" pitchFamily="34" charset="0"/>
              </a:rPr>
              <a:t>Every 2 years</a:t>
            </a:r>
          </a:p>
          <a:p>
            <a:pPr lvl="1" defTabSz="914400">
              <a:lnSpc>
                <a:spcPct val="90000"/>
              </a:lnSpc>
              <a:spcBef>
                <a:spcPct val="20000"/>
              </a:spcBef>
            </a:pP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173038" indent="-174625" defTabSz="914400" eaLnBrk="0" hangingPunct="0">
              <a:spcBef>
                <a:spcPts val="600"/>
              </a:spcBef>
              <a:buFont typeface="Wingdings" pitchFamily="-106" charset="2"/>
              <a:buChar cha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
        <p:nvSpPr>
          <p:cNvPr id="2" name="Ellipse 1"/>
          <p:cNvSpPr/>
          <p:nvPr/>
        </p:nvSpPr>
        <p:spPr bwMode="auto">
          <a:xfrm rot="634702">
            <a:off x="5727459" y="2823587"/>
            <a:ext cx="3336052" cy="1185706"/>
          </a:xfrm>
          <a:prstGeom prst="ellipse">
            <a:avLst/>
          </a:prstGeom>
          <a:solidFill>
            <a:schemeClr val="accent1"/>
          </a:solidFill>
          <a:ln w="38100" cap="flat" cmpd="sng" algn="ctr">
            <a:solidFill>
              <a:srgbClr val="00206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500" b="1" i="0" u="none" strike="noStrike" cap="none" normalizeH="0" baseline="0" dirty="0" smtClean="0">
                <a:ln>
                  <a:noFill/>
                </a:ln>
                <a:solidFill>
                  <a:srgbClr val="000000"/>
                </a:solidFill>
                <a:effectLst/>
                <a:latin typeface="Tahoma" pitchFamily="34" charset="0"/>
              </a:rPr>
              <a:t>SIT </a:t>
            </a:r>
            <a:r>
              <a:rPr kumimoji="0" lang="de-DE" sz="1500" b="1" i="0" u="none" strike="noStrike" cap="none" normalizeH="0" baseline="0" dirty="0" err="1" smtClean="0">
                <a:ln>
                  <a:noFill/>
                </a:ln>
                <a:solidFill>
                  <a:srgbClr val="000000"/>
                </a:solidFill>
                <a:effectLst/>
                <a:latin typeface="Tahoma" pitchFamily="34" charset="0"/>
              </a:rPr>
              <a:t>is</a:t>
            </a:r>
            <a:r>
              <a:rPr kumimoji="0" lang="de-DE" sz="1500" b="1" i="0" u="none" strike="noStrike" cap="none" normalizeH="0" baseline="0" dirty="0" smtClean="0">
                <a:ln>
                  <a:noFill/>
                </a:ln>
                <a:solidFill>
                  <a:srgbClr val="000000"/>
                </a:solidFill>
                <a:effectLst/>
                <a:latin typeface="Tahoma" pitchFamily="34" charset="0"/>
              </a:rPr>
              <a:t> </a:t>
            </a:r>
            <a:r>
              <a:rPr kumimoji="0" lang="de-DE" sz="1500" b="1" i="0" u="none" strike="noStrike" cap="none" normalizeH="0" baseline="0" dirty="0" err="1" smtClean="0">
                <a:ln>
                  <a:noFill/>
                </a:ln>
                <a:solidFill>
                  <a:srgbClr val="000000"/>
                </a:solidFill>
                <a:effectLst/>
                <a:latin typeface="Tahoma" pitchFamily="34" charset="0"/>
              </a:rPr>
              <a:t>requested</a:t>
            </a:r>
            <a:endParaRPr kumimoji="0" lang="de-DE" sz="1500" b="1" i="0" u="none" strike="noStrike" cap="none" normalizeH="0" baseline="0" dirty="0" smtClean="0">
              <a:ln>
                <a:noFill/>
              </a:ln>
              <a:solidFill>
                <a:srgbClr val="000000"/>
              </a:solidFill>
              <a:effectLst/>
              <a:latin typeface="Tahoma"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de-DE" sz="1500" b="1" i="0" u="none" strike="noStrike" cap="none" normalizeH="0" baseline="0" dirty="0" smtClean="0">
                <a:ln>
                  <a:noFill/>
                </a:ln>
                <a:solidFill>
                  <a:srgbClr val="000000"/>
                </a:solidFill>
                <a:effectLst/>
                <a:latin typeface="Tahoma" pitchFamily="34" charset="0"/>
              </a:rPr>
              <a:t> </a:t>
            </a:r>
            <a:r>
              <a:rPr kumimoji="0" lang="de-DE" sz="1500" b="1" i="0" u="none" strike="noStrike" cap="none" normalizeH="0" baseline="0" dirty="0" err="1" smtClean="0">
                <a:ln>
                  <a:noFill/>
                </a:ln>
                <a:solidFill>
                  <a:srgbClr val="000000"/>
                </a:solidFill>
                <a:effectLst/>
                <a:latin typeface="Tahoma" pitchFamily="34" charset="0"/>
              </a:rPr>
              <a:t>to</a:t>
            </a:r>
            <a:r>
              <a:rPr kumimoji="0" lang="de-DE" sz="1500" b="1" i="0" u="none" strike="noStrike" cap="none" normalizeH="0" baseline="0" dirty="0" smtClean="0">
                <a:ln>
                  <a:noFill/>
                </a:ln>
                <a:solidFill>
                  <a:srgbClr val="000000"/>
                </a:solidFill>
                <a:effectLst/>
                <a:latin typeface="Tahoma" pitchFamily="34" charset="0"/>
              </a:rPr>
              <a:t> </a:t>
            </a:r>
            <a:r>
              <a:rPr kumimoji="0" lang="de-DE" sz="1500" b="1" i="0" u="none" strike="noStrike" cap="none" normalizeH="0" baseline="0" dirty="0" err="1" smtClean="0">
                <a:ln>
                  <a:noFill/>
                </a:ln>
                <a:solidFill>
                  <a:srgbClr val="000000"/>
                </a:solidFill>
                <a:effectLst/>
                <a:latin typeface="Tahoma" pitchFamily="34" charset="0"/>
              </a:rPr>
              <a:t>support</a:t>
            </a:r>
            <a:r>
              <a:rPr kumimoji="0" lang="de-DE" sz="1500" b="1" i="0" u="none" strike="noStrike" cap="none" normalizeH="0" dirty="0" smtClean="0">
                <a:ln>
                  <a:noFill/>
                </a:ln>
                <a:solidFill>
                  <a:srgbClr val="000000"/>
                </a:solidFill>
                <a:effectLst/>
                <a:latin typeface="Tahoma" pitchFamily="34" charset="0"/>
              </a:rPr>
              <a:t> </a:t>
            </a:r>
            <a:r>
              <a:rPr kumimoji="0" lang="de-DE" sz="1500" b="1" i="0" u="none" strike="noStrike" cap="none" normalizeH="0" dirty="0" err="1" smtClean="0">
                <a:ln>
                  <a:noFill/>
                </a:ln>
                <a:solidFill>
                  <a:srgbClr val="000000"/>
                </a:solidFill>
                <a:effectLst/>
                <a:latin typeface="Tahoma" pitchFamily="34" charset="0"/>
              </a:rPr>
              <a:t>this</a:t>
            </a:r>
            <a:r>
              <a:rPr kumimoji="0" lang="de-DE" sz="1500" b="1" i="0" u="none" strike="noStrike" cap="none" normalizeH="0" dirty="0" smtClean="0">
                <a:ln>
                  <a:noFill/>
                </a:ln>
                <a:solidFill>
                  <a:srgbClr val="000000"/>
                </a:solidFill>
                <a:effectLst/>
                <a:latin typeface="Tahoma" pitchFamily="34" charset="0"/>
              </a:rPr>
              <a:t> </a:t>
            </a:r>
            <a:r>
              <a:rPr kumimoji="0" lang="de-DE" sz="1500" b="1" i="0" u="none" strike="noStrike" cap="none" normalizeH="0" dirty="0" err="1" smtClean="0">
                <a:ln>
                  <a:noFill/>
                </a:ln>
                <a:solidFill>
                  <a:srgbClr val="000000"/>
                </a:solidFill>
                <a:effectLst/>
                <a:latin typeface="Tahoma" pitchFamily="34" charset="0"/>
              </a:rPr>
              <a:t>proposed</a:t>
            </a:r>
            <a:r>
              <a:rPr kumimoji="0" lang="de-DE" sz="1500" b="1" i="0" u="none" strike="noStrike" cap="none" normalizeH="0" dirty="0" smtClean="0">
                <a:ln>
                  <a:noFill/>
                </a:ln>
                <a:solidFill>
                  <a:srgbClr val="000000"/>
                </a:solidFill>
                <a:effectLst/>
                <a:latin typeface="Tahoma" pitchFamily="34" charset="0"/>
              </a:rPr>
              <a:t> </a:t>
            </a:r>
          </a:p>
          <a:p>
            <a:pPr marL="0" marR="0" indent="0" algn="ctr" defTabSz="914400" rtl="0" eaLnBrk="0" fontAlgn="base" latinLnBrk="0" hangingPunct="0">
              <a:lnSpc>
                <a:spcPct val="100000"/>
              </a:lnSpc>
              <a:spcBef>
                <a:spcPct val="0"/>
              </a:spcBef>
              <a:spcAft>
                <a:spcPct val="0"/>
              </a:spcAft>
              <a:buClrTx/>
              <a:buSzTx/>
              <a:buFontTx/>
              <a:buNone/>
              <a:tabLst/>
            </a:pPr>
            <a:r>
              <a:rPr kumimoji="0" lang="de-DE" sz="1500" b="1" i="0" u="none" strike="noStrike" cap="none" normalizeH="0" dirty="0" err="1" smtClean="0">
                <a:ln>
                  <a:noFill/>
                </a:ln>
                <a:solidFill>
                  <a:srgbClr val="000000"/>
                </a:solidFill>
                <a:effectLst/>
                <a:latin typeface="Tahoma" pitchFamily="34" charset="0"/>
              </a:rPr>
              <a:t>process</a:t>
            </a:r>
            <a:endParaRPr kumimoji="0" lang="de-DE" sz="1500" b="1" i="0" u="none" strike="noStrike" cap="none" normalizeH="0" baseline="0" dirty="0" smtClean="0">
              <a:ln>
                <a:noFill/>
              </a:ln>
              <a:solidFill>
                <a:srgbClr val="000000"/>
              </a:solidFill>
              <a:effectLst/>
              <a:latin typeface="Tahoma"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1320800" y="101600"/>
            <a:ext cx="776446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OUTLINE</a:t>
            </a:r>
          </a:p>
        </p:txBody>
      </p:sp>
      <p:sp>
        <p:nvSpPr>
          <p:cNvPr id="5" name="Rectangle 3"/>
          <p:cNvSpPr txBox="1">
            <a:spLocks noChangeArrowheads="1"/>
          </p:cNvSpPr>
          <p:nvPr/>
        </p:nvSpPr>
        <p:spPr>
          <a:xfrm>
            <a:off x="147037" y="1597688"/>
            <a:ext cx="8832205" cy="4205584"/>
          </a:xfrm>
          <a:prstGeom prst="rect">
            <a:avLst/>
          </a:prstGeom>
        </p:spPr>
        <p:txBody>
          <a:bodyPr/>
          <a:lstStyle/>
          <a:p>
            <a:pPr marL="800100" lvl="1" indent="-342900" defTabSz="914400">
              <a:lnSpc>
                <a:spcPct val="90000"/>
              </a:lnSpc>
              <a:spcBef>
                <a:spcPct val="20000"/>
              </a:spcBef>
              <a:buFont typeface="Arial" charset="0"/>
              <a:buChar cha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buFont typeface="+mj-lt"/>
              <a:buAutoNum type="arabicPeriod"/>
            </a:pPr>
            <a:r>
              <a:rPr lang="en-US" dirty="0" smtClean="0">
                <a:solidFill>
                  <a:srgbClr val="1F497D"/>
                </a:solidFill>
                <a:ea typeface="Calibri" pitchFamily="34" charset="0"/>
                <a:cs typeface="Times New Roman" pitchFamily="18" charset="0"/>
              </a:rPr>
              <a:t>Proposal to modify the GEO disaster task</a:t>
            </a:r>
          </a:p>
          <a:p>
            <a:pPr marL="342900" indent="-342900" defTabSz="914400">
              <a:buFont typeface="+mj-lt"/>
              <a:buAutoNum type="arabicPeriod"/>
            </a:pPr>
            <a:endParaRPr lang="en-US" dirty="0" smtClean="0">
              <a:solidFill>
                <a:srgbClr val="1F497D"/>
              </a:solidFill>
              <a:latin typeface="+mj-lt"/>
              <a:ea typeface="Calibri" pitchFamily="34" charset="0"/>
              <a:cs typeface="Times New Roman" pitchFamily="18" charset="0"/>
            </a:endParaRPr>
          </a:p>
          <a:p>
            <a:pPr marL="342900" indent="-342900" defTabSz="914400">
              <a:buFont typeface="+mj-lt"/>
              <a:buAutoNum type="arabicPeriod"/>
            </a:pPr>
            <a:r>
              <a:rPr lang="en-US" dirty="0" smtClean="0">
                <a:solidFill>
                  <a:srgbClr val="1F497D"/>
                </a:solidFill>
                <a:latin typeface="+mj-lt"/>
                <a:ea typeface="Calibri" pitchFamily="34" charset="0"/>
                <a:cs typeface="Times New Roman" pitchFamily="18" charset="0"/>
              </a:rPr>
              <a:t>Disaster action plan status</a:t>
            </a:r>
          </a:p>
          <a:p>
            <a:pPr marL="342900" indent="-342900" defTabSz="914400">
              <a:buFont typeface="+mj-lt"/>
              <a:buAutoNum type="arabicPeriod"/>
            </a:pPr>
            <a:endParaRPr lang="en-US" dirty="0" smtClean="0">
              <a:solidFill>
                <a:srgbClr val="1F497D"/>
              </a:solidFill>
              <a:latin typeface="+mj-lt"/>
              <a:ea typeface="Calibri" pitchFamily="34" charset="0"/>
              <a:cs typeface="Times New Roman" pitchFamily="18" charset="0"/>
            </a:endParaRPr>
          </a:p>
          <a:p>
            <a:pPr marL="800100" lvl="1" indent="-342900" defTabSz="914400">
              <a:buFont typeface="+mj-lt"/>
              <a:buAutoNum type="alphaLcParenR"/>
            </a:pPr>
            <a:r>
              <a:rPr lang="en-US" dirty="0" smtClean="0">
                <a:solidFill>
                  <a:srgbClr val="1F497D"/>
                </a:solidFill>
                <a:latin typeface="+mj-lt"/>
                <a:ea typeface="Calibri" pitchFamily="34" charset="0"/>
                <a:cs typeface="Times New Roman" pitchFamily="18" charset="0"/>
              </a:rPr>
              <a:t>Gap analysis results</a:t>
            </a:r>
          </a:p>
          <a:p>
            <a:pPr marL="800100" lvl="1" indent="-342900" defTabSz="914400"/>
            <a:endParaRPr lang="en-US" dirty="0" smtClean="0">
              <a:solidFill>
                <a:srgbClr val="1F497D"/>
              </a:solidFill>
              <a:latin typeface="+mj-lt"/>
              <a:ea typeface="Calibri" pitchFamily="34" charset="0"/>
              <a:cs typeface="Times New Roman" pitchFamily="18" charset="0"/>
            </a:endParaRPr>
          </a:p>
          <a:p>
            <a:pPr marL="800100" lvl="1" indent="-342900" defTabSz="914400">
              <a:buFont typeface="+mj-lt"/>
              <a:buAutoNum type="alphaLcParenR"/>
            </a:pPr>
            <a:r>
              <a:rPr lang="en-US" dirty="0" err="1" smtClean="0">
                <a:solidFill>
                  <a:srgbClr val="1F497D"/>
                </a:solidFill>
                <a:latin typeface="+mj-lt"/>
                <a:ea typeface="Calibri" pitchFamily="34" charset="0"/>
                <a:cs typeface="Times New Roman" pitchFamily="18" charset="0"/>
              </a:rPr>
              <a:t>Geohazard</a:t>
            </a:r>
            <a:r>
              <a:rPr lang="en-US" dirty="0" smtClean="0">
                <a:solidFill>
                  <a:srgbClr val="1F497D"/>
                </a:solidFill>
                <a:latin typeface="+mj-lt"/>
                <a:ea typeface="Calibri" pitchFamily="34" charset="0"/>
                <a:cs typeface="Times New Roman" pitchFamily="18" charset="0"/>
              </a:rPr>
              <a:t> Supersite proposal to CEOS</a:t>
            </a:r>
            <a:endParaRPr lang="en-US" dirty="0" smtClean="0">
              <a:latin typeface="+mj-lt"/>
              <a:cs typeface="Arial" pitchFamily="34" charset="0"/>
            </a:endParaRPr>
          </a:p>
          <a:p>
            <a:pPr lvl="0" defTabSz="914400" eaLnBrk="0" hangingPunct="0"/>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173038" indent="-174625" defTabSz="914400" eaLnBrk="0" hangingPunct="0">
              <a:spcBef>
                <a:spcPts val="600"/>
              </a:spcBef>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Supersite definition</a:t>
            </a:r>
          </a:p>
        </p:txBody>
      </p:sp>
      <p:sp>
        <p:nvSpPr>
          <p:cNvPr id="5"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CEOS Proposal presented in May 2012</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Discussions in subsequent </a:t>
            </a:r>
            <a:r>
              <a:rPr lang="en-GB" altLang="ja-JP" b="1" dirty="0" err="1" smtClean="0">
                <a:solidFill>
                  <a:schemeClr val="tx1">
                    <a:lumMod val="75000"/>
                  </a:schemeClr>
                </a:solidFill>
                <a:latin typeface="Arial" pitchFamily="34" charset="0"/>
                <a:ea typeface="ＭＳ Ｐゴシック" pitchFamily="50" charset="-128"/>
                <a:cs typeface="Arial" pitchFamily="34" charset="0"/>
              </a:rPr>
              <a:t>telecons</a:t>
            </a: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Agreed by Supersite Partnership in early September 2012</a:t>
            </a:r>
            <a:endParaRPr lang="en-GB" altLang="ja-JP" b="1" dirty="0" smtClean="0">
              <a:solidFill>
                <a:srgbClr val="FF0000"/>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defTabSz="914400">
              <a:lnSpc>
                <a:spcPct val="90000"/>
              </a:lnSpc>
              <a:spcBef>
                <a:spcPct val="20000"/>
              </a:spcBef>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Types of Supersites</a:t>
            </a:r>
          </a:p>
          <a:p>
            <a:pPr marL="800100" lvl="1" indent="-342900" defTabSz="914400">
              <a:lnSpc>
                <a:spcPct val="90000"/>
              </a:lnSpc>
              <a:spcBef>
                <a:spcPct val="20000"/>
              </a:spcBef>
              <a:buFont typeface="Arial" charset="0"/>
              <a:buChar char="•"/>
            </a:pPr>
            <a:r>
              <a:rPr lang="en-GB" altLang="ja-JP" b="1" u="sng" dirty="0" smtClean="0">
                <a:solidFill>
                  <a:schemeClr val="tx1">
                    <a:lumMod val="75000"/>
                  </a:schemeClr>
                </a:solidFill>
                <a:latin typeface="Arial" pitchFamily="34" charset="0"/>
                <a:ea typeface="ＭＳ Ｐゴシック" pitchFamily="50" charset="-128"/>
                <a:cs typeface="Arial" pitchFamily="34" charset="0"/>
              </a:rPr>
              <a:t>(Permanent) Supersites</a:t>
            </a:r>
            <a:r>
              <a:rPr lang="en-GB" altLang="ja-JP" b="1" dirty="0" smtClean="0">
                <a:solidFill>
                  <a:schemeClr val="tx1">
                    <a:lumMod val="75000"/>
                  </a:schemeClr>
                </a:solidFill>
                <a:latin typeface="Arial" pitchFamily="34" charset="0"/>
                <a:ea typeface="ＭＳ Ｐゴシック" pitchFamily="50" charset="-128"/>
                <a:cs typeface="Arial" pitchFamily="34" charset="0"/>
              </a:rPr>
              <a:t>: high priority to scientists internationally, active geophysical process poses threat, well-developed observation infrastructures</a:t>
            </a:r>
          </a:p>
          <a:p>
            <a:pPr marL="800100" lvl="1" indent="-342900" defTabSz="914400">
              <a:lnSpc>
                <a:spcPct val="90000"/>
              </a:lnSpc>
              <a:spcBef>
                <a:spcPts val="1200"/>
              </a:spcBef>
              <a:buFont typeface="Arial" charset="0"/>
              <a:buChar char="•"/>
            </a:pPr>
            <a:r>
              <a:rPr lang="en-GB" altLang="ja-JP" b="1" u="sng" dirty="0" smtClean="0">
                <a:solidFill>
                  <a:schemeClr val="tx1">
                    <a:lumMod val="75000"/>
                  </a:schemeClr>
                </a:solidFill>
                <a:latin typeface="Arial" pitchFamily="34" charset="0"/>
                <a:ea typeface="ＭＳ Ｐゴシック" pitchFamily="50" charset="-128"/>
                <a:cs typeface="Arial" pitchFamily="34" charset="0"/>
              </a:rPr>
              <a:t>Candidate Supersites</a:t>
            </a:r>
            <a:r>
              <a:rPr lang="en-GB" altLang="ja-JP" b="1" dirty="0" smtClean="0">
                <a:solidFill>
                  <a:schemeClr val="tx1">
                    <a:lumMod val="75000"/>
                  </a:schemeClr>
                </a:solidFill>
                <a:latin typeface="Arial" pitchFamily="34" charset="0"/>
                <a:ea typeface="ＭＳ Ｐゴシック" pitchFamily="50" charset="-128"/>
                <a:cs typeface="Arial" pitchFamily="34" charset="0"/>
              </a:rPr>
              <a:t>: Supersites that have not been fully set up</a:t>
            </a:r>
          </a:p>
          <a:p>
            <a:pPr marL="800100" lvl="1" indent="-342900" defTabSz="914400">
              <a:lnSpc>
                <a:spcPct val="90000"/>
              </a:lnSpc>
              <a:spcBef>
                <a:spcPts val="1200"/>
              </a:spcBef>
              <a:buFont typeface="Arial" charset="0"/>
              <a:buChar char="•"/>
            </a:pPr>
            <a:r>
              <a:rPr lang="en-GB" altLang="ja-JP" b="1" u="sng" dirty="0" smtClean="0">
                <a:solidFill>
                  <a:schemeClr val="tx1">
                    <a:lumMod val="75000"/>
                  </a:schemeClr>
                </a:solidFill>
                <a:latin typeface="Arial" pitchFamily="34" charset="0"/>
                <a:ea typeface="ＭＳ Ｐゴシック" pitchFamily="50" charset="-128"/>
                <a:cs typeface="Arial" pitchFamily="34" charset="0"/>
              </a:rPr>
              <a:t>Event Supersites: </a:t>
            </a:r>
            <a:r>
              <a:rPr lang="en-GB" altLang="ja-JP" b="1" dirty="0" smtClean="0">
                <a:solidFill>
                  <a:schemeClr val="tx1">
                    <a:lumMod val="75000"/>
                  </a:schemeClr>
                </a:solidFill>
                <a:latin typeface="Arial" pitchFamily="34" charset="0"/>
                <a:ea typeface="ＭＳ Ｐゴシック" pitchFamily="50" charset="-128"/>
                <a:cs typeface="Arial" pitchFamily="34" charset="0"/>
              </a:rPr>
              <a:t>recent natural disaster provides rare opportunity for research, great interest by scientist, available satellite data sets can meaningfully support research</a:t>
            </a:r>
          </a:p>
          <a:p>
            <a:pPr marL="800100" lvl="1" indent="-342900" defTabSz="914400">
              <a:lnSpc>
                <a:spcPct val="90000"/>
              </a:lnSpc>
              <a:spcBef>
                <a:spcPts val="1200"/>
              </a:spcBef>
              <a:buFont typeface="Arial" charset="0"/>
              <a:buChar char="•"/>
            </a:pPr>
            <a:r>
              <a:rPr lang="en-GB" altLang="ja-JP" b="1" u="sng" dirty="0" smtClean="0">
                <a:solidFill>
                  <a:schemeClr val="tx1">
                    <a:lumMod val="75000"/>
                  </a:schemeClr>
                </a:solidFill>
                <a:latin typeface="Arial" pitchFamily="34" charset="0"/>
                <a:ea typeface="ＭＳ Ｐゴシック" pitchFamily="50" charset="-128"/>
                <a:cs typeface="Arial" pitchFamily="34" charset="0"/>
              </a:rPr>
              <a:t>Natural Laboratories: </a:t>
            </a:r>
            <a:r>
              <a:rPr lang="en-GB" altLang="ja-JP" b="1" dirty="0" smtClean="0">
                <a:solidFill>
                  <a:schemeClr val="tx1">
                    <a:lumMod val="75000"/>
                  </a:schemeClr>
                </a:solidFill>
                <a:latin typeface="Arial" pitchFamily="34" charset="0"/>
                <a:ea typeface="ＭＳ Ｐゴシック" pitchFamily="50" charset="-128"/>
                <a:cs typeface="Arial" pitchFamily="34" charset="0"/>
              </a:rPr>
              <a:t>similar to Supersites, but of lower priority, more regional interest, or limited observation infrastructures</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173038" indent="-174625" defTabSz="914400" eaLnBrk="0" hangingPunct="0">
              <a:spcBef>
                <a:spcPts val="600"/>
              </a:spcBef>
              <a:buFont typeface="Wingdings" pitchFamily="-106" charset="2"/>
              <a:buChar cha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 xmlns:p14="http://schemas.microsoft.com/office/powerpoint/2010/main" val="1183849307"/>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Hawai’i  Supersite</a:t>
            </a:r>
          </a:p>
        </p:txBody>
      </p:sp>
      <p:sp>
        <p:nvSpPr>
          <p:cNvPr id="5"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De facto active since 2010</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Formal proposal according to CEOS process received</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Supported by Scientific Advisory Committee</a:t>
            </a:r>
            <a:endParaRPr lang="en-GB" altLang="ja-JP" b="1" dirty="0" smtClean="0">
              <a:solidFill>
                <a:srgbClr val="FF0000"/>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defTabSz="914400">
              <a:lnSpc>
                <a:spcPct val="90000"/>
              </a:lnSpc>
              <a:spcBef>
                <a:spcPct val="20000"/>
              </a:spcBef>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Recommendation of CEOS Supersite Coordination Team</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CEOS should accept as a “Permanent Supersite”</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CEOS should commit* to support this Supersite with these resources:</a:t>
            </a:r>
          </a:p>
          <a:p>
            <a:pPr lvl="2" defTabSz="914400">
              <a:lnSpc>
                <a:spcPct val="90000"/>
              </a:lnSpc>
              <a:spcBef>
                <a:spcPct val="20000"/>
              </a:spcBef>
              <a:tabLst>
                <a:tab pos="1798638" algn="l"/>
                <a:tab pos="4843463" algn="l"/>
              </a:tabLst>
            </a:pP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(ASI)	100 scenes/</a:t>
            </a:r>
            <a:r>
              <a:rPr lang="en-GB" altLang="ja-JP" sz="1600" b="1" dirty="0" err="1" smtClean="0">
                <a:solidFill>
                  <a:schemeClr val="accent2">
                    <a:lumMod val="60000"/>
                    <a:lumOff val="40000"/>
                  </a:schemeClr>
                </a:solidFill>
                <a:latin typeface="Arial" pitchFamily="34" charset="0"/>
                <a:ea typeface="ＭＳ Ｐゴシック" pitchFamily="50" charset="-128"/>
                <a:cs typeface="Arial" pitchFamily="34" charset="0"/>
              </a:rPr>
              <a:t>yr</a:t>
            </a: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	COSMO/</a:t>
            </a:r>
            <a:r>
              <a:rPr lang="en-GB" altLang="ja-JP" sz="1600" b="1" dirty="0" err="1" smtClean="0">
                <a:solidFill>
                  <a:schemeClr val="accent2">
                    <a:lumMod val="60000"/>
                    <a:lumOff val="40000"/>
                  </a:schemeClr>
                </a:solidFill>
                <a:latin typeface="Arial" pitchFamily="34" charset="0"/>
                <a:ea typeface="ＭＳ Ｐゴシック" pitchFamily="50" charset="-128"/>
                <a:cs typeface="Arial" pitchFamily="34" charset="0"/>
              </a:rPr>
              <a:t>Skymed</a:t>
            </a:r>
            <a:endPar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endParaRPr>
          </a:p>
          <a:p>
            <a:pPr lvl="2" defTabSz="914400">
              <a:lnSpc>
                <a:spcPct val="90000"/>
              </a:lnSpc>
              <a:spcBef>
                <a:spcPct val="20000"/>
              </a:spcBef>
              <a:tabLst>
                <a:tab pos="1798638" algn="l"/>
                <a:tab pos="4843463" algn="l"/>
              </a:tabLst>
            </a:pP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(CNES)	1 coverage @ 2.5m	SPOT-5</a:t>
            </a:r>
          </a:p>
          <a:p>
            <a:pPr lvl="2" defTabSz="914400">
              <a:lnSpc>
                <a:spcPct val="90000"/>
              </a:lnSpc>
              <a:spcBef>
                <a:spcPct val="20000"/>
              </a:spcBef>
              <a:tabLst>
                <a:tab pos="1798638" algn="l"/>
                <a:tab pos="4843463" algn="l"/>
              </a:tabLst>
            </a:pP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(CSA)	archive data	Radarsat-1</a:t>
            </a:r>
            <a:b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b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		Radarsat-2</a:t>
            </a:r>
          </a:p>
          <a:p>
            <a:pPr lvl="2" defTabSz="914400">
              <a:lnSpc>
                <a:spcPct val="90000"/>
              </a:lnSpc>
              <a:spcBef>
                <a:spcPct val="20000"/>
              </a:spcBef>
              <a:tabLst>
                <a:tab pos="1798638" algn="l"/>
                <a:tab pos="4843463" algn="l"/>
              </a:tabLst>
            </a:pP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(DLR) 	250 scenes by end 2014	</a:t>
            </a:r>
            <a:r>
              <a:rPr lang="en-GB" altLang="ja-JP" sz="1600" b="1" dirty="0" err="1" smtClean="0">
                <a:solidFill>
                  <a:schemeClr val="accent2">
                    <a:lumMod val="60000"/>
                    <a:lumOff val="40000"/>
                  </a:schemeClr>
                </a:solidFill>
                <a:latin typeface="Arial" pitchFamily="34" charset="0"/>
                <a:ea typeface="ＭＳ Ｐゴシック" pitchFamily="50" charset="-128"/>
                <a:cs typeface="Arial" pitchFamily="34" charset="0"/>
              </a:rPr>
              <a:t>TerraSAR</a:t>
            </a: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-X</a:t>
            </a:r>
          </a:p>
          <a:p>
            <a:pPr lvl="2" defTabSz="914400">
              <a:lnSpc>
                <a:spcPct val="90000"/>
              </a:lnSpc>
              <a:spcBef>
                <a:spcPct val="20000"/>
              </a:spcBef>
              <a:tabLst>
                <a:tab pos="1798638" algn="l"/>
                <a:tab pos="4843463" algn="l"/>
              </a:tabLst>
            </a:pP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(ESA)	complete archive	ERS-1, -2, </a:t>
            </a:r>
            <a:r>
              <a:rPr lang="en-GB" altLang="ja-JP" sz="1600" b="1" dirty="0" err="1" smtClean="0">
                <a:solidFill>
                  <a:schemeClr val="accent2">
                    <a:lumMod val="60000"/>
                    <a:lumOff val="40000"/>
                  </a:schemeClr>
                </a:solidFill>
                <a:latin typeface="Arial" pitchFamily="34" charset="0"/>
                <a:ea typeface="ＭＳ Ｐゴシック" pitchFamily="50" charset="-128"/>
                <a:cs typeface="Arial" pitchFamily="34" charset="0"/>
              </a:rPr>
              <a:t>Envisat</a:t>
            </a:r>
            <a:r>
              <a:rPr lang="en-GB" altLang="ja-JP" sz="1600" b="1" dirty="0">
                <a:solidFill>
                  <a:schemeClr val="accent2">
                    <a:lumMod val="60000"/>
                    <a:lumOff val="40000"/>
                  </a:schemeClr>
                </a:solidFill>
                <a:latin typeface="Arial" pitchFamily="34" charset="0"/>
                <a:ea typeface="ＭＳ Ｐゴシック" pitchFamily="50" charset="-128"/>
                <a:cs typeface="Arial" pitchFamily="34" charset="0"/>
              </a:rPr>
              <a:t/>
            </a:r>
            <a:br>
              <a:rPr lang="en-GB" altLang="ja-JP" sz="1600" b="1" dirty="0">
                <a:solidFill>
                  <a:schemeClr val="accent2">
                    <a:lumMod val="60000"/>
                    <a:lumOff val="40000"/>
                  </a:schemeClr>
                </a:solidFill>
                <a:latin typeface="Arial" pitchFamily="34" charset="0"/>
                <a:ea typeface="ＭＳ Ｐゴシック" pitchFamily="50" charset="-128"/>
                <a:cs typeface="Arial" pitchFamily="34" charset="0"/>
              </a:rPr>
            </a:b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	any available acquisition	Sentinel-1, -2</a:t>
            </a:r>
          </a:p>
          <a:p>
            <a:pPr lvl="2" defTabSz="914400">
              <a:lnSpc>
                <a:spcPct val="90000"/>
              </a:lnSpc>
              <a:spcBef>
                <a:spcPct val="20000"/>
              </a:spcBef>
              <a:tabLst>
                <a:tab pos="1798638" algn="l"/>
                <a:tab pos="4843463" algn="l"/>
              </a:tabLst>
            </a:pPr>
            <a:r>
              <a:rPr lang="en-GB" altLang="ja-JP" sz="1600" b="1" dirty="0" smtClean="0">
                <a:solidFill>
                  <a:schemeClr val="accent2">
                    <a:lumMod val="60000"/>
                    <a:lumOff val="40000"/>
                  </a:schemeClr>
                </a:solidFill>
                <a:latin typeface="Arial" pitchFamily="34" charset="0"/>
                <a:ea typeface="ＭＳ Ｐゴシック" pitchFamily="50" charset="-128"/>
                <a:cs typeface="Arial" pitchFamily="34" charset="0"/>
              </a:rPr>
              <a:t>(NASA)	any available acquisition	EO-1</a:t>
            </a:r>
          </a:p>
          <a:p>
            <a:pPr marL="1257300" lvl="2" indent="-342900" defTabSz="914400">
              <a:lnSpc>
                <a:spcPct val="90000"/>
              </a:lnSpc>
              <a:spcBef>
                <a:spcPct val="20000"/>
              </a:spcBef>
              <a:buFont typeface="Arial" charset="0"/>
              <a:buChar char="•"/>
              <a:tabLst>
                <a:tab pos="1798638" algn="l"/>
                <a:tab pos="4843463" algn="l"/>
              </a:tabLst>
            </a:pP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173038" indent="-174625" defTabSz="914400" eaLnBrk="0" hangingPunct="0">
              <a:spcBef>
                <a:spcPts val="600"/>
              </a:spcBef>
              <a:buFont typeface="Wingdings" pitchFamily="-106" charset="2"/>
              <a:buChar cha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
        <p:nvSpPr>
          <p:cNvPr id="6" name="Ellipse 5"/>
          <p:cNvSpPr/>
          <p:nvPr/>
        </p:nvSpPr>
        <p:spPr bwMode="auto">
          <a:xfrm rot="634702">
            <a:off x="5727459" y="1909219"/>
            <a:ext cx="3336052" cy="1185706"/>
          </a:xfrm>
          <a:prstGeom prst="ellipse">
            <a:avLst/>
          </a:prstGeom>
          <a:solidFill>
            <a:schemeClr val="accent1"/>
          </a:solidFill>
          <a:ln w="38100" cap="flat" cmpd="sng" algn="ctr">
            <a:solidFill>
              <a:srgbClr val="00206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500" b="1" i="0" u="none" strike="noStrike" cap="none" normalizeH="0" baseline="0" dirty="0" smtClean="0">
                <a:ln>
                  <a:noFill/>
                </a:ln>
                <a:solidFill>
                  <a:srgbClr val="000000"/>
                </a:solidFill>
                <a:effectLst/>
                <a:latin typeface="Tahoma" pitchFamily="34" charset="0"/>
              </a:rPr>
              <a:t>SIT </a:t>
            </a:r>
            <a:r>
              <a:rPr kumimoji="0" lang="de-DE" sz="1500" b="1" i="0" u="none" strike="noStrike" cap="none" normalizeH="0" baseline="0" dirty="0" err="1" smtClean="0">
                <a:ln>
                  <a:noFill/>
                </a:ln>
                <a:solidFill>
                  <a:srgbClr val="000000"/>
                </a:solidFill>
                <a:effectLst/>
                <a:latin typeface="Tahoma" pitchFamily="34" charset="0"/>
              </a:rPr>
              <a:t>is</a:t>
            </a:r>
            <a:r>
              <a:rPr kumimoji="0" lang="de-DE" sz="1500" b="1" i="0" u="none" strike="noStrike" cap="none" normalizeH="0" baseline="0" dirty="0" smtClean="0">
                <a:ln>
                  <a:noFill/>
                </a:ln>
                <a:solidFill>
                  <a:srgbClr val="000000"/>
                </a:solidFill>
                <a:effectLst/>
                <a:latin typeface="Tahoma" pitchFamily="34" charset="0"/>
              </a:rPr>
              <a:t> </a:t>
            </a:r>
            <a:r>
              <a:rPr kumimoji="0" lang="de-DE" sz="1500" b="1" i="0" u="none" strike="noStrike" cap="none" normalizeH="0" baseline="0" dirty="0" err="1" smtClean="0">
                <a:ln>
                  <a:noFill/>
                </a:ln>
                <a:solidFill>
                  <a:srgbClr val="000000"/>
                </a:solidFill>
                <a:effectLst/>
                <a:latin typeface="Tahoma" pitchFamily="34" charset="0"/>
              </a:rPr>
              <a:t>requested</a:t>
            </a:r>
            <a:endParaRPr kumimoji="0" lang="de-DE" sz="1500" b="1" i="0" u="none" strike="noStrike" cap="none" normalizeH="0" baseline="0" dirty="0" smtClean="0">
              <a:ln>
                <a:noFill/>
              </a:ln>
              <a:solidFill>
                <a:srgbClr val="000000"/>
              </a:solidFill>
              <a:effectLst/>
              <a:latin typeface="Tahoma"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de-DE" sz="1500" b="1" i="0" u="none" strike="noStrike" cap="none" normalizeH="0" baseline="0" dirty="0" smtClean="0">
                <a:ln>
                  <a:noFill/>
                </a:ln>
                <a:solidFill>
                  <a:srgbClr val="000000"/>
                </a:solidFill>
                <a:effectLst/>
                <a:latin typeface="Tahoma" pitchFamily="34" charset="0"/>
              </a:rPr>
              <a:t> </a:t>
            </a:r>
            <a:r>
              <a:rPr kumimoji="0" lang="de-DE" sz="1500" b="1" i="0" u="none" strike="noStrike" cap="none" normalizeH="0" baseline="0" dirty="0" err="1" smtClean="0">
                <a:ln>
                  <a:noFill/>
                </a:ln>
                <a:solidFill>
                  <a:srgbClr val="000000"/>
                </a:solidFill>
                <a:effectLst/>
                <a:latin typeface="Tahoma" pitchFamily="34" charset="0"/>
              </a:rPr>
              <a:t>to</a:t>
            </a:r>
            <a:r>
              <a:rPr kumimoji="0" lang="de-DE" sz="1500" b="1" i="0" u="none" strike="noStrike" cap="none" normalizeH="0" baseline="0" dirty="0" smtClean="0">
                <a:ln>
                  <a:noFill/>
                </a:ln>
                <a:solidFill>
                  <a:srgbClr val="000000"/>
                </a:solidFill>
                <a:effectLst/>
                <a:latin typeface="Tahoma" pitchFamily="34" charset="0"/>
              </a:rPr>
              <a:t> </a:t>
            </a:r>
            <a:r>
              <a:rPr kumimoji="0" lang="de-DE" sz="1500" b="1" i="0" u="none" strike="noStrike" cap="none" normalizeH="0" baseline="0" dirty="0" err="1" smtClean="0">
                <a:ln>
                  <a:noFill/>
                </a:ln>
                <a:solidFill>
                  <a:srgbClr val="000000"/>
                </a:solidFill>
                <a:effectLst/>
                <a:latin typeface="Tahoma" pitchFamily="34" charset="0"/>
              </a:rPr>
              <a:t>support</a:t>
            </a:r>
            <a:r>
              <a:rPr kumimoji="0" lang="de-DE" sz="1500" b="1" i="0" u="none" strike="noStrike" cap="none" normalizeH="0" dirty="0" smtClean="0">
                <a:ln>
                  <a:noFill/>
                </a:ln>
                <a:solidFill>
                  <a:srgbClr val="000000"/>
                </a:solidFill>
                <a:effectLst/>
                <a:latin typeface="Tahoma" pitchFamily="34" charset="0"/>
              </a:rPr>
              <a:t> </a:t>
            </a:r>
            <a:r>
              <a:rPr kumimoji="0" lang="de-DE" sz="1500" b="1" i="0" u="none" strike="noStrike" cap="none" normalizeH="0" dirty="0" err="1" smtClean="0">
                <a:ln>
                  <a:noFill/>
                </a:ln>
                <a:solidFill>
                  <a:srgbClr val="000000"/>
                </a:solidFill>
                <a:effectLst/>
                <a:latin typeface="Tahoma" pitchFamily="34" charset="0"/>
              </a:rPr>
              <a:t>the</a:t>
            </a:r>
            <a:r>
              <a:rPr kumimoji="0" lang="de-DE" sz="1500" b="1" i="0" u="none" strike="noStrike" cap="none" normalizeH="0" dirty="0" smtClean="0">
                <a:ln>
                  <a:noFill/>
                </a:ln>
                <a:solidFill>
                  <a:srgbClr val="000000"/>
                </a:solidFill>
                <a:effectLst/>
                <a:latin typeface="Tahoma" pitchFamily="34" charset="0"/>
              </a:rPr>
              <a:t> SCT</a:t>
            </a:r>
            <a:br>
              <a:rPr kumimoji="0" lang="de-DE" sz="1500" b="1" i="0" u="none" strike="noStrike" cap="none" normalizeH="0" dirty="0" smtClean="0">
                <a:ln>
                  <a:noFill/>
                </a:ln>
                <a:solidFill>
                  <a:srgbClr val="000000"/>
                </a:solidFill>
                <a:effectLst/>
                <a:latin typeface="Tahoma" pitchFamily="34" charset="0"/>
              </a:rPr>
            </a:br>
            <a:r>
              <a:rPr kumimoji="0" lang="de-DE" sz="1500" b="1" i="0" u="none" strike="noStrike" cap="none" normalizeH="0" dirty="0" smtClean="0">
                <a:ln>
                  <a:noFill/>
                </a:ln>
                <a:solidFill>
                  <a:srgbClr val="000000"/>
                </a:solidFill>
                <a:effectLst/>
                <a:latin typeface="Tahoma" pitchFamily="34" charset="0"/>
              </a:rPr>
              <a:t> </a:t>
            </a:r>
            <a:r>
              <a:rPr kumimoji="0" lang="de-DE" sz="1500" b="1" i="0" u="none" strike="noStrike" cap="none" normalizeH="0" dirty="0" err="1" smtClean="0">
                <a:ln>
                  <a:noFill/>
                </a:ln>
                <a:solidFill>
                  <a:srgbClr val="000000"/>
                </a:solidFill>
                <a:effectLst/>
                <a:latin typeface="Tahoma" pitchFamily="34" charset="0"/>
              </a:rPr>
              <a:t>recommendation</a:t>
            </a:r>
            <a:endParaRPr kumimoji="0" lang="de-DE" sz="1500" b="1" i="0" u="none" strike="noStrike" cap="none" normalizeH="0" baseline="0" dirty="0" smtClean="0">
              <a:ln>
                <a:noFill/>
              </a:ln>
              <a:solidFill>
                <a:srgbClr val="000000"/>
              </a:solidFill>
              <a:effectLst/>
              <a:latin typeface="Tahoma" pitchFamily="34" charset="0"/>
            </a:endParaRPr>
          </a:p>
        </p:txBody>
      </p:sp>
      <p:pic>
        <p:nvPicPr>
          <p:cNvPr id="1026" name="Picture 2" descr="http://supersites.earthobservations.org/HawaiiFrames_Dec28.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24464" y="4336647"/>
            <a:ext cx="2154778" cy="174106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31079887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Near Future Plan</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By the end of 2012</a:t>
            </a:r>
            <a:r>
              <a:rPr lang="en-GB" altLang="ja-JP" sz="2400" b="1" kern="0" dirty="0">
                <a:solidFill>
                  <a:schemeClr val="tx1">
                    <a:lumMod val="75000"/>
                  </a:schemeClr>
                </a:solidFill>
                <a:latin typeface="Arial" pitchFamily="34" charset="0"/>
                <a:ea typeface="ＭＳ Ｐゴシック" pitchFamily="50" charset="-128"/>
                <a:cs typeface="Arial" pitchFamily="34" charset="0"/>
              </a:rPr>
              <a:t> </a:t>
            </a: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CEOS aims to</a:t>
            </a: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settle </a:t>
            </a:r>
            <a:r>
              <a:rPr lang="en-GB" altLang="ja-JP" b="1" dirty="0">
                <a:solidFill>
                  <a:schemeClr val="tx1">
                    <a:lumMod val="75000"/>
                  </a:schemeClr>
                </a:solidFill>
                <a:latin typeface="Arial" pitchFamily="34" charset="0"/>
                <a:ea typeface="ＭＳ Ｐゴシック" pitchFamily="50" charset="-128"/>
                <a:cs typeface="Arial" pitchFamily="34" charset="0"/>
              </a:rPr>
              <a:t>initial Supersites Consortium </a:t>
            </a:r>
            <a:r>
              <a:rPr lang="en-GB" altLang="ja-JP" b="1" dirty="0" smtClean="0">
                <a:solidFill>
                  <a:schemeClr val="tx1">
                    <a:lumMod val="75000"/>
                  </a:schemeClr>
                </a:solidFill>
                <a:latin typeface="Arial" pitchFamily="34" charset="0"/>
                <a:ea typeface="ＭＳ Ｐゴシック" pitchFamily="50" charset="-128"/>
                <a:cs typeface="Arial" pitchFamily="34" charset="0"/>
              </a:rPr>
              <a:t>structures in GEO</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agree </a:t>
            </a:r>
            <a:r>
              <a:rPr lang="en-GB" altLang="ja-JP" b="1" dirty="0">
                <a:solidFill>
                  <a:schemeClr val="tx1">
                    <a:lumMod val="75000"/>
                  </a:schemeClr>
                </a:solidFill>
                <a:latin typeface="Arial" pitchFamily="34" charset="0"/>
                <a:ea typeface="ＭＳ Ｐゴシック" pitchFamily="50" charset="-128"/>
                <a:cs typeface="Arial" pitchFamily="34" charset="0"/>
              </a:rPr>
              <a:t>CEOS coordination mechanism for data </a:t>
            </a:r>
            <a:r>
              <a:rPr lang="en-GB" altLang="ja-JP" b="1" dirty="0" smtClean="0">
                <a:solidFill>
                  <a:schemeClr val="tx1">
                    <a:lumMod val="75000"/>
                  </a:schemeClr>
                </a:solidFill>
                <a:latin typeface="Arial" pitchFamily="34" charset="0"/>
                <a:ea typeface="ＭＳ Ｐゴシック" pitchFamily="50" charset="-128"/>
                <a:cs typeface="Arial" pitchFamily="34" charset="0"/>
              </a:rPr>
              <a:t>contributions</a:t>
            </a:r>
          </a:p>
          <a:p>
            <a:pPr marR="0" lvl="1" algn="l" defTabSz="914400" rtl="0" eaLnBrk="1" fontAlgn="base" latinLnBrk="0" hangingPunct="1">
              <a:lnSpc>
                <a:spcPct val="90000"/>
              </a:lnSpc>
              <a:spcBef>
                <a:spcPct val="20000"/>
              </a:spcBef>
              <a:spcAft>
                <a:spcPct val="0"/>
              </a:spcAft>
              <a:buClrTx/>
              <a:buSzTx/>
              <a:tabLst/>
              <a:defRPr/>
            </a:pPr>
            <a:endParaRPr kumimoji="0" lang="en-GB"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Decisions to be made at CEOS Plenary:</a:t>
            </a:r>
          </a:p>
          <a:p>
            <a:pPr marL="800100" lvl="1"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Approval of </a:t>
            </a:r>
            <a:r>
              <a:rPr lang="en-GB" altLang="ja-JP" b="1" dirty="0">
                <a:solidFill>
                  <a:schemeClr val="tx1">
                    <a:lumMod val="75000"/>
                  </a:schemeClr>
                </a:solidFill>
                <a:latin typeface="Arial" pitchFamily="34" charset="0"/>
                <a:ea typeface="ＭＳ Ｐゴシック" pitchFamily="50" charset="-128"/>
                <a:cs typeface="Arial" pitchFamily="34" charset="0"/>
              </a:rPr>
              <a:t>Supersite selection </a:t>
            </a:r>
            <a:r>
              <a:rPr lang="en-GB" altLang="ja-JP" b="1" dirty="0" smtClean="0">
                <a:solidFill>
                  <a:schemeClr val="tx1">
                    <a:lumMod val="75000"/>
                  </a:schemeClr>
                </a:solidFill>
                <a:latin typeface="Arial" pitchFamily="34" charset="0"/>
                <a:ea typeface="ＭＳ Ｐゴシック" pitchFamily="50" charset="-128"/>
                <a:cs typeface="Arial" pitchFamily="34" charset="0"/>
              </a:rPr>
              <a:t>process</a:t>
            </a:r>
          </a:p>
          <a:p>
            <a:pPr marL="800100" lvl="1"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Approval of CEOS support to </a:t>
            </a:r>
            <a:r>
              <a:rPr lang="en-GB" altLang="ja-JP" b="1" dirty="0" smtClean="0">
                <a:solidFill>
                  <a:schemeClr val="tx1">
                    <a:lumMod val="75000"/>
                  </a:schemeClr>
                </a:solidFill>
                <a:latin typeface="Arial" pitchFamily="34" charset="0"/>
                <a:ea typeface="ＭＳ Ｐゴシック" pitchFamily="50" charset="-128"/>
                <a:cs typeface="Arial" pitchFamily="34" charset="0"/>
              </a:rPr>
              <a:t>Hawaii </a:t>
            </a:r>
            <a:r>
              <a:rPr lang="en-GB" altLang="ja-JP" b="1" dirty="0" smtClean="0">
                <a:solidFill>
                  <a:schemeClr val="tx1">
                    <a:lumMod val="75000"/>
                  </a:schemeClr>
                </a:solidFill>
                <a:latin typeface="Arial" pitchFamily="34" charset="0"/>
                <a:ea typeface="ＭＳ Ｐゴシック" pitchFamily="50" charset="-128"/>
                <a:cs typeface="Arial" pitchFamily="34" charset="0"/>
              </a:rPr>
              <a:t>Supersite</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8" descr="Cancun_Rina_Zones_Inondees_Aeroport_50dpi.jpg"/>
          <p:cNvPicPr>
            <a:picLocks noChangeAspect="1"/>
          </p:cNvPicPr>
          <p:nvPr/>
        </p:nvPicPr>
        <p:blipFill>
          <a:blip r:embed="rId2"/>
          <a:srcRect/>
          <a:stretch>
            <a:fillRect/>
          </a:stretch>
        </p:blipFill>
        <p:spPr bwMode="auto">
          <a:xfrm>
            <a:off x="493713" y="1363511"/>
            <a:ext cx="4019807" cy="5250903"/>
          </a:xfrm>
          <a:prstGeom prst="rect">
            <a:avLst/>
          </a:prstGeom>
          <a:noFill/>
          <a:ln w="6350">
            <a:solidFill>
              <a:srgbClr val="BFBFBF"/>
            </a:solidFill>
            <a:round/>
            <a:headEnd/>
            <a:tailEnd/>
          </a:ln>
        </p:spPr>
      </p:pic>
      <p:sp>
        <p:nvSpPr>
          <p:cNvPr id="23555" name="Title 1"/>
          <p:cNvSpPr>
            <a:spLocks noGrp="1"/>
          </p:cNvSpPr>
          <p:nvPr>
            <p:ph type="title"/>
          </p:nvPr>
        </p:nvSpPr>
        <p:spPr/>
        <p:txBody>
          <a:bodyPr/>
          <a:lstStyle/>
          <a:p>
            <a:pPr algn="l"/>
            <a:r>
              <a:rPr lang="en-US" sz="2400" dirty="0" smtClean="0">
                <a:latin typeface="Tahoma" pitchFamily="-106" charset="0"/>
                <a:ea typeface="ＭＳ Ｐゴシック" pitchFamily="-106" charset="-128"/>
                <a:cs typeface="Tahoma" pitchFamily="-106" charset="0"/>
              </a:rPr>
              <a:t>DI-01-C5_1 </a:t>
            </a:r>
            <a:r>
              <a:rPr lang="en-US" sz="2400" dirty="0" smtClean="0"/>
              <a:t>Caribbean Satellite Disaster Pilot</a:t>
            </a:r>
            <a:br>
              <a:rPr lang="en-US" sz="2400" dirty="0" smtClean="0"/>
            </a:br>
            <a:r>
              <a:rPr lang="en-US" sz="2400" dirty="0" smtClean="0">
                <a:latin typeface="Tahoma" pitchFamily="-106" charset="0"/>
                <a:ea typeface="ＭＳ Ｐゴシック" pitchFamily="-106" charset="-128"/>
                <a:cs typeface="Tahoma" pitchFamily="-106" charset="0"/>
              </a:rPr>
              <a:t> S. Frye, G. Seguin</a:t>
            </a:r>
            <a:endParaRPr lang="en-US" sz="2400" dirty="0" smtClean="0">
              <a:solidFill>
                <a:srgbClr val="000000"/>
              </a:solidFill>
            </a:endParaRPr>
          </a:p>
        </p:txBody>
      </p:sp>
      <p:sp>
        <p:nvSpPr>
          <p:cNvPr id="3" name="Content Placeholder 2"/>
          <p:cNvSpPr>
            <a:spLocks noGrp="1"/>
          </p:cNvSpPr>
          <p:nvPr>
            <p:ph idx="1"/>
          </p:nvPr>
        </p:nvSpPr>
        <p:spPr>
          <a:xfrm>
            <a:off x="4814888" y="1363511"/>
            <a:ext cx="3881437" cy="5049838"/>
          </a:xfrm>
        </p:spPr>
        <p:txBody>
          <a:bodyPr/>
          <a:lstStyle/>
          <a:p>
            <a:pPr>
              <a:spcAft>
                <a:spcPts val="600"/>
              </a:spcAft>
              <a:defRPr/>
            </a:pPr>
            <a:r>
              <a:rPr lang="en-US" sz="2000" dirty="0" smtClean="0">
                <a:effectLst>
                  <a:outerShdw blurRad="38100" dist="38100" dir="2700000" algn="tl">
                    <a:srgbClr val="C0C0C0"/>
                  </a:outerShdw>
                </a:effectLst>
                <a:ea typeface="ＭＳ Ｐゴシック" charset="-128"/>
              </a:rPr>
              <a:t>Partners: CDEMA, NASA, CSA</a:t>
            </a:r>
          </a:p>
          <a:p>
            <a:pPr>
              <a:spcAft>
                <a:spcPts val="600"/>
              </a:spcAft>
              <a:defRPr/>
            </a:pPr>
            <a:r>
              <a:rPr lang="en-US" sz="2000" dirty="0" smtClean="0">
                <a:effectLst>
                  <a:outerShdw blurRad="38100" dist="38100" dir="2700000" algn="tl">
                    <a:srgbClr val="C0C0C0"/>
                  </a:outerShdw>
                </a:effectLst>
                <a:ea typeface="ＭＳ Ｐゴシック" charset="-128"/>
              </a:rPr>
              <a:t>2011 hurricane season had 19 named storms</a:t>
            </a:r>
          </a:p>
          <a:p>
            <a:pPr>
              <a:spcAft>
                <a:spcPts val="600"/>
              </a:spcAft>
              <a:defRPr/>
            </a:pPr>
            <a:r>
              <a:rPr lang="en-US" sz="2000" dirty="0" smtClean="0">
                <a:effectLst>
                  <a:outerShdw blurRad="38100" dist="38100" dir="2700000" algn="tl">
                    <a:srgbClr val="C0C0C0"/>
                  </a:outerShdw>
                </a:effectLst>
                <a:ea typeface="ＭＳ Ｐゴシック" charset="-128"/>
              </a:rPr>
              <a:t>Severe rainfall events also in Central America</a:t>
            </a:r>
          </a:p>
          <a:p>
            <a:pPr>
              <a:spcAft>
                <a:spcPts val="600"/>
              </a:spcAft>
              <a:defRPr/>
            </a:pPr>
            <a:r>
              <a:rPr lang="en-US" sz="2000" dirty="0" smtClean="0">
                <a:effectLst>
                  <a:outerShdw blurRad="38100" dist="38100" dir="2700000" algn="tl">
                    <a:srgbClr val="C0C0C0"/>
                  </a:outerShdw>
                </a:effectLst>
                <a:ea typeface="ＭＳ Ｐゴシック" charset="-128"/>
              </a:rPr>
              <a:t>Successful pre- post-event data capture and delivery of rapid response products and flood maps</a:t>
            </a:r>
          </a:p>
          <a:p>
            <a:pPr>
              <a:defRPr/>
            </a:pPr>
            <a:r>
              <a:rPr lang="en-CA" sz="2000" dirty="0" smtClean="0">
                <a:effectLst>
                  <a:outerShdw blurRad="38100" dist="38100" dir="2700000" algn="tl">
                    <a:srgbClr val="C0C0C0"/>
                  </a:outerShdw>
                </a:effectLst>
                <a:ea typeface="ＭＳ Ｐゴシック" charset="-128"/>
              </a:rPr>
              <a:t>Ernesto, Isaac and others tropical storm already covered this season.</a:t>
            </a:r>
          </a:p>
          <a:p>
            <a:pPr>
              <a:defRPr/>
            </a:pPr>
            <a:r>
              <a:rPr lang="en-CA" sz="2000" dirty="0" smtClean="0">
                <a:effectLst>
                  <a:outerShdw blurRad="38100" dist="38100" dir="2700000" algn="tl">
                    <a:srgbClr val="C0C0C0"/>
                  </a:outerShdw>
                </a:effectLst>
                <a:ea typeface="ＭＳ Ｐゴシック" charset="-128"/>
              </a:rPr>
              <a:t>Additional data are welcomed !</a:t>
            </a:r>
            <a:endParaRPr lang="en-US" sz="2000" dirty="0" smtClean="0">
              <a:effectLst>
                <a:outerShdw blurRad="38100" dist="38100" dir="2700000" algn="tl">
                  <a:srgbClr val="C0C0C0"/>
                </a:outerShdw>
              </a:effectLst>
              <a:ea typeface="ＭＳ Ｐゴシック" charset="-128"/>
            </a:endParaRPr>
          </a:p>
          <a:p>
            <a:pPr>
              <a:defRPr/>
            </a:pPr>
            <a:endParaRPr lang="en-US" dirty="0" smtClean="0">
              <a:ea typeface="ＭＳ Ｐゴシック" charset="-128"/>
            </a:endParaRPr>
          </a:p>
        </p:txBody>
      </p:sp>
      <p:pic>
        <p:nvPicPr>
          <p:cNvPr id="23557" name="Picture 4" descr="CSDP prod clip.jpg"/>
          <p:cNvPicPr>
            <a:picLocks noChangeAspect="1"/>
          </p:cNvPicPr>
          <p:nvPr/>
        </p:nvPicPr>
        <p:blipFill>
          <a:blip r:embed="rId3"/>
          <a:srcRect/>
          <a:stretch>
            <a:fillRect/>
          </a:stretch>
        </p:blipFill>
        <p:spPr bwMode="auto">
          <a:xfrm rot="733144">
            <a:off x="2357438" y="4503738"/>
            <a:ext cx="2020887" cy="1493837"/>
          </a:xfrm>
          <a:prstGeom prst="rect">
            <a:avLst/>
          </a:prstGeom>
          <a:noFill/>
          <a:ln w="9525">
            <a:noFill/>
            <a:miter lim="800000"/>
            <a:headEnd/>
            <a:tailEnd/>
          </a:ln>
        </p:spPr>
      </p:pic>
      <p:pic>
        <p:nvPicPr>
          <p:cNvPr id="23558" name="Picture 3" descr="CSDP rpt clip.jpg"/>
          <p:cNvPicPr>
            <a:picLocks noChangeAspect="1"/>
          </p:cNvPicPr>
          <p:nvPr/>
        </p:nvPicPr>
        <p:blipFill>
          <a:blip r:embed="rId4"/>
          <a:srcRect/>
          <a:stretch>
            <a:fillRect/>
          </a:stretch>
        </p:blipFill>
        <p:spPr bwMode="auto">
          <a:xfrm rot="-438983">
            <a:off x="641350" y="4718050"/>
            <a:ext cx="1852613" cy="1387475"/>
          </a:xfrm>
          <a:prstGeom prst="rect">
            <a:avLst/>
          </a:prstGeom>
          <a:noFill/>
          <a:ln w="9525">
            <a:noFill/>
            <a:miter lim="800000"/>
            <a:headEnd/>
            <a:tailEnd/>
          </a:ln>
        </p:spPr>
      </p:pic>
      <p:sp>
        <p:nvSpPr>
          <p:cNvPr id="23559" name="TextBox 6"/>
          <p:cNvSpPr txBox="1">
            <a:spLocks noChangeArrowheads="1"/>
          </p:cNvSpPr>
          <p:nvPr/>
        </p:nvSpPr>
        <p:spPr bwMode="auto">
          <a:xfrm rot="-5400000">
            <a:off x="-921544" y="2021682"/>
            <a:ext cx="2619375" cy="230188"/>
          </a:xfrm>
          <a:prstGeom prst="rect">
            <a:avLst/>
          </a:prstGeom>
          <a:noFill/>
          <a:ln w="9525">
            <a:noFill/>
            <a:miter lim="800000"/>
            <a:headEnd/>
            <a:tailEnd/>
          </a:ln>
        </p:spPr>
        <p:txBody>
          <a:bodyPr wrap="none">
            <a:spAutoFit/>
          </a:bodyPr>
          <a:lstStyle/>
          <a:p>
            <a:r>
              <a:rPr lang="en-US" sz="900"/>
              <a:t>RADARSAT-2 © MDA 2011. All rights reserved.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914400" y="190919"/>
            <a:ext cx="8229600" cy="519113"/>
          </a:xfrm>
        </p:spPr>
        <p:txBody>
          <a:bodyPr/>
          <a:lstStyle/>
          <a:p>
            <a:r>
              <a:rPr lang="en-US" sz="2400" dirty="0" smtClean="0">
                <a:latin typeface="Tahoma" pitchFamily="-106" charset="0"/>
                <a:ea typeface="ＭＳ Ｐゴシック" pitchFamily="-106" charset="-128"/>
                <a:cs typeface="Tahoma" pitchFamily="-106" charset="0"/>
              </a:rPr>
              <a:t>DI-01-C5_2 </a:t>
            </a:r>
            <a:r>
              <a:rPr lang="en-US" sz="2400" dirty="0" smtClean="0"/>
              <a:t>Southern African Flood and Health Pilot</a:t>
            </a:r>
            <a:br>
              <a:rPr lang="en-US" sz="2400" dirty="0" smtClean="0"/>
            </a:br>
            <a:r>
              <a:rPr lang="en-US" sz="2400" dirty="0" smtClean="0">
                <a:latin typeface="Tahoma" pitchFamily="-106" charset="0"/>
                <a:ea typeface="ＭＳ Ｐゴシック" pitchFamily="-106" charset="-128"/>
                <a:cs typeface="Tahoma" pitchFamily="-106" charset="0"/>
              </a:rPr>
              <a:t> S. Frye, G. Seguin</a:t>
            </a:r>
            <a:endParaRPr lang="en-US" sz="2400" dirty="0" smtClean="0">
              <a:solidFill>
                <a:srgbClr val="000000"/>
              </a:solidFill>
            </a:endParaRPr>
          </a:p>
        </p:txBody>
      </p:sp>
      <p:pic>
        <p:nvPicPr>
          <p:cNvPr id="26627" name="Picture 8" descr="Namibia clip 2.tiff"/>
          <p:cNvPicPr>
            <a:picLocks noChangeAspect="1"/>
          </p:cNvPicPr>
          <p:nvPr/>
        </p:nvPicPr>
        <p:blipFill>
          <a:blip r:embed="rId2"/>
          <a:srcRect/>
          <a:stretch>
            <a:fillRect/>
          </a:stretch>
        </p:blipFill>
        <p:spPr bwMode="auto">
          <a:xfrm>
            <a:off x="140494" y="1420325"/>
            <a:ext cx="4068762" cy="2651125"/>
          </a:xfrm>
          <a:prstGeom prst="rect">
            <a:avLst/>
          </a:prstGeom>
          <a:noFill/>
          <a:ln w="9525">
            <a:noFill/>
            <a:miter lim="800000"/>
            <a:headEnd/>
            <a:tailEnd/>
          </a:ln>
        </p:spPr>
      </p:pic>
      <p:sp>
        <p:nvSpPr>
          <p:cNvPr id="11" name="TextBox 10"/>
          <p:cNvSpPr txBox="1"/>
          <p:nvPr/>
        </p:nvSpPr>
        <p:spPr>
          <a:xfrm>
            <a:off x="4471377" y="1524000"/>
            <a:ext cx="4054475" cy="4832092"/>
          </a:xfrm>
          <a:prstGeom prst="rect">
            <a:avLst/>
          </a:prstGeom>
          <a:solidFill>
            <a:schemeClr val="bg1">
              <a:lumMod val="85000"/>
              <a:alpha val="60000"/>
            </a:schemeClr>
          </a:solidFill>
        </p:spPr>
        <p:txBody>
          <a:bodyPr>
            <a:spAutoFit/>
          </a:bodyPr>
          <a:lstStyle/>
          <a:p>
            <a:pPr>
              <a:spcAft>
                <a:spcPts val="1200"/>
              </a:spcAft>
              <a:defRPr/>
            </a:pPr>
            <a:r>
              <a:rPr lang="en-US" dirty="0">
                <a:latin typeface="Arial" charset="0"/>
                <a:ea typeface="ＭＳ Ｐゴシック" charset="-128"/>
              </a:rPr>
              <a:t>Repeated and severe flooding of the major </a:t>
            </a:r>
            <a:r>
              <a:rPr lang="en-US" dirty="0" smtClean="0">
                <a:latin typeface="Arial" charset="0"/>
                <a:ea typeface="ＭＳ Ｐゴシック" charset="-128"/>
              </a:rPr>
              <a:t>Namibian rivers </a:t>
            </a:r>
            <a:r>
              <a:rPr lang="en-US" dirty="0">
                <a:latin typeface="Arial" charset="0"/>
                <a:ea typeface="ＭＳ Ｐゴシック" charset="-128"/>
              </a:rPr>
              <a:t>during past years has affected more than one-third of the country’s population. </a:t>
            </a:r>
          </a:p>
          <a:p>
            <a:pPr>
              <a:spcAft>
                <a:spcPts val="600"/>
              </a:spcAft>
              <a:defRPr/>
            </a:pPr>
            <a:r>
              <a:rPr lang="en-US" dirty="0">
                <a:latin typeface="Arial" charset="0"/>
                <a:ea typeface="ＭＳ Ｐゴシック" charset="-128"/>
              </a:rPr>
              <a:t>NASA and CSA cooperated to provide optical and radar satellite imagery.</a:t>
            </a:r>
          </a:p>
          <a:p>
            <a:pPr>
              <a:spcAft>
                <a:spcPts val="600"/>
              </a:spcAft>
              <a:defRPr/>
            </a:pPr>
            <a:r>
              <a:rPr lang="en-US" dirty="0" smtClean="0">
                <a:latin typeface="Arial" charset="0"/>
                <a:ea typeface="ＭＳ Ｐゴシック" charset="-128"/>
              </a:rPr>
              <a:t>CSA and NASA generated </a:t>
            </a:r>
            <a:r>
              <a:rPr lang="en-US" dirty="0">
                <a:latin typeface="Arial" charset="0"/>
                <a:ea typeface="ＭＳ Ｐゴシック" charset="-128"/>
              </a:rPr>
              <a:t>regional flood information products from </a:t>
            </a:r>
            <a:r>
              <a:rPr lang="en-US" dirty="0" smtClean="0">
                <a:latin typeface="Arial" charset="0"/>
                <a:ea typeface="ＭＳ Ｐゴシック" charset="-128"/>
              </a:rPr>
              <a:t>RADARSAT-2 </a:t>
            </a:r>
            <a:r>
              <a:rPr lang="en-US" dirty="0" smtClean="0">
                <a:ea typeface="ＭＳ Ｐゴシック" charset="-128"/>
              </a:rPr>
              <a:t> and EO-1 </a:t>
            </a:r>
            <a:r>
              <a:rPr lang="en-US" dirty="0" smtClean="0">
                <a:latin typeface="Arial" charset="0"/>
                <a:ea typeface="ＭＳ Ｐゴシック" charset="-128"/>
              </a:rPr>
              <a:t>data </a:t>
            </a:r>
            <a:r>
              <a:rPr lang="en-US" dirty="0">
                <a:latin typeface="Arial" charset="0"/>
                <a:ea typeface="ＭＳ Ｐゴシック" charset="-128"/>
              </a:rPr>
              <a:t>for use by Namibian authorities. </a:t>
            </a:r>
          </a:p>
          <a:p>
            <a:pPr>
              <a:defRPr/>
            </a:pPr>
            <a:r>
              <a:rPr lang="en-US" dirty="0">
                <a:latin typeface="Arial" charset="0"/>
                <a:ea typeface="ＭＳ Ｐゴシック" charset="-128"/>
              </a:rPr>
              <a:t>Moreover, radar flood vector data was used effectively with GIS data for flood relief work on the ground and assists further flood assessment and mitigation. </a:t>
            </a:r>
          </a:p>
          <a:p>
            <a:pPr>
              <a:defRPr/>
            </a:pPr>
            <a:endParaRPr lang="en-US" dirty="0">
              <a:latin typeface="Arial" charset="0"/>
              <a:ea typeface="ＭＳ Ｐゴシック" charset="-128"/>
            </a:endParaRPr>
          </a:p>
        </p:txBody>
      </p:sp>
      <p:pic>
        <p:nvPicPr>
          <p:cNvPr id="26631" name="Picture 9" descr="JWRL_Namibia2_Regional clip.jpg"/>
          <p:cNvPicPr>
            <a:picLocks noChangeAspect="1"/>
          </p:cNvPicPr>
          <p:nvPr/>
        </p:nvPicPr>
        <p:blipFill>
          <a:blip r:embed="rId3"/>
          <a:srcRect/>
          <a:stretch>
            <a:fillRect/>
          </a:stretch>
        </p:blipFill>
        <p:spPr bwMode="auto">
          <a:xfrm>
            <a:off x="215900" y="4249738"/>
            <a:ext cx="3883025" cy="2317750"/>
          </a:xfrm>
          <a:prstGeom prst="rect">
            <a:avLst/>
          </a:prstGeom>
          <a:noFill/>
          <a:ln w="9525">
            <a:noFill/>
            <a:miter lim="800000"/>
            <a:headEnd/>
            <a:tailEnd/>
          </a:ln>
        </p:spPr>
      </p:pic>
      <p:sp>
        <p:nvSpPr>
          <p:cNvPr id="13" name="Rectangle 12"/>
          <p:cNvSpPr>
            <a:spLocks noChangeArrowheads="1"/>
          </p:cNvSpPr>
          <p:nvPr/>
        </p:nvSpPr>
        <p:spPr bwMode="auto">
          <a:xfrm>
            <a:off x="1968500" y="2120202"/>
            <a:ext cx="449262" cy="228600"/>
          </a:xfrm>
          <a:prstGeom prst="rect">
            <a:avLst/>
          </a:prstGeom>
          <a:noFill/>
          <a:ln w="38100">
            <a:solidFill>
              <a:srgbClr val="FF0000"/>
            </a:solidFill>
            <a:round/>
            <a:headEnd/>
            <a:tailEnd/>
          </a:ln>
          <a:effectLst>
            <a:outerShdw dist="23000" dir="5400000" rotWithShape="0">
              <a:srgbClr val="808080">
                <a:alpha val="34999"/>
              </a:srgbClr>
            </a:outerShdw>
          </a:effectLst>
        </p:spPr>
        <p:txBody>
          <a:bodyPr anchor="ctr"/>
          <a:lstStyle/>
          <a:p>
            <a:pPr algn="ctr">
              <a:defRPr/>
            </a:pPr>
            <a:endParaRPr lang="en-US">
              <a:solidFill>
                <a:srgbClr val="FFFFFF"/>
              </a:solidFill>
              <a:latin typeface="Arial" charset="0"/>
              <a:ea typeface="ＭＳ Ｐゴシック" charset="-128"/>
            </a:endParaRPr>
          </a:p>
        </p:txBody>
      </p:sp>
      <p:cxnSp>
        <p:nvCxnSpPr>
          <p:cNvPr id="15" name="Straight Arrow Connector 14"/>
          <p:cNvCxnSpPr>
            <a:stCxn id="13" idx="2"/>
          </p:cNvCxnSpPr>
          <p:nvPr/>
        </p:nvCxnSpPr>
        <p:spPr>
          <a:xfrm>
            <a:off x="2193925" y="2348802"/>
            <a:ext cx="17462" cy="2312988"/>
          </a:xfrm>
          <a:prstGeom prst="straightConnector1">
            <a:avLst/>
          </a:prstGeom>
          <a:ln w="25400">
            <a:tailEnd type="arrow"/>
          </a:ln>
        </p:spPr>
        <p:style>
          <a:lnRef idx="1">
            <a:schemeClr val="accent4"/>
          </a:lnRef>
          <a:fillRef idx="0">
            <a:schemeClr val="accent4"/>
          </a:fillRef>
          <a:effectRef idx="0">
            <a:schemeClr val="accent4"/>
          </a:effectRef>
          <a:fontRef idx="minor">
            <a:schemeClr val="tx1"/>
          </a:fontRef>
        </p:style>
      </p:cxnSp>
      <p:sp>
        <p:nvSpPr>
          <p:cNvPr id="26634" name="TextBox 15"/>
          <p:cNvSpPr txBox="1">
            <a:spLocks noChangeArrowheads="1"/>
          </p:cNvSpPr>
          <p:nvPr/>
        </p:nvSpPr>
        <p:spPr bwMode="auto">
          <a:xfrm>
            <a:off x="2649538" y="4792663"/>
            <a:ext cx="822325" cy="307975"/>
          </a:xfrm>
          <a:prstGeom prst="rect">
            <a:avLst/>
          </a:prstGeom>
          <a:noFill/>
          <a:ln w="9525">
            <a:noFill/>
            <a:miter lim="800000"/>
            <a:headEnd/>
            <a:tailEnd/>
          </a:ln>
        </p:spPr>
        <p:txBody>
          <a:bodyPr wrap="none">
            <a:spAutoFit/>
          </a:bodyPr>
          <a:lstStyle/>
          <a:p>
            <a:r>
              <a:rPr lang="en-US" sz="1400" dirty="0">
                <a:solidFill>
                  <a:schemeClr val="bg1"/>
                </a:solidFill>
              </a:rPr>
              <a:t>dry land</a:t>
            </a:r>
          </a:p>
        </p:txBody>
      </p:sp>
      <p:sp>
        <p:nvSpPr>
          <p:cNvPr id="26635" name="TextBox 16"/>
          <p:cNvSpPr txBox="1">
            <a:spLocks noChangeArrowheads="1"/>
          </p:cNvSpPr>
          <p:nvPr/>
        </p:nvSpPr>
        <p:spPr bwMode="auto">
          <a:xfrm>
            <a:off x="2565401" y="5254625"/>
            <a:ext cx="928687" cy="307975"/>
          </a:xfrm>
          <a:prstGeom prst="rect">
            <a:avLst/>
          </a:prstGeom>
          <a:noFill/>
          <a:ln w="9525">
            <a:noFill/>
            <a:miter lim="800000"/>
            <a:headEnd/>
            <a:tailEnd/>
          </a:ln>
        </p:spPr>
        <p:txBody>
          <a:bodyPr wrap="none">
            <a:spAutoFit/>
          </a:bodyPr>
          <a:lstStyle/>
          <a:p>
            <a:r>
              <a:rPr lang="en-US" sz="1400" dirty="0">
                <a:solidFill>
                  <a:schemeClr val="bg1"/>
                </a:solidFill>
              </a:rPr>
              <a:t>&lt; flooded</a:t>
            </a:r>
          </a:p>
        </p:txBody>
      </p:sp>
      <p:sp>
        <p:nvSpPr>
          <p:cNvPr id="26636" name="TextBox 17"/>
          <p:cNvSpPr txBox="1">
            <a:spLocks noChangeArrowheads="1"/>
          </p:cNvSpPr>
          <p:nvPr/>
        </p:nvSpPr>
        <p:spPr bwMode="auto">
          <a:xfrm>
            <a:off x="804863" y="5100638"/>
            <a:ext cx="688975" cy="307975"/>
          </a:xfrm>
          <a:prstGeom prst="rect">
            <a:avLst/>
          </a:prstGeom>
          <a:noFill/>
          <a:ln w="9525">
            <a:noFill/>
            <a:miter lim="800000"/>
            <a:headEnd/>
            <a:tailEnd/>
          </a:ln>
        </p:spPr>
        <p:txBody>
          <a:bodyPr wrap="none">
            <a:spAutoFit/>
          </a:bodyPr>
          <a:lstStyle/>
          <a:p>
            <a:r>
              <a:rPr lang="en-US" sz="1400" dirty="0">
                <a:solidFill>
                  <a:schemeClr val="bg1"/>
                </a:solidFill>
              </a:rPr>
              <a:t>river &gt;</a:t>
            </a:r>
          </a:p>
        </p:txBody>
      </p:sp>
      <p:sp>
        <p:nvSpPr>
          <p:cNvPr id="19" name="TextBox 18"/>
          <p:cNvSpPr txBox="1"/>
          <p:nvPr/>
        </p:nvSpPr>
        <p:spPr>
          <a:xfrm>
            <a:off x="804863" y="5588000"/>
            <a:ext cx="1760538" cy="307975"/>
          </a:xfrm>
          <a:prstGeom prst="rect">
            <a:avLst/>
          </a:prstGeom>
          <a:noFill/>
        </p:spPr>
        <p:txBody>
          <a:bodyPr wrap="none">
            <a:spAutoFit/>
          </a:bodyPr>
          <a:lstStyle/>
          <a:p>
            <a:pPr>
              <a:defRPr/>
            </a:pPr>
            <a:r>
              <a:rPr lang="en-US" sz="1400" b="1" dirty="0">
                <a:solidFill>
                  <a:srgbClr val="A7FC5A"/>
                </a:solidFill>
                <a:effectLst>
                  <a:outerShdw blurRad="38100" dist="38100" dir="2700000" algn="tl">
                    <a:srgbClr val="C0C0C0"/>
                  </a:outerShdw>
                </a:effectLst>
                <a:latin typeface="Arial" charset="0"/>
                <a:ea typeface="ＭＳ Ｐゴシック" charset="-128"/>
              </a:rPr>
              <a:t>&lt; rural dwellings &gt;</a:t>
            </a:r>
          </a:p>
        </p:txBody>
      </p:sp>
      <p:sp>
        <p:nvSpPr>
          <p:cNvPr id="26638" name="TextBox 19"/>
          <p:cNvSpPr txBox="1">
            <a:spLocks noChangeArrowheads="1"/>
          </p:cNvSpPr>
          <p:nvPr/>
        </p:nvSpPr>
        <p:spPr bwMode="auto">
          <a:xfrm>
            <a:off x="915988" y="6237288"/>
            <a:ext cx="2555875" cy="215900"/>
          </a:xfrm>
          <a:prstGeom prst="rect">
            <a:avLst/>
          </a:prstGeom>
          <a:noFill/>
          <a:ln w="9525">
            <a:noFill/>
            <a:miter lim="800000"/>
            <a:headEnd/>
            <a:tailEnd/>
          </a:ln>
        </p:spPr>
        <p:txBody>
          <a:bodyPr wrap="none">
            <a:spAutoFit/>
          </a:bodyPr>
          <a:lstStyle/>
          <a:p>
            <a:r>
              <a:rPr lang="en-US" sz="800"/>
              <a:t>RADARSAT-2 data © MDA 2011. All rights reserved.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813884" y="190919"/>
            <a:ext cx="6857843" cy="519113"/>
          </a:xfrm>
        </p:spPr>
        <p:txBody>
          <a:bodyPr/>
          <a:lstStyle/>
          <a:p>
            <a:r>
              <a:rPr lang="en-US" sz="2400" dirty="0" smtClean="0">
                <a:latin typeface="Tahoma" pitchFamily="-106" charset="0"/>
                <a:ea typeface="ＭＳ Ｐゴシック" pitchFamily="-106" charset="-128"/>
                <a:cs typeface="Tahoma" pitchFamily="-106" charset="0"/>
              </a:rPr>
              <a:t>Overall Future Plan and Recommendations</a:t>
            </a:r>
            <a:endParaRPr lang="en-US" sz="2400" dirty="0" smtClean="0">
              <a:solidFill>
                <a:srgbClr val="000000"/>
              </a:solidFill>
            </a:endParaRPr>
          </a:p>
        </p:txBody>
      </p:sp>
      <p:sp>
        <p:nvSpPr>
          <p:cNvPr id="26634" name="TextBox 15"/>
          <p:cNvSpPr txBox="1">
            <a:spLocks noChangeArrowheads="1"/>
          </p:cNvSpPr>
          <p:nvPr/>
        </p:nvSpPr>
        <p:spPr bwMode="auto">
          <a:xfrm>
            <a:off x="2649538" y="4792663"/>
            <a:ext cx="822325" cy="307975"/>
          </a:xfrm>
          <a:prstGeom prst="rect">
            <a:avLst/>
          </a:prstGeom>
          <a:noFill/>
          <a:ln w="9525">
            <a:noFill/>
            <a:miter lim="800000"/>
            <a:headEnd/>
            <a:tailEnd/>
          </a:ln>
        </p:spPr>
        <p:txBody>
          <a:bodyPr wrap="none">
            <a:spAutoFit/>
          </a:bodyPr>
          <a:lstStyle/>
          <a:p>
            <a:r>
              <a:rPr lang="en-US" sz="1400" dirty="0">
                <a:solidFill>
                  <a:schemeClr val="bg1"/>
                </a:solidFill>
              </a:rPr>
              <a:t>dry land</a:t>
            </a:r>
          </a:p>
        </p:txBody>
      </p:sp>
      <p:sp>
        <p:nvSpPr>
          <p:cNvPr id="26635" name="TextBox 16"/>
          <p:cNvSpPr txBox="1">
            <a:spLocks noChangeArrowheads="1"/>
          </p:cNvSpPr>
          <p:nvPr/>
        </p:nvSpPr>
        <p:spPr bwMode="auto">
          <a:xfrm>
            <a:off x="2565401" y="5254625"/>
            <a:ext cx="928687" cy="307975"/>
          </a:xfrm>
          <a:prstGeom prst="rect">
            <a:avLst/>
          </a:prstGeom>
          <a:noFill/>
          <a:ln w="9525">
            <a:noFill/>
            <a:miter lim="800000"/>
            <a:headEnd/>
            <a:tailEnd/>
          </a:ln>
        </p:spPr>
        <p:txBody>
          <a:bodyPr wrap="none">
            <a:spAutoFit/>
          </a:bodyPr>
          <a:lstStyle/>
          <a:p>
            <a:r>
              <a:rPr lang="en-US" sz="1400" dirty="0">
                <a:solidFill>
                  <a:schemeClr val="bg1"/>
                </a:solidFill>
              </a:rPr>
              <a:t>&lt; flooded</a:t>
            </a:r>
          </a:p>
        </p:txBody>
      </p:sp>
      <p:sp>
        <p:nvSpPr>
          <p:cNvPr id="26636" name="TextBox 17"/>
          <p:cNvSpPr txBox="1">
            <a:spLocks noChangeArrowheads="1"/>
          </p:cNvSpPr>
          <p:nvPr/>
        </p:nvSpPr>
        <p:spPr bwMode="auto">
          <a:xfrm>
            <a:off x="804863" y="5100638"/>
            <a:ext cx="688975" cy="307975"/>
          </a:xfrm>
          <a:prstGeom prst="rect">
            <a:avLst/>
          </a:prstGeom>
          <a:noFill/>
          <a:ln w="9525">
            <a:noFill/>
            <a:miter lim="800000"/>
            <a:headEnd/>
            <a:tailEnd/>
          </a:ln>
        </p:spPr>
        <p:txBody>
          <a:bodyPr wrap="none">
            <a:spAutoFit/>
          </a:bodyPr>
          <a:lstStyle/>
          <a:p>
            <a:r>
              <a:rPr lang="en-US" sz="1400" dirty="0">
                <a:solidFill>
                  <a:schemeClr val="bg1"/>
                </a:solidFill>
              </a:rPr>
              <a:t>river &gt;</a:t>
            </a:r>
          </a:p>
        </p:txBody>
      </p:sp>
      <p:sp>
        <p:nvSpPr>
          <p:cNvPr id="14" name="Rectangle 3"/>
          <p:cNvSpPr txBox="1">
            <a:spLocks noChangeArrowheads="1"/>
          </p:cNvSpPr>
          <p:nvPr/>
        </p:nvSpPr>
        <p:spPr>
          <a:xfrm>
            <a:off x="147037" y="1286189"/>
            <a:ext cx="8832205" cy="4983982"/>
          </a:xfrm>
          <a:prstGeom prst="rect">
            <a:avLst/>
          </a:prstGeom>
        </p:spPr>
        <p:txBody>
          <a:bodyPr/>
          <a:lstStyle/>
          <a:p>
            <a:pPr marL="342900" indent="-342900" defTabSz="914400">
              <a:lnSpc>
                <a:spcPct val="90000"/>
              </a:lnSpc>
              <a:spcBef>
                <a:spcPct val="20000"/>
              </a:spcBef>
              <a:buFont typeface="Wingdings" pitchFamily="2" charset="2"/>
              <a:buChar char="Ø"/>
              <a:defRPr/>
            </a:pP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Improve coordination</a:t>
            </a:r>
          </a:p>
          <a:p>
            <a:pPr marL="800100" lvl="1" indent="-342900" defTabSz="914400">
              <a:lnSpc>
                <a:spcPct val="90000"/>
              </a:lnSpc>
              <a:spcBef>
                <a:spcPct val="20000"/>
              </a:spcBef>
              <a:buFont typeface="Wingdings" pitchFamily="2" charset="2"/>
              <a:buChar char="Ø"/>
              <a:defRPr/>
            </a:pP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Coordination exists for disaster response through the Disaster Charter mechanism.</a:t>
            </a:r>
          </a:p>
          <a:p>
            <a:pPr marL="800100" lvl="1" indent="-342900" defTabSz="914400">
              <a:lnSpc>
                <a:spcPct val="90000"/>
              </a:lnSpc>
              <a:spcBef>
                <a:spcPct val="20000"/>
              </a:spcBef>
              <a:buFont typeface="Wingdings" pitchFamily="2" charset="2"/>
              <a:buChar char="Ø"/>
              <a:defRPr/>
            </a:pP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Coordination has been improved for </a:t>
            </a:r>
            <a:r>
              <a:rPr lang="en-GB" altLang="ja-JP" sz="2400" b="1" kern="0" dirty="0" err="1" smtClean="0">
                <a:solidFill>
                  <a:schemeClr val="tx1">
                    <a:lumMod val="75000"/>
                  </a:schemeClr>
                </a:solidFill>
                <a:latin typeface="Arial" pitchFamily="34" charset="0"/>
                <a:ea typeface="ＭＳ Ｐゴシック" pitchFamily="50" charset="-128"/>
                <a:cs typeface="Arial" pitchFamily="34" charset="0"/>
              </a:rPr>
              <a:t>Geohazard</a:t>
            </a: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 Supersite with the creation of a CEOS data coordination team.</a:t>
            </a:r>
          </a:p>
          <a:p>
            <a:pPr marL="800100" lvl="1" indent="-342900" defTabSz="914400">
              <a:lnSpc>
                <a:spcPct val="90000"/>
              </a:lnSpc>
              <a:spcBef>
                <a:spcPct val="20000"/>
              </a:spcBef>
              <a:buFont typeface="Wingdings" pitchFamily="2" charset="2"/>
              <a:buChar char="Ø"/>
              <a:defRPr/>
            </a:pP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Need to improve coordination to cover all phases of disasters and engage CEOS members to provide data.</a:t>
            </a:r>
          </a:p>
          <a:p>
            <a:pPr marL="800100" lvl="1" indent="-342900" defTabSz="914400">
              <a:lnSpc>
                <a:spcPct val="90000"/>
              </a:lnSpc>
              <a:spcBef>
                <a:spcPct val="20000"/>
              </a:spcBef>
              <a:buFont typeface="Wingdings" pitchFamily="2" charset="2"/>
              <a:buChar char="Ø"/>
              <a:defRPr/>
            </a:pPr>
            <a:endParaRPr lang="en-GB" altLang="ja-JP" sz="2400" b="1" kern="0" baseline="0" dirty="0" smtClean="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Wingdings" pitchFamily="2" charset="2"/>
              <a:buChar char="Ø"/>
              <a:defRPr/>
            </a:pP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Need an integrated plan to better respond to the GEO disaster task.</a:t>
            </a:r>
          </a:p>
          <a:p>
            <a:pPr marL="800100" lvl="1" indent="-342900" defTabSz="914400">
              <a:lnSpc>
                <a:spcPct val="90000"/>
              </a:lnSpc>
              <a:spcBef>
                <a:spcPct val="20000"/>
              </a:spcBef>
              <a:buFont typeface="Wingdings" pitchFamily="2" charset="2"/>
              <a:buChar char="Ø"/>
              <a:defRPr/>
            </a:pP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Roadmap approach was an improvement</a:t>
            </a:r>
          </a:p>
          <a:p>
            <a:pPr marL="800100" lvl="1" indent="-342900" defTabSz="914400">
              <a:lnSpc>
                <a:spcPct val="90000"/>
              </a:lnSpc>
              <a:spcBef>
                <a:spcPct val="20000"/>
              </a:spcBef>
              <a:buFont typeface="Wingdings" pitchFamily="2" charset="2"/>
              <a:buChar char="Ø"/>
              <a:defRPr/>
            </a:pP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Ad hoc study team may help </a:t>
            </a:r>
            <a:r>
              <a:rPr lang="en-GB" altLang="ja-JP" sz="2400" b="1" kern="0" smtClean="0">
                <a:solidFill>
                  <a:schemeClr val="tx1">
                    <a:lumMod val="75000"/>
                  </a:schemeClr>
                </a:solidFill>
                <a:latin typeface="Arial" pitchFamily="34" charset="0"/>
                <a:ea typeface="ＭＳ Ｐゴシック" pitchFamily="50" charset="-128"/>
                <a:cs typeface="Arial" pitchFamily="34" charset="0"/>
              </a:rPr>
              <a:t>(focus on GEO ?)</a:t>
            </a:r>
            <a:endParaRPr lang="en-GB"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Wingdings" pitchFamily="2" charset="2"/>
              <a:buChar char="Ø"/>
              <a:defRPr/>
            </a:pP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A join CEOS-GEO workshop on disaster is needed</a:t>
            </a:r>
          </a:p>
          <a:p>
            <a:pPr marL="342900" lvl="0" indent="-342900" defTabSz="914400">
              <a:lnSpc>
                <a:spcPct val="90000"/>
              </a:lnSpc>
              <a:spcBef>
                <a:spcPct val="20000"/>
              </a:spcBef>
              <a:buFont typeface="Wingdings" pitchFamily="2" charset="2"/>
              <a:buChar char="Ø"/>
              <a:defRPr/>
            </a:pPr>
            <a:endParaRPr lang="en-GB"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Wingdings" pitchFamily="2" charset="2"/>
              <a:buChar char="Ø"/>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1320800" y="101600"/>
            <a:ext cx="776446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Proposal to modify the </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GEO</a:t>
            </a:r>
            <a:r>
              <a:rPr kumimoji="0" lang="en-US" sz="3200" b="1" i="0" u="none" strike="noStrike" kern="0" cap="none" spc="0" normalizeH="0" noProof="0" dirty="0" smtClean="0">
                <a:ln>
                  <a:noFill/>
                </a:ln>
                <a:solidFill>
                  <a:schemeClr val="bg1"/>
                </a:solidFill>
                <a:effectLst/>
                <a:uLnTx/>
                <a:uFillTx/>
                <a:latin typeface="Tahoma" pitchFamily="-106" charset="0"/>
                <a:ea typeface="ＭＳ Ｐゴシック" pitchFamily="-106" charset="-128"/>
                <a:cs typeface="Tahoma" pitchFamily="-106" charset="0"/>
              </a:rPr>
              <a:t> Disaster Task</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597688"/>
            <a:ext cx="8832205" cy="4205584"/>
          </a:xfrm>
          <a:prstGeom prst="rect">
            <a:avLst/>
          </a:prstGeom>
        </p:spPr>
        <p:txBody>
          <a:bodyPr/>
          <a:lstStyle/>
          <a:p>
            <a:pPr marL="800100" lvl="1" indent="-342900" defTabSz="914400">
              <a:lnSpc>
                <a:spcPct val="90000"/>
              </a:lnSpc>
              <a:spcBef>
                <a:spcPct val="20000"/>
              </a:spcBef>
              <a:buFont typeface="Arial" charset="0"/>
              <a:buChar cha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p:txBody>
      </p:sp>
      <p:sp>
        <p:nvSpPr>
          <p:cNvPr id="4" name="Rectangle 3"/>
          <p:cNvSpPr/>
          <p:nvPr/>
        </p:nvSpPr>
        <p:spPr>
          <a:xfrm>
            <a:off x="381837" y="1767006"/>
            <a:ext cx="8350181" cy="3970318"/>
          </a:xfrm>
          <a:prstGeom prst="rect">
            <a:avLst/>
          </a:prstGeom>
        </p:spPr>
        <p:txBody>
          <a:bodyPr wrap="square">
            <a:spAutoFit/>
          </a:bodyPr>
          <a:lstStyle/>
          <a:p>
            <a:r>
              <a:rPr lang="en-US" dirty="0" smtClean="0"/>
              <a:t>The Task Team (led by CEOS) proposed to change the current description of the “</a:t>
            </a:r>
            <a:r>
              <a:rPr lang="en-US" i="1" dirty="0" smtClean="0"/>
              <a:t>related GEOSS Strategic targets</a:t>
            </a:r>
            <a:r>
              <a:rPr lang="en-US" dirty="0" smtClean="0"/>
              <a:t>” as reported under the Disasters Task Description of GEO 2012-2015 Work Plan.</a:t>
            </a:r>
          </a:p>
          <a:p>
            <a:r>
              <a:rPr lang="en-US" dirty="0" smtClean="0"/>
              <a:t>The Task Team proposed to amend the existing text, which refers to the “</a:t>
            </a:r>
            <a:r>
              <a:rPr lang="en-US" i="1" dirty="0" smtClean="0"/>
              <a:t>this will be</a:t>
            </a:r>
            <a:r>
              <a:rPr lang="en-US" dirty="0" smtClean="0"/>
              <a:t> </a:t>
            </a:r>
            <a:r>
              <a:rPr lang="en-US" i="1" dirty="0" smtClean="0"/>
              <a:t>demonstrated by</a:t>
            </a:r>
            <a:r>
              <a:rPr lang="en-US" dirty="0" smtClean="0"/>
              <a:t>” bullets of Document 12 (GEO Plenary VI), with the “</a:t>
            </a:r>
            <a:r>
              <a:rPr lang="en-US" i="1" dirty="0" smtClean="0"/>
              <a:t>this will be achieved through</a:t>
            </a:r>
            <a:r>
              <a:rPr lang="en-US" dirty="0" smtClean="0"/>
              <a:t>” bullets of the same document.</a:t>
            </a:r>
          </a:p>
          <a:p>
            <a:endParaRPr lang="en-CA" dirty="0" smtClean="0"/>
          </a:p>
          <a:p>
            <a:endParaRPr lang="en-CA" dirty="0" smtClean="0"/>
          </a:p>
          <a:p>
            <a:r>
              <a:rPr lang="en-US" dirty="0" smtClean="0"/>
              <a:t>The Task Team proposed to change the current structure of the Task, reducing the number of the Components to three while broadening their content and objectives. To this end, it was suggested to move Component 3 “Tsunami Early Warning and Hazard Assessment” under Component 2 “</a:t>
            </a:r>
            <a:r>
              <a:rPr lang="en-US" dirty="0" err="1" smtClean="0"/>
              <a:t>Geohazards</a:t>
            </a:r>
            <a:r>
              <a:rPr lang="en-US" dirty="0" smtClean="0"/>
              <a:t> monitoring, alert and risk assessment” and to integrate C4 “</a:t>
            </a:r>
            <a:r>
              <a:rPr lang="en-US" dirty="0" err="1" smtClean="0"/>
              <a:t>Wildland</a:t>
            </a:r>
            <a:r>
              <a:rPr lang="en-US" dirty="0" smtClean="0"/>
              <a:t> Fire” in C1and C5.</a:t>
            </a:r>
          </a:p>
          <a:p>
            <a:endParaRPr lang="en-US" dirty="0"/>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1320800" y="101600"/>
            <a:ext cx="776446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r" defTabSz="914400">
              <a:defRPr/>
            </a:pPr>
            <a:r>
              <a:rPr lang="en-US" sz="3200" b="1" dirty="0" smtClean="0">
                <a:solidFill>
                  <a:schemeClr val="bg1"/>
                </a:solidFill>
                <a:latin typeface="Tahoma" pitchFamily="34" charset="0"/>
                <a:ea typeface="Tahoma" pitchFamily="34" charset="0"/>
                <a:cs typeface="Tahoma" pitchFamily="34" charset="0"/>
              </a:rPr>
              <a:t>GEO </a:t>
            </a:r>
            <a:r>
              <a:rPr lang="en-US" sz="3200" b="1" dirty="0" err="1" smtClean="0">
                <a:solidFill>
                  <a:schemeClr val="bg1"/>
                </a:solidFill>
                <a:latin typeface="Tahoma" pitchFamily="34" charset="0"/>
                <a:ea typeface="Tahoma" pitchFamily="34" charset="0"/>
                <a:cs typeface="Tahoma" pitchFamily="34" charset="0"/>
              </a:rPr>
              <a:t>Workplan</a:t>
            </a:r>
            <a:r>
              <a:rPr lang="en-US" sz="3200" b="1" dirty="0" smtClean="0">
                <a:solidFill>
                  <a:schemeClr val="bg1"/>
                </a:solidFill>
                <a:latin typeface="Tahoma" pitchFamily="34" charset="0"/>
                <a:ea typeface="Tahoma" pitchFamily="34" charset="0"/>
                <a:cs typeface="Tahoma" pitchFamily="34" charset="0"/>
              </a:rPr>
              <a:t> revision 1.1 proposed modifications to Disaster task 1/2 </a:t>
            </a:r>
            <a:endParaRPr kumimoji="0" lang="en-US" sz="3200" b="1" i="0" u="none" strike="noStrike" kern="0" cap="none" spc="0" normalizeH="0" baseline="0" noProof="0" dirty="0" smtClean="0">
              <a:ln>
                <a:noFill/>
              </a:ln>
              <a:solidFill>
                <a:schemeClr val="bg1"/>
              </a:solidFill>
              <a:effectLst/>
              <a:uLnTx/>
              <a:uFillTx/>
              <a:latin typeface="Tahoma" pitchFamily="34" charset="0"/>
              <a:ea typeface="Tahoma" pitchFamily="34" charset="0"/>
              <a:cs typeface="Tahoma" pitchFamily="34" charset="0"/>
            </a:endParaRPr>
          </a:p>
        </p:txBody>
      </p:sp>
      <p:sp>
        <p:nvSpPr>
          <p:cNvPr id="5" name="Rectangle 3"/>
          <p:cNvSpPr txBox="1">
            <a:spLocks noChangeArrowheads="1"/>
          </p:cNvSpPr>
          <p:nvPr/>
        </p:nvSpPr>
        <p:spPr>
          <a:xfrm>
            <a:off x="147037" y="1597688"/>
            <a:ext cx="8832205" cy="4205584"/>
          </a:xfrm>
          <a:prstGeom prst="rect">
            <a:avLst/>
          </a:prstGeom>
        </p:spPr>
        <p:txBody>
          <a:bodyPr/>
          <a:lstStyle/>
          <a:p>
            <a:pPr marL="800100" lvl="1" indent="-342900" defTabSz="914400">
              <a:lnSpc>
                <a:spcPct val="90000"/>
              </a:lnSpc>
              <a:spcBef>
                <a:spcPct val="20000"/>
              </a:spcBef>
              <a:buFont typeface="Arial" charset="0"/>
              <a:buChar cha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p:txBody>
      </p:sp>
      <p:sp>
        <p:nvSpPr>
          <p:cNvPr id="1025" name="Rectangle 1"/>
          <p:cNvSpPr>
            <a:spLocks noChangeArrowheads="1"/>
          </p:cNvSpPr>
          <p:nvPr/>
        </p:nvSpPr>
        <p:spPr bwMode="auto">
          <a:xfrm>
            <a:off x="147037" y="1195754"/>
            <a:ext cx="8832205" cy="59708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400" b="1" dirty="0" smtClean="0"/>
              <a:t>DISASTERS</a:t>
            </a:r>
            <a:endParaRPr lang="en-US" sz="1400" dirty="0" smtClean="0"/>
          </a:p>
          <a:p>
            <a:r>
              <a:rPr lang="en-US" sz="1400" b="1" dirty="0" smtClean="0"/>
              <a:t>Reducing loss of life and property from natural and human-induced disasters</a:t>
            </a:r>
            <a:endParaRPr lang="en-US" sz="1400" dirty="0" smtClean="0"/>
          </a:p>
          <a:p>
            <a:r>
              <a:rPr lang="en-US" sz="1400" b="1" dirty="0" smtClean="0"/>
              <a:t> </a:t>
            </a:r>
            <a:endParaRPr lang="en-US" sz="1400" dirty="0" smtClean="0"/>
          </a:p>
          <a:p>
            <a:r>
              <a:rPr lang="en-US" sz="1400" b="1" dirty="0" smtClean="0"/>
              <a:t>DI-01 Informing Risk Management and Disaster Reduction</a:t>
            </a:r>
            <a:endParaRPr lang="en-US" sz="1400" dirty="0" smtClean="0"/>
          </a:p>
          <a:p>
            <a:r>
              <a:rPr lang="en-US" sz="1400" dirty="0" smtClean="0"/>
              <a:t>Task implementation is supported by the </a:t>
            </a:r>
            <a:r>
              <a:rPr lang="en-US" sz="1400" dirty="0" err="1" smtClean="0"/>
              <a:t>Geohazards</a:t>
            </a:r>
            <a:r>
              <a:rPr lang="en-US" sz="1400" dirty="0" smtClean="0"/>
              <a:t> Community of Practice and Coastal Zone</a:t>
            </a:r>
          </a:p>
          <a:p>
            <a:r>
              <a:rPr lang="en-US" sz="1400" dirty="0" smtClean="0"/>
              <a:t>Community of Practice</a:t>
            </a:r>
          </a:p>
          <a:p>
            <a:r>
              <a:rPr lang="en-US" sz="1400" b="1" dirty="0" smtClean="0"/>
              <a:t>Related GEOSS Strategic Targets </a:t>
            </a:r>
            <a:r>
              <a:rPr lang="en-US" sz="1400" dirty="0" smtClean="0">
                <a:solidFill>
                  <a:srgbClr val="00B050"/>
                </a:solidFill>
              </a:rPr>
              <a:t>(</a:t>
            </a:r>
            <a:r>
              <a:rPr lang="en-US" sz="1400" i="1" dirty="0" smtClean="0">
                <a:solidFill>
                  <a:srgbClr val="00B050"/>
                </a:solidFill>
              </a:rPr>
              <a:t>from GEO-VI Document 12 Rev1</a:t>
            </a:r>
            <a:r>
              <a:rPr lang="en-US" sz="1400" dirty="0" smtClean="0">
                <a:solidFill>
                  <a:srgbClr val="00B050"/>
                </a:solidFill>
              </a:rPr>
              <a:t>)</a:t>
            </a:r>
          </a:p>
          <a:p>
            <a:r>
              <a:rPr lang="en-US" sz="1400" i="1" dirty="0" smtClean="0"/>
              <a:t>Disasters</a:t>
            </a:r>
            <a:r>
              <a:rPr lang="en-US" sz="1400" dirty="0" smtClean="0"/>
              <a:t>: </a:t>
            </a:r>
          </a:p>
          <a:p>
            <a:r>
              <a:rPr lang="en-US" sz="1400" dirty="0" smtClean="0"/>
              <a:t>Before 2015, GEO aims to enable the global coordination of observing and information systems to support all phases of the risk management cycle associated with hazards (mitigation and preparedness, early warning, response, and recovery).</a:t>
            </a:r>
          </a:p>
          <a:p>
            <a:r>
              <a:rPr lang="en-US" sz="1400" b="1" i="1" dirty="0" smtClean="0"/>
              <a:t>This will be achieved through:</a:t>
            </a:r>
            <a:r>
              <a:rPr lang="en-US" sz="1400" dirty="0" smtClean="0"/>
              <a:t> </a:t>
            </a:r>
          </a:p>
          <a:p>
            <a:r>
              <a:rPr lang="en-US" sz="1400" dirty="0" smtClean="0">
                <a:solidFill>
                  <a:srgbClr val="00B050"/>
                </a:solidFill>
              </a:rPr>
              <a:t>Development of multi-hazard and/or end-to-end approaches</a:t>
            </a:r>
            <a:r>
              <a:rPr lang="en-US" sz="1400" dirty="0" smtClean="0"/>
              <a:t>, as appropriate to meet the</a:t>
            </a:r>
          </a:p>
          <a:p>
            <a:r>
              <a:rPr lang="en-US" sz="1400" dirty="0" smtClean="0"/>
              <a:t>needs for disaster risk reduction, preparedness and response in relevant hazard environments.</a:t>
            </a:r>
          </a:p>
          <a:p>
            <a:r>
              <a:rPr lang="en-US" sz="1400" dirty="0" smtClean="0">
                <a:solidFill>
                  <a:srgbClr val="00B050"/>
                </a:solidFill>
              </a:rPr>
              <a:t>More timely dissemination of information from globally-coordinated systems </a:t>
            </a:r>
            <a:r>
              <a:rPr lang="en-US" sz="1400" dirty="0" smtClean="0"/>
              <a:t>for monitoring, predicting,</a:t>
            </a:r>
          </a:p>
          <a:p>
            <a:r>
              <a:rPr lang="en-US" sz="1400" dirty="0" smtClean="0"/>
              <a:t>risk assessment, early warning, mitigating, and responding to hazards at local, national, regional, and</a:t>
            </a:r>
          </a:p>
          <a:p>
            <a:r>
              <a:rPr lang="en-US" sz="1400" dirty="0" smtClean="0"/>
              <a:t>global levels. </a:t>
            </a:r>
            <a:r>
              <a:rPr lang="en-US" sz="1400" dirty="0" smtClean="0">
                <a:solidFill>
                  <a:srgbClr val="00B050"/>
                </a:solidFill>
              </a:rPr>
              <a:t>Support to the successful implementation of the Hyogo Framework for Action 2005-2015</a:t>
            </a:r>
            <a:r>
              <a:rPr lang="en-US" sz="1400" dirty="0" smtClean="0"/>
              <a:t>.</a:t>
            </a:r>
          </a:p>
          <a:p>
            <a:r>
              <a:rPr lang="en-US" sz="1400" b="1" dirty="0" smtClean="0"/>
              <a:t>Description</a:t>
            </a:r>
            <a:endParaRPr lang="en-US" sz="1400" dirty="0" smtClean="0"/>
          </a:p>
          <a:p>
            <a:r>
              <a:rPr lang="en-US" sz="1400" dirty="0" smtClean="0"/>
              <a:t>Improve disaster risk management and reduction by providing timely information relevant to the full</a:t>
            </a:r>
          </a:p>
          <a:p>
            <a:r>
              <a:rPr lang="en-US" sz="1400" dirty="0" smtClean="0"/>
              <a:t>cycle of disaster management (mitigation, preparedness, warning, response and recovery). Adopt a</a:t>
            </a:r>
          </a:p>
          <a:p>
            <a:r>
              <a:rPr lang="en-US" sz="1400" dirty="0" smtClean="0"/>
              <a:t>multi-hazard end-to-end approach to ensure that relevant Earth observations and information</a:t>
            </a:r>
          </a:p>
          <a:p>
            <a:r>
              <a:rPr lang="en-US" sz="1400" dirty="0" smtClean="0"/>
              <a:t>effectively reach decision-makers and the public. Focus on </a:t>
            </a:r>
            <a:r>
              <a:rPr lang="en-US" sz="1400" dirty="0" smtClean="0"/>
              <a:t>three</a:t>
            </a:r>
            <a:r>
              <a:rPr lang="en-US" sz="1400" dirty="0" smtClean="0"/>
              <a:t> </a:t>
            </a:r>
            <a:r>
              <a:rPr lang="en-US" sz="1400" dirty="0" smtClean="0"/>
              <a:t>main areas: </a:t>
            </a:r>
            <a:r>
              <a:rPr lang="en-US" sz="1400" dirty="0" smtClean="0">
                <a:solidFill>
                  <a:srgbClr val="00B050"/>
                </a:solidFill>
              </a:rPr>
              <a:t>(1) Provide support to</a:t>
            </a:r>
          </a:p>
          <a:p>
            <a:r>
              <a:rPr lang="en-US" sz="1400" dirty="0" smtClean="0">
                <a:solidFill>
                  <a:srgbClr val="00B050"/>
                </a:solidFill>
              </a:rPr>
              <a:t>operational systems and conduct gap analyses </a:t>
            </a:r>
            <a:r>
              <a:rPr lang="en-US" sz="1400" dirty="0" smtClean="0"/>
              <a:t>in order to identify missing data, system gaps, and capacity gaps  (2) </a:t>
            </a:r>
            <a:r>
              <a:rPr lang="en-US" sz="1400" dirty="0" smtClean="0">
                <a:solidFill>
                  <a:srgbClr val="00B050"/>
                </a:solidFill>
              </a:rPr>
              <a:t>Enable and inform risk and vulnerability analyses</a:t>
            </a:r>
            <a:r>
              <a:rPr lang="en-US" sz="1400" dirty="0" smtClean="0"/>
              <a:t>; and (3) </a:t>
            </a:r>
            <a:r>
              <a:rPr lang="en-US" sz="1400" dirty="0" smtClean="0">
                <a:solidFill>
                  <a:srgbClr val="00B050"/>
                </a:solidFill>
              </a:rPr>
              <a:t>Develop regional end to-</a:t>
            </a:r>
          </a:p>
          <a:p>
            <a:r>
              <a:rPr lang="en-US" sz="1400" dirty="0" smtClean="0">
                <a:solidFill>
                  <a:srgbClr val="00B050"/>
                </a:solidFill>
              </a:rPr>
              <a:t>end systems</a:t>
            </a:r>
            <a:r>
              <a:rPr lang="en-US" sz="1400" dirty="0" smtClean="0"/>
              <a:t> with a focus on building institutional relationships.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1320800" y="101600"/>
            <a:ext cx="776446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r" defTabSz="914400">
              <a:defRPr/>
            </a:pPr>
            <a:r>
              <a:rPr lang="en-US" sz="3200" b="1" dirty="0" smtClean="0">
                <a:solidFill>
                  <a:schemeClr val="bg1"/>
                </a:solidFill>
                <a:latin typeface="Tahoma" pitchFamily="34" charset="0"/>
                <a:ea typeface="Tahoma" pitchFamily="34" charset="0"/>
                <a:cs typeface="Tahoma" pitchFamily="34" charset="0"/>
              </a:rPr>
              <a:t>GEO </a:t>
            </a:r>
            <a:r>
              <a:rPr lang="en-US" sz="3200" b="1" dirty="0" err="1" smtClean="0">
                <a:solidFill>
                  <a:schemeClr val="bg1"/>
                </a:solidFill>
                <a:latin typeface="Tahoma" pitchFamily="34" charset="0"/>
                <a:ea typeface="Tahoma" pitchFamily="34" charset="0"/>
                <a:cs typeface="Tahoma" pitchFamily="34" charset="0"/>
              </a:rPr>
              <a:t>Workplan</a:t>
            </a:r>
            <a:r>
              <a:rPr lang="en-US" sz="3200" b="1" dirty="0" smtClean="0">
                <a:solidFill>
                  <a:schemeClr val="bg1"/>
                </a:solidFill>
                <a:latin typeface="Tahoma" pitchFamily="34" charset="0"/>
                <a:ea typeface="Tahoma" pitchFamily="34" charset="0"/>
                <a:cs typeface="Tahoma" pitchFamily="34" charset="0"/>
              </a:rPr>
              <a:t> revision 1.1 proposed modifications to Disaster task 2/2 </a:t>
            </a:r>
            <a:endParaRPr kumimoji="0" lang="en-US" sz="3200" b="1" i="0" u="none" strike="noStrike" kern="0" cap="none" spc="0" normalizeH="0" baseline="0" noProof="0" dirty="0" smtClean="0">
              <a:ln>
                <a:noFill/>
              </a:ln>
              <a:solidFill>
                <a:schemeClr val="bg1"/>
              </a:solidFill>
              <a:effectLst/>
              <a:uLnTx/>
              <a:uFillTx/>
              <a:latin typeface="Tahoma" pitchFamily="34" charset="0"/>
              <a:ea typeface="Tahoma" pitchFamily="34" charset="0"/>
              <a:cs typeface="Tahoma" pitchFamily="34" charset="0"/>
            </a:endParaRPr>
          </a:p>
        </p:txBody>
      </p:sp>
      <p:sp>
        <p:nvSpPr>
          <p:cNvPr id="5" name="Rectangle 3"/>
          <p:cNvSpPr txBox="1">
            <a:spLocks noChangeArrowheads="1"/>
          </p:cNvSpPr>
          <p:nvPr/>
        </p:nvSpPr>
        <p:spPr>
          <a:xfrm>
            <a:off x="147037" y="1597688"/>
            <a:ext cx="8832205" cy="4205584"/>
          </a:xfrm>
          <a:prstGeom prst="rect">
            <a:avLst/>
          </a:prstGeom>
        </p:spPr>
        <p:txBody>
          <a:bodyPr/>
          <a:lstStyle/>
          <a:p>
            <a:pPr marL="800100" lvl="1" indent="-342900" defTabSz="914400">
              <a:lnSpc>
                <a:spcPct val="90000"/>
              </a:lnSpc>
              <a:spcBef>
                <a:spcPct val="20000"/>
              </a:spcBef>
              <a:buFont typeface="Arial" charset="0"/>
              <a:buChar cha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p:txBody>
      </p:sp>
      <p:sp>
        <p:nvSpPr>
          <p:cNvPr id="1025" name="Rectangle 1"/>
          <p:cNvSpPr>
            <a:spLocks noChangeArrowheads="1"/>
          </p:cNvSpPr>
          <p:nvPr/>
        </p:nvSpPr>
        <p:spPr bwMode="auto">
          <a:xfrm>
            <a:off x="-58736" y="1454380"/>
            <a:ext cx="9143999"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400" b="1" dirty="0" smtClean="0"/>
              <a:t>Components</a:t>
            </a:r>
            <a:endParaRPr lang="en-US" sz="1400" dirty="0" smtClean="0"/>
          </a:p>
          <a:p>
            <a:r>
              <a:rPr lang="en-US" sz="1400" b="1" dirty="0" smtClean="0"/>
              <a:t>C1 Disaster Management Systems,</a:t>
            </a:r>
            <a:r>
              <a:rPr lang="en-US" sz="1400" dirty="0" smtClean="0"/>
              <a:t> </a:t>
            </a:r>
            <a:r>
              <a:rPr lang="en-US" sz="1400" i="1" dirty="0" smtClean="0"/>
              <a:t>Lead:  </a:t>
            </a:r>
            <a:r>
              <a:rPr lang="en-US" sz="1400" dirty="0" smtClean="0"/>
              <a:t>CEOS (CSA, guy.seguin@asc-csa.gc.ca)</a:t>
            </a:r>
          </a:p>
          <a:p>
            <a:pPr lvl="1">
              <a:buFont typeface="Wingdings" pitchFamily="2" charset="2"/>
              <a:buChar char="Ø"/>
            </a:pPr>
            <a:r>
              <a:rPr lang="en-US" sz="1400" dirty="0" smtClean="0"/>
              <a:t>  </a:t>
            </a:r>
            <a:r>
              <a:rPr lang="en-US" sz="1400" dirty="0" smtClean="0">
                <a:solidFill>
                  <a:srgbClr val="FFC000"/>
                </a:solidFill>
              </a:rPr>
              <a:t>Improve access to information produced through key disaster management mechanisms </a:t>
            </a:r>
            <a:r>
              <a:rPr lang="en-US" sz="1400" dirty="0" smtClean="0"/>
              <a:t>…</a:t>
            </a:r>
          </a:p>
          <a:p>
            <a:pPr lvl="1">
              <a:buFont typeface="Wingdings" pitchFamily="2" charset="2"/>
              <a:buChar char="Ø"/>
            </a:pPr>
            <a:r>
              <a:rPr lang="en-US" sz="1400" dirty="0" smtClean="0"/>
              <a:t>  Promote quick and easy access to in-situ data and reference maps required in case of emergency. ..</a:t>
            </a:r>
          </a:p>
          <a:p>
            <a:pPr lvl="1">
              <a:buFont typeface="Wingdings" pitchFamily="2" charset="2"/>
              <a:buChar char="Ø"/>
            </a:pPr>
            <a:r>
              <a:rPr lang="en-US" sz="1400" dirty="0" smtClean="0"/>
              <a:t>  Make information related to environmental risk and vulnerability easily accessible to decision-makers …</a:t>
            </a:r>
          </a:p>
          <a:p>
            <a:pPr lvl="1">
              <a:buFont typeface="Wingdings" pitchFamily="2" charset="2"/>
              <a:buChar char="Ø"/>
            </a:pPr>
            <a:r>
              <a:rPr lang="en-US" sz="1400" dirty="0" smtClean="0">
                <a:solidFill>
                  <a:srgbClr val="FFC000"/>
                </a:solidFill>
              </a:rPr>
              <a:t>  Enhance the use of satellite data for disaster management, based on lessons-learned and experience </a:t>
            </a:r>
            <a:r>
              <a:rPr lang="en-US" sz="1400" dirty="0" smtClean="0"/>
              <a:t>…</a:t>
            </a:r>
          </a:p>
          <a:p>
            <a:pPr lvl="1">
              <a:buFont typeface="Wingdings" pitchFamily="2" charset="2"/>
              <a:buChar char="Ø"/>
            </a:pPr>
            <a:r>
              <a:rPr lang="en-US" sz="1400" dirty="0" smtClean="0"/>
              <a:t>  Review global and regional disaster risk management systems … </a:t>
            </a:r>
          </a:p>
          <a:p>
            <a:pPr lvl="1">
              <a:buFont typeface="Wingdings" pitchFamily="2" charset="2"/>
              <a:buChar char="Ø"/>
            </a:pPr>
            <a:r>
              <a:rPr lang="en-US" sz="1400" dirty="0" smtClean="0">
                <a:solidFill>
                  <a:srgbClr val="FFC000"/>
                </a:solidFill>
              </a:rPr>
              <a:t>  Perform a gap analysis </a:t>
            </a:r>
            <a:r>
              <a:rPr lang="en-US" sz="1400" dirty="0" smtClean="0"/>
              <a:t>considering data, metadata, systems, and capacity to cover all phases and types.</a:t>
            </a:r>
          </a:p>
          <a:p>
            <a:pPr lvl="1"/>
            <a:r>
              <a:rPr lang="en-US" sz="1400" dirty="0" smtClean="0"/>
              <a:t> </a:t>
            </a:r>
          </a:p>
          <a:p>
            <a:r>
              <a:rPr lang="en-US" sz="1400" b="1" dirty="0" smtClean="0"/>
              <a:t>C2 </a:t>
            </a:r>
            <a:r>
              <a:rPr lang="en-US" sz="1400" b="1" dirty="0" err="1" smtClean="0"/>
              <a:t>Geohazards</a:t>
            </a:r>
            <a:r>
              <a:rPr lang="en-US" sz="1400" b="1" dirty="0" smtClean="0"/>
              <a:t> Monitoring, Alert, and Risk Assessment,</a:t>
            </a:r>
            <a:r>
              <a:rPr lang="en-US" sz="1400" dirty="0" smtClean="0"/>
              <a:t> </a:t>
            </a:r>
            <a:r>
              <a:rPr lang="en-US" sz="1400" i="1" dirty="0" smtClean="0"/>
              <a:t>Leads:</a:t>
            </a:r>
            <a:r>
              <a:rPr lang="en-US" sz="1400" dirty="0" smtClean="0"/>
              <a:t> (EUCENTRE, </a:t>
            </a:r>
            <a:r>
              <a:rPr lang="en-US" sz="1400" dirty="0" smtClean="0">
                <a:hlinkClick r:id="rId2"/>
              </a:rPr>
              <a:t>fabio.dellacqua@unipv.it</a:t>
            </a:r>
            <a:r>
              <a:rPr lang="en-US" sz="1400" dirty="0" smtClean="0"/>
              <a:t>),</a:t>
            </a:r>
          </a:p>
          <a:p>
            <a:pPr lvl="1">
              <a:buFont typeface="Wingdings" pitchFamily="2" charset="2"/>
              <a:buChar char="Ø"/>
            </a:pPr>
            <a:r>
              <a:rPr lang="en-US" sz="1400" dirty="0" smtClean="0"/>
              <a:t>Apply a fully integrated approach to </a:t>
            </a:r>
            <a:r>
              <a:rPr lang="en-US" sz="1400" dirty="0" err="1" smtClean="0"/>
              <a:t>geohazards</a:t>
            </a:r>
            <a:r>
              <a:rPr lang="en-US" sz="1400" dirty="0" smtClean="0"/>
              <a:t> monitoring …  </a:t>
            </a:r>
          </a:p>
          <a:p>
            <a:pPr lvl="1">
              <a:buFont typeface="Wingdings" pitchFamily="2" charset="2"/>
              <a:buChar char="Ø"/>
            </a:pPr>
            <a:r>
              <a:rPr lang="en-US" sz="1400" dirty="0" smtClean="0">
                <a:solidFill>
                  <a:srgbClr val="FFC000"/>
                </a:solidFill>
              </a:rPr>
              <a:t>Support the establishment of Supersites and Natural Laboratories …  </a:t>
            </a:r>
          </a:p>
          <a:p>
            <a:pPr lvl="1">
              <a:buFont typeface="Wingdings" pitchFamily="2" charset="2"/>
              <a:buChar char="Ø"/>
            </a:pPr>
            <a:r>
              <a:rPr lang="en-US" sz="1400" dirty="0" smtClean="0">
                <a:solidFill>
                  <a:srgbClr val="FFC000"/>
                </a:solidFill>
              </a:rPr>
              <a:t>Enhance global earthquake and volcano monitoring, alert, and damage assessment ...</a:t>
            </a:r>
          </a:p>
          <a:p>
            <a:pPr lvl="1">
              <a:buFont typeface="Wingdings" pitchFamily="2" charset="2"/>
              <a:buChar char="Ø"/>
            </a:pPr>
            <a:r>
              <a:rPr lang="en-US" sz="1400" dirty="0" smtClean="0"/>
              <a:t>Support global earthquake risk assessment … </a:t>
            </a:r>
          </a:p>
          <a:p>
            <a:pPr lvl="1">
              <a:buFont typeface="Wingdings" pitchFamily="2" charset="2"/>
              <a:buChar char="Ø"/>
            </a:pPr>
            <a:r>
              <a:rPr lang="en-US" sz="1400" dirty="0" smtClean="0"/>
              <a:t>Develop large-area vulnerability modeling and mapping using novel algorithms and methodologies …</a:t>
            </a:r>
          </a:p>
          <a:p>
            <a:pPr lvl="1">
              <a:buFont typeface="Wingdings" pitchFamily="2" charset="2"/>
              <a:buChar char="Ø"/>
            </a:pPr>
            <a:r>
              <a:rPr lang="en-US" sz="1400" dirty="0" smtClean="0"/>
              <a:t>Support tsunami early warning and hazards assessment … </a:t>
            </a:r>
          </a:p>
          <a:p>
            <a:pPr lvl="1"/>
            <a:endParaRPr lang="en-US" sz="1400" dirty="0" smtClean="0"/>
          </a:p>
          <a:p>
            <a:pPr>
              <a:buFont typeface="Arial" pitchFamily="34" charset="0"/>
              <a:buChar char="•"/>
            </a:pPr>
            <a:r>
              <a:rPr lang="en-US" sz="1400" b="1" dirty="0" smtClean="0"/>
              <a:t>C3 Regional End-to-End Systems, </a:t>
            </a:r>
            <a:r>
              <a:rPr lang="es-ES" sz="1400" i="1" dirty="0" smtClean="0"/>
              <a:t>Leads: (</a:t>
            </a:r>
            <a:r>
              <a:rPr lang="es-ES" sz="1400" dirty="0" smtClean="0"/>
              <a:t>NASA, </a:t>
            </a:r>
            <a:r>
              <a:rPr lang="es-ES" sz="1400" dirty="0" smtClean="0">
                <a:hlinkClick r:id="rId3"/>
              </a:rPr>
              <a:t>stuart.w.frye@nasa.gov</a:t>
            </a:r>
            <a:r>
              <a:rPr lang="es-ES" sz="1400" dirty="0" smtClean="0"/>
              <a:t>)</a:t>
            </a:r>
          </a:p>
          <a:p>
            <a:pPr lvl="1">
              <a:buFont typeface="Wingdings" pitchFamily="2" charset="2"/>
              <a:buChar char="Ø"/>
            </a:pPr>
            <a:r>
              <a:rPr lang="en-US" sz="1400" dirty="0" smtClean="0">
                <a:solidFill>
                  <a:srgbClr val="FFC000"/>
                </a:solidFill>
              </a:rPr>
              <a:t>Implement regional and cross-cutting end-to-end projects… </a:t>
            </a:r>
          </a:p>
          <a:p>
            <a:pPr lvl="1">
              <a:buFont typeface="Wingdings" pitchFamily="2" charset="2"/>
              <a:buChar char="Ø"/>
            </a:pPr>
            <a:r>
              <a:rPr lang="en-US" sz="1400" dirty="0" smtClean="0">
                <a:solidFill>
                  <a:srgbClr val="FFC000"/>
                </a:solidFill>
              </a:rPr>
              <a:t>Expand pilots to others types of disasters</a:t>
            </a:r>
          </a:p>
          <a:p>
            <a:pPr lvl="1">
              <a:buFont typeface="Wingdings" pitchFamily="2" charset="2"/>
              <a:buChar char="Ø"/>
            </a:pPr>
            <a:r>
              <a:rPr lang="en-US" sz="1400" dirty="0" smtClean="0"/>
              <a:t>Develop a world wide scheme of regional end to end system and identify lead for each region …</a:t>
            </a:r>
          </a:p>
          <a:p>
            <a:pPr lvl="1">
              <a:buFont typeface="Wingdings" pitchFamily="2" charset="2"/>
              <a:buChar char="Ø"/>
            </a:pPr>
            <a:r>
              <a:rPr lang="en-US" sz="1400" dirty="0" smtClean="0"/>
              <a:t>Identify locations for tandem centers of excellence in developed and developing regions …  </a:t>
            </a:r>
          </a:p>
        </p:txBody>
      </p:sp>
      <p:sp>
        <p:nvSpPr>
          <p:cNvPr id="7" name="TextBox 6"/>
          <p:cNvSpPr txBox="1"/>
          <p:nvPr/>
        </p:nvSpPr>
        <p:spPr>
          <a:xfrm>
            <a:off x="59878" y="6286472"/>
            <a:ext cx="2521844" cy="338554"/>
          </a:xfrm>
          <a:prstGeom prst="rect">
            <a:avLst/>
          </a:prstGeom>
          <a:noFill/>
        </p:spPr>
        <p:txBody>
          <a:bodyPr wrap="none" rtlCol="0">
            <a:spAutoFit/>
          </a:bodyPr>
          <a:lstStyle/>
          <a:p>
            <a:r>
              <a:rPr lang="en-CA" sz="1600" dirty="0" smtClean="0">
                <a:solidFill>
                  <a:srgbClr val="FFC000"/>
                </a:solidFill>
              </a:rPr>
              <a:t>* Main CEOS contribution</a:t>
            </a:r>
            <a:endParaRPr lang="en-US" sz="1600" dirty="0">
              <a:solidFill>
                <a:srgbClr val="FFC000"/>
              </a:solidFill>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405093" y="0"/>
            <a:ext cx="7889631" cy="838200"/>
          </a:xfrm>
          <a:prstGeom prst="rect">
            <a:avLst/>
          </a:prstGeom>
          <a:noFill/>
          <a:ln w="9525">
            <a:noFill/>
            <a:miter lim="800000"/>
            <a:headEnd/>
            <a:tailEnd/>
          </a:ln>
        </p:spPr>
        <p:txBody>
          <a:bodyPr anchor="ctr"/>
          <a:lstStyle/>
          <a:p>
            <a:pPr algn="l" defTabSz="903288"/>
            <a:r>
              <a:rPr lang="en-US" sz="2800" b="1" dirty="0" smtClean="0">
                <a:solidFill>
                  <a:schemeClr val="bg1"/>
                </a:solidFill>
                <a:latin typeface="Arial" charset="0"/>
              </a:rPr>
              <a:t>Disaster </a:t>
            </a:r>
            <a:r>
              <a:rPr lang="en-US" sz="2800" b="1" dirty="0">
                <a:solidFill>
                  <a:schemeClr val="bg1"/>
                </a:solidFill>
                <a:latin typeface="Arial" charset="0"/>
              </a:rPr>
              <a:t>Actions </a:t>
            </a:r>
            <a:r>
              <a:rPr lang="en-US" sz="2800" b="1" dirty="0" smtClean="0">
                <a:solidFill>
                  <a:schemeClr val="bg1"/>
                </a:solidFill>
                <a:latin typeface="Arial" charset="0"/>
              </a:rPr>
              <a:t>plan 2012-2015 Roadmap</a:t>
            </a:r>
            <a:endParaRPr lang="en-CA" sz="2800" b="1" dirty="0">
              <a:solidFill>
                <a:schemeClr val="bg1"/>
              </a:solidFill>
              <a:latin typeface="Arial" charset="0"/>
            </a:endParaRPr>
          </a:p>
        </p:txBody>
      </p:sp>
      <p:sp>
        <p:nvSpPr>
          <p:cNvPr id="27651" name="Text Box 3"/>
          <p:cNvSpPr txBox="1">
            <a:spLocks noChangeArrowheads="1"/>
          </p:cNvSpPr>
          <p:nvPr/>
        </p:nvSpPr>
        <p:spPr bwMode="auto">
          <a:xfrm>
            <a:off x="3257341" y="1343025"/>
            <a:ext cx="4900246" cy="366713"/>
          </a:xfrm>
          <a:prstGeom prst="rect">
            <a:avLst/>
          </a:prstGeom>
          <a:noFill/>
          <a:ln w="9525">
            <a:noFill/>
            <a:miter lim="800000"/>
            <a:headEnd/>
            <a:tailEnd/>
          </a:ln>
        </p:spPr>
        <p:txBody>
          <a:bodyPr wrap="square">
            <a:spAutoFit/>
          </a:bodyPr>
          <a:lstStyle/>
          <a:p>
            <a:pPr algn="r" eaLnBrk="1" hangingPunct="1">
              <a:spcBef>
                <a:spcPct val="50000"/>
              </a:spcBef>
            </a:pPr>
            <a:r>
              <a:rPr lang="fr-CA" sz="1800" dirty="0" smtClean="0"/>
              <a:t>12                       13                        14      </a:t>
            </a:r>
            <a:endParaRPr lang="en-US" sz="1800" dirty="0"/>
          </a:p>
        </p:txBody>
      </p:sp>
      <p:sp>
        <p:nvSpPr>
          <p:cNvPr id="27652" name="Rectangle 21"/>
          <p:cNvSpPr>
            <a:spLocks noChangeArrowheads="1"/>
          </p:cNvSpPr>
          <p:nvPr/>
        </p:nvSpPr>
        <p:spPr bwMode="auto">
          <a:xfrm>
            <a:off x="228600" y="1447800"/>
            <a:ext cx="4648200" cy="3962400"/>
          </a:xfrm>
          <a:prstGeom prst="rect">
            <a:avLst/>
          </a:prstGeom>
          <a:noFill/>
          <a:ln w="9525">
            <a:noFill/>
            <a:miter lim="800000"/>
            <a:headEnd/>
            <a:tailEnd/>
          </a:ln>
        </p:spPr>
        <p:txBody>
          <a:bodyPr/>
          <a:lstStyle/>
          <a:p>
            <a:pPr marL="609600" indent="-609600">
              <a:lnSpc>
                <a:spcPct val="85000"/>
              </a:lnSpc>
              <a:spcBef>
                <a:spcPct val="45000"/>
              </a:spcBef>
              <a:buSzPct val="75000"/>
              <a:buFont typeface="Wingdings" pitchFamily="2" charset="2"/>
              <a:buChar char="Ø"/>
            </a:pPr>
            <a:endParaRPr lang="fr-CA" sz="2000"/>
          </a:p>
        </p:txBody>
      </p:sp>
      <p:sp>
        <p:nvSpPr>
          <p:cNvPr id="27653" name="TextBox 20"/>
          <p:cNvSpPr txBox="1">
            <a:spLocks noChangeArrowheads="1"/>
          </p:cNvSpPr>
          <p:nvPr/>
        </p:nvSpPr>
        <p:spPr bwMode="auto">
          <a:xfrm>
            <a:off x="0" y="1447800"/>
            <a:ext cx="3617406" cy="5078313"/>
          </a:xfrm>
          <a:prstGeom prst="rect">
            <a:avLst/>
          </a:prstGeom>
          <a:noFill/>
          <a:ln w="9525">
            <a:noFill/>
            <a:miter lim="800000"/>
            <a:headEnd/>
            <a:tailEnd/>
          </a:ln>
        </p:spPr>
        <p:txBody>
          <a:bodyPr wrap="square">
            <a:spAutoFit/>
          </a:bodyPr>
          <a:lstStyle/>
          <a:p>
            <a:pPr algn="l">
              <a:lnSpc>
                <a:spcPct val="150000"/>
              </a:lnSpc>
            </a:pPr>
            <a:r>
              <a:rPr lang="en-CA" sz="1200" b="1" dirty="0" smtClean="0"/>
              <a:t>DI-01-</a:t>
            </a:r>
          </a:p>
          <a:p>
            <a:pPr algn="l">
              <a:lnSpc>
                <a:spcPct val="150000"/>
              </a:lnSpc>
            </a:pPr>
            <a:r>
              <a:rPr lang="en-CA" sz="1200" b="1" dirty="0" smtClean="0"/>
              <a:t>C1 </a:t>
            </a:r>
            <a:r>
              <a:rPr lang="en-US" sz="1200" b="1" dirty="0">
                <a:solidFill>
                  <a:schemeClr val="tx2"/>
                </a:solidFill>
              </a:rPr>
              <a:t>Disaster Management </a:t>
            </a:r>
            <a:r>
              <a:rPr lang="en-US" sz="1200" b="1" dirty="0" smtClean="0">
                <a:solidFill>
                  <a:schemeClr val="tx2"/>
                </a:solidFill>
              </a:rPr>
              <a:t>Systems</a:t>
            </a:r>
            <a:r>
              <a:rPr lang="en-CA" sz="1200" dirty="0" smtClean="0"/>
              <a:t>.</a:t>
            </a:r>
            <a:endParaRPr lang="en-CA" sz="1200" dirty="0"/>
          </a:p>
          <a:p>
            <a:pPr>
              <a:lnSpc>
                <a:spcPct val="150000"/>
              </a:lnSpc>
            </a:pPr>
            <a:r>
              <a:rPr lang="en-CA" sz="1200" dirty="0" smtClean="0">
                <a:solidFill>
                  <a:srgbClr val="00B5EF"/>
                </a:solidFill>
              </a:rPr>
              <a:t>1-</a:t>
            </a:r>
            <a:r>
              <a:rPr lang="en-US" sz="1200" dirty="0" smtClean="0"/>
              <a:t> </a:t>
            </a:r>
            <a:r>
              <a:rPr lang="en-US" sz="1200" dirty="0" smtClean="0">
                <a:solidFill>
                  <a:srgbClr val="00B0F0"/>
                </a:solidFill>
              </a:rPr>
              <a:t>Satellite data Needs and Gap Analysis </a:t>
            </a:r>
            <a:endParaRPr lang="en-CA" sz="1200" dirty="0" smtClean="0">
              <a:solidFill>
                <a:srgbClr val="00B0F0"/>
              </a:solidFill>
            </a:endParaRPr>
          </a:p>
          <a:p>
            <a:pPr algn="l">
              <a:lnSpc>
                <a:spcPct val="150000"/>
              </a:lnSpc>
              <a:buFont typeface="Arial" charset="0"/>
              <a:buChar char="•"/>
            </a:pPr>
            <a:endParaRPr lang="en-CA" sz="1200" dirty="0" smtClean="0">
              <a:solidFill>
                <a:srgbClr val="00B5EF"/>
              </a:solidFill>
            </a:endParaRPr>
          </a:p>
          <a:p>
            <a:pPr>
              <a:lnSpc>
                <a:spcPct val="150000"/>
              </a:lnSpc>
            </a:pPr>
            <a:r>
              <a:rPr lang="en-CA" sz="1200" dirty="0" smtClean="0">
                <a:solidFill>
                  <a:srgbClr val="00B5EF"/>
                </a:solidFill>
              </a:rPr>
              <a:t>2- Enhance the use of satellite data</a:t>
            </a:r>
            <a:endParaRPr lang="en-CA" sz="1200" dirty="0">
              <a:solidFill>
                <a:srgbClr val="00B5EF"/>
              </a:solidFill>
            </a:endParaRPr>
          </a:p>
          <a:p>
            <a:pPr algn="l">
              <a:lnSpc>
                <a:spcPct val="150000"/>
              </a:lnSpc>
            </a:pPr>
            <a:endParaRPr lang="en-US" sz="1200" dirty="0"/>
          </a:p>
          <a:p>
            <a:pPr algn="l">
              <a:lnSpc>
                <a:spcPct val="150000"/>
              </a:lnSpc>
            </a:pPr>
            <a:r>
              <a:rPr lang="en-CA" sz="1200" b="1" dirty="0"/>
              <a:t>C2 </a:t>
            </a:r>
            <a:r>
              <a:rPr lang="en-CA" sz="1200" b="1" dirty="0" err="1">
                <a:solidFill>
                  <a:schemeClr val="tx2"/>
                </a:solidFill>
              </a:rPr>
              <a:t>Geohazards</a:t>
            </a:r>
            <a:r>
              <a:rPr lang="en-CA" sz="1200" b="1" dirty="0">
                <a:solidFill>
                  <a:schemeClr val="tx2"/>
                </a:solidFill>
              </a:rPr>
              <a:t> Monitoring, Alert, Assessment</a:t>
            </a:r>
            <a:endParaRPr lang="en-US" sz="1200" b="1" dirty="0"/>
          </a:p>
          <a:p>
            <a:pPr>
              <a:lnSpc>
                <a:spcPct val="150000"/>
              </a:lnSpc>
            </a:pPr>
            <a:r>
              <a:rPr lang="en-US" sz="1200" dirty="0" smtClean="0">
                <a:solidFill>
                  <a:srgbClr val="00B5EF"/>
                </a:solidFill>
              </a:rPr>
              <a:t>1- Volcanic ash </a:t>
            </a:r>
            <a:r>
              <a:rPr lang="en-US" sz="1200" dirty="0" smtClean="0">
                <a:solidFill>
                  <a:srgbClr val="00B0F0"/>
                </a:solidFill>
              </a:rPr>
              <a:t>Monitoring</a:t>
            </a:r>
          </a:p>
          <a:p>
            <a:pPr>
              <a:lnSpc>
                <a:spcPct val="150000"/>
              </a:lnSpc>
            </a:pPr>
            <a:r>
              <a:rPr lang="en-US" sz="1200" dirty="0" smtClean="0">
                <a:solidFill>
                  <a:srgbClr val="00B5EF"/>
                </a:solidFill>
              </a:rPr>
              <a:t>2- </a:t>
            </a:r>
            <a:r>
              <a:rPr lang="en-US" sz="1200" dirty="0" smtClean="0">
                <a:solidFill>
                  <a:srgbClr val="00B0F0"/>
                </a:solidFill>
              </a:rPr>
              <a:t>Supersite evaluation and data provision </a:t>
            </a:r>
          </a:p>
          <a:p>
            <a:pPr algn="l">
              <a:lnSpc>
                <a:spcPct val="150000"/>
              </a:lnSpc>
            </a:pPr>
            <a:r>
              <a:rPr lang="en-CA" sz="1200" dirty="0" smtClean="0">
                <a:solidFill>
                  <a:srgbClr val="00B0F0"/>
                </a:solidFill>
              </a:rPr>
              <a:t>3-Develop </a:t>
            </a:r>
            <a:r>
              <a:rPr lang="en-CA" sz="1200" dirty="0">
                <a:solidFill>
                  <a:srgbClr val="00B0F0"/>
                </a:solidFill>
              </a:rPr>
              <a:t>Topographic and Bathymetric data</a:t>
            </a:r>
            <a:endParaRPr lang="en-US" sz="1200" dirty="0">
              <a:solidFill>
                <a:srgbClr val="00B0F0"/>
              </a:solidFill>
            </a:endParaRPr>
          </a:p>
          <a:p>
            <a:pPr>
              <a:lnSpc>
                <a:spcPct val="150000"/>
              </a:lnSpc>
            </a:pPr>
            <a:endParaRPr lang="en-CA" sz="1200" b="1" dirty="0" smtClean="0"/>
          </a:p>
          <a:p>
            <a:pPr>
              <a:lnSpc>
                <a:spcPct val="150000"/>
              </a:lnSpc>
            </a:pPr>
            <a:r>
              <a:rPr lang="en-CA" sz="1200" b="1" dirty="0" smtClean="0"/>
              <a:t>C4 </a:t>
            </a:r>
            <a:r>
              <a:rPr lang="en-US" sz="1200" b="1" dirty="0">
                <a:solidFill>
                  <a:schemeClr val="tx2"/>
                </a:solidFill>
              </a:rPr>
              <a:t>Global </a:t>
            </a:r>
            <a:r>
              <a:rPr lang="en-US" sz="1200" b="1" dirty="0" err="1">
                <a:solidFill>
                  <a:schemeClr val="tx2"/>
                </a:solidFill>
              </a:rPr>
              <a:t>Wildland</a:t>
            </a:r>
            <a:r>
              <a:rPr lang="en-US" sz="1200" b="1" dirty="0">
                <a:solidFill>
                  <a:schemeClr val="tx2"/>
                </a:solidFill>
              </a:rPr>
              <a:t> Fire Information System</a:t>
            </a:r>
            <a:endParaRPr lang="en-US" sz="1200" b="1" dirty="0"/>
          </a:p>
          <a:p>
            <a:pPr algn="l">
              <a:lnSpc>
                <a:spcPct val="150000"/>
              </a:lnSpc>
            </a:pPr>
            <a:r>
              <a:rPr lang="en-US" sz="1200" dirty="0" smtClean="0">
                <a:solidFill>
                  <a:srgbClr val="00B0F0"/>
                </a:solidFill>
              </a:rPr>
              <a:t>1- Global </a:t>
            </a:r>
            <a:r>
              <a:rPr lang="en-US" sz="1200" dirty="0">
                <a:solidFill>
                  <a:srgbClr val="00B0F0"/>
                </a:solidFill>
              </a:rPr>
              <a:t>Operational Fire Warning</a:t>
            </a:r>
          </a:p>
          <a:p>
            <a:pPr algn="l">
              <a:lnSpc>
                <a:spcPct val="150000"/>
              </a:lnSpc>
            </a:pPr>
            <a:endParaRPr lang="en-US" sz="1200" dirty="0"/>
          </a:p>
          <a:p>
            <a:pPr algn="l">
              <a:lnSpc>
                <a:spcPct val="150000"/>
              </a:lnSpc>
            </a:pPr>
            <a:r>
              <a:rPr lang="en-CA" sz="1200" b="1" dirty="0"/>
              <a:t>C5 </a:t>
            </a:r>
            <a:r>
              <a:rPr lang="en-CA" sz="1200" b="1" dirty="0">
                <a:solidFill>
                  <a:schemeClr val="tx2"/>
                </a:solidFill>
              </a:rPr>
              <a:t>Regional end to end Pilot</a:t>
            </a:r>
            <a:endParaRPr lang="en-CA" sz="1200" b="1" dirty="0"/>
          </a:p>
          <a:p>
            <a:pPr algn="l">
              <a:lnSpc>
                <a:spcPct val="150000"/>
              </a:lnSpc>
            </a:pPr>
            <a:r>
              <a:rPr lang="en-CA" sz="1200" dirty="0" smtClean="0">
                <a:solidFill>
                  <a:srgbClr val="00B5EF"/>
                </a:solidFill>
              </a:rPr>
              <a:t>1- Caribbean </a:t>
            </a:r>
            <a:r>
              <a:rPr lang="en-CA" sz="1200" dirty="0">
                <a:solidFill>
                  <a:srgbClr val="00B5EF"/>
                </a:solidFill>
              </a:rPr>
              <a:t>Flood Pilot</a:t>
            </a:r>
          </a:p>
          <a:p>
            <a:pPr algn="l">
              <a:lnSpc>
                <a:spcPct val="150000"/>
              </a:lnSpc>
            </a:pPr>
            <a:r>
              <a:rPr lang="en-CA" sz="1200" dirty="0" smtClean="0">
                <a:solidFill>
                  <a:srgbClr val="00B5EF"/>
                </a:solidFill>
              </a:rPr>
              <a:t>2 - African </a:t>
            </a:r>
            <a:r>
              <a:rPr lang="en-CA" sz="1200" dirty="0">
                <a:solidFill>
                  <a:srgbClr val="00B5EF"/>
                </a:solidFill>
              </a:rPr>
              <a:t>Flood Pilot</a:t>
            </a:r>
            <a:endParaRPr lang="en-US" sz="1200" dirty="0">
              <a:solidFill>
                <a:srgbClr val="00B5EF"/>
              </a:solidFill>
            </a:endParaRPr>
          </a:p>
          <a:p>
            <a:pPr algn="l">
              <a:lnSpc>
                <a:spcPct val="150000"/>
              </a:lnSpc>
            </a:pPr>
            <a:endParaRPr lang="en-US" sz="1200" b="1" dirty="0"/>
          </a:p>
        </p:txBody>
      </p:sp>
      <p:sp>
        <p:nvSpPr>
          <p:cNvPr id="27654" name="Line 11"/>
          <p:cNvSpPr>
            <a:spLocks noChangeShapeType="1"/>
          </p:cNvSpPr>
          <p:nvPr/>
        </p:nvSpPr>
        <p:spPr bwMode="auto">
          <a:xfrm>
            <a:off x="3562350" y="2209800"/>
            <a:ext cx="1828800" cy="0"/>
          </a:xfrm>
          <a:prstGeom prst="line">
            <a:avLst/>
          </a:prstGeom>
          <a:noFill/>
          <a:ln w="76200">
            <a:solidFill>
              <a:schemeClr val="tx1"/>
            </a:solidFill>
            <a:round/>
            <a:headEnd/>
            <a:tailEnd/>
          </a:ln>
        </p:spPr>
        <p:txBody>
          <a:bodyPr/>
          <a:lstStyle/>
          <a:p>
            <a:endParaRPr lang="en-US"/>
          </a:p>
        </p:txBody>
      </p:sp>
      <p:sp>
        <p:nvSpPr>
          <p:cNvPr id="27655" name="Line 11"/>
          <p:cNvSpPr>
            <a:spLocks noChangeShapeType="1"/>
          </p:cNvSpPr>
          <p:nvPr/>
        </p:nvSpPr>
        <p:spPr bwMode="auto">
          <a:xfrm flipV="1">
            <a:off x="3529483" y="3587262"/>
            <a:ext cx="5421086" cy="0"/>
          </a:xfrm>
          <a:prstGeom prst="line">
            <a:avLst/>
          </a:prstGeom>
          <a:noFill/>
          <a:ln w="76200">
            <a:solidFill>
              <a:schemeClr val="tx1"/>
            </a:solidFill>
            <a:round/>
            <a:headEnd/>
            <a:tailEnd/>
          </a:ln>
        </p:spPr>
        <p:txBody>
          <a:bodyPr/>
          <a:lstStyle/>
          <a:p>
            <a:endParaRPr lang="en-US"/>
          </a:p>
        </p:txBody>
      </p:sp>
      <p:sp>
        <p:nvSpPr>
          <p:cNvPr id="27656" name="Line 11"/>
          <p:cNvSpPr>
            <a:spLocks noChangeShapeType="1"/>
          </p:cNvSpPr>
          <p:nvPr/>
        </p:nvSpPr>
        <p:spPr bwMode="auto">
          <a:xfrm>
            <a:off x="3529483" y="3838470"/>
            <a:ext cx="1984550" cy="0"/>
          </a:xfrm>
          <a:prstGeom prst="line">
            <a:avLst/>
          </a:prstGeom>
          <a:noFill/>
          <a:ln w="76200">
            <a:solidFill>
              <a:schemeClr val="tx1"/>
            </a:solidFill>
            <a:round/>
            <a:headEnd/>
            <a:tailEnd/>
          </a:ln>
        </p:spPr>
        <p:txBody>
          <a:bodyPr/>
          <a:lstStyle/>
          <a:p>
            <a:endParaRPr lang="en-US"/>
          </a:p>
        </p:txBody>
      </p:sp>
      <p:sp>
        <p:nvSpPr>
          <p:cNvPr id="27657" name="Line 11"/>
          <p:cNvSpPr>
            <a:spLocks noChangeShapeType="1"/>
          </p:cNvSpPr>
          <p:nvPr/>
        </p:nvSpPr>
        <p:spPr bwMode="auto">
          <a:xfrm>
            <a:off x="3448050" y="5767754"/>
            <a:ext cx="3886200" cy="0"/>
          </a:xfrm>
          <a:prstGeom prst="line">
            <a:avLst/>
          </a:prstGeom>
          <a:noFill/>
          <a:ln w="76200">
            <a:solidFill>
              <a:schemeClr val="tx1"/>
            </a:solidFill>
            <a:round/>
            <a:headEnd/>
            <a:tailEnd/>
          </a:ln>
        </p:spPr>
        <p:txBody>
          <a:bodyPr/>
          <a:lstStyle/>
          <a:p>
            <a:endParaRPr lang="en-US"/>
          </a:p>
        </p:txBody>
      </p:sp>
      <p:sp>
        <p:nvSpPr>
          <p:cNvPr id="27658" name="Line 11"/>
          <p:cNvSpPr>
            <a:spLocks noChangeShapeType="1"/>
          </p:cNvSpPr>
          <p:nvPr/>
        </p:nvSpPr>
        <p:spPr bwMode="auto">
          <a:xfrm>
            <a:off x="5878286" y="4893547"/>
            <a:ext cx="2527160" cy="0"/>
          </a:xfrm>
          <a:prstGeom prst="line">
            <a:avLst/>
          </a:prstGeom>
          <a:noFill/>
          <a:ln w="76200">
            <a:solidFill>
              <a:schemeClr val="tx1"/>
            </a:solidFill>
            <a:round/>
            <a:headEnd/>
            <a:tailEnd/>
          </a:ln>
        </p:spPr>
        <p:txBody>
          <a:bodyPr/>
          <a:lstStyle/>
          <a:p>
            <a:endParaRPr lang="en-US"/>
          </a:p>
        </p:txBody>
      </p:sp>
      <p:sp>
        <p:nvSpPr>
          <p:cNvPr id="27659" name="Line 11"/>
          <p:cNvSpPr>
            <a:spLocks noChangeShapeType="1"/>
          </p:cNvSpPr>
          <p:nvPr/>
        </p:nvSpPr>
        <p:spPr bwMode="auto">
          <a:xfrm>
            <a:off x="3552091" y="2793443"/>
            <a:ext cx="2687935" cy="0"/>
          </a:xfrm>
          <a:prstGeom prst="line">
            <a:avLst/>
          </a:prstGeom>
          <a:noFill/>
          <a:ln w="76200">
            <a:solidFill>
              <a:schemeClr val="tx1"/>
            </a:solidFill>
            <a:round/>
            <a:headEnd/>
            <a:tailEnd/>
          </a:ln>
        </p:spPr>
        <p:txBody>
          <a:bodyPr/>
          <a:lstStyle/>
          <a:p>
            <a:endParaRPr lang="en-US"/>
          </a:p>
        </p:txBody>
      </p:sp>
      <p:sp>
        <p:nvSpPr>
          <p:cNvPr id="27660" name="Line 11"/>
          <p:cNvSpPr>
            <a:spLocks noChangeShapeType="1"/>
          </p:cNvSpPr>
          <p:nvPr/>
        </p:nvSpPr>
        <p:spPr bwMode="auto">
          <a:xfrm>
            <a:off x="5878286" y="4129873"/>
            <a:ext cx="2527160" cy="0"/>
          </a:xfrm>
          <a:prstGeom prst="line">
            <a:avLst/>
          </a:prstGeom>
          <a:noFill/>
          <a:ln w="76200">
            <a:solidFill>
              <a:schemeClr val="tx1"/>
            </a:solidFill>
            <a:round/>
            <a:headEnd/>
            <a:tailEnd/>
          </a:ln>
        </p:spPr>
        <p:txBody>
          <a:bodyPr/>
          <a:lstStyle/>
          <a:p>
            <a:endParaRPr lang="en-US"/>
          </a:p>
        </p:txBody>
      </p:sp>
      <p:sp>
        <p:nvSpPr>
          <p:cNvPr id="27661" name="Line 11"/>
          <p:cNvSpPr>
            <a:spLocks noChangeShapeType="1"/>
          </p:cNvSpPr>
          <p:nvPr/>
        </p:nvSpPr>
        <p:spPr bwMode="auto">
          <a:xfrm>
            <a:off x="3448050" y="6089301"/>
            <a:ext cx="3886200" cy="0"/>
          </a:xfrm>
          <a:prstGeom prst="line">
            <a:avLst/>
          </a:prstGeom>
          <a:noFill/>
          <a:ln w="76200">
            <a:solidFill>
              <a:schemeClr val="tx1"/>
            </a:solidFill>
            <a:round/>
            <a:headEnd/>
            <a:tailEnd/>
          </a:ln>
        </p:spPr>
        <p:txBody>
          <a:bodyPr/>
          <a:lstStyle/>
          <a:p>
            <a:endParaRPr lang="en-US"/>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3075" name="Title 1"/>
          <p:cNvSpPr>
            <a:spLocks noGrp="1"/>
          </p:cNvSpPr>
          <p:nvPr>
            <p:ph type="title" idx="4294967295"/>
          </p:nvPr>
        </p:nvSpPr>
        <p:spPr>
          <a:xfrm>
            <a:off x="1507253" y="281354"/>
            <a:ext cx="7636747" cy="609600"/>
          </a:xfrm>
        </p:spPr>
        <p:txBody>
          <a:bodyPr/>
          <a:lstStyle/>
          <a:p>
            <a:pPr algn="l" eaLnBrk="1" hangingPunct="1"/>
            <a:r>
              <a:rPr lang="en-US" sz="2400" dirty="0" smtClean="0">
                <a:latin typeface="Tahoma" pitchFamily="-106" charset="0"/>
                <a:ea typeface="ＭＳ Ｐゴシック" pitchFamily="-106" charset="-128"/>
                <a:cs typeface="Tahoma" pitchFamily="-106" charset="0"/>
              </a:rPr>
              <a:t>DI-01-C1_1 </a:t>
            </a:r>
            <a:r>
              <a:rPr lang="en-US" sz="2400" dirty="0" smtClean="0"/>
              <a:t>Satellite data Needs and Gap Analysis</a:t>
            </a:r>
            <a:r>
              <a:rPr lang="en-US" dirty="0" smtClean="0"/>
              <a:t/>
            </a:r>
            <a:br>
              <a:rPr lang="en-US" dirty="0" smtClean="0"/>
            </a:br>
            <a:r>
              <a:rPr lang="en-US" sz="2400" dirty="0" smtClean="0">
                <a:latin typeface="Tahoma" pitchFamily="-106" charset="0"/>
                <a:ea typeface="ＭＳ Ｐゴシック" pitchFamily="-106" charset="-128"/>
                <a:cs typeface="Tahoma" pitchFamily="-106" charset="0"/>
              </a:rPr>
              <a:t>G. Séguin, S. Stover, S. </a:t>
            </a:r>
            <a:r>
              <a:rPr lang="en-US" sz="2400" dirty="0" smtClean="0">
                <a:latin typeface="Tahoma" pitchFamily="-106" charset="0"/>
                <a:ea typeface="ＭＳ Ｐゴシック" pitchFamily="-106" charset="-128"/>
                <a:cs typeface="Tahoma" pitchFamily="-106" charset="0"/>
              </a:rPr>
              <a:t>Frye    </a:t>
            </a:r>
            <a:endParaRPr lang="en-US" sz="2400"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20580" y="1356527"/>
            <a:ext cx="5869792" cy="4205584"/>
          </a:xfrm>
          <a:prstGeom prst="rect">
            <a:avLst/>
          </a:prstGeom>
        </p:spPr>
        <p:txBody>
          <a:bodyPr/>
          <a:lstStyle/>
          <a:p>
            <a:r>
              <a:rPr lang="en-GB" altLang="ja-JP" sz="2400" b="1" dirty="0" smtClean="0">
                <a:solidFill>
                  <a:schemeClr val="tx1">
                    <a:lumMod val="75000"/>
                  </a:schemeClr>
                </a:solidFill>
                <a:latin typeface="Arial" pitchFamily="34" charset="0"/>
                <a:ea typeface="ＭＳ Ｐゴシック" pitchFamily="50" charset="-128"/>
                <a:cs typeface="Arial" pitchFamily="34" charset="0"/>
              </a:rPr>
              <a:t>Contribute to the GEO disaster C1 </a:t>
            </a:r>
            <a:r>
              <a:rPr lang="en-US" sz="2400" b="1" dirty="0" smtClean="0"/>
              <a:t>Disaster Management Systems </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action:</a:t>
            </a:r>
          </a:p>
          <a:p>
            <a:r>
              <a:rPr lang="en-US" sz="2400" dirty="0" smtClean="0"/>
              <a:t>Review </a:t>
            </a:r>
            <a:r>
              <a:rPr lang="en-US" sz="2400" dirty="0" smtClean="0"/>
              <a:t>global and regional disaster risk management in view of developing an end to end approach and to perform a gap analysis considering data, metadata, systems, and capacity to cover all phases and types of disasters</a:t>
            </a:r>
            <a:r>
              <a:rPr lang="en-US" sz="2400" dirty="0" smtClean="0"/>
              <a:t>.</a:t>
            </a:r>
          </a:p>
          <a:p>
            <a:endParaRPr lang="en-US" sz="2400" dirty="0" smtClean="0"/>
          </a:p>
          <a:p>
            <a:r>
              <a:rPr lang="en-CA" sz="2400" dirty="0" smtClean="0"/>
              <a:t>Flood + Storm/Hurricane account for 64% of the Charter Activation.</a:t>
            </a:r>
          </a:p>
          <a:p>
            <a:r>
              <a:rPr lang="en-CA" sz="2400" dirty="0" smtClean="0"/>
              <a:t>Satellite data prove to be valuable for large scale storm and flood and can be acquired irrespective of the weather.</a:t>
            </a:r>
            <a:endParaRPr lang="en-US" sz="2400" dirty="0" smtClean="0"/>
          </a:p>
          <a:p>
            <a:pPr marR="0" lvl="0" algn="l" defTabSz="914400" rtl="0" eaLnBrk="1" fontAlgn="base" latinLnBrk="0" hangingPunct="1">
              <a:lnSpc>
                <a:spcPct val="90000"/>
              </a:lnSpc>
              <a:spcBef>
                <a:spcPct val="20000"/>
              </a:spcBef>
              <a:spcAft>
                <a:spcPct val="0"/>
              </a:spcAft>
              <a:buClrTx/>
              <a:buSzTx/>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 </a:t>
            </a: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6" name="Picture 3" descr="RADARSAT - images delivered to the charter.jpg"/>
          <p:cNvPicPr>
            <a:picLocks noChangeAspect="1"/>
          </p:cNvPicPr>
          <p:nvPr/>
        </p:nvPicPr>
        <p:blipFill>
          <a:blip r:embed="rId3"/>
          <a:srcRect t="10370" r="56002" b="34799"/>
          <a:stretch>
            <a:fillRect/>
          </a:stretch>
        </p:blipFill>
        <p:spPr bwMode="auto">
          <a:xfrm>
            <a:off x="6049109" y="1776325"/>
            <a:ext cx="3094891" cy="2771403"/>
          </a:xfrm>
          <a:prstGeom prst="rect">
            <a:avLst/>
          </a:prstGeom>
          <a:noFill/>
          <a:ln w="9525">
            <a:noFill/>
            <a:miter lim="800000"/>
            <a:headEnd/>
            <a:tailEnd/>
          </a:ln>
        </p:spPr>
      </p:pic>
    </p:spTree>
    <p:extLst>
      <p:ext uri="{BB962C8B-B14F-4D97-AF65-F5344CB8AC3E}">
        <p14:creationId xmlns:p14="http://schemas.microsoft.com/office/powerpoint/2010/main" xmlns="" val="2507889835"/>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Activity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Flood Gap Analysis methodology established in 2011 and presented to SIT in September 2011:</a:t>
            </a:r>
          </a:p>
          <a:p>
            <a:pPr marL="800100" lvl="1"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From established user needs =&gt; identify key observational requirements =&gt; relevant sensors and perform outward looking gap analysis</a:t>
            </a:r>
          </a:p>
          <a:p>
            <a:pPr marL="800100" lvl="1"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Validate with practitioners</a:t>
            </a:r>
          </a:p>
          <a:p>
            <a:pPr marL="800100" lvl="1" indent="-342900" defTabSz="914400">
              <a:lnSpc>
                <a:spcPct val="90000"/>
              </a:lnSpc>
              <a:spcBef>
                <a:spcPct val="20000"/>
              </a:spcBef>
              <a:defRP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Main issues:</a:t>
            </a:r>
          </a:p>
          <a:p>
            <a:pPr marL="800100" lvl="1"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MIM database </a:t>
            </a:r>
            <a:r>
              <a:rPr lang="en-GB" altLang="ja-JP" b="1" dirty="0" smtClean="0">
                <a:solidFill>
                  <a:schemeClr val="tx1">
                    <a:lumMod val="75000"/>
                  </a:schemeClr>
                </a:solidFill>
                <a:latin typeface="Arial" pitchFamily="34" charset="0"/>
                <a:ea typeface="ＭＳ Ｐゴシック" pitchFamily="50" charset="-128"/>
                <a:cs typeface="Arial" pitchFamily="34" charset="0"/>
              </a:rPr>
              <a:t>produce more sensors than you would use.</a:t>
            </a:r>
          </a:p>
          <a:p>
            <a:pPr marL="800100" lvl="1"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Sensors </a:t>
            </a:r>
            <a:r>
              <a:rPr lang="en-GB" altLang="ja-JP" b="1" dirty="0" smtClean="0">
                <a:solidFill>
                  <a:schemeClr val="tx1">
                    <a:lumMod val="75000"/>
                  </a:schemeClr>
                </a:solidFill>
                <a:latin typeface="Arial" pitchFamily="34" charset="0"/>
                <a:ea typeface="ＭＳ Ｐゴシック" pitchFamily="50" charset="-128"/>
                <a:cs typeface="Arial" pitchFamily="34" charset="0"/>
              </a:rPr>
              <a:t>availability for different phases of </a:t>
            </a:r>
            <a:r>
              <a:rPr lang="en-GB" altLang="ja-JP" b="1" dirty="0" smtClean="0">
                <a:solidFill>
                  <a:schemeClr val="tx1">
                    <a:lumMod val="75000"/>
                  </a:schemeClr>
                </a:solidFill>
                <a:latin typeface="Arial" pitchFamily="34" charset="0"/>
                <a:ea typeface="ＭＳ Ｐゴシック" pitchFamily="50" charset="-128"/>
                <a:cs typeface="Arial" pitchFamily="34" charset="0"/>
              </a:rPr>
              <a:t>disaster need to be evaluated</a:t>
            </a: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defRP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Path forward:</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Analysis </a:t>
            </a:r>
            <a:r>
              <a:rPr lang="en-GB" altLang="ja-JP" b="1" dirty="0" smtClean="0">
                <a:solidFill>
                  <a:schemeClr val="tx1">
                    <a:lumMod val="75000"/>
                  </a:schemeClr>
                </a:solidFill>
                <a:latin typeface="Arial" pitchFamily="34" charset="0"/>
                <a:ea typeface="ＭＳ Ｐゴシック" pitchFamily="50" charset="-128"/>
                <a:cs typeface="Arial" pitchFamily="34" charset="0"/>
              </a:rPr>
              <a:t>focused on sensor type availability rather than ability to image all areas with given number of satellites.</a:t>
            </a:r>
          </a:p>
          <a:p>
            <a:pPr marL="173038" indent="-174625" defTabSz="914400" eaLnBrk="0" hangingPunct="0">
              <a:spcBef>
                <a:spcPts val="600"/>
              </a:spcBef>
              <a:buFont typeface="Wingdings" pitchFamily="-106" charset="2"/>
              <a:buChar cha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1498600" y="0"/>
            <a:ext cx="6207348" cy="965200"/>
          </a:xfrm>
        </p:spPr>
        <p:txBody>
          <a:bodyPr/>
          <a:lstStyle/>
          <a:p>
            <a:pPr eaLnBrk="1" hangingPunct="1"/>
            <a:r>
              <a:rPr lang="en-US" b="1" dirty="0">
                <a:latin typeface="Calibri"/>
                <a:cs typeface="Calibri"/>
              </a:rPr>
              <a:t>Floods Gap Analysis </a:t>
            </a:r>
            <a:r>
              <a:rPr lang="en-US" b="1" dirty="0" smtClean="0">
                <a:latin typeface="Calibri"/>
                <a:cs typeface="Calibri"/>
              </a:rPr>
              <a:t>Requirements</a:t>
            </a:r>
            <a:endParaRPr lang="en-GB" altLang="ja-JP" b="1" dirty="0" smtClean="0">
              <a:latin typeface="Calibri"/>
              <a:ea typeface="ＭＳ Ｐゴシック" pitchFamily="50" charset="-128"/>
              <a:cs typeface="Calibri"/>
            </a:endParaRPr>
          </a:p>
        </p:txBody>
      </p:sp>
      <p:sp>
        <p:nvSpPr>
          <p:cNvPr id="6" name="Content Placeholder 2"/>
          <p:cNvSpPr>
            <a:spLocks noGrp="1"/>
          </p:cNvSpPr>
          <p:nvPr>
            <p:ph idx="1"/>
          </p:nvPr>
        </p:nvSpPr>
        <p:spPr>
          <a:xfrm>
            <a:off x="457200" y="1600200"/>
            <a:ext cx="8229600" cy="4525963"/>
          </a:xfrm>
        </p:spPr>
        <p:txBody>
          <a:bodyPr>
            <a:normAutofit/>
          </a:bodyPr>
          <a:lstStyle/>
          <a:p>
            <a:r>
              <a:rPr lang="en-US" dirty="0" smtClean="0"/>
              <a:t>Requirements derived from two sources</a:t>
            </a:r>
          </a:p>
          <a:p>
            <a:pPr lvl="1"/>
            <a:r>
              <a:rPr lang="en-US" dirty="0" smtClean="0"/>
              <a:t>CEOS Disaster SBA Team Report, Global Flooding User Requirements</a:t>
            </a:r>
          </a:p>
          <a:p>
            <a:pPr lvl="1"/>
            <a:r>
              <a:rPr lang="en-US" dirty="0" smtClean="0"/>
              <a:t>GEO Task US-09-01a report for the Disasters Societal Benefit Area</a:t>
            </a:r>
          </a:p>
          <a:p>
            <a:r>
              <a:rPr lang="en-US" dirty="0" smtClean="0"/>
              <a:t>US-09-01a used an advisory group to identify relevant documents that were searched for key observations to create a ranking of measurements for floods</a:t>
            </a:r>
          </a:p>
          <a:p>
            <a:r>
              <a:rPr lang="en-US" dirty="0" smtClean="0"/>
              <a:t>NASA </a:t>
            </a:r>
            <a:r>
              <a:rPr lang="en-US" dirty="0" err="1" smtClean="0"/>
              <a:t>SensorWeb</a:t>
            </a:r>
            <a:r>
              <a:rPr lang="en-US" dirty="0" smtClean="0"/>
              <a:t> Team used as sounding board for measurement determination and relevance</a:t>
            </a:r>
          </a:p>
          <a:p>
            <a:pPr lvl="1"/>
            <a:endParaRPr lang="en-US" dirty="0"/>
          </a:p>
        </p:txBody>
      </p:sp>
    </p:spTree>
    <p:extLst>
      <p:ext uri="{BB962C8B-B14F-4D97-AF65-F5344CB8AC3E}">
        <p14:creationId xmlns="" xmlns:p14="http://schemas.microsoft.com/office/powerpoint/2010/main" val="2808171626"/>
      </p:ext>
    </p:extLst>
  </p:cSld>
  <p:clrMapOvr>
    <a:masterClrMapping/>
  </p:clrMapOvr>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805</TotalTime>
  <Words>2353</Words>
  <Application>Microsoft Office PowerPoint</Application>
  <PresentationFormat>On-screen Show (4:3)</PresentationFormat>
  <Paragraphs>397</Paragraphs>
  <Slides>25</Slides>
  <Notes>15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4_EUM_template_v03</vt:lpstr>
      <vt:lpstr>CEOS Support to Disaster Mitigation and Disaster Management</vt:lpstr>
      <vt:lpstr>Slide 2</vt:lpstr>
      <vt:lpstr>Slide 3</vt:lpstr>
      <vt:lpstr>Slide 4</vt:lpstr>
      <vt:lpstr>Slide 5</vt:lpstr>
      <vt:lpstr>Slide 6</vt:lpstr>
      <vt:lpstr>DI-01-C1_1 Satellite data Needs and Gap Analysis G. Séguin, S. Stover, S. Frye    </vt:lpstr>
      <vt:lpstr>Activity Status</vt:lpstr>
      <vt:lpstr>Floods Gap Analysis Requirements</vt:lpstr>
      <vt:lpstr>Flood Measurement Requirements</vt:lpstr>
      <vt:lpstr>Observational Requirements</vt:lpstr>
      <vt:lpstr>Flood Gap Analysis Approach</vt:lpstr>
      <vt:lpstr>Workhorse Sensors By Data Type</vt:lpstr>
      <vt:lpstr>Example Results</vt:lpstr>
      <vt:lpstr>Near Future Plan</vt:lpstr>
      <vt:lpstr>DI-01-C1_2  Enhance the use of satellite data for disasters  K. Moe, S. Skakun </vt:lpstr>
      <vt:lpstr>DI-01-C2_2 Supersite proposals evaluation and data provision coordination team  J. Hoffmann, G. Séguin</vt:lpstr>
      <vt:lpstr>Geohazard Supersite  Status Summary</vt:lpstr>
      <vt:lpstr>Supersite selection</vt:lpstr>
      <vt:lpstr>Supersite definition</vt:lpstr>
      <vt:lpstr>Hawai’i  Supersite</vt:lpstr>
      <vt:lpstr>Near Future Plan</vt:lpstr>
      <vt:lpstr>DI-01-C5_1 Caribbean Satellite Disaster Pilot  S. Frye, G. Seguin</vt:lpstr>
      <vt:lpstr>DI-01-C5_2 Southern African Flood and Health Pilot  S. Frye, G. Seguin</vt:lpstr>
      <vt:lpstr>Overall Future Plan and Recommendations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gseguin</cp:lastModifiedBy>
  <cp:revision>90</cp:revision>
  <dcterms:created xsi:type="dcterms:W3CDTF">2011-11-16T09:23:13Z</dcterms:created>
  <dcterms:modified xsi:type="dcterms:W3CDTF">2012-09-10T23:59:38Z</dcterms:modified>
</cp:coreProperties>
</file>