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21"/>
  </p:notesMasterIdLst>
  <p:handoutMasterIdLst>
    <p:handoutMasterId r:id="rId22"/>
  </p:handoutMasterIdLst>
  <p:sldIdLst>
    <p:sldId id="323" r:id="rId3"/>
    <p:sldId id="324" r:id="rId4"/>
    <p:sldId id="332" r:id="rId5"/>
    <p:sldId id="331" r:id="rId6"/>
    <p:sldId id="341" r:id="rId7"/>
    <p:sldId id="327" r:id="rId8"/>
    <p:sldId id="325" r:id="rId9"/>
    <p:sldId id="329" r:id="rId10"/>
    <p:sldId id="328" r:id="rId11"/>
    <p:sldId id="333" r:id="rId12"/>
    <p:sldId id="334" r:id="rId13"/>
    <p:sldId id="340" r:id="rId14"/>
    <p:sldId id="336" r:id="rId15"/>
    <p:sldId id="337" r:id="rId16"/>
    <p:sldId id="338" r:id="rId17"/>
    <p:sldId id="342" r:id="rId18"/>
    <p:sldId id="326" r:id="rId19"/>
    <p:sldId id="330" r:id="rId20"/>
  </p:sldIdLst>
  <p:sldSz cx="9144000" cy="6858000" type="screen4x3"/>
  <p:notesSz cx="7010400" cy="9296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F5FFC7"/>
    <a:srgbClr val="FFF8A7"/>
    <a:srgbClr val="87CD15"/>
    <a:srgbClr val="CD8767"/>
    <a:srgbClr val="CDC670"/>
    <a:srgbClr val="FFF0AF"/>
    <a:srgbClr val="B2B2B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5" autoAdjust="0"/>
    <p:restoredTop sz="94684" autoAdjust="0"/>
  </p:normalViewPr>
  <p:slideViewPr>
    <p:cSldViewPr>
      <p:cViewPr varScale="1">
        <p:scale>
          <a:sx n="46" d="100"/>
          <a:sy n="46" d="100"/>
        </p:scale>
        <p:origin x="-114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46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0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3816C4E-2841-684A-BBD9-CA83B788517D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AA3D87C-EF22-2444-AA9E-6A7C1BCBD4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39037D0-7232-8F4A-920D-52F535DA633A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7EB9958-8925-C440-BCDF-3587D3FC7E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B9958-8925-C440-BCDF-3587D3FC7EF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AAD2CA-A5B7-429B-9E06-00E7148A6CBA}" type="slidenum">
              <a:rPr lang="ja-JP" altLang="en-GB"/>
              <a:pPr/>
              <a:t>‹#›</a:t>
            </a:fld>
            <a:endParaRPr lang="en-GB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FF464C-0CBC-4B34-B164-54FA6E859DA8}" type="slidenum">
              <a:rPr lang="ja-JP" altLang="en-GB"/>
              <a:pPr/>
              <a:t>‹#›</a:t>
            </a:fld>
            <a:endParaRPr lang="en-GB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BEEAE4-C1FD-4141-9972-33B4DF625653}" type="slidenum">
              <a:rPr lang="ja-JP" altLang="en-GB"/>
              <a:pPr/>
              <a:t>‹#›</a:t>
            </a:fld>
            <a:endParaRPr lang="en-GB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3238" y="854075"/>
            <a:ext cx="396875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3600" y="847725"/>
            <a:ext cx="396875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4913" y="847725"/>
            <a:ext cx="414337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7975" y="847725"/>
            <a:ext cx="401638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88338" y="847725"/>
            <a:ext cx="401637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37588" y="847725"/>
            <a:ext cx="398462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2"/>
          <p:cNvPicPr>
            <a:picLocks noChangeAspect="1" noChangeArrowheads="1"/>
          </p:cNvPicPr>
          <p:nvPr userDrawn="1"/>
        </p:nvPicPr>
        <p:blipFill>
          <a:blip r:embed="rId8" cstate="print"/>
          <a:srcRect t="8195" b="9848"/>
          <a:stretch>
            <a:fillRect/>
          </a:stretch>
        </p:blipFill>
        <p:spPr bwMode="auto">
          <a:xfrm>
            <a:off x="7483475" y="44450"/>
            <a:ext cx="15525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1855365"/>
            <a:ext cx="8229600" cy="4525963"/>
          </a:xfrm>
        </p:spPr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1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1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1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264D8-D351-46DE-9F90-A8EC382F2B3B}" type="slidenum">
              <a:rPr lang="ja-JP" altLang="en-GB">
                <a:solidFill>
                  <a:srgbClr val="000000"/>
                </a:solidFill>
              </a:rPr>
              <a:pPr/>
              <a:t>‹#›</a:t>
            </a:fld>
            <a:endParaRPr lang="en-GB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3238" y="854075"/>
            <a:ext cx="396875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3600" y="847725"/>
            <a:ext cx="396875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4913" y="847725"/>
            <a:ext cx="414337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7975" y="847725"/>
            <a:ext cx="401638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88338" y="847725"/>
            <a:ext cx="401637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37588" y="847725"/>
            <a:ext cx="398462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2"/>
          <p:cNvPicPr>
            <a:picLocks noChangeAspect="1" noChangeArrowheads="1"/>
          </p:cNvPicPr>
          <p:nvPr userDrawn="1"/>
        </p:nvPicPr>
        <p:blipFill>
          <a:blip r:embed="rId8" cstate="print"/>
          <a:srcRect t="8195" b="9848"/>
          <a:stretch>
            <a:fillRect/>
          </a:stretch>
        </p:blipFill>
        <p:spPr bwMode="auto">
          <a:xfrm>
            <a:off x="7483475" y="44450"/>
            <a:ext cx="15525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1855365"/>
            <a:ext cx="8229600" cy="4525963"/>
          </a:xfrm>
        </p:spPr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1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1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1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264D8-D351-46DE-9F90-A8EC382F2B3B}" type="slidenum">
              <a:rPr lang="ja-JP" altLang="en-GB"/>
              <a:pPr/>
              <a:t>‹#›</a:t>
            </a:fld>
            <a:endParaRPr lang="en-GB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AAC4CE-73E8-406C-A87D-031B978EE3E8}" type="slidenum">
              <a:rPr lang="ja-JP" altLang="en-GB"/>
              <a:pPr/>
              <a:t>‹#›</a:t>
            </a:fld>
            <a:endParaRPr lang="en-GB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E8FB9-FED7-441B-AC09-049A13AF33A0}" type="slidenum">
              <a:rPr lang="ja-JP" altLang="en-GB"/>
              <a:pPr/>
              <a:t>‹#›</a:t>
            </a:fld>
            <a:endParaRPr lang="en-GB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99A811-2FDE-4978-903F-4BD73E0EF935}" type="slidenum">
              <a:rPr lang="ja-JP" altLang="en-GB"/>
              <a:pPr/>
              <a:t>‹#›</a:t>
            </a:fld>
            <a:endParaRPr lang="en-GB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0A5E9F-E538-4FDC-B153-9EFCD05702C3}" type="slidenum">
              <a:rPr lang="ja-JP" altLang="en-GB"/>
              <a:pPr/>
              <a:t>‹#›</a:t>
            </a:fld>
            <a:endParaRPr lang="en-GB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B27231-CB2A-4C07-93C5-D2F3BC5E71E4}" type="slidenum">
              <a:rPr lang="ja-JP" altLang="en-GB"/>
              <a:pPr/>
              <a:t>‹#›</a:t>
            </a:fld>
            <a:endParaRPr lang="en-GB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10EC87-95D8-48AD-A4EC-336A691B1296}" type="slidenum">
              <a:rPr lang="ja-JP" altLang="en-GB"/>
              <a:pPr/>
              <a:t>‹#›</a:t>
            </a:fld>
            <a:endParaRPr lang="en-GB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7890F6-F666-4E2C-A2C0-D8E6EDE6970F}" type="slidenum">
              <a:rPr lang="ja-JP" altLang="en-GB"/>
              <a:pPr/>
              <a:t>‹#›</a:t>
            </a:fld>
            <a:endParaRPr lang="en-GB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Click to edit Master text styles</a:t>
            </a:r>
          </a:p>
          <a:p>
            <a:pPr lvl="1"/>
            <a:r>
              <a:rPr lang="en-GB" altLang="ja-JP" smtClean="0"/>
              <a:t>Second level</a:t>
            </a:r>
          </a:p>
          <a:p>
            <a:pPr lvl="2"/>
            <a:r>
              <a:rPr lang="en-GB" altLang="ja-JP" smtClean="0"/>
              <a:t>Third level</a:t>
            </a:r>
          </a:p>
          <a:p>
            <a:pPr lvl="3"/>
            <a:r>
              <a:rPr lang="en-GB" altLang="ja-JP" smtClean="0"/>
              <a:t>Fourth level</a:t>
            </a:r>
          </a:p>
          <a:p>
            <a:pPr lvl="4"/>
            <a:r>
              <a:rPr lang="en-GB" altLang="ja-JP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50" charset="-128"/>
              </a:defRPr>
            </a:lvl1pPr>
          </a:lstStyle>
          <a:p>
            <a:endParaRPr lang="en-GB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50" charset="-128"/>
              </a:defRPr>
            </a:lvl1pPr>
          </a:lstStyle>
          <a:p>
            <a:endParaRPr lang="en-GB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50" charset="-128"/>
              </a:defRPr>
            </a:lvl1pPr>
          </a:lstStyle>
          <a:p>
            <a:fld id="{053A50C2-8AF4-40BC-90C7-CEFC224275B1}" type="slidenum">
              <a:rPr lang="ja-JP" altLang="en-GB"/>
              <a:pPr/>
              <a:t>‹#›</a:t>
            </a:fld>
            <a:endParaRPr lang="en-GB" altLang="ja-JP"/>
          </a:p>
        </p:txBody>
      </p:sp>
      <p:sp>
        <p:nvSpPr>
          <p:cNvPr id="7" name="Rectangle 36"/>
          <p:cNvSpPr>
            <a:spLocks noChangeArrowheads="1"/>
          </p:cNvSpPr>
          <p:nvPr userDrawn="1"/>
        </p:nvSpPr>
        <p:spPr bwMode="auto">
          <a:xfrm>
            <a:off x="35496" y="6587480"/>
            <a:ext cx="400109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Bodoni MT" pitchFamily="18" charset="0"/>
              </a:rPr>
              <a:t>CEOS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Bodoni MT" pitchFamily="18" charset="0"/>
              </a:rPr>
              <a:t>SIT Technical Workshop | Washington DC </a:t>
            </a: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Bodoni MT" pitchFamily="18" charset="0"/>
              </a:rPr>
              <a:t>|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Bodoni MT" pitchFamily="18" charset="0"/>
              </a:rPr>
              <a:t>13-14 September</a:t>
            </a:r>
            <a:r>
              <a:rPr lang="de-DE" sz="1000" baseline="0" dirty="0" smtClean="0">
                <a:solidFill>
                  <a:schemeClr val="tx2">
                    <a:lumMod val="50000"/>
                  </a:schemeClr>
                </a:solidFill>
                <a:latin typeface="Bodoni MT" pitchFamily="18" charset="0"/>
              </a:rPr>
              <a:t> 2011</a:t>
            </a:r>
            <a:endParaRPr lang="de-DE" sz="1000" dirty="0">
              <a:solidFill>
                <a:schemeClr val="tx2">
                  <a:lumMod val="50000"/>
                </a:schemeClr>
              </a:solidFill>
              <a:latin typeface="Bodoni MT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Click to edit Master text styles</a:t>
            </a:r>
          </a:p>
          <a:p>
            <a:pPr lvl="1"/>
            <a:r>
              <a:rPr lang="en-GB" altLang="ja-JP" smtClean="0"/>
              <a:t>Second level</a:t>
            </a:r>
          </a:p>
          <a:p>
            <a:pPr lvl="2"/>
            <a:r>
              <a:rPr lang="en-GB" altLang="ja-JP" smtClean="0"/>
              <a:t>Third level</a:t>
            </a:r>
          </a:p>
          <a:p>
            <a:pPr lvl="3"/>
            <a:r>
              <a:rPr lang="en-GB" altLang="ja-JP" smtClean="0"/>
              <a:t>Fourth level</a:t>
            </a:r>
          </a:p>
          <a:p>
            <a:pPr lvl="4"/>
            <a:r>
              <a:rPr lang="en-GB" altLang="ja-JP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50" charset="-128"/>
              </a:defRPr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50" charset="-128"/>
              </a:defRPr>
            </a:lvl1pPr>
          </a:lstStyle>
          <a:p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50" charset="-128"/>
              </a:defRPr>
            </a:lvl1pPr>
          </a:lstStyle>
          <a:p>
            <a:fld id="{053A50C2-8AF4-40BC-90C7-CEFC224275B1}" type="slidenum">
              <a:rPr lang="ja-JP" altLang="en-GB">
                <a:solidFill>
                  <a:srgbClr val="000000"/>
                </a:solidFill>
              </a:rPr>
              <a:pPr/>
              <a:t>‹#›</a:t>
            </a:fld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7" name="Rectangle 36"/>
          <p:cNvSpPr>
            <a:spLocks noChangeArrowheads="1"/>
          </p:cNvSpPr>
          <p:nvPr userDrawn="1"/>
        </p:nvSpPr>
        <p:spPr bwMode="auto">
          <a:xfrm>
            <a:off x="35496" y="6587480"/>
            <a:ext cx="400109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de-DE" sz="1000" dirty="0">
                <a:solidFill>
                  <a:srgbClr val="000000">
                    <a:lumMod val="50000"/>
                  </a:srgbClr>
                </a:solidFill>
                <a:latin typeface="Bodoni MT" pitchFamily="18" charset="0"/>
              </a:rPr>
              <a:t>CEOS </a:t>
            </a:r>
            <a:r>
              <a:rPr lang="de-DE" sz="1000" dirty="0" smtClean="0">
                <a:solidFill>
                  <a:srgbClr val="000000">
                    <a:lumMod val="50000"/>
                  </a:srgbClr>
                </a:solidFill>
                <a:latin typeface="Bodoni MT" pitchFamily="18" charset="0"/>
              </a:rPr>
              <a:t>SIT Technical Workshop | Washington DC </a:t>
            </a:r>
            <a:r>
              <a:rPr lang="de-DE" sz="1000" dirty="0">
                <a:solidFill>
                  <a:srgbClr val="000000">
                    <a:lumMod val="50000"/>
                  </a:srgbClr>
                </a:solidFill>
                <a:latin typeface="Bodoni MT" pitchFamily="18" charset="0"/>
              </a:rPr>
              <a:t>| </a:t>
            </a:r>
            <a:r>
              <a:rPr lang="de-DE" sz="1000" dirty="0" smtClean="0">
                <a:solidFill>
                  <a:srgbClr val="000000">
                    <a:lumMod val="50000"/>
                  </a:srgbClr>
                </a:solidFill>
                <a:latin typeface="Bodoni MT" pitchFamily="18" charset="0"/>
              </a:rPr>
              <a:t>13-14 September 2011</a:t>
            </a:r>
            <a:endParaRPr lang="de-DE" sz="1000" dirty="0">
              <a:solidFill>
                <a:srgbClr val="000000">
                  <a:lumMod val="50000"/>
                </a:srgbClr>
              </a:solidFill>
              <a:latin typeface="Bodoni MT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92696"/>
            <a:ext cx="8229600" cy="302433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CEOS Self-Study Recommendations: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Implementation Status and Discussions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814178" y="4365104"/>
            <a:ext cx="3630030" cy="2013022"/>
          </a:xfrm>
        </p:spPr>
        <p:txBody>
          <a:bodyPr/>
          <a:lstStyle/>
          <a:p>
            <a:pPr algn="ctr">
              <a:buNone/>
            </a:pPr>
            <a:r>
              <a:rPr lang="en-US" sz="1800" b="1" dirty="0" smtClean="0"/>
              <a:t>Michael H. Freilich</a:t>
            </a:r>
          </a:p>
          <a:p>
            <a:pPr algn="ctr">
              <a:buNone/>
            </a:pPr>
            <a:r>
              <a:rPr lang="en-US" sz="1800" b="1" dirty="0" smtClean="0"/>
              <a:t>Chair</a:t>
            </a:r>
            <a:r>
              <a:rPr lang="en-US" sz="1800" b="1" dirty="0" smtClean="0"/>
              <a:t>, </a:t>
            </a:r>
            <a:r>
              <a:rPr lang="en-US" sz="1800" b="1" dirty="0" smtClean="0"/>
              <a:t>CEOS-SIT</a:t>
            </a:r>
          </a:p>
          <a:p>
            <a:pPr algn="ctr">
              <a:buNone/>
            </a:pPr>
            <a:r>
              <a:rPr lang="en-US" sz="1800" b="1" dirty="0" smtClean="0"/>
              <a:t>CEOS SIT Technical Workshop</a:t>
            </a:r>
            <a:endParaRPr lang="en-US" sz="1800" b="1" dirty="0" smtClean="0"/>
          </a:p>
          <a:p>
            <a:pPr algn="ctr">
              <a:buNone/>
            </a:pPr>
            <a:r>
              <a:rPr lang="en-US" sz="1800" b="1" dirty="0" smtClean="0"/>
              <a:t>!0 Sept 2012</a:t>
            </a:r>
          </a:p>
          <a:p>
            <a:pPr algn="ctr">
              <a:buNone/>
            </a:pPr>
            <a:endParaRPr lang="en-US" sz="1800" b="1" dirty="0" smtClean="0"/>
          </a:p>
          <a:p>
            <a:pPr algn="ctr">
              <a:buNone/>
            </a:pPr>
            <a:r>
              <a:rPr lang="en-US" sz="1800" b="1" dirty="0" smtClean="0"/>
              <a:t>mhf@nasa.gov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/>
          <a:lstStyle/>
          <a:p>
            <a:r>
              <a:rPr lang="en-US" sz="2800" dirty="0" smtClean="0"/>
              <a:t>TODAY’S WORKSHOP SESSION</a:t>
            </a:r>
            <a:r>
              <a:rPr lang="en-US" sz="2800" dirty="0" smtClean="0"/>
              <a:t> 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9696" y="454496"/>
            <a:ext cx="8686800" cy="5638800"/>
          </a:xfrm>
        </p:spPr>
        <p:txBody>
          <a:bodyPr/>
          <a:lstStyle/>
          <a:p>
            <a:r>
              <a:rPr lang="en-US" sz="2300" b="1" dirty="0" smtClean="0"/>
              <a:t>Working-level discussions </a:t>
            </a:r>
            <a:r>
              <a:rPr lang="en-US" sz="2300" b="1" dirty="0" smtClean="0"/>
              <a:t>on key substantive topics</a:t>
            </a:r>
          </a:p>
          <a:p>
            <a:pPr lvl="1">
              <a:spcBef>
                <a:spcPts val="0"/>
              </a:spcBef>
            </a:pPr>
            <a:r>
              <a:rPr lang="en-US" sz="1900" b="1" dirty="0" smtClean="0"/>
              <a:t>Decision-making processes</a:t>
            </a:r>
          </a:p>
          <a:p>
            <a:pPr lvl="1">
              <a:spcBef>
                <a:spcPts val="0"/>
              </a:spcBef>
            </a:pPr>
            <a:r>
              <a:rPr lang="en-US" sz="1900" b="1" dirty="0" smtClean="0"/>
              <a:t>Organization, Roles and Responsibilities (2</a:t>
            </a:r>
            <a:r>
              <a:rPr lang="en-US" sz="1900" b="1" baseline="30000" dirty="0" smtClean="0"/>
              <a:t>nd</a:t>
            </a:r>
            <a:r>
              <a:rPr lang="en-US" sz="1900" b="1" dirty="0" smtClean="0"/>
              <a:t>-level)</a:t>
            </a:r>
          </a:p>
          <a:p>
            <a:pPr lvl="1">
              <a:spcBef>
                <a:spcPts val="0"/>
              </a:spcBef>
            </a:pPr>
            <a:r>
              <a:rPr lang="en-US" sz="1900" b="1" dirty="0" smtClean="0"/>
              <a:t>Meeting purpose/cadence/structure</a:t>
            </a:r>
            <a:endParaRPr lang="en-US" sz="2300" b="1" dirty="0" smtClean="0"/>
          </a:p>
          <a:p>
            <a:pPr>
              <a:spcBef>
                <a:spcPts val="1200"/>
              </a:spcBef>
            </a:pPr>
            <a:r>
              <a:rPr lang="en-US" sz="2300" b="1" dirty="0" smtClean="0"/>
              <a:t>Appointment of Co-Chairs, committees for further working-level developments </a:t>
            </a:r>
          </a:p>
          <a:p>
            <a:pPr lvl="1">
              <a:spcBef>
                <a:spcPts val="0"/>
              </a:spcBef>
            </a:pPr>
            <a:r>
              <a:rPr lang="en-US" sz="1900" b="1" dirty="0" smtClean="0"/>
              <a:t>2 co-chairs for each topic</a:t>
            </a:r>
          </a:p>
          <a:p>
            <a:pPr lvl="1">
              <a:spcBef>
                <a:spcPts val="0"/>
              </a:spcBef>
            </a:pPr>
            <a:r>
              <a:rPr lang="en-US" sz="1900" b="1" dirty="0" smtClean="0"/>
              <a:t>Interim reports at CEOS Plenary in Bangalore</a:t>
            </a:r>
          </a:p>
          <a:p>
            <a:pPr lvl="1">
              <a:spcBef>
                <a:spcPts val="0"/>
              </a:spcBef>
            </a:pPr>
            <a:r>
              <a:rPr lang="en-US" sz="1900" b="1" dirty="0" smtClean="0"/>
              <a:t>Possible discussions/workshop/reports at SIT Actions Meeting, Jan 2013; final discussions/submissions at SIT-28</a:t>
            </a:r>
            <a:endParaRPr lang="en-US" sz="1900" b="1" dirty="0" smtClean="0"/>
          </a:p>
          <a:p>
            <a:pPr>
              <a:spcBef>
                <a:spcPts val="600"/>
              </a:spcBef>
            </a:pPr>
            <a:r>
              <a:rPr lang="en-US" sz="2300" b="1" dirty="0" smtClean="0"/>
              <a:t>Document Approaches</a:t>
            </a:r>
            <a:endParaRPr lang="en-US" sz="2300" b="1" dirty="0" smtClean="0"/>
          </a:p>
          <a:p>
            <a:pPr lvl="1">
              <a:spcBef>
                <a:spcPts val="0"/>
              </a:spcBef>
            </a:pPr>
            <a:r>
              <a:rPr lang="en-US" sz="1800" b="1" dirty="0" smtClean="0"/>
              <a:t>SIT-led steering group for each document</a:t>
            </a:r>
          </a:p>
          <a:p>
            <a:pPr lvl="1">
              <a:spcBef>
                <a:spcPts val="0"/>
              </a:spcBef>
            </a:pPr>
            <a:r>
              <a:rPr lang="en-US" sz="1800" b="1" dirty="0" smtClean="0"/>
              <a:t>Informed by topical reports, Plenary-level discussions</a:t>
            </a:r>
          </a:p>
          <a:p>
            <a:pPr lvl="1">
              <a:spcBef>
                <a:spcPts val="0"/>
              </a:spcBef>
            </a:pPr>
            <a:r>
              <a:rPr lang="en-US" sz="1800" b="1" dirty="0" smtClean="0"/>
              <a:t>Professional writer (no content decisions, organizational/copy-editing skills)</a:t>
            </a:r>
          </a:p>
          <a:p>
            <a:pPr lvl="1">
              <a:spcBef>
                <a:spcPts val="0"/>
              </a:spcBef>
            </a:pPr>
            <a:r>
              <a:rPr lang="en-US" sz="1800" b="1" dirty="0" smtClean="0"/>
              <a:t>Complete by 2013 CEOS Plenary</a:t>
            </a:r>
            <a:endParaRPr lang="en-US" sz="1800" b="1" dirty="0" smtClean="0"/>
          </a:p>
          <a:p>
            <a:pPr lvl="1"/>
            <a:endParaRPr lang="en-US" sz="2000" dirty="0" smtClean="0"/>
          </a:p>
          <a:p>
            <a:pPr lvl="1"/>
            <a:endParaRPr lang="en-US" sz="24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-90264"/>
            <a:ext cx="8229600" cy="1143000"/>
          </a:xfrm>
        </p:spPr>
        <p:txBody>
          <a:bodyPr/>
          <a:lstStyle/>
          <a:p>
            <a:r>
              <a:rPr lang="en-US" dirty="0" smtClean="0"/>
              <a:t>Organizational Functions </a:t>
            </a:r>
            <a:r>
              <a:rPr lang="en-US" dirty="0" err="1" smtClean="0"/>
              <a:t>ToR</a:t>
            </a:r>
            <a:endParaRPr lang="en-US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-36512" y="1397094"/>
            <a:ext cx="9180512" cy="181588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 CEOS Self-Study: Key Recommendations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on Organizational Functions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/>
                <a:ea typeface="Cambria" pitchFamily="18" charset="0"/>
                <a:cs typeface="Times New Roman" pitchFamily="18" charset="0"/>
              </a:rPr>
              <a:t>   “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Articulate the organizational functions and relationships that CEOS needs in order to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perform and sustain its work, and consider whether modification of the leadership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structure and organizational elements is needed to support these functions. Clarify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roles and responsibilities for CEOS Leadership at all levels.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/>
                <a:ea typeface="Cambria" pitchFamily="18" charset="0"/>
                <a:cs typeface="Times New Roman" pitchFamily="18" charset="0"/>
              </a:rPr>
              <a:t>”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" y="3499841"/>
            <a:ext cx="9144000" cy="276998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 Charge: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CEOS Essential Business/Core Activities: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   </a:t>
            </a: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I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dentify the main responsibilities of the CEO, DCEO, SEO, Working Groups, Virtual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Constellations, and SBA Coordinators, using the information gathered in the CEOS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Self-Study and Annexes, and to highlight areas where responsibility is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 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a) unclear,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 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b) overlapping, or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 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c) where there are important areas where no one has responsibility; and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</a:t>
            </a: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D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evelop a suite of options for addressing unclear areas, overlaps, and gaps.</a:t>
            </a:r>
            <a:endParaRPr lang="en-US" sz="2000" b="1" dirty="0" smtClean="0">
              <a:latin typeface="Cambria" pitchFamily="18" charset="0"/>
              <a:ea typeface="Cambria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6889"/>
            <a:ext cx="8229600" cy="1143000"/>
          </a:xfrm>
        </p:spPr>
        <p:txBody>
          <a:bodyPr/>
          <a:lstStyle/>
          <a:p>
            <a:r>
              <a:rPr lang="en-US" dirty="0" smtClean="0"/>
              <a:t>CEOS Core Business R&amp;R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229225" y="1628800"/>
            <a:ext cx="8447231" cy="3103980"/>
            <a:chOff x="229225" y="2917308"/>
            <a:chExt cx="8447231" cy="3103980"/>
          </a:xfrm>
        </p:grpSpPr>
        <p:pic>
          <p:nvPicPr>
            <p:cNvPr id="5" name="Picture 4" descr="CEOS_R&amp;R_table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9225" y="2917308"/>
              <a:ext cx="8447231" cy="3103980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 bwMode="auto">
            <a:xfrm>
              <a:off x="4427984" y="3084200"/>
              <a:ext cx="0" cy="2736304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387916" y="4653136"/>
              <a:ext cx="8136904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6" name="TextBox 15"/>
          <p:cNvSpPr txBox="1"/>
          <p:nvPr/>
        </p:nvSpPr>
        <p:spPr>
          <a:xfrm>
            <a:off x="683568" y="764704"/>
            <a:ext cx="8063811" cy="4616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 Top-level responsibilities were defined and agreed upon </a:t>
            </a:r>
          </a:p>
          <a:p>
            <a:r>
              <a:rPr lang="en-US" sz="2400" dirty="0" smtClean="0"/>
              <a:t> </a:t>
            </a:r>
            <a:r>
              <a:rPr lang="en-US" sz="2400" dirty="0" smtClean="0"/>
              <a:t>   at the La Jolla SIT-27 meeting: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11560" y="4725144"/>
            <a:ext cx="7929607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 CEO, DCEO, SEO are the only full-time CEOS officials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smtClean="0"/>
              <a:t> Working Groups, Virtual Constellations, SBAs </a:t>
            </a:r>
            <a:endParaRPr lang="en-US" sz="2400" dirty="0" smtClean="0"/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2400" dirty="0" smtClean="0"/>
              <a:t>  Identify both core business </a:t>
            </a:r>
            <a:r>
              <a:rPr lang="en-US" sz="2400" b="1" i="1" dirty="0" smtClean="0"/>
              <a:t>and</a:t>
            </a:r>
            <a:r>
              <a:rPr lang="en-US" sz="2400" dirty="0" smtClean="0"/>
              <a:t> roles/responsibilities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smtClean="0"/>
              <a:t> Utilize CSS, existing Terms of Reference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Sense of urgency owing to need to fill positions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0264"/>
            <a:ext cx="8229600" cy="1143000"/>
          </a:xfrm>
        </p:spPr>
        <p:txBody>
          <a:bodyPr/>
          <a:lstStyle/>
          <a:p>
            <a:r>
              <a:rPr lang="en-US" dirty="0" smtClean="0"/>
              <a:t>Decision-Making Process </a:t>
            </a:r>
            <a:r>
              <a:rPr lang="en-US" dirty="0" err="1" smtClean="0"/>
              <a:t>ToR</a:t>
            </a:r>
            <a:endParaRPr lang="en-US" dirty="0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2852936"/>
            <a:ext cx="9144000" cy="378904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Charge:</a:t>
            </a:r>
            <a:r>
              <a:rPr kumimoji="0" lang="en-US" sz="2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CEOS Decision-making Process: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</a:t>
            </a:r>
            <a:r>
              <a:rPr lang="en-US" sz="2200" i="1" dirty="0" smtClean="0">
                <a:solidFill>
                  <a:srgbClr val="FF0000"/>
                </a:solidFill>
                <a:latin typeface="Cambria" pitchFamily="18" charset="0"/>
                <a:ea typeface="Cambria" pitchFamily="18" charset="0"/>
                <a:cs typeface="Times New Roman" pitchFamily="18" charset="0"/>
              </a:rPr>
              <a:t>D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evelop a suite of options 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for a CEOS decision-making process;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I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dentify needed governance requirements and responsibilities for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implementation of that process, addressing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  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a) selection of new projects and how to adjudicate among multiple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       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candidate projects when resources preclude doing all;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   b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) approaches for CEOS to decide whether a project is within its scope and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        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mandate, or would be better handled by another organization;</a:t>
            </a:r>
            <a:r>
              <a:rPr kumimoji="0" lang="en-US" sz="22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 and</a:t>
            </a:r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</a:t>
            </a:r>
            <a:endParaRPr lang="en-US" sz="2200" i="1" dirty="0" smtClean="0">
              <a:latin typeface="Cambria" pitchFamily="18" charset="0"/>
              <a:ea typeface="Cambria" pitchFamily="18" charset="0"/>
              <a:cs typeface="Times New Roman" pitchFamily="18" charset="0"/>
            </a:endParaRPr>
          </a:p>
          <a:p>
            <a:pPr lvl="0" eaLnBrk="0" hangingPunct="0"/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  c) </a:t>
            </a:r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criteria for </a:t>
            </a:r>
            <a:r>
              <a:rPr lang="en-US" sz="2200" i="1" dirty="0" err="1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sunsetting</a:t>
            </a:r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old projects when and </a:t>
            </a:r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if appropriate</a:t>
            </a:r>
            <a:r>
              <a:rPr lang="en-US" sz="22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; 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" y="1159512"/>
            <a:ext cx="9144000" cy="135421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  CEOS Self-Study: Key Recommendation on Decision-making and New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b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lang="en-US" sz="2200" b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 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Initiatives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/>
                <a:ea typeface="Cambria" pitchFamily="18" charset="0"/>
                <a:cs typeface="Times New Roman" pitchFamily="18" charset="0"/>
              </a:rPr>
              <a:t>   “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Develop a process for reviewing and selecting new activities with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i="1" dirty="0" smtClean="0"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lang="en-US" sz="2200" i="1" dirty="0" smtClean="0"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 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consideration for CEOS objectives and available resources.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/>
                <a:ea typeface="Cambria" pitchFamily="18" charset="0"/>
                <a:cs typeface="Times New Roman" pitchFamily="18" charset="0"/>
              </a:rPr>
              <a:t>”</a:t>
            </a:r>
            <a:r>
              <a:rPr kumimoji="0" lang="en-US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6889"/>
            <a:ext cx="8229600" cy="1143000"/>
          </a:xfrm>
        </p:spPr>
        <p:txBody>
          <a:bodyPr/>
          <a:lstStyle/>
          <a:p>
            <a:r>
              <a:rPr lang="en-US" dirty="0" smtClean="0"/>
              <a:t>Deciding New CEOS Projects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871" y="904066"/>
            <a:ext cx="9145016" cy="59093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100" dirty="0" smtClean="0"/>
              <a:t>CEOS </a:t>
            </a:r>
            <a:r>
              <a:rPr lang="en-US" sz="2100" dirty="0" smtClean="0"/>
              <a:t>needs a </a:t>
            </a:r>
            <a:r>
              <a:rPr lang="en-US" sz="2100" dirty="0" smtClean="0"/>
              <a:t>formal decision-making </a:t>
            </a:r>
            <a:r>
              <a:rPr lang="en-US" sz="2100" dirty="0" smtClean="0"/>
              <a:t>process to </a:t>
            </a:r>
            <a:r>
              <a:rPr lang="en-US" sz="2100" dirty="0" smtClean="0"/>
              <a:t>choose new projects, recognizing the need for ensuring quality, integrity, and timeliness of deliverables, and accommodating realistic estimates of CEOS capabilities and resources</a:t>
            </a:r>
          </a:p>
          <a:p>
            <a:endParaRPr lang="en-US" sz="2100" dirty="0" smtClean="0"/>
          </a:p>
          <a:p>
            <a:r>
              <a:rPr lang="en-US" sz="2100" dirty="0" smtClean="0"/>
              <a:t>The </a:t>
            </a:r>
            <a:r>
              <a:rPr lang="en-US" sz="2100" dirty="0" smtClean="0"/>
              <a:t>decision-making </a:t>
            </a:r>
            <a:r>
              <a:rPr lang="en-US" sz="2100" dirty="0" smtClean="0"/>
              <a:t>process must also address determination of activities </a:t>
            </a:r>
            <a:r>
              <a:rPr lang="en-US" sz="2100" dirty="0" smtClean="0"/>
              <a:t>that are within </a:t>
            </a:r>
            <a:r>
              <a:rPr lang="en-US" sz="2100" dirty="0" smtClean="0"/>
              <a:t>CEOS’s </a:t>
            </a:r>
            <a:r>
              <a:rPr lang="en-US" sz="2100" dirty="0" smtClean="0"/>
              <a:t>scope, </a:t>
            </a:r>
            <a:r>
              <a:rPr lang="en-US" sz="2100" dirty="0" smtClean="0"/>
              <a:t>vs. those better </a:t>
            </a:r>
            <a:r>
              <a:rPr lang="en-US" sz="2100" dirty="0" smtClean="0"/>
              <a:t>be done by other coordinating bodies. </a:t>
            </a:r>
          </a:p>
          <a:p>
            <a:r>
              <a:rPr lang="en-US" sz="2100" dirty="0" smtClean="0"/>
              <a:t>Similarly</a:t>
            </a:r>
            <a:r>
              <a:rPr lang="en-US" sz="2100" dirty="0" smtClean="0"/>
              <a:t>, since decisions are taken by general acclamation, </a:t>
            </a:r>
            <a:r>
              <a:rPr lang="en-US" sz="2100" dirty="0" smtClean="0"/>
              <a:t>the status of activities </a:t>
            </a:r>
            <a:r>
              <a:rPr lang="en-US" sz="2100" dirty="0" smtClean="0"/>
              <a:t>that do not receive unanimous </a:t>
            </a:r>
            <a:r>
              <a:rPr lang="en-US" sz="2100" dirty="0" smtClean="0"/>
              <a:t>support must be unambiguous.</a:t>
            </a:r>
            <a:endParaRPr lang="en-US" sz="2100" dirty="0" smtClean="0"/>
          </a:p>
          <a:p>
            <a:r>
              <a:rPr lang="en-US" sz="2100" dirty="0" smtClean="0"/>
              <a:t> </a:t>
            </a:r>
          </a:p>
          <a:p>
            <a:r>
              <a:rPr lang="en-US" sz="2100" u="sng" dirty="0" smtClean="0"/>
              <a:t>Because </a:t>
            </a:r>
            <a:r>
              <a:rPr lang="en-US" sz="2100" u="sng" dirty="0" smtClean="0"/>
              <a:t>of the scope and impact of this topic, and the diversity of opinion regarding solutions to it, it is crucial that </a:t>
            </a:r>
            <a:r>
              <a:rPr lang="en-US" sz="2100" u="sng" dirty="0" smtClean="0"/>
              <a:t>we </a:t>
            </a:r>
            <a:r>
              <a:rPr lang="en-US" sz="2100" u="sng" dirty="0" smtClean="0"/>
              <a:t>develop options for consideration, rather than a single closed-form </a:t>
            </a:r>
            <a:r>
              <a:rPr lang="en-US" sz="2100" u="sng" dirty="0" smtClean="0"/>
              <a:t>solution, to be deliberated by the Plenary.</a:t>
            </a:r>
            <a:endParaRPr lang="en-US" sz="2100" u="sng" dirty="0" smtClean="0"/>
          </a:p>
          <a:p>
            <a:r>
              <a:rPr lang="en-US" sz="2100" dirty="0" smtClean="0"/>
              <a:t> </a:t>
            </a:r>
          </a:p>
          <a:p>
            <a:r>
              <a:rPr lang="en-US" sz="2100" dirty="0" smtClean="0"/>
              <a:t>We should </a:t>
            </a:r>
            <a:r>
              <a:rPr lang="en-US" sz="2100" dirty="0" smtClean="0"/>
              <a:t>draw as needed upon the CEOS Self-Study Synthesis Report and Annexes </a:t>
            </a:r>
            <a:r>
              <a:rPr lang="en-US" sz="2100" dirty="0" smtClean="0"/>
              <a:t>as </a:t>
            </a:r>
            <a:r>
              <a:rPr lang="en-US" sz="2100" dirty="0" smtClean="0"/>
              <a:t>well as other CEOS </a:t>
            </a:r>
            <a:r>
              <a:rPr lang="en-US" sz="2100" dirty="0" smtClean="0"/>
              <a:t>documentation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0264"/>
            <a:ext cx="8229600" cy="1143000"/>
          </a:xfrm>
        </p:spPr>
        <p:txBody>
          <a:bodyPr/>
          <a:lstStyle/>
          <a:p>
            <a:r>
              <a:rPr lang="en-US" dirty="0" smtClean="0"/>
              <a:t>CEOS Meetings </a:t>
            </a:r>
            <a:r>
              <a:rPr lang="en-US" dirty="0" err="1" smtClean="0"/>
              <a:t>ToR</a:t>
            </a:r>
            <a:endParaRPr lang="en-US" dirty="0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1412776"/>
            <a:ext cx="9144000" cy="30931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57132" tIns="45720" rIns="457056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 Charge: Common Understanding Of (Major) Meetings: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 </a:t>
            </a: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A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nalyze the flow of the CEOS year and the kinds of business that need to be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accomplished in each major meeting; </a:t>
            </a:r>
            <a:endParaRPr lang="en-US" sz="2000" i="1" dirty="0" smtClean="0">
              <a:latin typeface="Cambria" pitchFamily="18" charset="0"/>
              <a:ea typeface="Cambria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   </a:t>
            </a: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S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uggest options for to improve meeting utility, to ensure a balance between </a:t>
            </a:r>
            <a:r>
              <a:rPr kumimoji="0" lang="en-US" sz="2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reporting and discussion/decision-making, and to ensure that the needs of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Working Groups and Virtual Constellations are met;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   Consider the current number,</a:t>
            </a:r>
            <a:r>
              <a:rPr kumimoji="0" lang="en-US" sz="2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schedule, and structure of major meetings to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 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balance strategic discussions, status reports, and decision-making.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i="1" dirty="0" smtClean="0">
                <a:latin typeface="Cambria" pitchFamily="18" charset="0"/>
                <a:cs typeface="Times New Roman" pitchFamily="18" charset="0"/>
              </a:rPr>
              <a:t>   Plenary, SIT meetings, SEC </a:t>
            </a:r>
            <a:r>
              <a:rPr lang="en-US" sz="2000" i="1" dirty="0" err="1" smtClean="0">
                <a:latin typeface="Cambria" pitchFamily="18" charset="0"/>
                <a:cs typeface="Times New Roman" pitchFamily="18" charset="0"/>
              </a:rPr>
              <a:t>telecons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/>
          <a:lstStyle/>
          <a:p>
            <a:r>
              <a:rPr lang="en-US" sz="2800" dirty="0" smtClean="0"/>
              <a:t>Organizational Functions: </a:t>
            </a:r>
            <a:br>
              <a:rPr lang="en-US" sz="2800" dirty="0" smtClean="0"/>
            </a:br>
            <a:r>
              <a:rPr lang="en-US" sz="2800" dirty="0" smtClean="0"/>
              <a:t>Clarifying Roles and Responsibilities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9696" y="836712"/>
            <a:ext cx="8686800" cy="5638800"/>
          </a:xfrm>
        </p:spPr>
        <p:txBody>
          <a:bodyPr/>
          <a:lstStyle/>
          <a:p>
            <a:r>
              <a:rPr lang="en-US" sz="2300" b="1" dirty="0" smtClean="0"/>
              <a:t>CSS recommendations regarding deficiencies in the current structure arise from a lack of specificity in the </a:t>
            </a:r>
            <a:r>
              <a:rPr lang="en-US" sz="2300" b="1" u="sng" dirty="0" smtClean="0"/>
              <a:t>responsibilities</a:t>
            </a:r>
            <a:r>
              <a:rPr lang="en-US" sz="2300" b="1" dirty="0" smtClean="0"/>
              <a:t> of the present CEOS sub-organizations</a:t>
            </a:r>
          </a:p>
          <a:p>
            <a:pPr lvl="1"/>
            <a:r>
              <a:rPr lang="en-US" sz="1800" b="1" dirty="0" smtClean="0"/>
              <a:t>CEOS Plenary</a:t>
            </a:r>
          </a:p>
          <a:p>
            <a:pPr lvl="1"/>
            <a:r>
              <a:rPr lang="en-US" sz="1800" b="1" dirty="0" smtClean="0"/>
              <a:t>CEOS SIT</a:t>
            </a:r>
          </a:p>
          <a:p>
            <a:pPr lvl="1"/>
            <a:r>
              <a:rPr lang="en-US" sz="1800" b="1" dirty="0" smtClean="0"/>
              <a:t>CEO</a:t>
            </a:r>
          </a:p>
          <a:p>
            <a:pPr lvl="1"/>
            <a:r>
              <a:rPr lang="en-US" sz="1800" b="1" dirty="0" smtClean="0"/>
              <a:t>WG, VC, SBA Teams, SEO</a:t>
            </a:r>
          </a:p>
          <a:p>
            <a:pPr lvl="1"/>
            <a:r>
              <a:rPr lang="en-US" sz="1800" b="1" i="1" dirty="0" smtClean="0"/>
              <a:t>We have evolved to a focus on “who participates in CEOS activities,” without specifying “what sub-organization is </a:t>
            </a:r>
            <a:r>
              <a:rPr lang="en-US" sz="1800" b="1" i="1" dirty="0" smtClean="0">
                <a:solidFill>
                  <a:srgbClr val="FF0000"/>
                </a:solidFill>
              </a:rPr>
              <a:t>responsible</a:t>
            </a:r>
            <a:r>
              <a:rPr lang="en-US" sz="1800" b="1" i="1" dirty="0" smtClean="0"/>
              <a:t> for carrying out  the activity.”</a:t>
            </a:r>
            <a:r>
              <a:rPr lang="en-US" sz="1800" b="1" dirty="0" smtClean="0"/>
              <a:t> </a:t>
            </a:r>
            <a:endParaRPr lang="en-US" sz="1800" dirty="0" smtClean="0">
              <a:solidFill>
                <a:srgbClr val="FF0000"/>
              </a:solidFill>
            </a:endParaRPr>
          </a:p>
          <a:p>
            <a:r>
              <a:rPr lang="en-US" sz="2300" b="1" dirty="0" smtClean="0"/>
              <a:t>We must assign responsibility for each of the 4 basic activities that span the range of CEOS endeavors:</a:t>
            </a:r>
          </a:p>
          <a:p>
            <a:pPr lvl="1"/>
            <a:r>
              <a:rPr lang="en-US" sz="1800" b="1" dirty="0" smtClean="0"/>
              <a:t>Substantive space-borne coordination, scientific, and user-focused activities (“CEOS Contributions/Accomplishments”)</a:t>
            </a:r>
          </a:p>
          <a:p>
            <a:pPr lvl="1"/>
            <a:r>
              <a:rPr lang="en-US" sz="1800" b="1" dirty="0" smtClean="0"/>
              <a:t>Top-level strategy development</a:t>
            </a:r>
          </a:p>
          <a:p>
            <a:pPr lvl="1"/>
            <a:r>
              <a:rPr lang="en-US" sz="1800" b="1" dirty="0" smtClean="0"/>
              <a:t>Internal CEOS coordination</a:t>
            </a:r>
          </a:p>
          <a:p>
            <a:pPr lvl="1"/>
            <a:r>
              <a:rPr lang="en-US" sz="1800" b="1" dirty="0" smtClean="0"/>
              <a:t>External CEOS coordination </a:t>
            </a:r>
          </a:p>
          <a:p>
            <a:pPr lvl="1"/>
            <a:endParaRPr lang="en-US" sz="2000" b="1" dirty="0" smtClean="0"/>
          </a:p>
          <a:p>
            <a:pPr lvl="1"/>
            <a:endParaRPr lang="en-US" sz="2000" dirty="0" smtClean="0"/>
          </a:p>
          <a:p>
            <a:pPr lvl="1"/>
            <a:endParaRPr lang="en-US" sz="24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/>
          <a:lstStyle/>
          <a:p>
            <a:r>
              <a:rPr lang="en-US" sz="2800" dirty="0" smtClean="0"/>
              <a:t>Strategic Plan, Decision-Making, New Initiatives:</a:t>
            </a:r>
            <a:br>
              <a:rPr lang="en-US" sz="2800" dirty="0" smtClean="0"/>
            </a:br>
            <a:r>
              <a:rPr lang="en-US" sz="2800" dirty="0" smtClean="0"/>
              <a:t>Producing 3 New Guiding Documents (1)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9696" y="836712"/>
            <a:ext cx="8686800" cy="5638800"/>
          </a:xfrm>
        </p:spPr>
        <p:txBody>
          <a:bodyPr/>
          <a:lstStyle/>
          <a:p>
            <a:pPr>
              <a:buNone/>
            </a:pPr>
            <a:endParaRPr lang="en-US" sz="2300" b="1" dirty="0" smtClean="0"/>
          </a:p>
          <a:p>
            <a:r>
              <a:rPr lang="en-US" sz="2300" b="1" dirty="0" smtClean="0"/>
              <a:t>We cannot produce a Strategic Plan in 2012</a:t>
            </a:r>
          </a:p>
          <a:p>
            <a:r>
              <a:rPr lang="en-US" sz="2300" b="1" dirty="0" smtClean="0"/>
              <a:t>We must first address key “Essential Questions”</a:t>
            </a:r>
          </a:p>
          <a:p>
            <a:pPr lvl="1"/>
            <a:r>
              <a:rPr lang="en-US" sz="1800" b="1" dirty="0" smtClean="0"/>
              <a:t>What constitutes “Success” for each type of CEOS activity?  (and when will an activity end?)</a:t>
            </a:r>
          </a:p>
          <a:p>
            <a:pPr lvl="1"/>
            <a:r>
              <a:rPr lang="en-US" sz="1800" b="1" dirty="0" smtClean="0"/>
              <a:t>CEOS scope and strategy (to what extent should CEOS conduct sustained, long-term, routine data provision vs. demonstrate feasibility and generate a proposal to another organization as to how long-term operations could be carried out)?</a:t>
            </a:r>
          </a:p>
          <a:p>
            <a:pPr lvl="1"/>
            <a:r>
              <a:rPr lang="en-US" sz="1800" b="1" dirty="0" smtClean="0"/>
              <a:t>Others ?</a:t>
            </a:r>
          </a:p>
          <a:p>
            <a:endParaRPr lang="en-US" sz="2300" b="1" dirty="0" smtClean="0"/>
          </a:p>
          <a:p>
            <a:r>
              <a:rPr lang="en-US" sz="2300" b="1" dirty="0" smtClean="0"/>
              <a:t>Strategic Guidance Document (10-12 year longevity)</a:t>
            </a:r>
          </a:p>
          <a:p>
            <a:r>
              <a:rPr lang="en-US" sz="2300" b="1" dirty="0" smtClean="0"/>
              <a:t>Implementation Plan (5-7 year longevity)</a:t>
            </a:r>
          </a:p>
          <a:p>
            <a:r>
              <a:rPr lang="en-US" sz="2200" b="1" dirty="0" smtClean="0"/>
              <a:t>Work Plan (3-year longevity, updated annually)</a:t>
            </a:r>
          </a:p>
          <a:p>
            <a:pPr lvl="1"/>
            <a:endParaRPr lang="en-US" sz="1900" b="1" dirty="0" smtClean="0"/>
          </a:p>
          <a:p>
            <a:pPr lvl="1"/>
            <a:endParaRPr lang="en-US" sz="2000" dirty="0" smtClean="0"/>
          </a:p>
          <a:p>
            <a:pPr lvl="1"/>
            <a:endParaRPr lang="en-US" sz="24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Overview - Principles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38800"/>
          </a:xfrm>
        </p:spPr>
        <p:txBody>
          <a:bodyPr/>
          <a:lstStyle/>
          <a:p>
            <a:r>
              <a:rPr lang="en-US" sz="2000" b="1" dirty="0" smtClean="0"/>
              <a:t>CEOS </a:t>
            </a:r>
            <a:r>
              <a:rPr lang="en-US" sz="2000" b="1" dirty="0" smtClean="0"/>
              <a:t>continues to be</a:t>
            </a:r>
            <a:r>
              <a:rPr lang="en-US" sz="2000" b="1" dirty="0" smtClean="0"/>
              <a:t> </a:t>
            </a:r>
            <a:r>
              <a:rPr lang="en-US" sz="2000" b="1" dirty="0" smtClean="0"/>
              <a:t>a </a:t>
            </a:r>
            <a:r>
              <a:rPr lang="en-US" sz="2000" b="1" i="1" dirty="0" smtClean="0"/>
              <a:t>productive</a:t>
            </a:r>
            <a:r>
              <a:rPr lang="en-US" sz="2000" b="1" dirty="0" smtClean="0"/>
              <a:t>, </a:t>
            </a:r>
            <a:r>
              <a:rPr lang="en-US" sz="2000" b="1" i="1" dirty="0" smtClean="0"/>
              <a:t>active,</a:t>
            </a:r>
            <a:r>
              <a:rPr lang="en-US" sz="2000" b="1" dirty="0" smtClean="0"/>
              <a:t> </a:t>
            </a:r>
            <a:r>
              <a:rPr lang="en-US" sz="2000" b="1" i="1" dirty="0" smtClean="0"/>
              <a:t>important</a:t>
            </a:r>
            <a:r>
              <a:rPr lang="en-US" sz="2000" b="1" dirty="0" smtClean="0"/>
              <a:t>, and </a:t>
            </a:r>
            <a:r>
              <a:rPr lang="en-US" sz="2000" b="1" i="1" dirty="0" smtClean="0"/>
              <a:t>strong</a:t>
            </a:r>
            <a:r>
              <a:rPr lang="en-US" sz="2000" b="1" dirty="0" smtClean="0"/>
              <a:t> </a:t>
            </a:r>
            <a:r>
              <a:rPr lang="en-US" sz="2000" b="1" dirty="0" smtClean="0"/>
              <a:t>organization</a:t>
            </a:r>
            <a:endParaRPr lang="en-US" sz="2000" dirty="0" smtClean="0">
              <a:solidFill>
                <a:srgbClr val="0000FF"/>
              </a:solidFill>
            </a:endParaRPr>
          </a:p>
          <a:p>
            <a:endParaRPr lang="en-US" sz="1800" b="1" dirty="0" smtClean="0"/>
          </a:p>
          <a:p>
            <a:r>
              <a:rPr lang="en-US" sz="2000" b="1" dirty="0" smtClean="0"/>
              <a:t>CEOS’s ongoing and substantive coordination, scientific, and applications-/user-focused </a:t>
            </a:r>
            <a:r>
              <a:rPr lang="en-US" sz="2000" b="1" i="1" dirty="0" smtClean="0">
                <a:solidFill>
                  <a:srgbClr val="FF0000"/>
                </a:solidFill>
              </a:rPr>
              <a:t>activities </a:t>
            </a:r>
            <a:r>
              <a:rPr lang="en-US" sz="2000" b="1" i="1" dirty="0" smtClean="0">
                <a:solidFill>
                  <a:srgbClr val="FF0000"/>
                </a:solidFill>
              </a:rPr>
              <a:t>will </a:t>
            </a:r>
            <a:r>
              <a:rPr lang="en-US" sz="2000" b="1" i="1" dirty="0" smtClean="0">
                <a:solidFill>
                  <a:srgbClr val="FF0000"/>
                </a:solidFill>
              </a:rPr>
              <a:t>not </a:t>
            </a:r>
            <a:r>
              <a:rPr lang="en-US" sz="2000" b="1" i="1" dirty="0" smtClean="0">
                <a:solidFill>
                  <a:srgbClr val="FF0000"/>
                </a:solidFill>
              </a:rPr>
              <a:t>be </a:t>
            </a:r>
            <a:r>
              <a:rPr lang="en-US" sz="2000" b="1" i="1" dirty="0" smtClean="0">
                <a:solidFill>
                  <a:srgbClr val="FF0000"/>
                </a:solidFill>
              </a:rPr>
              <a:t>curtailed as we address Self-Study recommendations</a:t>
            </a:r>
            <a:endParaRPr lang="en-US" sz="2000" i="1" dirty="0" smtClean="0">
              <a:solidFill>
                <a:srgbClr val="FF0000"/>
              </a:solidFill>
            </a:endParaRPr>
          </a:p>
          <a:p>
            <a:endParaRPr lang="en-US" sz="1800" b="1" dirty="0" smtClean="0"/>
          </a:p>
          <a:p>
            <a:r>
              <a:rPr lang="en-US" sz="2000" b="1" i="1" dirty="0" smtClean="0">
                <a:solidFill>
                  <a:srgbClr val="FF0000"/>
                </a:solidFill>
              </a:rPr>
              <a:t>All proposed </a:t>
            </a:r>
            <a:r>
              <a:rPr lang="en-US" sz="2000" b="1" i="1" u="sng" dirty="0" smtClean="0">
                <a:solidFill>
                  <a:srgbClr val="FF0000"/>
                </a:solidFill>
              </a:rPr>
              <a:t>organizational and governance changes </a:t>
            </a:r>
            <a:r>
              <a:rPr lang="en-US" sz="2000" b="1" i="1" dirty="0" smtClean="0">
                <a:solidFill>
                  <a:srgbClr val="FF0000"/>
                </a:solidFill>
              </a:rPr>
              <a:t>will </a:t>
            </a:r>
            <a:r>
              <a:rPr lang="en-US" sz="2000" b="1" i="1" dirty="0" smtClean="0">
                <a:solidFill>
                  <a:srgbClr val="FF0000"/>
                </a:solidFill>
              </a:rPr>
              <a:t>be placed before the existing CEOS Plenary for concurrence</a:t>
            </a:r>
          </a:p>
          <a:p>
            <a:endParaRPr lang="en-US" sz="1800" b="1" dirty="0" smtClean="0"/>
          </a:p>
          <a:p>
            <a:r>
              <a:rPr lang="en-US" sz="2000" b="1" dirty="0" smtClean="0"/>
              <a:t>The organizational and process changes arising from the Self-Study will be accomplished by </a:t>
            </a:r>
            <a:r>
              <a:rPr lang="en-US" sz="2000" b="1" dirty="0" smtClean="0">
                <a:solidFill>
                  <a:srgbClr val="FF0000"/>
                </a:solidFill>
              </a:rPr>
              <a:t>November, </a:t>
            </a:r>
            <a:r>
              <a:rPr lang="en-US" sz="2000" b="1" dirty="0" smtClean="0">
                <a:solidFill>
                  <a:srgbClr val="FF0000"/>
                </a:solidFill>
              </a:rPr>
              <a:t>2013 </a:t>
            </a:r>
          </a:p>
          <a:p>
            <a:pPr lvl="1">
              <a:buFont typeface="Arial" pitchFamily="34" charset="0"/>
              <a:buChar char="–"/>
            </a:pPr>
            <a:r>
              <a:rPr lang="en-US" sz="1600" b="1" dirty="0" smtClean="0"/>
              <a:t> Complications arise owing to the need to fill CEOS leadership positions in the interim</a:t>
            </a:r>
            <a:endParaRPr lang="en-US" sz="1600" b="1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0572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CEOS Self-Study:</a:t>
            </a:r>
            <a:r>
              <a:rPr lang="en-US" dirty="0">
                <a:ea typeface="+mj-ea"/>
                <a:cs typeface="+mj-cs"/>
              </a:rPr>
              <a:t/>
            </a:r>
            <a:br>
              <a:rPr lang="en-US" dirty="0">
                <a:ea typeface="+mj-ea"/>
                <a:cs typeface="+mj-cs"/>
              </a:rPr>
            </a:br>
            <a:endParaRPr lang="en-US" sz="3600" i="1" dirty="0">
              <a:effectLst>
                <a:outerShdw blurRad="38100" dist="38100" dir="2700000" algn="tl">
                  <a:srgbClr val="000000"/>
                </a:outerShdw>
              </a:effectLst>
              <a:ea typeface="+mj-ea"/>
              <a:cs typeface="+mj-cs"/>
            </a:endParaRP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381000" y="764704"/>
            <a:ext cx="8356600" cy="720080"/>
          </a:xfrm>
        </p:spPr>
        <p:txBody>
          <a:bodyPr/>
          <a:lstStyle/>
          <a:p>
            <a:pPr eaLnBrk="1" hangingPunct="1">
              <a:spcAft>
                <a:spcPts val="3600"/>
              </a:spcAft>
            </a:pPr>
            <a:r>
              <a:rPr lang="en-US" sz="3400" dirty="0" smtClean="0">
                <a:solidFill>
                  <a:schemeClr val="accent1"/>
                </a:solidFill>
              </a:rPr>
              <a:t> </a:t>
            </a:r>
            <a:r>
              <a:rPr lang="en-US" sz="3400" i="1" dirty="0" smtClean="0">
                <a:solidFill>
                  <a:srgbClr val="222268"/>
                </a:solidFill>
              </a:rPr>
              <a:t>Five Key Recommendations</a:t>
            </a:r>
          </a:p>
          <a:p>
            <a:pPr algn="l" eaLnBrk="1" hangingPunct="1"/>
            <a:endParaRPr lang="en-US" sz="3400" dirty="0">
              <a:solidFill>
                <a:schemeClr val="accent1"/>
              </a:solidFill>
            </a:endParaRPr>
          </a:p>
        </p:txBody>
      </p:sp>
      <p:sp>
        <p:nvSpPr>
          <p:cNvPr id="4" name="Title 1"/>
          <p:cNvSpPr>
            <a:spLocks/>
          </p:cNvSpPr>
          <p:nvPr/>
        </p:nvSpPr>
        <p:spPr bwMode="auto">
          <a:xfrm>
            <a:off x="304800" y="1447800"/>
            <a:ext cx="8458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>
              <a:spcAft>
                <a:spcPts val="0"/>
              </a:spcAft>
              <a:defRPr/>
            </a:pPr>
            <a:endParaRPr lang="en-US" sz="2200" b="1" dirty="0" smtClean="0">
              <a:latin typeface="Calibri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sz="2200" b="1" dirty="0" smtClean="0">
                <a:latin typeface="Calibri" charset="0"/>
              </a:rPr>
              <a:t>Strategic Objectives:  </a:t>
            </a:r>
          </a:p>
          <a:p>
            <a:pPr lvl="1">
              <a:spcAft>
                <a:spcPts val="0"/>
              </a:spcAft>
              <a:defRPr/>
            </a:pPr>
            <a:r>
              <a:rPr lang="en-US" sz="2200" i="1" dirty="0" smtClean="0">
                <a:latin typeface="Calibri" charset="0"/>
              </a:rPr>
              <a:t> - Develop a Strategic Plan &amp; Implementation Plan</a:t>
            </a:r>
          </a:p>
          <a:p>
            <a:pPr lvl="1">
              <a:spcAft>
                <a:spcPts val="0"/>
              </a:spcAft>
              <a:defRPr/>
            </a:pPr>
            <a:endParaRPr lang="en-US" sz="800" i="1" dirty="0" smtClean="0">
              <a:latin typeface="Calibri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sz="2200" b="1" dirty="0" smtClean="0">
                <a:latin typeface="Calibri" charset="0"/>
              </a:rPr>
              <a:t>Decision-making and New Initiatives:</a:t>
            </a:r>
          </a:p>
          <a:p>
            <a:pPr lvl="1">
              <a:spcAft>
                <a:spcPts val="0"/>
              </a:spcAft>
              <a:defRPr/>
            </a:pPr>
            <a:r>
              <a:rPr lang="en-US" sz="2200" dirty="0" smtClean="0">
                <a:latin typeface="Calibri" charset="0"/>
              </a:rPr>
              <a:t> - </a:t>
            </a:r>
            <a:r>
              <a:rPr lang="en-US" sz="2200" i="1" dirty="0" smtClean="0">
                <a:latin typeface="Calibri" charset="0"/>
              </a:rPr>
              <a:t>Develop a process for selecting new initiatives</a:t>
            </a:r>
          </a:p>
          <a:p>
            <a:pPr lvl="1">
              <a:spcAft>
                <a:spcPts val="0"/>
              </a:spcAft>
              <a:defRPr/>
            </a:pPr>
            <a:r>
              <a:rPr lang="en-US" sz="2200" i="1" dirty="0" smtClean="0">
                <a:latin typeface="Calibri" charset="0"/>
              </a:rPr>
              <a:t> - Consider increased hazards/disaster </a:t>
            </a:r>
            <a:r>
              <a:rPr lang="en-US" sz="2200" i="1" dirty="0" smtClean="0">
                <a:latin typeface="Calibri" charset="0"/>
              </a:rPr>
              <a:t>focus as the first new initiative</a:t>
            </a:r>
            <a:endParaRPr lang="en-US" sz="2200" i="1" dirty="0" smtClean="0">
              <a:latin typeface="Calibri" charset="0"/>
            </a:endParaRPr>
          </a:p>
          <a:p>
            <a:pPr lvl="1">
              <a:spcAft>
                <a:spcPts val="0"/>
              </a:spcAft>
              <a:defRPr/>
            </a:pPr>
            <a:endParaRPr lang="en-US" sz="800" i="1" dirty="0" smtClean="0">
              <a:latin typeface="Calibri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sz="2200" b="1" dirty="0" smtClean="0">
                <a:latin typeface="Calibri" charset="0"/>
              </a:rPr>
              <a:t>Organizational Functions:</a:t>
            </a:r>
          </a:p>
          <a:p>
            <a:pPr lvl="1">
              <a:spcAft>
                <a:spcPts val="0"/>
              </a:spcAft>
              <a:defRPr/>
            </a:pPr>
            <a:r>
              <a:rPr lang="en-US" sz="2200" i="1" dirty="0" smtClean="0">
                <a:latin typeface="Calibri" charset="0"/>
              </a:rPr>
              <a:t> - Articulate functions needed to accomplish mission</a:t>
            </a:r>
          </a:p>
          <a:p>
            <a:pPr lvl="1">
              <a:spcAft>
                <a:spcPts val="0"/>
              </a:spcAft>
              <a:defRPr/>
            </a:pPr>
            <a:r>
              <a:rPr lang="en-US" sz="2200" i="1" dirty="0" smtClean="0">
                <a:latin typeface="Calibri" charset="0"/>
              </a:rPr>
              <a:t> - Consider modifying current structure to better suit functions</a:t>
            </a:r>
          </a:p>
          <a:p>
            <a:pPr lvl="1">
              <a:spcAft>
                <a:spcPts val="0"/>
              </a:spcAft>
              <a:defRPr/>
            </a:pPr>
            <a:endParaRPr lang="en-US" sz="800" i="1" dirty="0" smtClean="0">
              <a:latin typeface="Calibri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sz="2200" b="1" dirty="0" smtClean="0">
                <a:latin typeface="Calibri" charset="0"/>
              </a:rPr>
              <a:t>Membership and Participation:</a:t>
            </a:r>
          </a:p>
          <a:p>
            <a:pPr lvl="1">
              <a:spcAft>
                <a:spcPts val="0"/>
              </a:spcAft>
              <a:defRPr/>
            </a:pPr>
            <a:r>
              <a:rPr lang="en-US" sz="2200" dirty="0" smtClean="0">
                <a:latin typeface="Calibri" charset="0"/>
              </a:rPr>
              <a:t> - </a:t>
            </a:r>
            <a:r>
              <a:rPr lang="en-US" sz="2200" i="1" dirty="0" smtClean="0">
                <a:latin typeface="Calibri" charset="0"/>
              </a:rPr>
              <a:t>Develop process for acceptance of new members</a:t>
            </a:r>
          </a:p>
          <a:p>
            <a:pPr lvl="1">
              <a:spcAft>
                <a:spcPts val="0"/>
              </a:spcAft>
              <a:defRPr/>
            </a:pPr>
            <a:r>
              <a:rPr lang="en-US" sz="2200" i="1" dirty="0" smtClean="0">
                <a:latin typeface="Calibri" charset="0"/>
              </a:rPr>
              <a:t> - Find out why some members are not participating</a:t>
            </a:r>
          </a:p>
          <a:p>
            <a:pPr lvl="1">
              <a:spcAft>
                <a:spcPts val="0"/>
              </a:spcAft>
              <a:defRPr/>
            </a:pPr>
            <a:endParaRPr lang="en-US" sz="800" i="1" dirty="0" smtClean="0">
              <a:latin typeface="Calibri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sz="2200" b="1" dirty="0" smtClean="0">
                <a:latin typeface="Calibri" charset="0"/>
              </a:rPr>
              <a:t>Meeting Objectives:</a:t>
            </a:r>
          </a:p>
          <a:p>
            <a:pPr lvl="1">
              <a:spcAft>
                <a:spcPts val="0"/>
              </a:spcAft>
              <a:defRPr/>
            </a:pPr>
            <a:r>
              <a:rPr lang="en-US" sz="2200" dirty="0" smtClean="0">
                <a:latin typeface="Calibri" charset="0"/>
              </a:rPr>
              <a:t> - </a:t>
            </a:r>
            <a:r>
              <a:rPr lang="en-US" sz="2200" i="1" dirty="0" smtClean="0">
                <a:latin typeface="Calibri" charset="0"/>
              </a:rPr>
              <a:t>Reduce redundancy, balance reporting with discussion/decisions</a:t>
            </a:r>
          </a:p>
          <a:p>
            <a:pPr algn="ctr">
              <a:spcAft>
                <a:spcPts val="0"/>
              </a:spcAft>
              <a:defRPr/>
            </a:pPr>
            <a:endParaRPr lang="en-US" sz="3600" i="1" dirty="0">
              <a:effectLst>
                <a:outerShdw blurRad="38100" dist="38100" dir="2700000" algn="tl">
                  <a:srgbClr val="000000"/>
                </a:outerShdw>
              </a:effectLst>
              <a:latin typeface="Calibri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81600" y="47244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en-US" sz="2800" dirty="0" smtClean="0"/>
              <a:t>Strategic Plan, Decision-Making, New Initiatives:</a:t>
            </a:r>
            <a:br>
              <a:rPr lang="en-US" sz="2800" dirty="0" smtClean="0"/>
            </a:br>
            <a:r>
              <a:rPr lang="en-US" sz="2800" dirty="0" smtClean="0"/>
              <a:t>Producing 3 New Guiding </a:t>
            </a:r>
            <a:r>
              <a:rPr lang="en-US" sz="2800" dirty="0" smtClean="0"/>
              <a:t>Documents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9696" y="720080"/>
            <a:ext cx="8686800" cy="6165304"/>
          </a:xfrm>
        </p:spPr>
        <p:txBody>
          <a:bodyPr/>
          <a:lstStyle/>
          <a:p>
            <a:pPr lvl="1">
              <a:buNone/>
            </a:pPr>
            <a:endParaRPr lang="en-US" sz="1800" b="1" dirty="0" smtClean="0"/>
          </a:p>
          <a:p>
            <a:r>
              <a:rPr lang="en-US" sz="2300" b="1" dirty="0" smtClean="0"/>
              <a:t>Strategic Guidance Document (10-12 year longevity)</a:t>
            </a:r>
          </a:p>
          <a:p>
            <a:pPr lvl="1"/>
            <a:r>
              <a:rPr lang="en-US" sz="1800" b="1" dirty="0" smtClean="0"/>
              <a:t>Compilation of Top-Level Objectives and CEOS Principles</a:t>
            </a:r>
          </a:p>
          <a:p>
            <a:pPr lvl="1"/>
            <a:r>
              <a:rPr lang="en-US" sz="1800" b="1" dirty="0" smtClean="0"/>
              <a:t>I</a:t>
            </a:r>
            <a:r>
              <a:rPr lang="en-US" sz="1800" b="1" dirty="0" smtClean="0"/>
              <a:t>nitiated </a:t>
            </a:r>
            <a:r>
              <a:rPr lang="en-US" sz="1800" b="1" dirty="0" smtClean="0"/>
              <a:t>in </a:t>
            </a:r>
            <a:r>
              <a:rPr lang="en-US" sz="1800" b="1" dirty="0" smtClean="0">
                <a:solidFill>
                  <a:srgbClr val="FF0000"/>
                </a:solidFill>
              </a:rPr>
              <a:t>late </a:t>
            </a:r>
            <a:r>
              <a:rPr lang="en-US" sz="1800" b="1" dirty="0" smtClean="0"/>
              <a:t>2012  </a:t>
            </a:r>
            <a:r>
              <a:rPr lang="en-US" sz="1800" b="1" dirty="0" smtClean="0"/>
              <a:t>(SIT Chair responsibility</a:t>
            </a:r>
            <a:r>
              <a:rPr lang="en-US" sz="1800" b="1" dirty="0" smtClean="0"/>
              <a:t>)</a:t>
            </a:r>
            <a:endParaRPr lang="en-US" sz="1800" b="1" dirty="0" smtClean="0"/>
          </a:p>
          <a:p>
            <a:r>
              <a:rPr lang="en-US" sz="2300" b="1" strike="sngStrike" dirty="0" smtClean="0"/>
              <a:t>Implementation </a:t>
            </a:r>
            <a:r>
              <a:rPr lang="en-US" sz="2300" b="1" strike="sngStrike" dirty="0" smtClean="0"/>
              <a:t>Plan </a:t>
            </a:r>
            <a:r>
              <a:rPr lang="en-US" sz="2300" b="1" dirty="0" smtClean="0"/>
              <a:t>CEOS Governance and Processes   </a:t>
            </a:r>
            <a:r>
              <a:rPr lang="en-US" sz="2300" b="1" dirty="0" smtClean="0"/>
              <a:t>(5-7 </a:t>
            </a:r>
            <a:r>
              <a:rPr lang="en-US" sz="2300" b="1" dirty="0" smtClean="0"/>
              <a:t>year longevity)</a:t>
            </a:r>
          </a:p>
          <a:p>
            <a:pPr lvl="1"/>
            <a:r>
              <a:rPr lang="en-US" sz="1800" b="1" dirty="0" smtClean="0"/>
              <a:t>Governance, mapping organizational responsibilities to CEOS activity classes</a:t>
            </a:r>
          </a:p>
          <a:p>
            <a:pPr lvl="1"/>
            <a:r>
              <a:rPr lang="en-US" sz="1800" b="1" dirty="0" smtClean="0"/>
              <a:t>Processes and responsibilities for setting priorities</a:t>
            </a:r>
          </a:p>
          <a:p>
            <a:pPr lvl="1"/>
            <a:r>
              <a:rPr lang="en-US" sz="1800" b="1" dirty="0" smtClean="0"/>
              <a:t>Processes for approving new initiatives</a:t>
            </a:r>
          </a:p>
          <a:p>
            <a:pPr lvl="1"/>
            <a:r>
              <a:rPr lang="en-US" sz="1800" b="1" dirty="0" smtClean="0"/>
              <a:t>(SIT </a:t>
            </a:r>
            <a:r>
              <a:rPr lang="en-US" sz="1800" b="1" dirty="0" smtClean="0"/>
              <a:t>Chair </a:t>
            </a:r>
            <a:r>
              <a:rPr lang="en-US" sz="1800" b="1" dirty="0" smtClean="0"/>
              <a:t>responsibility)</a:t>
            </a:r>
            <a:endParaRPr lang="en-US" sz="1800" b="1" dirty="0" smtClean="0"/>
          </a:p>
          <a:p>
            <a:r>
              <a:rPr lang="en-US" sz="2300" b="1" dirty="0" smtClean="0"/>
              <a:t>Work Plan (3-year longevity, updated annually)</a:t>
            </a:r>
          </a:p>
          <a:p>
            <a:pPr lvl="1"/>
            <a:r>
              <a:rPr lang="en-US" sz="1800" b="1" dirty="0" smtClean="0"/>
              <a:t>Main focus on substantive coordination, science,  and user-benefit activities</a:t>
            </a:r>
          </a:p>
          <a:p>
            <a:pPr lvl="1"/>
            <a:r>
              <a:rPr lang="en-US" sz="1800" b="1" dirty="0" smtClean="0"/>
              <a:t>May also include strategic and organizational studies</a:t>
            </a:r>
          </a:p>
          <a:p>
            <a:pPr lvl="1"/>
            <a:r>
              <a:rPr lang="en-US" sz="1800" b="1" dirty="0" smtClean="0"/>
              <a:t>Annual evaluation of progress presented at </a:t>
            </a:r>
            <a:r>
              <a:rPr lang="en-US" sz="1800" b="1" dirty="0" smtClean="0"/>
              <a:t>Plenary</a:t>
            </a:r>
          </a:p>
          <a:p>
            <a:pPr lvl="1"/>
            <a:r>
              <a:rPr lang="en-US" sz="1800" b="1" dirty="0" smtClean="0">
                <a:solidFill>
                  <a:srgbClr val="0070C0"/>
                </a:solidFill>
              </a:rPr>
              <a:t>(CEO responsibility?)</a:t>
            </a:r>
            <a:endParaRPr lang="en-US" sz="1800" b="1" dirty="0" smtClean="0">
              <a:solidFill>
                <a:srgbClr val="0070C0"/>
              </a:solidFill>
            </a:endParaRPr>
          </a:p>
          <a:p>
            <a:pPr lvl="1">
              <a:buNone/>
            </a:pPr>
            <a:endParaRPr lang="en-US" sz="1800" b="1" dirty="0" smtClean="0"/>
          </a:p>
          <a:p>
            <a:pPr lvl="1"/>
            <a:endParaRPr lang="en-US" sz="1900" b="1" dirty="0" smtClean="0"/>
          </a:p>
          <a:p>
            <a:pPr lvl="1"/>
            <a:endParaRPr lang="en-US" sz="2000" dirty="0" smtClean="0"/>
          </a:p>
          <a:p>
            <a:pPr lvl="1"/>
            <a:endParaRPr lang="en-US" sz="24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0572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CEOS Self-Study:</a:t>
            </a:r>
            <a:r>
              <a:rPr lang="en-US" dirty="0">
                <a:ea typeface="+mj-ea"/>
                <a:cs typeface="+mj-cs"/>
              </a:rPr>
              <a:t/>
            </a:r>
            <a:br>
              <a:rPr lang="en-US" dirty="0">
                <a:ea typeface="+mj-ea"/>
                <a:cs typeface="+mj-cs"/>
              </a:rPr>
            </a:br>
            <a:endParaRPr lang="en-US" sz="3600" i="1" dirty="0">
              <a:effectLst>
                <a:outerShdw blurRad="38100" dist="38100" dir="2700000" algn="tl">
                  <a:srgbClr val="000000"/>
                </a:outerShdw>
              </a:effectLst>
              <a:ea typeface="+mj-ea"/>
              <a:cs typeface="+mj-cs"/>
            </a:endParaRP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381000" y="764704"/>
            <a:ext cx="8356600" cy="720080"/>
          </a:xfrm>
        </p:spPr>
        <p:txBody>
          <a:bodyPr/>
          <a:lstStyle/>
          <a:p>
            <a:pPr eaLnBrk="1" hangingPunct="1">
              <a:spcAft>
                <a:spcPts val="3600"/>
              </a:spcAft>
            </a:pPr>
            <a:r>
              <a:rPr lang="en-US" sz="3400" dirty="0" smtClean="0">
                <a:solidFill>
                  <a:schemeClr val="accent1"/>
                </a:solidFill>
              </a:rPr>
              <a:t> </a:t>
            </a:r>
            <a:r>
              <a:rPr lang="en-US" sz="3400" i="1" dirty="0" smtClean="0">
                <a:solidFill>
                  <a:srgbClr val="222268"/>
                </a:solidFill>
              </a:rPr>
              <a:t>Five Key Recommendations</a:t>
            </a:r>
          </a:p>
          <a:p>
            <a:pPr algn="l" eaLnBrk="1" hangingPunct="1"/>
            <a:endParaRPr lang="en-US" sz="3400" dirty="0">
              <a:solidFill>
                <a:schemeClr val="accent1"/>
              </a:solidFill>
            </a:endParaRPr>
          </a:p>
        </p:txBody>
      </p:sp>
      <p:sp>
        <p:nvSpPr>
          <p:cNvPr id="4" name="Title 1"/>
          <p:cNvSpPr>
            <a:spLocks/>
          </p:cNvSpPr>
          <p:nvPr/>
        </p:nvSpPr>
        <p:spPr bwMode="auto">
          <a:xfrm>
            <a:off x="304800" y="1447800"/>
            <a:ext cx="8458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>
              <a:spcAft>
                <a:spcPts val="0"/>
              </a:spcAft>
              <a:defRPr/>
            </a:pPr>
            <a:endParaRPr lang="en-US" sz="2200" b="1" dirty="0" smtClean="0">
              <a:latin typeface="Calibri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sz="2200" b="1" dirty="0" smtClean="0">
                <a:latin typeface="Calibri" charset="0"/>
              </a:rPr>
              <a:t>Strategic Objectives:  </a:t>
            </a:r>
          </a:p>
          <a:p>
            <a:pPr lvl="1">
              <a:spcAft>
                <a:spcPts val="0"/>
              </a:spcAft>
              <a:defRPr/>
            </a:pPr>
            <a:r>
              <a:rPr lang="en-US" sz="2200" i="1" dirty="0" smtClean="0">
                <a:latin typeface="Calibri" charset="0"/>
              </a:rPr>
              <a:t> - Develop a Strategic Plan &amp; Implementation Plan</a:t>
            </a:r>
          </a:p>
          <a:p>
            <a:pPr lvl="1">
              <a:spcAft>
                <a:spcPts val="0"/>
              </a:spcAft>
              <a:defRPr/>
            </a:pPr>
            <a:endParaRPr lang="en-US" sz="800" i="1" dirty="0" smtClean="0">
              <a:latin typeface="Calibri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sz="2200" b="1" dirty="0" smtClean="0">
                <a:latin typeface="Calibri" charset="0"/>
              </a:rPr>
              <a:t>Decision-making and New Initiatives:</a:t>
            </a:r>
          </a:p>
          <a:p>
            <a:pPr lvl="1">
              <a:spcAft>
                <a:spcPts val="0"/>
              </a:spcAft>
              <a:defRPr/>
            </a:pPr>
            <a:r>
              <a:rPr lang="en-US" sz="2200" dirty="0" smtClean="0">
                <a:latin typeface="Calibri" charset="0"/>
              </a:rPr>
              <a:t> - </a:t>
            </a:r>
            <a:r>
              <a:rPr lang="en-US" sz="2200" i="1" dirty="0" smtClean="0">
                <a:latin typeface="Calibri" charset="0"/>
              </a:rPr>
              <a:t>Develop a process for selecting new initiatives</a:t>
            </a:r>
          </a:p>
          <a:p>
            <a:pPr lvl="1">
              <a:spcAft>
                <a:spcPts val="0"/>
              </a:spcAft>
              <a:defRPr/>
            </a:pPr>
            <a:r>
              <a:rPr lang="en-US" sz="2200" i="1" dirty="0" smtClean="0">
                <a:latin typeface="Calibri" charset="0"/>
              </a:rPr>
              <a:t> - Consider increased hazards/disaster </a:t>
            </a:r>
            <a:r>
              <a:rPr lang="en-US" sz="2200" i="1" dirty="0" smtClean="0">
                <a:latin typeface="Calibri" charset="0"/>
              </a:rPr>
              <a:t>focus as the first new initiative</a:t>
            </a:r>
            <a:endParaRPr lang="en-US" sz="2200" i="1" dirty="0" smtClean="0">
              <a:latin typeface="Calibri" charset="0"/>
            </a:endParaRPr>
          </a:p>
          <a:p>
            <a:pPr lvl="1">
              <a:spcAft>
                <a:spcPts val="0"/>
              </a:spcAft>
              <a:defRPr/>
            </a:pPr>
            <a:endParaRPr lang="en-US" sz="800" i="1" dirty="0" smtClean="0">
              <a:latin typeface="Calibri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sz="2200" b="1" dirty="0" smtClean="0">
                <a:latin typeface="Calibri" charset="0"/>
              </a:rPr>
              <a:t>Organizational Functions:</a:t>
            </a:r>
          </a:p>
          <a:p>
            <a:pPr lvl="1">
              <a:spcAft>
                <a:spcPts val="0"/>
              </a:spcAft>
              <a:defRPr/>
            </a:pPr>
            <a:r>
              <a:rPr lang="en-US" sz="2200" i="1" dirty="0" smtClean="0">
                <a:latin typeface="Calibri" charset="0"/>
              </a:rPr>
              <a:t> - Articulate functions needed to accomplish mission</a:t>
            </a:r>
          </a:p>
          <a:p>
            <a:pPr lvl="1">
              <a:spcAft>
                <a:spcPts val="0"/>
              </a:spcAft>
              <a:defRPr/>
            </a:pPr>
            <a:r>
              <a:rPr lang="en-US" sz="2200" i="1" dirty="0" smtClean="0">
                <a:latin typeface="Calibri" charset="0"/>
              </a:rPr>
              <a:t> - Consider modifying current structure to better suit functions</a:t>
            </a:r>
          </a:p>
          <a:p>
            <a:pPr lvl="1">
              <a:spcAft>
                <a:spcPts val="0"/>
              </a:spcAft>
              <a:defRPr/>
            </a:pPr>
            <a:endParaRPr lang="en-US" sz="800" i="1" dirty="0" smtClean="0">
              <a:latin typeface="Calibri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sz="2200" b="1" dirty="0" smtClean="0">
                <a:latin typeface="Calibri" charset="0"/>
              </a:rPr>
              <a:t>Membership and Participation:</a:t>
            </a:r>
          </a:p>
          <a:p>
            <a:pPr lvl="1">
              <a:spcAft>
                <a:spcPts val="0"/>
              </a:spcAft>
              <a:defRPr/>
            </a:pPr>
            <a:r>
              <a:rPr lang="en-US" sz="2200" dirty="0" smtClean="0">
                <a:latin typeface="Calibri" charset="0"/>
              </a:rPr>
              <a:t> - </a:t>
            </a:r>
            <a:r>
              <a:rPr lang="en-US" sz="2200" i="1" dirty="0" smtClean="0">
                <a:latin typeface="Calibri" charset="0"/>
              </a:rPr>
              <a:t>Develop process for acceptance of new members</a:t>
            </a:r>
          </a:p>
          <a:p>
            <a:pPr lvl="1">
              <a:spcAft>
                <a:spcPts val="0"/>
              </a:spcAft>
              <a:defRPr/>
            </a:pPr>
            <a:r>
              <a:rPr lang="en-US" sz="2200" i="1" dirty="0" smtClean="0">
                <a:latin typeface="Calibri" charset="0"/>
              </a:rPr>
              <a:t> - Find out why some members are not participating</a:t>
            </a:r>
          </a:p>
          <a:p>
            <a:pPr lvl="1">
              <a:spcAft>
                <a:spcPts val="0"/>
              </a:spcAft>
              <a:defRPr/>
            </a:pPr>
            <a:endParaRPr lang="en-US" sz="800" i="1" dirty="0" smtClean="0">
              <a:latin typeface="Calibri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sz="2200" b="1" dirty="0" smtClean="0">
                <a:latin typeface="Calibri" charset="0"/>
              </a:rPr>
              <a:t>Meeting Objectives:</a:t>
            </a:r>
          </a:p>
          <a:p>
            <a:pPr lvl="1">
              <a:spcAft>
                <a:spcPts val="0"/>
              </a:spcAft>
              <a:defRPr/>
            </a:pPr>
            <a:r>
              <a:rPr lang="en-US" sz="2200" dirty="0" smtClean="0">
                <a:latin typeface="Calibri" charset="0"/>
              </a:rPr>
              <a:t> - </a:t>
            </a:r>
            <a:r>
              <a:rPr lang="en-US" sz="2200" i="1" dirty="0" smtClean="0">
                <a:latin typeface="Calibri" charset="0"/>
              </a:rPr>
              <a:t>Reduce redundancy, balance reporting with discussion/decisions</a:t>
            </a:r>
          </a:p>
          <a:p>
            <a:pPr algn="ctr">
              <a:spcAft>
                <a:spcPts val="0"/>
              </a:spcAft>
              <a:defRPr/>
            </a:pPr>
            <a:endParaRPr lang="en-US" sz="3600" i="1" dirty="0">
              <a:effectLst>
                <a:outerShdw blurRad="38100" dist="38100" dir="2700000" algn="tl">
                  <a:srgbClr val="000000"/>
                </a:outerShdw>
              </a:effectLst>
              <a:latin typeface="Calibri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81600" y="47244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/>
          <a:lstStyle/>
          <a:p>
            <a:r>
              <a:rPr lang="en-US" sz="2800" dirty="0" smtClean="0"/>
              <a:t>Membership and Participation Issues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9696" y="836712"/>
            <a:ext cx="8686800" cy="5638800"/>
          </a:xfrm>
        </p:spPr>
        <p:txBody>
          <a:bodyPr/>
          <a:lstStyle/>
          <a:p>
            <a:r>
              <a:rPr lang="en-US" sz="2300" b="1" dirty="0" smtClean="0"/>
              <a:t>CEOS is a volunteer organization with more objectives and aspirations than resources</a:t>
            </a:r>
          </a:p>
          <a:p>
            <a:r>
              <a:rPr lang="en-US" sz="2300" b="1" dirty="0" smtClean="0"/>
              <a:t>Our objective must be to maximize the contributions and sustained, constructive participation of all members/associates, not to limit the involvement only to those who are contributing and participating at a high level  </a:t>
            </a:r>
          </a:p>
          <a:p>
            <a:r>
              <a:rPr lang="en-US" sz="2300" b="1" dirty="0" smtClean="0"/>
              <a:t>We must focus on </a:t>
            </a:r>
            <a:r>
              <a:rPr lang="en-US" sz="2300" b="1" dirty="0" smtClean="0">
                <a:solidFill>
                  <a:srgbClr val="FF0000"/>
                </a:solidFill>
              </a:rPr>
              <a:t>ENGAGING, EDUCATING, and EVALUATING </a:t>
            </a:r>
            <a:r>
              <a:rPr lang="en-US" sz="2300" b="1" dirty="0" smtClean="0"/>
              <a:t>members, especially those who are new or participating at a sub-optimal level</a:t>
            </a:r>
          </a:p>
          <a:p>
            <a:r>
              <a:rPr lang="en-US" sz="2300" b="1" dirty="0" smtClean="0"/>
              <a:t>CEOS </a:t>
            </a:r>
            <a:r>
              <a:rPr lang="en-US" sz="2300" b="1" dirty="0" smtClean="0"/>
              <a:t>SIT</a:t>
            </a:r>
            <a:r>
              <a:rPr lang="en-US" sz="2300" b="1" dirty="0" smtClean="0"/>
              <a:t> </a:t>
            </a:r>
            <a:r>
              <a:rPr lang="en-US" sz="2300" b="1" dirty="0" smtClean="0"/>
              <a:t>has convened </a:t>
            </a:r>
            <a:r>
              <a:rPr lang="en-US" sz="2300" b="1" dirty="0" smtClean="0"/>
              <a:t>an </a:t>
            </a:r>
            <a:r>
              <a:rPr lang="en-US" sz="2300" b="1" dirty="0" smtClean="0"/>
              <a:t>ad hoc task group to address this </a:t>
            </a:r>
            <a:r>
              <a:rPr lang="en-US" sz="2300" b="1" dirty="0" smtClean="0"/>
              <a:t>issue </a:t>
            </a:r>
            <a:r>
              <a:rPr lang="en-US" sz="2300" b="1" dirty="0" smtClean="0"/>
              <a:t>(overseen by Pat J-J)</a:t>
            </a:r>
            <a:endParaRPr lang="en-US" sz="2000" b="1" dirty="0" smtClean="0"/>
          </a:p>
          <a:p>
            <a:pPr lvl="1"/>
            <a:endParaRPr lang="en-US" sz="2000" dirty="0" smtClean="0"/>
          </a:p>
          <a:p>
            <a:pPr lvl="1"/>
            <a:endParaRPr lang="en-US" sz="24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/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3/2012</a:t>
            </a:r>
            <a:r>
              <a:rPr lang="en-US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Schedule (1</a:t>
            </a:r>
            <a:r>
              <a:rPr lang="en-US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br>
              <a:rPr lang="en-US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22776"/>
          </a:xfrm>
        </p:spPr>
        <p:txBody>
          <a:bodyPr/>
          <a:lstStyle/>
          <a:p>
            <a:r>
              <a:rPr lang="en-US" sz="2300" b="1" dirty="0" smtClean="0"/>
              <a:t>2011 - CEOS Principals send written preliminary comments on the CSS to CEOS leadership (CEOS Chair, SIT Chair, CEO/DCEO, SEC) by 9 December 2011</a:t>
            </a:r>
            <a:endParaRPr lang="en-US" sz="2300" dirty="0" smtClean="0"/>
          </a:p>
          <a:p>
            <a:endParaRPr lang="en-US" sz="1800" b="1" dirty="0" smtClean="0"/>
          </a:p>
          <a:p>
            <a:r>
              <a:rPr lang="en-US" sz="2300" b="1" dirty="0" smtClean="0"/>
              <a:t>2012</a:t>
            </a:r>
          </a:p>
          <a:p>
            <a:pPr lvl="1"/>
            <a:r>
              <a:rPr lang="en-US" sz="1800" b="1" i="1" dirty="0" smtClean="0"/>
              <a:t>Continue to produce on existing CEOS substantive activities</a:t>
            </a:r>
          </a:p>
          <a:p>
            <a:pPr lvl="1"/>
            <a:r>
              <a:rPr lang="en-US" sz="1800" b="1" dirty="0" smtClean="0"/>
              <a:t>Conduct Membership Task Force Study –  implement resulting process</a:t>
            </a:r>
          </a:p>
          <a:p>
            <a:pPr lvl="1"/>
            <a:r>
              <a:rPr lang="en-US" sz="1800" b="1" dirty="0" smtClean="0"/>
              <a:t>Continue, expand, and refine Meeting Objectives clarification and implementation</a:t>
            </a:r>
          </a:p>
          <a:p>
            <a:pPr lvl="1"/>
            <a:r>
              <a:rPr lang="en-US" sz="1800" b="1" dirty="0" smtClean="0"/>
              <a:t>Address and answer “Essential Questions” (definition of success, scope of CEOS, …)</a:t>
            </a:r>
          </a:p>
          <a:p>
            <a:pPr lvl="1"/>
            <a:r>
              <a:rPr lang="en-US" sz="1800" b="1" dirty="0" smtClean="0"/>
              <a:t>Use utmost discipline to limit adoption of new CEOS substantive activities/objectives  </a:t>
            </a:r>
          </a:p>
          <a:p>
            <a:pPr lvl="1"/>
            <a:r>
              <a:rPr lang="en-US" sz="1800" b="1" i="1" dirty="0" smtClean="0">
                <a:solidFill>
                  <a:srgbClr val="0070C0"/>
                </a:solidFill>
              </a:rPr>
              <a:t>Identify and task teams to write the 3 Guiding Documents</a:t>
            </a:r>
          </a:p>
          <a:p>
            <a:pPr lvl="1"/>
            <a:r>
              <a:rPr lang="en-US" sz="1800" b="1" i="1" dirty="0" smtClean="0">
                <a:solidFill>
                  <a:srgbClr val="0070C0"/>
                </a:solidFill>
              </a:rPr>
              <a:t>Possibly initiate Strategic Guidance Document</a:t>
            </a:r>
          </a:p>
          <a:p>
            <a:pPr lvl="1"/>
            <a:endParaRPr lang="en-US" sz="24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 rot="20583110">
            <a:off x="2616889" y="1279449"/>
            <a:ext cx="3600400" cy="461665"/>
          </a:xfrm>
          <a:prstGeom prst="rect">
            <a:avLst/>
          </a:prstGeom>
          <a:solidFill>
            <a:srgbClr val="92D050">
              <a:alpha val="51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DONE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/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3/2012 </a:t>
            </a:r>
            <a:r>
              <a:rPr lang="en-US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Schedule </a:t>
            </a:r>
            <a:r>
              <a:rPr lang="en-US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(2)</a:t>
            </a:r>
            <a:br>
              <a:rPr lang="en-US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9512" y="1102568"/>
            <a:ext cx="8964488" cy="5638800"/>
          </a:xfrm>
        </p:spPr>
        <p:txBody>
          <a:bodyPr/>
          <a:lstStyle/>
          <a:p>
            <a:r>
              <a:rPr lang="en-US" sz="2300" b="1" dirty="0" smtClean="0"/>
              <a:t>2013</a:t>
            </a:r>
          </a:p>
          <a:p>
            <a:pPr lvl="1"/>
            <a:r>
              <a:rPr lang="en-US" sz="2000" b="1" dirty="0" smtClean="0"/>
              <a:t>Continue to produce on existing CEOS substantive activities</a:t>
            </a:r>
          </a:p>
          <a:p>
            <a:pPr lvl="1"/>
            <a:r>
              <a:rPr lang="en-US" sz="2000" b="1" dirty="0" smtClean="0"/>
              <a:t>Continue Membership Task Force implementation</a:t>
            </a:r>
          </a:p>
          <a:p>
            <a:pPr lvl="1"/>
            <a:r>
              <a:rPr lang="en-US" sz="2000" b="1" dirty="0" smtClean="0"/>
              <a:t>Continue Meeting Objectives clarification and implementation</a:t>
            </a:r>
          </a:p>
          <a:p>
            <a:pPr lvl="1"/>
            <a:r>
              <a:rPr lang="en-US" sz="2000" b="1" dirty="0" smtClean="0"/>
              <a:t>Produce, evaluate, and adopt 3 Guiding Documents:</a:t>
            </a:r>
          </a:p>
          <a:p>
            <a:pPr lvl="2"/>
            <a:r>
              <a:rPr lang="en-US" sz="1800" b="1" dirty="0" smtClean="0">
                <a:solidFill>
                  <a:srgbClr val="FF0000"/>
                </a:solidFill>
              </a:rPr>
              <a:t>Strategic Guidance Document </a:t>
            </a:r>
            <a:r>
              <a:rPr lang="en-US" sz="1800" b="1" dirty="0" smtClean="0"/>
              <a:t>(10-12 year longevity)</a:t>
            </a:r>
          </a:p>
          <a:p>
            <a:pPr lvl="2"/>
            <a:r>
              <a:rPr lang="en-US" sz="1800" b="1" dirty="0" smtClean="0">
                <a:solidFill>
                  <a:srgbClr val="FF0000"/>
                </a:solidFill>
              </a:rPr>
              <a:t>I</a:t>
            </a:r>
            <a:r>
              <a:rPr lang="en-US" sz="1800" b="1" strike="sngStrike" dirty="0" smtClean="0">
                <a:solidFill>
                  <a:srgbClr val="FF0000"/>
                </a:solidFill>
              </a:rPr>
              <a:t>mplementation Plan </a:t>
            </a:r>
            <a:r>
              <a:rPr lang="en-US" sz="1800" b="1" dirty="0" smtClean="0">
                <a:solidFill>
                  <a:srgbClr val="FF0000"/>
                </a:solidFill>
              </a:rPr>
              <a:t>“CEOS Governance and Processes”</a:t>
            </a:r>
            <a:r>
              <a:rPr lang="en-US" sz="1800" b="1" dirty="0" smtClean="0">
                <a:solidFill>
                  <a:srgbClr val="FF0000"/>
                </a:solidFill>
              </a:rPr>
              <a:t>;</a:t>
            </a:r>
            <a:r>
              <a:rPr lang="en-US" sz="1800" b="1" dirty="0" smtClean="0"/>
              <a:t> (5-7 </a:t>
            </a:r>
            <a:r>
              <a:rPr lang="en-US" sz="1800" b="1" dirty="0" smtClean="0"/>
              <a:t>year longevity)</a:t>
            </a:r>
          </a:p>
          <a:p>
            <a:pPr lvl="2"/>
            <a:r>
              <a:rPr lang="en-US" sz="1800" b="1" dirty="0" smtClean="0">
                <a:solidFill>
                  <a:srgbClr val="FF0000"/>
                </a:solidFill>
              </a:rPr>
              <a:t>Work Plan</a:t>
            </a:r>
            <a:r>
              <a:rPr lang="en-US" sz="1800" b="1" dirty="0" smtClean="0"/>
              <a:t> (3-year longevity, updated annually)</a:t>
            </a:r>
          </a:p>
          <a:p>
            <a:pPr lvl="1">
              <a:buNone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sz="2400" dirty="0" smtClean="0"/>
              <a:t>Meeting Objectives: </a:t>
            </a:r>
            <a:br>
              <a:rPr lang="en-US" sz="2400" dirty="0" smtClean="0"/>
            </a:br>
            <a:r>
              <a:rPr lang="en-US" sz="2400" dirty="0" smtClean="0"/>
              <a:t>Decision-Making and Increasing Organizational Cohesiveness and Effectiveness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9696" y="1124744"/>
            <a:ext cx="8686800" cy="5638800"/>
          </a:xfrm>
        </p:spPr>
        <p:txBody>
          <a:bodyPr/>
          <a:lstStyle/>
          <a:p>
            <a:r>
              <a:rPr lang="en-US" sz="2300" b="1" dirty="0" smtClean="0"/>
              <a:t>Plenary, SIT, and SEC meetings should make clear contributions to:</a:t>
            </a:r>
          </a:p>
          <a:p>
            <a:pPr lvl="1"/>
            <a:r>
              <a:rPr lang="en-US" sz="1800" b="1" i="1" dirty="0" smtClean="0"/>
              <a:t>Strategy Development </a:t>
            </a:r>
            <a:r>
              <a:rPr lang="en-US" sz="1800" b="1" dirty="0" smtClean="0"/>
              <a:t>and </a:t>
            </a:r>
            <a:r>
              <a:rPr lang="en-US" sz="1800" b="1" i="1" dirty="0" smtClean="0"/>
              <a:t>Internal CEOS Coordination </a:t>
            </a:r>
            <a:r>
              <a:rPr lang="en-US" sz="1800" b="1" dirty="0" smtClean="0"/>
              <a:t>through explicit, predictable decision-making</a:t>
            </a:r>
          </a:p>
          <a:p>
            <a:pPr lvl="1"/>
            <a:r>
              <a:rPr lang="en-US" sz="1800" b="1" dirty="0" smtClean="0"/>
              <a:t>Internal CEOS Coordination through </a:t>
            </a:r>
            <a:r>
              <a:rPr lang="en-US" sz="1800" b="1" i="1" dirty="0" smtClean="0"/>
              <a:t>2-way </a:t>
            </a:r>
            <a:r>
              <a:rPr lang="en-US" sz="1800" b="1" dirty="0" smtClean="0"/>
              <a:t>communication between CEOS elements and sub-groups</a:t>
            </a:r>
          </a:p>
          <a:p>
            <a:pPr lvl="1"/>
            <a:r>
              <a:rPr lang="en-US" sz="1800" b="1" i="1" dirty="0" smtClean="0"/>
              <a:t>Support</a:t>
            </a:r>
            <a:r>
              <a:rPr lang="en-US" sz="1800" b="1" dirty="0" smtClean="0"/>
              <a:t> for, and </a:t>
            </a:r>
            <a:r>
              <a:rPr lang="en-US" sz="1800" b="1" i="1" dirty="0" smtClean="0"/>
              <a:t>Team-Building</a:t>
            </a:r>
            <a:r>
              <a:rPr lang="en-US" sz="1800" b="1" dirty="0" smtClean="0"/>
              <a:t> </a:t>
            </a:r>
            <a:r>
              <a:rPr lang="en-US" sz="1800" b="1" dirty="0" smtClean="0"/>
              <a:t>with, substantive implementers (WG, VC, SBA Teams, SEO, …) through </a:t>
            </a:r>
            <a:r>
              <a:rPr lang="en-US" sz="1800" b="1" i="1" dirty="0" smtClean="0"/>
              <a:t>2-way </a:t>
            </a:r>
            <a:r>
              <a:rPr lang="en-US" sz="1800" b="1" dirty="0" smtClean="0"/>
              <a:t>communication and addressing of implementer </a:t>
            </a:r>
            <a:r>
              <a:rPr lang="en-US" sz="1800" b="1" dirty="0" smtClean="0"/>
              <a:t>issues/requests</a:t>
            </a:r>
          </a:p>
          <a:p>
            <a:pPr lvl="1">
              <a:buNone/>
            </a:pPr>
            <a:endParaRPr lang="en-US" sz="1800" b="1" dirty="0" smtClean="0"/>
          </a:p>
          <a:p>
            <a:r>
              <a:rPr lang="en-US" sz="2300" b="1" dirty="0" smtClean="0"/>
              <a:t>T</a:t>
            </a:r>
            <a:r>
              <a:rPr lang="en-US" sz="2300" b="1" dirty="0" smtClean="0"/>
              <a:t>he </a:t>
            </a:r>
            <a:r>
              <a:rPr lang="en-US" sz="2300" b="1" dirty="0" smtClean="0"/>
              <a:t>CEOS Plenary Chair (Plenary, SEC) and SIT Chair (SIT meeting, Workshop(s)) are responsible for establishing and communicating clear, effective agendas following the lead of the 2011 Plenary</a:t>
            </a:r>
          </a:p>
          <a:p>
            <a:pPr lvl="1"/>
            <a:endParaRPr lang="en-US" sz="2000" dirty="0" smtClean="0"/>
          </a:p>
          <a:p>
            <a:pPr lvl="1"/>
            <a:endParaRPr lang="en-US" sz="24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buFont typeface="Arial" pitchFamily="34" charset="0"/>
          <a:buChar char="•"/>
          <a:defRPr sz="2400" dirty="0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2857</TotalTime>
  <Words>1634</Words>
  <Application>Microsoft Office PowerPoint</Application>
  <PresentationFormat>On-screen Show (4:3)</PresentationFormat>
  <Paragraphs>242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Default Design</vt:lpstr>
      <vt:lpstr>1_Default Design</vt:lpstr>
      <vt:lpstr>CEOS Self-Study Recommendations:  Implementation Status and Discussions  </vt:lpstr>
      <vt:lpstr>  Overview - Principles  </vt:lpstr>
      <vt:lpstr>CEOS Self-Study: </vt:lpstr>
      <vt:lpstr>Strategic Plan, Decision-Making, New Initiatives: Producing 3 New Guiding Documents</vt:lpstr>
      <vt:lpstr>CEOS Self-Study: </vt:lpstr>
      <vt:lpstr>Membership and Participation Issues</vt:lpstr>
      <vt:lpstr>  3/2012 Schedule (1)  </vt:lpstr>
      <vt:lpstr>  3/2012 Schedule (2)  </vt:lpstr>
      <vt:lpstr>Meeting Objectives:  Decision-Making and Increasing Organizational Cohesiveness and Effectiveness</vt:lpstr>
      <vt:lpstr>TODAY’S WORKSHOP SESSION  </vt:lpstr>
      <vt:lpstr>Organizational Functions ToR</vt:lpstr>
      <vt:lpstr>CEOS Core Business R&amp;R</vt:lpstr>
      <vt:lpstr>Decision-Making Process ToR</vt:lpstr>
      <vt:lpstr>Deciding New CEOS Projects</vt:lpstr>
      <vt:lpstr>CEOS Meetings ToR</vt:lpstr>
      <vt:lpstr>Slide 16</vt:lpstr>
      <vt:lpstr>Organizational Functions:  Clarifying Roles and Responsibilities</vt:lpstr>
      <vt:lpstr>Strategic Plan, Decision-Making, New Initiatives: Producing 3 New Guiding Documents (1)</vt:lpstr>
    </vt:vector>
  </TitlesOfParts>
  <Company>ESA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 Workshop TEMPLATE</dc:title>
  <dc:creator>ipetitev</dc:creator>
  <cp:lastModifiedBy>Michael H. Freilich</cp:lastModifiedBy>
  <cp:revision>144</cp:revision>
  <cp:lastPrinted>2011-09-14T01:34:17Z</cp:lastPrinted>
  <dcterms:created xsi:type="dcterms:W3CDTF">2011-10-28T21:10:57Z</dcterms:created>
  <dcterms:modified xsi:type="dcterms:W3CDTF">2012-09-10T02:05:49Z</dcterms:modified>
</cp:coreProperties>
</file>