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2" r:id="rId1"/>
  </p:sldMasterIdLst>
  <p:notesMasterIdLst>
    <p:notesMasterId r:id="rId23"/>
  </p:notesMasterIdLst>
  <p:handoutMasterIdLst>
    <p:handoutMasterId r:id="rId24"/>
  </p:handoutMasterIdLst>
  <p:sldIdLst>
    <p:sldId id="256" r:id="rId2"/>
    <p:sldId id="514" r:id="rId3"/>
    <p:sldId id="446" r:id="rId4"/>
    <p:sldId id="517" r:id="rId5"/>
    <p:sldId id="512" r:id="rId6"/>
    <p:sldId id="513" r:id="rId7"/>
    <p:sldId id="507" r:id="rId8"/>
    <p:sldId id="508" r:id="rId9"/>
    <p:sldId id="509" r:id="rId10"/>
    <p:sldId id="510" r:id="rId11"/>
    <p:sldId id="515" r:id="rId12"/>
    <p:sldId id="518" r:id="rId13"/>
    <p:sldId id="519" r:id="rId14"/>
    <p:sldId id="511" r:id="rId15"/>
    <p:sldId id="481" r:id="rId16"/>
    <p:sldId id="516" r:id="rId17"/>
    <p:sldId id="402" r:id="rId18"/>
    <p:sldId id="520" r:id="rId19"/>
    <p:sldId id="500" r:id="rId20"/>
    <p:sldId id="521" r:id="rId21"/>
    <p:sldId id="522" r:id="rId22"/>
  </p:sldIdLst>
  <p:sldSz cx="9906000" cy="6858000" type="A4"/>
  <p:notesSz cx="7010400" cy="9296400"/>
  <p:defaultTextStyle>
    <a:defPPr>
      <a:defRPr lang="en-GB"/>
    </a:defPPr>
    <a:lvl1pPr algn="l" rtl="0" fontAlgn="base">
      <a:spcBef>
        <a:spcPct val="0"/>
      </a:spcBef>
      <a:spcAft>
        <a:spcPct val="0"/>
      </a:spcAft>
      <a:defRPr sz="1500" kern="1200">
        <a:solidFill>
          <a:srgbClr val="000000"/>
        </a:solidFill>
        <a:latin typeface="Tahoma" charset="0"/>
        <a:ea typeface="ＭＳ Ｐゴシック" charset="0"/>
        <a:cs typeface="ＭＳ Ｐゴシック" charset="0"/>
      </a:defRPr>
    </a:lvl1pPr>
    <a:lvl2pPr marL="457200" algn="l" rtl="0" fontAlgn="base">
      <a:spcBef>
        <a:spcPct val="0"/>
      </a:spcBef>
      <a:spcAft>
        <a:spcPct val="0"/>
      </a:spcAft>
      <a:defRPr sz="1500" kern="1200">
        <a:solidFill>
          <a:srgbClr val="000000"/>
        </a:solidFill>
        <a:latin typeface="Tahoma" charset="0"/>
        <a:ea typeface="ＭＳ Ｐゴシック" charset="0"/>
        <a:cs typeface="ＭＳ Ｐゴシック" charset="0"/>
      </a:defRPr>
    </a:lvl2pPr>
    <a:lvl3pPr marL="914400" algn="l" rtl="0" fontAlgn="base">
      <a:spcBef>
        <a:spcPct val="0"/>
      </a:spcBef>
      <a:spcAft>
        <a:spcPct val="0"/>
      </a:spcAft>
      <a:defRPr sz="1500" kern="1200">
        <a:solidFill>
          <a:srgbClr val="000000"/>
        </a:solidFill>
        <a:latin typeface="Tahoma" charset="0"/>
        <a:ea typeface="ＭＳ Ｐゴシック" charset="0"/>
        <a:cs typeface="ＭＳ Ｐゴシック" charset="0"/>
      </a:defRPr>
    </a:lvl3pPr>
    <a:lvl4pPr marL="1371600" algn="l" rtl="0" fontAlgn="base">
      <a:spcBef>
        <a:spcPct val="0"/>
      </a:spcBef>
      <a:spcAft>
        <a:spcPct val="0"/>
      </a:spcAft>
      <a:defRPr sz="1500" kern="1200">
        <a:solidFill>
          <a:srgbClr val="000000"/>
        </a:solidFill>
        <a:latin typeface="Tahoma" charset="0"/>
        <a:ea typeface="ＭＳ Ｐゴシック" charset="0"/>
        <a:cs typeface="ＭＳ Ｐゴシック" charset="0"/>
      </a:defRPr>
    </a:lvl4pPr>
    <a:lvl5pPr marL="1828800" algn="l" rtl="0" fontAlgn="base">
      <a:spcBef>
        <a:spcPct val="0"/>
      </a:spcBef>
      <a:spcAft>
        <a:spcPct val="0"/>
      </a:spcAft>
      <a:defRPr sz="1500" kern="1200">
        <a:solidFill>
          <a:srgbClr val="000000"/>
        </a:solidFill>
        <a:latin typeface="Tahoma" charset="0"/>
        <a:ea typeface="ＭＳ Ｐゴシック" charset="0"/>
        <a:cs typeface="ＭＳ Ｐゴシック" charset="0"/>
      </a:defRPr>
    </a:lvl5pPr>
    <a:lvl6pPr marL="2286000" algn="l" defTabSz="457200" rtl="0" eaLnBrk="1" latinLnBrk="0" hangingPunct="1">
      <a:defRPr sz="1500" kern="1200">
        <a:solidFill>
          <a:srgbClr val="000000"/>
        </a:solidFill>
        <a:latin typeface="Tahoma" charset="0"/>
        <a:ea typeface="ＭＳ Ｐゴシック" charset="0"/>
        <a:cs typeface="ＭＳ Ｐゴシック" charset="0"/>
      </a:defRPr>
    </a:lvl6pPr>
    <a:lvl7pPr marL="2743200" algn="l" defTabSz="457200" rtl="0" eaLnBrk="1" latinLnBrk="0" hangingPunct="1">
      <a:defRPr sz="1500" kern="1200">
        <a:solidFill>
          <a:srgbClr val="000000"/>
        </a:solidFill>
        <a:latin typeface="Tahoma" charset="0"/>
        <a:ea typeface="ＭＳ Ｐゴシック" charset="0"/>
        <a:cs typeface="ＭＳ Ｐゴシック" charset="0"/>
      </a:defRPr>
    </a:lvl7pPr>
    <a:lvl8pPr marL="3200400" algn="l" defTabSz="457200" rtl="0" eaLnBrk="1" latinLnBrk="0" hangingPunct="1">
      <a:defRPr sz="1500" kern="1200">
        <a:solidFill>
          <a:srgbClr val="000000"/>
        </a:solidFill>
        <a:latin typeface="Tahoma" charset="0"/>
        <a:ea typeface="ＭＳ Ｐゴシック" charset="0"/>
        <a:cs typeface="ＭＳ Ｐゴシック" charset="0"/>
      </a:defRPr>
    </a:lvl8pPr>
    <a:lvl9pPr marL="3657600" algn="l" defTabSz="457200" rtl="0" eaLnBrk="1" latinLnBrk="0" hangingPunct="1">
      <a:defRPr sz="1500" kern="1200">
        <a:solidFill>
          <a:srgbClr val="000000"/>
        </a:solidFill>
        <a:latin typeface="Tahom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2569"/>
    <a:srgbClr val="BF7400"/>
    <a:srgbClr val="E2BD1E"/>
    <a:srgbClr val="000308"/>
    <a:srgbClr val="B2F6F8"/>
    <a:srgbClr val="00040C"/>
    <a:srgbClr val="66BAE4"/>
    <a:srgbClr val="46B7DA"/>
    <a:srgbClr val="35DAEB"/>
    <a:srgbClr val="33814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2" autoAdjust="0"/>
    <p:restoredTop sz="94661" autoAdjust="0"/>
  </p:normalViewPr>
  <p:slideViewPr>
    <p:cSldViewPr snapToGrid="0">
      <p:cViewPr varScale="1">
        <p:scale>
          <a:sx n="123" d="100"/>
          <a:sy n="123" d="100"/>
        </p:scale>
        <p:origin x="-1776" y="-108"/>
      </p:cViewPr>
      <p:guideLst>
        <p:guide orient="horz" pos="4319"/>
        <p:guide pos="6239"/>
      </p:guideLst>
    </p:cSldViewPr>
  </p:slideViewPr>
  <p:outlineViewPr>
    <p:cViewPr>
      <p:scale>
        <a:sx n="33" d="100"/>
        <a:sy n="33" d="100"/>
      </p:scale>
      <p:origin x="0" y="4872"/>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2" d="100"/>
          <a:sy n="52" d="100"/>
        </p:scale>
        <p:origin x="-1848" y="-78"/>
      </p:cViewPr>
      <p:guideLst>
        <p:guide orient="horz" pos="2928"/>
        <p:guide pos="2207"/>
      </p:guideLst>
    </p:cSldViewPr>
  </p:notes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0" y="1"/>
            <a:ext cx="6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l" defTabSz="919163" eaLnBrk="0" hangingPunct="0">
              <a:defRPr sz="1200">
                <a:latin typeface="Helvetica" charset="0"/>
                <a:ea typeface="+mn-ea"/>
                <a:cs typeface="ＭＳ Ｐゴシック" charset="-128"/>
              </a:defRPr>
            </a:lvl1pPr>
          </a:lstStyle>
          <a:p>
            <a:pPr>
              <a:defRPr/>
            </a:pPr>
            <a:endParaRPr lang="de-DE" altLang="ja-JP"/>
          </a:p>
        </p:txBody>
      </p:sp>
      <p:sp>
        <p:nvSpPr>
          <p:cNvPr id="126979" name="Rectangle 3"/>
          <p:cNvSpPr>
            <a:spLocks noGrp="1" noChangeArrowheads="1"/>
          </p:cNvSpPr>
          <p:nvPr>
            <p:ph type="dt" sz="quarter" idx="1"/>
          </p:nvPr>
        </p:nvSpPr>
        <p:spPr bwMode="auto">
          <a:xfrm>
            <a:off x="7046370" y="1"/>
            <a:ext cx="6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19163" eaLnBrk="0" hangingPunct="0">
              <a:defRPr sz="1200">
                <a:latin typeface="Helvetica" charset="0"/>
                <a:ea typeface="+mn-ea"/>
                <a:cs typeface="ＭＳ Ｐゴシック" charset="-128"/>
              </a:defRPr>
            </a:lvl1pPr>
          </a:lstStyle>
          <a:p>
            <a:pPr>
              <a:defRPr/>
            </a:pPr>
            <a:endParaRPr lang="de-DE" altLang="ja-JP"/>
          </a:p>
        </p:txBody>
      </p:sp>
      <p:sp>
        <p:nvSpPr>
          <p:cNvPr id="126980" name="Rectangle 4"/>
          <p:cNvSpPr>
            <a:spLocks noGrp="1" noChangeArrowheads="1"/>
          </p:cNvSpPr>
          <p:nvPr>
            <p:ph type="ftr" sz="quarter" idx="2"/>
          </p:nvPr>
        </p:nvSpPr>
        <p:spPr bwMode="auto">
          <a:xfrm>
            <a:off x="0" y="9104286"/>
            <a:ext cx="65"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l" defTabSz="919163" eaLnBrk="0" hangingPunct="0">
              <a:defRPr sz="1200">
                <a:latin typeface="Helvetica" charset="0"/>
                <a:ea typeface="+mn-ea"/>
                <a:cs typeface="ＭＳ Ｐゴシック" charset="-128"/>
              </a:defRPr>
            </a:lvl1pPr>
          </a:lstStyle>
          <a:p>
            <a:pPr>
              <a:defRPr/>
            </a:pPr>
            <a:endParaRPr lang="de-DE" altLang="ja-JP"/>
          </a:p>
        </p:txBody>
      </p:sp>
      <p:sp>
        <p:nvSpPr>
          <p:cNvPr id="126981" name="Rectangle 5"/>
          <p:cNvSpPr>
            <a:spLocks noGrp="1" noChangeArrowheads="1"/>
          </p:cNvSpPr>
          <p:nvPr>
            <p:ph type="sldNum" sz="quarter" idx="3"/>
          </p:nvPr>
        </p:nvSpPr>
        <p:spPr bwMode="auto">
          <a:xfrm>
            <a:off x="6858884" y="9104286"/>
            <a:ext cx="187551"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19163" eaLnBrk="0" hangingPunct="0">
              <a:defRPr sz="1200">
                <a:latin typeface="Helvetica" charset="0"/>
                <a:ea typeface="+mn-ea"/>
                <a:cs typeface="ＭＳ Ｐゴシック" charset="-128"/>
              </a:defRPr>
            </a:lvl1pPr>
          </a:lstStyle>
          <a:p>
            <a:pPr>
              <a:defRPr/>
            </a:pPr>
            <a:fld id="{B364E421-F6FC-C24F-9E4C-99DCAC1CA36E}" type="slidenum">
              <a:rPr lang="de-DE" altLang="ja-JP"/>
              <a:pPr>
                <a:defRPr/>
              </a:pPr>
              <a:t>‹#›</a:t>
            </a:fld>
            <a:endParaRPr lang="de-DE" altLang="ja-JP"/>
          </a:p>
        </p:txBody>
      </p:sp>
    </p:spTree>
    <p:extLst>
      <p:ext uri="{BB962C8B-B14F-4D97-AF65-F5344CB8AC3E}">
        <p14:creationId xmlns:p14="http://schemas.microsoft.com/office/powerpoint/2010/main" xmlns="" val="222053507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3036748" cy="464820"/>
          </a:xfrm>
          <a:prstGeom prst="rect">
            <a:avLst/>
          </a:prstGeom>
          <a:noFill/>
          <a:ln w="9525">
            <a:noFill/>
            <a:miter lim="800000"/>
            <a:headEnd/>
            <a:tailEnd/>
          </a:ln>
          <a:effectLst/>
        </p:spPr>
        <p:txBody>
          <a:bodyPr vert="horz" wrap="square" lIns="91851" tIns="45926" rIns="91851" bIns="45926" numCol="1" anchor="t" anchorCtr="0" compatLnSpc="1">
            <a:prstTxWarp prst="textNoShape">
              <a:avLst/>
            </a:prstTxWarp>
          </a:bodyPr>
          <a:lstStyle>
            <a:lvl1pPr algn="l" defTabSz="919163" eaLnBrk="0" hangingPunct="0">
              <a:defRPr sz="1200">
                <a:solidFill>
                  <a:schemeClr val="tx1"/>
                </a:solidFill>
                <a:latin typeface="Times New Roman" charset="0"/>
                <a:ea typeface="+mn-ea"/>
                <a:cs typeface="ＭＳ Ｐゴシック" charset="-128"/>
              </a:defRPr>
            </a:lvl1pPr>
          </a:lstStyle>
          <a:p>
            <a:pPr>
              <a:defRPr/>
            </a:pPr>
            <a:endParaRPr lang="de-DE" altLang="ja-JP"/>
          </a:p>
        </p:txBody>
      </p:sp>
      <p:sp>
        <p:nvSpPr>
          <p:cNvPr id="3075" name="Rectangle 3"/>
          <p:cNvSpPr>
            <a:spLocks noGrp="1" noChangeArrowheads="1"/>
          </p:cNvSpPr>
          <p:nvPr>
            <p:ph type="dt" idx="1"/>
          </p:nvPr>
        </p:nvSpPr>
        <p:spPr bwMode="auto">
          <a:xfrm>
            <a:off x="3973652" y="0"/>
            <a:ext cx="3036748" cy="464820"/>
          </a:xfrm>
          <a:prstGeom prst="rect">
            <a:avLst/>
          </a:prstGeom>
          <a:noFill/>
          <a:ln w="9525">
            <a:noFill/>
            <a:miter lim="800000"/>
            <a:headEnd/>
            <a:tailEnd/>
          </a:ln>
          <a:effectLst/>
        </p:spPr>
        <p:txBody>
          <a:bodyPr vert="horz" wrap="square" lIns="91851" tIns="45926" rIns="91851" bIns="45926" numCol="1" anchor="t" anchorCtr="0" compatLnSpc="1">
            <a:prstTxWarp prst="textNoShape">
              <a:avLst/>
            </a:prstTxWarp>
          </a:bodyPr>
          <a:lstStyle>
            <a:lvl1pPr algn="r" defTabSz="919163" eaLnBrk="0" hangingPunct="0">
              <a:defRPr sz="1200">
                <a:solidFill>
                  <a:schemeClr val="tx1"/>
                </a:solidFill>
                <a:latin typeface="Times New Roman" charset="0"/>
                <a:ea typeface="+mn-ea"/>
                <a:cs typeface="ＭＳ Ｐゴシック" charset="-128"/>
              </a:defRPr>
            </a:lvl1pPr>
          </a:lstStyle>
          <a:p>
            <a:pPr>
              <a:defRPr/>
            </a:pPr>
            <a:endParaRPr lang="de-DE" altLang="ja-JP"/>
          </a:p>
        </p:txBody>
      </p:sp>
      <p:sp>
        <p:nvSpPr>
          <p:cNvPr id="26628" name="Rectangle 4"/>
          <p:cNvSpPr>
            <a:spLocks noGrp="1" noRot="1" noChangeAspect="1" noChangeArrowheads="1" noTextEdit="1"/>
          </p:cNvSpPr>
          <p:nvPr>
            <p:ph type="sldImg" idx="2"/>
          </p:nvPr>
        </p:nvSpPr>
        <p:spPr bwMode="auto">
          <a:xfrm>
            <a:off x="987425" y="695325"/>
            <a:ext cx="5035550" cy="34861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077" name="Rectangle 5"/>
          <p:cNvSpPr>
            <a:spLocks noGrp="1" noChangeArrowheads="1"/>
          </p:cNvSpPr>
          <p:nvPr>
            <p:ph type="body" sz="quarter" idx="3"/>
          </p:nvPr>
        </p:nvSpPr>
        <p:spPr bwMode="auto">
          <a:xfrm>
            <a:off x="933628" y="4414301"/>
            <a:ext cx="5143144" cy="4186360"/>
          </a:xfrm>
          <a:prstGeom prst="rect">
            <a:avLst/>
          </a:prstGeom>
          <a:noFill/>
          <a:ln w="9525">
            <a:noFill/>
            <a:miter lim="800000"/>
            <a:headEnd/>
            <a:tailEnd/>
          </a:ln>
          <a:effectLst/>
        </p:spPr>
        <p:txBody>
          <a:bodyPr vert="horz" wrap="square" lIns="91851" tIns="45926" rIns="91851" bIns="45926"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078" name="Rectangle 6"/>
          <p:cNvSpPr>
            <a:spLocks noGrp="1" noChangeArrowheads="1"/>
          </p:cNvSpPr>
          <p:nvPr>
            <p:ph type="ftr" sz="quarter" idx="4"/>
          </p:nvPr>
        </p:nvSpPr>
        <p:spPr bwMode="auto">
          <a:xfrm>
            <a:off x="1" y="8831580"/>
            <a:ext cx="3036748" cy="464820"/>
          </a:xfrm>
          <a:prstGeom prst="rect">
            <a:avLst/>
          </a:prstGeom>
          <a:noFill/>
          <a:ln w="9525">
            <a:noFill/>
            <a:miter lim="800000"/>
            <a:headEnd/>
            <a:tailEnd/>
          </a:ln>
          <a:effectLst/>
        </p:spPr>
        <p:txBody>
          <a:bodyPr vert="horz" wrap="square" lIns="91851" tIns="45926" rIns="91851" bIns="45926" numCol="1" anchor="b" anchorCtr="0" compatLnSpc="1">
            <a:prstTxWarp prst="textNoShape">
              <a:avLst/>
            </a:prstTxWarp>
          </a:bodyPr>
          <a:lstStyle>
            <a:lvl1pPr algn="l" defTabSz="919163" eaLnBrk="0" hangingPunct="0">
              <a:defRPr sz="1200">
                <a:solidFill>
                  <a:schemeClr val="tx1"/>
                </a:solidFill>
                <a:latin typeface="Times New Roman" charset="0"/>
                <a:ea typeface="+mn-ea"/>
                <a:cs typeface="ＭＳ Ｐゴシック" charset="-128"/>
              </a:defRPr>
            </a:lvl1pPr>
          </a:lstStyle>
          <a:p>
            <a:pPr>
              <a:defRPr/>
            </a:pPr>
            <a:endParaRPr lang="de-DE" altLang="ja-JP"/>
          </a:p>
        </p:txBody>
      </p:sp>
      <p:sp>
        <p:nvSpPr>
          <p:cNvPr id="3079" name="Rectangle 7"/>
          <p:cNvSpPr>
            <a:spLocks noGrp="1" noChangeArrowheads="1"/>
          </p:cNvSpPr>
          <p:nvPr>
            <p:ph type="sldNum" sz="quarter" idx="5"/>
          </p:nvPr>
        </p:nvSpPr>
        <p:spPr bwMode="auto">
          <a:xfrm>
            <a:off x="3973652" y="8831580"/>
            <a:ext cx="3036748" cy="464820"/>
          </a:xfrm>
          <a:prstGeom prst="rect">
            <a:avLst/>
          </a:prstGeom>
          <a:noFill/>
          <a:ln w="9525">
            <a:noFill/>
            <a:miter lim="800000"/>
            <a:headEnd/>
            <a:tailEnd/>
          </a:ln>
          <a:effectLst/>
        </p:spPr>
        <p:txBody>
          <a:bodyPr vert="horz" wrap="square" lIns="91851" tIns="45926" rIns="91851" bIns="45926" numCol="1" anchor="b" anchorCtr="0" compatLnSpc="1">
            <a:prstTxWarp prst="textNoShape">
              <a:avLst/>
            </a:prstTxWarp>
          </a:bodyPr>
          <a:lstStyle>
            <a:lvl1pPr algn="r" defTabSz="919163" eaLnBrk="0" hangingPunct="0">
              <a:defRPr sz="1200">
                <a:solidFill>
                  <a:schemeClr val="tx1"/>
                </a:solidFill>
                <a:latin typeface="Times New Roman" charset="0"/>
                <a:ea typeface="+mn-ea"/>
                <a:cs typeface="ＭＳ Ｐゴシック" charset="-128"/>
              </a:defRPr>
            </a:lvl1pPr>
          </a:lstStyle>
          <a:p>
            <a:pPr>
              <a:defRPr/>
            </a:pPr>
            <a:fld id="{27E969DD-D992-CC4C-AF24-1EA5B1BF082A}" type="slidenum">
              <a:rPr lang="de-DE" altLang="ja-JP"/>
              <a:pPr>
                <a:defRPr/>
              </a:pPr>
              <a:t>‹#›</a:t>
            </a:fld>
            <a:endParaRPr lang="de-DE" altLang="ja-JP"/>
          </a:p>
        </p:txBody>
      </p:sp>
    </p:spTree>
    <p:extLst>
      <p:ext uri="{BB962C8B-B14F-4D97-AF65-F5344CB8AC3E}">
        <p14:creationId xmlns:p14="http://schemas.microsoft.com/office/powerpoint/2010/main" xmlns="" val="370508070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de-DE" altLang="ja-JP">
              <a:latin typeface="Times New Roman"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 someone explain the last bullet to me?</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34963" y="6523038"/>
            <a:ext cx="4572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de-DE" altLang="ja-JP" sz="900" dirty="0">
                <a:solidFill>
                  <a:srgbClr val="5F758D"/>
                </a:solidFill>
                <a:latin typeface="Century Gothic" charset="0"/>
              </a:rPr>
              <a:t>Slide: </a:t>
            </a:r>
            <a:fld id="{FC62A919-B400-6F49-A46B-0DE43EACCE13}" type="slidenum">
              <a:rPr lang="de-DE" altLang="ja-JP" sz="900">
                <a:solidFill>
                  <a:srgbClr val="5F758D"/>
                </a:solidFill>
                <a:latin typeface="Century Gothic" charset="0"/>
              </a:rPr>
              <a:pPr eaLnBrk="0" hangingPunct="0"/>
              <a:t>‹#›</a:t>
            </a:fld>
            <a:endParaRPr lang="de-DE" altLang="ja-JP" sz="900" dirty="0">
              <a:solidFill>
                <a:srgbClr val="5F758D"/>
              </a:solidFill>
              <a:latin typeface="Century Gothic" charset="0"/>
            </a:endParaRPr>
          </a:p>
        </p:txBody>
      </p:sp>
      <p:sp>
        <p:nvSpPr>
          <p:cNvPr id="5" name="AutoShape 5"/>
          <p:cNvSpPr>
            <a:spLocks noChangeAspect="1" noChangeArrowheads="1" noTextEdit="1"/>
          </p:cNvSpPr>
          <p:nvPr/>
        </p:nvSpPr>
        <p:spPr bwMode="auto">
          <a:xfrm>
            <a:off x="0" y="3244850"/>
            <a:ext cx="9906000" cy="288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p>
        </p:txBody>
      </p:sp>
      <p:sp>
        <p:nvSpPr>
          <p:cNvPr id="328706" name="Rectangle 2"/>
          <p:cNvSpPr>
            <a:spLocks noGrp="1" noChangeArrowheads="1"/>
          </p:cNvSpPr>
          <p:nvPr>
            <p:ph type="ctrTitle" sz="quarter"/>
          </p:nvPr>
        </p:nvSpPr>
        <p:spPr>
          <a:xfrm>
            <a:off x="4430713" y="666750"/>
            <a:ext cx="5211762"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421188" y="2722563"/>
            <a:ext cx="5229225"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pic>
        <p:nvPicPr>
          <p:cNvPr id="7" name="Picture 2"/>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8135281" y="-92774"/>
            <a:ext cx="1770719" cy="10656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xmlns="" val="195765846"/>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189479671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8200" y="55563"/>
            <a:ext cx="2287588" cy="62658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2263" y="55563"/>
            <a:ext cx="6713537" cy="62658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183825173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58836160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155915092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22263" y="1457325"/>
            <a:ext cx="4497387" cy="4864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2050" y="1457325"/>
            <a:ext cx="4498975" cy="4864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31078908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98178658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368646252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539514175"/>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231393765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42624948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5438" y="55563"/>
            <a:ext cx="9150350" cy="941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ltLang="ja-JP"/>
              <a:t>Click to edit Master title style</a:t>
            </a:r>
          </a:p>
        </p:txBody>
      </p:sp>
      <p:sp>
        <p:nvSpPr>
          <p:cNvPr id="1027" name="Rectangle 39"/>
          <p:cNvSpPr>
            <a:spLocks noChangeArrowheads="1"/>
          </p:cNvSpPr>
          <p:nvPr userDrawn="1"/>
        </p:nvSpPr>
        <p:spPr bwMode="auto">
          <a:xfrm>
            <a:off x="334963" y="6523038"/>
            <a:ext cx="4572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de-DE" altLang="ja-JP" sz="900">
                <a:solidFill>
                  <a:srgbClr val="5F758D"/>
                </a:solidFill>
                <a:latin typeface="Century Gothic" charset="0"/>
              </a:rPr>
              <a:t>Slide: </a:t>
            </a:r>
            <a:fld id="{52E062A5-D86B-3A4B-B1C4-E44714C46EC3}" type="slidenum">
              <a:rPr lang="de-DE" altLang="ja-JP" sz="900">
                <a:solidFill>
                  <a:srgbClr val="5F758D"/>
                </a:solidFill>
                <a:latin typeface="Century Gothic" charset="0"/>
              </a:rPr>
              <a:pPr eaLnBrk="0" hangingPunct="0"/>
              <a:t>‹#›</a:t>
            </a:fld>
            <a:endParaRPr lang="de-DE" altLang="ja-JP" sz="900">
              <a:solidFill>
                <a:srgbClr val="5F758D"/>
              </a:solidFill>
              <a:latin typeface="Century Gothic" charset="0"/>
            </a:endParaRPr>
          </a:p>
        </p:txBody>
      </p:sp>
      <p:sp>
        <p:nvSpPr>
          <p:cNvPr id="1028" name="Rectangle 58"/>
          <p:cNvSpPr>
            <a:spLocks noGrp="1" noChangeArrowheads="1"/>
          </p:cNvSpPr>
          <p:nvPr>
            <p:ph type="body" idx="1"/>
          </p:nvPr>
        </p:nvSpPr>
        <p:spPr bwMode="auto">
          <a:xfrm>
            <a:off x="322263" y="1457325"/>
            <a:ext cx="9148762" cy="4864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ja-JP"/>
              <a:t>Click to edit Master text styles</a:t>
            </a:r>
          </a:p>
          <a:p>
            <a:pPr lvl="1"/>
            <a:r>
              <a:rPr lang="en-GB" altLang="ja-JP"/>
              <a:t>Second level</a:t>
            </a:r>
          </a:p>
          <a:p>
            <a:pPr lvl="2"/>
            <a:r>
              <a:rPr lang="en-GB" altLang="ja-JP"/>
              <a:t>Third level</a:t>
            </a:r>
          </a:p>
          <a:p>
            <a:pPr lvl="3"/>
            <a:r>
              <a:rPr lang="en-GB" altLang="ja-JP"/>
              <a:t>Fourth level</a:t>
            </a:r>
          </a:p>
          <a:p>
            <a:pPr lvl="4"/>
            <a:r>
              <a:rPr lang="en-GB" altLang="ja-JP"/>
              <a:t>Fifth level</a:t>
            </a:r>
          </a:p>
        </p:txBody>
      </p:sp>
      <p:pic>
        <p:nvPicPr>
          <p:cNvPr id="1030" name="Picture 2"/>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8613775" y="0"/>
            <a:ext cx="1292225" cy="774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43"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p:hf sldNum="0" hdr="0" ftr="0" dt="0"/>
  <p:txStyles>
    <p:titleStyle>
      <a:lvl1pPr algn="l" rtl="0" eaLnBrk="0" fontAlgn="base" hangingPunct="0">
        <a:spcBef>
          <a:spcPct val="0"/>
        </a:spcBef>
        <a:spcAft>
          <a:spcPct val="0"/>
        </a:spcAft>
        <a:defRPr sz="2800" b="1">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sz="2800" b="1">
          <a:solidFill>
            <a:schemeClr val="bg1"/>
          </a:solidFill>
          <a:latin typeface="Century Gothic" pitchFamily="34" charset="0"/>
          <a:ea typeface="ＭＳ Ｐゴシック" charset="-128"/>
          <a:cs typeface="ＭＳ Ｐゴシック" charset="-128"/>
        </a:defRPr>
      </a:lvl2pPr>
      <a:lvl3pPr algn="l" rtl="0" eaLnBrk="0" fontAlgn="base" hangingPunct="0">
        <a:spcBef>
          <a:spcPct val="0"/>
        </a:spcBef>
        <a:spcAft>
          <a:spcPct val="0"/>
        </a:spcAft>
        <a:defRPr sz="2800" b="1">
          <a:solidFill>
            <a:schemeClr val="bg1"/>
          </a:solidFill>
          <a:latin typeface="Century Gothic" pitchFamily="34" charset="0"/>
          <a:ea typeface="ＭＳ Ｐゴシック" charset="-128"/>
          <a:cs typeface="ＭＳ Ｐゴシック" charset="-128"/>
        </a:defRPr>
      </a:lvl3pPr>
      <a:lvl4pPr algn="l" rtl="0" eaLnBrk="0" fontAlgn="base" hangingPunct="0">
        <a:spcBef>
          <a:spcPct val="0"/>
        </a:spcBef>
        <a:spcAft>
          <a:spcPct val="0"/>
        </a:spcAft>
        <a:defRPr sz="2800" b="1">
          <a:solidFill>
            <a:schemeClr val="bg1"/>
          </a:solidFill>
          <a:latin typeface="Century Gothic" pitchFamily="34" charset="0"/>
          <a:ea typeface="ＭＳ Ｐゴシック" charset="-128"/>
          <a:cs typeface="ＭＳ Ｐゴシック" charset="-128"/>
        </a:defRPr>
      </a:lvl4pPr>
      <a:lvl5pPr algn="l" rtl="0" eaLnBrk="0" fontAlgn="base" hangingPunct="0">
        <a:spcBef>
          <a:spcPct val="0"/>
        </a:spcBef>
        <a:spcAft>
          <a:spcPct val="0"/>
        </a:spcAft>
        <a:defRPr sz="2800" b="1">
          <a:solidFill>
            <a:schemeClr val="bg1"/>
          </a:solidFill>
          <a:latin typeface="Century Gothic" pitchFamily="34"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Wingdings" charset="0"/>
        <a:buChar char="v"/>
        <a:defRPr sz="2400" b="1">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mn-lt"/>
          <a:ea typeface="ＭＳ Ｐゴシック" charset="-128"/>
        </a:defRPr>
      </a:lvl2pPr>
      <a:lvl3pPr marL="1143000" indent="-228600" algn="l" rtl="0" eaLnBrk="0" fontAlgn="base" hangingPunct="0">
        <a:spcBef>
          <a:spcPct val="20000"/>
        </a:spcBef>
        <a:spcAft>
          <a:spcPct val="0"/>
        </a:spcAft>
        <a:buFont typeface="Courier New" charset="0"/>
        <a:buChar char="o"/>
        <a:defRPr sz="2000" b="1">
          <a:solidFill>
            <a:schemeClr val="tx2"/>
          </a:solidFill>
          <a:latin typeface="+mn-lt"/>
          <a:ea typeface="ＭＳ Ｐゴシック" charset="-128"/>
        </a:defRPr>
      </a:lvl3pPr>
      <a:lvl4pPr marL="1600200" indent="-228600" algn="l" rtl="0" eaLnBrk="0" fontAlgn="base" hangingPunct="0">
        <a:spcBef>
          <a:spcPct val="20000"/>
        </a:spcBef>
        <a:spcAft>
          <a:spcPct val="0"/>
        </a:spcAft>
        <a:buFont typeface="Wingdings" charset="0"/>
        <a:buChar char="§"/>
        <a:defRPr b="1">
          <a:solidFill>
            <a:schemeClr val="tx2"/>
          </a:solidFill>
          <a:latin typeface="+mn-lt"/>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mn-lt"/>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nakajima.masakatsu@jaxa.jp"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7" name="Rectangle 44"/>
          <p:cNvSpPr>
            <a:spLocks noGrp="1" noChangeArrowheads="1"/>
          </p:cNvSpPr>
          <p:nvPr>
            <p:ph type="ctrTitle"/>
          </p:nvPr>
        </p:nvSpPr>
        <p:spPr>
          <a:xfrm>
            <a:off x="4132263" y="666750"/>
            <a:ext cx="5510212" cy="1874838"/>
          </a:xfrm>
        </p:spPr>
        <p:txBody>
          <a:bodyPr/>
          <a:lstStyle/>
          <a:p>
            <a:pPr algn="ctr">
              <a:spcBef>
                <a:spcPct val="50000"/>
              </a:spcBef>
            </a:pPr>
            <a:r>
              <a:rPr lang="en-US" altLang="ja-JP" sz="2800" dirty="0">
                <a:latin typeface="Century Gothic" charset="0"/>
                <a:ea typeface="ＭＳ Ｐゴシック" charset="0"/>
                <a:cs typeface="ＭＳ Ｐゴシック" charset="0"/>
              </a:rPr>
              <a:t>The CEOS </a:t>
            </a:r>
            <a:r>
              <a:rPr lang="en-US" altLang="ja-JP" sz="2800" dirty="0" smtClean="0">
                <a:latin typeface="Century Gothic" charset="0"/>
                <a:ea typeface="ＭＳ Ｐゴシック" charset="0"/>
                <a:cs typeface="ＭＳ Ｐゴシック" charset="0"/>
              </a:rPr>
              <a:t>Carbon Task Force Report </a:t>
            </a:r>
            <a:endParaRPr lang="en-US" altLang="ja-JP" sz="2800" dirty="0">
              <a:latin typeface="Century Gothic" charset="0"/>
              <a:ea typeface="ＭＳ Ｐゴシック" charset="0"/>
              <a:cs typeface="ＭＳ Ｐゴシック" charset="0"/>
            </a:endParaRPr>
          </a:p>
        </p:txBody>
      </p:sp>
      <p:pic>
        <p:nvPicPr>
          <p:cNvPr id="4098" name="Picture 4"/>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936750"/>
            <a:ext cx="3482975" cy="4921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00" name="テキスト ボックス 6"/>
          <p:cNvSpPr txBox="1">
            <a:spLocks noChangeArrowheads="1"/>
          </p:cNvSpPr>
          <p:nvPr/>
        </p:nvSpPr>
        <p:spPr bwMode="auto">
          <a:xfrm>
            <a:off x="4554542" y="5207000"/>
            <a:ext cx="4419607"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gn="ctr" eaLnBrk="0" hangingPunct="0">
              <a:defRPr sz="1500">
                <a:solidFill>
                  <a:srgbClr val="000000"/>
                </a:solidFill>
                <a:latin typeface="Tahoma" charset="0"/>
                <a:ea typeface="ＭＳ Ｐゴシック" charset="0"/>
                <a:cs typeface="ＭＳ Ｐゴシック" charset="0"/>
              </a:defRPr>
            </a:lvl1pPr>
            <a:lvl2pPr marL="742950" indent="-285750" algn="ctr" eaLnBrk="0" hangingPunct="0">
              <a:defRPr sz="1500">
                <a:solidFill>
                  <a:srgbClr val="000000"/>
                </a:solidFill>
                <a:latin typeface="Tahoma" charset="0"/>
                <a:ea typeface="ＭＳ Ｐゴシック" charset="0"/>
              </a:defRPr>
            </a:lvl2pPr>
            <a:lvl3pPr marL="1143000" indent="-228600" algn="ctr" eaLnBrk="0" hangingPunct="0">
              <a:defRPr sz="1500">
                <a:solidFill>
                  <a:srgbClr val="000000"/>
                </a:solidFill>
                <a:latin typeface="Tahoma" charset="0"/>
                <a:ea typeface="ＭＳ Ｐゴシック" charset="0"/>
              </a:defRPr>
            </a:lvl3pPr>
            <a:lvl4pPr marL="1600200" indent="-228600" algn="ctr" eaLnBrk="0" hangingPunct="0">
              <a:defRPr sz="1500">
                <a:solidFill>
                  <a:srgbClr val="000000"/>
                </a:solidFill>
                <a:latin typeface="Tahoma" charset="0"/>
                <a:ea typeface="ＭＳ Ｐゴシック" charset="0"/>
              </a:defRPr>
            </a:lvl4pPr>
            <a:lvl5pPr marL="2057400" indent="-228600" algn="ctr" eaLnBrk="0" hangingPunct="0">
              <a:defRPr sz="1500">
                <a:solidFill>
                  <a:srgbClr val="000000"/>
                </a:solidFill>
                <a:latin typeface="Tahoma" charset="0"/>
                <a:ea typeface="ＭＳ Ｐゴシック" charset="0"/>
              </a:defRPr>
            </a:lvl5pPr>
            <a:lvl6pPr marL="2514600" indent="-228600" algn="ctr" eaLnBrk="0" fontAlgn="base" hangingPunct="0">
              <a:spcBef>
                <a:spcPct val="0"/>
              </a:spcBef>
              <a:spcAft>
                <a:spcPct val="0"/>
              </a:spcAft>
              <a:defRPr sz="1500">
                <a:solidFill>
                  <a:srgbClr val="000000"/>
                </a:solidFill>
                <a:latin typeface="Tahoma" charset="0"/>
                <a:ea typeface="ＭＳ Ｐゴシック" charset="0"/>
              </a:defRPr>
            </a:lvl6pPr>
            <a:lvl7pPr marL="2971800" indent="-228600" algn="ctr" eaLnBrk="0" fontAlgn="base" hangingPunct="0">
              <a:spcBef>
                <a:spcPct val="0"/>
              </a:spcBef>
              <a:spcAft>
                <a:spcPct val="0"/>
              </a:spcAft>
              <a:defRPr sz="1500">
                <a:solidFill>
                  <a:srgbClr val="000000"/>
                </a:solidFill>
                <a:latin typeface="Tahoma" charset="0"/>
                <a:ea typeface="ＭＳ Ｐゴシック" charset="0"/>
              </a:defRPr>
            </a:lvl7pPr>
            <a:lvl8pPr marL="3429000" indent="-228600" algn="ctr" eaLnBrk="0" fontAlgn="base" hangingPunct="0">
              <a:spcBef>
                <a:spcPct val="0"/>
              </a:spcBef>
              <a:spcAft>
                <a:spcPct val="0"/>
              </a:spcAft>
              <a:defRPr sz="1500">
                <a:solidFill>
                  <a:srgbClr val="000000"/>
                </a:solidFill>
                <a:latin typeface="Tahoma" charset="0"/>
                <a:ea typeface="ＭＳ Ｐゴシック" charset="0"/>
              </a:defRPr>
            </a:lvl8pPr>
            <a:lvl9pPr marL="3886200" indent="-228600" algn="ctr" eaLnBrk="0" fontAlgn="base" hangingPunct="0">
              <a:spcBef>
                <a:spcPct val="0"/>
              </a:spcBef>
              <a:spcAft>
                <a:spcPct val="0"/>
              </a:spcAft>
              <a:defRPr sz="1500">
                <a:solidFill>
                  <a:srgbClr val="000000"/>
                </a:solidFill>
                <a:latin typeface="Tahoma" charset="0"/>
                <a:ea typeface="ＭＳ Ｐゴシック" charset="0"/>
              </a:defRPr>
            </a:lvl9pPr>
          </a:lstStyle>
          <a:p>
            <a:r>
              <a:rPr kumimoji="1" lang="en-US" altLang="ja-JP" sz="2400" dirty="0" smtClean="0"/>
              <a:t>SIT Technical Workshop</a:t>
            </a:r>
          </a:p>
          <a:p>
            <a:r>
              <a:rPr kumimoji="1" lang="en-US" altLang="ja-JP" sz="2400" dirty="0" smtClean="0"/>
              <a:t>11-12 September 2012, Reston</a:t>
            </a:r>
            <a:endParaRPr kumimoji="1" lang="ja-JP" altLang="en-US" sz="2400" dirty="0"/>
          </a:p>
        </p:txBody>
      </p:sp>
      <p:sp>
        <p:nvSpPr>
          <p:cNvPr id="4101" name="TextBox 2"/>
          <p:cNvSpPr txBox="1">
            <a:spLocks noChangeArrowheads="1"/>
          </p:cNvSpPr>
          <p:nvPr/>
        </p:nvSpPr>
        <p:spPr bwMode="auto">
          <a:xfrm>
            <a:off x="3486150" y="2704454"/>
            <a:ext cx="641985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gn="ctr" eaLnBrk="0" hangingPunct="0">
              <a:defRPr sz="1500">
                <a:solidFill>
                  <a:srgbClr val="000000"/>
                </a:solidFill>
                <a:latin typeface="Tahoma" charset="0"/>
                <a:ea typeface="ＭＳ Ｐゴシック" charset="0"/>
                <a:cs typeface="ＭＳ Ｐゴシック" charset="0"/>
              </a:defRPr>
            </a:lvl1pPr>
            <a:lvl2pPr marL="742950" indent="-285750" algn="ctr" eaLnBrk="0" hangingPunct="0">
              <a:defRPr sz="1500">
                <a:solidFill>
                  <a:srgbClr val="000000"/>
                </a:solidFill>
                <a:latin typeface="Tahoma" charset="0"/>
                <a:ea typeface="ＭＳ Ｐゴシック" charset="0"/>
              </a:defRPr>
            </a:lvl2pPr>
            <a:lvl3pPr marL="1143000" indent="-228600" algn="ctr" eaLnBrk="0" hangingPunct="0">
              <a:defRPr sz="1500">
                <a:solidFill>
                  <a:srgbClr val="000000"/>
                </a:solidFill>
                <a:latin typeface="Tahoma" charset="0"/>
                <a:ea typeface="ＭＳ Ｐゴシック" charset="0"/>
              </a:defRPr>
            </a:lvl3pPr>
            <a:lvl4pPr marL="1600200" indent="-228600" algn="ctr" eaLnBrk="0" hangingPunct="0">
              <a:defRPr sz="1500">
                <a:solidFill>
                  <a:srgbClr val="000000"/>
                </a:solidFill>
                <a:latin typeface="Tahoma" charset="0"/>
                <a:ea typeface="ＭＳ Ｐゴシック" charset="0"/>
              </a:defRPr>
            </a:lvl4pPr>
            <a:lvl5pPr marL="2057400" indent="-228600" algn="ctr" eaLnBrk="0" hangingPunct="0">
              <a:defRPr sz="1500">
                <a:solidFill>
                  <a:srgbClr val="000000"/>
                </a:solidFill>
                <a:latin typeface="Tahoma" charset="0"/>
                <a:ea typeface="ＭＳ Ｐゴシック" charset="0"/>
              </a:defRPr>
            </a:lvl5pPr>
            <a:lvl6pPr marL="2514600" indent="-228600" algn="ctr" eaLnBrk="0" fontAlgn="base" hangingPunct="0">
              <a:spcBef>
                <a:spcPct val="0"/>
              </a:spcBef>
              <a:spcAft>
                <a:spcPct val="0"/>
              </a:spcAft>
              <a:defRPr sz="1500">
                <a:solidFill>
                  <a:srgbClr val="000000"/>
                </a:solidFill>
                <a:latin typeface="Tahoma" charset="0"/>
                <a:ea typeface="ＭＳ Ｐゴシック" charset="0"/>
              </a:defRPr>
            </a:lvl6pPr>
            <a:lvl7pPr marL="2971800" indent="-228600" algn="ctr" eaLnBrk="0" fontAlgn="base" hangingPunct="0">
              <a:spcBef>
                <a:spcPct val="0"/>
              </a:spcBef>
              <a:spcAft>
                <a:spcPct val="0"/>
              </a:spcAft>
              <a:defRPr sz="1500">
                <a:solidFill>
                  <a:srgbClr val="000000"/>
                </a:solidFill>
                <a:latin typeface="Tahoma" charset="0"/>
                <a:ea typeface="ＭＳ Ｐゴシック" charset="0"/>
              </a:defRPr>
            </a:lvl7pPr>
            <a:lvl8pPr marL="3429000" indent="-228600" algn="ctr" eaLnBrk="0" fontAlgn="base" hangingPunct="0">
              <a:spcBef>
                <a:spcPct val="0"/>
              </a:spcBef>
              <a:spcAft>
                <a:spcPct val="0"/>
              </a:spcAft>
              <a:defRPr sz="1500">
                <a:solidFill>
                  <a:srgbClr val="000000"/>
                </a:solidFill>
                <a:latin typeface="Tahoma" charset="0"/>
                <a:ea typeface="ＭＳ Ｐゴシック" charset="0"/>
              </a:defRPr>
            </a:lvl8pPr>
            <a:lvl9pPr marL="3886200" indent="-228600" algn="ctr" eaLnBrk="0" fontAlgn="base" hangingPunct="0">
              <a:spcBef>
                <a:spcPct val="0"/>
              </a:spcBef>
              <a:spcAft>
                <a:spcPct val="0"/>
              </a:spcAft>
              <a:defRPr sz="1500">
                <a:solidFill>
                  <a:srgbClr val="000000"/>
                </a:solidFill>
                <a:latin typeface="Tahoma" charset="0"/>
                <a:ea typeface="ＭＳ Ｐゴシック" charset="0"/>
              </a:defRPr>
            </a:lvl9pPr>
          </a:lstStyle>
          <a:p>
            <a:r>
              <a:rPr lang="en-GB" sz="2000" dirty="0" smtClean="0">
                <a:solidFill>
                  <a:schemeClr val="bg1"/>
                </a:solidFill>
              </a:rPr>
              <a:t>Diane Wickland (NASA) &amp; Masakatsu Nakajima (JAXA) </a:t>
            </a:r>
            <a:br>
              <a:rPr lang="en-GB" sz="2000" dirty="0" smtClean="0">
                <a:solidFill>
                  <a:schemeClr val="bg1"/>
                </a:solidFill>
              </a:rPr>
            </a:br>
            <a:r>
              <a:rPr lang="en-GB" sz="2000" dirty="0" smtClean="0">
                <a:solidFill>
                  <a:schemeClr val="bg1"/>
                </a:solidFill>
              </a:rPr>
              <a:t>Carbon Task Force Co-Chairs</a:t>
            </a:r>
            <a:endParaRPr lang="en-GB" sz="2000" dirty="0">
              <a:solidFill>
                <a:schemeClr val="bg1"/>
              </a:solidFill>
            </a:endParaRPr>
          </a:p>
        </p:txBody>
      </p:sp>
      <p:pic>
        <p:nvPicPr>
          <p:cNvPr id="9"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942009" y="10882"/>
            <a:ext cx="1949245" cy="11731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8893" y="32510"/>
            <a:ext cx="8220708" cy="967130"/>
          </a:xfrm>
        </p:spPr>
        <p:txBody>
          <a:bodyPr/>
          <a:lstStyle/>
          <a:p>
            <a:r>
              <a:rPr lang="en-US" altLang="ja-JP" dirty="0">
                <a:latin typeface="Century Gothic" charset="0"/>
                <a:ea typeface="ＭＳ Ｐゴシック" charset="0"/>
                <a:cs typeface="ＭＳ Ｐゴシック" charset="0"/>
              </a:rPr>
              <a:t>Key </a:t>
            </a:r>
            <a:r>
              <a:rPr lang="en-US" altLang="ja-JP" dirty="0" smtClean="0">
                <a:latin typeface="Century Gothic" charset="0"/>
                <a:ea typeface="ＭＳ Ｐゴシック" charset="0"/>
                <a:cs typeface="ＭＳ Ｐゴシック" charset="0"/>
              </a:rPr>
              <a:t>Inputs / Recommendations from CTF Consultative Meeting at SIT-27 (4)</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374139"/>
            <a:ext cx="9653954" cy="5297731"/>
          </a:xfrm>
        </p:spPr>
        <p:txBody>
          <a:bodyPr/>
          <a:lstStyle/>
          <a:p>
            <a:pPr>
              <a:buNone/>
            </a:pPr>
            <a:r>
              <a:rPr lang="en-US" sz="2000" dirty="0" smtClean="0"/>
              <a:t>Other Inputs (cont.):</a:t>
            </a:r>
          </a:p>
          <a:p>
            <a:pPr>
              <a:buNone/>
            </a:pPr>
            <a:r>
              <a:rPr lang="en-US" sz="1000" dirty="0" smtClean="0"/>
              <a:t> </a:t>
            </a:r>
          </a:p>
          <a:p>
            <a:pPr lvl="0"/>
            <a:r>
              <a:rPr lang="en-US" sz="1800" dirty="0" smtClean="0"/>
              <a:t>Overall, the Ocean chapter provides a good model for the other chapters to emulate.  Its structure and organization, skilled use of figures and tables, and sorting of recommendations/actions should be considered as a template for the other chapters.</a:t>
            </a:r>
          </a:p>
          <a:p>
            <a:pPr lvl="0"/>
            <a:r>
              <a:rPr lang="en-US" sz="1800" dirty="0" smtClean="0"/>
              <a:t>More definitive statements regarding data management are needed within the report.  Currently, the recommendations are too general to be well understood or actionable.</a:t>
            </a:r>
          </a:p>
          <a:p>
            <a:pPr lvl="0"/>
            <a:r>
              <a:rPr lang="en-US" sz="1800" dirty="0" smtClean="0"/>
              <a:t>When discussing data products, the report should distinguish between operational products and science products.</a:t>
            </a:r>
          </a:p>
          <a:p>
            <a:pPr lvl="0"/>
            <a:r>
              <a:rPr lang="en-US" sz="1800" dirty="0" smtClean="0"/>
              <a:t>When discussing calibration and validation, it will be important to address both pre- and post-launch activities/requirements – they are different.</a:t>
            </a:r>
          </a:p>
          <a:p>
            <a:pPr lvl="0"/>
            <a:r>
              <a:rPr lang="en-US" sz="1800" dirty="0" smtClean="0"/>
              <a:t>Further consideration of the measurement Gap Analyses and their usefulness may be needed. It was suggested that only core variables should be included in the Gap Analyses. There was consensus that the more mature a data record, the larger an issue a potential data gap would be.</a:t>
            </a:r>
          </a:p>
          <a:p>
            <a:endParaRPr lang="en-US" sz="18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318853" y="9263"/>
            <a:ext cx="8220708" cy="967130"/>
          </a:xfrm>
        </p:spPr>
        <p:txBody>
          <a:bodyPr/>
          <a:lstStyle/>
          <a:p>
            <a:r>
              <a:rPr lang="en-US" altLang="ja-JP" dirty="0">
                <a:latin typeface="Century Gothic" charset="0"/>
                <a:ea typeface="ＭＳ Ｐゴシック" charset="0"/>
                <a:cs typeface="ＭＳ Ｐゴシック" charset="0"/>
              </a:rPr>
              <a:t>Key </a:t>
            </a:r>
            <a:r>
              <a:rPr lang="en-US" altLang="ja-JP" dirty="0" smtClean="0">
                <a:latin typeface="Century Gothic" charset="0"/>
                <a:ea typeface="ＭＳ Ｐゴシック" charset="0"/>
                <a:cs typeface="ＭＳ Ｐゴシック" charset="0"/>
              </a:rPr>
              <a:t>Milestones Since CEOS SIT-27 </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428382"/>
            <a:ext cx="9653954" cy="5297731"/>
          </a:xfrm>
        </p:spPr>
        <p:txBody>
          <a:bodyPr/>
          <a:lstStyle/>
          <a:p>
            <a:pPr lvl="0"/>
            <a:r>
              <a:rPr lang="en-AU" sz="1800" dirty="0" smtClean="0"/>
              <a:t>The domain leads and other chapter authors who could not attend the La Jolla meeting were debriefed individually and collectively regarding the outcomes and recommendations of the consultative meeting in La Jolla.</a:t>
            </a:r>
            <a:endParaRPr lang="en-US" sz="1800" dirty="0" smtClean="0"/>
          </a:p>
          <a:p>
            <a:r>
              <a:rPr lang="en-AU" sz="1800" dirty="0" smtClean="0">
                <a:solidFill>
                  <a:srgbClr val="002569"/>
                </a:solidFill>
                <a:latin typeface="Tahoma" charset="0"/>
                <a:ea typeface="ＭＳ Ｐゴシック" charset="0"/>
                <a:cs typeface="ＭＳ Ｐゴシック" charset="0"/>
              </a:rPr>
              <a:t>CTF plans for the CEOS Carbon Strategy report were presented and discussed at the </a:t>
            </a:r>
            <a:r>
              <a:rPr lang="en-US" sz="1800" dirty="0" smtClean="0">
                <a:solidFill>
                  <a:srgbClr val="002569"/>
                </a:solidFill>
                <a:latin typeface="Tahoma" charset="0"/>
                <a:ea typeface="ＭＳ Ｐゴシック" charset="0"/>
                <a:cs typeface="ＭＳ Ｐゴシック" charset="0"/>
              </a:rPr>
              <a:t>CEOS Atmospheric Composition Constellation (ACC-8) meeting on 19 April 2011 in Columbia, Maryland.  ACC members agreed to review the final draft report when it is ready</a:t>
            </a:r>
            <a:r>
              <a:rPr lang="en-US" sz="1800" dirty="0" smtClean="0">
                <a:solidFill>
                  <a:srgbClr val="002569"/>
                </a:solidFill>
                <a:latin typeface="Tahoma" charset="0"/>
                <a:ea typeface="ＭＳ Ｐゴシック" charset="0"/>
                <a:cs typeface="ＭＳ Ｐゴシック" charset="0"/>
              </a:rPr>
              <a:t>.</a:t>
            </a:r>
          </a:p>
          <a:p>
            <a:pPr lvl="0"/>
            <a:r>
              <a:rPr lang="en-US" sz="1800" dirty="0" smtClean="0"/>
              <a:t>Global Carbon Project (GCP) has been apprised of our report and schedule and asked to provide advice when requested (at GCP meeting in Marrakech in April 2012</a:t>
            </a:r>
            <a:r>
              <a:rPr lang="en-US" sz="1800" dirty="0" smtClean="0"/>
              <a:t>.)</a:t>
            </a:r>
            <a:endParaRPr lang="en-US" sz="1800" dirty="0" smtClean="0">
              <a:solidFill>
                <a:srgbClr val="002569"/>
              </a:solidFill>
              <a:latin typeface="Tahoma" charset="0"/>
              <a:ea typeface="ＭＳ Ｐゴシック" charset="0"/>
              <a:cs typeface="ＭＳ Ｐゴシック" charset="0"/>
            </a:endParaRPr>
          </a:p>
          <a:p>
            <a:pPr lvl="0"/>
            <a:r>
              <a:rPr lang="en-US" sz="1800" dirty="0" smtClean="0"/>
              <a:t>Osamu Ochiai has contacted the GEO Carbon Community of Practice to maintain the dialogue with the CTF on potential future interactions and review of the CTF report.  We are stressing with GEO that the only focus for action of the CTF right now is the development of the CEOS Carbon Strategy.</a:t>
            </a:r>
          </a:p>
          <a:p>
            <a:pPr lvl="0"/>
            <a:r>
              <a:rPr lang="en-US" sz="1800" dirty="0" smtClean="0"/>
              <a:t>Stephen Ward sent a message requesting inputs from CEOS members regarding the approach to recommendations for the CEOS Carbon Strategy. </a:t>
            </a:r>
            <a:endParaRPr lang="en-US" sz="1800" dirty="0" smtClean="0">
              <a:solidFill>
                <a:schemeClr val="accent5">
                  <a:lumMod val="50000"/>
                </a:schemeClr>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318853" y="24761"/>
            <a:ext cx="8220708" cy="967130"/>
          </a:xfrm>
        </p:spPr>
        <p:txBody>
          <a:bodyPr/>
          <a:lstStyle/>
          <a:p>
            <a:r>
              <a:rPr lang="en-US" altLang="ja-JP" dirty="0">
                <a:latin typeface="Century Gothic" charset="0"/>
                <a:ea typeface="ＭＳ Ｐゴシック" charset="0"/>
                <a:cs typeface="ＭＳ Ｐゴシック" charset="0"/>
              </a:rPr>
              <a:t>Key </a:t>
            </a:r>
            <a:r>
              <a:rPr lang="en-US" altLang="ja-JP" dirty="0" smtClean="0">
                <a:latin typeface="Century Gothic" charset="0"/>
                <a:ea typeface="ＭＳ Ｐゴシック" charset="0"/>
                <a:cs typeface="ＭＳ Ｐゴシック" charset="0"/>
              </a:rPr>
              <a:t>Milestones Since CEOS SIT-27: Chapters </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428382"/>
            <a:ext cx="9653954" cy="5297731"/>
          </a:xfrm>
        </p:spPr>
        <p:txBody>
          <a:bodyPr/>
          <a:lstStyle/>
          <a:p>
            <a:pPr lvl="0"/>
            <a:r>
              <a:rPr lang="en-AU" sz="1800" dirty="0" smtClean="0"/>
              <a:t>The Atmosphere chapter is undergoing its second revision since April 2012 and is due soon.</a:t>
            </a:r>
          </a:p>
          <a:p>
            <a:pPr lvl="0"/>
            <a:r>
              <a:rPr lang="en-AU" sz="1800" dirty="0" smtClean="0"/>
              <a:t>Each domain chapter has identified/updated the author who will also liaise with and work on the Integration chapter.</a:t>
            </a:r>
          </a:p>
          <a:p>
            <a:pPr lvl="0"/>
            <a:r>
              <a:rPr lang="en-AU" sz="1800" dirty="0" smtClean="0"/>
              <a:t>The Land chapter writing team membership was expanded to add needed expertise </a:t>
            </a:r>
            <a:r>
              <a:rPr lang="en-AU" sz="1600" dirty="0" smtClean="0"/>
              <a:t>(</a:t>
            </a:r>
            <a:r>
              <a:rPr lang="en-AU" sz="1600" dirty="0" smtClean="0">
                <a:solidFill>
                  <a:srgbClr val="002569"/>
                </a:solidFill>
              </a:rPr>
              <a:t>5</a:t>
            </a:r>
            <a:r>
              <a:rPr lang="en-AU" sz="1600" dirty="0" smtClean="0"/>
              <a:t> </a:t>
            </a:r>
            <a:r>
              <a:rPr lang="en-AU" sz="1600" dirty="0" smtClean="0"/>
              <a:t>new members:  Warren Cohen, USDA Forest Service; Ralph Dubayah, University of Maryland; </a:t>
            </a:r>
            <a:r>
              <a:rPr lang="en-AU" sz="1600" dirty="0" smtClean="0"/>
              <a:t>Kyle McDonald, City College of New York; Jean </a:t>
            </a:r>
            <a:r>
              <a:rPr lang="en-AU" sz="1600" dirty="0" err="1" smtClean="0"/>
              <a:t>Ometto</a:t>
            </a:r>
            <a:r>
              <a:rPr lang="en-AU" sz="1600" dirty="0" smtClean="0"/>
              <a:t>, INPE; Steven Running, University of </a:t>
            </a:r>
            <a:r>
              <a:rPr lang="en-AU" sz="1600" dirty="0" smtClean="0"/>
              <a:t>Montana)</a:t>
            </a:r>
            <a:endParaRPr lang="en-AU" sz="1600" dirty="0" smtClean="0">
              <a:solidFill>
                <a:schemeClr val="accent5">
                  <a:lumMod val="50000"/>
                </a:schemeClr>
              </a:solidFill>
            </a:endParaRPr>
          </a:p>
          <a:p>
            <a:pPr lvl="0"/>
            <a:r>
              <a:rPr lang="en-AU" sz="1800" dirty="0" smtClean="0"/>
              <a:t>The Land chapter author team met on the side at the IGARSS meeting in Munich on 26 July 2012 (6 of 9 were able to attend) and agreed upon refined core measurements and new writing assignments.  A significantly revised version of the Land chapter is being written using the ocean chapter as a template.</a:t>
            </a:r>
          </a:p>
          <a:p>
            <a:pPr lvl="0"/>
            <a:r>
              <a:rPr lang="en-AU" sz="1800" dirty="0" smtClean="0"/>
              <a:t>The Ocean and Integration chapter writing teams are waiting to see the new drafts of the Land and Atmosphere chapters before proceeding on their next drafts</a:t>
            </a:r>
            <a:r>
              <a:rPr lang="en-AU" sz="1800" dirty="0" smtClean="0"/>
              <a:t>.</a:t>
            </a:r>
            <a:endParaRPr lang="en-US" sz="1800"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61992" y="0"/>
            <a:ext cx="8220708" cy="967130"/>
          </a:xfrm>
        </p:spPr>
        <p:txBody>
          <a:bodyPr/>
          <a:lstStyle/>
          <a:p>
            <a:r>
              <a:rPr lang="en-US" sz="2800" dirty="0" smtClean="0">
                <a:ea typeface="ＭＳ Ｐゴシック" charset="0"/>
                <a:cs typeface="ＭＳ Ｐゴシック" charset="0"/>
              </a:rPr>
              <a:t>Plans for completion of report: </a:t>
            </a:r>
            <a:r>
              <a:rPr lang="en-GB" sz="2800" i="1" dirty="0" smtClean="0"/>
              <a:t>CEOS Strategy for Carbon Observations from Space</a:t>
            </a:r>
            <a:endParaRPr lang="en-US" sz="2800" dirty="0" smtClean="0">
              <a:ea typeface="ＭＳ Ｐゴシック" charset="0"/>
              <a:cs typeface="ＭＳ Ｐゴシック" charset="0"/>
            </a:endParaRPr>
          </a:p>
        </p:txBody>
      </p:sp>
      <p:sp>
        <p:nvSpPr>
          <p:cNvPr id="7170" name="Rectangle 17"/>
          <p:cNvSpPr>
            <a:spLocks noGrp="1" noChangeArrowheads="1"/>
          </p:cNvSpPr>
          <p:nvPr>
            <p:ph type="body" idx="1"/>
          </p:nvPr>
        </p:nvSpPr>
        <p:spPr>
          <a:xfrm>
            <a:off x="105508" y="1428382"/>
            <a:ext cx="9653954" cy="5297731"/>
          </a:xfrm>
        </p:spPr>
        <p:txBody>
          <a:bodyPr/>
          <a:lstStyle/>
          <a:p>
            <a:r>
              <a:rPr lang="en-AU" sz="1800" dirty="0" smtClean="0">
                <a:solidFill>
                  <a:srgbClr val="002569"/>
                </a:solidFill>
                <a:latin typeface="Tahoma" charset="0"/>
                <a:ea typeface="ＭＳ Ｐゴシック" charset="0"/>
                <a:cs typeface="ＭＳ Ｐゴシック" charset="0"/>
              </a:rPr>
              <a:t>In their August monthly teleconference call, the CTF executive team and chapter leads noted they were behind schedule and agreed that an approximately 3-month delay in the delivery of the final report was likely unavoidable and should be communicated to CEOS leadership and other interested parties (this was noted in the 29 August update to the CEOS action </a:t>
            </a:r>
            <a:r>
              <a:rPr lang="en-US" sz="1800" dirty="0" smtClean="0"/>
              <a:t>CL-02-C1_2)</a:t>
            </a:r>
            <a:r>
              <a:rPr lang="en-AU" sz="1800" dirty="0" smtClean="0">
                <a:solidFill>
                  <a:srgbClr val="002569"/>
                </a:solidFill>
                <a:latin typeface="Tahoma" charset="0"/>
                <a:ea typeface="ＭＳ Ｐゴシック" charset="0"/>
                <a:cs typeface="ＭＳ Ｐゴシック" charset="0"/>
              </a:rPr>
              <a:t> </a:t>
            </a:r>
          </a:p>
          <a:p>
            <a:pPr lvl="0"/>
            <a:r>
              <a:rPr lang="en-AU" sz="1800" dirty="0" smtClean="0"/>
              <a:t>A complete set of revised chapter drafts is anticipated by 1 October 2012, and a complete first draft of the “Way Forward” chapter is anticipated by mid-October.</a:t>
            </a:r>
          </a:p>
          <a:p>
            <a:pPr lvl="0"/>
            <a:r>
              <a:rPr lang="en-US" sz="1800" dirty="0" smtClean="0"/>
              <a:t>A writing meeting is being planned for mid-October 2012 for the chapter authors and CTF executive team to address report refinement and integration. (Plan is to meet in conjunction with the ESA </a:t>
            </a:r>
            <a:r>
              <a:rPr lang="en-US" sz="1800" dirty="0" err="1" smtClean="0"/>
              <a:t>GlobBiomass</a:t>
            </a:r>
            <a:r>
              <a:rPr lang="en-US" sz="1800" dirty="0" smtClean="0"/>
              <a:t> or MERIS/AATSR &amp; Sentinel-3 meetings in Europe – details/logistics are still being worked.)</a:t>
            </a:r>
          </a:p>
          <a:p>
            <a:pPr lvl="0"/>
            <a:r>
              <a:rPr lang="en-US" sz="1800" dirty="0" smtClean="0">
                <a:solidFill>
                  <a:srgbClr val="002569"/>
                </a:solidFill>
              </a:rPr>
              <a:t>A side meeting of report </a:t>
            </a:r>
            <a:r>
              <a:rPr lang="en-US" sz="1800" dirty="0" smtClean="0">
                <a:solidFill>
                  <a:srgbClr val="002569"/>
                </a:solidFill>
              </a:rPr>
              <a:t>lead authors </a:t>
            </a:r>
            <a:r>
              <a:rPr lang="en-US" sz="1800" dirty="0" smtClean="0">
                <a:solidFill>
                  <a:srgbClr val="002569"/>
                </a:solidFill>
              </a:rPr>
              <a:t>is being planned for the Fall AGU meeting to be held in San Francisco in December 2012</a:t>
            </a:r>
          </a:p>
          <a:p>
            <a:pPr lvl="0"/>
            <a:r>
              <a:rPr lang="en-US" sz="1800" dirty="0" smtClean="0">
                <a:solidFill>
                  <a:srgbClr val="002569"/>
                </a:solidFill>
              </a:rPr>
              <a:t>A final draft of the report will be ready for review by CEOS agencies and organizations and other stakeholders </a:t>
            </a:r>
            <a:r>
              <a:rPr lang="en-US" sz="1800" dirty="0" smtClean="0"/>
              <a:t>no later than 1 January </a:t>
            </a:r>
            <a:r>
              <a:rPr lang="en-US" sz="1800" dirty="0" smtClean="0"/>
              <a:t>2013</a:t>
            </a:r>
            <a:endParaRPr lang="en-AU" sz="1800" dirty="0" smtClean="0">
              <a:solidFill>
                <a:schemeClr val="accent5">
                  <a:lumMod val="50000"/>
                </a:schemeClr>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24391" y="24761"/>
            <a:ext cx="8220708" cy="967130"/>
          </a:xfrm>
        </p:spPr>
        <p:txBody>
          <a:bodyPr/>
          <a:lstStyle/>
          <a:p>
            <a:r>
              <a:rPr lang="en-US" sz="2800" dirty="0" smtClean="0">
                <a:ea typeface="ＭＳ Ｐゴシック" charset="0"/>
                <a:cs typeface="ＭＳ Ｐゴシック" charset="0"/>
              </a:rPr>
              <a:t>Plans for completion of report: : </a:t>
            </a:r>
            <a:r>
              <a:rPr lang="en-US" altLang="ja-JP" sz="2800" dirty="0" smtClean="0">
                <a:ea typeface="ＭＳ Ｐゴシック" charset="0"/>
                <a:cs typeface="ＭＳ Ｐゴシック" charset="0"/>
              </a:rPr>
              <a:t>Reviewing &amp; Vetting the Final Draft</a:t>
            </a:r>
            <a:endParaRPr lang="en-US" altLang="ja-JP" sz="2800" dirty="0">
              <a:ea typeface="ＭＳ Ｐゴシック" charset="0"/>
              <a:cs typeface="ＭＳ Ｐゴシック" charset="0"/>
            </a:endParaRPr>
          </a:p>
        </p:txBody>
      </p:sp>
      <p:sp>
        <p:nvSpPr>
          <p:cNvPr id="7170" name="Rectangle 17"/>
          <p:cNvSpPr>
            <a:spLocks noGrp="1" noChangeArrowheads="1"/>
          </p:cNvSpPr>
          <p:nvPr>
            <p:ph type="body" idx="1"/>
          </p:nvPr>
        </p:nvSpPr>
        <p:spPr>
          <a:xfrm>
            <a:off x="105508" y="1397386"/>
            <a:ext cx="9653954" cy="5297731"/>
          </a:xfrm>
        </p:spPr>
        <p:txBody>
          <a:bodyPr/>
          <a:lstStyle/>
          <a:p>
            <a:r>
              <a:rPr lang="en-US" sz="2000" dirty="0" smtClean="0"/>
              <a:t>Internal CEOS – ask all CTF members to review carefully and to help ensure Space Agency representation and perspectives are adequately  incorporated into each chapter and ensure appropriate people in their agencies review the final draft.</a:t>
            </a:r>
          </a:p>
          <a:p>
            <a:pPr>
              <a:buNone/>
            </a:pPr>
            <a:r>
              <a:rPr lang="en-US" sz="2000" dirty="0" smtClean="0">
                <a:sym typeface="Wingdings" pitchFamily="2" charset="2"/>
              </a:rPr>
              <a:t>	 We request your (CEOS SIT representatives) help as well!</a:t>
            </a:r>
            <a:endParaRPr lang="en-US" sz="2000" dirty="0" smtClean="0"/>
          </a:p>
          <a:p>
            <a:pPr lvl="0"/>
            <a:r>
              <a:rPr lang="en-US" sz="2000" dirty="0" smtClean="0"/>
              <a:t>Meetings of interest for side consultations include:</a:t>
            </a:r>
          </a:p>
          <a:p>
            <a:pPr lvl="1"/>
            <a:r>
              <a:rPr lang="en-US" sz="2000" dirty="0" smtClean="0"/>
              <a:t>CEOS Plenary, Bangalore, October 2012</a:t>
            </a:r>
          </a:p>
          <a:p>
            <a:pPr lvl="1"/>
            <a:r>
              <a:rPr lang="en-US" sz="2000" dirty="0" smtClean="0"/>
              <a:t>American Geophysical Union Fall meeting, San Francisco, December 2012</a:t>
            </a:r>
          </a:p>
          <a:p>
            <a:pPr lvl="1"/>
            <a:r>
              <a:rPr lang="en-US" sz="2000" dirty="0" smtClean="0"/>
              <a:t>A GEO Carbon meeting – ask the GEO secretariat or Carbon Community of Practice (</a:t>
            </a:r>
            <a:r>
              <a:rPr lang="en-US" sz="2000" dirty="0" err="1" smtClean="0"/>
              <a:t>CCoP</a:t>
            </a:r>
            <a:r>
              <a:rPr lang="en-US" sz="2000" dirty="0" smtClean="0"/>
              <a:t>) to identify candidates</a:t>
            </a:r>
          </a:p>
          <a:p>
            <a:pPr lvl="0"/>
            <a:r>
              <a:rPr lang="en-US" sz="2000" dirty="0" smtClean="0"/>
              <a:t>Will r</a:t>
            </a:r>
            <a:r>
              <a:rPr lang="en-US" sz="2000" dirty="0" smtClean="0"/>
              <a:t>equest </a:t>
            </a:r>
            <a:r>
              <a:rPr lang="en-US" sz="2000" dirty="0" smtClean="0"/>
              <a:t>review of final draft by </a:t>
            </a:r>
            <a:r>
              <a:rPr lang="en-US" sz="2000" dirty="0" smtClean="0"/>
              <a:t>Global </a:t>
            </a:r>
            <a:r>
              <a:rPr lang="en-US" sz="2000" dirty="0" smtClean="0"/>
              <a:t>Carbon Project leadership, </a:t>
            </a:r>
            <a:r>
              <a:rPr lang="en-US" sz="2000" dirty="0" smtClean="0"/>
              <a:t>GEO </a:t>
            </a:r>
            <a:r>
              <a:rPr lang="en-US" sz="2000" dirty="0" err="1" smtClean="0"/>
              <a:t>CCoP</a:t>
            </a:r>
            <a:r>
              <a:rPr lang="en-US" sz="2000" dirty="0" smtClean="0"/>
              <a:t>, </a:t>
            </a:r>
            <a:r>
              <a:rPr lang="en-US" sz="2000" dirty="0" smtClean="0"/>
              <a:t>and the authors of the </a:t>
            </a:r>
            <a:r>
              <a:rPr lang="en-US" sz="2000" i="1" dirty="0" smtClean="0"/>
              <a:t>GEO Carbon Strategy</a:t>
            </a:r>
            <a:r>
              <a:rPr lang="en-US" sz="2000" dirty="0" smtClean="0"/>
              <a:t>.</a:t>
            </a:r>
            <a:endParaRPr lang="en-US" sz="2000" dirty="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1301" y="1393797"/>
            <a:ext cx="9471025" cy="4866205"/>
          </a:xfrm>
        </p:spPr>
        <p:txBody>
          <a:bodyPr/>
          <a:lstStyle/>
          <a:p>
            <a:pPr marL="0" indent="0" algn="ctr">
              <a:buFont typeface="Wingdings" charset="2"/>
              <a:buNone/>
              <a:defRPr/>
            </a:pPr>
            <a:endParaRPr lang="en-GB" sz="1800" dirty="0" smtClean="0"/>
          </a:p>
          <a:p>
            <a:pPr marL="0" indent="0">
              <a:buSzPct val="100000"/>
              <a:buFont typeface="Wingdings" pitchFamily="2" charset="2"/>
              <a:buChar char="v"/>
              <a:defRPr/>
            </a:pPr>
            <a:r>
              <a:rPr lang="en-US" sz="2000" dirty="0" smtClean="0"/>
              <a:t> It has been difficult to stay on schedule and coordinate this activity with only best effort, volunteer work. Resources for travel and meeting logistics have been very hard to secure. Taking advantage of ad hoc meetings has been helpful, but inadequate.</a:t>
            </a:r>
          </a:p>
          <a:p>
            <a:pPr marL="400050" lvl="1" indent="0">
              <a:buSzPct val="100000"/>
              <a:buNone/>
              <a:defRPr/>
            </a:pPr>
            <a:r>
              <a:rPr lang="en-US" sz="1800" dirty="0" smtClean="0">
                <a:sym typeface="Wingdings" pitchFamily="2" charset="2"/>
              </a:rPr>
              <a:t> </a:t>
            </a:r>
            <a:r>
              <a:rPr lang="en-US" sz="1800" dirty="0" smtClean="0"/>
              <a:t>Our first dedicated meeting will be the one in mid-October; support for the </a:t>
            </a:r>
            <a:r>
              <a:rPr lang="en-US" sz="1800" dirty="0" smtClean="0">
                <a:sym typeface="Wingdings" pitchFamily="2" charset="2"/>
              </a:rPr>
              <a:t>travel of chapter authors would be much appreciated!</a:t>
            </a:r>
          </a:p>
          <a:p>
            <a:pPr marL="400050" lvl="1" indent="0">
              <a:buSzPct val="100000"/>
              <a:buNone/>
              <a:defRPr/>
            </a:pPr>
            <a:endParaRPr lang="en-US" sz="2000" dirty="0" smtClean="0"/>
          </a:p>
          <a:p>
            <a:pPr marL="0" indent="0">
              <a:buSzPct val="100000"/>
              <a:buFont typeface="Wingdings" pitchFamily="2" charset="2"/>
              <a:buChar char="v"/>
              <a:defRPr/>
            </a:pPr>
            <a:r>
              <a:rPr lang="en-US" sz="2000" dirty="0" smtClean="0"/>
              <a:t> We have announced a delay in the anticipated delivery of our report to 31 March 2013 (our goal is </a:t>
            </a:r>
            <a:r>
              <a:rPr lang="en-US" sz="2000" dirty="0" smtClean="0"/>
              <a:t>to </a:t>
            </a:r>
            <a:r>
              <a:rPr lang="en-US" sz="2000" dirty="0" smtClean="0"/>
              <a:t>be in time for SIT-28).  </a:t>
            </a:r>
            <a:endParaRPr lang="en-US" sz="1800" dirty="0" smtClean="0">
              <a:solidFill>
                <a:schemeClr val="accent5">
                  <a:lumMod val="50000"/>
                </a:schemeClr>
              </a:solidFill>
            </a:endParaRPr>
          </a:p>
        </p:txBody>
      </p:sp>
      <p:sp>
        <p:nvSpPr>
          <p:cNvPr id="4" name="Rectangle 3"/>
          <p:cNvSpPr/>
          <p:nvPr/>
        </p:nvSpPr>
        <p:spPr>
          <a:xfrm>
            <a:off x="409278" y="153268"/>
            <a:ext cx="6423554" cy="584775"/>
          </a:xfrm>
          <a:prstGeom prst="rect">
            <a:avLst/>
          </a:prstGeom>
        </p:spPr>
        <p:txBody>
          <a:bodyPr wrap="none">
            <a:spAutoFit/>
          </a:bodyPr>
          <a:lstStyle/>
          <a:p>
            <a:pPr algn="ctr" eaLnBrk="0" hangingPunct="0">
              <a:defRPr/>
            </a:pPr>
            <a:r>
              <a:rPr lang="en-GB" sz="3200" b="1" dirty="0" smtClean="0">
                <a:solidFill>
                  <a:schemeClr val="bg1"/>
                </a:solidFill>
                <a:latin typeface="+mj-lt"/>
                <a:ea typeface="+mn-ea"/>
                <a:cs typeface="+mn-cs"/>
              </a:rPr>
              <a:t>Continuing Challenges / Issues </a:t>
            </a:r>
            <a:endParaRPr lang="en-GB" sz="2400" b="1" dirty="0">
              <a:solidFill>
                <a:srgbClr val="FF0000"/>
              </a:solidFill>
              <a:latin typeface="+mj-lt"/>
              <a:ea typeface="+mn-ea"/>
              <a:cs typeface="+mn-cs"/>
            </a:endParaRPr>
          </a:p>
        </p:txBody>
      </p:sp>
    </p:spTree>
    <p:extLst>
      <p:ext uri="{BB962C8B-B14F-4D97-AF65-F5344CB8AC3E}">
        <p14:creationId xmlns:p14="http://schemas.microsoft.com/office/powerpoint/2010/main" xmlns="" val="332542206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6"/>
          <p:cNvSpPr>
            <a:spLocks noGrp="1" noChangeArrowheads="1"/>
          </p:cNvSpPr>
          <p:nvPr>
            <p:ph type="title"/>
          </p:nvPr>
        </p:nvSpPr>
        <p:spPr/>
        <p:txBody>
          <a:bodyPr/>
          <a:lstStyle/>
          <a:p>
            <a:r>
              <a:rPr lang="en-US" altLang="ja-JP" sz="2800" dirty="0" smtClean="0">
                <a:latin typeface="Century Gothic" charset="0"/>
                <a:ea typeface="ＭＳ Ｐゴシック" charset="0"/>
                <a:cs typeface="ＭＳ Ｐゴシック" charset="0"/>
              </a:rPr>
              <a:t> </a:t>
            </a:r>
            <a:endParaRPr lang="en-US" altLang="ja-JP" sz="2800" dirty="0">
              <a:latin typeface="Century Gothic" charset="0"/>
              <a:ea typeface="ＭＳ Ｐゴシック" charset="0"/>
              <a:cs typeface="ＭＳ Ｐゴシック" charset="0"/>
            </a:endParaRPr>
          </a:p>
        </p:txBody>
      </p:sp>
      <p:sp>
        <p:nvSpPr>
          <p:cNvPr id="5122" name="Rectangle 17"/>
          <p:cNvSpPr>
            <a:spLocks noGrp="1" noChangeArrowheads="1"/>
          </p:cNvSpPr>
          <p:nvPr>
            <p:ph type="body" idx="1"/>
          </p:nvPr>
        </p:nvSpPr>
        <p:spPr>
          <a:xfrm>
            <a:off x="3189438" y="2710778"/>
            <a:ext cx="6698469" cy="1814701"/>
          </a:xfrm>
        </p:spPr>
        <p:txBody>
          <a:bodyPr/>
          <a:lstStyle/>
          <a:p>
            <a:pPr>
              <a:buFont typeface="Wingdings" charset="0"/>
              <a:buNone/>
            </a:pPr>
            <a:endParaRPr lang="en-AU" altLang="ja-JP" sz="2000" dirty="0">
              <a:latin typeface="Tahoma" charset="0"/>
              <a:ea typeface="ＭＳ Ｐゴシック" charset="0"/>
              <a:cs typeface="ＭＳ Ｐゴシック" charset="0"/>
            </a:endParaRPr>
          </a:p>
          <a:p>
            <a:pPr>
              <a:buNone/>
            </a:pPr>
            <a:r>
              <a:rPr lang="en-GB" altLang="ja-JP" sz="4800" dirty="0" smtClean="0">
                <a:latin typeface="Tahoma" charset="0"/>
                <a:ea typeface="ＭＳ Ｐゴシック" charset="0"/>
                <a:cs typeface="ＭＳ Ｐゴシック" charset="0"/>
              </a:rPr>
              <a:t>Backup Materials</a:t>
            </a:r>
            <a:endParaRPr lang="en-GB" sz="4800" i="1" dirty="0" smtClean="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328738"/>
            <a:ext cx="2573338" cy="3186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1" name="Rectangle 16"/>
          <p:cNvSpPr>
            <a:spLocks noGrp="1" noChangeArrowheads="1"/>
          </p:cNvSpPr>
          <p:nvPr>
            <p:ph type="title"/>
          </p:nvPr>
        </p:nvSpPr>
        <p:spPr/>
        <p:txBody>
          <a:bodyPr/>
          <a:lstStyle/>
          <a:p>
            <a:r>
              <a:rPr lang="en-US" altLang="ja-JP" dirty="0">
                <a:latin typeface="Century Gothic" charset="0"/>
                <a:ea typeface="ＭＳ Ｐゴシック" charset="0"/>
                <a:cs typeface="ＭＳ Ｐゴシック" charset="0"/>
              </a:rPr>
              <a:t>Rationale</a:t>
            </a:r>
            <a:endParaRPr lang="en-US" altLang="ja-JP" sz="2800" dirty="0">
              <a:latin typeface="Century Gothic" charset="0"/>
              <a:ea typeface="ＭＳ Ｐゴシック" charset="0"/>
              <a:cs typeface="ＭＳ Ｐゴシック" charset="0"/>
            </a:endParaRPr>
          </a:p>
        </p:txBody>
      </p:sp>
      <p:sp>
        <p:nvSpPr>
          <p:cNvPr id="5122" name="Rectangle 17"/>
          <p:cNvSpPr>
            <a:spLocks noGrp="1" noChangeArrowheads="1"/>
          </p:cNvSpPr>
          <p:nvPr>
            <p:ph type="body" idx="1"/>
          </p:nvPr>
        </p:nvSpPr>
        <p:spPr>
          <a:xfrm>
            <a:off x="2608263" y="1377950"/>
            <a:ext cx="6965950" cy="4864100"/>
          </a:xfrm>
        </p:spPr>
        <p:txBody>
          <a:bodyPr/>
          <a:lstStyle/>
          <a:p>
            <a:pPr>
              <a:buFont typeface="Wingdings" charset="0"/>
              <a:buNone/>
            </a:pPr>
            <a:endParaRPr lang="en-AU" altLang="ja-JP" sz="2000" dirty="0">
              <a:latin typeface="Tahoma" charset="0"/>
              <a:ea typeface="ＭＳ Ｐゴシック" charset="0"/>
              <a:cs typeface="ＭＳ Ｐゴシック" charset="0"/>
            </a:endParaRPr>
          </a:p>
          <a:p>
            <a:r>
              <a:rPr lang="en-GB" altLang="ja-JP" sz="2000" dirty="0">
                <a:latin typeface="Tahoma" charset="0"/>
                <a:ea typeface="ＭＳ Ｐゴシック" charset="0"/>
                <a:cs typeface="ＭＳ Ｐゴシック" charset="0"/>
              </a:rPr>
              <a:t>CEOS established the Carbon Task Force (CTF) to coordinate the response from s</a:t>
            </a:r>
            <a:r>
              <a:rPr lang="en-GB" altLang="ja-JP" sz="2000" dirty="0" smtClean="0">
                <a:latin typeface="Tahoma" charset="0"/>
                <a:ea typeface="ＭＳ Ｐゴシック" charset="0"/>
                <a:cs typeface="ＭＳ Ｐゴシック" charset="0"/>
              </a:rPr>
              <a:t>pace </a:t>
            </a:r>
            <a:r>
              <a:rPr lang="en-GB" altLang="ja-JP" sz="2000" dirty="0">
                <a:latin typeface="Tahoma" charset="0"/>
                <a:ea typeface="ＭＳ Ｐゴシック" charset="0"/>
                <a:cs typeface="ＭＳ Ｐゴシック" charset="0"/>
              </a:rPr>
              <a:t>a</a:t>
            </a:r>
            <a:r>
              <a:rPr lang="en-GB" altLang="ja-JP" sz="2000" dirty="0" smtClean="0">
                <a:latin typeface="Tahoma" charset="0"/>
                <a:ea typeface="ＭＳ Ｐゴシック" charset="0"/>
                <a:cs typeface="ＭＳ Ｐゴシック" charset="0"/>
              </a:rPr>
              <a:t>gencies </a:t>
            </a:r>
            <a:r>
              <a:rPr lang="en-GB" altLang="ja-JP" sz="2000" dirty="0">
                <a:latin typeface="Tahoma" charset="0"/>
                <a:ea typeface="ＭＳ Ｐゴシック" charset="0"/>
                <a:cs typeface="ＭＳ Ｐゴシック" charset="0"/>
              </a:rPr>
              <a:t>to the GEO Carbon Strategy.</a:t>
            </a:r>
          </a:p>
          <a:p>
            <a:pPr lvl="1"/>
            <a:r>
              <a:rPr lang="en-GB" sz="1800" dirty="0">
                <a:latin typeface="Tahoma" charset="0"/>
                <a:ea typeface="ＭＳ Ｐゴシック" charset="0"/>
              </a:rPr>
              <a:t>Take into account information requirements of both the UNFCCC and IPCC and consider how future satellite missions will support them</a:t>
            </a:r>
          </a:p>
          <a:p>
            <a:pPr lvl="1"/>
            <a:r>
              <a:rPr lang="en-GB" sz="1800" dirty="0">
                <a:latin typeface="Tahoma" charset="0"/>
                <a:ea typeface="ＭＳ Ｐゴシック" charset="0"/>
              </a:rPr>
              <a:t>Also take account of, and be consistent with, the GCOS and GEO Implementation Plans.</a:t>
            </a:r>
          </a:p>
          <a:p>
            <a:pPr lvl="1"/>
            <a:r>
              <a:rPr lang="en-GB" sz="1800" dirty="0">
                <a:latin typeface="Tahoma" charset="0"/>
                <a:ea typeface="ＭＳ Ｐゴシック" charset="0"/>
              </a:rPr>
              <a:t>Help definition of next generation missions for individual </a:t>
            </a:r>
            <a:r>
              <a:rPr lang="en-GB" sz="1800" dirty="0" smtClean="0">
                <a:latin typeface="Tahoma" charset="0"/>
                <a:ea typeface="ＭＳ Ｐゴシック" charset="0"/>
              </a:rPr>
              <a:t>agencies</a:t>
            </a:r>
          </a:p>
          <a:p>
            <a:pPr lvl="1"/>
            <a:r>
              <a:rPr lang="en-US" sz="1800" dirty="0" smtClean="0"/>
              <a:t>Provide a basis for systematic observation and reporting of progress towards satisfying society’s carbon information needs</a:t>
            </a:r>
          </a:p>
          <a:p>
            <a:pPr lvl="1"/>
            <a:endParaRPr lang="en-AU" sz="1800" dirty="0">
              <a:latin typeface="Tahoma" charset="0"/>
              <a:ea typeface="ＭＳ Ｐゴシック" charset="0"/>
            </a:endParaRPr>
          </a:p>
          <a:p>
            <a:pPr lvl="1"/>
            <a:endParaRPr lang="en-GB" sz="1800" dirty="0">
              <a:latin typeface="Tahoma" charset="0"/>
              <a:ea typeface="ＭＳ Ｐゴシック" charset="0"/>
            </a:endParaRPr>
          </a:p>
          <a:p>
            <a:endParaRPr lang="en-GB" altLang="ja-JP" sz="2000" dirty="0">
              <a:latin typeface="Tahoma" charset="0"/>
              <a:ea typeface="ＭＳ Ｐゴシック" charset="0"/>
              <a:cs typeface="ＭＳ Ｐゴシック"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328738"/>
            <a:ext cx="2573338" cy="3186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627806" y="-44393"/>
            <a:ext cx="1256066" cy="7559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6"/>
          <p:cNvSpPr>
            <a:spLocks noGrp="1" noChangeArrowheads="1"/>
          </p:cNvSpPr>
          <p:nvPr>
            <p:ph type="title"/>
          </p:nvPr>
        </p:nvSpPr>
        <p:spPr/>
        <p:txBody>
          <a:bodyPr/>
          <a:lstStyle/>
          <a:p>
            <a:r>
              <a:rPr lang="en-US" altLang="ja-JP" dirty="0" smtClean="0">
                <a:latin typeface="Century Gothic" charset="0"/>
                <a:ea typeface="ＭＳ Ｐゴシック" charset="0"/>
                <a:cs typeface="ＭＳ Ｐゴシック" charset="0"/>
              </a:rPr>
              <a:t>CEOS Response to the GEO Carbon </a:t>
            </a:r>
            <a:br>
              <a:rPr lang="en-US" altLang="ja-JP" dirty="0" smtClean="0">
                <a:latin typeface="Century Gothic" charset="0"/>
                <a:ea typeface="ＭＳ Ｐゴシック" charset="0"/>
                <a:cs typeface="ＭＳ Ｐゴシック" charset="0"/>
              </a:rPr>
            </a:br>
            <a:r>
              <a:rPr lang="en-US" altLang="ja-JP" dirty="0" smtClean="0">
                <a:latin typeface="Century Gothic" charset="0"/>
                <a:ea typeface="ＭＳ Ｐゴシック" charset="0"/>
                <a:cs typeface="ＭＳ Ｐゴシック" charset="0"/>
              </a:rPr>
              <a:t>Strategy: Approach to Report</a:t>
            </a:r>
            <a:endParaRPr lang="en-US" altLang="ja-JP" sz="2800" dirty="0">
              <a:latin typeface="Century Gothic" charset="0"/>
              <a:ea typeface="ＭＳ Ｐゴシック" charset="0"/>
              <a:cs typeface="ＭＳ Ｐゴシック" charset="0"/>
            </a:endParaRPr>
          </a:p>
        </p:txBody>
      </p:sp>
      <p:sp>
        <p:nvSpPr>
          <p:cNvPr id="17411" name="Rectangle 17"/>
          <p:cNvSpPr>
            <a:spLocks noGrp="1" noChangeArrowheads="1"/>
          </p:cNvSpPr>
          <p:nvPr>
            <p:ph type="body" idx="1"/>
          </p:nvPr>
        </p:nvSpPr>
        <p:spPr>
          <a:xfrm>
            <a:off x="284163" y="1647825"/>
            <a:ext cx="9148762" cy="4864100"/>
          </a:xfrm>
        </p:spPr>
        <p:txBody>
          <a:bodyPr/>
          <a:lstStyle/>
          <a:p>
            <a:pPr>
              <a:buFont typeface="Wingdings" charset="2"/>
              <a:buChar char="v"/>
              <a:defRPr/>
            </a:pPr>
            <a:r>
              <a:rPr lang="en-GB" sz="1800" dirty="0" smtClean="0"/>
              <a:t>Carbon </a:t>
            </a:r>
            <a:r>
              <a:rPr lang="en-GB" sz="1800" dirty="0"/>
              <a:t>Task Force co-leads (JAXA &amp; NASA) take overall </a:t>
            </a:r>
            <a:r>
              <a:rPr lang="en-GB" sz="1800" dirty="0" smtClean="0"/>
              <a:t>responsibility. </a:t>
            </a:r>
          </a:p>
          <a:p>
            <a:pPr>
              <a:buFont typeface="Wingdings" charset="2"/>
              <a:buChar char="v"/>
              <a:defRPr/>
            </a:pPr>
            <a:r>
              <a:rPr lang="en-GB" sz="1800" dirty="0" smtClean="0"/>
              <a:t>Domain leads have been identified by CTF to develop </a:t>
            </a:r>
            <a:r>
              <a:rPr lang="en-GB" sz="1800" dirty="0"/>
              <a:t>the atmospheric, </a:t>
            </a:r>
            <a:r>
              <a:rPr lang="en-GB" sz="1800" dirty="0" smtClean="0"/>
              <a:t>terrestrial (land) </a:t>
            </a:r>
            <a:r>
              <a:rPr lang="en-GB" sz="1800" dirty="0"/>
              <a:t>and oceanic </a:t>
            </a:r>
            <a:r>
              <a:rPr lang="en-GB" sz="1800" dirty="0" smtClean="0"/>
              <a:t>chapters:</a:t>
            </a:r>
          </a:p>
          <a:p>
            <a:pPr lvl="2">
              <a:buFont typeface="Wingdings" charset="2"/>
              <a:buChar char="Ø"/>
              <a:defRPr/>
            </a:pPr>
            <a:r>
              <a:rPr lang="en-GB" sz="1600" dirty="0" smtClean="0">
                <a:solidFill>
                  <a:schemeClr val="accent1">
                    <a:lumMod val="75000"/>
                  </a:schemeClr>
                </a:solidFill>
              </a:rPr>
              <a:t>Atmosphere</a:t>
            </a:r>
            <a:r>
              <a:rPr lang="en-GB" sz="1600" dirty="0">
                <a:solidFill>
                  <a:schemeClr val="accent1">
                    <a:lumMod val="75000"/>
                  </a:schemeClr>
                </a:solidFill>
              </a:rPr>
              <a:t>: Prof Berrien Moore (</a:t>
            </a:r>
            <a:r>
              <a:rPr lang="en-GB" sz="1600" dirty="0" smtClean="0">
                <a:solidFill>
                  <a:schemeClr val="accent1">
                    <a:lumMod val="75000"/>
                  </a:schemeClr>
                </a:solidFill>
              </a:rPr>
              <a:t>Univ. Oklahoma, USA)</a:t>
            </a:r>
            <a:endParaRPr lang="en-AU" sz="1600" dirty="0">
              <a:solidFill>
                <a:schemeClr val="accent1">
                  <a:lumMod val="75000"/>
                </a:schemeClr>
              </a:solidFill>
            </a:endParaRPr>
          </a:p>
          <a:p>
            <a:pPr lvl="2">
              <a:buFont typeface="Wingdings" charset="2"/>
              <a:buChar char="Ø"/>
              <a:defRPr/>
            </a:pPr>
            <a:r>
              <a:rPr lang="en-GB" sz="1600" dirty="0">
                <a:solidFill>
                  <a:schemeClr val="accent1">
                    <a:lumMod val="75000"/>
                  </a:schemeClr>
                </a:solidFill>
              </a:rPr>
              <a:t>Land: Prof </a:t>
            </a:r>
            <a:r>
              <a:rPr lang="en-AU" sz="1600" dirty="0">
                <a:solidFill>
                  <a:schemeClr val="accent1">
                    <a:lumMod val="75000"/>
                  </a:schemeClr>
                </a:solidFill>
              </a:rPr>
              <a:t>Christiane Schmullius (</a:t>
            </a:r>
            <a:r>
              <a:rPr lang="en-AU" sz="1600" dirty="0" smtClean="0">
                <a:solidFill>
                  <a:schemeClr val="accent1">
                    <a:lumMod val="75000"/>
                  </a:schemeClr>
                </a:solidFill>
              </a:rPr>
              <a:t>Univ. Jena, Germany)</a:t>
            </a:r>
            <a:endParaRPr lang="en-AU" sz="1600" dirty="0">
              <a:solidFill>
                <a:schemeClr val="accent1">
                  <a:lumMod val="75000"/>
                </a:schemeClr>
              </a:solidFill>
            </a:endParaRPr>
          </a:p>
          <a:p>
            <a:pPr lvl="2">
              <a:buFont typeface="Wingdings" charset="2"/>
              <a:buChar char="Ø"/>
              <a:defRPr/>
            </a:pPr>
            <a:r>
              <a:rPr lang="en-AU" sz="1600" dirty="0" smtClean="0">
                <a:solidFill>
                  <a:schemeClr val="accent1">
                    <a:lumMod val="75000"/>
                  </a:schemeClr>
                </a:solidFill>
              </a:rPr>
              <a:t>Ocean</a:t>
            </a:r>
            <a:r>
              <a:rPr lang="en-AU" sz="1600" dirty="0">
                <a:solidFill>
                  <a:schemeClr val="accent1">
                    <a:lumMod val="75000"/>
                  </a:schemeClr>
                </a:solidFill>
              </a:rPr>
              <a:t>: Dr Shubha Sathyendranath (Plymouth Marine </a:t>
            </a:r>
            <a:r>
              <a:rPr lang="en-AU" sz="1600" dirty="0" smtClean="0">
                <a:solidFill>
                  <a:schemeClr val="accent1">
                    <a:lumMod val="75000"/>
                  </a:schemeClr>
                </a:solidFill>
              </a:rPr>
              <a:t>Laboratory, UK)</a:t>
            </a:r>
            <a:r>
              <a:rPr lang="en-GB" sz="1800" dirty="0" smtClean="0"/>
              <a:t> </a:t>
            </a:r>
          </a:p>
          <a:p>
            <a:pPr>
              <a:buFont typeface="Wingdings" charset="2"/>
              <a:buChar char="v"/>
              <a:defRPr/>
            </a:pPr>
            <a:r>
              <a:rPr lang="en-GB" sz="1800" dirty="0" smtClean="0"/>
              <a:t>And the Integration chapter:</a:t>
            </a:r>
          </a:p>
          <a:p>
            <a:pPr lvl="2">
              <a:buFont typeface="Wingdings" charset="2"/>
              <a:buChar char="Ø"/>
              <a:defRPr/>
            </a:pPr>
            <a:r>
              <a:rPr lang="en-GB" sz="1600" dirty="0" smtClean="0">
                <a:solidFill>
                  <a:schemeClr val="accent1">
                    <a:lumMod val="75000"/>
                  </a:schemeClr>
                </a:solidFill>
              </a:rPr>
              <a:t>Integration: Dr. Stephen Plummer (European Space Agency)</a:t>
            </a:r>
            <a:endParaRPr lang="en-GB" sz="1600" dirty="0">
              <a:solidFill>
                <a:schemeClr val="accent1">
                  <a:lumMod val="75000"/>
                </a:schemeClr>
              </a:solidFill>
            </a:endParaRPr>
          </a:p>
          <a:p>
            <a:pPr>
              <a:buFont typeface="Wingdings" charset="2"/>
              <a:buChar char="v"/>
              <a:defRPr/>
            </a:pPr>
            <a:r>
              <a:rPr lang="en-GB" sz="1800" dirty="0" smtClean="0"/>
              <a:t>Domain leads supported by co-authors from the international EO scientific community based on recommendations made by CTF members as well as from the domain leads.</a:t>
            </a:r>
          </a:p>
          <a:p>
            <a:pPr>
              <a:buFont typeface="Wingdings" charset="2"/>
              <a:buChar char="v"/>
              <a:defRPr/>
            </a:pPr>
            <a:r>
              <a:rPr lang="en-AU" sz="1800" dirty="0" smtClean="0"/>
              <a:t>Follows </a:t>
            </a:r>
            <a:r>
              <a:rPr lang="en-AU" sz="1800" dirty="0"/>
              <a:t>the model of the CEOS Response to the GCOS </a:t>
            </a:r>
            <a:r>
              <a:rPr lang="en-AU" sz="1800" dirty="0" smtClean="0"/>
              <a:t>Implementation </a:t>
            </a:r>
            <a:r>
              <a:rPr lang="en-AU" sz="1800" dirty="0" smtClean="0">
                <a:solidFill>
                  <a:srgbClr val="002569"/>
                </a:solidFill>
              </a:rPr>
              <a:t>Plan</a:t>
            </a:r>
            <a:r>
              <a:rPr lang="en-AU" sz="1800" dirty="0" smtClean="0"/>
              <a:t> with </a:t>
            </a:r>
            <a:r>
              <a:rPr lang="en-AU" sz="1800" dirty="0"/>
              <a:t>actions </a:t>
            </a:r>
            <a:r>
              <a:rPr lang="en-AU" sz="1800" dirty="0" smtClean="0"/>
              <a:t>identified </a:t>
            </a:r>
            <a:r>
              <a:rPr lang="en-AU" sz="1800" dirty="0"/>
              <a:t>for each domain and for integration as the basis for monitoring and </a:t>
            </a:r>
            <a:r>
              <a:rPr lang="en-AU" sz="1800" dirty="0" smtClean="0"/>
              <a:t>reporting.</a:t>
            </a:r>
          </a:p>
          <a:p>
            <a:pPr>
              <a:buFont typeface="Wingdings" charset="2"/>
              <a:buChar char="v"/>
              <a:defRPr/>
            </a:pPr>
            <a:r>
              <a:rPr lang="en-AU" sz="1800" dirty="0" smtClean="0">
                <a:solidFill>
                  <a:srgbClr val="002569"/>
                </a:solidFill>
              </a:rPr>
              <a:t>Recognised that the GEO Carbon Strategy Report may not cover the full spectrum of societal needs and CEOS should aim to address this.</a:t>
            </a:r>
            <a:endParaRPr lang="en-AU" altLang="ja-JP" sz="1800" dirty="0" smtClean="0">
              <a:solidFill>
                <a:srgbClr val="008000"/>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88259" y="6414247"/>
            <a:ext cx="860612" cy="443753"/>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2" name="Title 1"/>
          <p:cNvSpPr>
            <a:spLocks noGrp="1"/>
          </p:cNvSpPr>
          <p:nvPr>
            <p:ph type="title"/>
          </p:nvPr>
        </p:nvSpPr>
        <p:spPr>
          <a:xfrm>
            <a:off x="59217" y="57872"/>
            <a:ext cx="9150350" cy="941387"/>
          </a:xfrm>
        </p:spPr>
        <p:txBody>
          <a:bodyPr/>
          <a:lstStyle/>
          <a:p>
            <a:r>
              <a:rPr lang="en-GB" dirty="0" smtClean="0"/>
              <a:t>Outline and Leads for CTF Report</a:t>
            </a:r>
            <a:endParaRPr lang="en-US" dirty="0"/>
          </a:p>
        </p:txBody>
      </p:sp>
      <p:sp>
        <p:nvSpPr>
          <p:cNvPr id="1025" name="Rectangle 1"/>
          <p:cNvSpPr>
            <a:spLocks noGrp="1" noChangeArrowheads="1"/>
          </p:cNvSpPr>
          <p:nvPr>
            <p:ph idx="1"/>
          </p:nvPr>
        </p:nvSpPr>
        <p:spPr bwMode="auto">
          <a:xfrm>
            <a:off x="132700" y="1467247"/>
            <a:ext cx="9627957" cy="495520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buNone/>
            </a:pPr>
            <a:r>
              <a:rPr lang="en-GB" sz="2800" i="1" dirty="0" smtClean="0"/>
              <a:t>CEOS Strategy for Carbon Observations from Space </a:t>
            </a:r>
          </a:p>
          <a:p>
            <a:pPr>
              <a:buNone/>
            </a:pPr>
            <a:endParaRPr lang="en-GB" i="1" dirty="0" smtClean="0"/>
          </a:p>
          <a:p>
            <a:pPr>
              <a:buNone/>
            </a:pPr>
            <a:r>
              <a:rPr lang="en-GB" dirty="0" smtClean="0"/>
              <a:t>Executive Summary (</a:t>
            </a:r>
            <a:r>
              <a:rPr lang="en-GB" dirty="0" smtClean="0">
                <a:solidFill>
                  <a:srgbClr val="BF7400"/>
                </a:solidFill>
              </a:rPr>
              <a:t>Moriyama, Plummer, Wickland</a:t>
            </a:r>
            <a:r>
              <a:rPr lang="en-GB" dirty="0" smtClean="0"/>
              <a:t>)</a:t>
            </a:r>
            <a:endParaRPr lang="en-US" dirty="0" smtClean="0"/>
          </a:p>
          <a:p>
            <a:pPr>
              <a:buNone/>
            </a:pPr>
            <a:r>
              <a:rPr lang="en-GB" dirty="0" smtClean="0"/>
              <a:t>Section 1: Introduction (Ward and </a:t>
            </a:r>
            <a:r>
              <a:rPr lang="en-GB" dirty="0" smtClean="0">
                <a:solidFill>
                  <a:srgbClr val="BF7400"/>
                </a:solidFill>
              </a:rPr>
              <a:t>Wickland</a:t>
            </a:r>
            <a:r>
              <a:rPr lang="en-GB" dirty="0" smtClean="0"/>
              <a:t>)</a:t>
            </a:r>
            <a:endParaRPr lang="en-US" dirty="0" smtClean="0"/>
          </a:p>
          <a:p>
            <a:pPr>
              <a:buNone/>
            </a:pPr>
            <a:r>
              <a:rPr lang="en-GB" dirty="0" smtClean="0"/>
              <a:t>Section 2: Land Domain (Schmullius)</a:t>
            </a:r>
            <a:endParaRPr lang="en-US" dirty="0" smtClean="0"/>
          </a:p>
          <a:p>
            <a:pPr>
              <a:buNone/>
            </a:pPr>
            <a:r>
              <a:rPr lang="en-GB" dirty="0" smtClean="0"/>
              <a:t>Section 3: Ocean Domain (Sathyendranath)</a:t>
            </a:r>
            <a:endParaRPr lang="en-US" dirty="0" smtClean="0"/>
          </a:p>
          <a:p>
            <a:pPr>
              <a:buNone/>
            </a:pPr>
            <a:r>
              <a:rPr lang="en-GB" dirty="0" smtClean="0"/>
              <a:t>Section 4: Atmosphere Domain (Moore)</a:t>
            </a:r>
            <a:endParaRPr lang="en-US" dirty="0" smtClean="0"/>
          </a:p>
          <a:p>
            <a:pPr>
              <a:buNone/>
            </a:pPr>
            <a:r>
              <a:rPr lang="en-GB" dirty="0" smtClean="0"/>
              <a:t>Section 5: Integration (</a:t>
            </a:r>
            <a:r>
              <a:rPr lang="en-GB" dirty="0" smtClean="0">
                <a:solidFill>
                  <a:srgbClr val="BF7400"/>
                </a:solidFill>
              </a:rPr>
              <a:t>Plummer</a:t>
            </a:r>
            <a:r>
              <a:rPr lang="en-GB" dirty="0" smtClean="0"/>
              <a:t>)</a:t>
            </a:r>
            <a:endParaRPr lang="en-US" dirty="0" smtClean="0"/>
          </a:p>
          <a:p>
            <a:pPr>
              <a:buNone/>
            </a:pPr>
            <a:r>
              <a:rPr lang="en-GB" dirty="0" smtClean="0"/>
              <a:t>Section 6: The Way Forward (</a:t>
            </a:r>
            <a:r>
              <a:rPr lang="en-GB" dirty="0" smtClean="0">
                <a:solidFill>
                  <a:srgbClr val="BF7400"/>
                </a:solidFill>
              </a:rPr>
              <a:t>Plummer, Moriyama, Wickland</a:t>
            </a:r>
            <a:r>
              <a:rPr lang="en-GB" dirty="0" smtClean="0"/>
              <a:t>)</a:t>
            </a:r>
            <a:endParaRPr lang="en-US" dirty="0" smtClean="0"/>
          </a:p>
          <a:p>
            <a:pPr>
              <a:buNone/>
            </a:pPr>
            <a:r>
              <a:rPr lang="en-GB" dirty="0" smtClean="0"/>
              <a:t>Appendices</a:t>
            </a:r>
          </a:p>
          <a:p>
            <a:pPr>
              <a:buNone/>
            </a:pPr>
            <a:endParaRPr lang="en-GB"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6"/>
          <p:cNvSpPr>
            <a:spLocks noGrp="1" noChangeArrowheads="1"/>
          </p:cNvSpPr>
          <p:nvPr>
            <p:ph type="title"/>
          </p:nvPr>
        </p:nvSpPr>
        <p:spPr/>
        <p:txBody>
          <a:bodyPr/>
          <a:lstStyle/>
          <a:p>
            <a:r>
              <a:rPr lang="en-US" altLang="ja-JP" dirty="0" smtClean="0">
                <a:latin typeface="Century Gothic" charset="0"/>
                <a:ea typeface="ＭＳ Ｐゴシック" charset="0"/>
                <a:cs typeface="ＭＳ Ｐゴシック" charset="0"/>
              </a:rPr>
              <a:t>CEOS Response to the GEO Carbon </a:t>
            </a:r>
            <a:br>
              <a:rPr lang="en-US" altLang="ja-JP" dirty="0" smtClean="0">
                <a:latin typeface="Century Gothic" charset="0"/>
                <a:ea typeface="ＭＳ Ｐゴシック" charset="0"/>
                <a:cs typeface="ＭＳ Ｐゴシック" charset="0"/>
              </a:rPr>
            </a:br>
            <a:r>
              <a:rPr lang="en-US" altLang="ja-JP" dirty="0" smtClean="0">
                <a:latin typeface="Century Gothic" charset="0"/>
                <a:ea typeface="ＭＳ Ｐゴシック" charset="0"/>
                <a:cs typeface="ＭＳ Ｐゴシック" charset="0"/>
              </a:rPr>
              <a:t>Strategy</a:t>
            </a:r>
            <a:endParaRPr lang="en-US" altLang="ja-JP" sz="2800" dirty="0">
              <a:latin typeface="Century Gothic" charset="0"/>
              <a:ea typeface="ＭＳ Ｐゴシック" charset="0"/>
              <a:cs typeface="ＭＳ Ｐゴシック" charset="0"/>
            </a:endParaRPr>
          </a:p>
        </p:txBody>
      </p:sp>
      <p:sp>
        <p:nvSpPr>
          <p:cNvPr id="5122" name="Rectangle 17"/>
          <p:cNvSpPr>
            <a:spLocks noGrp="1" noChangeArrowheads="1"/>
          </p:cNvSpPr>
          <p:nvPr>
            <p:ph type="body" idx="1"/>
          </p:nvPr>
        </p:nvSpPr>
        <p:spPr>
          <a:xfrm>
            <a:off x="2608263" y="1377950"/>
            <a:ext cx="6965950" cy="4864100"/>
          </a:xfrm>
        </p:spPr>
        <p:txBody>
          <a:bodyPr/>
          <a:lstStyle/>
          <a:p>
            <a:pPr>
              <a:buFont typeface="Wingdings" charset="0"/>
              <a:buNone/>
            </a:pPr>
            <a:endParaRPr lang="en-AU" altLang="ja-JP" sz="2000" dirty="0">
              <a:latin typeface="Tahoma" charset="0"/>
              <a:ea typeface="ＭＳ Ｐゴシック" charset="0"/>
              <a:cs typeface="ＭＳ Ｐゴシック" charset="0"/>
            </a:endParaRPr>
          </a:p>
          <a:p>
            <a:pPr>
              <a:buNone/>
            </a:pPr>
            <a:r>
              <a:rPr lang="en-GB" altLang="ja-JP" dirty="0">
                <a:latin typeface="Tahoma" charset="0"/>
                <a:ea typeface="ＭＳ Ｐゴシック" charset="0"/>
                <a:cs typeface="ＭＳ Ｐゴシック" charset="0"/>
              </a:rPr>
              <a:t>CEOS established the Carbon Task Force (CTF) to coordinate the response from s</a:t>
            </a:r>
            <a:r>
              <a:rPr lang="en-GB" altLang="ja-JP" dirty="0" smtClean="0">
                <a:latin typeface="Tahoma" charset="0"/>
                <a:ea typeface="ＭＳ Ｐゴシック" charset="0"/>
                <a:cs typeface="ＭＳ Ｐゴシック" charset="0"/>
              </a:rPr>
              <a:t>pace </a:t>
            </a:r>
            <a:r>
              <a:rPr lang="en-GB" altLang="ja-JP" dirty="0">
                <a:latin typeface="Tahoma" charset="0"/>
                <a:ea typeface="ＭＳ Ｐゴシック" charset="0"/>
                <a:cs typeface="ＭＳ Ｐゴシック" charset="0"/>
              </a:rPr>
              <a:t>a</a:t>
            </a:r>
            <a:r>
              <a:rPr lang="en-GB" altLang="ja-JP" dirty="0" smtClean="0">
                <a:latin typeface="Tahoma" charset="0"/>
                <a:ea typeface="ＭＳ Ｐゴシック" charset="0"/>
                <a:cs typeface="ＭＳ Ｐゴシック" charset="0"/>
              </a:rPr>
              <a:t>gencies </a:t>
            </a:r>
            <a:r>
              <a:rPr lang="en-GB" altLang="ja-JP" dirty="0">
                <a:latin typeface="Tahoma" charset="0"/>
                <a:ea typeface="ＭＳ Ｐゴシック" charset="0"/>
                <a:cs typeface="ＭＳ Ｐゴシック" charset="0"/>
              </a:rPr>
              <a:t>to the GEO Carbon </a:t>
            </a:r>
            <a:r>
              <a:rPr lang="en-GB" altLang="ja-JP" dirty="0" smtClean="0">
                <a:latin typeface="Tahoma" charset="0"/>
                <a:ea typeface="ＭＳ Ｐゴシック" charset="0"/>
                <a:cs typeface="ＭＳ Ｐゴシック" charset="0"/>
              </a:rPr>
              <a:t>Strategy:</a:t>
            </a:r>
          </a:p>
          <a:p>
            <a:pPr>
              <a:buNone/>
            </a:pPr>
            <a:endParaRPr lang="en-GB" i="1" dirty="0" smtClean="0">
              <a:latin typeface="Tahoma" charset="0"/>
              <a:ea typeface="ＭＳ Ｐゴシック" charset="0"/>
            </a:endParaRPr>
          </a:p>
          <a:p>
            <a:pPr>
              <a:buNone/>
            </a:pPr>
            <a:r>
              <a:rPr lang="en-GB" i="1" dirty="0" smtClean="0">
                <a:latin typeface="Tahoma" charset="0"/>
                <a:ea typeface="ＭＳ Ｐゴシック" charset="0"/>
              </a:rPr>
              <a:t>	</a:t>
            </a:r>
            <a:r>
              <a:rPr lang="en-GB" i="1" dirty="0" smtClean="0"/>
              <a:t>CEOS Strategy for Carbon Observations from Space </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328738"/>
            <a:ext cx="2573338" cy="3186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88259" y="6414247"/>
            <a:ext cx="860612" cy="443753"/>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2" name="Title 1"/>
          <p:cNvSpPr>
            <a:spLocks noGrp="1"/>
          </p:cNvSpPr>
          <p:nvPr>
            <p:ph type="title"/>
          </p:nvPr>
        </p:nvSpPr>
        <p:spPr/>
        <p:txBody>
          <a:bodyPr/>
          <a:lstStyle/>
          <a:p>
            <a:r>
              <a:rPr lang="en-US" dirty="0" smtClean="0"/>
              <a:t>Domain Chapter Authors</a:t>
            </a:r>
            <a:endParaRPr lang="en-US" dirty="0"/>
          </a:p>
        </p:txBody>
      </p:sp>
      <p:sp>
        <p:nvSpPr>
          <p:cNvPr id="1025" name="Rectangle 1"/>
          <p:cNvSpPr>
            <a:spLocks noGrp="1" noChangeArrowheads="1"/>
          </p:cNvSpPr>
          <p:nvPr>
            <p:ph idx="1"/>
          </p:nvPr>
        </p:nvSpPr>
        <p:spPr bwMode="auto">
          <a:xfrm>
            <a:off x="157683" y="1278731"/>
            <a:ext cx="7842211" cy="560153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2569"/>
                </a:solidFill>
                <a:effectLst/>
                <a:ea typeface="Calibri" pitchFamily="34" charset="0"/>
                <a:cs typeface="Arial" pitchFamily="34" charset="0"/>
              </a:rPr>
              <a:t>Atmosphere:</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002569"/>
                </a:solidFill>
                <a:effectLst/>
                <a:ea typeface="Calibri" pitchFamily="34" charset="0"/>
                <a:cs typeface="Arial" pitchFamily="34" charset="0"/>
              </a:rPr>
              <a:t>Berrien Moore (University of Oklahoma)</a:t>
            </a:r>
            <a:endParaRPr kumimoji="0" lang="en-US" sz="1800" i="0" u="none" strike="noStrike" cap="none" normalizeH="0" baseline="0" dirty="0" smtClean="0">
              <a:ln>
                <a:noFill/>
              </a:ln>
              <a:solidFill>
                <a:srgbClr val="002569"/>
              </a:solidFill>
              <a:effectLst/>
              <a:cs typeface="Arial" pitchFamily="34" charset="0"/>
            </a:endParaRPr>
          </a:p>
          <a:p>
            <a:pPr marL="0" lvl="0" indent="0">
              <a:spcBef>
                <a:spcPct val="0"/>
              </a:spcBef>
              <a:buNone/>
            </a:pPr>
            <a:r>
              <a:rPr kumimoji="0" lang="en-US" sz="1800" b="0" i="0" u="none" strike="noStrike" cap="none" normalizeH="0" baseline="0" dirty="0" smtClean="0">
                <a:ln>
                  <a:noFill/>
                </a:ln>
                <a:solidFill>
                  <a:srgbClr val="BF7400"/>
                </a:solidFill>
                <a:effectLst/>
                <a:ea typeface="Times New Roman" pitchFamily="18" charset="0"/>
                <a:cs typeface="Arial" pitchFamily="34" charset="0"/>
              </a:rPr>
              <a:t>John Burrows (</a:t>
            </a:r>
            <a:r>
              <a:rPr lang="en-US" sz="1800" b="0" dirty="0" err="1" smtClean="0">
                <a:solidFill>
                  <a:srgbClr val="BF7400"/>
                </a:solidFill>
              </a:rPr>
              <a:t>Universität</a:t>
            </a:r>
            <a:r>
              <a:rPr lang="en-US" sz="1800" b="0" dirty="0" smtClean="0">
                <a:solidFill>
                  <a:srgbClr val="BF7400"/>
                </a:solidFill>
              </a:rPr>
              <a:t> Bremen</a:t>
            </a:r>
            <a:r>
              <a:rPr kumimoji="0" lang="en-US" sz="1800" b="0" i="0" u="none" strike="noStrike" cap="none" normalizeH="0" baseline="0" dirty="0" smtClean="0">
                <a:ln>
                  <a:noFill/>
                </a:ln>
                <a:solidFill>
                  <a:srgbClr val="BF7400"/>
                </a:solidFill>
                <a:effectLst/>
                <a:ea typeface="Times New Roman"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BF7400"/>
                </a:solidFill>
                <a:effectLst/>
                <a:ea typeface="Times New Roman" pitchFamily="18" charset="0"/>
                <a:cs typeface="Arial" pitchFamily="34" charset="0"/>
              </a:rPr>
              <a:t>David Crisp (NASA</a:t>
            </a:r>
            <a:r>
              <a:rPr kumimoji="0" lang="en-US" sz="1800" b="0" i="0" u="none" strike="noStrike" cap="none" normalizeH="0" dirty="0" smtClean="0">
                <a:ln>
                  <a:noFill/>
                </a:ln>
                <a:solidFill>
                  <a:srgbClr val="BF7400"/>
                </a:solidFill>
                <a:effectLst/>
                <a:ea typeface="Times New Roman" pitchFamily="18" charset="0"/>
                <a:cs typeface="Arial" pitchFamily="34" charset="0"/>
              </a:rPr>
              <a:t> </a:t>
            </a:r>
            <a:r>
              <a:rPr kumimoji="0" lang="en-US" sz="1800" b="0" i="0" u="none" strike="noStrike" cap="none" normalizeH="0" baseline="0" dirty="0" smtClean="0">
                <a:ln>
                  <a:noFill/>
                </a:ln>
                <a:solidFill>
                  <a:srgbClr val="BF7400"/>
                </a:solidFill>
                <a:effectLst/>
                <a:ea typeface="Times New Roman" pitchFamily="18" charset="0"/>
                <a:cs typeface="Arial" pitchFamily="34" charset="0"/>
              </a:rPr>
              <a:t>Jet Propulsion Laboratory)</a:t>
            </a:r>
            <a:endParaRPr kumimoji="0" lang="en-US" sz="1800" b="0" i="0" u="none" strike="noStrike" cap="none" normalizeH="0" baseline="0" dirty="0" smtClean="0">
              <a:ln>
                <a:noFill/>
              </a:ln>
              <a:solidFill>
                <a:srgbClr val="BF740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Michio Kawamiya (Japan Agency for Marine-earth Science and Technology)</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Martin Heimann (Max Plank Institute for Biogeochemistry, Jena)</a:t>
            </a:r>
            <a:endParaRPr kumimoji="0" lang="en-US" sz="1800" b="0" i="0" u="none" strike="noStrike" cap="none" normalizeH="0" baseline="0" dirty="0" smtClean="0">
              <a:ln>
                <a:noFill/>
              </a:ln>
              <a:solidFill>
                <a:srgbClr val="002569"/>
              </a:solidFill>
              <a:effectLst/>
              <a:cs typeface="Arial" pitchFamily="34" charset="0"/>
            </a:endParaRPr>
          </a:p>
          <a:p>
            <a:pPr marL="0" indent="0">
              <a:spcBef>
                <a:spcPct val="0"/>
              </a:spcBef>
              <a:buNone/>
            </a:pPr>
            <a:r>
              <a:rPr lang="en-US" sz="1800" b="0" dirty="0" smtClean="0">
                <a:solidFill>
                  <a:srgbClr val="002569"/>
                </a:solidFill>
                <a:ea typeface="Calibri" pitchFamily="34" charset="0"/>
                <a:cs typeface="Arial" pitchFamily="34" charset="0"/>
              </a:rPr>
              <a:t>Ray Nasser (Environment Canada)</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Peter Rayner (Laboratoire des Sciences du Climat et de </a:t>
            </a:r>
            <a:r>
              <a:rPr kumimoji="0" lang="en-US" sz="1800" b="0" i="0" u="none" strike="noStrike" cap="none" normalizeH="0" baseline="0" dirty="0" err="1" smtClean="0">
                <a:ln>
                  <a:noFill/>
                </a:ln>
                <a:solidFill>
                  <a:srgbClr val="002569"/>
                </a:solidFill>
                <a:effectLst/>
                <a:ea typeface="Calibri" pitchFamily="34" charset="0"/>
                <a:cs typeface="Arial" pitchFamily="34" charset="0"/>
              </a:rPr>
              <a:t>L'Environnement</a:t>
            </a:r>
            <a:r>
              <a:rPr kumimoji="0" lang="en-US" sz="1800" b="0" i="0" u="none" strike="noStrike" cap="none" normalizeH="0" baseline="0" dirty="0" smtClean="0">
                <a:ln>
                  <a:noFill/>
                </a:ln>
                <a:solidFill>
                  <a:srgbClr val="002569"/>
                </a:solidFill>
                <a:effectLst/>
                <a:ea typeface="Calibri" pitchFamily="34"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2569"/>
                </a:solidFill>
                <a:effectLst/>
                <a:ea typeface="Calibri" pitchFamily="34" charset="0"/>
                <a:cs typeface="Arial" pitchFamily="34" charset="0"/>
              </a:rPr>
              <a:t>Land</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002569"/>
                </a:solidFill>
                <a:effectLst/>
                <a:ea typeface="Calibri" pitchFamily="34" charset="0"/>
                <a:cs typeface="Arial" pitchFamily="34" charset="0"/>
              </a:rPr>
              <a:t>Chris Schmullius (Friedrich-Schiller University Jena)</a:t>
            </a:r>
            <a:r>
              <a:rPr kumimoji="0" lang="en-US" sz="1800" b="1" i="0" u="none" strike="noStrike" cap="none" normalizeH="0" baseline="0" dirty="0" smtClean="0">
                <a:ln>
                  <a:noFill/>
                </a:ln>
                <a:solidFill>
                  <a:srgbClr val="002569"/>
                </a:solidFill>
                <a:effectLst/>
                <a:ea typeface="Calibri" pitchFamily="34" charset="0"/>
                <a:cs typeface="Arial" pitchFamily="34" charset="0"/>
              </a:rPr>
              <a:t>	</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1800" b="0" dirty="0" smtClean="0">
                <a:solidFill>
                  <a:srgbClr val="002569"/>
                </a:solidFill>
                <a:ea typeface="Calibri" pitchFamily="34" charset="0"/>
                <a:cs typeface="Arial" pitchFamily="34" charset="0"/>
              </a:rPr>
              <a:t>Warren Cohen (USDA Forest Service)</a:t>
            </a:r>
          </a:p>
          <a:p>
            <a:pPr marL="0" marR="0" lvl="0" indent="0" algn="l" defTabSz="914400" rtl="0" eaLnBrk="0" fontAlgn="base" latinLnBrk="0" hangingPunct="0">
              <a:lnSpc>
                <a:spcPct val="100000"/>
              </a:lnSpc>
              <a:spcBef>
                <a:spcPct val="0"/>
              </a:spcBef>
              <a:spcAft>
                <a:spcPct val="0"/>
              </a:spcAft>
              <a:buClrTx/>
              <a:buSzTx/>
              <a:buFontTx/>
              <a:buNone/>
              <a:tabLst/>
            </a:pPr>
            <a:r>
              <a:rPr lang="en-US" sz="1800" b="0" dirty="0" smtClean="0">
                <a:solidFill>
                  <a:srgbClr val="002569"/>
                </a:solidFill>
                <a:ea typeface="Calibri" pitchFamily="34" charset="0"/>
                <a:cs typeface="Arial" pitchFamily="34" charset="0"/>
              </a:rPr>
              <a:t>Ralph Dubayah (University of Maryland)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Kyle McDonald (City College of New York)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S</a:t>
            </a:r>
            <a:r>
              <a:rPr kumimoji="0" lang="en-US" sz="1800" b="0" i="0" u="none" strike="noStrike" cap="none" normalizeH="0" baseline="0" dirty="0" smtClean="0">
                <a:ln>
                  <a:noFill/>
                </a:ln>
                <a:solidFill>
                  <a:srgbClr val="002569"/>
                </a:solidFill>
                <a:effectLst/>
                <a:ea typeface="Times New Roman" pitchFamily="18" charset="0"/>
                <a:cs typeface="Arial" pitchFamily="34" charset="0"/>
              </a:rPr>
              <a:t>haun Quegan (The University of Sheffield)</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1800" b="0" dirty="0" smtClean="0">
                <a:solidFill>
                  <a:srgbClr val="BF7400"/>
                </a:solidFill>
                <a:ea typeface="Times New Roman" pitchFamily="18" charset="0"/>
                <a:cs typeface="Arial" pitchFamily="34" charset="0"/>
              </a:rPr>
              <a:t>Jean </a:t>
            </a:r>
            <a:r>
              <a:rPr lang="en-US" sz="1800" b="0" dirty="0" err="1" smtClean="0">
                <a:solidFill>
                  <a:srgbClr val="BF7400"/>
                </a:solidFill>
                <a:ea typeface="Times New Roman" pitchFamily="18" charset="0"/>
                <a:cs typeface="Arial" pitchFamily="34" charset="0"/>
              </a:rPr>
              <a:t>Ometto</a:t>
            </a:r>
            <a:r>
              <a:rPr lang="en-US" sz="1800" b="0" dirty="0" smtClean="0">
                <a:solidFill>
                  <a:srgbClr val="BF7400"/>
                </a:solidFill>
                <a:ea typeface="Times New Roman" pitchFamily="18" charset="0"/>
                <a:cs typeface="Arial" pitchFamily="34" charset="0"/>
              </a:rPr>
              <a:t> (</a:t>
            </a:r>
            <a:r>
              <a:rPr lang="en-US" sz="1800" b="0" dirty="0" err="1" smtClean="0">
                <a:solidFill>
                  <a:srgbClr val="BF7400"/>
                </a:solidFill>
                <a:ea typeface="Times New Roman" pitchFamily="18" charset="0"/>
                <a:cs typeface="Arial" pitchFamily="34" charset="0"/>
              </a:rPr>
              <a:t>Instituto</a:t>
            </a:r>
            <a:r>
              <a:rPr lang="en-US" sz="1800" b="0" dirty="0" smtClean="0">
                <a:solidFill>
                  <a:srgbClr val="BF7400"/>
                </a:solidFill>
                <a:ea typeface="Times New Roman" pitchFamily="18" charset="0"/>
                <a:cs typeface="Arial" pitchFamily="34" charset="0"/>
              </a:rPr>
              <a:t> </a:t>
            </a:r>
            <a:r>
              <a:rPr lang="en-US" sz="1800" b="0" dirty="0" err="1" smtClean="0">
                <a:solidFill>
                  <a:srgbClr val="BF7400"/>
                </a:solidFill>
                <a:ea typeface="Times New Roman" pitchFamily="18" charset="0"/>
                <a:cs typeface="Arial" pitchFamily="34" charset="0"/>
              </a:rPr>
              <a:t>Nacional</a:t>
            </a:r>
            <a:r>
              <a:rPr lang="en-US" sz="1800" b="0" dirty="0" smtClean="0">
                <a:solidFill>
                  <a:srgbClr val="BF7400"/>
                </a:solidFill>
                <a:ea typeface="Times New Roman" pitchFamily="18" charset="0"/>
                <a:cs typeface="Arial" pitchFamily="34" charset="0"/>
              </a:rPr>
              <a:t> de </a:t>
            </a:r>
            <a:r>
              <a:rPr lang="en-US" sz="1800" b="0" dirty="0" err="1" smtClean="0">
                <a:solidFill>
                  <a:srgbClr val="BF7400"/>
                </a:solidFill>
                <a:ea typeface="Times New Roman" pitchFamily="18" charset="0"/>
                <a:cs typeface="Arial" pitchFamily="34" charset="0"/>
              </a:rPr>
              <a:t>Pesquisas</a:t>
            </a:r>
            <a:r>
              <a:rPr lang="en-US" sz="1800" b="0" dirty="0" smtClean="0">
                <a:solidFill>
                  <a:srgbClr val="BF7400"/>
                </a:solidFill>
                <a:ea typeface="Times New Roman" pitchFamily="18" charset="0"/>
                <a:cs typeface="Arial" pitchFamily="34" charset="0"/>
              </a:rPr>
              <a:t> </a:t>
            </a:r>
            <a:r>
              <a:rPr lang="en-US" sz="1800" b="0" dirty="0" err="1" smtClean="0">
                <a:solidFill>
                  <a:srgbClr val="BF7400"/>
                </a:solidFill>
                <a:ea typeface="Times New Roman" pitchFamily="18" charset="0"/>
                <a:cs typeface="Arial" pitchFamily="34" charset="0"/>
              </a:rPr>
              <a:t>Espaciais</a:t>
            </a:r>
            <a:r>
              <a:rPr lang="en-US" sz="1800" b="0" dirty="0" smtClean="0">
                <a:solidFill>
                  <a:srgbClr val="BF7400"/>
                </a:solidFill>
                <a:ea typeface="Times New Roman"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BF7400"/>
                </a:solidFill>
                <a:effectLst/>
                <a:ea typeface="Times New Roman" pitchFamily="18" charset="0"/>
                <a:cs typeface="Arial" pitchFamily="34" charset="0"/>
              </a:rPr>
              <a:t>Stephen Plummer (European Space Agency)</a:t>
            </a:r>
          </a:p>
          <a:p>
            <a:pPr marL="0" marR="0" lvl="0" indent="0" algn="l" defTabSz="914400" rtl="0" eaLnBrk="0" fontAlgn="base" latinLnBrk="0" hangingPunct="0">
              <a:lnSpc>
                <a:spcPct val="100000"/>
              </a:lnSpc>
              <a:spcBef>
                <a:spcPct val="0"/>
              </a:spcBef>
              <a:spcAft>
                <a:spcPct val="0"/>
              </a:spcAft>
              <a:buClrTx/>
              <a:buSzTx/>
              <a:buFontTx/>
              <a:buNone/>
              <a:tabLst/>
            </a:pPr>
            <a:r>
              <a:rPr lang="en-US" sz="1800" b="0" dirty="0" smtClean="0">
                <a:solidFill>
                  <a:srgbClr val="002569"/>
                </a:solidFill>
                <a:ea typeface="Times New Roman" pitchFamily="18" charset="0"/>
                <a:cs typeface="Arial" pitchFamily="34" charset="0"/>
              </a:rPr>
              <a:t>Steven Running (University of Montana)</a:t>
            </a:r>
            <a:r>
              <a:rPr kumimoji="0" lang="en-US" sz="1800" b="0" i="0" u="none" strike="noStrike" cap="none" normalizeH="0" baseline="0" dirty="0" smtClean="0">
                <a:ln>
                  <a:noFill/>
                </a:ln>
                <a:solidFill>
                  <a:srgbClr val="002569"/>
                </a:solidFill>
                <a:effectLst/>
                <a:ea typeface="Times New Roman" pitchFamily="18" charset="0"/>
                <a:cs typeface="Arial" pitchFamily="34" charset="0"/>
              </a:rPr>
              <a:t> </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BF7400"/>
                </a:solidFill>
                <a:effectLst/>
                <a:ea typeface="Times New Roman" pitchFamily="18" charset="0"/>
                <a:cs typeface="Arial" pitchFamily="34" charset="0"/>
              </a:rPr>
              <a:t>Sassan Saatchi (NASA Jet Propulsion Laboratory)</a:t>
            </a:r>
            <a:endParaRPr kumimoji="0" lang="en-US" sz="1800" b="0" i="0" u="none" strike="noStrike" cap="none" normalizeH="0" baseline="0" dirty="0" smtClean="0">
              <a:ln>
                <a:noFill/>
              </a:ln>
              <a:solidFill>
                <a:srgbClr val="BF740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BF7400"/>
                </a:solidFill>
                <a:effectLst/>
                <a:ea typeface="Calibri" pitchFamily="34" charset="0"/>
                <a:cs typeface="Arial" pitchFamily="34" charset="0"/>
              </a:rPr>
              <a:t>Masanobu Shimada (Japan Aerospace Exploration Agency)</a:t>
            </a:r>
            <a:endParaRPr kumimoji="0" lang="en-US" sz="1800" b="0" i="0" u="none" strike="noStrike" cap="none" normalizeH="0" baseline="0" dirty="0" smtClean="0">
              <a:ln>
                <a:noFill/>
              </a:ln>
              <a:solidFill>
                <a:srgbClr val="BF740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800" b="1" i="0" u="none" strike="noStrike" cap="none" normalizeH="0" baseline="0" dirty="0" smtClean="0">
              <a:ln>
                <a:noFill/>
              </a:ln>
              <a:solidFill>
                <a:srgbClr val="002569"/>
              </a:solidFill>
              <a:effectLst/>
              <a:ea typeface="Calibri"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88259" y="6414247"/>
            <a:ext cx="860612" cy="443753"/>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2" name="Title 1"/>
          <p:cNvSpPr>
            <a:spLocks noGrp="1"/>
          </p:cNvSpPr>
          <p:nvPr>
            <p:ph type="title"/>
          </p:nvPr>
        </p:nvSpPr>
        <p:spPr/>
        <p:txBody>
          <a:bodyPr/>
          <a:lstStyle/>
          <a:p>
            <a:r>
              <a:rPr lang="en-US" dirty="0" smtClean="0"/>
              <a:t>Domain Chapter Authors</a:t>
            </a:r>
            <a:endParaRPr lang="en-US" dirty="0"/>
          </a:p>
        </p:txBody>
      </p:sp>
      <p:sp>
        <p:nvSpPr>
          <p:cNvPr id="1025" name="Rectangle 1"/>
          <p:cNvSpPr>
            <a:spLocks noGrp="1" noChangeArrowheads="1"/>
          </p:cNvSpPr>
          <p:nvPr>
            <p:ph idx="1"/>
          </p:nvPr>
        </p:nvSpPr>
        <p:spPr bwMode="auto">
          <a:xfrm>
            <a:off x="192505" y="1313769"/>
            <a:ext cx="7800533" cy="32624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800" b="1" i="0" u="none" strike="noStrike" cap="none" normalizeH="0" baseline="0" dirty="0" smtClean="0">
              <a:ln>
                <a:noFill/>
              </a:ln>
              <a:solidFill>
                <a:srgbClr val="002569"/>
              </a:solidFill>
              <a:effectLst/>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2569"/>
                </a:solidFill>
                <a:effectLst/>
                <a:ea typeface="Calibri" pitchFamily="34" charset="0"/>
                <a:cs typeface="Arial" pitchFamily="34" charset="0"/>
              </a:rPr>
              <a:t>Ocean</a:t>
            </a:r>
            <a:endParaRPr kumimoji="0" lang="en-US" sz="1800" b="0" i="0" u="none" strike="noStrike" cap="none" normalizeH="0" baseline="0" dirty="0" smtClean="0">
              <a:ln>
                <a:noFill/>
              </a:ln>
              <a:solidFill>
                <a:srgbClr val="002569"/>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smtClean="0">
                <a:ln>
                  <a:noFill/>
                </a:ln>
                <a:solidFill>
                  <a:srgbClr val="002569"/>
                </a:solidFill>
                <a:effectLst/>
                <a:ea typeface="Calibri" pitchFamily="34" charset="0"/>
                <a:cs typeface="Arial" pitchFamily="34" charset="0"/>
              </a:rPr>
              <a:t>Shubha Sathyendranath (Plymouth Marine Lab)</a:t>
            </a:r>
            <a:endParaRPr kumimoji="0" lang="en-US" sz="1800" i="0" u="none" strike="noStrike" cap="none" normalizeH="0" baseline="0" dirty="0" smtClean="0">
              <a:ln>
                <a:noFill/>
              </a:ln>
              <a:solidFill>
                <a:srgbClr val="002569"/>
              </a:solidFill>
              <a:effectLst/>
              <a:cs typeface="Arial" pitchFamily="34" charset="0"/>
            </a:endParaRPr>
          </a:p>
          <a:p>
            <a:pPr marL="0" lvl="0" indent="0">
              <a:spcBef>
                <a:spcPct val="0"/>
              </a:spcBef>
              <a:buNone/>
            </a:pPr>
            <a:r>
              <a:rPr lang="en-US" sz="1800" b="0" dirty="0" err="1" smtClean="0">
                <a:solidFill>
                  <a:srgbClr val="BF7400"/>
                </a:solidFill>
                <a:cs typeface="Arial" pitchFamily="34" charset="0"/>
              </a:rPr>
              <a:t>Prakash</a:t>
            </a:r>
            <a:r>
              <a:rPr lang="en-US" sz="1800" b="0" dirty="0" smtClean="0">
                <a:solidFill>
                  <a:srgbClr val="BF7400"/>
                </a:solidFill>
                <a:cs typeface="Arial" pitchFamily="34" charset="0"/>
              </a:rPr>
              <a:t> </a:t>
            </a:r>
            <a:r>
              <a:rPr lang="en-US" sz="1800" b="0" dirty="0" err="1" smtClean="0">
                <a:solidFill>
                  <a:srgbClr val="BF7400"/>
                </a:solidFill>
                <a:cs typeface="Arial" pitchFamily="34" charset="0"/>
              </a:rPr>
              <a:t>Chauhan</a:t>
            </a:r>
            <a:r>
              <a:rPr lang="en-US" sz="1800" b="0" dirty="0" smtClean="0">
                <a:solidFill>
                  <a:srgbClr val="BF7400"/>
                </a:solidFill>
                <a:cs typeface="Arial" pitchFamily="34" charset="0"/>
              </a:rPr>
              <a:t> (Indian Space Research Organization) </a:t>
            </a:r>
          </a:p>
          <a:p>
            <a:pPr marL="0" lvl="0" indent="0">
              <a:spcBef>
                <a:spcPct val="0"/>
              </a:spcBef>
              <a:buNone/>
            </a:pPr>
            <a:r>
              <a:rPr kumimoji="0" lang="en-US" sz="1800" b="0" i="0" u="none" strike="noStrike" cap="none" normalizeH="0" baseline="0" dirty="0" smtClean="0">
                <a:ln>
                  <a:noFill/>
                </a:ln>
                <a:solidFill>
                  <a:srgbClr val="BF7400"/>
                </a:solidFill>
                <a:effectLst/>
                <a:ea typeface="Calibri" pitchFamily="34" charset="0"/>
                <a:cs typeface="Arial" pitchFamily="34" charset="0"/>
              </a:rPr>
              <a:t>Watson Gregg (NASA Goddard Space Flight Center) </a:t>
            </a:r>
            <a:endParaRPr kumimoji="0" lang="en-US" sz="1800" b="0" i="0" u="none" strike="noStrike" cap="none" normalizeH="0" baseline="0" dirty="0" smtClean="0">
              <a:ln>
                <a:noFill/>
              </a:ln>
              <a:solidFill>
                <a:srgbClr val="BF740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BF7400"/>
                </a:solidFill>
                <a:effectLst/>
                <a:ea typeface="Calibri" pitchFamily="34" charset="0"/>
                <a:cs typeface="Arial" pitchFamily="34" charset="0"/>
              </a:rPr>
              <a:t>Nicolas Hoepffner (Joint Research Centre)</a:t>
            </a:r>
            <a:endParaRPr kumimoji="0" lang="en-US" sz="1800" b="0" i="0" u="none" strike="noStrike" cap="none" normalizeH="0" baseline="0" dirty="0" smtClean="0">
              <a:ln>
                <a:noFill/>
              </a:ln>
              <a:solidFill>
                <a:srgbClr val="BF7400"/>
              </a:solidFill>
              <a:effectLst/>
              <a:cs typeface="Arial" pitchFamily="34" charset="0"/>
            </a:endParaRPr>
          </a:p>
          <a:p>
            <a:pPr marL="0" indent="0">
              <a:spcBef>
                <a:spcPct val="0"/>
              </a:spcBef>
              <a:buNone/>
            </a:pPr>
            <a:r>
              <a:rPr lang="en-US" sz="1800" b="0" dirty="0" err="1" smtClean="0">
                <a:solidFill>
                  <a:srgbClr val="002569"/>
                </a:solidFill>
                <a:ea typeface="Calibri" pitchFamily="34" charset="0"/>
                <a:cs typeface="Arial" pitchFamily="34" charset="0"/>
              </a:rPr>
              <a:t>Joji</a:t>
            </a:r>
            <a:r>
              <a:rPr lang="en-US" sz="1800" b="0" dirty="0" smtClean="0">
                <a:solidFill>
                  <a:srgbClr val="002569"/>
                </a:solidFill>
                <a:ea typeface="Calibri" pitchFamily="34" charset="0"/>
                <a:cs typeface="Arial" pitchFamily="34" charset="0"/>
              </a:rPr>
              <a:t> Ishizaka (Nagoya University)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Johnny Johannessen (Nansen Environmental and Remote Sensing Centre) </a:t>
            </a:r>
            <a:endParaRPr kumimoji="0" lang="en-US" sz="1800" b="0" i="0" u="none" strike="noStrike" cap="none" normalizeH="0" baseline="0" dirty="0" smtClean="0">
              <a:ln>
                <a:noFill/>
              </a:ln>
              <a:solidFill>
                <a:srgbClr val="002569"/>
              </a:solidFill>
              <a:effectLst/>
              <a:cs typeface="Arial" pitchFamily="34" charset="0"/>
            </a:endParaRPr>
          </a:p>
          <a:p>
            <a:pPr marL="0" indent="0">
              <a:spcBef>
                <a:spcPct val="0"/>
              </a:spcBef>
              <a:buNone/>
            </a:pPr>
            <a:r>
              <a:rPr lang="en-US" sz="1800" b="0" dirty="0" smtClean="0">
                <a:solidFill>
                  <a:srgbClr val="BF7400"/>
                </a:solidFill>
                <a:cs typeface="Arial" pitchFamily="34" charset="0"/>
              </a:rPr>
              <a:t>Milton </a:t>
            </a:r>
            <a:r>
              <a:rPr lang="en-US" sz="1800" b="0" dirty="0" err="1" smtClean="0">
                <a:solidFill>
                  <a:srgbClr val="BF7400"/>
                </a:solidFill>
                <a:cs typeface="Arial" pitchFamily="34" charset="0"/>
              </a:rPr>
              <a:t>Kampel</a:t>
            </a:r>
            <a:r>
              <a:rPr lang="en-US" sz="1800" b="0" dirty="0" smtClean="0">
                <a:solidFill>
                  <a:srgbClr val="BF7400"/>
                </a:solidFill>
                <a:cs typeface="Arial" pitchFamily="34" charset="0"/>
              </a:rPr>
              <a:t> (</a:t>
            </a:r>
            <a:r>
              <a:rPr lang="pt-BR" sz="1800" b="0" dirty="0" smtClean="0">
                <a:solidFill>
                  <a:srgbClr val="BF7400"/>
                </a:solidFill>
              </a:rPr>
              <a:t>Instituto Nacional de Pesquisas Espaciais)</a:t>
            </a:r>
            <a:endParaRPr lang="en-US" sz="1800" b="0" dirty="0" smtClean="0">
              <a:solidFill>
                <a:srgbClr val="BF7400"/>
              </a:solidFill>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2569"/>
                </a:solidFill>
                <a:effectLst/>
                <a:ea typeface="Calibri" pitchFamily="34" charset="0"/>
                <a:cs typeface="Arial" pitchFamily="34" charset="0"/>
              </a:rPr>
              <a:t>Trevor Platt (Bedford Institute of Oceanography)</a:t>
            </a:r>
            <a:endParaRPr kumimoji="0" lang="en-US" sz="1800" b="0" i="0" u="none" strike="noStrike" cap="none" normalizeH="0" baseline="0" dirty="0" smtClean="0">
              <a:ln>
                <a:noFill/>
              </a:ln>
              <a:solidFill>
                <a:srgbClr val="002569"/>
              </a:solidFill>
              <a:effectLst/>
              <a:cs typeface="Arial" pitchFamily="34" charset="0"/>
            </a:endParaRPr>
          </a:p>
          <a:p>
            <a:pPr marL="0" lvl="0" indent="0">
              <a:spcBef>
                <a:spcPct val="0"/>
              </a:spcBef>
              <a:buNone/>
            </a:pPr>
            <a:r>
              <a:rPr lang="en-US" sz="1800" b="0" dirty="0" smtClean="0">
                <a:solidFill>
                  <a:srgbClr val="BF7400"/>
                </a:solidFill>
                <a:cs typeface="Arial" pitchFamily="34" charset="0"/>
              </a:rPr>
              <a:t>J-H </a:t>
            </a:r>
            <a:r>
              <a:rPr lang="en-US" sz="1800" b="0" dirty="0" err="1" smtClean="0">
                <a:solidFill>
                  <a:srgbClr val="BF7400"/>
                </a:solidFill>
                <a:cs typeface="Arial" pitchFamily="34" charset="0"/>
              </a:rPr>
              <a:t>Ryu</a:t>
            </a:r>
            <a:r>
              <a:rPr lang="en-US" sz="1800" b="0" dirty="0" smtClean="0">
                <a:solidFill>
                  <a:srgbClr val="BF7400"/>
                </a:solidFill>
                <a:cs typeface="Arial" pitchFamily="34" charset="0"/>
              </a:rPr>
              <a:t> (</a:t>
            </a:r>
            <a:r>
              <a:rPr lang="en-US" sz="1800" b="0" dirty="0" smtClean="0">
                <a:solidFill>
                  <a:srgbClr val="BF7400"/>
                </a:solidFill>
              </a:rPr>
              <a:t>Korea Ocean Satellite Center)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2569"/>
              </a:solidFill>
              <a:effectLst/>
              <a:cs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318853" y="9263"/>
            <a:ext cx="8220708" cy="967130"/>
          </a:xfrm>
        </p:spPr>
        <p:txBody>
          <a:bodyPr/>
          <a:lstStyle/>
          <a:p>
            <a:r>
              <a:rPr lang="en-US" altLang="ja-JP" dirty="0" smtClean="0">
                <a:latin typeface="Century Gothic" charset="0"/>
                <a:ea typeface="ＭＳ Ｐゴシック" charset="0"/>
                <a:cs typeface="ＭＳ Ｐゴシック" charset="0"/>
              </a:rPr>
              <a:t>Outline for Status Report</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415468" y="1622107"/>
            <a:ext cx="9092736" cy="5274635"/>
          </a:xfrm>
        </p:spPr>
        <p:txBody>
          <a:bodyPr/>
          <a:lstStyle/>
          <a:p>
            <a:r>
              <a:rPr lang="en-US" altLang="ja-JP" dirty="0" smtClean="0">
                <a:ea typeface="ＭＳ Ｐゴシック" charset="0"/>
                <a:cs typeface="ＭＳ Ｐゴシック" charset="0"/>
              </a:rPr>
              <a:t>Changes in CTF Leadership</a:t>
            </a:r>
          </a:p>
          <a:p>
            <a:endParaRPr lang="en-US" altLang="ja-JP" dirty="0" smtClean="0">
              <a:ea typeface="ＭＳ Ｐゴシック" charset="0"/>
              <a:cs typeface="ＭＳ Ｐゴシック" charset="0"/>
            </a:endParaRPr>
          </a:p>
          <a:p>
            <a:r>
              <a:rPr lang="en-US" altLang="ja-JP" dirty="0" smtClean="0">
                <a:ea typeface="ＭＳ Ｐゴシック" charset="0"/>
                <a:cs typeface="ＭＳ Ｐゴシック" charset="0"/>
              </a:rPr>
              <a:t>CTF Consultative Side Meeting at SIT-27 in La Jolla:  Summary report on discussions and inputs received</a:t>
            </a:r>
          </a:p>
          <a:p>
            <a:pPr>
              <a:buNone/>
            </a:pPr>
            <a:endParaRPr lang="en-US" altLang="ja-JP" dirty="0" smtClean="0">
              <a:ea typeface="ＭＳ Ｐゴシック" charset="0"/>
              <a:cs typeface="ＭＳ Ｐゴシック" charset="0"/>
            </a:endParaRPr>
          </a:p>
          <a:p>
            <a:r>
              <a:rPr lang="en-US" dirty="0" smtClean="0">
                <a:solidFill>
                  <a:srgbClr val="002569"/>
                </a:solidFill>
                <a:ea typeface="ＭＳ Ｐゴシック" charset="0"/>
                <a:cs typeface="ＭＳ Ｐゴシック" charset="0"/>
              </a:rPr>
              <a:t>CTF Activities and Milestones achieved since SIT-27</a:t>
            </a:r>
          </a:p>
          <a:p>
            <a:pPr>
              <a:buNone/>
            </a:pPr>
            <a:endParaRPr lang="en-US" dirty="0" smtClean="0">
              <a:solidFill>
                <a:srgbClr val="002569"/>
              </a:solidFill>
              <a:ea typeface="ＭＳ Ｐゴシック" charset="0"/>
              <a:cs typeface="ＭＳ Ｐゴシック" charset="0"/>
            </a:endParaRPr>
          </a:p>
          <a:p>
            <a:r>
              <a:rPr lang="en-US" dirty="0" smtClean="0">
                <a:solidFill>
                  <a:srgbClr val="002569"/>
                </a:solidFill>
                <a:ea typeface="ＭＳ Ｐゴシック" charset="0"/>
                <a:cs typeface="ＭＳ Ｐゴシック" charset="0"/>
              </a:rPr>
              <a:t>Plans for completion of report: </a:t>
            </a:r>
            <a:r>
              <a:rPr lang="en-GB" i="1" dirty="0" smtClean="0"/>
              <a:t>CEOS Strategy for Carbon Observations from Space</a:t>
            </a:r>
            <a:endParaRPr lang="en-US" dirty="0" smtClean="0">
              <a:solidFill>
                <a:srgbClr val="002569"/>
              </a:solidFill>
              <a:ea typeface="ＭＳ Ｐゴシック" charset="0"/>
              <a:cs typeface="ＭＳ Ｐゴシック" charset="0"/>
            </a:endParaRPr>
          </a:p>
          <a:p>
            <a:pPr>
              <a:buNone/>
            </a:pPr>
            <a:endParaRPr lang="en-US" dirty="0" smtClean="0">
              <a:solidFill>
                <a:srgbClr val="002569"/>
              </a:solidFill>
              <a:ea typeface="ＭＳ Ｐゴシック" charset="0"/>
              <a:cs typeface="ＭＳ Ｐゴシック" charset="0"/>
            </a:endParaRPr>
          </a:p>
          <a:p>
            <a:r>
              <a:rPr lang="en-US" dirty="0" smtClean="0">
                <a:solidFill>
                  <a:srgbClr val="002569"/>
                </a:solidFill>
                <a:ea typeface="ＭＳ Ｐゴシック" charset="0"/>
                <a:cs typeface="ＭＳ Ｐゴシック" charset="0"/>
              </a:rPr>
              <a:t>Challenges / Issues</a:t>
            </a:r>
            <a:endParaRPr lang="en-AU" dirty="0">
              <a:solidFill>
                <a:srgbClr val="002569"/>
              </a:solidFill>
              <a:ea typeface="ＭＳ Ｐゴシック" charset="0"/>
              <a:cs typeface="ＭＳ Ｐゴシック"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318853" y="9263"/>
            <a:ext cx="8220708" cy="967130"/>
          </a:xfrm>
        </p:spPr>
        <p:txBody>
          <a:bodyPr/>
          <a:lstStyle/>
          <a:p>
            <a:r>
              <a:rPr lang="en-US" altLang="ja-JP" dirty="0" smtClean="0">
                <a:latin typeface="Century Gothic" charset="0"/>
                <a:ea typeface="ＭＳ Ｐゴシック" charset="0"/>
                <a:cs typeface="ＭＳ Ｐゴシック" charset="0"/>
              </a:rPr>
              <a:t>New Leadership for Carbon Task Force</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674176" y="1883044"/>
            <a:ext cx="7880876" cy="4974956"/>
          </a:xfrm>
        </p:spPr>
        <p:txBody>
          <a:bodyPr/>
          <a:lstStyle/>
          <a:p>
            <a:pPr marL="0" lvl="0" indent="0">
              <a:buNone/>
            </a:pPr>
            <a:r>
              <a:rPr lang="en-AU" dirty="0" smtClean="0"/>
              <a:t>In April 2012, Masakatsu Nakajima assumed the JAXA CTF Co-Chair position after Takashi Moriyama’s retirement from JAXA. </a:t>
            </a:r>
          </a:p>
          <a:p>
            <a:pPr marL="0" lvl="0" indent="0">
              <a:buNone/>
            </a:pPr>
            <a:endParaRPr lang="en-AU" sz="1000" dirty="0" smtClean="0"/>
          </a:p>
          <a:p>
            <a:pPr marL="400050" lvl="1" indent="0">
              <a:buFont typeface="Wingdings" pitchFamily="2" charset="2"/>
              <a:buChar char="v"/>
            </a:pPr>
            <a:r>
              <a:rPr lang="en-AU" dirty="0" smtClean="0"/>
              <a:t> email address:  </a:t>
            </a:r>
            <a:r>
              <a:rPr lang="en-US" dirty="0" smtClean="0">
                <a:hlinkClick r:id="rId3"/>
              </a:rPr>
              <a:t>nakajima.masakatsu@jaxa.jp</a:t>
            </a:r>
            <a:endParaRPr lang="en-US" dirty="0" smtClean="0"/>
          </a:p>
          <a:p>
            <a:pPr marL="400050" lvl="1" indent="0">
              <a:buNone/>
            </a:pPr>
            <a:endParaRPr lang="en-US" dirty="0" smtClean="0"/>
          </a:p>
          <a:p>
            <a:pPr marL="400050" lvl="1" indent="0">
              <a:buFont typeface="Wingdings" pitchFamily="2" charset="2"/>
              <a:buChar char="v"/>
            </a:pPr>
            <a:r>
              <a:rPr lang="en-US" dirty="0" smtClean="0"/>
              <a:t> </a:t>
            </a:r>
            <a:r>
              <a:rPr lang="en-AU" dirty="0" smtClean="0"/>
              <a:t>Also, Kei Shiomi joined the CTF executive group, supporting the JAXA CTF team.</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202618" y="9263"/>
            <a:ext cx="8220708" cy="967130"/>
          </a:xfrm>
        </p:spPr>
        <p:txBody>
          <a:bodyPr/>
          <a:lstStyle/>
          <a:p>
            <a:r>
              <a:rPr lang="en-US" altLang="ja-JP" dirty="0" smtClean="0">
                <a:latin typeface="Century Gothic" charset="0"/>
                <a:ea typeface="ＭＳ Ｐゴシック" charset="0"/>
                <a:cs typeface="ＭＳ Ｐゴシック" charset="0"/>
              </a:rPr>
              <a:t>CTF Consultative Side Meeting at SIT-27</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428382"/>
            <a:ext cx="9653954" cy="5297731"/>
          </a:xfrm>
        </p:spPr>
        <p:txBody>
          <a:bodyPr/>
          <a:lstStyle/>
          <a:p>
            <a:pPr marL="0" indent="0">
              <a:buNone/>
            </a:pPr>
            <a:r>
              <a:rPr lang="en-US" sz="2000" dirty="0" smtClean="0"/>
              <a:t>CEOS agencies were invited to attend and/or send representatives to a consultative meeting to follow SIT-27 to provide feedback on the draft CTF report.</a:t>
            </a:r>
          </a:p>
          <a:p>
            <a:pPr marL="0" indent="0">
              <a:buNone/>
            </a:pPr>
            <a:endParaRPr lang="en-AU" sz="2000" dirty="0" smtClean="0">
              <a:solidFill>
                <a:srgbClr val="002569"/>
              </a:solidFill>
              <a:latin typeface="Tahoma" charset="0"/>
              <a:ea typeface="ＭＳ Ｐゴシック" charset="0"/>
              <a:cs typeface="ＭＳ Ｐゴシック" charset="0"/>
            </a:endParaRPr>
          </a:p>
          <a:p>
            <a:r>
              <a:rPr lang="en-AU" sz="2000" dirty="0" smtClean="0">
                <a:solidFill>
                  <a:srgbClr val="002569"/>
                </a:solidFill>
                <a:latin typeface="Tahoma" charset="0"/>
                <a:ea typeface="ＭＳ Ｐゴシック" charset="0"/>
                <a:cs typeface="ＭＳ Ｐゴシック" charset="0"/>
              </a:rPr>
              <a:t>Held on 29 March 2012 in La Jolla.</a:t>
            </a:r>
          </a:p>
          <a:p>
            <a:pPr>
              <a:buNone/>
            </a:pPr>
            <a:endParaRPr lang="en-AU" sz="2000" dirty="0" smtClean="0">
              <a:solidFill>
                <a:srgbClr val="002569"/>
              </a:solidFill>
              <a:latin typeface="Tahoma" charset="0"/>
              <a:ea typeface="ＭＳ Ｐゴシック" charset="0"/>
              <a:cs typeface="ＭＳ Ｐゴシック" charset="0"/>
            </a:endParaRPr>
          </a:p>
          <a:p>
            <a:r>
              <a:rPr lang="en-AU" sz="2000" dirty="0" smtClean="0">
                <a:solidFill>
                  <a:srgbClr val="002569"/>
                </a:solidFill>
                <a:latin typeface="Tahoma" charset="0"/>
                <a:ea typeface="ＭＳ Ｐゴシック" charset="0"/>
                <a:cs typeface="ＭＳ Ｐゴシック" charset="0"/>
              </a:rPr>
              <a:t>Attended by ~20 people, representing ~12 different CEOS agencies  (CNES, ISRO, ESA, JAXA, NASA, CMA, NOAA, USGS, Canada) and groups (WG or VC) and members of the CTF’s writing and executive teams.</a:t>
            </a:r>
          </a:p>
          <a:p>
            <a:pPr>
              <a:buNone/>
            </a:pPr>
            <a:endParaRPr lang="en-AU" sz="2000" dirty="0" smtClean="0">
              <a:solidFill>
                <a:srgbClr val="002569"/>
              </a:solidFill>
              <a:latin typeface="Tahoma" charset="0"/>
              <a:ea typeface="ＭＳ Ｐゴシック" charset="0"/>
              <a:cs typeface="ＭＳ Ｐゴシック" charset="0"/>
            </a:endParaRPr>
          </a:p>
          <a:p>
            <a:r>
              <a:rPr lang="en-AU" sz="2000" dirty="0" smtClean="0">
                <a:solidFill>
                  <a:srgbClr val="002569"/>
                </a:solidFill>
                <a:latin typeface="Tahoma" charset="0"/>
                <a:ea typeface="ＭＳ Ｐゴシック" charset="0"/>
                <a:cs typeface="ＭＳ Ｐゴシック" charset="0"/>
              </a:rPr>
              <a:t>Followed by CTF executive team and authors meeting on morning of 30 March 2012 to plan next steps.</a:t>
            </a:r>
            <a:endParaRPr lang="en-AU" sz="1800" dirty="0">
              <a:solidFill>
                <a:srgbClr val="002569"/>
              </a:solidFill>
              <a:latin typeface="Tahoma" charset="0"/>
              <a:ea typeface="ＭＳ Ｐゴシック" charset="0"/>
              <a:cs typeface="ＭＳ Ｐゴシック"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88259" y="6414247"/>
            <a:ext cx="860612" cy="443753"/>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000000"/>
              </a:solidFill>
              <a:effectLst/>
              <a:latin typeface="Tahoma" pitchFamily="34" charset="0"/>
            </a:endParaRPr>
          </a:p>
        </p:txBody>
      </p:sp>
      <p:sp>
        <p:nvSpPr>
          <p:cNvPr id="2" name="Title 1"/>
          <p:cNvSpPr>
            <a:spLocks noGrp="1"/>
          </p:cNvSpPr>
          <p:nvPr>
            <p:ph type="title"/>
          </p:nvPr>
        </p:nvSpPr>
        <p:spPr>
          <a:xfrm>
            <a:off x="57875" y="-179494"/>
            <a:ext cx="9150350" cy="941387"/>
          </a:xfrm>
        </p:spPr>
        <p:txBody>
          <a:bodyPr/>
          <a:lstStyle/>
          <a:p>
            <a:r>
              <a:rPr lang="en-US" dirty="0" smtClean="0"/>
              <a:t/>
            </a:r>
            <a:br>
              <a:rPr lang="en-US" dirty="0" smtClean="0"/>
            </a:br>
            <a:r>
              <a:rPr lang="en-AU" dirty="0" smtClean="0"/>
              <a:t>CEOS Carbon Task Force Consultative Meeting</a:t>
            </a:r>
            <a:r>
              <a:rPr lang="en-US" dirty="0" smtClean="0"/>
              <a:t> -- </a:t>
            </a:r>
            <a:r>
              <a:rPr lang="en-AU" dirty="0" smtClean="0"/>
              <a:t>Agenda</a:t>
            </a:r>
            <a:endParaRPr lang="en-US" dirty="0"/>
          </a:p>
        </p:txBody>
      </p:sp>
      <p:sp>
        <p:nvSpPr>
          <p:cNvPr id="1025" name="Rectangle 1"/>
          <p:cNvSpPr>
            <a:spLocks noGrp="1" noChangeArrowheads="1"/>
          </p:cNvSpPr>
          <p:nvPr>
            <p:ph idx="1"/>
          </p:nvPr>
        </p:nvSpPr>
        <p:spPr bwMode="auto">
          <a:xfrm>
            <a:off x="28522" y="1621611"/>
            <a:ext cx="9877478"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None/>
            </a:pPr>
            <a:r>
              <a:rPr lang="en-AU" sz="2000" i="1" dirty="0" smtClean="0"/>
              <a:t>Thursday 29</a:t>
            </a:r>
            <a:r>
              <a:rPr lang="en-AU" sz="2000" i="1" baseline="30000" dirty="0" smtClean="0"/>
              <a:t>th</a:t>
            </a:r>
            <a:endParaRPr lang="en-US" sz="2000" dirty="0" smtClean="0"/>
          </a:p>
          <a:p>
            <a:pPr>
              <a:buNone/>
            </a:pPr>
            <a:r>
              <a:rPr lang="en-AU" sz="2000" dirty="0" smtClean="0"/>
              <a:t>	09:00	Introductions, Welcome, and Meeting Objectives</a:t>
            </a:r>
            <a:endParaRPr lang="en-US" sz="2000" dirty="0" smtClean="0"/>
          </a:p>
          <a:p>
            <a:pPr>
              <a:buNone/>
            </a:pPr>
            <a:r>
              <a:rPr lang="en-AU" sz="2000" dirty="0" smtClean="0"/>
              <a:t>	09:15	CEOS Carbon Strategy Background, Objectives and Schedule </a:t>
            </a:r>
            <a:endParaRPr lang="en-US" sz="2000" dirty="0" smtClean="0"/>
          </a:p>
          <a:p>
            <a:pPr>
              <a:buNone/>
            </a:pPr>
            <a:r>
              <a:rPr lang="en-AU" sz="2000" dirty="0" smtClean="0"/>
              <a:t>	09:30	Atmosphere Chapter Overview and Status</a:t>
            </a:r>
            <a:endParaRPr lang="en-US" sz="2000" dirty="0" smtClean="0"/>
          </a:p>
          <a:p>
            <a:pPr>
              <a:buNone/>
            </a:pPr>
            <a:r>
              <a:rPr lang="en-AU" sz="2000" dirty="0" smtClean="0"/>
              <a:t>	10:00	Land Chapter Overview and Status</a:t>
            </a:r>
            <a:endParaRPr lang="en-US" sz="2000" dirty="0" smtClean="0"/>
          </a:p>
          <a:p>
            <a:pPr>
              <a:buNone/>
            </a:pPr>
            <a:r>
              <a:rPr lang="en-AU" sz="2000" i="1" dirty="0" smtClean="0"/>
              <a:t>	10:30	Break</a:t>
            </a:r>
            <a:endParaRPr lang="en-US" sz="2000" dirty="0" smtClean="0"/>
          </a:p>
          <a:p>
            <a:pPr>
              <a:buNone/>
            </a:pPr>
            <a:r>
              <a:rPr lang="en-AU" sz="2000" dirty="0" smtClean="0"/>
              <a:t>	10:45	Ocean Chapter Overview and Status</a:t>
            </a:r>
            <a:endParaRPr lang="en-US" sz="2000" dirty="0" smtClean="0"/>
          </a:p>
          <a:p>
            <a:pPr>
              <a:buNone/>
            </a:pPr>
            <a:r>
              <a:rPr lang="en-AU" sz="2000" dirty="0" smtClean="0"/>
              <a:t>	11:15	Integration Chapter Overview and Status</a:t>
            </a:r>
            <a:endParaRPr lang="en-US" sz="2000" dirty="0" smtClean="0"/>
          </a:p>
          <a:p>
            <a:pPr>
              <a:buNone/>
            </a:pPr>
            <a:r>
              <a:rPr lang="en-AU" sz="2000" dirty="0" smtClean="0"/>
              <a:t>	11:30	</a:t>
            </a:r>
            <a:r>
              <a:rPr lang="en-US" sz="2000" dirty="0" smtClean="0"/>
              <a:t>CEOS Agency Comments and Discussion</a:t>
            </a:r>
          </a:p>
          <a:p>
            <a:pPr>
              <a:buNone/>
            </a:pPr>
            <a:r>
              <a:rPr lang="en-AU" sz="2000" i="1" dirty="0" smtClean="0"/>
              <a:t>	12:15	Lunch</a:t>
            </a:r>
          </a:p>
          <a:p>
            <a:pPr>
              <a:buNone/>
            </a:pPr>
            <a:r>
              <a:rPr lang="en-AU" sz="2000" dirty="0" smtClean="0"/>
              <a:t>	13:45 	Draft Recommendations &amp; Specific Questions</a:t>
            </a:r>
            <a:endParaRPr lang="en-US" sz="2000" dirty="0" smtClean="0"/>
          </a:p>
          <a:p>
            <a:pPr>
              <a:buNone/>
            </a:pPr>
            <a:r>
              <a:rPr lang="en-AU" sz="2000" dirty="0" smtClean="0"/>
              <a:t>	14:45	Further Discussion</a:t>
            </a:r>
            <a:r>
              <a:rPr lang="en-US" sz="2000" dirty="0" smtClean="0"/>
              <a:t> &amp; </a:t>
            </a:r>
            <a:r>
              <a:rPr lang="en-AU" sz="2000" dirty="0" smtClean="0"/>
              <a:t>Steps Required for Report Completion</a:t>
            </a:r>
            <a:endParaRPr lang="en-US" sz="1800" dirty="0" smtClean="0"/>
          </a:p>
          <a:p>
            <a:pPr>
              <a:buNone/>
            </a:pPr>
            <a:r>
              <a:rPr lang="en-AU" sz="2000" dirty="0" smtClean="0"/>
              <a:t>	16:30	Adjourn</a:t>
            </a:r>
            <a:endParaRPr lang="en-US" sz="20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8893" y="32510"/>
            <a:ext cx="8220708" cy="967130"/>
          </a:xfrm>
        </p:spPr>
        <p:txBody>
          <a:bodyPr/>
          <a:lstStyle/>
          <a:p>
            <a:r>
              <a:rPr lang="en-US" altLang="ja-JP" dirty="0">
                <a:latin typeface="Century Gothic" charset="0"/>
                <a:ea typeface="ＭＳ Ｐゴシック" charset="0"/>
                <a:cs typeface="ＭＳ Ｐゴシック" charset="0"/>
              </a:rPr>
              <a:t>Key </a:t>
            </a:r>
            <a:r>
              <a:rPr lang="en-US" altLang="ja-JP" dirty="0" smtClean="0">
                <a:latin typeface="Century Gothic" charset="0"/>
                <a:ea typeface="ＭＳ Ｐゴシック" charset="0"/>
                <a:cs typeface="ＭＳ Ｐゴシック" charset="0"/>
              </a:rPr>
              <a:t>Inputs / Recommendations from CTF Consultative Meeting at SIT-27</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343143"/>
            <a:ext cx="9653954" cy="5297731"/>
          </a:xfrm>
        </p:spPr>
        <p:txBody>
          <a:bodyPr/>
          <a:lstStyle/>
          <a:p>
            <a:pPr marL="0" indent="0">
              <a:buNone/>
            </a:pPr>
            <a:r>
              <a:rPr lang="en-US" sz="2000" dirty="0" smtClean="0"/>
              <a:t>Overall, the feedback on the draft report was positive and very constructive.  It was made clear there was still much to be done in terms of integrating the document, crafting the recommendations / actions, and making the report structure and content more consistent throughout.  </a:t>
            </a:r>
          </a:p>
          <a:p>
            <a:pPr>
              <a:buNone/>
            </a:pPr>
            <a:endParaRPr lang="en-US" sz="1000" dirty="0" smtClean="0"/>
          </a:p>
          <a:p>
            <a:pPr>
              <a:buNone/>
            </a:pPr>
            <a:r>
              <a:rPr lang="en-US" sz="2000" dirty="0" smtClean="0"/>
              <a:t>Main Messages Received (in no particular order):</a:t>
            </a:r>
          </a:p>
          <a:p>
            <a:pPr>
              <a:buNone/>
            </a:pPr>
            <a:r>
              <a:rPr lang="en-US" sz="1000" dirty="0" smtClean="0"/>
              <a:t> </a:t>
            </a:r>
          </a:p>
          <a:p>
            <a:pPr lvl="0"/>
            <a:r>
              <a:rPr lang="en-US" sz="1800" dirty="0" smtClean="0"/>
              <a:t>An expanded Introduction section and/or Forward is desired.  It must state explicitly the intended purpose and audience.  (consensus: it is for CEOS)</a:t>
            </a:r>
          </a:p>
          <a:p>
            <a:pPr lvl="0"/>
            <a:r>
              <a:rPr lang="en-US" sz="1800" dirty="0" smtClean="0"/>
              <a:t>The coordination role of CEOS must be kept in mind when developing and framing recommendations/actions in the report.</a:t>
            </a:r>
          </a:p>
          <a:p>
            <a:pPr lvl="0"/>
            <a:r>
              <a:rPr lang="en-US" sz="1800" dirty="0" smtClean="0"/>
              <a:t>CEOS would welcome recommendations that identify the group (e.g., Virtual Constellation, CEOS Working Group, CEOS Plenary) or agency best-suited to take responsibility for an action -- if they are willing to accept the action.</a:t>
            </a:r>
          </a:p>
          <a:p>
            <a:pPr lvl="0"/>
            <a:r>
              <a:rPr lang="en-US" sz="1800" dirty="0" smtClean="0"/>
              <a:t>The GEO Carbon Strategy document presents extensive science requirements with insufficient prioritization and/or realism. The CEOS response must strive to provide a greater sense of priority and realism to its recommendations.  </a:t>
            </a:r>
            <a:endParaRPr lang="en-US" sz="1800"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8893" y="32510"/>
            <a:ext cx="8220708" cy="967130"/>
          </a:xfrm>
        </p:spPr>
        <p:txBody>
          <a:bodyPr/>
          <a:lstStyle/>
          <a:p>
            <a:r>
              <a:rPr lang="en-US" altLang="ja-JP" dirty="0">
                <a:latin typeface="Century Gothic" charset="0"/>
                <a:ea typeface="ＭＳ Ｐゴシック" charset="0"/>
                <a:cs typeface="ＭＳ Ｐゴシック" charset="0"/>
              </a:rPr>
              <a:t>Key </a:t>
            </a:r>
            <a:r>
              <a:rPr lang="en-US" altLang="ja-JP" dirty="0" smtClean="0">
                <a:latin typeface="Century Gothic" charset="0"/>
                <a:ea typeface="ＭＳ Ｐゴシック" charset="0"/>
                <a:cs typeface="ＭＳ Ｐゴシック" charset="0"/>
              </a:rPr>
              <a:t>Inputs / Recommendations from CTF Consultative Meeting at SIT-27 (2)</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428382"/>
            <a:ext cx="9653954" cy="5297731"/>
          </a:xfrm>
        </p:spPr>
        <p:txBody>
          <a:bodyPr/>
          <a:lstStyle/>
          <a:p>
            <a:pPr>
              <a:buNone/>
            </a:pPr>
            <a:r>
              <a:rPr lang="en-US" sz="2000" dirty="0" smtClean="0"/>
              <a:t>Main Messages Received (cont.):</a:t>
            </a:r>
          </a:p>
          <a:p>
            <a:pPr>
              <a:buNone/>
            </a:pPr>
            <a:r>
              <a:rPr lang="en-US" sz="1000" dirty="0" smtClean="0"/>
              <a:t> </a:t>
            </a:r>
          </a:p>
          <a:p>
            <a:pPr lvl="0"/>
            <a:r>
              <a:rPr lang="en-US" sz="1800" dirty="0" smtClean="0"/>
              <a:t>The report should capture and give greater attention to the interfaces and interactions among domains (land-ocean, ocean-atmosphere, atmosphere-land, land-ocean-atmosphere).  </a:t>
            </a:r>
          </a:p>
          <a:p>
            <a:r>
              <a:rPr lang="en-US" sz="1800" dirty="0" smtClean="0"/>
              <a:t>The Land chapter needs to more explicitly link the measurements detailed in the chapter to carbon cycle information requirements. Greater explanation and prioritization are needed.  </a:t>
            </a:r>
          </a:p>
          <a:p>
            <a:pPr lvl="0"/>
            <a:r>
              <a:rPr lang="en-US" sz="1800" dirty="0" smtClean="0"/>
              <a:t>The Land chapter is heavily focused on microwave remote sensing and requires a more balanced approach, with appropriate treatment of </a:t>
            </a:r>
            <a:r>
              <a:rPr lang="en-US" sz="1800" dirty="0" err="1" smtClean="0"/>
              <a:t>lidar</a:t>
            </a:r>
            <a:r>
              <a:rPr lang="en-US" sz="1800" dirty="0" smtClean="0"/>
              <a:t> and multispectral optical approaches.  It was suggested that adding authors with such expertise to the Land chapter would be the most effective solution.  </a:t>
            </a:r>
          </a:p>
          <a:p>
            <a:pPr lvl="0"/>
            <a:r>
              <a:rPr lang="en-US" sz="1800" dirty="0" smtClean="0"/>
              <a:t>The Ocean chapter may need to pay more attention to needs for coastal observations.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6"/>
          <p:cNvSpPr>
            <a:spLocks noGrp="1" noChangeArrowheads="1"/>
          </p:cNvSpPr>
          <p:nvPr>
            <p:ph type="title"/>
          </p:nvPr>
        </p:nvSpPr>
        <p:spPr>
          <a:xfrm>
            <a:off x="8893" y="32510"/>
            <a:ext cx="8220708" cy="967130"/>
          </a:xfrm>
        </p:spPr>
        <p:txBody>
          <a:bodyPr/>
          <a:lstStyle/>
          <a:p>
            <a:r>
              <a:rPr lang="en-US" altLang="ja-JP" dirty="0">
                <a:latin typeface="Century Gothic" charset="0"/>
                <a:ea typeface="ＭＳ Ｐゴシック" charset="0"/>
                <a:cs typeface="ＭＳ Ｐゴシック" charset="0"/>
              </a:rPr>
              <a:t>Key </a:t>
            </a:r>
            <a:r>
              <a:rPr lang="en-US" altLang="ja-JP" dirty="0" smtClean="0">
                <a:latin typeface="Century Gothic" charset="0"/>
                <a:ea typeface="ＭＳ Ｐゴシック" charset="0"/>
                <a:cs typeface="ＭＳ Ｐゴシック" charset="0"/>
              </a:rPr>
              <a:t>Inputs / Recommendations from CTF Consultative Meeting at SIT-27 (3)</a:t>
            </a:r>
            <a:endParaRPr lang="en-US" altLang="ja-JP" sz="2800" dirty="0">
              <a:latin typeface="Century Gothic" charset="0"/>
              <a:ea typeface="ＭＳ Ｐゴシック" charset="0"/>
              <a:cs typeface="ＭＳ Ｐゴシック" charset="0"/>
            </a:endParaRPr>
          </a:p>
        </p:txBody>
      </p:sp>
      <p:sp>
        <p:nvSpPr>
          <p:cNvPr id="7170" name="Rectangle 17"/>
          <p:cNvSpPr>
            <a:spLocks noGrp="1" noChangeArrowheads="1"/>
          </p:cNvSpPr>
          <p:nvPr>
            <p:ph type="body" idx="1"/>
          </p:nvPr>
        </p:nvSpPr>
        <p:spPr>
          <a:xfrm>
            <a:off x="105508" y="1428382"/>
            <a:ext cx="9653954" cy="5297731"/>
          </a:xfrm>
        </p:spPr>
        <p:txBody>
          <a:bodyPr/>
          <a:lstStyle/>
          <a:p>
            <a:pPr>
              <a:buNone/>
            </a:pPr>
            <a:r>
              <a:rPr lang="en-US" sz="2000" dirty="0" smtClean="0"/>
              <a:t>Main Messages Received (cont.):</a:t>
            </a:r>
          </a:p>
          <a:p>
            <a:pPr>
              <a:buNone/>
            </a:pPr>
            <a:r>
              <a:rPr lang="en-US" sz="1000" dirty="0" smtClean="0"/>
              <a:t> </a:t>
            </a:r>
          </a:p>
          <a:p>
            <a:pPr lvl="0"/>
            <a:r>
              <a:rPr lang="en-US" sz="1800" dirty="0" smtClean="0"/>
              <a:t>The report needs to better document the sources and scientific/societal rationales for the measurement requirements detailed in the chapters. For the sources of measurement requirements to meet societal needs for carbon monitoring, the writing team needs to cite available documents.  Requirements in support of policy must be documented.  If assumptions are made, they must be stated. </a:t>
            </a:r>
          </a:p>
          <a:p>
            <a:pPr lvl="0"/>
            <a:r>
              <a:rPr lang="en-US" sz="1800" dirty="0" smtClean="0"/>
              <a:t>The report should put greater emphasis throughout on documenting and quantifying uncertainties in measurements and data products.</a:t>
            </a:r>
          </a:p>
          <a:p>
            <a:pPr lvl="0"/>
            <a:r>
              <a:rPr lang="en-US" sz="1800" dirty="0" smtClean="0"/>
              <a:t>The report should strive to make clearer links to the climatic and hydrological measurements needed in support of carbon analyses (e.g., winds for mixing in the ocean, water balance for vegetation).  It might be sufficient to provide a color-coded table to highlight these important dependencies.</a:t>
            </a:r>
          </a:p>
          <a:p>
            <a:pPr lvl="0"/>
            <a:endParaRPr lang="en-US" sz="1800" dirty="0" smtClean="0"/>
          </a:p>
          <a:p>
            <a:pPr lvl="0"/>
            <a:endParaRPr lang="en-US" sz="1800" dirty="0" smtClean="0"/>
          </a:p>
          <a:p>
            <a:pPr lvl="0"/>
            <a:endParaRPr lang="en-US" sz="18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1_EUM_template_v03">
      <a:majorFont>
        <a:latin typeface="Century Gothic"/>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34616</TotalTime>
  <Words>1585</Words>
  <Application>Microsoft Office PowerPoint</Application>
  <PresentationFormat>A4 Paper (210x297 mm)</PresentationFormat>
  <Paragraphs>177</Paragraphs>
  <Slides>21</Slides>
  <Notes>13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1_EUM_template_v03</vt:lpstr>
      <vt:lpstr>The CEOS Carbon Task Force Report </vt:lpstr>
      <vt:lpstr>CEOS Response to the GEO Carbon  Strategy</vt:lpstr>
      <vt:lpstr>Outline for Status Report</vt:lpstr>
      <vt:lpstr>New Leadership for Carbon Task Force</vt:lpstr>
      <vt:lpstr>CTF Consultative Side Meeting at SIT-27</vt:lpstr>
      <vt:lpstr> CEOS Carbon Task Force Consultative Meeting -- Agenda</vt:lpstr>
      <vt:lpstr>Key Inputs / Recommendations from CTF Consultative Meeting at SIT-27</vt:lpstr>
      <vt:lpstr>Key Inputs / Recommendations from CTF Consultative Meeting at SIT-27 (2)</vt:lpstr>
      <vt:lpstr>Key Inputs / Recommendations from CTF Consultative Meeting at SIT-27 (3)</vt:lpstr>
      <vt:lpstr>Key Inputs / Recommendations from CTF Consultative Meeting at SIT-27 (4)</vt:lpstr>
      <vt:lpstr>Key Milestones Since CEOS SIT-27 </vt:lpstr>
      <vt:lpstr>Key Milestones Since CEOS SIT-27: Chapters </vt:lpstr>
      <vt:lpstr>Plans for completion of report: CEOS Strategy for Carbon Observations from Space</vt:lpstr>
      <vt:lpstr>Plans for completion of report: : Reviewing &amp; Vetting the Final Draft</vt:lpstr>
      <vt:lpstr>Slide 15</vt:lpstr>
      <vt:lpstr> </vt:lpstr>
      <vt:lpstr>Rationale</vt:lpstr>
      <vt:lpstr>CEOS Response to the GEO Carbon  Strategy: Approach to Report</vt:lpstr>
      <vt:lpstr>Outline and Leads for CTF Report</vt:lpstr>
      <vt:lpstr>Domain Chapter Authors</vt:lpstr>
      <vt:lpstr>Domain Chapter Authors</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CEOS Strategy for Carbon Observations from Space</dc:title>
  <dc:creator>Wickland, Diane E. (HQ-DK000)</dc:creator>
  <cp:lastModifiedBy>dwicklan</cp:lastModifiedBy>
  <cp:revision>1168</cp:revision>
  <cp:lastPrinted>2006-03-06T14:11:17Z</cp:lastPrinted>
  <dcterms:created xsi:type="dcterms:W3CDTF">2010-09-20T04:20:25Z</dcterms:created>
  <dcterms:modified xsi:type="dcterms:W3CDTF">2012-09-05T22:31:22Z</dcterms:modified>
</cp:coreProperties>
</file>