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5"/>
  </p:notesMasterIdLst>
  <p:sldIdLst>
    <p:sldId id="260" r:id="rId2"/>
    <p:sldId id="261" r:id="rId3"/>
    <p:sldId id="258" r:id="rId4"/>
    <p:sldId id="265" r:id="rId5"/>
    <p:sldId id="266" r:id="rId6"/>
    <p:sldId id="264" r:id="rId7"/>
    <p:sldId id="268" r:id="rId8"/>
    <p:sldId id="269" r:id="rId9"/>
    <p:sldId id="270" r:id="rId10"/>
    <p:sldId id="274" r:id="rId11"/>
    <p:sldId id="267" r:id="rId12"/>
    <p:sldId id="273" r:id="rId13"/>
    <p:sldId id="272" r:id="rId14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49" autoAdjust="0"/>
    <p:restoredTop sz="94696" autoAdjust="0"/>
  </p:normalViewPr>
  <p:slideViewPr>
    <p:cSldViewPr snapToGrid="0" snapToObjects="1">
      <p:cViewPr varScale="1">
        <p:scale>
          <a:sx n="120" d="100"/>
          <a:sy n="120" d="100"/>
        </p:scale>
        <p:origin x="-43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notesMaster" Target="notesMasters/notesMaster1.xml"/><Relationship Id="rId16" Type="http://schemas.openxmlformats.org/officeDocument/2006/relationships/printerSettings" Target="printerSettings/printerSettings1.bin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-106" charset="0"/>
              </a:defRPr>
            </a:lvl1pPr>
          </a:lstStyle>
          <a:p>
            <a:pPr>
              <a:defRPr/>
            </a:pPr>
            <a:fld id="{70C43DB1-6AE4-42F4-A030-67A0368BA2C1}" type="datetime1">
              <a:rPr lang="en-US"/>
              <a:pPr>
                <a:defRPr/>
              </a:pPr>
              <a:t>9/6/12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-106" charset="0"/>
              </a:defRPr>
            </a:lvl1pPr>
          </a:lstStyle>
          <a:p>
            <a:pPr>
              <a:defRPr/>
            </a:pPr>
            <a:fld id="{3D31D474-A30B-46C7-A7CB-BF5BB52F9BB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070270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ＭＳ Ｐゴシック" pitchFamily="-106" charset="-128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C098A87-5171-4B75-93C2-5524BB9D1112}" type="slidenum">
              <a:rPr lang="de-DE" smtClean="0">
                <a:latin typeface="Times New Roman" pitchFamily="-106" charset="0"/>
              </a:rPr>
              <a:pPr/>
              <a:t>1</a:t>
            </a:fld>
            <a:endParaRPr lang="de-DE" smtClean="0">
              <a:latin typeface="Times New Roman" pitchFamily="-106" charset="0"/>
            </a:endParaRPr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de-DE" smtClean="0">
              <a:latin typeface="Times New Roman" pitchFamily="-106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10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11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12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13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2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3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4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5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6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7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8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9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Relationship Id="rId3" Type="http://schemas.openxmlformats.org/officeDocument/2006/relationships/image" Target="../media/image2.png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>
  <p:cSld name="Title Slide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309197" y="6523039"/>
            <a:ext cx="461665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l">
              <a:defRPr/>
            </a:pPr>
            <a:r>
              <a:rPr lang="de-DE" sz="900">
                <a:solidFill>
                  <a:srgbClr val="5F758D"/>
                </a:solidFill>
                <a:latin typeface="Century Gothic" pitchFamily="34" charset="0"/>
              </a:rPr>
              <a:t>Slide: </a:t>
            </a:r>
            <a:fld id="{00674DB5-EA4F-4207-BB2F-8F03D6107A33}" type="slidenum">
              <a:rPr lang="de-DE" sz="900">
                <a:solidFill>
                  <a:srgbClr val="5F758D"/>
                </a:solidFill>
                <a:latin typeface="Century Gothic" pitchFamily="34" charset="0"/>
              </a:rPr>
              <a:pPr algn="l">
                <a:defRPr/>
              </a:pPr>
              <a:t>‹#›</a:t>
            </a:fld>
            <a:endParaRPr lang="de-DE" sz="900">
              <a:solidFill>
                <a:srgbClr val="5F758D"/>
              </a:solidFill>
              <a:latin typeface="Century Gothic" pitchFamily="34" charset="0"/>
            </a:endParaRPr>
          </a:p>
        </p:txBody>
      </p:sp>
      <p:sp>
        <p:nvSpPr>
          <p:cNvPr id="5" name="AutoShape 5"/>
          <p:cNvSpPr>
            <a:spLocks noChangeAspect="1" noChangeArrowheads="1" noTextEdit="1"/>
          </p:cNvSpPr>
          <p:nvPr/>
        </p:nvSpPr>
        <p:spPr bwMode="auto">
          <a:xfrm>
            <a:off x="0" y="3244851"/>
            <a:ext cx="9144000" cy="288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en-US">
              <a:latin typeface="Tahoma" pitchFamily="34" charset="0"/>
            </a:endParaRPr>
          </a:p>
        </p:txBody>
      </p:sp>
      <p:sp>
        <p:nvSpPr>
          <p:cNvPr id="6" name="Rectangle 36"/>
          <p:cNvSpPr>
            <a:spLocks noChangeArrowheads="1"/>
          </p:cNvSpPr>
          <p:nvPr userDrawn="1"/>
        </p:nvSpPr>
        <p:spPr bwMode="auto">
          <a:xfrm>
            <a:off x="962758" y="6523039"/>
            <a:ext cx="468557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l">
              <a:defRPr/>
            </a:pPr>
            <a:r>
              <a:rPr lang="de-DE" sz="1000" dirty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CEOS </a:t>
            </a:r>
            <a:r>
              <a:rPr lang="de-DE" sz="100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SIT</a:t>
            </a:r>
            <a:r>
              <a:rPr lang="de-DE" sz="1000" baseline="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 Technical Workshop</a:t>
            </a:r>
            <a:r>
              <a:rPr lang="de-DE" sz="100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 |Reston, Virginia, USA| 11-12 </a:t>
            </a:r>
            <a:r>
              <a:rPr lang="de-DE" sz="1000" dirty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September </a:t>
            </a:r>
            <a:r>
              <a:rPr lang="de-DE" sz="100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2012</a:t>
            </a:r>
            <a:endParaRPr lang="de-DE" sz="1000" dirty="0">
              <a:solidFill>
                <a:schemeClr val="tx2">
                  <a:lumMod val="50000"/>
                </a:schemeClr>
              </a:solidFill>
              <a:latin typeface="Century Gothic" pitchFamily="34" charset="0"/>
            </a:endParaRPr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3"/>
          <a:srcRect/>
          <a:stretch>
            <a:fillRect/>
          </a:stretch>
        </p:blipFill>
        <p:spPr bwMode="auto">
          <a:xfrm>
            <a:off x="7712320" y="4881563"/>
            <a:ext cx="1431680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328706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4089889" y="666750"/>
            <a:ext cx="4810857" cy="1874838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28707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4081097" y="2722564"/>
            <a:ext cx="4826977" cy="1093787"/>
          </a:xfrm>
        </p:spPr>
        <p:txBody>
          <a:bodyPr/>
          <a:lstStyle>
            <a:lvl1pPr marL="0" indent="0">
              <a:buNone/>
              <a:defRPr sz="1800">
                <a:solidFill>
                  <a:schemeClr val="bg1"/>
                </a:solidFill>
                <a:latin typeface="Century Gothic" pitchFamily="34" charset="0"/>
              </a:defRPr>
            </a:lvl1pPr>
          </a:lstStyle>
          <a:p>
            <a:r>
              <a:rPr lang="en-GB" dirty="0"/>
              <a:t>Click to edit Master subtitle style</a:t>
            </a:r>
          </a:p>
        </p:txBody>
      </p:sp>
    </p:spTree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239000" y="6546850"/>
            <a:ext cx="1905000" cy="3111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F8D2B0-EFB6-4DAA-9B0B-6F6B3A58082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 spd="slow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4" Type="http://schemas.openxmlformats.org/officeDocument/2006/relationships/image" Target="../media/image1.png"/><Relationship Id="rId5" Type="http://schemas.openxmlformats.org/officeDocument/2006/relationships/image" Target="../media/image2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 bwMode="auto">
          <a:xfrm>
            <a:off x="0" y="1347788"/>
            <a:ext cx="9144000" cy="5510212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r" defTabSz="914400" eaLnBrk="0" hangingPunct="0">
              <a:defRPr/>
            </a:pPr>
            <a:endParaRPr lang="en-US" sz="1500" dirty="0">
              <a:solidFill>
                <a:srgbClr val="000000"/>
              </a:solidFill>
              <a:latin typeface="Tahoma" pitchFamily="34" charset="0"/>
              <a:ea typeface="ＭＳ Ｐゴシック" pitchFamily="-105" charset="-128"/>
              <a:cs typeface="ＭＳ Ｐゴシック" pitchFamily="-105" charset="-128"/>
            </a:endParaRPr>
          </a:p>
        </p:txBody>
      </p:sp>
      <p:sp>
        <p:nvSpPr>
          <p:cNvPr id="1027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671638" y="188913"/>
            <a:ext cx="7396162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1028" name="Rectangle 58"/>
          <p:cNvSpPr>
            <a:spLocks noGrp="1" noChangeArrowheads="1"/>
          </p:cNvSpPr>
          <p:nvPr>
            <p:ph type="body" idx="1"/>
          </p:nvPr>
        </p:nvSpPr>
        <p:spPr bwMode="auto">
          <a:xfrm>
            <a:off x="296863" y="1457325"/>
            <a:ext cx="8445500" cy="4864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 smtClean="0"/>
              <a:t>Click to edit Master text styles</a:t>
            </a:r>
          </a:p>
          <a:p>
            <a:pPr lvl="1"/>
            <a:r>
              <a:rPr lang="en-GB" dirty="0" smtClean="0"/>
              <a:t>Second level</a:t>
            </a:r>
          </a:p>
          <a:p>
            <a:pPr lvl="2"/>
            <a:r>
              <a:rPr lang="en-GB" dirty="0" smtClean="0"/>
              <a:t>Third level</a:t>
            </a:r>
          </a:p>
          <a:p>
            <a:pPr lvl="3"/>
            <a:r>
              <a:rPr lang="en-GB" dirty="0" smtClean="0"/>
              <a:t>Fourth level</a:t>
            </a:r>
          </a:p>
          <a:p>
            <a:pPr lvl="4"/>
            <a:r>
              <a:rPr lang="en-GB" dirty="0" smtClean="0"/>
              <a:t>Fifth level</a:t>
            </a:r>
          </a:p>
        </p:txBody>
      </p:sp>
      <p:sp>
        <p:nvSpPr>
          <p:cNvPr id="4" name="TextBox 3"/>
          <p:cNvSpPr txBox="1"/>
          <p:nvPr userDrawn="1"/>
        </p:nvSpPr>
        <p:spPr>
          <a:xfrm>
            <a:off x="19050" y="559374"/>
            <a:ext cx="1588897" cy="55399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defTabSz="914400" eaLnBrk="0" hangingPunct="0">
              <a:spcBef>
                <a:spcPts val="0"/>
              </a:spcBef>
              <a:defRPr/>
            </a:pP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SIT Technical Workshop</a:t>
            </a:r>
          </a:p>
          <a:p>
            <a:pPr defTabSz="914400" eaLnBrk="0" hangingPunct="0">
              <a:spcBef>
                <a:spcPts val="0"/>
              </a:spcBef>
              <a:defRPr/>
            </a:pP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Reston, Virginia, USA</a:t>
            </a:r>
            <a:b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</a:b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Sept </a:t>
            </a:r>
            <a:r>
              <a:rPr lang="en-US" sz="1000" b="1" dirty="0" smtClean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11-12</a:t>
            </a: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, 2012</a:t>
            </a:r>
          </a:p>
        </p:txBody>
      </p:sp>
      <p:sp>
        <p:nvSpPr>
          <p:cNvPr id="8" name="Rectangle 4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239000" y="6600825"/>
            <a:ext cx="1905000" cy="257175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spcBef>
                <a:spcPct val="50000"/>
              </a:spcBef>
              <a:defRPr sz="1000">
                <a:solidFill>
                  <a:srgbClr val="002569"/>
                </a:solidFill>
                <a:latin typeface="Calibri" pitchFamily="-106" charset="0"/>
                <a:cs typeface="Calibri" pitchFamily="-106" charset="0"/>
              </a:defRPr>
            </a:lvl1pPr>
          </a:lstStyle>
          <a:p>
            <a:pPr>
              <a:defRPr/>
            </a:pPr>
            <a:fld id="{980EA4A0-E513-42EA-B292-B21C1B51B6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10" name="Picture 34"/>
          <p:cNvPicPr>
            <a:picLocks noChangeAspect="1" noChangeArrowheads="1"/>
          </p:cNvPicPr>
          <p:nvPr userDrawn="1"/>
        </p:nvPicPr>
        <p:blipFill>
          <a:blip r:embed="rId5" cstate="print"/>
          <a:srcRect t="16208"/>
          <a:stretch>
            <a:fillRect/>
          </a:stretch>
        </p:blipFill>
        <p:spPr bwMode="auto">
          <a:xfrm>
            <a:off x="1" y="0"/>
            <a:ext cx="1375442" cy="690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1" r:id="rId2"/>
  </p:sldLayoutIdLst>
  <p:transition xmlns:p14="http://schemas.microsoft.com/office/powerpoint/2010/main" spd="slow"/>
  <p:txStyles>
    <p:titleStyle>
      <a:lvl1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200" b="1">
          <a:solidFill>
            <a:schemeClr val="tx2"/>
          </a:solidFill>
          <a:latin typeface="Arial" charset="0"/>
          <a:ea typeface="ＭＳ Ｐゴシック" charset="-128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Courier New" pitchFamily="-106" charset="0"/>
        <a:buChar char="o"/>
        <a:defRPr sz="2000" b="1">
          <a:solidFill>
            <a:schemeClr val="tx2"/>
          </a:solidFill>
          <a:latin typeface="Arial" charset="0"/>
          <a:ea typeface="ＭＳ Ｐゴシック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Wingdings" pitchFamily="-106" charset="2"/>
        <a:buChar char="§"/>
        <a:defRPr b="1">
          <a:solidFill>
            <a:schemeClr val="tx2"/>
          </a:solidFill>
          <a:latin typeface="Arial" charset="0"/>
          <a:ea typeface="ＭＳ Ｐゴシック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1600" b="1">
          <a:solidFill>
            <a:schemeClr val="tx2"/>
          </a:solidFill>
          <a:latin typeface="Arial" charset="0"/>
          <a:ea typeface="ＭＳ Ｐゴシック" charset="-128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43"/>
          <p:cNvSpPr>
            <a:spLocks noGrp="1" noChangeArrowheads="1"/>
          </p:cNvSpPr>
          <p:nvPr>
            <p:ph type="subTitle" idx="1"/>
          </p:nvPr>
        </p:nvSpPr>
        <p:spPr>
          <a:xfrm>
            <a:off x="4081097" y="1745268"/>
            <a:ext cx="4826977" cy="2153107"/>
          </a:xfrm>
        </p:spPr>
        <p:txBody>
          <a:bodyPr/>
          <a:lstStyle/>
          <a:p>
            <a:pPr eaLnBrk="1" hangingPunct="1"/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Space Data Coordination Group (SDCG)</a:t>
            </a:r>
          </a:p>
          <a:p>
            <a:pPr eaLnBrk="1" hangingPunct="1"/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Co-chairs:        John Faundeen, USGS</a:t>
            </a:r>
          </a:p>
          <a:p>
            <a:pPr eaLnBrk="1" hangingPunct="1"/>
            <a:r>
              <a:rPr lang="en-GB" altLang="ja-JP" dirty="0" err="1" smtClean="0">
                <a:latin typeface="Calibri" pitchFamily="34" charset="0"/>
                <a:ea typeface="ＭＳ Ｐゴシック" pitchFamily="50" charset="-128"/>
              </a:rPr>
              <a:t>                          Ake</a:t>
            </a:r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 </a:t>
            </a:r>
            <a:r>
              <a:rPr lang="en-GB" altLang="ja-JP" dirty="0" err="1" smtClean="0">
                <a:latin typeface="Calibri" pitchFamily="34" charset="0"/>
                <a:ea typeface="ＭＳ Ｐゴシック" pitchFamily="50" charset="-128"/>
              </a:rPr>
              <a:t>Rosenqvist</a:t>
            </a:r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, for NSC</a:t>
            </a:r>
          </a:p>
          <a:p>
            <a:pPr eaLnBrk="1" hangingPunct="1"/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                          Frank-Martin Seifert, ESA</a:t>
            </a:r>
          </a:p>
          <a:p>
            <a:pPr eaLnBrk="1" hangingPunct="1"/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Secretariat:     Stephen Ward, DCCEE</a:t>
            </a:r>
          </a:p>
          <a:p>
            <a:pPr eaLnBrk="1" hangingPunct="1"/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                          George Dyke, DCCEE</a:t>
            </a:r>
          </a:p>
        </p:txBody>
      </p:sp>
      <p:sp>
        <p:nvSpPr>
          <p:cNvPr id="13315" name="Rectangle 44"/>
          <p:cNvSpPr>
            <a:spLocks noGrp="1" noChangeArrowheads="1"/>
          </p:cNvSpPr>
          <p:nvPr>
            <p:ph type="ctrTitle"/>
          </p:nvPr>
        </p:nvSpPr>
        <p:spPr>
          <a:xfrm>
            <a:off x="4097217" y="166221"/>
            <a:ext cx="4810857" cy="1335692"/>
          </a:xfrm>
        </p:spPr>
        <p:txBody>
          <a:bodyPr/>
          <a:lstStyle/>
          <a:p>
            <a:r>
              <a:rPr lang="en-US" sz="2400" dirty="0" smtClean="0"/>
              <a:t>Progress Report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10</a:t>
            </a:fld>
            <a:endParaRPr lang="en-US" smtClean="0"/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91823" y="1372736"/>
            <a:ext cx="8511048" cy="5129942"/>
          </a:xfrm>
          <a:prstGeom prst="rect">
            <a:avLst/>
          </a:prstGeom>
        </p:spPr>
        <p:txBody>
          <a:bodyPr/>
          <a:lstStyle/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endParaRPr lang="en-AU" altLang="ja-JP" sz="800" b="1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endParaRPr kumimoji="0" lang="en-AU" altLang="ja-JP" sz="8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endParaRPr lang="en-AU" altLang="ja-JP" sz="1000" kern="0" dirty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US" sz="2400" b="1" dirty="0" smtClean="0"/>
              <a:t>Suggested action (SIT-WS-X): 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endParaRPr lang="en-US" sz="2000" i="1" dirty="0" smtClean="0"/>
          </a:p>
          <a:p>
            <a:pPr marL="1257300" lvl="2" indent="-342900" defTabSz="914400">
              <a:lnSpc>
                <a:spcPct val="120000"/>
              </a:lnSpc>
              <a:spcBef>
                <a:spcPct val="20000"/>
              </a:spcBef>
              <a:spcAft>
                <a:spcPts val="2400"/>
              </a:spcAft>
              <a:defRPr/>
            </a:pPr>
            <a:r>
              <a:rPr lang="en-US" sz="2200" i="1" dirty="0" smtClean="0"/>
              <a:t>SIT</a:t>
            </a:r>
            <a:r>
              <a:rPr lang="en-US" sz="2200" i="1" dirty="0"/>
              <a:t>-WS-X: SDCG Co-Chairs, WGISS Chair, and SEO to confer to explore requirements and opportunities for information system for monitoring and reporting progress towards the GFOI global baseline acquisition strategy (report SIT-28 on way forward)</a:t>
            </a:r>
            <a:endParaRPr lang="en-US" sz="2200" i="1" dirty="0" smtClean="0"/>
          </a:p>
          <a:p>
            <a:pPr marL="1257300" lvl="2" indent="-342900" defTabSz="914400">
              <a:lnSpc>
                <a:spcPct val="120000"/>
              </a:lnSpc>
              <a:spcBef>
                <a:spcPct val="20000"/>
              </a:spcBef>
              <a:defRPr/>
            </a:pPr>
            <a:endParaRPr lang="en-US" altLang="ja-JP" sz="2200" i="1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120000"/>
              </a:lnSpc>
              <a:spcBef>
                <a:spcPct val="20000"/>
              </a:spcBef>
              <a:defRPr/>
            </a:pPr>
            <a:endParaRPr lang="en-AU" altLang="ja-JP" sz="2200" i="1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endParaRPr lang="en-US" sz="2200" dirty="0" smtClean="0"/>
          </a:p>
        </p:txBody>
      </p:sp>
      <p:sp>
        <p:nvSpPr>
          <p:cNvPr id="7" name="Title 1"/>
          <p:cNvSpPr txBox="1">
            <a:spLocks/>
          </p:cNvSpPr>
          <p:nvPr/>
        </p:nvSpPr>
        <p:spPr bwMode="auto">
          <a:xfrm>
            <a:off x="1158678" y="189944"/>
            <a:ext cx="7764462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2012 progress, issues, obstacles</a:t>
            </a:r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11</a:t>
            </a:fld>
            <a:endParaRPr lang="en-US" smtClean="0"/>
          </a:p>
        </p:txBody>
      </p:sp>
      <p:sp>
        <p:nvSpPr>
          <p:cNvPr id="3075" name="Title 1"/>
          <p:cNvSpPr>
            <a:spLocks noGrp="1"/>
          </p:cNvSpPr>
          <p:nvPr>
            <p:ph type="title" idx="4294967295"/>
          </p:nvPr>
        </p:nvSpPr>
        <p:spPr>
          <a:xfrm>
            <a:off x="1158678" y="189944"/>
            <a:ext cx="6080322" cy="609600"/>
          </a:xfrm>
        </p:spPr>
        <p:txBody>
          <a:bodyPr/>
          <a:lstStyle/>
          <a:p>
            <a:pPr algn="ctr" eaLnBrk="1" hangingPunct="1"/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Next Steps</a:t>
            </a: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91822" y="1483166"/>
            <a:ext cx="8996963" cy="5129942"/>
          </a:xfrm>
          <a:prstGeom prst="rect">
            <a:avLst/>
          </a:prstGeom>
        </p:spPr>
        <p:txBody>
          <a:bodyPr/>
          <a:lstStyle/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endParaRPr kumimoji="0" lang="en-AU" altLang="ja-JP" sz="8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2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SDCG#2 (today +2)</a:t>
            </a:r>
            <a:endParaRPr lang="en-AU" altLang="ja-JP" sz="1000" kern="0" dirty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Review agency inputs to the CEOS Data Strategy development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Characterisation of gaps and stratagise means of mitigation 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Assess sensor programming proposals (</a:t>
            </a:r>
            <a:r>
              <a:rPr lang="en-US" dirty="0" smtClean="0">
                <a:solidFill>
                  <a:srgbClr val="FF0000"/>
                </a:solidFill>
              </a:rPr>
              <a:t>BAU</a:t>
            </a:r>
            <a:r>
              <a:rPr lang="en-US" dirty="0" smtClean="0"/>
              <a:t> </a:t>
            </a:r>
            <a:r>
              <a:rPr lang="en-US" dirty="0" smtClean="0">
                <a:solidFill>
                  <a:srgbClr val="FF0000"/>
                </a:solidFill>
              </a:rPr>
              <a:t>+ </a:t>
            </a:r>
            <a:r>
              <a:rPr lang="en-US" sz="2000" dirty="0" smtClean="0">
                <a:solidFill>
                  <a:srgbClr val="FF0000"/>
                </a:solidFill>
                <a:latin typeface="Symbol" charset="2"/>
                <a:cs typeface="Symbol" charset="2"/>
              </a:rPr>
              <a:t>D</a:t>
            </a:r>
            <a:r>
              <a:rPr lang="en-US" sz="2000" dirty="0" smtClean="0"/>
              <a:t>)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Steps for finalisation of CEOS Data Strategy document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endParaRPr lang="en-US" sz="1000" dirty="0" smtClean="0"/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2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CEOS Plenary (Oct. 2012)</a:t>
            </a:r>
            <a:endParaRPr lang="en-AU" altLang="ja-JP" sz="1000" kern="0" dirty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Proof of significant progress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Presentation of first complete draft CEOS Data Strategy document (with compelling visualisations?!)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endParaRPr lang="en-US" sz="1000" dirty="0" smtClean="0"/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2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SDCG#3 (Feb. 2013)</a:t>
            </a:r>
            <a:endParaRPr lang="en-AU" altLang="ja-JP" sz="1000" kern="0" dirty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0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Consolidation of the Level-1 Baseline Strategy for the near-term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0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Start of Level-2 strategy (national focus) planning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0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Further discussions on related activities – GEO-GLAM</a:t>
            </a:r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12</a:t>
            </a:fld>
            <a:endParaRPr lang="en-US" smtClean="0"/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91823" y="1372736"/>
            <a:ext cx="8511048" cy="5129942"/>
          </a:xfrm>
          <a:prstGeom prst="rect">
            <a:avLst/>
          </a:prstGeom>
        </p:spPr>
        <p:txBody>
          <a:bodyPr/>
          <a:lstStyle/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endParaRPr lang="en-AU" altLang="ja-JP" sz="800" b="1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endParaRPr kumimoji="0" lang="en-AU" altLang="ja-JP" sz="8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2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Initiating Level 2 of the CEOS Data Strategy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endParaRPr lang="en-AU" altLang="ja-JP" sz="1000" kern="0" dirty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Suggested action (SIT-WS-X): 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US" sz="2000" i="1" dirty="0" smtClean="0"/>
              <a:t>SDCG Co-Chairs to liaise with GFOI Task Force to establish a process and timetable for initiating work on the Level-2 of the GFOI acquisition requirements (coordinated national data acquisitions) - starting with identifying requirements and priority countries.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endParaRPr lang="en-AU" altLang="ja-JP" sz="2000" i="1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endParaRPr lang="en-US" sz="2000" dirty="0" smtClean="0"/>
          </a:p>
        </p:txBody>
      </p:sp>
      <p:sp>
        <p:nvSpPr>
          <p:cNvPr id="6" name="Title 1"/>
          <p:cNvSpPr txBox="1">
            <a:spLocks/>
          </p:cNvSpPr>
          <p:nvPr/>
        </p:nvSpPr>
        <p:spPr bwMode="auto">
          <a:xfrm>
            <a:off x="1158678" y="189944"/>
            <a:ext cx="6080322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Next Steps</a:t>
            </a:r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13</a:t>
            </a:fld>
            <a:endParaRPr lang="en-US" smtClean="0"/>
          </a:p>
        </p:txBody>
      </p:sp>
      <p:sp>
        <p:nvSpPr>
          <p:cNvPr id="3075" name="Title 1"/>
          <p:cNvSpPr>
            <a:spLocks noGrp="1"/>
          </p:cNvSpPr>
          <p:nvPr>
            <p:ph type="title" idx="4294967295"/>
          </p:nvPr>
        </p:nvSpPr>
        <p:spPr>
          <a:xfrm>
            <a:off x="1158678" y="212030"/>
            <a:ext cx="6847844" cy="609600"/>
          </a:xfrm>
        </p:spPr>
        <p:txBody>
          <a:bodyPr/>
          <a:lstStyle/>
          <a:p>
            <a:pPr algn="ctr" eaLnBrk="1" hangingPunct="1"/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SDCG</a:t>
            </a: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91822" y="3194910"/>
            <a:ext cx="8996963" cy="769699"/>
          </a:xfrm>
          <a:prstGeom prst="rect">
            <a:avLst/>
          </a:prstGeom>
        </p:spPr>
        <p:txBody>
          <a:bodyPr/>
          <a:lstStyle/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8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Thank you.</a:t>
            </a:r>
            <a:endParaRPr lang="en-AU" altLang="ja-JP" sz="800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2</a:t>
            </a:fld>
            <a:endParaRPr lang="en-US" smtClean="0"/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920080" y="1728058"/>
            <a:ext cx="7472963" cy="5129942"/>
          </a:xfrm>
          <a:prstGeom prst="rect">
            <a:avLst/>
          </a:prstGeom>
        </p:spPr>
        <p:txBody>
          <a:bodyPr/>
          <a:lstStyle/>
          <a:p>
            <a:pPr lvl="1" defTabSz="914400">
              <a:lnSpc>
                <a:spcPct val="90000"/>
              </a:lnSpc>
              <a:spcBef>
                <a:spcPct val="20000"/>
              </a:spcBef>
              <a:defRPr/>
            </a:pPr>
            <a:endParaRPr lang="en-GB" altLang="ja-JP" sz="2400" b="1" dirty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rgbClr val="002569"/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SDCG Scope</a:t>
            </a: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rgbClr val="002569"/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Membership and representation</a:t>
            </a: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rgbClr val="002569"/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The CEOS Data Strategy for GFOI</a:t>
            </a: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endParaRPr lang="en-GB" altLang="ja-JP" sz="2400" b="1" dirty="0" smtClean="0">
              <a:solidFill>
                <a:srgbClr val="002569"/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rgbClr val="002569"/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2012 progress</a:t>
            </a: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rgbClr val="002569"/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Issues &amp; obstacles</a:t>
            </a:r>
          </a:p>
          <a:p>
            <a:pPr defTabSz="914400">
              <a:lnSpc>
                <a:spcPct val="90000"/>
              </a:lnSpc>
              <a:spcBef>
                <a:spcPct val="20000"/>
              </a:spcBef>
              <a:defRPr/>
            </a:pPr>
            <a:endParaRPr lang="en-GB" altLang="ja-JP" sz="2400" b="1" dirty="0">
              <a:solidFill>
                <a:srgbClr val="002569"/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rgbClr val="002569"/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Next steps</a:t>
            </a: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endParaRPr lang="en-GB" altLang="ja-JP" sz="2400" b="1" dirty="0">
              <a:solidFill>
                <a:srgbClr val="002569"/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rgbClr val="002569"/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AOB</a:t>
            </a:r>
          </a:p>
        </p:txBody>
      </p:sp>
      <p:sp>
        <p:nvSpPr>
          <p:cNvPr id="6" name="Title 1"/>
          <p:cNvSpPr txBox="1">
            <a:spLocks/>
          </p:cNvSpPr>
          <p:nvPr/>
        </p:nvSpPr>
        <p:spPr bwMode="auto">
          <a:xfrm>
            <a:off x="1379539" y="212030"/>
            <a:ext cx="5859461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Contents</a:t>
            </a:r>
          </a:p>
        </p:txBody>
      </p:sp>
    </p:spTree>
    <p:extLst>
      <p:ext uri="{BB962C8B-B14F-4D97-AF65-F5344CB8AC3E}">
        <p14:creationId xmlns:p14="http://schemas.microsoft.com/office/powerpoint/2010/main" val="3607835160"/>
      </p:ext>
    </p:extLst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3</a:t>
            </a:fld>
            <a:endParaRPr lang="en-US" smtClean="0"/>
          </a:p>
        </p:txBody>
      </p:sp>
      <p:sp>
        <p:nvSpPr>
          <p:cNvPr id="5" name="Title 1"/>
          <p:cNvSpPr txBox="1">
            <a:spLocks/>
          </p:cNvSpPr>
          <p:nvPr/>
        </p:nvSpPr>
        <p:spPr bwMode="auto">
          <a:xfrm>
            <a:off x="457200" y="1290963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1" i="0" u="none" strike="noStrike" kern="1200" cap="none" spc="0" normalizeH="0" baseline="0" noProof="0" smtClean="0">
                <a:ln>
                  <a:noFill/>
                </a:ln>
                <a:solidFill>
                  <a:srgbClr val="002569"/>
                </a:solidFill>
                <a:effectLst/>
                <a:uLnTx/>
                <a:uFillTx/>
                <a:latin typeface="+mj-lt"/>
                <a:ea typeface="ＭＳ Ｐゴシック" charset="-128"/>
                <a:cs typeface="ＭＳ Ｐゴシック" charset="-128"/>
              </a:rPr>
              <a:t>Scope of the SDCG</a:t>
            </a:r>
          </a:p>
        </p:txBody>
      </p:sp>
      <p:sp>
        <p:nvSpPr>
          <p:cNvPr id="7" name="Content Placeholder 2"/>
          <p:cNvSpPr txBox="1">
            <a:spLocks/>
          </p:cNvSpPr>
          <p:nvPr/>
        </p:nvSpPr>
        <p:spPr bwMode="auto">
          <a:xfrm>
            <a:off x="457200" y="2433964"/>
            <a:ext cx="8229600" cy="38939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itchFamily="1" charset="0"/>
              <a:buChar char="•"/>
              <a:tabLst/>
              <a:defRPr/>
            </a:pPr>
            <a:r>
              <a:rPr kumimoji="0" lang="en-A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Support </a:t>
            </a:r>
            <a:r>
              <a:rPr kumimoji="0" lang="en-AU" sz="24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j-lt"/>
                <a:ea typeface="+mj-ea"/>
                <a:cs typeface="+mj-cs"/>
              </a:rPr>
              <a:t>coordinated acquisition planning of all relevant Earth observing missions </a:t>
            </a:r>
            <a:r>
              <a:rPr kumimoji="0" lang="en-AU" sz="24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j-lt"/>
                <a:ea typeface="+mj-ea"/>
                <a:cs typeface="+mj-cs"/>
              </a:rPr>
              <a:t>supporting GFOI and FCT.</a:t>
            </a:r>
          </a:p>
          <a:p>
            <a:pPr marL="742950" marR="0" lvl="1" indent="-28575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Lucida Grande"/>
              <a:buChar char="–"/>
              <a:tabLst/>
              <a:defRPr/>
            </a:pPr>
            <a:r>
              <a:rPr kumimoji="0" lang="en-AU" sz="20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j-lt"/>
                <a:ea typeface="+mj-ea"/>
                <a:cs typeface="+mj-cs"/>
              </a:rPr>
              <a:t>Emphasis on CEOS agency </a:t>
            </a:r>
            <a:r>
              <a:rPr kumimoji="0" lang="en-A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missions, but also to communicate needs to commercial operators.</a:t>
            </a: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itchFamily="1" charset="0"/>
              <a:buChar char="•"/>
              <a:tabLst/>
              <a:defRPr/>
            </a:pPr>
            <a:r>
              <a:rPr kumimoji="0" lang="en-A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Initially limit </a:t>
            </a:r>
            <a:r>
              <a:rPr kumimoji="0" lang="en-AU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coordination to acquisition planning</a:t>
            </a:r>
            <a:r>
              <a:rPr kumimoji="0" lang="en-A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.</a:t>
            </a:r>
          </a:p>
          <a:p>
            <a:pPr marL="742950" marR="0" lvl="1" indent="-28575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Lucida Grande"/>
              <a:buChar char="–"/>
              <a:tabLst/>
              <a:defRPr/>
            </a:pPr>
            <a:r>
              <a:rPr kumimoji="0" lang="en-A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Data processing and distribution through GFOI implementation with potential </a:t>
            </a:r>
            <a:r>
              <a:rPr kumimoji="0" lang="en-AU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2569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future </a:t>
            </a:r>
            <a:r>
              <a:rPr kumimoji="0" lang="en-A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roles for the SDCG.</a:t>
            </a:r>
          </a:p>
        </p:txBody>
      </p:sp>
      <p:sp>
        <p:nvSpPr>
          <p:cNvPr id="8" name="Title 1"/>
          <p:cNvSpPr txBox="1">
            <a:spLocks/>
          </p:cNvSpPr>
          <p:nvPr/>
        </p:nvSpPr>
        <p:spPr bwMode="auto">
          <a:xfrm>
            <a:off x="1379539" y="212030"/>
            <a:ext cx="5859461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SDCG</a:t>
            </a:r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4</a:t>
            </a:fld>
            <a:endParaRPr lang="en-US" smtClean="0"/>
          </a:p>
        </p:txBody>
      </p:sp>
      <p:sp>
        <p:nvSpPr>
          <p:cNvPr id="5" name="Title 1"/>
          <p:cNvSpPr txBox="1">
            <a:spLocks/>
          </p:cNvSpPr>
          <p:nvPr/>
        </p:nvSpPr>
        <p:spPr bwMode="auto">
          <a:xfrm>
            <a:off x="457200" y="1290963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1" i="0" u="none" strike="noStrike" kern="1200" cap="none" spc="0" normalizeH="0" baseline="0" noProof="0" smtClean="0">
                <a:ln>
                  <a:noFill/>
                </a:ln>
                <a:solidFill>
                  <a:srgbClr val="002569"/>
                </a:solidFill>
                <a:effectLst/>
                <a:uLnTx/>
                <a:uFillTx/>
                <a:latin typeface="+mj-lt"/>
                <a:ea typeface="ＭＳ Ｐゴシック" charset="-128"/>
                <a:cs typeface="ＭＳ Ｐゴシック" charset="-128"/>
              </a:rPr>
              <a:t>Membership and representation</a:t>
            </a:r>
          </a:p>
        </p:txBody>
      </p:sp>
      <p:sp>
        <p:nvSpPr>
          <p:cNvPr id="6" name="Content Placeholder 2"/>
          <p:cNvSpPr txBox="1">
            <a:spLocks/>
          </p:cNvSpPr>
          <p:nvPr/>
        </p:nvSpPr>
        <p:spPr bwMode="auto">
          <a:xfrm>
            <a:off x="457200" y="2189836"/>
            <a:ext cx="8229600" cy="44362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Lucida Grande" charset="0"/>
              <a:buChar char="–"/>
              <a:tabLst/>
              <a:defRPr/>
            </a:pPr>
            <a:r>
              <a:rPr kumimoji="0" lang="en-AU" sz="2400" b="1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charset="-128"/>
                <a:cs typeface="ＭＳ Ｐゴシック" charset="-128"/>
              </a:rPr>
              <a:t>Participation </a:t>
            </a:r>
            <a:r>
              <a:rPr kumimoji="0" lang="en-AU" sz="2400" b="1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charset="-128"/>
                <a:cs typeface="ＭＳ Ｐゴシック" charset="-128"/>
              </a:rPr>
              <a:t>is open </a:t>
            </a:r>
            <a:r>
              <a:rPr kumimoji="0" lang="en-AU" sz="24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charset="-128"/>
                <a:cs typeface="ＭＳ Ｐゴシック" charset="-128"/>
              </a:rPr>
              <a:t>to all CEOS space agencies willing to support and contribute to the CEOS Data 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charset="-128"/>
                <a:cs typeface="ＭＳ Ｐゴシック" charset="-128"/>
              </a:rPr>
              <a:t>Strategy.</a:t>
            </a: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Lucida Grande" charset="0"/>
              <a:buChar char="–"/>
              <a:tabLst/>
              <a:defRPr/>
            </a:pP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charset="-128"/>
                <a:cs typeface="ＭＳ Ｐゴシック" charset="-128"/>
              </a:rPr>
              <a:t>Current Members:</a:t>
            </a:r>
          </a:p>
          <a:p>
            <a:pPr marL="742950" lvl="1" indent="-285750" defTabSz="914400" eaLnBrk="0" hangingPunct="0">
              <a:spcBef>
                <a:spcPct val="20000"/>
              </a:spcBef>
              <a:buFont typeface="Lucida Grande" charset="0"/>
              <a:buChar char="–"/>
            </a:pPr>
            <a:r>
              <a:rPr kumimoji="0" lang="en-AU" sz="2400" b="1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Co-chairs: 	</a:t>
            </a:r>
            <a:r>
              <a:rPr lang="en-AU" sz="2400" smtClean="0">
                <a:solidFill>
                  <a:srgbClr val="77933C"/>
                </a:solidFill>
                <a:latin typeface="+mn-lt"/>
                <a:ea typeface="ＭＳ Ｐゴシック" pitchFamily="1" charset="-128"/>
              </a:rPr>
              <a:t>USGS</a:t>
            </a:r>
            <a:r>
              <a:rPr lang="en-AU" sz="2400" smtClean="0">
                <a:latin typeface="+mn-lt"/>
                <a:ea typeface="ＭＳ Ｐゴシック" pitchFamily="1" charset="-128"/>
              </a:rPr>
              <a:t>/USA, 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rgbClr val="77933C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ESA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, 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rgbClr val="77933C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NSC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/Norway </a:t>
            </a:r>
          </a:p>
          <a:p>
            <a:pPr marL="742950" marR="0" lvl="1" indent="-28575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Lucida Grande" charset="0"/>
              <a:buChar char="–"/>
              <a:tabLst/>
              <a:defRPr/>
            </a:pPr>
            <a:r>
              <a:rPr kumimoji="0" lang="en-AU" sz="2400" b="1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Secretariat: 	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rgbClr val="77933C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DCCEE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/Australia</a:t>
            </a:r>
          </a:p>
          <a:p>
            <a:pPr marL="742950" lvl="1" indent="-285750" defTabSz="914400" eaLnBrk="0" hangingPunct="0">
              <a:spcBef>
                <a:spcPct val="20000"/>
              </a:spcBef>
              <a:buFont typeface="Lucida Grande" charset="0"/>
              <a:buChar char="–"/>
              <a:defRPr/>
            </a:pPr>
            <a:r>
              <a:rPr lang="en-AU" sz="2400" b="1" smtClean="0">
                <a:ea typeface="ＭＳ Ｐゴシック" pitchFamily="1" charset="-128"/>
              </a:rPr>
              <a:t>Members: </a:t>
            </a:r>
            <a:r>
              <a:rPr lang="en-AU" sz="2400" smtClean="0">
                <a:latin typeface="+mn-lt"/>
                <a:ea typeface="ＭＳ Ｐゴシック" pitchFamily="1" charset="-128"/>
              </a:rPr>
              <a:t>	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rgbClr val="77933C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CNES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/France, 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rgbClr val="77933C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CONAE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/Argentina,   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rgbClr val="77933C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CRESDA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/China,   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rgbClr val="77933C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CSA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/Canada, 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rgbClr val="77933C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CSIRO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/Australia,  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rgbClr val="77933C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DLR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/Germany, </a:t>
            </a:r>
            <a:r>
              <a:rPr lang="en-AU" sz="2400" smtClean="0">
                <a:solidFill>
                  <a:srgbClr val="77933C"/>
                </a:solidFill>
                <a:ea typeface="ＭＳ Ｐゴシック" pitchFamily="1" charset="-128"/>
              </a:rPr>
              <a:t>INPE</a:t>
            </a:r>
            <a:r>
              <a:rPr lang="en-AU" sz="2400" smtClean="0">
                <a:ea typeface="ＭＳ Ｐゴシック" pitchFamily="1" charset="-128"/>
              </a:rPr>
              <a:t>/Brazil, </a:t>
            </a:r>
            <a:r>
              <a:rPr lang="en-AU" sz="2400" smtClean="0">
                <a:solidFill>
                  <a:srgbClr val="77933C"/>
                </a:solidFill>
                <a:ea typeface="ＭＳ Ｐゴシック" pitchFamily="1" charset="-128"/>
              </a:rPr>
              <a:t>JAXA</a:t>
            </a:r>
            <a:r>
              <a:rPr lang="en-AU" sz="2400" smtClean="0">
                <a:ea typeface="ＭＳ Ｐゴシック" pitchFamily="1" charset="-128"/>
              </a:rPr>
              <a:t>/Japan, </a:t>
            </a:r>
            <a:r>
              <a:rPr lang="en-AU" sz="2400" smtClean="0">
                <a:solidFill>
                  <a:srgbClr val="77933C"/>
                </a:solidFill>
                <a:ea typeface="ＭＳ Ｐゴシック" pitchFamily="1" charset="-128"/>
              </a:rPr>
              <a:t>NASA</a:t>
            </a:r>
            <a:r>
              <a:rPr lang="en-AU" sz="2400" smtClean="0">
                <a:ea typeface="ＭＳ Ｐゴシック" pitchFamily="1" charset="-128"/>
              </a:rPr>
              <a:t>/USA</a:t>
            </a:r>
            <a:endParaRPr kumimoji="0" lang="en-AU" sz="24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ＭＳ Ｐゴシック" pitchFamily="1" charset="-128"/>
              <a:cs typeface="+mn-cs"/>
            </a:endParaRPr>
          </a:p>
          <a:p>
            <a:pPr marL="742950" marR="0" lvl="1" indent="-28575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–"/>
              <a:tabLst/>
              <a:defRPr/>
            </a:pP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Pending invitations: 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ISRO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/India, 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rgbClr val="C0504D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KARI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/Korea, 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rgbClr val="C0504D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ASI</a:t>
            </a:r>
            <a:r>
              <a:rPr kumimoji="0" lang="en-AU" sz="2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+mn-cs"/>
              </a:rPr>
              <a:t>/Italy</a:t>
            </a:r>
            <a:endParaRPr kumimoji="0" lang="en-AU" sz="20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ＭＳ Ｐゴシック" pitchFamily="1" charset="-128"/>
              <a:cs typeface="+mn-cs"/>
            </a:endParaRPr>
          </a:p>
        </p:txBody>
      </p:sp>
      <p:sp>
        <p:nvSpPr>
          <p:cNvPr id="9" name="Title 1"/>
          <p:cNvSpPr txBox="1">
            <a:spLocks/>
          </p:cNvSpPr>
          <p:nvPr/>
        </p:nvSpPr>
        <p:spPr bwMode="auto">
          <a:xfrm>
            <a:off x="1379539" y="212030"/>
            <a:ext cx="5859461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SDCG</a:t>
            </a:r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5</a:t>
            </a:fld>
            <a:endParaRPr lang="en-US" smtClean="0"/>
          </a:p>
        </p:txBody>
      </p:sp>
      <p:sp>
        <p:nvSpPr>
          <p:cNvPr id="5" name="Title 1"/>
          <p:cNvSpPr txBox="1">
            <a:spLocks/>
          </p:cNvSpPr>
          <p:nvPr/>
        </p:nvSpPr>
        <p:spPr bwMode="auto">
          <a:xfrm>
            <a:off x="457200" y="1059060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1" i="0" u="none" strike="noStrike" kern="1200" cap="none" spc="0" normalizeH="0" baseline="0" noProof="0" smtClean="0">
                <a:ln>
                  <a:noFill/>
                </a:ln>
                <a:solidFill>
                  <a:srgbClr val="002569"/>
                </a:solidFill>
                <a:effectLst/>
                <a:uLnTx/>
                <a:uFillTx/>
                <a:latin typeface="+mj-lt"/>
                <a:ea typeface="ＭＳ Ｐゴシック" charset="-128"/>
                <a:cs typeface="ＭＳ Ｐゴシック" charset="-128"/>
              </a:rPr>
              <a:t>The CEOS Data Strategy for GFOI</a:t>
            </a:r>
          </a:p>
        </p:txBody>
      </p:sp>
      <p:sp>
        <p:nvSpPr>
          <p:cNvPr id="7" name="Content Placeholder 2"/>
          <p:cNvSpPr txBox="1">
            <a:spLocks/>
          </p:cNvSpPr>
          <p:nvPr/>
        </p:nvSpPr>
        <p:spPr bwMode="auto">
          <a:xfrm>
            <a:off x="457200" y="1959846"/>
            <a:ext cx="8229600" cy="36060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1371600" lvl="2" indent="-457200" defTabSz="914400" eaLnBrk="0">
              <a:spcBef>
                <a:spcPct val="20000"/>
              </a:spcBef>
              <a:spcAft>
                <a:spcPts val="600"/>
              </a:spcAft>
              <a:buFont typeface="Arial" pitchFamily="1" charset="0"/>
              <a:buNone/>
              <a:defRPr/>
            </a:pPr>
            <a:r>
              <a:rPr kumimoji="0" lang="en-GB" sz="2000" b="1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Overall</a:t>
            </a:r>
            <a:r>
              <a:rPr kumimoji="0" lang="en-GB" sz="2000" b="1" i="0" u="none" strike="noStrike" kern="1200" cap="none" spc="0" normalizeH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 objective: </a:t>
            </a:r>
            <a:r>
              <a:rPr kumimoji="0" lang="en-GB" sz="2000" i="0" u="none" strike="noStrike" kern="1200" cap="none" spc="0" normalizeH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To build a living global archive of        spatio-temporally consistent data for each sensor type,  that responds to GFOI information requirements</a:t>
            </a:r>
            <a:endParaRPr kumimoji="0" lang="en-GB" sz="200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ＭＳ Ｐゴシック" pitchFamily="1" charset="-128"/>
              <a:cs typeface="ＭＳ Ｐゴシック" pitchFamily="1" charset="-128"/>
            </a:endParaRPr>
          </a:p>
          <a:p>
            <a:pPr marL="457200" marR="0" lvl="0" indent="-457200" algn="l" defTabSz="914400" rtl="0" eaLnBrk="0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 pitchFamily="1" charset="0"/>
              <a:buNone/>
              <a:tabLst/>
              <a:defRPr/>
            </a:pPr>
            <a:r>
              <a:rPr kumimoji="0" lang="en-GB" sz="2200" b="1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Level-1:  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rgbClr val="77933C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A baseline, coordinated global data acquisition strategy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rgbClr val="000090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 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rgbClr val="002569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(wall-to-wall) involving 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a 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number 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of ‘core data streams’ that can be used free-of-charge for GFOI purposes. </a:t>
            </a:r>
            <a:endParaRPr kumimoji="0" lang="en-GB" sz="2200" b="0" i="0" u="none" strike="noStrike" kern="1200" cap="none" spc="0" normalizeH="0" baseline="0" noProof="0">
              <a:ln>
                <a:noFill/>
              </a:ln>
              <a:solidFill>
                <a:srgbClr val="77933C"/>
              </a:solidFill>
              <a:effectLst/>
              <a:uLnTx/>
              <a:uFillTx/>
              <a:latin typeface="+mn-lt"/>
              <a:ea typeface="ＭＳ Ｐゴシック" pitchFamily="1" charset="-128"/>
              <a:cs typeface="ＭＳ Ｐゴシック" pitchFamily="1" charset="-128"/>
            </a:endParaRPr>
          </a:p>
          <a:p>
            <a:pPr marL="457200" marR="0" lvl="0" indent="-457200" algn="l" defTabSz="914400" rtl="0" eaLnBrk="0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 pitchFamily="1" charset="0"/>
              <a:buNone/>
              <a:tabLst/>
              <a:defRPr/>
            </a:pPr>
            <a:r>
              <a:rPr kumimoji="0" lang="en-GB" sz="2200" b="1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Level-2:  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Coordinated 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rgbClr val="77933C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national data acquisition strategies 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in response to national needs assessments undertaken in the course of GFOI implementation.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 </a:t>
            </a:r>
            <a:endParaRPr kumimoji="0" lang="en-AU" sz="2200" b="0" i="0" u="none" strike="noStrike" kern="1200" cap="none" spc="0" normalizeH="0" baseline="0" noProof="0">
              <a:ln>
                <a:noFill/>
              </a:ln>
              <a:solidFill>
                <a:srgbClr val="77933C"/>
              </a:solidFill>
              <a:effectLst/>
              <a:uLnTx/>
              <a:uFillTx/>
              <a:latin typeface="+mn-lt"/>
              <a:ea typeface="ＭＳ Ｐゴシック" pitchFamily="1" charset="-128"/>
              <a:cs typeface="ＭＳ Ｐゴシック" pitchFamily="1" charset="-128"/>
            </a:endParaRPr>
          </a:p>
          <a:p>
            <a:pPr marL="457200" lvl="0" indent="-457200" defTabSz="914400" eaLnBrk="0">
              <a:spcBef>
                <a:spcPct val="20000"/>
              </a:spcBef>
              <a:spcAft>
                <a:spcPts val="600"/>
              </a:spcAft>
              <a:defRPr/>
            </a:pPr>
            <a:r>
              <a:rPr kumimoji="0" lang="en-GB" sz="2200" b="1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Level-3</a:t>
            </a:r>
            <a:r>
              <a:rPr kumimoji="0" lang="en-GB" sz="2200" b="1" i="0" u="none" strike="noStrike" kern="1200" cap="none" spc="0" normalizeH="0" baseline="0" noProof="0">
                <a:ln>
                  <a:noFill/>
                </a:ln>
                <a:solidFill>
                  <a:srgbClr val="002569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 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rgbClr val="002569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[GEO-FCT National Demonstrator countries]</a:t>
            </a:r>
            <a:r>
              <a:rPr kumimoji="0" lang="en-GB" sz="2200" b="1" i="0" u="none" strike="noStrike" kern="1200" cap="none" spc="0" normalizeH="0" baseline="0" noProof="0">
                <a:ln>
                  <a:noFill/>
                </a:ln>
                <a:solidFill>
                  <a:srgbClr val="002569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:  </a:t>
            </a:r>
            <a:r>
              <a:rPr lang="en-GB" sz="2200">
                <a:solidFill>
                  <a:srgbClr val="77933C"/>
                </a:solidFill>
                <a:ea typeface="ＭＳ Ｐゴシック" pitchFamily="1" charset="-128"/>
                <a:cs typeface="ＭＳ Ｐゴシック" pitchFamily="1" charset="-128"/>
              </a:rPr>
              <a:t>Data supply in support of the GEO-FCT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, including in support of the R&amp;D studies assisting the development and evolution of the GFOI</a:t>
            </a:r>
            <a:r>
              <a:rPr kumimoji="0" lang="en-GB" sz="2200" b="0" i="0" u="none" strike="noStrike" kern="1200" cap="none" spc="0" normalizeH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 M</a:t>
            </a:r>
            <a:r>
              <a:rPr kumimoji="0" lang="en-GB" sz="22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ＭＳ Ｐゴシック" pitchFamily="1" charset="-128"/>
                <a:cs typeface="ＭＳ Ｐゴシック" pitchFamily="1" charset="-128"/>
              </a:rPr>
              <a:t>ethods and Guidance Document. </a:t>
            </a:r>
          </a:p>
          <a:p>
            <a:pPr marL="457200" marR="0" lvl="0" indent="-457200" algn="l" defTabSz="914400" rtl="0" eaLnBrk="0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 pitchFamily="1" charset="0"/>
              <a:buNone/>
              <a:tabLst/>
              <a:defRPr/>
            </a:pPr>
            <a:endParaRPr kumimoji="0" lang="en-GB" sz="2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ＭＳ Ｐゴシック" pitchFamily="1" charset="-128"/>
              <a:cs typeface="ＭＳ Ｐゴシック" pitchFamily="1" charset="-128"/>
            </a:endParaRPr>
          </a:p>
        </p:txBody>
      </p:sp>
      <p:sp>
        <p:nvSpPr>
          <p:cNvPr id="8" name="Title 1"/>
          <p:cNvSpPr txBox="1">
            <a:spLocks/>
          </p:cNvSpPr>
          <p:nvPr/>
        </p:nvSpPr>
        <p:spPr bwMode="auto">
          <a:xfrm>
            <a:off x="1379539" y="212030"/>
            <a:ext cx="5859461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SDCG</a:t>
            </a:r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6</a:t>
            </a:fld>
            <a:endParaRPr lang="en-US" smtClean="0"/>
          </a:p>
        </p:txBody>
      </p:sp>
      <p:sp>
        <p:nvSpPr>
          <p:cNvPr id="3075" name="Title 1"/>
          <p:cNvSpPr>
            <a:spLocks noGrp="1"/>
          </p:cNvSpPr>
          <p:nvPr>
            <p:ph type="title" idx="4294967295"/>
          </p:nvPr>
        </p:nvSpPr>
        <p:spPr>
          <a:xfrm>
            <a:off x="1158678" y="189944"/>
            <a:ext cx="7764462" cy="609600"/>
          </a:xfrm>
        </p:spPr>
        <p:txBody>
          <a:bodyPr/>
          <a:lstStyle/>
          <a:p>
            <a:pPr algn="ctr" eaLnBrk="1" hangingPunct="1"/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2012 progress, issues, obstacles</a:t>
            </a: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>
          <a:xfrm>
            <a:off x="91822" y="1494209"/>
            <a:ext cx="8996963" cy="5129942"/>
          </a:xfrm>
          <a:prstGeom prst="rect">
            <a:avLst/>
          </a:prstGeom>
        </p:spPr>
        <p:txBody>
          <a:bodyPr/>
          <a:lstStyle/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kumimoji="0" lang="en-AU" altLang="ja-JP" sz="2800" b="1" i="0" u="none" strike="noStrike" kern="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2012 Progress </a:t>
            </a:r>
            <a:r>
              <a:rPr kumimoji="0" lang="en-AU" altLang="ja-JP" sz="2400" i="0" u="none" strike="noStrike" kern="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(1/2)</a:t>
            </a:r>
            <a:endParaRPr kumimoji="0" lang="en-AU" altLang="ja-JP" sz="2800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endParaRPr kumimoji="0" lang="en-AU" altLang="ja-JP" sz="10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2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Successful start of the SDCG [</a:t>
            </a:r>
            <a:r>
              <a:rPr lang="en-AU" sz="2200" smtClean="0">
                <a:solidFill>
                  <a:srgbClr val="77933C"/>
                </a:solidFill>
                <a:ea typeface="ＭＳ Ｐゴシック" pitchFamily="1" charset="-128"/>
              </a:rPr>
              <a:t>Completed</a:t>
            </a:r>
            <a:r>
              <a:rPr lang="en-AU" altLang="ja-JP" sz="22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]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0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13 member agencies to-date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0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1</a:t>
            </a:r>
            <a:r>
              <a:rPr lang="en-AU" altLang="ja-JP" sz="2000" kern="0" baseline="3000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st</a:t>
            </a:r>
            <a:r>
              <a:rPr lang="en-AU" altLang="ja-JP" sz="20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 SDCG meeting (CSA/Montreal Feb 2012)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0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2</a:t>
            </a:r>
            <a:r>
              <a:rPr lang="en-AU" altLang="ja-JP" sz="2000" kern="0" baseline="3000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nd</a:t>
            </a:r>
            <a:r>
              <a:rPr lang="en-AU" altLang="ja-JP" sz="20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 SDCG meeting this week (USGS, Sep 13-14 2013)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2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Development of Terms of Reference and Management</a:t>
            </a:r>
            <a:r>
              <a:rPr kumimoji="0" lang="en-AU" altLang="ja-JP" sz="2200" i="0" u="none" strike="noStrike" kern="0" cap="none" spc="0" normalizeH="0" noProof="0" dirty="0" smtClean="0">
                <a:ln>
                  <a:noFill/>
                </a:ln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 Plan </a:t>
            </a:r>
            <a:r>
              <a:rPr lang="en-AU" altLang="ja-JP" sz="22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[</a:t>
            </a:r>
            <a:r>
              <a:rPr lang="en-AU" sz="2200" smtClean="0">
                <a:solidFill>
                  <a:srgbClr val="77933C"/>
                </a:solidFill>
                <a:ea typeface="ＭＳ Ｐゴシック" pitchFamily="1" charset="-128"/>
              </a:rPr>
              <a:t>Completed</a:t>
            </a:r>
            <a:r>
              <a:rPr lang="en-AU" altLang="ja-JP" sz="22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]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kumimoji="0" lang="en-AU" altLang="ja-JP" sz="2000" i="0" u="none" strike="noStrike" kern="0" cap="none" spc="0" normalizeH="0" noProof="0" dirty="0" smtClean="0">
                <a:ln>
                  <a:noFill/>
                </a:ln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Approved by SDCG members at SDCG#1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2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Development of GFOI information requirements [</a:t>
            </a:r>
            <a:r>
              <a:rPr lang="en-AU" sz="2200" smtClean="0">
                <a:solidFill>
                  <a:srgbClr val="77933C"/>
                </a:solidFill>
                <a:ea typeface="ＭＳ Ｐゴシック" pitchFamily="1" charset="-128"/>
              </a:rPr>
              <a:t>Completed</a:t>
            </a:r>
            <a:r>
              <a:rPr lang="en-AU" altLang="ja-JP" sz="22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]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0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Coordinated with GFOI MGD product definitions</a:t>
            </a:r>
            <a:endParaRPr lang="en-AU" altLang="ja-JP" sz="2200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2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Development of first draft of the Level-1 Global Baseline Acquisition strategy [</a:t>
            </a:r>
            <a:r>
              <a:rPr lang="en-AU" sz="2200" smtClean="0">
                <a:solidFill>
                  <a:schemeClr val="accent2">
                    <a:lumMod val="60000"/>
                    <a:lumOff val="40000"/>
                  </a:schemeClr>
                </a:solidFill>
                <a:ea typeface="ＭＳ Ｐゴシック" pitchFamily="1" charset="-128"/>
              </a:rPr>
              <a:t>On-going</a:t>
            </a:r>
            <a:r>
              <a:rPr lang="en-AU" altLang="ja-JP" sz="22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]</a:t>
            </a:r>
            <a:endParaRPr lang="en-AU" altLang="ja-JP" sz="2000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AU" altLang="ja-JP" sz="22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Phased Implementation Plan – gradual upscaling                  </a:t>
            </a:r>
            <a:r>
              <a:rPr lang="en-AU" altLang="ja-JP" sz="20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[FCT NDs  –&gt; UN-REDD/REDD+ countries –&gt; pan-tropical –&gt; global]</a:t>
            </a:r>
            <a:endParaRPr kumimoji="0" lang="en-US" altLang="ja-JP" sz="2200" i="0" u="none" strike="noStrike" kern="0" cap="none" spc="0" normalizeH="0" baseline="0" noProof="0" dirty="0" smtClean="0">
              <a:ln>
                <a:noFill/>
              </a:ln>
              <a:solidFill>
                <a:schemeClr val="tx1">
                  <a:lumMod val="75000"/>
                </a:schemeClr>
              </a:solidFill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7</a:t>
            </a:fld>
            <a:endParaRPr lang="en-US" smtClean="0"/>
          </a:p>
        </p:txBody>
      </p:sp>
      <p:sp>
        <p:nvSpPr>
          <p:cNvPr id="3075" name="Title 1"/>
          <p:cNvSpPr>
            <a:spLocks noGrp="1"/>
          </p:cNvSpPr>
          <p:nvPr>
            <p:ph type="title" idx="4294967295"/>
          </p:nvPr>
        </p:nvSpPr>
        <p:spPr>
          <a:xfrm>
            <a:off x="1158678" y="189944"/>
            <a:ext cx="7764462" cy="609600"/>
          </a:xfrm>
        </p:spPr>
        <p:txBody>
          <a:bodyPr/>
          <a:lstStyle/>
          <a:p>
            <a:pPr algn="ctr" eaLnBrk="1" hangingPunct="1"/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2012 progress, issues, obstacles</a:t>
            </a: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>
          <a:xfrm>
            <a:off x="91822" y="1494209"/>
            <a:ext cx="8996963" cy="5129942"/>
          </a:xfrm>
          <a:prstGeom prst="rect">
            <a:avLst/>
          </a:prstGeom>
        </p:spPr>
        <p:txBody>
          <a:bodyPr/>
          <a:lstStyle/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8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2012 Progress </a:t>
            </a:r>
            <a:r>
              <a:rPr lang="en-AU" altLang="ja-JP" sz="24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(2/2)</a:t>
            </a:r>
            <a:endParaRPr lang="en-AU" altLang="ja-JP" sz="2800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endParaRPr kumimoji="0" lang="en-AU" altLang="ja-JP" sz="10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2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Global Baseline Acquisition strategy development</a:t>
            </a:r>
            <a:endParaRPr lang="en-AU" altLang="ja-JP" sz="1000" b="1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endParaRPr lang="en-AU" altLang="ja-JP" sz="1000" kern="0" dirty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200" dirty="0" smtClean="0"/>
              <a:t>Input from member agencies</a:t>
            </a:r>
          </a:p>
          <a:p>
            <a:pPr marL="1714500" lvl="3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200" dirty="0" smtClean="0"/>
              <a:t>Business-as-usual (BAU) observation plans</a:t>
            </a:r>
          </a:p>
          <a:p>
            <a:pPr marL="1714500" lvl="3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200" dirty="0" smtClean="0"/>
              <a:t>Strategic mission objectives (e.g. regional focus)</a:t>
            </a:r>
          </a:p>
          <a:p>
            <a:pPr marL="1714500" lvl="3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200" dirty="0" smtClean="0"/>
              <a:t>Mission acquisition capabilities and constraints</a:t>
            </a:r>
            <a:endParaRPr lang="en-US" sz="1000" dirty="0" smtClean="0"/>
          </a:p>
          <a:p>
            <a:pPr marL="1714500" lvl="3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endParaRPr lang="en-US" sz="1000" dirty="0" smtClean="0"/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US" sz="2200" b="1" dirty="0" smtClean="0"/>
              <a:t>SDCG = </a:t>
            </a:r>
            <a:r>
              <a:rPr lang="en-US" sz="2200" b="1" dirty="0" smtClean="0">
                <a:solidFill>
                  <a:srgbClr val="FF0000"/>
                </a:solidFill>
              </a:rPr>
              <a:t>BAU</a:t>
            </a:r>
            <a:r>
              <a:rPr lang="en-US" sz="2200" b="1" dirty="0" smtClean="0"/>
              <a:t> </a:t>
            </a:r>
            <a:r>
              <a:rPr lang="en-US" sz="2200" b="1" dirty="0" smtClean="0">
                <a:solidFill>
                  <a:srgbClr val="FF0000"/>
                </a:solidFill>
              </a:rPr>
              <a:t>+ </a:t>
            </a:r>
            <a:r>
              <a:rPr lang="en-US" sz="2800" b="1" dirty="0" smtClean="0">
                <a:solidFill>
                  <a:srgbClr val="FF0000"/>
                </a:solidFill>
                <a:latin typeface="Symbol" charset="2"/>
                <a:cs typeface="Symbol" charset="2"/>
              </a:rPr>
              <a:t>D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/>
              <a:buChar char="•"/>
              <a:defRPr/>
            </a:pPr>
            <a:r>
              <a:rPr lang="en-US" sz="2200" dirty="0" smtClean="0"/>
              <a:t>Multi-mission gap analysis 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/>
              <a:buChar char="•"/>
              <a:defRPr/>
            </a:pPr>
            <a:r>
              <a:rPr lang="en-US" sz="2200" dirty="0" smtClean="0"/>
              <a:t>Development of mitigation plan proposals for each mission and each epoch to bridge spatial and temporal gaps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/>
              <a:buChar char="•"/>
              <a:defRPr/>
            </a:pPr>
            <a:r>
              <a:rPr lang="en-US" sz="2200" dirty="0" smtClean="0"/>
              <a:t>Iterative collaborative process to achieve a sustainable best-effort coordinated acquistion strategy</a:t>
            </a:r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8</a:t>
            </a:fld>
            <a:endParaRPr lang="en-US" smtClean="0"/>
          </a:p>
        </p:txBody>
      </p:sp>
      <p:sp>
        <p:nvSpPr>
          <p:cNvPr id="3075" name="Title 1"/>
          <p:cNvSpPr>
            <a:spLocks noGrp="1"/>
          </p:cNvSpPr>
          <p:nvPr>
            <p:ph type="title" idx="4294967295"/>
          </p:nvPr>
        </p:nvSpPr>
        <p:spPr>
          <a:xfrm>
            <a:off x="1158678" y="189944"/>
            <a:ext cx="7764462" cy="609600"/>
          </a:xfrm>
        </p:spPr>
        <p:txBody>
          <a:bodyPr/>
          <a:lstStyle/>
          <a:p>
            <a:pPr algn="ctr" eaLnBrk="1" hangingPunct="1"/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2012 progress, issues, obstacles</a:t>
            </a: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>
          <a:xfrm>
            <a:off x="-56340" y="1430711"/>
            <a:ext cx="8996963" cy="5129942"/>
          </a:xfrm>
          <a:prstGeom prst="rect">
            <a:avLst/>
          </a:prstGeom>
        </p:spPr>
        <p:txBody>
          <a:bodyPr/>
          <a:lstStyle/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8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Issues and obstacles </a:t>
            </a:r>
            <a:r>
              <a:rPr lang="en-AU" altLang="ja-JP" sz="24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(1/2)</a:t>
            </a:r>
            <a:endParaRPr lang="en-AU" altLang="ja-JP" sz="2800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endParaRPr kumimoji="0" lang="en-AU" altLang="ja-JP" sz="10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2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Data availability</a:t>
            </a:r>
            <a:endParaRPr lang="en-AU" altLang="ja-JP" sz="1000" kern="0" dirty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2012 low-water mark for CEOS mission availability (loss of Landsat 5, Envisat, CBERS-2, ALOS within past 1.5 yrs)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Procedures for large-scale gap filling and data provision by </a:t>
            </a:r>
            <a:r>
              <a:rPr lang="en-US" sz="2000" dirty="0" smtClean="0"/>
              <a:t>commercial </a:t>
            </a:r>
            <a:r>
              <a:rPr lang="en-US" sz="2000" dirty="0" smtClean="0"/>
              <a:t>missions not yet in place.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Near-future however looks positive! (CBERS-3, LDCM, Sentinels, ALOS-2 potentially in orbit within next year)</a:t>
            </a:r>
            <a:endParaRPr lang="en-US" sz="1000" dirty="0" smtClean="0"/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endParaRPr lang="en-US" sz="1000" dirty="0" smtClean="0"/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2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Strategy development</a:t>
            </a:r>
            <a:endParaRPr lang="en-AU" altLang="ja-JP" sz="1000" kern="0" dirty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Difficulties to assess capacity and development of detailed plans for missions not yet in orbit. 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Many key parameters still TBD also by agencies themselves (BAU plans, ground station network, record/downlink capacities, etc.)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CEOS Data Strategy document inevitably a living document that will be continuously refined as new missions become operational.</a:t>
            </a:r>
            <a:endParaRPr lang="en-US" sz="1000" dirty="0" smtClean="0"/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endParaRPr lang="en-US" sz="1000" dirty="0" smtClean="0"/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9</a:t>
            </a:fld>
            <a:endParaRPr lang="en-US" smtClean="0"/>
          </a:p>
        </p:txBody>
      </p:sp>
      <p:sp>
        <p:nvSpPr>
          <p:cNvPr id="3075" name="Title 1"/>
          <p:cNvSpPr>
            <a:spLocks noGrp="1"/>
          </p:cNvSpPr>
          <p:nvPr>
            <p:ph type="title" idx="4294967295"/>
          </p:nvPr>
        </p:nvSpPr>
        <p:spPr>
          <a:xfrm>
            <a:off x="1158678" y="189944"/>
            <a:ext cx="7764462" cy="609600"/>
          </a:xfrm>
        </p:spPr>
        <p:txBody>
          <a:bodyPr/>
          <a:lstStyle/>
          <a:p>
            <a:pPr algn="ctr" eaLnBrk="1" hangingPunct="1"/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2012 progress, issues, obstacles</a:t>
            </a: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>
          <a:xfrm>
            <a:off x="7158" y="1441294"/>
            <a:ext cx="8996963" cy="5129942"/>
          </a:xfrm>
          <a:prstGeom prst="rect">
            <a:avLst/>
          </a:prstGeom>
        </p:spPr>
        <p:txBody>
          <a:bodyPr/>
          <a:lstStyle/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8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Issues and obstacles </a:t>
            </a:r>
            <a:r>
              <a:rPr lang="en-AU" altLang="ja-JP" sz="2400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(2/2)</a:t>
            </a:r>
            <a:endParaRPr lang="en-AU" altLang="ja-JP" sz="2800" kern="0" dirty="0" smtClean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lvl="0" indent="-342900" algn="ctr" defTabSz="914400">
              <a:lnSpc>
                <a:spcPct val="90000"/>
              </a:lnSpc>
              <a:spcBef>
                <a:spcPct val="20000"/>
              </a:spcBef>
              <a:defRPr/>
            </a:pPr>
            <a:endParaRPr kumimoji="0" lang="en-AU" altLang="ja-JP" sz="10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defRPr/>
            </a:pPr>
            <a:r>
              <a:rPr lang="en-AU" altLang="ja-JP" sz="2200" b="1" kern="0" dirty="0" smtClean="0">
                <a:latin typeface="Arial" pitchFamily="34" charset="0"/>
                <a:ea typeface="ＭＳ Ｐゴシック" pitchFamily="50" charset="-128"/>
                <a:cs typeface="Arial" pitchFamily="34" charset="0"/>
              </a:rPr>
              <a:t>Illustrating complex information</a:t>
            </a:r>
            <a:endParaRPr lang="en-AU" altLang="ja-JP" sz="1000" kern="0" dirty="0"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CEOS Data Strategy highly complex given the large number of missions and sensor types involved, the extensive geographical focus and the multi-annual timeline for implementation and operations.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Challenge to visualise this multidimensional information both for internal plan development purposes as well as for promotion and communication of outcomes (e.g. for reporting to the CEOS and GEO  Plenaries)</a:t>
            </a:r>
          </a:p>
          <a:p>
            <a:pPr marL="2171700" lvl="4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CEOS SEO has been supportive and COVE tool holds potential as key graphical interface. Further development very likely to be required.</a:t>
            </a:r>
          </a:p>
          <a:p>
            <a:pPr marL="2171700" lvl="4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sz="2000" dirty="0" smtClean="0"/>
              <a:t>SDCG would welcome help to assess both our needs in this respect, and to explore possible solutions</a:t>
            </a:r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4_EUM_template_v03">
  <a:themeElements>
    <a:clrScheme name="1_EUM_template_v03 1">
      <a:dk1>
        <a:srgbClr val="002569"/>
      </a:dk1>
      <a:lt1>
        <a:srgbClr val="FFFFFF"/>
      </a:lt1>
      <a:dk2>
        <a:srgbClr val="002569"/>
      </a:dk2>
      <a:lt2>
        <a:srgbClr val="5F758D"/>
      </a:lt2>
      <a:accent1>
        <a:srgbClr val="FF9A00"/>
      </a:accent1>
      <a:accent2>
        <a:srgbClr val="9F2D20"/>
      </a:accent2>
      <a:accent3>
        <a:srgbClr val="FFFFFF"/>
      </a:accent3>
      <a:accent4>
        <a:srgbClr val="001E59"/>
      </a:accent4>
      <a:accent5>
        <a:srgbClr val="FFCAAA"/>
      </a:accent5>
      <a:accent6>
        <a:srgbClr val="90281C"/>
      </a:accent6>
      <a:hlink>
        <a:srgbClr val="7498C0"/>
      </a:hlink>
      <a:folHlink>
        <a:srgbClr val="929497"/>
      </a:folHlink>
    </a:clrScheme>
    <a:fontScheme name="4_EUM_template_v03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5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5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1_EUM_template_v03 1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FF9A00"/>
        </a:accent1>
        <a:accent2>
          <a:srgbClr val="9F2D20"/>
        </a:accent2>
        <a:accent3>
          <a:srgbClr val="FFFFFF"/>
        </a:accent3>
        <a:accent4>
          <a:srgbClr val="001E59"/>
        </a:accent4>
        <a:accent5>
          <a:srgbClr val="FFCAAA"/>
        </a:accent5>
        <a:accent6>
          <a:srgbClr val="90281C"/>
        </a:accent6>
        <a:hlink>
          <a:srgbClr val="7498C0"/>
        </a:hlink>
        <a:folHlink>
          <a:srgbClr val="92949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2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F6D0A9"/>
        </a:accent1>
        <a:accent2>
          <a:srgbClr val="EBCAE3"/>
        </a:accent2>
        <a:accent3>
          <a:srgbClr val="FFFFFF"/>
        </a:accent3>
        <a:accent4>
          <a:srgbClr val="001E59"/>
        </a:accent4>
        <a:accent5>
          <a:srgbClr val="FAE4D1"/>
        </a:accent5>
        <a:accent6>
          <a:srgbClr val="D5B7CE"/>
        </a:accent6>
        <a:hlink>
          <a:srgbClr val="4E2029"/>
        </a:hlink>
        <a:folHlink>
          <a:srgbClr val="423B6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3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5B97B1"/>
        </a:accent1>
        <a:accent2>
          <a:srgbClr val="F39600"/>
        </a:accent2>
        <a:accent3>
          <a:srgbClr val="FFFFFF"/>
        </a:accent3>
        <a:accent4>
          <a:srgbClr val="001E59"/>
        </a:accent4>
        <a:accent5>
          <a:srgbClr val="B5C9D5"/>
        </a:accent5>
        <a:accent6>
          <a:srgbClr val="DC8700"/>
        </a:accent6>
        <a:hlink>
          <a:srgbClr val="FFE4AE"/>
        </a:hlink>
        <a:folHlink>
          <a:srgbClr val="002A3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4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003F80"/>
        </a:accent1>
        <a:accent2>
          <a:srgbClr val="BDD7EE"/>
        </a:accent2>
        <a:accent3>
          <a:srgbClr val="FFFFFF"/>
        </a:accent3>
        <a:accent4>
          <a:srgbClr val="001E59"/>
        </a:accent4>
        <a:accent5>
          <a:srgbClr val="AAAFC0"/>
        </a:accent5>
        <a:accent6>
          <a:srgbClr val="ABC3D8"/>
        </a:accent6>
        <a:hlink>
          <a:srgbClr val="FFD350"/>
        </a:hlink>
        <a:folHlink>
          <a:srgbClr val="EB6F3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5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C75B12"/>
        </a:accent1>
        <a:accent2>
          <a:srgbClr val="003359"/>
        </a:accent2>
        <a:accent3>
          <a:srgbClr val="FFFFFF"/>
        </a:accent3>
        <a:accent4>
          <a:srgbClr val="001E59"/>
        </a:accent4>
        <a:accent5>
          <a:srgbClr val="E0B5AA"/>
        </a:accent5>
        <a:accent6>
          <a:srgbClr val="002D50"/>
        </a:accent6>
        <a:hlink>
          <a:srgbClr val="92A2BD"/>
        </a:hlink>
        <a:folHlink>
          <a:srgbClr val="C7B37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986</TotalTime>
  <Words>1043</Words>
  <Application>Microsoft Macintosh PowerPoint</Application>
  <PresentationFormat>On-screen Show (4:3)</PresentationFormat>
  <Paragraphs>144</Paragraphs>
  <Slides>13</Slides>
  <Notes>13</Notes>
  <HiddenSlides>1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4_EUM_template_v03</vt:lpstr>
      <vt:lpstr>Progress Report</vt:lpstr>
      <vt:lpstr>PowerPoint Presentation</vt:lpstr>
      <vt:lpstr>PowerPoint Presentation</vt:lpstr>
      <vt:lpstr>PowerPoint Presentation</vt:lpstr>
      <vt:lpstr>PowerPoint Presentation</vt:lpstr>
      <vt:lpstr>2012 progress, issues, obstacles</vt:lpstr>
      <vt:lpstr>2012 progress, issues, obstacles</vt:lpstr>
      <vt:lpstr>2012 progress, issues, obstacles</vt:lpstr>
      <vt:lpstr>2012 progress, issues, obstacles</vt:lpstr>
      <vt:lpstr>PowerPoint Presentation</vt:lpstr>
      <vt:lpstr>Next Steps</vt:lpstr>
      <vt:lpstr>PowerPoint Presentation</vt:lpstr>
      <vt:lpstr>SDCG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Brian Killough</dc:creator>
  <cp:lastModifiedBy>Ake Rosenqvist</cp:lastModifiedBy>
  <cp:revision>51</cp:revision>
  <dcterms:created xsi:type="dcterms:W3CDTF">2012-09-03T06:29:48Z</dcterms:created>
  <dcterms:modified xsi:type="dcterms:W3CDTF">2012-09-06T02:09:31Z</dcterms:modified>
</cp:coreProperties>
</file>

<file path=docProps/thumbnail.jpeg>
</file>