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7" r:id="rId2"/>
    <p:sldId id="703" r:id="rId3"/>
    <p:sldId id="704" r:id="rId4"/>
    <p:sldId id="705" r:id="rId5"/>
    <p:sldId id="706" r:id="rId6"/>
    <p:sldId id="710" r:id="rId7"/>
    <p:sldId id="711" r:id="rId8"/>
    <p:sldId id="707" r:id="rId9"/>
    <p:sldId id="713" r:id="rId10"/>
    <p:sldId id="714" r:id="rId11"/>
    <p:sldId id="712" r:id="rId12"/>
    <p:sldId id="715" r:id="rId13"/>
    <p:sldId id="717" r:id="rId14"/>
    <p:sldId id="718" r:id="rId15"/>
    <p:sldId id="720" r:id="rId16"/>
    <p:sldId id="721" r:id="rId17"/>
    <p:sldId id="722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174AFD-6EDA-44EE-8D39-ACE2D42DC875}" type="datetime1">
              <a:rPr lang="en-US"/>
              <a:pPr>
                <a:defRPr/>
              </a:pPr>
              <a:t>9/11/2012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37E1F2E-6F20-483D-9893-8CC6C9BD1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ＭＳ Ｐゴシック" pitchFamily="-106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3392DE9-412C-4720-A3E0-4695C05E339F}" type="slidenum">
              <a:rPr lang="en-US" smtClean="0">
                <a:solidFill>
                  <a:srgbClr val="000000"/>
                </a:solidFill>
              </a:rPr>
              <a:pPr/>
              <a:t>1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3557" name="Header Placeholder 4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536CB1-2532-4F0D-AA85-CD30CAC0C16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7104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39000" y="6546850"/>
            <a:ext cx="1905000" cy="3111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0BAFB-5391-4AB0-9B16-902B6C721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/>
            </a:lvl1pPr>
          </a:lstStyle>
          <a:p>
            <a:pPr>
              <a:defRPr/>
            </a:pPr>
            <a:fld id="{25835A59-2DA2-47C3-9935-639FE33466BB}" type="datetime1">
              <a:rPr lang="ja-JP" altLang="en-US"/>
              <a:pPr>
                <a:defRPr/>
              </a:pPr>
              <a:t>2012/9/11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kumimoji="1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>
              <a:defRPr/>
            </a:pPr>
            <a:fld id="{F20F725A-B719-4350-9F96-21F379FDB15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F015AE-4D3A-4CE2-A13F-9D023C846D37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E2AB-9081-42D6-80D9-294E531157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2358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F015AE-4D3A-4CE2-A13F-9D023C846D37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E2AB-9081-42D6-80D9-294E531157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791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0" y="1347788"/>
            <a:ext cx="9144000" cy="55102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r" defTabSz="914400" eaLnBrk="0" hangingPunct="0">
              <a:defRPr/>
            </a:pPr>
            <a:endParaRPr lang="en-US" sz="150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19225" y="188913"/>
            <a:ext cx="764857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8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6863" y="1457325"/>
            <a:ext cx="8445500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9" name="TextBox 3"/>
          <p:cNvSpPr txBox="1">
            <a:spLocks noChangeArrowheads="1"/>
          </p:cNvSpPr>
          <p:nvPr userDrawn="1"/>
        </p:nvSpPr>
        <p:spPr bwMode="auto">
          <a:xfrm>
            <a:off x="19050" y="528638"/>
            <a:ext cx="14414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>
              <a:spcBef>
                <a:spcPct val="50000"/>
              </a:spcBef>
              <a:defRPr/>
            </a:pPr>
            <a:r>
              <a:rPr lang="en-US" sz="900">
                <a:solidFill>
                  <a:srgbClr val="FFFFFF"/>
                </a:solidFill>
                <a:latin typeface="Arial Unicode MS" pitchFamily="34" charset="-128"/>
              </a:rPr>
              <a:t>SIT Technical Workshop</a:t>
            </a:r>
            <a:br>
              <a:rPr lang="en-US" sz="900">
                <a:solidFill>
                  <a:srgbClr val="FFFFFF"/>
                </a:solidFill>
                <a:latin typeface="Arial Unicode MS" pitchFamily="34" charset="-128"/>
              </a:rPr>
            </a:br>
            <a:r>
              <a:rPr lang="en-US" sz="900">
                <a:solidFill>
                  <a:srgbClr val="FFFFFF"/>
                </a:solidFill>
                <a:latin typeface="Arial Unicode MS" pitchFamily="34" charset="-128"/>
              </a:rPr>
              <a:t>Washington DC, USA</a:t>
            </a:r>
            <a:br>
              <a:rPr lang="en-US" sz="900">
                <a:solidFill>
                  <a:srgbClr val="FFFFFF"/>
                </a:solidFill>
                <a:latin typeface="Arial Unicode MS" pitchFamily="34" charset="-128"/>
              </a:rPr>
            </a:br>
            <a:r>
              <a:rPr lang="en-US" sz="900">
                <a:solidFill>
                  <a:srgbClr val="FFFFFF"/>
                </a:solidFill>
                <a:latin typeface="Arial Unicode MS" pitchFamily="34" charset="-128"/>
              </a:rPr>
              <a:t>September 11-12, 2012</a:t>
            </a:r>
          </a:p>
        </p:txBody>
      </p:sp>
      <p:pic>
        <p:nvPicPr>
          <p:cNvPr id="1030" name="Picture 4" descr="CEOS_logo_transparent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95250" y="71438"/>
            <a:ext cx="12065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6600825"/>
            <a:ext cx="1905000" cy="2571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000">
                <a:solidFill>
                  <a:srgbClr val="00256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886CD2D3-8958-4AFB-9383-EBA387E331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</p:sldLayoutIdLst>
  <p:transition spd="slow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b="1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b="1">
          <a:solidFill>
            <a:schemeClr val="tx2"/>
          </a:solidFill>
          <a:latin typeface="Arial" charset="0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000" b="1">
          <a:solidFill>
            <a:schemeClr val="tx2"/>
          </a:solidFill>
          <a:latin typeface="Arial" charset="0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b="1">
          <a:solidFill>
            <a:schemeClr val="tx2"/>
          </a:solidFill>
          <a:latin typeface="Arial" charset="0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600" b="1">
          <a:solidFill>
            <a:schemeClr val="tx2"/>
          </a:solidFill>
          <a:latin typeface="Arial" charset="0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fld id="{FB258E20-75FF-4E5F-ACA2-E1290EC7BA11}" type="slidenum">
              <a:rPr lang="en-US" smtClean="0"/>
              <a:pPr eaLnBrk="1" hangingPunct="1">
                <a:spcBef>
                  <a:spcPct val="0"/>
                </a:spcBef>
              </a:pPr>
              <a:t>1</a:t>
            </a:fld>
            <a:endParaRPr lang="en-US" smtClean="0"/>
          </a:p>
        </p:txBody>
      </p:sp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2702914" y="4814888"/>
            <a:ext cx="363022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Bradley Doorn, NASA</a:t>
            </a:r>
            <a:endParaRPr lang="en-US" dirty="0"/>
          </a:p>
          <a:p>
            <a:pPr algn="ctr"/>
            <a:r>
              <a:rPr lang="en-CA" dirty="0" smtClean="0"/>
              <a:t>on </a:t>
            </a:r>
            <a:r>
              <a:rPr lang="en-CA" dirty="0"/>
              <a:t>behalf </a:t>
            </a:r>
            <a:r>
              <a:rPr lang="en-CA" dirty="0" smtClean="0"/>
              <a:t>of the GEOGLAM Team</a:t>
            </a:r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11-12 September 2012</a:t>
            </a:r>
          </a:p>
          <a:p>
            <a:pPr algn="ctr"/>
            <a:r>
              <a:rPr lang="en-US" dirty="0"/>
              <a:t>Washington DC</a:t>
            </a:r>
          </a:p>
        </p:txBody>
      </p:sp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1971430" y="1945037"/>
            <a:ext cx="50453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/>
              <a:t>GEOGLAM UPDATE</a:t>
            </a:r>
            <a:endParaRPr lang="en-US" sz="4000" b="1" dirty="0"/>
          </a:p>
        </p:txBody>
      </p:sp>
      <p:pic>
        <p:nvPicPr>
          <p:cNvPr id="4101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9450" y="3135313"/>
            <a:ext cx="50688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Need for Improved Agricultural Intelligence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58319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4000" dirty="0" smtClean="0"/>
              <a:t>International recognition of critical need for improved information including at the World Summit on Food Security 2009, G20 Action Plan on Food Price Volatility and Agriculture, 2011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official </a:t>
            </a:r>
            <a:r>
              <a:rPr lang="en-US" dirty="0"/>
              <a:t>statement of The Extraordinary Joint </a:t>
            </a:r>
            <a:r>
              <a:rPr lang="en-US" dirty="0" err="1" smtClean="0"/>
              <a:t>Intersessional</a:t>
            </a:r>
            <a:r>
              <a:rPr lang="en-US" dirty="0" smtClean="0"/>
              <a:t> meeting </a:t>
            </a:r>
            <a:r>
              <a:rPr lang="en-US" dirty="0"/>
              <a:t>of the Intergovernmental Group (IGG/FAO) on </a:t>
            </a:r>
            <a:r>
              <a:rPr lang="en-US" dirty="0" smtClean="0"/>
              <a:t>Grains, Rome 2010:</a:t>
            </a:r>
          </a:p>
          <a:p>
            <a:pPr marL="0" indent="0" algn="ctr">
              <a:buNone/>
            </a:pPr>
            <a:r>
              <a:rPr lang="en-US" i="1" dirty="0" smtClean="0"/>
              <a:t>“</a:t>
            </a:r>
            <a:r>
              <a:rPr lang="en-US" i="1" dirty="0"/>
              <a:t>Unexpected price hikes and volatility are amongst</a:t>
            </a:r>
          </a:p>
          <a:p>
            <a:pPr marL="0" indent="0" algn="ctr">
              <a:buNone/>
            </a:pPr>
            <a:r>
              <a:rPr lang="en-US" i="1" dirty="0"/>
              <a:t>major threats to food security and their </a:t>
            </a:r>
            <a:r>
              <a:rPr lang="en-US" i="1" dirty="0" smtClean="0"/>
              <a:t>root </a:t>
            </a:r>
            <a:r>
              <a:rPr lang="en-US" i="1" dirty="0"/>
              <a:t>causes</a:t>
            </a:r>
          </a:p>
          <a:p>
            <a:pPr marL="0" indent="0" algn="ctr">
              <a:buNone/>
            </a:pPr>
            <a:r>
              <a:rPr lang="en-US" i="1" dirty="0"/>
              <a:t>need to be addressed, in particular regarding </a:t>
            </a:r>
            <a:r>
              <a:rPr lang="en-US" b="1" i="1" dirty="0"/>
              <a:t>the lack</a:t>
            </a:r>
          </a:p>
          <a:p>
            <a:pPr marL="0" indent="0" algn="ctr">
              <a:buNone/>
            </a:pPr>
            <a:r>
              <a:rPr lang="en-US" b="1" i="1" dirty="0"/>
              <a:t>of reliable and up-to-date information on crop supply</a:t>
            </a:r>
          </a:p>
          <a:p>
            <a:pPr marL="0" indent="0" algn="ctr">
              <a:buNone/>
            </a:pPr>
            <a:r>
              <a:rPr lang="en-US" b="1" i="1" dirty="0"/>
              <a:t>and demand and export availability</a:t>
            </a:r>
            <a:r>
              <a:rPr lang="en-US" i="1" dirty="0" smtClean="0"/>
              <a:t>….”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14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25" t="17870" r="23743" b="47018"/>
          <a:stretch/>
        </p:blipFill>
        <p:spPr>
          <a:xfrm>
            <a:off x="19050" y="3950732"/>
            <a:ext cx="8929765" cy="28442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53" t="14188" r="23781" b="47880"/>
          <a:stretch/>
        </p:blipFill>
        <p:spPr>
          <a:xfrm>
            <a:off x="19050" y="1317356"/>
            <a:ext cx="8929765" cy="26333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41342" y="-9526"/>
            <a:ext cx="7550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Comparing the 2012 Black Sea Region Drought to the 2010 Drought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3950732"/>
            <a:ext cx="89297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Crop NDVI Anomaly During the 2010 Russian Drought: (July  17 2010)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324600" y="2228671"/>
            <a:ext cx="266700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Current drought affecting crop production in Russia, Ukraine, Kazakhstan, Bulgaria and Romania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334730" y="5212140"/>
            <a:ext cx="2656870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Vegetation Anomaly during the 2010 Russian drought, when grain production decreased by 30%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317356"/>
            <a:ext cx="8991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Crop NDVI Anomaly July 17, 2012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5000" y="6455055"/>
            <a:ext cx="1302447" cy="339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ireshef\Pictures\logo\um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7447" y="6387353"/>
            <a:ext cx="480994" cy="48099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2" descr="image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38441" y="6387353"/>
            <a:ext cx="479028" cy="40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764144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15318" y="1371601"/>
            <a:ext cx="8153400" cy="39520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800" dirty="0" smtClean="0"/>
              <a:t>To strengthen the </a:t>
            </a:r>
            <a:r>
              <a:rPr lang="en-GB" sz="2800" dirty="0"/>
              <a:t>international community’s capacity to </a:t>
            </a:r>
            <a:r>
              <a:rPr lang="en-GB" sz="2800" dirty="0" smtClean="0"/>
              <a:t>produce </a:t>
            </a:r>
            <a:r>
              <a:rPr lang="en-GB" sz="2800" dirty="0"/>
              <a:t>and disseminate relevant, timely and accurate forecasts of </a:t>
            </a:r>
            <a:r>
              <a:rPr lang="en-GB" sz="2800" u="sng" dirty="0"/>
              <a:t>agricultural </a:t>
            </a:r>
            <a:r>
              <a:rPr lang="en-GB" sz="2800" u="sng" dirty="0" smtClean="0"/>
              <a:t>production (</a:t>
            </a:r>
            <a:r>
              <a:rPr lang="en-GB" sz="2000" i="1" u="sng" dirty="0" smtClean="0"/>
              <a:t>crop area [LCLUC] and yield [vegetation models and indices]</a:t>
            </a:r>
            <a:r>
              <a:rPr lang="en-GB" sz="2800" u="sng" dirty="0" smtClean="0"/>
              <a:t>)</a:t>
            </a:r>
            <a:r>
              <a:rPr lang="en-GB" sz="2800" dirty="0" smtClean="0"/>
              <a:t> </a:t>
            </a:r>
            <a:r>
              <a:rPr lang="en-GB" sz="2800" dirty="0"/>
              <a:t>at national, regional and global </a:t>
            </a:r>
            <a:r>
              <a:rPr lang="en-GB" sz="2800" dirty="0" smtClean="0"/>
              <a:t>scales through the use of EO.</a:t>
            </a:r>
          </a:p>
          <a:p>
            <a:pPr marL="0" indent="0">
              <a:buNone/>
            </a:pPr>
            <a:endParaRPr lang="en-GB" sz="2400" dirty="0" smtClean="0"/>
          </a:p>
          <a:p>
            <a:pPr marL="0" indent="0">
              <a:buNone/>
            </a:pPr>
            <a:r>
              <a:rPr lang="en-GB" sz="2400" dirty="0" smtClean="0"/>
              <a:t>Outcome: an improved and more harmonized systems of systems taking advantage of new satellite assets and a higher level of international coordination</a:t>
            </a:r>
            <a:endParaRPr lang="en-US" sz="24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G20 GEOGLAM Goal: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5749871"/>
            <a:ext cx="891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en-US" sz="2400" i="1" dirty="0"/>
              <a:t>GEO-GLAM will be implemented in the framework of </a:t>
            </a:r>
            <a:r>
              <a:rPr lang="en-US" sz="2400" i="1" dirty="0" smtClean="0"/>
              <a:t>GEO</a:t>
            </a:r>
            <a:endParaRPr lang="en-US" sz="2400" i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4700" y="6330928"/>
            <a:ext cx="2019300" cy="52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7160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GEOGLAM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Component 1: Monitoring Global Producer Countries</a:t>
            </a:r>
            <a:r>
              <a:rPr lang="en-US" b="1" dirty="0"/>
              <a:t> </a:t>
            </a:r>
            <a:endParaRPr lang="en-US" b="1" dirty="0" smtClean="0"/>
          </a:p>
          <a:p>
            <a:pPr lvl="1"/>
            <a:r>
              <a:rPr lang="en-US" dirty="0" smtClean="0"/>
              <a:t>Focus: Global markets and trade, long term trends (climate change implications, extreme events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Component 2: National Monitoring Systems</a:t>
            </a:r>
          </a:p>
          <a:p>
            <a:pPr lvl="1"/>
            <a:r>
              <a:rPr lang="en-US" dirty="0" smtClean="0"/>
              <a:t>Focus: National statistics, national policy, subsidies, insurance</a:t>
            </a:r>
          </a:p>
          <a:p>
            <a:r>
              <a:rPr lang="en-US" b="1" dirty="0" smtClean="0"/>
              <a:t>Component 3: Countries at Risk</a:t>
            </a:r>
          </a:p>
          <a:p>
            <a:pPr lvl="1"/>
            <a:r>
              <a:rPr lang="en-US" dirty="0" smtClean="0"/>
              <a:t>Focus: Early warning &amp; food security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Component 4: Observations Coordination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Focus on </a:t>
            </a:r>
            <a:r>
              <a:rPr lang="en-US" altLang="zh-CN" sz="2600" dirty="0" smtClean="0">
                <a:solidFill>
                  <a:srgbClr val="00B05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acquisition, availability, access needed for </a:t>
            </a:r>
            <a:r>
              <a:rPr lang="en-US" sz="2600" dirty="0" smtClean="0">
                <a:solidFill>
                  <a:srgbClr val="00B050"/>
                </a:solidFill>
              </a:rPr>
              <a:t>GEOGLAM implementation</a:t>
            </a:r>
          </a:p>
          <a:p>
            <a:r>
              <a:rPr lang="en-US" b="1" dirty="0" smtClean="0"/>
              <a:t>Component 5: R&amp;D</a:t>
            </a:r>
          </a:p>
          <a:p>
            <a:pPr lvl="1"/>
            <a:r>
              <a:rPr lang="en-US" dirty="0" smtClean="0"/>
              <a:t>Focus: Best practices, RTO (JECAM)</a:t>
            </a:r>
          </a:p>
          <a:p>
            <a:r>
              <a:rPr lang="en-US" b="1" dirty="0" smtClean="0"/>
              <a:t>Component 6: Information dissemination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0" y="6330928"/>
            <a:ext cx="2019300" cy="52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576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229600" cy="495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Goal: secure the data needed to implement GEOGLAM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GEOGLAM has substantive observation data needs which underpin its implementation </a:t>
            </a:r>
          </a:p>
          <a:p>
            <a:r>
              <a:rPr lang="en-US" sz="2800" dirty="0" smtClean="0"/>
              <a:t>Approach: work in close partnership with CEOS to </a:t>
            </a:r>
          </a:p>
          <a:p>
            <a:pPr lvl="1"/>
            <a:r>
              <a:rPr lang="en-US" sz="2400" dirty="0" smtClean="0"/>
              <a:t>Lay out the overall program observation requirements to enable the necessary information products  to be generated, building on the experience with FCT and GFOI </a:t>
            </a:r>
          </a:p>
          <a:p>
            <a:endParaRPr lang="en-US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6172200"/>
            <a:ext cx="2286000" cy="59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419225" y="188913"/>
            <a:ext cx="7648575" cy="501650"/>
          </a:xfrm>
        </p:spPr>
        <p:txBody>
          <a:bodyPr/>
          <a:lstStyle/>
          <a:p>
            <a:pPr algn="ctr"/>
            <a:r>
              <a:rPr lang="en-US" sz="2800" dirty="0" smtClean="0">
                <a:solidFill>
                  <a:srgbClr val="00B050"/>
                </a:solidFill>
              </a:rPr>
              <a:t>Component 4: Observations, Coordination</a:t>
            </a: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869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2922"/>
          </a:xfrm>
        </p:spPr>
        <p:txBody>
          <a:bodyPr>
            <a:normAutofit/>
          </a:bodyPr>
          <a:lstStyle/>
          <a:p>
            <a:r>
              <a:rPr lang="en-US" dirty="0" smtClean="0"/>
              <a:t>Observation Strategy Components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372" y="1447800"/>
            <a:ext cx="8427027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Where?</a:t>
            </a:r>
          </a:p>
          <a:p>
            <a:pPr lvl="1"/>
            <a:r>
              <a:rPr lang="en-US" dirty="0" smtClean="0"/>
              <a:t>Priority given to G20 Producer Countries (main crops) and Countries at Risk</a:t>
            </a:r>
          </a:p>
          <a:p>
            <a:pPr lvl="1"/>
            <a:r>
              <a:rPr lang="en-US" dirty="0" smtClean="0"/>
              <a:t>Initial focus on Arable Lands and Major Crops –subsequent expansion to pasture/rangelands  </a:t>
            </a:r>
          </a:p>
          <a:p>
            <a:r>
              <a:rPr lang="en-US" dirty="0" smtClean="0"/>
              <a:t>When?  </a:t>
            </a:r>
          </a:p>
          <a:p>
            <a:pPr lvl="1"/>
            <a:r>
              <a:rPr lang="en-US" dirty="0" smtClean="0"/>
              <a:t>Growing season as defined by crop calendars</a:t>
            </a:r>
          </a:p>
          <a:p>
            <a:r>
              <a:rPr lang="en-US" dirty="0" smtClean="0"/>
              <a:t>How often? </a:t>
            </a:r>
          </a:p>
          <a:p>
            <a:pPr lvl="1"/>
            <a:r>
              <a:rPr lang="en-US" dirty="0" smtClean="0"/>
              <a:t>Determined by crop calendars – emphasis on forecasting early in the growing season</a:t>
            </a:r>
          </a:p>
          <a:p>
            <a:pPr lvl="1"/>
            <a:r>
              <a:rPr lang="en-US" dirty="0" smtClean="0"/>
              <a:t>The need for cloud free observations impacts frequency</a:t>
            </a:r>
          </a:p>
          <a:p>
            <a:pPr lvl="1"/>
            <a:r>
              <a:rPr lang="en-US" dirty="0" smtClean="0"/>
              <a:t>Microwave data acquisition for persistently cloudy areas    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4700" y="6330928"/>
            <a:ext cx="2019300" cy="52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0416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2228" name="Picture 4" descr="defourn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42425" cy="672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>
            <a:off x="-2667000" y="22860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6194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6170" y="76200"/>
            <a:ext cx="8229600" cy="745210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GEOGLAM CEOS Workshop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94847"/>
            <a:ext cx="8229600" cy="4731316"/>
          </a:xfrm>
        </p:spPr>
        <p:txBody>
          <a:bodyPr>
            <a:normAutofit/>
          </a:bodyPr>
          <a:lstStyle/>
          <a:p>
            <a:r>
              <a:rPr lang="en-GB" sz="2800" dirty="0" smtClean="0">
                <a:cs typeface="Arial" pitchFamily="34" charset="0"/>
              </a:rPr>
              <a:t>CSA hosted a CEOS-GEOGLAM  user data requirements workshop in June 2012 with representatives from both GEOGLAM and CEOS</a:t>
            </a:r>
          </a:p>
          <a:p>
            <a:pPr lvl="1"/>
            <a:r>
              <a:rPr lang="en-GB" sz="2400" dirty="0" smtClean="0">
                <a:cs typeface="Arial" pitchFamily="34" charset="0"/>
              </a:rPr>
              <a:t>Goal: to communicate the GEOGLAM data needs for effective global agricultural monitoring and to </a:t>
            </a:r>
            <a:r>
              <a:rPr lang="en-CA" sz="2400" dirty="0"/>
              <a:t>and initiate a process by which those requirements can be translated into operational data </a:t>
            </a:r>
            <a:r>
              <a:rPr lang="en-CA" sz="2400" dirty="0" smtClean="0"/>
              <a:t>acquisition</a:t>
            </a:r>
          </a:p>
          <a:p>
            <a:r>
              <a:rPr lang="en-CA" sz="2800" dirty="0" smtClean="0"/>
              <a:t>Progress and meeting outcomes:  to be presented in Yves </a:t>
            </a:r>
            <a:r>
              <a:rPr lang="en-CA" sz="2800" dirty="0" err="1" smtClean="0"/>
              <a:t>Crevier</a:t>
            </a:r>
            <a:r>
              <a:rPr lang="en-CA" sz="2800" dirty="0" smtClean="0"/>
              <a:t> presentation</a:t>
            </a:r>
          </a:p>
          <a:p>
            <a:endParaRPr lang="en-GB" sz="2800" dirty="0" smtClean="0">
              <a:cs typeface="Arial" pitchFamily="34" charset="0"/>
            </a:endParaRPr>
          </a:p>
          <a:p>
            <a:pPr marL="0" indent="0">
              <a:buNone/>
            </a:pPr>
            <a:endParaRPr lang="en-GB" sz="2800" dirty="0" smtClean="0">
              <a:cs typeface="Arial" pitchFamily="34" charset="0"/>
            </a:endParaRPr>
          </a:p>
          <a:p>
            <a:endParaRPr lang="en-US" sz="2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132" r="45132"/>
          <a:stretch/>
        </p:blipFill>
        <p:spPr bwMode="auto">
          <a:xfrm>
            <a:off x="0" y="0"/>
            <a:ext cx="48837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6330928"/>
            <a:ext cx="2019300" cy="52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1578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3850" y="0"/>
            <a:ext cx="7246749" cy="728420"/>
          </a:xfrm>
        </p:spPr>
        <p:txBody>
          <a:bodyPr/>
          <a:lstStyle/>
          <a:p>
            <a:r>
              <a:rPr lang="en-US" dirty="0" smtClean="0"/>
              <a:t>The G20 Initiative: GEO-GLAM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13234"/>
            <a:ext cx="6858001" cy="4014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76200" y="5410200"/>
            <a:ext cx="8991600" cy="132343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The G20 Cannes Summit (</a:t>
            </a:r>
            <a:r>
              <a:rPr lang="en-US" sz="20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November</a:t>
            </a:r>
            <a:r>
              <a:rPr lang="en-US" sz="2000" dirty="0" smtClean="0">
                <a:solidFill>
                  <a:schemeClr val="bg1"/>
                </a:solidFill>
              </a:rPr>
              <a:t> 2011) Action Plan on Food Price Volatility and Agriculture  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Reaffirmed GEOGLAM commitment at the 2012 G-20 Los </a:t>
            </a:r>
            <a:r>
              <a:rPr lang="en-US" sz="2000" dirty="0" err="1" smtClean="0">
                <a:solidFill>
                  <a:schemeClr val="bg1"/>
                </a:solidFill>
              </a:rPr>
              <a:t>Cabos</a:t>
            </a:r>
            <a:r>
              <a:rPr lang="en-US" sz="2000" dirty="0" smtClean="0">
                <a:solidFill>
                  <a:schemeClr val="bg1"/>
                </a:solidFill>
              </a:rPr>
              <a:t> Declaration &amp; in Agriculture Ministers Report</a:t>
            </a:r>
          </a:p>
        </p:txBody>
      </p:sp>
    </p:spTree>
    <p:extLst>
      <p:ext uri="{BB962C8B-B14F-4D97-AF65-F5344CB8AC3E}">
        <p14:creationId xmlns:p14="http://schemas.microsoft.com/office/powerpoint/2010/main" xmlns="" val="125991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5"/>
          <p:cNvSpPr>
            <a:spLocks noChangeAspect="1" noChangeArrowheads="1"/>
          </p:cNvSpPr>
          <p:nvPr/>
        </p:nvSpPr>
        <p:spPr bwMode="auto">
          <a:xfrm>
            <a:off x="323850" y="1412875"/>
            <a:ext cx="8424863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CA">
              <a:solidFill>
                <a:srgbClr val="0058A2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083" name="Retângulo 11"/>
          <p:cNvSpPr>
            <a:spLocks noChangeArrowheads="1"/>
          </p:cNvSpPr>
          <p:nvPr/>
        </p:nvSpPr>
        <p:spPr bwMode="auto">
          <a:xfrm>
            <a:off x="6227763" y="2209800"/>
            <a:ext cx="2305050" cy="3481388"/>
          </a:xfrm>
          <a:prstGeom prst="rect">
            <a:avLst/>
          </a:prstGeom>
          <a:solidFill>
            <a:srgbClr val="BBE0E3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lIns="72238" tIns="36119" rIns="72238" bIns="361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mtClean="0">
              <a:solidFill>
                <a:srgbClr val="0058A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2051050" y="5313363"/>
            <a:ext cx="286861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678" tIns="23838" rIns="47678" bIns="2383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mtClean="0">
              <a:solidFill>
                <a:srgbClr val="0058A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5" name="Text Box 8"/>
          <p:cNvSpPr txBox="1">
            <a:spLocks noChangeArrowheads="1"/>
          </p:cNvSpPr>
          <p:nvPr/>
        </p:nvSpPr>
        <p:spPr bwMode="auto">
          <a:xfrm>
            <a:off x="4970463" y="5233988"/>
            <a:ext cx="2338387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7678" tIns="23838" rIns="47678" bIns="2383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r-FR" smtClean="0">
              <a:solidFill>
                <a:srgbClr val="0058A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6" name="Retângulo 5"/>
          <p:cNvSpPr>
            <a:spLocks noChangeArrowheads="1"/>
          </p:cNvSpPr>
          <p:nvPr/>
        </p:nvSpPr>
        <p:spPr bwMode="auto">
          <a:xfrm>
            <a:off x="3482975" y="2209800"/>
            <a:ext cx="2193925" cy="3481388"/>
          </a:xfrm>
          <a:prstGeom prst="rect">
            <a:avLst/>
          </a:prstGeom>
          <a:solidFill>
            <a:srgbClr val="BBE0E3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lIns="72238" tIns="36119" rIns="72238" bIns="361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mtClean="0">
              <a:solidFill>
                <a:srgbClr val="0058A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7" name="Retângulo 10"/>
          <p:cNvSpPr>
            <a:spLocks noChangeArrowheads="1"/>
          </p:cNvSpPr>
          <p:nvPr/>
        </p:nvSpPr>
        <p:spPr bwMode="auto">
          <a:xfrm>
            <a:off x="665163" y="2209800"/>
            <a:ext cx="2322512" cy="3481388"/>
          </a:xfrm>
          <a:prstGeom prst="rect">
            <a:avLst/>
          </a:prstGeom>
          <a:solidFill>
            <a:srgbClr val="BBE0E3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lIns="72238" tIns="36119" rIns="72238" bIns="361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fr-FR" smtClean="0">
              <a:solidFill>
                <a:srgbClr val="0058A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088" name="Text Box 11"/>
          <p:cNvSpPr txBox="1">
            <a:spLocks noChangeArrowheads="1"/>
          </p:cNvSpPr>
          <p:nvPr/>
        </p:nvSpPr>
        <p:spPr bwMode="auto">
          <a:xfrm>
            <a:off x="665163" y="2209800"/>
            <a:ext cx="23225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238" tIns="36119" rIns="72238" bIns="36119"/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1. GLOBAL/ REGIONAL  </a:t>
            </a: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SYSTEM OF SYSTEMS</a:t>
            </a: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endParaRPr lang="en-US" altLang="zh-CN" sz="1200" b="1" smtClean="0">
              <a:solidFill>
                <a:srgbClr val="000000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i="1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Main producer countries, main crops</a:t>
            </a:r>
            <a:endParaRPr lang="en-US" sz="1200" i="1" smtClean="0">
              <a:solidFill>
                <a:srgbClr val="0058A2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</p:txBody>
      </p:sp>
      <p:sp>
        <p:nvSpPr>
          <p:cNvPr id="46089" name="Rectangle 12"/>
          <p:cNvSpPr>
            <a:spLocks noChangeArrowheads="1"/>
          </p:cNvSpPr>
          <p:nvPr/>
        </p:nvSpPr>
        <p:spPr bwMode="auto">
          <a:xfrm>
            <a:off x="3492500" y="2209800"/>
            <a:ext cx="2159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238" tIns="36119" rIns="72238" bIns="36119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altLang="zh-CN" sz="1200" b="1" dirty="0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2. NATIONAL CAPACITY DEVELOPMENT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pt-BR" altLang="zh-CN" sz="1200" b="1" dirty="0" smtClean="0">
              <a:solidFill>
                <a:srgbClr val="000000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altLang="zh-CN" sz="1200" i="1" dirty="0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for agricultural monitoring using Earth Observation </a:t>
            </a:r>
            <a:endParaRPr lang="en-US" sz="1200" i="1" dirty="0" smtClean="0">
              <a:solidFill>
                <a:srgbClr val="0058A2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</p:txBody>
      </p:sp>
      <p:sp>
        <p:nvSpPr>
          <p:cNvPr id="46090" name="Rectangle 13"/>
          <p:cNvSpPr>
            <a:spLocks noChangeArrowheads="1"/>
          </p:cNvSpPr>
          <p:nvPr/>
        </p:nvSpPr>
        <p:spPr bwMode="auto">
          <a:xfrm>
            <a:off x="6227763" y="2209800"/>
            <a:ext cx="230505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2238" tIns="36119" rIns="72238" bIns="36119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altLang="zh-CN" sz="1200" b="1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3. MONITORING COUNTRIES AT RISK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pt-BR" altLang="zh-CN" sz="1200" b="1" smtClean="0">
              <a:solidFill>
                <a:srgbClr val="000000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BR" altLang="zh-CN" sz="1200" i="1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Food security assessment</a:t>
            </a:r>
            <a:endParaRPr lang="en-US" i="1" smtClean="0">
              <a:solidFill>
                <a:srgbClr val="0058A2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</p:txBody>
      </p:sp>
      <p:sp>
        <p:nvSpPr>
          <p:cNvPr id="46091" name="Rectangle 14"/>
          <p:cNvSpPr>
            <a:spLocks noChangeArrowheads="1"/>
          </p:cNvSpPr>
          <p:nvPr/>
        </p:nvSpPr>
        <p:spPr bwMode="auto">
          <a:xfrm>
            <a:off x="457200" y="4852988"/>
            <a:ext cx="8135938" cy="6318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 lIns="72238" tIns="36119" rIns="72238" bIns="361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i="1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6. INFORMATION DISSEMINATION of Data and Products </a:t>
            </a:r>
            <a:endParaRPr lang="en-US" b="1" smtClean="0">
              <a:solidFill>
                <a:srgbClr val="0058A2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</p:txBody>
      </p:sp>
      <p:sp>
        <p:nvSpPr>
          <p:cNvPr id="46092" name="Rectangle 15"/>
          <p:cNvSpPr>
            <a:spLocks noChangeArrowheads="1"/>
          </p:cNvSpPr>
          <p:nvPr/>
        </p:nvSpPr>
        <p:spPr bwMode="auto">
          <a:xfrm>
            <a:off x="468313" y="4083050"/>
            <a:ext cx="8135937" cy="6318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prstDash val="lgDash"/>
            <a:miter lim="800000"/>
            <a:headEnd/>
            <a:tailEnd/>
          </a:ln>
        </p:spPr>
        <p:txBody>
          <a:bodyPr lIns="72238" tIns="36119" rIns="72238" bIns="361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i="1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5. METHOD IMPROVEMENT through R&amp;D coordination</a:t>
            </a:r>
            <a:endParaRPr lang="en-US" b="1" smtClean="0">
              <a:solidFill>
                <a:srgbClr val="0058A2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</p:txBody>
      </p:sp>
      <p:sp>
        <p:nvSpPr>
          <p:cNvPr id="46093" name="Rectangle 16"/>
          <p:cNvSpPr>
            <a:spLocks noChangeArrowheads="1"/>
          </p:cNvSpPr>
          <p:nvPr/>
        </p:nvSpPr>
        <p:spPr bwMode="auto">
          <a:xfrm>
            <a:off x="468313" y="3362325"/>
            <a:ext cx="8135937" cy="635000"/>
          </a:xfrm>
          <a:prstGeom prst="rect">
            <a:avLst/>
          </a:prstGeom>
          <a:solidFill>
            <a:srgbClr val="FFFF99"/>
          </a:solidFill>
          <a:ln w="38100">
            <a:solidFill>
              <a:srgbClr val="FF0000"/>
            </a:solidFill>
            <a:prstDash val="lgDash"/>
            <a:miter lim="800000"/>
            <a:headEnd/>
            <a:tailEnd/>
          </a:ln>
        </p:spPr>
        <p:txBody>
          <a:bodyPr lIns="72238" tIns="36119" rIns="72238" bIns="361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i="1" dirty="0" smtClean="0">
                <a:solidFill>
                  <a:srgbClr val="0000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4. EO DATA COORDINATION (acquisition, availability, access)  </a:t>
            </a:r>
            <a:endParaRPr lang="en-US" b="1" dirty="0" smtClean="0">
              <a:solidFill>
                <a:srgbClr val="0058A2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</p:txBody>
      </p:sp>
      <p:sp>
        <p:nvSpPr>
          <p:cNvPr id="46095" name="Rectangle 18"/>
          <p:cNvSpPr>
            <a:spLocks/>
          </p:cNvSpPr>
          <p:nvPr/>
        </p:nvSpPr>
        <p:spPr bwMode="auto">
          <a:xfrm>
            <a:off x="1348352" y="147234"/>
            <a:ext cx="7338447" cy="68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chemeClr val="bg1"/>
                </a:solidFill>
                <a:cs typeface="Arial" pitchFamily="34" charset="0"/>
              </a:rPr>
              <a:t>The GEOGLAM Initiative: Project Elements</a:t>
            </a:r>
            <a:endParaRPr lang="fr-FR" sz="3200" b="1" dirty="0" smtClean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6261315"/>
            <a:ext cx="2286000" cy="59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147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495586" y="162732"/>
            <a:ext cx="7224552" cy="431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cap="none" dirty="0" smtClean="0"/>
              <a:t>The GEOGLAM Initiative: </a:t>
            </a:r>
            <a:br>
              <a:rPr lang="en-US" sz="2800" cap="none" dirty="0" smtClean="0"/>
            </a:br>
            <a:r>
              <a:rPr lang="en-US" sz="2800" cap="none" dirty="0" smtClean="0"/>
              <a:t>2011-2012 Progress</a:t>
            </a:r>
            <a:endParaRPr lang="fr-FR" sz="2800" cap="none" dirty="0" smtClean="0"/>
          </a:p>
        </p:txBody>
      </p:sp>
      <p:sp>
        <p:nvSpPr>
          <p:cNvPr id="98308" name="Rectangle 2"/>
          <p:cNvSpPr>
            <a:spLocks/>
          </p:cNvSpPr>
          <p:nvPr/>
        </p:nvSpPr>
        <p:spPr bwMode="auto">
          <a:xfrm>
            <a:off x="468313" y="1387098"/>
            <a:ext cx="8496300" cy="547090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GB" sz="2200" b="1" dirty="0">
                <a:solidFill>
                  <a:srgbClr val="000000"/>
                </a:solidFill>
                <a:cs typeface="Arial" pitchFamily="34" charset="0"/>
              </a:rPr>
              <a:t>International cooperation for the definition of GEOGLAM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09/2011 Geneva : First GEOGLAM international Workshop (</a:t>
            </a:r>
            <a:r>
              <a:rPr lang="en-GB" sz="1400" b="1" i="1" dirty="0">
                <a:solidFill>
                  <a:srgbClr val="0C0C0C"/>
                </a:solidFill>
                <a:cs typeface="Arial" pitchFamily="34" charset="0"/>
              </a:rPr>
              <a:t>13 </a:t>
            </a:r>
            <a:r>
              <a:rPr lang="en-GB" sz="1400" b="1" i="1" dirty="0">
                <a:solidFill>
                  <a:srgbClr val="000000"/>
                </a:solidFill>
                <a:cs typeface="Arial" pitchFamily="34" charset="0"/>
              </a:rPr>
              <a:t>countries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)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11/2011 Istanbul : GEO VI Plenary Assembly </a:t>
            </a:r>
            <a:endParaRPr lang="en-GB" sz="1400" dirty="0" smtClean="0">
              <a:solidFill>
                <a:srgbClr val="000000"/>
              </a:solidFill>
              <a:cs typeface="Arial" pitchFamily="34" charset="0"/>
            </a:endParaRP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01/2012 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Geneva : GEOGLAM </a:t>
            </a:r>
            <a:r>
              <a:rPr lang="en-GB" sz="1400" dirty="0" err="1">
                <a:solidFill>
                  <a:srgbClr val="000000"/>
                </a:solidFill>
                <a:cs typeface="Arial" pitchFamily="34" charset="0"/>
              </a:rPr>
              <a:t>coord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. Group meeting 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02/2012 </a:t>
            </a: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Rome 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: </a:t>
            </a: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Present 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to the 1st meeting of the AMIS </a:t>
            </a:r>
            <a:r>
              <a:rPr lang="en-GB" sz="1400" dirty="0" err="1">
                <a:solidFill>
                  <a:srgbClr val="000000"/>
                </a:solidFill>
                <a:cs typeface="Arial" pitchFamily="34" charset="0"/>
              </a:rPr>
              <a:t>coord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. Group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02/2012 Canberra : International Workshop on crop monitoring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03/2012 Mexico : Present. to </a:t>
            </a:r>
            <a:r>
              <a:rPr lang="en-GB" sz="1400" dirty="0" err="1">
                <a:solidFill>
                  <a:srgbClr val="000000"/>
                </a:solidFill>
                <a:cs typeface="Arial" pitchFamily="34" charset="0"/>
              </a:rPr>
              <a:t>XIIth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 “</a:t>
            </a:r>
            <a:r>
              <a:rPr lang="en-GB" sz="1400" dirty="0" err="1">
                <a:solidFill>
                  <a:srgbClr val="000000"/>
                </a:solidFill>
                <a:cs typeface="Arial" pitchFamily="34" charset="0"/>
              </a:rPr>
              <a:t>Foro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 de </a:t>
            </a:r>
            <a:r>
              <a:rPr lang="en-GB" sz="1400" dirty="0" err="1">
                <a:solidFill>
                  <a:srgbClr val="000000"/>
                </a:solidFill>
                <a:cs typeface="Arial" pitchFamily="34" charset="0"/>
              </a:rPr>
              <a:t>expectativas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cs typeface="Arial" pitchFamily="34" charset="0"/>
              </a:rPr>
              <a:t>agropecuarias</a:t>
            </a: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” 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03/2012 La Hoya : CEOS Strategic Implementation Team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04/2012 Tokyo : GEOSS in the Asian Pacific </a:t>
            </a: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Symposium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4/2012 Mexico: G20 Ag Ministers preparation meeting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4/2012 Italy: Sentinel 2 workshop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5/2012 Geneva: GEO </a:t>
            </a:r>
            <a:r>
              <a:rPr lang="en-GB" sz="1400" dirty="0" err="1" smtClean="0">
                <a:solidFill>
                  <a:srgbClr val="000000"/>
                </a:solidFill>
                <a:cs typeface="Arial" pitchFamily="34" charset="0"/>
              </a:rPr>
              <a:t>Workplan</a:t>
            </a: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 Meeting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6/2012 Mexico City: Meeting with SIAP (Min of Ag)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b="1" dirty="0" smtClean="0">
                <a:solidFill>
                  <a:srgbClr val="FF0000"/>
                </a:solidFill>
                <a:cs typeface="Arial" pitchFamily="34" charset="0"/>
              </a:rPr>
              <a:t>7/2012 Montreal: CEOS-GEOGLAM data requirements workshop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9/2012 Buenos Aires: Regional Ag monitoring systems workshop</a:t>
            </a:r>
          </a:p>
          <a:p>
            <a:pPr marL="742950" lvl="1" indent="-285750" eaLnBrk="0" hangingPunct="0">
              <a:lnSpc>
                <a:spcPct val="90000"/>
              </a:lnSpc>
              <a:spcBef>
                <a:spcPct val="50000"/>
              </a:spcBef>
              <a:buFontTx/>
              <a:buChar char="-"/>
            </a:pP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10/2012 Beijing: Drought Monitoring Workshop</a:t>
            </a:r>
            <a:endParaRPr lang="en-GB" sz="1400" dirty="0">
              <a:solidFill>
                <a:srgbClr val="000000"/>
              </a:solidFill>
              <a:cs typeface="Arial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GB" sz="1400" dirty="0">
                <a:solidFill>
                  <a:srgbClr val="000000"/>
                </a:solidFill>
                <a:cs typeface="Arial" pitchFamily="34" charset="0"/>
              </a:rPr>
              <a:t>        + regional and national meetings and presentations </a:t>
            </a:r>
            <a:endParaRPr lang="en-GB" sz="1400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GB" sz="1400" dirty="0" smtClean="0">
                <a:solidFill>
                  <a:srgbClr val="000000"/>
                </a:solidFill>
                <a:cs typeface="Arial" pitchFamily="34" charset="0"/>
              </a:rPr>
              <a:t>        + </a:t>
            </a:r>
            <a:r>
              <a:rPr lang="en-US" sz="1400" b="1" dirty="0" smtClean="0"/>
              <a:t>EU FP-7 Call for GEOGLAM proposal (Ag and Environment) 9 Million Euro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Font typeface="Arial" pitchFamily="34" charset="0"/>
              <a:buNone/>
            </a:pPr>
            <a:endParaRPr lang="en-GB" sz="1400" dirty="0" smtClean="0">
              <a:solidFill>
                <a:srgbClr val="000000"/>
              </a:solidFill>
              <a:cs typeface="Arial" pitchFamily="34" charset="0"/>
            </a:endParaRP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Font typeface="Arial" pitchFamily="34" charset="0"/>
              <a:buNone/>
            </a:pPr>
            <a:endParaRPr lang="en-GB" sz="1400" dirty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9335" y="5796367"/>
            <a:ext cx="2286000" cy="59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Straight Connector 2"/>
          <p:cNvCxnSpPr/>
          <p:nvPr/>
        </p:nvCxnSpPr>
        <p:spPr>
          <a:xfrm>
            <a:off x="490538" y="5664631"/>
            <a:ext cx="8496300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31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4825" y="2706688"/>
            <a:ext cx="2109788" cy="2641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26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8" t="7441" r="2064" b="-5864"/>
          <a:stretch/>
        </p:blipFill>
        <p:spPr bwMode="auto">
          <a:xfrm>
            <a:off x="-12156" y="1200329"/>
            <a:ext cx="9144000" cy="4203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778" b="36442"/>
          <a:stretch/>
        </p:blipFill>
        <p:spPr bwMode="auto">
          <a:xfrm>
            <a:off x="-1" y="5105400"/>
            <a:ext cx="913184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2156" y="0"/>
            <a:ext cx="915615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/>
              <a:t>A Sampling Challenge</a:t>
            </a:r>
            <a:r>
              <a:rPr lang="en-US" sz="2400" b="1" dirty="0" smtClean="0"/>
              <a:t>: Cropping </a:t>
            </a:r>
            <a:r>
              <a:rPr lang="en-US" sz="2400" b="1" dirty="0"/>
              <a:t>systems are inherently diverse </a:t>
            </a:r>
            <a:r>
              <a:rPr lang="en-US" sz="2400" b="1" dirty="0" smtClean="0"/>
              <a:t>and will require innovative satellite acquisition strategies: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3305699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"/>
          <p:cNvGrpSpPr/>
          <p:nvPr/>
        </p:nvGrpSpPr>
        <p:grpSpPr>
          <a:xfrm>
            <a:off x="533400" y="1414441"/>
            <a:ext cx="8032750" cy="5029200"/>
            <a:chOff x="596900" y="490559"/>
            <a:chExt cx="8032750" cy="5910241"/>
          </a:xfrm>
        </p:grpSpPr>
        <p:sp>
          <p:nvSpPr>
            <p:cNvPr id="13" name="Title 1"/>
            <p:cNvSpPr txBox="1">
              <a:spLocks/>
            </p:cNvSpPr>
            <p:nvPr/>
          </p:nvSpPr>
          <p:spPr>
            <a:xfrm>
              <a:off x="596900" y="490559"/>
              <a:ext cx="8032749" cy="868369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b="1" dirty="0" smtClean="0">
                  <a:latin typeface="Arial"/>
                </a:rPr>
                <a:t>Monthly Wheat Prices 1960-2011</a:t>
              </a:r>
            </a:p>
            <a:p>
              <a:r>
                <a:rPr lang="en-US" sz="1800" b="1" dirty="0">
                  <a:latin typeface="Arial"/>
                </a:rPr>
                <a:t>($/Metric Ton)</a:t>
              </a:r>
              <a:r>
                <a:rPr lang="en-US" sz="1800" b="1" dirty="0" smtClean="0">
                  <a:latin typeface="Arial"/>
                </a:rPr>
                <a:t/>
              </a:r>
              <a:br>
                <a:rPr lang="en-US" sz="1800" b="1" dirty="0" smtClean="0">
                  <a:latin typeface="Arial"/>
                </a:rPr>
              </a:br>
              <a:r>
                <a:rPr lang="en-US" sz="1050" b="1" dirty="0" smtClean="0">
                  <a:latin typeface="Arial"/>
                </a:rPr>
                <a:t>Source: World Bank</a:t>
              </a:r>
              <a:endParaRPr lang="en-US" sz="2000" b="1" dirty="0">
                <a:latin typeface="Arial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62000" y="1371600"/>
              <a:ext cx="7848600" cy="50292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22"/>
            <p:cNvGrpSpPr/>
            <p:nvPr/>
          </p:nvGrpSpPr>
          <p:grpSpPr>
            <a:xfrm>
              <a:off x="596900" y="1358928"/>
              <a:ext cx="8032750" cy="5041872"/>
              <a:chOff x="555625" y="869950"/>
              <a:chExt cx="8032750" cy="5041872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b="7941"/>
              <a:stretch/>
            </p:blipFill>
            <p:spPr bwMode="auto">
              <a:xfrm>
                <a:off x="555625" y="869950"/>
                <a:ext cx="8032750" cy="47117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6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93484"/>
              <a:stretch/>
            </p:blipFill>
            <p:spPr bwMode="auto">
              <a:xfrm>
                <a:off x="555625" y="5578348"/>
                <a:ext cx="8032750" cy="3334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5334000" y="5638800"/>
              <a:ext cx="31316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Nominal wheat price in US $/metric Ton </a:t>
              </a:r>
              <a:endParaRPr lang="en-US" sz="1400" dirty="0"/>
            </a:p>
          </p:txBody>
        </p:sp>
        <p:sp>
          <p:nvSpPr>
            <p:cNvPr id="16" name="Rectangular Callout 15"/>
            <p:cNvSpPr/>
            <p:nvPr/>
          </p:nvSpPr>
          <p:spPr>
            <a:xfrm>
              <a:off x="5943600" y="1219200"/>
              <a:ext cx="1295400" cy="685800"/>
            </a:xfrm>
            <a:prstGeom prst="wedgeRectCallout">
              <a:avLst>
                <a:gd name="adj1" fmla="val 100290"/>
                <a:gd name="adj2" fmla="val 71801"/>
              </a:avLst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</a:rPr>
                <a:t>2008 Price hikes</a:t>
              </a:r>
            </a:p>
            <a:p>
              <a:pPr algn="ctr"/>
              <a:r>
                <a:rPr lang="en-US" sz="1200" b="1" dirty="0" smtClean="0">
                  <a:solidFill>
                    <a:schemeClr val="tx1"/>
                  </a:solidFill>
                </a:rPr>
                <a:t>Droughts: </a:t>
              </a:r>
            </a:p>
            <a:p>
              <a:pPr algn="ctr"/>
              <a:r>
                <a:rPr lang="en-US" sz="1200" b="1" dirty="0" smtClean="0">
                  <a:solidFill>
                    <a:schemeClr val="tx1"/>
                  </a:solidFill>
                </a:rPr>
                <a:t>Australia &amp; Ukraine</a:t>
              </a:r>
            </a:p>
          </p:txBody>
        </p:sp>
        <p:sp>
          <p:nvSpPr>
            <p:cNvPr id="17" name="Rectangular Callout 16"/>
            <p:cNvSpPr/>
            <p:nvPr/>
          </p:nvSpPr>
          <p:spPr>
            <a:xfrm>
              <a:off x="5486400" y="2209800"/>
              <a:ext cx="1676400" cy="609600"/>
            </a:xfrm>
            <a:prstGeom prst="wedgeRectCallout">
              <a:avLst>
                <a:gd name="adj1" fmla="val 121752"/>
                <a:gd name="adj2" fmla="val 24133"/>
              </a:avLst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</a:rPr>
                <a:t>2010/11 Price hikes</a:t>
              </a:r>
            </a:p>
            <a:p>
              <a:pPr algn="ctr"/>
              <a:r>
                <a:rPr lang="en-US" sz="1200" b="1" dirty="0" smtClean="0">
                  <a:solidFill>
                    <a:schemeClr val="tx1"/>
                  </a:solidFill>
                </a:rPr>
                <a:t>Drought: </a:t>
              </a:r>
            </a:p>
            <a:p>
              <a:pPr algn="ctr"/>
              <a:r>
                <a:rPr lang="en-US" sz="1200" b="1" dirty="0" smtClean="0">
                  <a:solidFill>
                    <a:schemeClr val="tx1"/>
                  </a:solidFill>
                </a:rPr>
                <a:t>Russia</a:t>
              </a:r>
              <a:endParaRPr 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ular Callout 13"/>
            <p:cNvSpPr/>
            <p:nvPr/>
          </p:nvSpPr>
          <p:spPr>
            <a:xfrm>
              <a:off x="3810000" y="3446554"/>
              <a:ext cx="1295400" cy="536448"/>
            </a:xfrm>
            <a:prstGeom prst="wedgeRectCallout">
              <a:avLst>
                <a:gd name="adj1" fmla="val -81230"/>
                <a:gd name="adj2" fmla="val 74496"/>
              </a:avLst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smtClean="0">
                  <a:solidFill>
                    <a:schemeClr val="tx1"/>
                  </a:solidFill>
                </a:rPr>
                <a:t>1971/2’s price hike</a:t>
              </a:r>
              <a:endParaRPr lang="en-US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533400" y="1414441"/>
            <a:ext cx="8032750" cy="50292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67518" y="-9526"/>
            <a:ext cx="7879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Context for GEOGLAM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67532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07885"/>
            <a:ext cx="9144000" cy="567946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48353" y="0"/>
            <a:ext cx="7602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Assessment of Current Conditions in Northern Hemisphere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Crop NDVI Anomaly, August 13th, 2012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pSp>
        <p:nvGrpSpPr>
          <p:cNvPr id="2" name="Group 87"/>
          <p:cNvGrpSpPr/>
          <p:nvPr/>
        </p:nvGrpSpPr>
        <p:grpSpPr>
          <a:xfrm>
            <a:off x="179725" y="3085796"/>
            <a:ext cx="3671721" cy="904827"/>
            <a:chOff x="31635" y="2999601"/>
            <a:chExt cx="3671721" cy="1079039"/>
          </a:xfrm>
        </p:grpSpPr>
        <p:sp>
          <p:nvSpPr>
            <p:cNvPr id="87" name="Rectangle 86"/>
            <p:cNvSpPr/>
            <p:nvPr/>
          </p:nvSpPr>
          <p:spPr>
            <a:xfrm>
              <a:off x="31635" y="2999601"/>
              <a:ext cx="3671721" cy="107903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6"/>
            <p:cNvGrpSpPr/>
            <p:nvPr/>
          </p:nvGrpSpPr>
          <p:grpSpPr>
            <a:xfrm>
              <a:off x="80510" y="3032859"/>
              <a:ext cx="2590800" cy="1045777"/>
              <a:chOff x="4800600" y="4924542"/>
              <a:chExt cx="2809878" cy="1134209"/>
            </a:xfrm>
            <a:solidFill>
              <a:schemeClr val="bg1"/>
            </a:solidFill>
          </p:grpSpPr>
          <p:pic>
            <p:nvPicPr>
              <p:cNvPr id="8" name="Picture 9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8464" r="68965"/>
              <a:stretch/>
            </p:blipFill>
            <p:spPr bwMode="auto">
              <a:xfrm rot="16200000">
                <a:off x="6109424" y="4482378"/>
                <a:ext cx="249382" cy="1647825"/>
              </a:xfrm>
              <a:prstGeom prst="rect">
                <a:avLst/>
              </a:prstGeom>
              <a:grp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5078919" y="5424058"/>
                <a:ext cx="2193700" cy="343899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/>
                  <a:t>-0.4              0               0.4</a:t>
                </a:r>
                <a:endParaRPr lang="en-US" sz="1200" b="1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4800600" y="5650468"/>
                <a:ext cx="1104900" cy="383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000"/>
                  </a:lnSpc>
                </a:pPr>
                <a:r>
                  <a:rPr lang="en-US" sz="1100" b="1" dirty="0" smtClean="0"/>
                  <a:t>Worse than normal</a:t>
                </a:r>
                <a:endParaRPr lang="en-US" sz="1100" b="1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5653089" y="5638800"/>
                <a:ext cx="1104900" cy="283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smtClean="0"/>
                  <a:t>normal</a:t>
                </a:r>
                <a:endParaRPr lang="en-US" sz="1100" b="1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505578" y="5650468"/>
                <a:ext cx="1104900" cy="408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100"/>
                  </a:lnSpc>
                </a:pPr>
                <a:r>
                  <a:rPr lang="en-US" sz="1100" b="1" dirty="0" smtClean="0"/>
                  <a:t>Better than normal</a:t>
                </a:r>
                <a:endParaRPr lang="en-US" sz="1100" b="1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181599" y="4924542"/>
                <a:ext cx="2057401" cy="343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b="1" dirty="0" smtClean="0"/>
                  <a:t>Crop NDVI Anomaly</a:t>
                </a:r>
                <a:endParaRPr lang="en-US" sz="1200" b="1" dirty="0"/>
              </a:p>
            </p:txBody>
          </p:sp>
        </p:grpSp>
      </p:grpSp>
      <p:sp>
        <p:nvSpPr>
          <p:cNvPr id="3" name="Oval 2"/>
          <p:cNvSpPr/>
          <p:nvPr/>
        </p:nvSpPr>
        <p:spPr>
          <a:xfrm>
            <a:off x="4831819" y="1644066"/>
            <a:ext cx="2711981" cy="10501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312809" y="2097120"/>
            <a:ext cx="1896991" cy="9508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grpSp>
        <p:nvGrpSpPr>
          <p:cNvPr id="7" name="Group 4"/>
          <p:cNvGrpSpPr/>
          <p:nvPr/>
        </p:nvGrpSpPr>
        <p:grpSpPr>
          <a:xfrm>
            <a:off x="694095" y="1675653"/>
            <a:ext cx="7383105" cy="1600947"/>
            <a:chOff x="694095" y="1608779"/>
            <a:chExt cx="7383105" cy="1667821"/>
          </a:xfrm>
        </p:grpSpPr>
        <p:sp>
          <p:nvSpPr>
            <p:cNvPr id="4" name="TextBox 3"/>
            <p:cNvSpPr txBox="1"/>
            <p:nvPr/>
          </p:nvSpPr>
          <p:spPr>
            <a:xfrm>
              <a:off x="694095" y="2383423"/>
              <a:ext cx="4489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USA</a:t>
              </a:r>
              <a:endParaRPr lang="en-US" sz="1200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39196" y="1608779"/>
              <a:ext cx="5902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Russia</a:t>
              </a:r>
              <a:endParaRPr lang="en-US" sz="12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094658" y="2008707"/>
              <a:ext cx="9037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Kazakhstan</a:t>
              </a:r>
              <a:endParaRPr lang="en-US" sz="1200" b="1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096071" y="1926595"/>
              <a:ext cx="64312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Ukraine</a:t>
              </a:r>
              <a:endParaRPr lang="en-US" sz="1100" b="1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530255" y="2590800"/>
              <a:ext cx="5469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China</a:t>
              </a:r>
              <a:endParaRPr lang="en-US" sz="1200" b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934200" y="2999601"/>
              <a:ext cx="5068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India</a:t>
              </a:r>
              <a:endParaRPr lang="en-US" sz="1200" b="1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38200" y="1608779"/>
              <a:ext cx="6591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Canada</a:t>
              </a:r>
              <a:endParaRPr lang="en-US" sz="1200" b="1" dirty="0"/>
            </a:p>
          </p:txBody>
        </p:sp>
      </p:grpSp>
      <p:grpSp>
        <p:nvGrpSpPr>
          <p:cNvPr id="15" name="Group 60"/>
          <p:cNvGrpSpPr/>
          <p:nvPr/>
        </p:nvGrpSpPr>
        <p:grpSpPr>
          <a:xfrm>
            <a:off x="712643" y="4275838"/>
            <a:ext cx="7745557" cy="2031021"/>
            <a:chOff x="15875" y="2184400"/>
            <a:chExt cx="9112250" cy="2489200"/>
          </a:xfrm>
        </p:grpSpPr>
        <p:pic>
          <p:nvPicPr>
            <p:cNvPr id="6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75" y="2184400"/>
              <a:ext cx="9112250" cy="2489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Rectangle 62"/>
            <p:cNvSpPr/>
            <p:nvPr/>
          </p:nvSpPr>
          <p:spPr>
            <a:xfrm>
              <a:off x="228600" y="4343400"/>
              <a:ext cx="8839200" cy="457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157089" y="3166894"/>
              <a:ext cx="588422" cy="22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anomaly</a:t>
              </a:r>
              <a:endParaRPr lang="en-US" sz="1200" b="1" dirty="0"/>
            </a:p>
          </p:txBody>
        </p:sp>
        <p:cxnSp>
          <p:nvCxnSpPr>
            <p:cNvPr id="65" name="Straight Arrow Connector 64"/>
            <p:cNvCxnSpPr/>
            <p:nvPr/>
          </p:nvCxnSpPr>
          <p:spPr>
            <a:xfrm flipH="1">
              <a:off x="1202678" y="3085609"/>
              <a:ext cx="15784" cy="34825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3026954" y="2996102"/>
              <a:ext cx="588422" cy="22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anomaly</a:t>
              </a:r>
              <a:endParaRPr lang="en-US" sz="1200" b="1" dirty="0"/>
            </a:p>
          </p:txBody>
        </p:sp>
        <p:cxnSp>
          <p:nvCxnSpPr>
            <p:cNvPr id="67" name="Straight Arrow Connector 66"/>
            <p:cNvCxnSpPr/>
            <p:nvPr/>
          </p:nvCxnSpPr>
          <p:spPr>
            <a:xfrm flipH="1">
              <a:off x="2939193" y="2932449"/>
              <a:ext cx="15784" cy="34825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2127883" y="2253734"/>
              <a:ext cx="1654502" cy="207464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rgbClr val="000000"/>
                  </a:solidFill>
                </a:rPr>
                <a:t>Russia, Orenburg </a:t>
              </a:r>
              <a:endParaRPr lang="en-US" sz="1100" b="1" dirty="0">
                <a:solidFill>
                  <a:srgbClr val="000000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5422443" y="2356144"/>
              <a:ext cx="102057" cy="45719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823775" y="2885629"/>
              <a:ext cx="588422" cy="22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anomaly</a:t>
              </a:r>
              <a:endParaRPr lang="en-US" sz="1200" b="1" dirty="0"/>
            </a:p>
          </p:txBody>
        </p:sp>
        <p:cxnSp>
          <p:nvCxnSpPr>
            <p:cNvPr id="71" name="Straight Arrow Connector 70"/>
            <p:cNvCxnSpPr/>
            <p:nvPr/>
          </p:nvCxnSpPr>
          <p:spPr>
            <a:xfrm flipH="1">
              <a:off x="4736014" y="2821976"/>
              <a:ext cx="15784" cy="34825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6629400" y="2601030"/>
              <a:ext cx="588422" cy="22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anomaly</a:t>
              </a:r>
              <a:endParaRPr lang="en-US" sz="1200" b="1" dirty="0"/>
            </a:p>
          </p:txBody>
        </p:sp>
        <p:cxnSp>
          <p:nvCxnSpPr>
            <p:cNvPr id="73" name="Straight Arrow Connector 72"/>
            <p:cNvCxnSpPr/>
            <p:nvPr/>
          </p:nvCxnSpPr>
          <p:spPr>
            <a:xfrm>
              <a:off x="6557423" y="2537377"/>
              <a:ext cx="0" cy="284599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8250778" y="3284254"/>
              <a:ext cx="588422" cy="220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anomaly</a:t>
              </a:r>
              <a:endParaRPr lang="en-US" sz="1200" b="1" dirty="0"/>
            </a:p>
          </p:txBody>
        </p:sp>
        <p:cxnSp>
          <p:nvCxnSpPr>
            <p:cNvPr id="75" name="Straight Arrow Connector 74"/>
            <p:cNvCxnSpPr/>
            <p:nvPr/>
          </p:nvCxnSpPr>
          <p:spPr>
            <a:xfrm>
              <a:off x="8310023" y="3259735"/>
              <a:ext cx="0" cy="284599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411646" y="2478284"/>
              <a:ext cx="1152631" cy="307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Spring Wheat</a:t>
              </a:r>
              <a:endParaRPr lang="en-US" sz="1100" b="1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286000" y="2478284"/>
              <a:ext cx="1152631" cy="307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Spring Wheat</a:t>
              </a:r>
              <a:endParaRPr lang="en-US" sz="1100" b="1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236740" y="2478284"/>
              <a:ext cx="1152631" cy="307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Spring Wheat</a:t>
              </a:r>
              <a:endParaRPr lang="en-US" sz="1100" b="1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359384" y="2480067"/>
              <a:ext cx="1631638" cy="307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Winter Wheat/ Corn</a:t>
              </a:r>
              <a:endParaRPr lang="en-US" sz="1100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638800" y="2509308"/>
              <a:ext cx="609600" cy="506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/>
                <a:t>Corn/</a:t>
              </a:r>
            </a:p>
            <a:p>
              <a:r>
                <a:rPr lang="en-US" sz="1100" b="1" dirty="0" smtClean="0"/>
                <a:t>Soy</a:t>
              </a:r>
              <a:endParaRPr lang="en-US" sz="1100" b="1" dirty="0"/>
            </a:p>
          </p:txBody>
        </p:sp>
      </p:grpSp>
      <p:grpSp>
        <p:nvGrpSpPr>
          <p:cNvPr id="16" name="Group 81"/>
          <p:cNvGrpSpPr/>
          <p:nvPr/>
        </p:nvGrpSpPr>
        <p:grpSpPr>
          <a:xfrm>
            <a:off x="1497732" y="6421859"/>
            <a:ext cx="2416504" cy="362194"/>
            <a:chOff x="3617805" y="6404477"/>
            <a:chExt cx="2416504" cy="377323"/>
          </a:xfrm>
        </p:grpSpPr>
        <p:sp>
          <p:nvSpPr>
            <p:cNvPr id="83" name="Rectangle 82"/>
            <p:cNvSpPr/>
            <p:nvPr/>
          </p:nvSpPr>
          <p:spPr>
            <a:xfrm>
              <a:off x="3617805" y="6652978"/>
              <a:ext cx="185623" cy="9072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3617805" y="6490355"/>
              <a:ext cx="185623" cy="9072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741554" y="6404477"/>
              <a:ext cx="2229965" cy="224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Current season crop development (2012)</a:t>
              </a:r>
              <a:endParaRPr lang="en-US" sz="12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741554" y="6556877"/>
              <a:ext cx="2292755" cy="224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Average season development (2000-2011)</a:t>
              </a:r>
              <a:endParaRPr lang="en-US" sz="1200" dirty="0"/>
            </a:p>
          </p:txBody>
        </p:sp>
      </p:grpSp>
      <p:grpSp>
        <p:nvGrpSpPr>
          <p:cNvPr id="17" name="Group 92"/>
          <p:cNvGrpSpPr/>
          <p:nvPr/>
        </p:nvGrpSpPr>
        <p:grpSpPr>
          <a:xfrm>
            <a:off x="2705100" y="3217677"/>
            <a:ext cx="1104900" cy="413610"/>
            <a:chOff x="2705100" y="3200400"/>
            <a:chExt cx="1104900" cy="430887"/>
          </a:xfrm>
        </p:grpSpPr>
        <p:sp>
          <p:nvSpPr>
            <p:cNvPr id="89" name="TextBox 88"/>
            <p:cNvSpPr txBox="1"/>
            <p:nvPr/>
          </p:nvSpPr>
          <p:spPr>
            <a:xfrm>
              <a:off x="2835053" y="3200400"/>
              <a:ext cx="97494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Non Cropland</a:t>
              </a:r>
            </a:p>
            <a:p>
              <a:r>
                <a:rPr lang="en-US" sz="1100" dirty="0" smtClean="0"/>
                <a:t>Not shown</a:t>
              </a:r>
              <a:endParaRPr lang="en-US" sz="1100" dirty="0"/>
            </a:p>
          </p:txBody>
        </p:sp>
        <p:grpSp>
          <p:nvGrpSpPr>
            <p:cNvPr id="18" name="Group 91"/>
            <p:cNvGrpSpPr/>
            <p:nvPr/>
          </p:nvGrpSpPr>
          <p:grpSpPr>
            <a:xfrm>
              <a:off x="2705100" y="3276599"/>
              <a:ext cx="190500" cy="266715"/>
              <a:chOff x="2805958" y="3162285"/>
              <a:chExt cx="190500" cy="266715"/>
            </a:xfrm>
          </p:grpSpPr>
          <p:sp>
            <p:nvSpPr>
              <p:cNvPr id="90" name="Rectangle 89"/>
              <p:cNvSpPr/>
              <p:nvPr/>
            </p:nvSpPr>
            <p:spPr>
              <a:xfrm>
                <a:off x="2805958" y="3162285"/>
                <a:ext cx="190500" cy="895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2805958" y="3339475"/>
                <a:ext cx="190500" cy="8952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3074" name="Picture 2" descr="C:\Users\ireshef\Pictures\logo\um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0525" y="6345606"/>
            <a:ext cx="523875" cy="50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60353" y="6457723"/>
            <a:ext cx="1302447" cy="326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" name="TextBox 93"/>
          <p:cNvSpPr txBox="1"/>
          <p:nvPr/>
        </p:nvSpPr>
        <p:spPr>
          <a:xfrm rot="16200000">
            <a:off x="341235" y="4957775"/>
            <a:ext cx="533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NDVI</a:t>
            </a:r>
            <a:endParaRPr lang="en-US" sz="1400" dirty="0"/>
          </a:p>
        </p:txBody>
      </p:sp>
      <p:pic>
        <p:nvPicPr>
          <p:cNvPr id="56" name="Picture 12" descr="image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38441" y="6403715"/>
            <a:ext cx="479028" cy="391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284956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9450" y="3135313"/>
            <a:ext cx="506888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185" y="19050"/>
            <a:ext cx="8229600" cy="819150"/>
          </a:xfrm>
        </p:spPr>
        <p:txBody>
          <a:bodyPr>
            <a:noAutofit/>
          </a:bodyPr>
          <a:lstStyle/>
          <a:p>
            <a:r>
              <a:rPr lang="en-US" sz="2800" dirty="0" smtClean="0"/>
              <a:t>Looking Forward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186" y="1976034"/>
            <a:ext cx="8229600" cy="4729566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Increasing pressures on agricultural land and production from:</a:t>
            </a:r>
          </a:p>
          <a:p>
            <a:pPr lvl="1"/>
            <a:r>
              <a:rPr lang="en-US" dirty="0"/>
              <a:t>Increased severe weather events </a:t>
            </a:r>
            <a:r>
              <a:rPr lang="en-US" dirty="0" smtClean="0"/>
              <a:t>and climate </a:t>
            </a:r>
            <a:r>
              <a:rPr lang="en-US" dirty="0"/>
              <a:t>change</a:t>
            </a:r>
          </a:p>
          <a:p>
            <a:pPr lvl="1"/>
            <a:r>
              <a:rPr lang="en-US" dirty="0" smtClean="0"/>
              <a:t>Population growth &amp; Changing diets</a:t>
            </a:r>
          </a:p>
          <a:p>
            <a:pPr lvl="1"/>
            <a:r>
              <a:rPr lang="en-US" dirty="0" smtClean="0"/>
              <a:t>Fuel vs. Food vs. Feed</a:t>
            </a:r>
          </a:p>
          <a:p>
            <a:pPr lvl="1"/>
            <a:r>
              <a:rPr lang="en-US" dirty="0" smtClean="0"/>
              <a:t>Limited water and suitable arable land</a:t>
            </a:r>
          </a:p>
          <a:p>
            <a:r>
              <a:rPr lang="en-US" dirty="0"/>
              <a:t>Higher price </a:t>
            </a:r>
            <a:r>
              <a:rPr lang="en-US" dirty="0" smtClean="0"/>
              <a:t>volatility for major grains</a:t>
            </a:r>
            <a:endParaRPr lang="en-US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/>
              <a:t>Crop yield variability is a main driver of short term changes in market </a:t>
            </a:r>
            <a:r>
              <a:rPr lang="en-US" dirty="0" smtClean="0"/>
              <a:t>equilibrium</a:t>
            </a:r>
          </a:p>
          <a:p>
            <a:pPr marL="742950" lvl="2" indent="-342900"/>
            <a:r>
              <a:rPr lang="en-US" dirty="0" smtClean="0"/>
              <a:t>Weather/climatic </a:t>
            </a:r>
            <a:r>
              <a:rPr lang="en-US" dirty="0"/>
              <a:t>effects on production are triggers for price hikes </a:t>
            </a:r>
          </a:p>
          <a:p>
            <a:r>
              <a:rPr lang="en-US" dirty="0" smtClean="0"/>
              <a:t>Commodity markets are increasingly linked (good and bad)</a:t>
            </a:r>
          </a:p>
          <a:p>
            <a:r>
              <a:rPr lang="en-US" dirty="0" smtClean="0"/>
              <a:t>Rising fuel prices impact food prices (transport, fertilizer)</a:t>
            </a:r>
          </a:p>
          <a:p>
            <a:endParaRPr lang="en-US" b="1" dirty="0" smtClean="0"/>
          </a:p>
          <a:p>
            <a:r>
              <a:rPr lang="en-US" b="1" dirty="0" smtClean="0"/>
              <a:t>NEED TO INCREASE </a:t>
            </a:r>
            <a:r>
              <a:rPr lang="en-US" b="1" dirty="0"/>
              <a:t>GLOBAL PRODUCTION BY 70% BY 2050 TO MEET DEMAND  (FAO)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Tools for monitoring and reliably forecasting production are essential for anticipating market imbalances and enhancing policy responses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88373" y="1452814"/>
            <a:ext cx="85032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Agriculture Faces Major Challenges in this Century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126650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EUM_template_v03">
  <a:themeElements>
    <a:clrScheme name="1_EUM_template_v03 1">
      <a:dk1>
        <a:srgbClr val="002569"/>
      </a:dk1>
      <a:lt1>
        <a:srgbClr val="FFFFFF"/>
      </a:lt1>
      <a:dk2>
        <a:srgbClr val="002569"/>
      </a:dk2>
      <a:lt2>
        <a:srgbClr val="5F758D"/>
      </a:lt2>
      <a:accent1>
        <a:srgbClr val="FF9A00"/>
      </a:accent1>
      <a:accent2>
        <a:srgbClr val="9F2D20"/>
      </a:accent2>
      <a:accent3>
        <a:srgbClr val="FFFFFF"/>
      </a:accent3>
      <a:accent4>
        <a:srgbClr val="001E59"/>
      </a:accent4>
      <a:accent5>
        <a:srgbClr val="FFCAAA"/>
      </a:accent5>
      <a:accent6>
        <a:srgbClr val="90281C"/>
      </a:accent6>
      <a:hlink>
        <a:srgbClr val="7498C0"/>
      </a:hlink>
      <a:folHlink>
        <a:srgbClr val="929497"/>
      </a:folHlink>
    </a:clrScheme>
    <a:fontScheme name="4_EUM_template_v03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5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UM_template_v03 1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FF9A00"/>
        </a:accent1>
        <a:accent2>
          <a:srgbClr val="9F2D20"/>
        </a:accent2>
        <a:accent3>
          <a:srgbClr val="FFFFFF"/>
        </a:accent3>
        <a:accent4>
          <a:srgbClr val="001E59"/>
        </a:accent4>
        <a:accent5>
          <a:srgbClr val="FFCAAA"/>
        </a:accent5>
        <a:accent6>
          <a:srgbClr val="90281C"/>
        </a:accent6>
        <a:hlink>
          <a:srgbClr val="7498C0"/>
        </a:hlink>
        <a:folHlink>
          <a:srgbClr val="92949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2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F6D0A9"/>
        </a:accent1>
        <a:accent2>
          <a:srgbClr val="EBCAE3"/>
        </a:accent2>
        <a:accent3>
          <a:srgbClr val="FFFFFF"/>
        </a:accent3>
        <a:accent4>
          <a:srgbClr val="001E59"/>
        </a:accent4>
        <a:accent5>
          <a:srgbClr val="FAE4D1"/>
        </a:accent5>
        <a:accent6>
          <a:srgbClr val="D5B7CE"/>
        </a:accent6>
        <a:hlink>
          <a:srgbClr val="4E2029"/>
        </a:hlink>
        <a:folHlink>
          <a:srgbClr val="423B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3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5B97B1"/>
        </a:accent1>
        <a:accent2>
          <a:srgbClr val="F39600"/>
        </a:accent2>
        <a:accent3>
          <a:srgbClr val="FFFFFF"/>
        </a:accent3>
        <a:accent4>
          <a:srgbClr val="001E59"/>
        </a:accent4>
        <a:accent5>
          <a:srgbClr val="B5C9D5"/>
        </a:accent5>
        <a:accent6>
          <a:srgbClr val="DC8700"/>
        </a:accent6>
        <a:hlink>
          <a:srgbClr val="FFE4AE"/>
        </a:hlink>
        <a:folHlink>
          <a:srgbClr val="002A3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4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003F80"/>
        </a:accent1>
        <a:accent2>
          <a:srgbClr val="BDD7EE"/>
        </a:accent2>
        <a:accent3>
          <a:srgbClr val="FFFFFF"/>
        </a:accent3>
        <a:accent4>
          <a:srgbClr val="001E59"/>
        </a:accent4>
        <a:accent5>
          <a:srgbClr val="AAAFC0"/>
        </a:accent5>
        <a:accent6>
          <a:srgbClr val="ABC3D8"/>
        </a:accent6>
        <a:hlink>
          <a:srgbClr val="FFD350"/>
        </a:hlink>
        <a:folHlink>
          <a:srgbClr val="EB6F3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UM_template_v03 5">
        <a:dk1>
          <a:srgbClr val="002569"/>
        </a:dk1>
        <a:lt1>
          <a:srgbClr val="FFFFFF"/>
        </a:lt1>
        <a:dk2>
          <a:srgbClr val="002569"/>
        </a:dk2>
        <a:lt2>
          <a:srgbClr val="5F758D"/>
        </a:lt2>
        <a:accent1>
          <a:srgbClr val="C75B12"/>
        </a:accent1>
        <a:accent2>
          <a:srgbClr val="003359"/>
        </a:accent2>
        <a:accent3>
          <a:srgbClr val="FFFFFF"/>
        </a:accent3>
        <a:accent4>
          <a:srgbClr val="001E59"/>
        </a:accent4>
        <a:accent5>
          <a:srgbClr val="E0B5AA"/>
        </a:accent5>
        <a:accent6>
          <a:srgbClr val="002D50"/>
        </a:accent6>
        <a:hlink>
          <a:srgbClr val="92A2BD"/>
        </a:hlink>
        <a:folHlink>
          <a:srgbClr val="C7B3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34336</TotalTime>
  <Words>1052</Words>
  <Application>Microsoft Office PowerPoint</Application>
  <PresentationFormat>On-screen Show (4:3)</PresentationFormat>
  <Paragraphs>156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4_EUM_template_v03</vt:lpstr>
      <vt:lpstr>Slide 1</vt:lpstr>
      <vt:lpstr>The G20 Initiative: GEO-GLAM</vt:lpstr>
      <vt:lpstr>Slide 3</vt:lpstr>
      <vt:lpstr>The GEOGLAM Initiative:  2011-2012 Progress</vt:lpstr>
      <vt:lpstr>Slide 5</vt:lpstr>
      <vt:lpstr>Slide 6</vt:lpstr>
      <vt:lpstr>Slide 7</vt:lpstr>
      <vt:lpstr>BACKUP</vt:lpstr>
      <vt:lpstr>Looking Forward</vt:lpstr>
      <vt:lpstr>Need for Improved Agricultural Intelligence </vt:lpstr>
      <vt:lpstr>Slide 11</vt:lpstr>
      <vt:lpstr>G20 GEOGLAM Goal: </vt:lpstr>
      <vt:lpstr>GEOGLAM Components</vt:lpstr>
      <vt:lpstr>Component 4: Observations, Coordination</vt:lpstr>
      <vt:lpstr>Observation Strategy Components </vt:lpstr>
      <vt:lpstr>Slide 16</vt:lpstr>
      <vt:lpstr>GEOGLAM CEOS Workshop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Brian Killough</dc:creator>
  <cp:lastModifiedBy>ycrevier</cp:lastModifiedBy>
  <cp:revision>769</cp:revision>
  <dcterms:created xsi:type="dcterms:W3CDTF">2011-11-16T09:23:13Z</dcterms:created>
  <dcterms:modified xsi:type="dcterms:W3CDTF">2012-09-11T17:50:48Z</dcterms:modified>
</cp:coreProperties>
</file>