
<file path=[Content_Types].xml><?xml version="1.0" encoding="utf-8"?>
<Types xmlns="http://schemas.openxmlformats.org/package/2006/content-types">
  <Default Extension="xml" ContentType="application/xml"/>
  <Default Extension="jpg" ContentType="image/jpeg"/>
  <Default Extension="jpeg" ContentType="image/jpeg"/>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heme/themeOverride1.xml" ContentType="application/vnd.openxmlformats-officedocument.themeOverr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heme/themeOverride2.xml" ContentType="application/vnd.openxmlformats-officedocument.themeOverr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heme/themeOverride3.xml" ContentType="application/vnd.openxmlformats-officedocument.themeOverr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theme/themeOverride4.xml" ContentType="application/vnd.openxmlformats-officedocument.themeOverr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theme/themeOverride5.xml" ContentType="application/vnd.openxmlformats-officedocument.themeOverr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theme/themeOverride6.xml" ContentType="application/vnd.openxmlformats-officedocument.themeOverr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embeddings/oleObject1.bin" ContentType="application/vnd.openxmlformats-officedocument.oleObject"/>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theme/themeOverride7.xml" ContentType="application/vnd.openxmlformats-officedocument.themeOverr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43"/>
  </p:notesMasterIdLst>
  <p:sldIdLst>
    <p:sldId id="260" r:id="rId2"/>
    <p:sldId id="261" r:id="rId3"/>
    <p:sldId id="268" r:id="rId4"/>
    <p:sldId id="270" r:id="rId5"/>
    <p:sldId id="269" r:id="rId6"/>
    <p:sldId id="271" r:id="rId7"/>
    <p:sldId id="272" r:id="rId8"/>
    <p:sldId id="471" r:id="rId9"/>
    <p:sldId id="472" r:id="rId10"/>
    <p:sldId id="473" r:id="rId11"/>
    <p:sldId id="474" r:id="rId12"/>
    <p:sldId id="475" r:id="rId13"/>
    <p:sldId id="476" r:id="rId14"/>
    <p:sldId id="477" r:id="rId15"/>
    <p:sldId id="478" r:id="rId16"/>
    <p:sldId id="479" r:id="rId17"/>
    <p:sldId id="372" r:id="rId18"/>
    <p:sldId id="373" r:id="rId19"/>
    <p:sldId id="374" r:id="rId20"/>
    <p:sldId id="375" r:id="rId21"/>
    <p:sldId id="376" r:id="rId22"/>
    <p:sldId id="377" r:id="rId23"/>
    <p:sldId id="378" r:id="rId24"/>
    <p:sldId id="379" r:id="rId25"/>
    <p:sldId id="380" r:id="rId26"/>
    <p:sldId id="490" r:id="rId27"/>
    <p:sldId id="491" r:id="rId28"/>
    <p:sldId id="492" r:id="rId29"/>
    <p:sldId id="493" r:id="rId30"/>
    <p:sldId id="494" r:id="rId31"/>
    <p:sldId id="495" r:id="rId32"/>
    <p:sldId id="496" r:id="rId33"/>
    <p:sldId id="416" r:id="rId34"/>
    <p:sldId id="417" r:id="rId35"/>
    <p:sldId id="418" r:id="rId36"/>
    <p:sldId id="419" r:id="rId37"/>
    <p:sldId id="420" r:id="rId38"/>
    <p:sldId id="421" r:id="rId39"/>
    <p:sldId id="422" r:id="rId40"/>
    <p:sldId id="423" r:id="rId41"/>
    <p:sldId id="424" r:id="rId42"/>
    <p:sldId id="425" r:id="rId43"/>
    <p:sldId id="480" r:id="rId44"/>
    <p:sldId id="481" r:id="rId45"/>
    <p:sldId id="482" r:id="rId46"/>
    <p:sldId id="483" r:id="rId47"/>
    <p:sldId id="484" r:id="rId48"/>
    <p:sldId id="485" r:id="rId49"/>
    <p:sldId id="486" r:id="rId50"/>
    <p:sldId id="487" r:id="rId51"/>
    <p:sldId id="488" r:id="rId52"/>
    <p:sldId id="489" r:id="rId53"/>
    <p:sldId id="546" r:id="rId54"/>
    <p:sldId id="547" r:id="rId55"/>
    <p:sldId id="548" r:id="rId56"/>
    <p:sldId id="549" r:id="rId57"/>
    <p:sldId id="550" r:id="rId58"/>
    <p:sldId id="551" r:id="rId59"/>
    <p:sldId id="552" r:id="rId60"/>
    <p:sldId id="553" r:id="rId61"/>
    <p:sldId id="554" r:id="rId62"/>
    <p:sldId id="555" r:id="rId63"/>
    <p:sldId id="391" r:id="rId64"/>
    <p:sldId id="392" r:id="rId65"/>
    <p:sldId id="393" r:id="rId66"/>
    <p:sldId id="394" r:id="rId67"/>
    <p:sldId id="395" r:id="rId68"/>
    <p:sldId id="396" r:id="rId69"/>
    <p:sldId id="397" r:id="rId70"/>
    <p:sldId id="398" r:id="rId71"/>
    <p:sldId id="399" r:id="rId72"/>
    <p:sldId id="400" r:id="rId73"/>
    <p:sldId id="401" r:id="rId74"/>
    <p:sldId id="402" r:id="rId75"/>
    <p:sldId id="403" r:id="rId76"/>
    <p:sldId id="404" r:id="rId77"/>
    <p:sldId id="405" r:id="rId78"/>
    <p:sldId id="406" r:id="rId79"/>
    <p:sldId id="407" r:id="rId80"/>
    <p:sldId id="408" r:id="rId81"/>
    <p:sldId id="497" r:id="rId82"/>
    <p:sldId id="498" r:id="rId83"/>
    <p:sldId id="499" r:id="rId84"/>
    <p:sldId id="500" r:id="rId85"/>
    <p:sldId id="501" r:id="rId86"/>
    <p:sldId id="502" r:id="rId87"/>
    <p:sldId id="503" r:id="rId88"/>
    <p:sldId id="504" r:id="rId89"/>
    <p:sldId id="505" r:id="rId90"/>
    <p:sldId id="506" r:id="rId91"/>
    <p:sldId id="507" r:id="rId92"/>
    <p:sldId id="508" r:id="rId93"/>
    <p:sldId id="509" r:id="rId94"/>
    <p:sldId id="510" r:id="rId95"/>
    <p:sldId id="515" r:id="rId96"/>
    <p:sldId id="516" r:id="rId97"/>
    <p:sldId id="517" r:id="rId98"/>
    <p:sldId id="518" r:id="rId99"/>
    <p:sldId id="519" r:id="rId100"/>
    <p:sldId id="520" r:id="rId101"/>
    <p:sldId id="521" r:id="rId102"/>
    <p:sldId id="522" r:id="rId103"/>
    <p:sldId id="523" r:id="rId104"/>
    <p:sldId id="524" r:id="rId105"/>
    <p:sldId id="525" r:id="rId106"/>
    <p:sldId id="526" r:id="rId107"/>
    <p:sldId id="527" r:id="rId108"/>
    <p:sldId id="528" r:id="rId109"/>
    <p:sldId id="529" r:id="rId110"/>
    <p:sldId id="530" r:id="rId111"/>
    <p:sldId id="531" r:id="rId112"/>
    <p:sldId id="532" r:id="rId113"/>
    <p:sldId id="533" r:id="rId114"/>
    <p:sldId id="534" r:id="rId115"/>
    <p:sldId id="535" r:id="rId116"/>
    <p:sldId id="536" r:id="rId117"/>
    <p:sldId id="537" r:id="rId118"/>
    <p:sldId id="538" r:id="rId119"/>
    <p:sldId id="539" r:id="rId120"/>
    <p:sldId id="540" r:id="rId121"/>
    <p:sldId id="541" r:id="rId122"/>
    <p:sldId id="542" r:id="rId123"/>
    <p:sldId id="543" r:id="rId124"/>
    <p:sldId id="544" r:id="rId125"/>
    <p:sldId id="545" r:id="rId126"/>
    <p:sldId id="409" r:id="rId127"/>
    <p:sldId id="410" r:id="rId128"/>
    <p:sldId id="411" r:id="rId129"/>
    <p:sldId id="412" r:id="rId130"/>
    <p:sldId id="413" r:id="rId131"/>
    <p:sldId id="414" r:id="rId132"/>
    <p:sldId id="415" r:id="rId133"/>
    <p:sldId id="356" r:id="rId134"/>
    <p:sldId id="459" r:id="rId135"/>
    <p:sldId id="355" r:id="rId136"/>
    <p:sldId id="359" r:id="rId137"/>
    <p:sldId id="360" r:id="rId138"/>
    <p:sldId id="358" r:id="rId139"/>
    <p:sldId id="361" r:id="rId140"/>
    <p:sldId id="362" r:id="rId141"/>
    <p:sldId id="460" r:id="rId14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106"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06"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6"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6"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6" charset="-128"/>
        <a:cs typeface="+mn-cs"/>
      </a:defRPr>
    </a:lvl5pPr>
    <a:lvl6pPr marL="2286000" algn="l" defTabSz="914400" rtl="0" eaLnBrk="1" latinLnBrk="0" hangingPunct="1">
      <a:defRPr kern="1200">
        <a:solidFill>
          <a:schemeClr val="tx1"/>
        </a:solidFill>
        <a:latin typeface="Arial" charset="0"/>
        <a:ea typeface="ＭＳ Ｐゴシック" pitchFamily="-106" charset="-128"/>
        <a:cs typeface="+mn-cs"/>
      </a:defRPr>
    </a:lvl6pPr>
    <a:lvl7pPr marL="2743200" algn="l" defTabSz="914400" rtl="0" eaLnBrk="1" latinLnBrk="0" hangingPunct="1">
      <a:defRPr kern="1200">
        <a:solidFill>
          <a:schemeClr val="tx1"/>
        </a:solidFill>
        <a:latin typeface="Arial" charset="0"/>
        <a:ea typeface="ＭＳ Ｐゴシック" pitchFamily="-106" charset="-128"/>
        <a:cs typeface="+mn-cs"/>
      </a:defRPr>
    </a:lvl7pPr>
    <a:lvl8pPr marL="3200400" algn="l" defTabSz="914400" rtl="0" eaLnBrk="1" latinLnBrk="0" hangingPunct="1">
      <a:defRPr kern="1200">
        <a:solidFill>
          <a:schemeClr val="tx1"/>
        </a:solidFill>
        <a:latin typeface="Arial" charset="0"/>
        <a:ea typeface="ＭＳ Ｐゴシック" pitchFamily="-106" charset="-128"/>
        <a:cs typeface="+mn-cs"/>
      </a:defRPr>
    </a:lvl8pPr>
    <a:lvl9pPr marL="3657600" algn="l" defTabSz="914400" rtl="0" eaLnBrk="1" latinLnBrk="0" hangingPunct="1">
      <a:defRPr kern="1200">
        <a:solidFill>
          <a:schemeClr val="tx1"/>
        </a:solidFill>
        <a:latin typeface="Arial" charset="0"/>
        <a:ea typeface="ＭＳ Ｐゴシック" pitchFamily="-106"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9" autoAdjust="0"/>
    <p:restoredTop sz="94696" autoAdjust="0"/>
  </p:normalViewPr>
  <p:slideViewPr>
    <p:cSldViewPr snapToGrid="0" snapToObjects="1">
      <p:cViewPr varScale="1">
        <p:scale>
          <a:sx n="92" d="100"/>
          <a:sy n="92" d="100"/>
        </p:scale>
        <p:origin x="-130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20" Type="http://schemas.openxmlformats.org/officeDocument/2006/relationships/slide" Target="slides/slide119.xml"/><Relationship Id="rId121" Type="http://schemas.openxmlformats.org/officeDocument/2006/relationships/slide" Target="slides/slide120.xml"/><Relationship Id="rId122" Type="http://schemas.openxmlformats.org/officeDocument/2006/relationships/slide" Target="slides/slide121.xml"/><Relationship Id="rId123" Type="http://schemas.openxmlformats.org/officeDocument/2006/relationships/slide" Target="slides/slide122.xml"/><Relationship Id="rId124" Type="http://schemas.openxmlformats.org/officeDocument/2006/relationships/slide" Target="slides/slide123.xml"/><Relationship Id="rId125" Type="http://schemas.openxmlformats.org/officeDocument/2006/relationships/slide" Target="slides/slide124.xml"/><Relationship Id="rId126" Type="http://schemas.openxmlformats.org/officeDocument/2006/relationships/slide" Target="slides/slide125.xml"/><Relationship Id="rId127" Type="http://schemas.openxmlformats.org/officeDocument/2006/relationships/slide" Target="slides/slide126.xml"/><Relationship Id="rId128" Type="http://schemas.openxmlformats.org/officeDocument/2006/relationships/slide" Target="slides/slide127.xml"/><Relationship Id="rId129" Type="http://schemas.openxmlformats.org/officeDocument/2006/relationships/slide" Target="slides/slide1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00" Type="http://schemas.openxmlformats.org/officeDocument/2006/relationships/slide" Target="slides/slide99.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30" Type="http://schemas.openxmlformats.org/officeDocument/2006/relationships/slide" Target="slides/slide129.xml"/><Relationship Id="rId131" Type="http://schemas.openxmlformats.org/officeDocument/2006/relationships/slide" Target="slides/slide130.xml"/><Relationship Id="rId132" Type="http://schemas.openxmlformats.org/officeDocument/2006/relationships/slide" Target="slides/slide131.xml"/><Relationship Id="rId133" Type="http://schemas.openxmlformats.org/officeDocument/2006/relationships/slide" Target="slides/slide132.xml"/><Relationship Id="rId134" Type="http://schemas.openxmlformats.org/officeDocument/2006/relationships/slide" Target="slides/slide133.xml"/><Relationship Id="rId135" Type="http://schemas.openxmlformats.org/officeDocument/2006/relationships/slide" Target="slides/slide134.xml"/><Relationship Id="rId136" Type="http://schemas.openxmlformats.org/officeDocument/2006/relationships/slide" Target="slides/slide135.xml"/><Relationship Id="rId137" Type="http://schemas.openxmlformats.org/officeDocument/2006/relationships/slide" Target="slides/slide136.xml"/><Relationship Id="rId138" Type="http://schemas.openxmlformats.org/officeDocument/2006/relationships/slide" Target="slides/slide137.xml"/><Relationship Id="rId139" Type="http://schemas.openxmlformats.org/officeDocument/2006/relationships/slide" Target="slides/slide13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slide" Target="slides/slide114.xml"/><Relationship Id="rId116" Type="http://schemas.openxmlformats.org/officeDocument/2006/relationships/slide" Target="slides/slide115.xml"/><Relationship Id="rId117" Type="http://schemas.openxmlformats.org/officeDocument/2006/relationships/slide" Target="slides/slide116.xml"/><Relationship Id="rId118" Type="http://schemas.openxmlformats.org/officeDocument/2006/relationships/slide" Target="slides/slide117.xml"/><Relationship Id="rId119" Type="http://schemas.openxmlformats.org/officeDocument/2006/relationships/slide" Target="slides/slide1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 Id="rId140" Type="http://schemas.openxmlformats.org/officeDocument/2006/relationships/slide" Target="slides/slide139.xml"/><Relationship Id="rId141" Type="http://schemas.openxmlformats.org/officeDocument/2006/relationships/slide" Target="slides/slide140.xml"/><Relationship Id="rId142" Type="http://schemas.openxmlformats.org/officeDocument/2006/relationships/slide" Target="slides/slide141.xml"/><Relationship Id="rId143" Type="http://schemas.openxmlformats.org/officeDocument/2006/relationships/notesMaster" Target="notesMasters/notesMaster1.xml"/><Relationship Id="rId144" Type="http://schemas.openxmlformats.org/officeDocument/2006/relationships/printerSettings" Target="printerSettings/printerSettings1.bin"/><Relationship Id="rId145" Type="http://schemas.openxmlformats.org/officeDocument/2006/relationships/presProps" Target="presProps.xml"/><Relationship Id="rId146" Type="http://schemas.openxmlformats.org/officeDocument/2006/relationships/viewProps" Target="viewProps.xml"/><Relationship Id="rId147" Type="http://schemas.openxmlformats.org/officeDocument/2006/relationships/theme" Target="theme/theme1.xml"/><Relationship Id="rId1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6" charset="0"/>
              </a:defRPr>
            </a:lvl1pPr>
          </a:lstStyle>
          <a:p>
            <a:pPr>
              <a:defRPr/>
            </a:pPr>
            <a:fld id="{70C43DB1-6AE4-42F4-A030-67A0368BA2C1}" type="datetime1">
              <a:rPr lang="en-US"/>
              <a:pPr>
                <a:defRPr/>
              </a:pPr>
              <a:t>11/09/12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6" charset="0"/>
              </a:defRPr>
            </a:lvl1pPr>
          </a:lstStyle>
          <a:p>
            <a:pPr>
              <a:defRPr/>
            </a:pPr>
            <a:fld id="{3D31D474-A30B-46C7-A7CB-BF5BB52F9BBE}" type="slidenum">
              <a:rPr lang="en-US"/>
              <a:pPr>
                <a:defRPr/>
              </a:pPr>
              <a:t>‹#›</a:t>
            </a:fld>
            <a:endParaRPr lang="en-US"/>
          </a:p>
        </p:txBody>
      </p:sp>
    </p:spTree>
    <p:extLst>
      <p:ext uri="{BB962C8B-B14F-4D97-AF65-F5344CB8AC3E}">
        <p14:creationId xmlns:p14="http://schemas.microsoft.com/office/powerpoint/2010/main" val="301070270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ＭＳ Ｐゴシック" pitchFamily="-106"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7.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8.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9.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2.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3.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4.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5.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7.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4.xml"/></Relationships>
</file>

<file path=ppt/notesSlides/_rels/notesSlide1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5.xml"/></Relationships>
</file>

<file path=ppt/notesSlides/_rels/notesSlide1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6.xml"/></Relationships>
</file>

<file path=ppt/notesSlides/_rels/notesSlide1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7.xml"/></Relationships>
</file>

<file path=ppt/notesSlides/_rels/notesSlide1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8.xml"/></Relationships>
</file>

<file path=ppt/notesSlides/_rels/notesSlide1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9.xml"/></Relationships>
</file>

<file path=ppt/notesSlides/_rels/notesSlide1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0.xml"/></Relationships>
</file>

<file path=ppt/notesSlides/_rels/notesSlide1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1.xml"/></Relationships>
</file>

<file path=ppt/notesSlides/_rels/notesSlide1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2.xml"/></Relationships>
</file>

<file path=ppt/notesSlides/_rels/notesSlide1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4.xml"/></Relationships>
</file>

<file path=ppt/notesSlides/_rels/notesSlide1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5.xml"/></Relationships>
</file>

<file path=ppt/notesSlides/_rels/notesSlide1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6.xml"/></Relationships>
</file>

<file path=ppt/notesSlides/_rels/notesSlide1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7.xml"/></Relationships>
</file>

<file path=ppt/notesSlides/_rels/notesSlide1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8.xml"/></Relationships>
</file>

<file path=ppt/notesSlides/_rels/notesSlide1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9.xml"/></Relationships>
</file>

<file path=ppt/notesSlides/_rels/notesSlide1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0.xml"/></Relationships>
</file>

<file path=ppt/notesSlides/_rels/notesSlide1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 Id="rId3" Type="http://schemas.openxmlformats.org/officeDocument/2006/relationships/hyperlink" Target="https://www.ghrsst.org/"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 Id="rId3" Type="http://schemas.openxmlformats.org/officeDocument/2006/relationships/hyperlink" Target="http://www.ghrsst.org/" TargetMode="Externa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 Id="rId3" Type="http://schemas.openxmlformats.org/officeDocument/2006/relationships/hyperlink" Target="https://gcom-w1.jaxa.jp/" TargetMode="Externa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3.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4.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9.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0.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2.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3.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4.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5.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107</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108</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109</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111</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112</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113</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114</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4515"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dirty="0" smtClean="0"/>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6563"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dirty="0" smtClean="0"/>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6563"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124</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125</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126</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127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128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129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130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131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132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133</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134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135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136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137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138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139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140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141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17</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solidFill>
                  <a:prstClr val="black"/>
                </a:solidFill>
                <a:latin typeface="Times New Roman" pitchFamily="-106" charset="0"/>
              </a:rPr>
              <a:pPr/>
              <a:t>26</a:t>
            </a:fld>
            <a:endParaRPr lang="de-DE" dirty="0" smtClean="0">
              <a:solidFill>
                <a:prstClr val="black"/>
              </a:solidFill>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dirty="0" smtClean="0">
              <a:latin typeface="Times New Roman" pitchFamily="-106"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27</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dirty="0" smtClean="0">
              <a:solidFill>
                <a:srgbClr val="000000"/>
              </a:solidFill>
              <a:latin typeface="Times New Roman" pitchFamily="-106"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28</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dirty="0" smtClean="0">
              <a:solidFill>
                <a:srgbClr val="000000"/>
              </a:solidFill>
              <a:latin typeface="Times New Roman" pitchFamily="-106"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29</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dirty="0" smtClean="0">
              <a:solidFill>
                <a:srgbClr val="000000"/>
              </a:solidFill>
              <a:latin typeface="Times New Roman" pitchFamily="-106"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30</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dirty="0" smtClean="0">
              <a:solidFill>
                <a:srgbClr val="000000"/>
              </a:solidFill>
              <a:latin typeface="Times New Roman" pitchFamily="-106"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31</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dirty="0" smtClean="0">
              <a:solidFill>
                <a:srgbClr val="000000"/>
              </a:solidFill>
              <a:latin typeface="Times New Roman" pitchFamily="-106"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32</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dirty="0" smtClean="0">
              <a:solidFill>
                <a:srgbClr val="000000"/>
              </a:solidFill>
              <a:latin typeface="Times New Roman" pitchFamily="-106"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33</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noFill/>
          <a:ln>
            <a:solidFill>
              <a:srgbClr val="000000"/>
            </a:solidFill>
            <a:miter lim="800000"/>
            <a:headEnd/>
            <a:tailEnd/>
          </a:ln>
        </p:spPr>
      </p:sp>
      <p:sp>
        <p:nvSpPr>
          <p:cNvPr id="40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1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7315F367-8D49-4A15-A811-D8D7E1BCE682}" type="slidenum">
              <a:rPr lang="fr-FR">
                <a:solidFill>
                  <a:prstClr val="black"/>
                </a:solidFill>
              </a:rPr>
              <a:pPr>
                <a:defRPr/>
              </a:pPr>
              <a:t>42</a:t>
            </a:fld>
            <a:endParaRPr lang="fr-FR">
              <a:solidFill>
                <a:prstClr val="black"/>
              </a:solidFill>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43</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53</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63</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US" dirty="0" smtClean="0">
                <a:latin typeface="Times New Roman" pitchFamily="-106" charset="0"/>
              </a:rPr>
              <a:t>Remaining GHRSST collections to be published in IDN and granules in CWIC as rapidly as possible. Anticipate completion</a:t>
            </a:r>
            <a:r>
              <a:rPr lang="en-US" baseline="0" dirty="0" smtClean="0">
                <a:latin typeface="Times New Roman" pitchFamily="-106" charset="0"/>
              </a:rPr>
              <a:t> by end of calendar year.  </a:t>
            </a:r>
            <a:endParaRPr lang="en-US" dirty="0" smtClean="0">
              <a:latin typeface="Times New Roman" pitchFamily="-106" charset="0"/>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US" dirty="0" smtClean="0">
              <a:latin typeface="Times New Roman" pitchFamily="-106" charset="0"/>
            </a:endParaRPr>
          </a:p>
          <a:p>
            <a:pPr marL="0" marR="0" indent="0" algn="l" defTabSz="457200" rtl="0" eaLnBrk="1" fontAlgn="base" latinLnBrk="0" hangingPunct="1">
              <a:lnSpc>
                <a:spcPct val="100000"/>
              </a:lnSpc>
              <a:spcBef>
                <a:spcPct val="0"/>
              </a:spcBef>
              <a:spcAft>
                <a:spcPct val="0"/>
              </a:spcAft>
              <a:buClrTx/>
              <a:buSzTx/>
              <a:buFontTx/>
              <a:buNone/>
              <a:tabLst/>
              <a:defRPr/>
            </a:pPr>
            <a:r>
              <a:rPr lang="en-US" dirty="0" smtClean="0">
                <a:latin typeface="Times New Roman" pitchFamily="-106" charset="0"/>
              </a:rPr>
              <a:t>Note: The </a:t>
            </a:r>
            <a:r>
              <a:rPr lang="en-US" sz="1200" dirty="0" smtClean="0">
                <a:latin typeface="+mn-lt"/>
              </a:rPr>
              <a:t>o</a:t>
            </a:r>
            <a:r>
              <a:rPr lang="en-US" sz="1200" dirty="0" smtClean="0"/>
              <a:t>verall GHRSST web portal at </a:t>
            </a:r>
            <a:r>
              <a:rPr lang="en-US" sz="1200" u="sng" dirty="0" smtClean="0">
                <a:hlinkClick r:id="rId3"/>
              </a:rPr>
              <a:t>https://www.ghrsst.org/ </a:t>
            </a:r>
          </a:p>
          <a:p>
            <a:pPr marL="0" marR="0" indent="0" algn="l" defTabSz="457200" rtl="0" eaLnBrk="1" fontAlgn="base" latinLnBrk="0" hangingPunct="1">
              <a:lnSpc>
                <a:spcPct val="100000"/>
              </a:lnSpc>
              <a:spcBef>
                <a:spcPct val="0"/>
              </a:spcBef>
              <a:spcAft>
                <a:spcPct val="0"/>
              </a:spcAft>
              <a:buClrTx/>
              <a:buSzTx/>
              <a:buFontTx/>
              <a:buNone/>
              <a:tabLst/>
              <a:defRPr/>
            </a:pPr>
            <a:endParaRPr lang="en-US" sz="1200" u="none" dirty="0" smtClean="0">
              <a:solidFill>
                <a:srgbClr val="002569"/>
              </a:solidFill>
              <a:hlinkClick r:id="rId3"/>
            </a:endParaRPr>
          </a:p>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D31D474-A30B-46C7-A7CB-BF5BB52F9BBE}" type="slidenum">
              <a:rPr lang="en-US" smtClean="0"/>
              <a:pPr>
                <a:defRPr/>
              </a:pPr>
              <a:t>74</a:t>
            </a:fld>
            <a:endParaRPr lang="en-US"/>
          </a:p>
        </p:txBody>
      </p:sp>
    </p:spTree>
    <p:extLst>
      <p:ext uri="{BB962C8B-B14F-4D97-AF65-F5344CB8AC3E}">
        <p14:creationId xmlns:p14="http://schemas.microsoft.com/office/powerpoint/2010/main" val="280570989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200" kern="1200" dirty="0" smtClean="0">
                <a:solidFill>
                  <a:schemeClr val="tx1"/>
                </a:solidFill>
                <a:latin typeface="+mn-lt"/>
                <a:ea typeface="ＭＳ Ｐゴシック" pitchFamily="-106" charset="-128"/>
                <a:cs typeface="ＭＳ Ｐゴシック" pitchFamily="-106" charset="-128"/>
              </a:rPr>
              <a:t>The inaugural CEOS SST-VC meeting took place in Tokyo, kindly hosted by JAXA.  The meeting was co-located with the Group for High Resolution SST (GHRSST) XIII Science Team meeting to facilitate a good dialog and relationship between the two groups.   Key elements discussed included: a full overview of CEOS and CEOS priorities for 2012, working discussions on how GHRSST and the CEOS SST-VC will interact and practically perform work and a detailed revision of the SST-VC implementation plan, Terms of Reference and membership.  The priority actions emerging are (a) to engage CEOS members with an SST capability and (b) to </a:t>
            </a:r>
            <a:r>
              <a:rPr lang="en-US" sz="1200" kern="1200" dirty="0" err="1" smtClean="0">
                <a:solidFill>
                  <a:schemeClr val="tx1"/>
                </a:solidFill>
                <a:latin typeface="+mn-lt"/>
                <a:ea typeface="ＭＳ Ｐゴシック" pitchFamily="-106" charset="-128"/>
                <a:cs typeface="ＭＳ Ｐゴシック" pitchFamily="-106" charset="-128"/>
              </a:rPr>
              <a:t>prioritise</a:t>
            </a:r>
            <a:r>
              <a:rPr lang="en-US" sz="1200" kern="1200" dirty="0" smtClean="0">
                <a:solidFill>
                  <a:schemeClr val="tx1"/>
                </a:solidFill>
                <a:latin typeface="+mn-lt"/>
                <a:ea typeface="ＭＳ Ｐゴシック" pitchFamily="-106" charset="-128"/>
                <a:cs typeface="ＭＳ Ｐゴシック" pitchFamily="-106" charset="-128"/>
              </a:rPr>
              <a:t> support to the efforts of CEOS </a:t>
            </a:r>
            <a:r>
              <a:rPr lang="en-US" sz="1200" kern="1200" dirty="0" err="1" smtClean="0">
                <a:solidFill>
                  <a:schemeClr val="tx1"/>
                </a:solidFill>
                <a:latin typeface="+mn-lt"/>
                <a:ea typeface="ＭＳ Ｐゴシック" pitchFamily="-106" charset="-128"/>
                <a:cs typeface="ＭＳ Ｐゴシック" pitchFamily="-106" charset="-128"/>
              </a:rPr>
              <a:t>WGClimate</a:t>
            </a:r>
            <a:r>
              <a:rPr lang="en-US" sz="1200" kern="1200" dirty="0" smtClean="0">
                <a:solidFill>
                  <a:schemeClr val="tx1"/>
                </a:solidFill>
                <a:latin typeface="+mn-lt"/>
                <a:ea typeface="ＭＳ Ｐゴシック" pitchFamily="-106" charset="-128"/>
                <a:cs typeface="ＭＳ Ｐゴシック" pitchFamily="-106" charset="-128"/>
              </a:rPr>
              <a:t> (c) develop a definition paper on the satellite SST constellation (d) that all efforts shall be taken to minimize travel by making full use of </a:t>
            </a:r>
            <a:r>
              <a:rPr lang="en-US" sz="1200" kern="1200" dirty="0" err="1" smtClean="0">
                <a:solidFill>
                  <a:schemeClr val="tx1"/>
                </a:solidFill>
                <a:latin typeface="+mn-lt"/>
                <a:ea typeface="ＭＳ Ｐゴシック" pitchFamily="-106" charset="-128"/>
                <a:cs typeface="ＭＳ Ｐゴシック" pitchFamily="-106" charset="-128"/>
              </a:rPr>
              <a:t>tele</a:t>
            </a:r>
            <a:r>
              <a:rPr lang="en-US" sz="1200" kern="1200" dirty="0" smtClean="0">
                <a:solidFill>
                  <a:schemeClr val="tx1"/>
                </a:solidFill>
                <a:latin typeface="+mn-lt"/>
                <a:ea typeface="ＭＳ Ｐゴシック" pitchFamily="-106" charset="-128"/>
                <a:cs typeface="ＭＳ Ｐゴシック" pitchFamily="-106" charset="-128"/>
              </a:rPr>
              <a:t>/video conference facilities. Follow-up </a:t>
            </a:r>
            <a:r>
              <a:rPr lang="en-US" sz="1200" kern="1200" dirty="0" err="1" smtClean="0">
                <a:solidFill>
                  <a:schemeClr val="tx1"/>
                </a:solidFill>
                <a:latin typeface="+mn-lt"/>
                <a:ea typeface="ＭＳ Ｐゴシック" pitchFamily="-106" charset="-128"/>
                <a:cs typeface="ＭＳ Ｐゴシック" pitchFamily="-106" charset="-128"/>
              </a:rPr>
              <a:t>teleconf</a:t>
            </a:r>
            <a:r>
              <a:rPr lang="en-US" sz="1200" kern="1200" dirty="0" smtClean="0">
                <a:solidFill>
                  <a:schemeClr val="tx1"/>
                </a:solidFill>
                <a:latin typeface="+mn-lt"/>
                <a:ea typeface="ＭＳ Ｐゴシック" pitchFamily="-106" charset="-128"/>
                <a:cs typeface="ＭＳ Ｐゴシック" pitchFamily="-106" charset="-128"/>
              </a:rPr>
              <a:t> meetings are scheduled for 2012/13.  The next plenary SST-VC meeting will be held immediately after the XIV GHRSST Science team in summer 2013 (location Woods Hole, USA). This meeting initiates the activities of the CEOS SST-VC and a formal report has been completed.</a:t>
            </a: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200" kern="1200" dirty="0" smtClean="0">
                <a:solidFill>
                  <a:schemeClr val="tx1"/>
                </a:solidFill>
                <a:latin typeface="+mn-lt"/>
                <a:ea typeface="ＭＳ Ｐゴシック" pitchFamily="-106" charset="-128"/>
                <a:cs typeface="ＭＳ Ｐゴシック" pitchFamily="-106" charset="-128"/>
              </a:rPr>
              <a:t>The 13th annual GHRSST Science Team meeting was held in Tokyo, Japan hosted by JAXA and JMA 4-9th June 2012. The meeting was attended by 75 representatives from international scientific agencies, research agencies, academic institutions, and commercial organizations fro and demonstrated continued successes of the GHRSST international collaboration. Topics ranging from applications and user services to climate data records and algorithm development activities were addressed, with significant progress achieved.  All of the GHRSST working groups met and provided reports to plenary.  Presentations explaining the CEOS SST-VC were made at this meeting with positive feedback on the role and purpose of the SST-VC and the new collaboration between GHRSST and CEOS.  Details and all presentations can be found at </a:t>
            </a:r>
            <a:r>
              <a:rPr lang="en-US" sz="1200" u="sng" kern="1200" dirty="0" smtClean="0">
                <a:solidFill>
                  <a:schemeClr val="tx1"/>
                </a:solidFill>
                <a:latin typeface="+mn-lt"/>
                <a:ea typeface="ＭＳ Ｐゴシック" pitchFamily="-106" charset="-128"/>
                <a:cs typeface="ＭＳ Ｐゴシック" pitchFamily="-106" charset="-128"/>
                <a:hlinkClick r:id="rId3"/>
              </a:rPr>
              <a:t>http://www.ghrsst.org</a:t>
            </a: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200" kern="1200" dirty="0" smtClean="0">
                <a:solidFill>
                  <a:schemeClr val="tx1"/>
                </a:solidFill>
                <a:latin typeface="+mn-lt"/>
                <a:ea typeface="ＭＳ Ｐゴシック" pitchFamily="-106" charset="-128"/>
                <a:cs typeface="ＭＳ Ｐゴシック" pitchFamily="-106" charset="-128"/>
              </a:rPr>
              <a:t>The loss of ENVISAT (AATSR) introduces a significant gap in the dual-view reference Infrared radiometer capability of the SST Constellation.  The launch of Sentinel-3A will not be earlier than April 2014 with the Sentinel-3B satellite ~18 months later. Negative impacts on operational L4 SST analyses were reported by the NWP community (e.g., Met Office) as a consequence of the AATSR loss.  Furthermore, as no “aerosol-robust” dual view instruments are available on-orbit the accuracy and stability of the long term SST record is at risk should a volcanic eruption take place between now and the launch of GMES Sentinel-3.  Efforts are being developed (but not yet funded) to ensure that the gap between Sentinel-3 and ENVISAT are bridged appropriately (i.e. maintaining the stability and independence of each data set).</a:t>
            </a: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200" kern="1200" dirty="0" smtClean="0">
                <a:solidFill>
                  <a:schemeClr val="tx1"/>
                </a:solidFill>
                <a:latin typeface="+mn-lt"/>
                <a:ea typeface="ＭＳ Ｐゴシック" pitchFamily="-106" charset="-128"/>
                <a:cs typeface="ＭＳ Ｐゴシック" pitchFamily="-106" charset="-128"/>
              </a:rPr>
              <a:t>The successful launch of GCOM-W1 carrying the AMSR2 instrument on May 17</a:t>
            </a:r>
            <a:r>
              <a:rPr lang="en-US" sz="1200" kern="1200" baseline="30000" dirty="0" smtClean="0">
                <a:solidFill>
                  <a:schemeClr val="tx1"/>
                </a:solidFill>
                <a:latin typeface="+mn-lt"/>
                <a:ea typeface="ＭＳ Ｐゴシック" pitchFamily="-106" charset="-128"/>
                <a:cs typeface="ＭＳ Ｐゴシック" pitchFamily="-106" charset="-128"/>
              </a:rPr>
              <a:t>th</a:t>
            </a:r>
            <a:r>
              <a:rPr lang="en-US" sz="1200" kern="1200" baseline="0" dirty="0" smtClean="0">
                <a:solidFill>
                  <a:schemeClr val="tx1"/>
                </a:solidFill>
                <a:latin typeface="+mn-lt"/>
                <a:ea typeface="ＭＳ Ｐゴシック" pitchFamily="-106" charset="-128"/>
                <a:cs typeface="ＭＳ Ｐゴシック" pitchFamily="-106" charset="-128"/>
              </a:rPr>
              <a:t> 2012 marks a significant event for the SST constellation as this provides much needed continuity to the now dormant AMSRE.  AMSR2 is the microwave instrument that will provide continuity of 6.6GHz passive microwave all-weather SST observations. The AMSR2 antenna has been successfully deployed and its rotation was confirmed by a sequence of very interesting visible images from on board cameras. The satellite is now in a commissioning phase and all systems appear healthy. Orbit maneuvers are being performed and the satellite had just entered step 2 (the satellite flies at ~10 km below the A-train) of a 3-step process to bring the satellite up to the A-train orbit, where it will arrive in early July. Functional tests of the bus system will take place in June, with the commissioning phase to be completed in August. Level 1 products are planned to be made available in January 2013 at </a:t>
            </a:r>
            <a:r>
              <a:rPr lang="en-US" sz="1200" kern="1200" baseline="0" dirty="0" smtClean="0">
                <a:solidFill>
                  <a:schemeClr val="tx1"/>
                </a:solidFill>
                <a:latin typeface="+mn-lt"/>
                <a:ea typeface="ＭＳ Ｐゴシック" pitchFamily="-106" charset="-128"/>
                <a:cs typeface="ＭＳ Ｐゴシック" pitchFamily="-106" charset="-128"/>
                <a:hlinkClick r:id="rId3"/>
              </a:rPr>
              <a:t>https://gcom-w1.jaxa.jp.</a:t>
            </a:r>
            <a:endParaRPr lang="en-US" sz="1200" kern="1200" baseline="0" dirty="0" smtClean="0">
              <a:solidFill>
                <a:schemeClr val="tx1"/>
              </a:solidFill>
              <a:latin typeface="+mn-lt"/>
              <a:ea typeface="ＭＳ Ｐゴシック" pitchFamily="-106" charset="-128"/>
              <a:cs typeface="ＭＳ Ｐゴシック" pitchFamily="-106" charset="-128"/>
            </a:endParaRPr>
          </a:p>
          <a:p>
            <a:pPr eaLnBrk="1" hangingPunct="1">
              <a:spcBef>
                <a:spcPct val="0"/>
              </a:spcBef>
            </a:pPr>
            <a:endParaRPr lang="en-US" sz="1200" kern="1200" baseline="0" dirty="0" smtClean="0">
              <a:solidFill>
                <a:schemeClr val="tx1"/>
              </a:solidFill>
              <a:latin typeface="+mn-lt"/>
              <a:ea typeface="ＭＳ Ｐゴシック" pitchFamily="-106" charset="-128"/>
              <a:cs typeface="ＭＳ Ｐゴシック" pitchFamily="-106" charset="-128"/>
            </a:endParaRPr>
          </a:p>
          <a:p>
            <a:pPr eaLnBrk="1" hangingPunct="1">
              <a:spcBef>
                <a:spcPct val="0"/>
              </a:spcBef>
            </a:pPr>
            <a:r>
              <a:rPr lang="en-US" sz="1200" kern="1200" dirty="0" smtClean="0">
                <a:solidFill>
                  <a:schemeClr val="tx1"/>
                </a:solidFill>
                <a:latin typeface="+mn-lt"/>
                <a:ea typeface="ＭＳ Ｐゴシック" pitchFamily="-106" charset="-128"/>
                <a:cs typeface="ＭＳ Ｐゴシック" pitchFamily="-106" charset="-128"/>
              </a:rPr>
              <a:t>Now that GCOM-W1 AMSR2 is on-orbit, there is a clear need to ensure that AMSRE (that is still capable of rotation and data collection at 4 rpm antenna rotation) can be re-started to collect reference measurement together with GCOM-W1 AMSR2 in order to provide cross-calibration measurements and assure continuity of the passive microwave 6.6GHz record.  </a:t>
            </a:r>
          </a:p>
          <a:p>
            <a:pPr eaLnBrk="1" hangingPunct="1">
              <a:spcBef>
                <a:spcPct val="0"/>
              </a:spcBef>
            </a:pPr>
            <a:endParaRPr lang="en-US" sz="1200" kern="1200" dirty="0" smtClean="0">
              <a:solidFill>
                <a:schemeClr val="tx1"/>
              </a:solidFill>
              <a:latin typeface="+mn-lt"/>
              <a:ea typeface="ＭＳ Ｐゴシック" pitchFamily="-106" charset="-128"/>
              <a:cs typeface="ＭＳ Ｐゴシック" pitchFamily="-106" charset="-128"/>
            </a:endParaRPr>
          </a:p>
          <a:p>
            <a:pPr eaLnBrk="1" hangingPunct="1">
              <a:spcBef>
                <a:spcPct val="0"/>
              </a:spcBef>
            </a:pPr>
            <a:r>
              <a:rPr lang="en-US" sz="1200" kern="1200" dirty="0" smtClean="0">
                <a:solidFill>
                  <a:schemeClr val="tx1"/>
                </a:solidFill>
                <a:latin typeface="+mn-lt"/>
                <a:ea typeface="ＭＳ Ｐゴシック" pitchFamily="-106" charset="-128"/>
                <a:cs typeface="ＭＳ Ｐゴシック" pitchFamily="-106" charset="-128"/>
              </a:rPr>
              <a:t>Finally, since the CEOS VCs</a:t>
            </a:r>
            <a:r>
              <a:rPr lang="en-US" sz="1200" kern="1200" baseline="0" dirty="0" smtClean="0">
                <a:solidFill>
                  <a:schemeClr val="tx1"/>
                </a:solidFill>
                <a:latin typeface="+mn-lt"/>
                <a:ea typeface="ＭＳ Ｐゴシック" pitchFamily="-106" charset="-128"/>
                <a:cs typeface="ＭＳ Ｐゴシック" pitchFamily="-106" charset="-128"/>
              </a:rPr>
              <a:t> are being asked to focus on the development of climate data record, the importance of having open access to </a:t>
            </a:r>
            <a:r>
              <a:rPr lang="en-US" sz="1200" kern="1200" baseline="0" dirty="0" err="1" smtClean="0">
                <a:solidFill>
                  <a:schemeClr val="tx1"/>
                </a:solidFill>
                <a:latin typeface="+mn-lt"/>
                <a:ea typeface="ＭＳ Ｐゴシック" pitchFamily="-106" charset="-128"/>
                <a:cs typeface="ＭＳ Ｐゴシック" pitchFamily="-106" charset="-128"/>
              </a:rPr>
              <a:t>uncalibrated</a:t>
            </a:r>
            <a:r>
              <a:rPr lang="en-US" sz="1200" kern="1200" baseline="0" dirty="0" smtClean="0">
                <a:solidFill>
                  <a:schemeClr val="tx1"/>
                </a:solidFill>
                <a:latin typeface="+mn-lt"/>
                <a:ea typeface="ＭＳ Ｐゴシック" pitchFamily="-106" charset="-128"/>
                <a:cs typeface="ＭＳ Ｐゴシック" pitchFamily="-106" charset="-128"/>
              </a:rPr>
              <a:t> brightness temperatures from all of the passive microwave instruments can not be overstated</a:t>
            </a:r>
            <a:r>
              <a:rPr lang="en-US" sz="1200" kern="1200" baseline="0" smtClean="0">
                <a:solidFill>
                  <a:schemeClr val="tx1"/>
                </a:solidFill>
                <a:latin typeface="+mn-lt"/>
                <a:ea typeface="ＭＳ Ｐゴシック" pitchFamily="-106" charset="-128"/>
                <a:cs typeface="ＭＳ Ｐゴシック" pitchFamily="-106" charset="-128"/>
              </a:rPr>
              <a:t>. </a:t>
            </a: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200" kern="1200" dirty="0" smtClean="0">
                <a:solidFill>
                  <a:schemeClr val="tx1"/>
                </a:solidFill>
                <a:latin typeface="+mn-lt"/>
                <a:ea typeface="ＭＳ Ｐゴシック" pitchFamily="-106" charset="-128"/>
                <a:cs typeface="ＭＳ Ｐゴシック" pitchFamily="-106" charset="-128"/>
              </a:rPr>
              <a:t>The successful launch of the </a:t>
            </a:r>
            <a:r>
              <a:rPr lang="en-US" sz="1200" kern="1200" dirty="0" err="1" smtClean="0">
                <a:solidFill>
                  <a:schemeClr val="tx1"/>
                </a:solidFill>
                <a:latin typeface="+mn-lt"/>
                <a:ea typeface="ＭＳ Ｐゴシック" pitchFamily="-106" charset="-128"/>
                <a:cs typeface="ＭＳ Ｐゴシック" pitchFamily="-106" charset="-128"/>
              </a:rPr>
              <a:t>Suomi</a:t>
            </a:r>
            <a:r>
              <a:rPr lang="en-US" sz="1200" kern="1200" dirty="0" smtClean="0">
                <a:solidFill>
                  <a:schemeClr val="tx1"/>
                </a:solidFill>
                <a:latin typeface="+mn-lt"/>
                <a:ea typeface="ＭＳ Ｐゴシック" pitchFamily="-106" charset="-128"/>
                <a:cs typeface="ＭＳ Ｐゴシック" pitchFamily="-106" charset="-128"/>
              </a:rPr>
              <a:t>-NPP satellite on 28 October 2011 with its Visible/Infrared Imager/Radiometer Suite (VIIRS) sensor marked an important step in the transition to the Joint Polar Satellite System.  The VIIRS SST team from NOAA/NESDIS, NAVO, and EUMETSAT OSI-SAF, and the University of Miami, reported excellent initial results.  Level 1b data are now available publicly in beta mode from NOAA, and beta SST products from the Integrated Data Processing Segment (IDPS) are expected in September 2012.  Beta SST VIIRS products are now available from the NOAA SST processing system known as ACSPO, and early validation results show the sensor is performing extremely well for SST applications and will provide a significant contribution to the SST constellation. Unfortunately to date, there are no clear plans to provide VIIRS SST products in the international consensus standard L2P limiting the exploitation of these data within the SST community</a:t>
            </a: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200" kern="1200" dirty="0" smtClean="0">
                <a:solidFill>
                  <a:schemeClr val="tx1"/>
                </a:solidFill>
                <a:latin typeface="+mn-lt"/>
                <a:ea typeface="ＭＳ Ｐゴシック" pitchFamily="-106" charset="-128"/>
                <a:cs typeface="ＭＳ Ｐゴシック" pitchFamily="-106" charset="-128"/>
              </a:rPr>
              <a:t>MSG-3 satellite (SEVIRI for SST) launched 5th July 2012. The launch of MSG-3 will secure continuity of observations from geostationary orbit currently provided by Meteosat-9 and the ageing Meteosat-8, launched in August 2002 that has greatly exceeded its expected lifetime.</a:t>
            </a:r>
          </a:p>
          <a:p>
            <a:pPr eaLnBrk="1" hangingPunct="1">
              <a:spcBef>
                <a:spcPct val="0"/>
              </a:spcBef>
            </a:pPr>
            <a:endParaRPr lang="en-US" sz="1200" kern="1200" dirty="0" smtClean="0">
              <a:solidFill>
                <a:schemeClr val="tx1"/>
              </a:solidFill>
              <a:latin typeface="+mn-lt"/>
              <a:ea typeface="ＭＳ Ｐゴシック" pitchFamily="-106" charset="-128"/>
              <a:cs typeface="ＭＳ Ｐゴシック" pitchFamily="-106" charset="-128"/>
            </a:endParaRPr>
          </a:p>
          <a:p>
            <a:pPr eaLnBrk="1" hangingPunct="1">
              <a:spcBef>
                <a:spcPct val="0"/>
              </a:spcBef>
            </a:pPr>
            <a:r>
              <a:rPr lang="en-US" sz="1200" kern="1200" dirty="0" smtClean="0">
                <a:solidFill>
                  <a:schemeClr val="tx1"/>
                </a:solidFill>
                <a:latin typeface="+mn-lt"/>
                <a:ea typeface="ＭＳ Ｐゴシック" pitchFamily="-106" charset="-128"/>
                <a:cs typeface="ＭＳ Ｐゴシック" pitchFamily="-106" charset="-128"/>
              </a:rPr>
              <a:t>Following the launch delay (due to additional measures required to ensure the availability of safe drop zones for parts of the launcher after lift-off from </a:t>
            </a:r>
            <a:r>
              <a:rPr lang="en-US" sz="1200" kern="1200" dirty="0" err="1" smtClean="0">
                <a:solidFill>
                  <a:schemeClr val="tx1"/>
                </a:solidFill>
                <a:latin typeface="+mn-lt"/>
                <a:ea typeface="ＭＳ Ｐゴシック" pitchFamily="-106" charset="-128"/>
                <a:cs typeface="ＭＳ Ｐゴシック" pitchFamily="-106" charset="-128"/>
              </a:rPr>
              <a:t>Biakanor</a:t>
            </a:r>
            <a:r>
              <a:rPr lang="en-US" sz="1200" kern="1200" dirty="0" smtClean="0">
                <a:solidFill>
                  <a:schemeClr val="tx1"/>
                </a:solidFill>
                <a:latin typeface="+mn-lt"/>
                <a:ea typeface="ＭＳ Ｐゴシック" pitchFamily="-106" charset="-128"/>
                <a:cs typeface="ＭＳ Ｐゴシック" pitchFamily="-106" charset="-128"/>
              </a:rPr>
              <a:t>), the launch of </a:t>
            </a:r>
            <a:r>
              <a:rPr lang="en-US" sz="1200" kern="1200" dirty="0" err="1" smtClean="0">
                <a:solidFill>
                  <a:schemeClr val="tx1"/>
                </a:solidFill>
                <a:latin typeface="+mn-lt"/>
                <a:ea typeface="ＭＳ Ｐゴシック" pitchFamily="-106" charset="-128"/>
                <a:cs typeface="ＭＳ Ｐゴシック" pitchFamily="-106" charset="-128"/>
              </a:rPr>
              <a:t>Metop</a:t>
            </a:r>
            <a:r>
              <a:rPr lang="en-US" sz="1200" kern="1200" dirty="0" smtClean="0">
                <a:solidFill>
                  <a:schemeClr val="tx1"/>
                </a:solidFill>
                <a:latin typeface="+mn-lt"/>
                <a:ea typeface="ＭＳ Ｐゴシック" pitchFamily="-106" charset="-128"/>
                <a:cs typeface="ＭＳ Ｐゴシック" pitchFamily="-106" charset="-128"/>
              </a:rPr>
              <a:t>-B (AVHRR and IASI for SST) is planned to follow in September 2012, pending formal confirmation.</a:t>
            </a: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80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8</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81</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82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83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004824E-051D-4F8F-9E5F-AF13D5806DE6}" type="slidenum">
              <a:rPr lang="en-US" smtClean="0"/>
              <a:pPr/>
              <a:t>86</a:t>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87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88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89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90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91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92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93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94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99</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100</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101</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102</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103</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Times New Roman" charset="0"/>
              <a:ea typeface="ＭＳ Ｐゴシック" charset="0"/>
              <a:cs typeface="ＭＳ Ｐゴシック" charset="0"/>
            </a:endParaRPr>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02652" indent="-270251" eaLnBrk="0" hangingPunct="0">
              <a:defRPr>
                <a:solidFill>
                  <a:schemeClr val="tx1"/>
                </a:solidFill>
                <a:latin typeface="Arial" charset="0"/>
                <a:ea typeface="ＭＳ Ｐゴシック" charset="0"/>
              </a:defRPr>
            </a:lvl2pPr>
            <a:lvl3pPr marL="1081004" indent="-216201" eaLnBrk="0" hangingPunct="0">
              <a:defRPr>
                <a:solidFill>
                  <a:schemeClr val="tx1"/>
                </a:solidFill>
                <a:latin typeface="Arial" charset="0"/>
                <a:ea typeface="ＭＳ Ｐゴシック" charset="0"/>
              </a:defRPr>
            </a:lvl3pPr>
            <a:lvl4pPr marL="1513405" indent="-216201" eaLnBrk="0" hangingPunct="0">
              <a:defRPr>
                <a:solidFill>
                  <a:schemeClr val="tx1"/>
                </a:solidFill>
                <a:latin typeface="Arial" charset="0"/>
                <a:ea typeface="ＭＳ Ｐゴシック" charset="0"/>
              </a:defRPr>
            </a:lvl4pPr>
            <a:lvl5pPr marL="1945807" indent="-216201" eaLnBrk="0" hangingPunct="0">
              <a:defRPr>
                <a:solidFill>
                  <a:schemeClr val="tx1"/>
                </a:solidFill>
                <a:latin typeface="Arial" charset="0"/>
                <a:ea typeface="ＭＳ Ｐゴシック" charset="0"/>
              </a:defRPr>
            </a:lvl5pPr>
            <a:lvl6pPr marL="2378208" indent="-216201" eaLnBrk="0" fontAlgn="base" hangingPunct="0">
              <a:spcBef>
                <a:spcPct val="0"/>
              </a:spcBef>
              <a:spcAft>
                <a:spcPct val="0"/>
              </a:spcAft>
              <a:defRPr>
                <a:solidFill>
                  <a:schemeClr val="tx1"/>
                </a:solidFill>
                <a:latin typeface="Arial" charset="0"/>
                <a:ea typeface="ＭＳ Ｐゴシック" charset="0"/>
              </a:defRPr>
            </a:lvl6pPr>
            <a:lvl7pPr marL="2810610" indent="-216201" eaLnBrk="0" fontAlgn="base" hangingPunct="0">
              <a:spcBef>
                <a:spcPct val="0"/>
              </a:spcBef>
              <a:spcAft>
                <a:spcPct val="0"/>
              </a:spcAft>
              <a:defRPr>
                <a:solidFill>
                  <a:schemeClr val="tx1"/>
                </a:solidFill>
                <a:latin typeface="Arial" charset="0"/>
                <a:ea typeface="ＭＳ Ｐゴシック" charset="0"/>
              </a:defRPr>
            </a:lvl7pPr>
            <a:lvl8pPr marL="3243011" indent="-216201" eaLnBrk="0" fontAlgn="base" hangingPunct="0">
              <a:spcBef>
                <a:spcPct val="0"/>
              </a:spcBef>
              <a:spcAft>
                <a:spcPct val="0"/>
              </a:spcAft>
              <a:defRPr>
                <a:solidFill>
                  <a:schemeClr val="tx1"/>
                </a:solidFill>
                <a:latin typeface="Arial" charset="0"/>
                <a:ea typeface="ＭＳ Ｐゴシック" charset="0"/>
              </a:defRPr>
            </a:lvl8pPr>
            <a:lvl9pPr marL="3675413" indent="-216201"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B618FB0A-E229-D249-A9AC-D394E4EEDC8D}" type="slidenum">
              <a:rPr lang="en-US">
                <a:solidFill>
                  <a:srgbClr val="000000"/>
                </a:solidFill>
                <a:latin typeface="Calibri" charset="0"/>
              </a:rPr>
              <a:pPr eaLnBrk="1" hangingPunct="1"/>
              <a:t>104</a:t>
            </a:fld>
            <a:endParaRPr lang="en-US" dirty="0">
              <a:solidFill>
                <a:srgbClr val="000000"/>
              </a:solidFill>
              <a:latin typeface="Calibri" charset="0"/>
            </a:endParaRPr>
          </a:p>
        </p:txBody>
      </p:sp>
      <p:sp>
        <p:nvSpPr>
          <p:cNvPr id="31749" name="Header Placehold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Arial" charset="0"/>
                <a:ea typeface="ＭＳ Ｐゴシック" charset="0"/>
                <a:cs typeface="ＭＳ Ｐゴシック" charset="0"/>
              </a:defRPr>
            </a:lvl1pPr>
            <a:lvl2pPr marL="702652" indent="-270251" eaLnBrk="0" hangingPunct="0">
              <a:defRPr>
                <a:solidFill>
                  <a:schemeClr val="tx1"/>
                </a:solidFill>
                <a:latin typeface="Arial" charset="0"/>
                <a:ea typeface="ＭＳ Ｐゴシック" charset="0"/>
              </a:defRPr>
            </a:lvl2pPr>
            <a:lvl3pPr marL="1081004" indent="-216201" eaLnBrk="0" hangingPunct="0">
              <a:defRPr>
                <a:solidFill>
                  <a:schemeClr val="tx1"/>
                </a:solidFill>
                <a:latin typeface="Arial" charset="0"/>
                <a:ea typeface="ＭＳ Ｐゴシック" charset="0"/>
              </a:defRPr>
            </a:lvl3pPr>
            <a:lvl4pPr marL="1513405" indent="-216201" eaLnBrk="0" hangingPunct="0">
              <a:defRPr>
                <a:solidFill>
                  <a:schemeClr val="tx1"/>
                </a:solidFill>
                <a:latin typeface="Arial" charset="0"/>
                <a:ea typeface="ＭＳ Ｐゴシック" charset="0"/>
              </a:defRPr>
            </a:lvl4pPr>
            <a:lvl5pPr marL="1945807" indent="-216201" eaLnBrk="0" hangingPunct="0">
              <a:defRPr>
                <a:solidFill>
                  <a:schemeClr val="tx1"/>
                </a:solidFill>
                <a:latin typeface="Arial" charset="0"/>
                <a:ea typeface="ＭＳ Ｐゴシック" charset="0"/>
              </a:defRPr>
            </a:lvl5pPr>
            <a:lvl6pPr marL="2378208" indent="-216201" eaLnBrk="0" fontAlgn="base" hangingPunct="0">
              <a:spcBef>
                <a:spcPct val="0"/>
              </a:spcBef>
              <a:spcAft>
                <a:spcPct val="0"/>
              </a:spcAft>
              <a:defRPr>
                <a:solidFill>
                  <a:schemeClr val="tx1"/>
                </a:solidFill>
                <a:latin typeface="Arial" charset="0"/>
                <a:ea typeface="ＭＳ Ｐゴシック" charset="0"/>
              </a:defRPr>
            </a:lvl6pPr>
            <a:lvl7pPr marL="2810610" indent="-216201" eaLnBrk="0" fontAlgn="base" hangingPunct="0">
              <a:spcBef>
                <a:spcPct val="0"/>
              </a:spcBef>
              <a:spcAft>
                <a:spcPct val="0"/>
              </a:spcAft>
              <a:defRPr>
                <a:solidFill>
                  <a:schemeClr val="tx1"/>
                </a:solidFill>
                <a:latin typeface="Arial" charset="0"/>
                <a:ea typeface="ＭＳ Ｐゴシック" charset="0"/>
              </a:defRPr>
            </a:lvl7pPr>
            <a:lvl8pPr marL="3243011" indent="-216201" eaLnBrk="0" fontAlgn="base" hangingPunct="0">
              <a:spcBef>
                <a:spcPct val="0"/>
              </a:spcBef>
              <a:spcAft>
                <a:spcPct val="0"/>
              </a:spcAft>
              <a:defRPr>
                <a:solidFill>
                  <a:schemeClr val="tx1"/>
                </a:solidFill>
                <a:latin typeface="Arial" charset="0"/>
                <a:ea typeface="ＭＳ Ｐゴシック" charset="0"/>
              </a:defRPr>
            </a:lvl8pPr>
            <a:lvl9pPr marL="3675413" indent="-216201"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endParaRPr lang="en-US" dirty="0">
              <a:solidFill>
                <a:srgbClr val="000000"/>
              </a:solidFill>
              <a:latin typeface="Times New Roman" charset="0"/>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105</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106</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4"/>
          <p:cNvSpPr>
            <a:spLocks noChangeArrowheads="1"/>
          </p:cNvSpPr>
          <p:nvPr/>
        </p:nvSpPr>
        <p:spPr bwMode="auto">
          <a:xfrm>
            <a:off x="309197" y="6523039"/>
            <a:ext cx="461665" cy="138499"/>
          </a:xfrm>
          <a:prstGeom prst="rect">
            <a:avLst/>
          </a:prstGeom>
          <a:noFill/>
          <a:ln w="9525">
            <a:noFill/>
            <a:miter lim="800000"/>
            <a:headEnd/>
            <a:tailEnd/>
          </a:ln>
        </p:spPr>
        <p:txBody>
          <a:bodyPr wrap="none" lIns="0" tIns="0" rIns="0" bIns="0">
            <a:spAutoFit/>
          </a:bodyPr>
          <a:lstStyle/>
          <a:p>
            <a:pPr algn="l">
              <a:defRPr/>
            </a:pPr>
            <a:r>
              <a:rPr lang="de-DE" sz="900">
                <a:solidFill>
                  <a:srgbClr val="5F758D"/>
                </a:solidFill>
                <a:latin typeface="Century Gothic" pitchFamily="34" charset="0"/>
              </a:rPr>
              <a:t>Slide: </a:t>
            </a:r>
            <a:fld id="{00674DB5-EA4F-4207-BB2F-8F03D6107A33}" type="slidenum">
              <a:rPr lang="de-DE" sz="900">
                <a:solidFill>
                  <a:srgbClr val="5F758D"/>
                </a:solidFill>
                <a:latin typeface="Century Gothic" pitchFamily="34" charset="0"/>
              </a:rPr>
              <a:pPr algn="l">
                <a:defRPr/>
              </a:pPr>
              <a:t>‹#›</a:t>
            </a:fld>
            <a:endParaRPr lang="de-DE" sz="900">
              <a:solidFill>
                <a:srgbClr val="5F758D"/>
              </a:solidFill>
              <a:latin typeface="Century Gothic" pitchFamily="34" charset="0"/>
            </a:endParaRPr>
          </a:p>
        </p:txBody>
      </p:sp>
      <p:sp>
        <p:nvSpPr>
          <p:cNvPr id="5" name="AutoShape 5"/>
          <p:cNvSpPr>
            <a:spLocks noChangeAspect="1" noChangeArrowheads="1" noTextEdit="1"/>
          </p:cNvSpPr>
          <p:nvPr/>
        </p:nvSpPr>
        <p:spPr bwMode="auto">
          <a:xfrm>
            <a:off x="0" y="3244851"/>
            <a:ext cx="9144000" cy="288925"/>
          </a:xfrm>
          <a:prstGeom prst="rect">
            <a:avLst/>
          </a:prstGeom>
          <a:noFill/>
          <a:ln w="9525">
            <a:noFill/>
            <a:miter lim="800000"/>
            <a:headEnd/>
            <a:tailEnd/>
          </a:ln>
        </p:spPr>
        <p:txBody>
          <a:bodyPr/>
          <a:lstStyle/>
          <a:p>
            <a:pPr>
              <a:defRPr/>
            </a:pPr>
            <a:endParaRPr lang="en-US">
              <a:latin typeface="Tahoma" pitchFamily="34" charset="0"/>
            </a:endParaRPr>
          </a:p>
        </p:txBody>
      </p:sp>
      <p:sp>
        <p:nvSpPr>
          <p:cNvPr id="6" name="Rectangle 36"/>
          <p:cNvSpPr>
            <a:spLocks noChangeArrowheads="1"/>
          </p:cNvSpPr>
          <p:nvPr userDrawn="1"/>
        </p:nvSpPr>
        <p:spPr bwMode="auto">
          <a:xfrm>
            <a:off x="962758" y="6523039"/>
            <a:ext cx="4685578" cy="153888"/>
          </a:xfrm>
          <a:prstGeom prst="rect">
            <a:avLst/>
          </a:prstGeom>
          <a:noFill/>
          <a:ln w="9525">
            <a:noFill/>
            <a:miter lim="800000"/>
            <a:headEnd/>
            <a:tailEnd/>
          </a:ln>
        </p:spPr>
        <p:txBody>
          <a:bodyPr wrap="none" lIns="0" tIns="0" rIns="0" bIns="0">
            <a:spAutoFit/>
          </a:bodyPr>
          <a:lstStyle/>
          <a:p>
            <a:pPr algn="l">
              <a:defRPr/>
            </a:pPr>
            <a:r>
              <a:rPr lang="de-DE" sz="1000" dirty="0">
                <a:solidFill>
                  <a:schemeClr val="tx2">
                    <a:lumMod val="50000"/>
                  </a:schemeClr>
                </a:solidFill>
                <a:latin typeface="Century Gothic" pitchFamily="34" charset="0"/>
              </a:rPr>
              <a:t>CEOS </a:t>
            </a:r>
            <a:r>
              <a:rPr lang="de-DE" sz="1000" dirty="0" smtClean="0">
                <a:solidFill>
                  <a:schemeClr val="tx2">
                    <a:lumMod val="50000"/>
                  </a:schemeClr>
                </a:solidFill>
                <a:latin typeface="Century Gothic" pitchFamily="34" charset="0"/>
              </a:rPr>
              <a:t>SIT</a:t>
            </a:r>
            <a:r>
              <a:rPr lang="de-DE" sz="1000" baseline="0" dirty="0" smtClean="0">
                <a:solidFill>
                  <a:schemeClr val="tx2">
                    <a:lumMod val="50000"/>
                  </a:schemeClr>
                </a:solidFill>
                <a:latin typeface="Century Gothic" pitchFamily="34" charset="0"/>
              </a:rPr>
              <a:t> Technical Workshop</a:t>
            </a:r>
            <a:r>
              <a:rPr lang="de-DE" sz="1000" dirty="0" smtClean="0">
                <a:solidFill>
                  <a:schemeClr val="tx2">
                    <a:lumMod val="50000"/>
                  </a:schemeClr>
                </a:solidFill>
                <a:latin typeface="Century Gothic" pitchFamily="34" charset="0"/>
              </a:rPr>
              <a:t> |Reston, Virginia, USA| 11-12 </a:t>
            </a:r>
            <a:r>
              <a:rPr lang="de-DE" sz="1000" dirty="0">
                <a:solidFill>
                  <a:schemeClr val="tx2">
                    <a:lumMod val="50000"/>
                  </a:schemeClr>
                </a:solidFill>
                <a:latin typeface="Century Gothic" pitchFamily="34" charset="0"/>
              </a:rPr>
              <a:t>September </a:t>
            </a:r>
            <a:r>
              <a:rPr lang="de-DE" sz="1000" dirty="0" smtClean="0">
                <a:solidFill>
                  <a:schemeClr val="tx2">
                    <a:lumMod val="50000"/>
                  </a:schemeClr>
                </a:solidFill>
                <a:latin typeface="Century Gothic" pitchFamily="34" charset="0"/>
              </a:rPr>
              <a:t>2012</a:t>
            </a:r>
            <a:endParaRPr lang="de-DE" sz="1000" dirty="0">
              <a:solidFill>
                <a:schemeClr val="tx2">
                  <a:lumMod val="50000"/>
                </a:schemeClr>
              </a:solidFill>
              <a:latin typeface="Century Gothic" pitchFamily="34" charset="0"/>
            </a:endParaRPr>
          </a:p>
        </p:txBody>
      </p:sp>
      <p:pic>
        <p:nvPicPr>
          <p:cNvPr id="7" name="Picture 2"/>
          <p:cNvPicPr>
            <a:picLocks noChangeAspect="1" noChangeArrowheads="1"/>
          </p:cNvPicPr>
          <p:nvPr userDrawn="1"/>
        </p:nvPicPr>
        <p:blipFill>
          <a:blip r:embed="rId3"/>
          <a:srcRect/>
          <a:stretch>
            <a:fillRect/>
          </a:stretch>
        </p:blipFill>
        <p:spPr bwMode="auto">
          <a:xfrm>
            <a:off x="7712320" y="4881563"/>
            <a:ext cx="1431680" cy="933450"/>
          </a:xfrm>
          <a:prstGeom prst="rect">
            <a:avLst/>
          </a:prstGeom>
          <a:noFill/>
          <a:ln w="12700">
            <a:noFill/>
            <a:miter lim="800000"/>
            <a:headEnd/>
            <a:tailEnd/>
          </a:ln>
        </p:spPr>
      </p:pic>
      <p:sp>
        <p:nvSpPr>
          <p:cNvPr id="328706" name="Rectangle 2"/>
          <p:cNvSpPr>
            <a:spLocks noGrp="1" noChangeArrowheads="1"/>
          </p:cNvSpPr>
          <p:nvPr>
            <p:ph type="ctrTitle" sz="quarter"/>
          </p:nvPr>
        </p:nvSpPr>
        <p:spPr>
          <a:xfrm>
            <a:off x="4089889" y="666750"/>
            <a:ext cx="4810857" cy="1874838"/>
          </a:xfrm>
        </p:spPr>
        <p:txBody>
          <a:bodyPr anchor="b"/>
          <a:lstStyle>
            <a:lvl1pPr>
              <a:defRPr sz="3200"/>
            </a:lvl1pPr>
          </a:lstStyle>
          <a:p>
            <a:r>
              <a:rPr lang="en-GB"/>
              <a:t>Click to edit Master title style</a:t>
            </a:r>
          </a:p>
        </p:txBody>
      </p:sp>
      <p:sp>
        <p:nvSpPr>
          <p:cNvPr id="328707" name="Rectangle 3"/>
          <p:cNvSpPr>
            <a:spLocks noGrp="1" noChangeArrowheads="1"/>
          </p:cNvSpPr>
          <p:nvPr>
            <p:ph type="subTitle" sz="quarter" idx="1"/>
          </p:nvPr>
        </p:nvSpPr>
        <p:spPr>
          <a:xfrm>
            <a:off x="4081097" y="2722564"/>
            <a:ext cx="4826977" cy="1093787"/>
          </a:xfrm>
        </p:spPr>
        <p:txBody>
          <a:bodyPr/>
          <a:lstStyle>
            <a:lvl1pPr marL="0" indent="0">
              <a:buNone/>
              <a:defRPr sz="1800">
                <a:solidFill>
                  <a:schemeClr val="bg1"/>
                </a:solidFill>
                <a:latin typeface="Century Gothic" pitchFamily="34" charset="0"/>
              </a:defRPr>
            </a:lvl1pPr>
          </a:lstStyle>
          <a:p>
            <a:r>
              <a:rPr lang="en-GB" dirty="0"/>
              <a:t>Click to edit Master subtitle style</a:t>
            </a:r>
          </a:p>
        </p:txBody>
      </p:sp>
    </p:spTree>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xfrm>
            <a:off x="7239000" y="6546850"/>
            <a:ext cx="1905000" cy="311150"/>
          </a:xfrm>
        </p:spPr>
        <p:txBody>
          <a:bodyPr/>
          <a:lstStyle>
            <a:lvl1pPr>
              <a:defRPr/>
            </a:lvl1pPr>
          </a:lstStyle>
          <a:p>
            <a:pPr>
              <a:defRPr/>
            </a:pPr>
            <a:fld id="{6BF8D2B0-EFB6-4DAA-9B0B-6F6B3A580823}" type="slidenum">
              <a:rPr lang="en-US"/>
              <a:pPr>
                <a:defRPr/>
              </a:pPr>
              <a:t>‹#›</a:t>
            </a:fld>
            <a:endParaRPr lang="en-US"/>
          </a:p>
        </p:txBody>
      </p:sp>
    </p:spTree>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0F0E4F65-32B2-47F5-87AB-6C20F045E42C}" type="datetimeFigureOut">
              <a:rPr lang="en-US">
                <a:solidFill>
                  <a:prstClr val="black">
                    <a:tint val="75000"/>
                  </a:prstClr>
                </a:solidFill>
              </a:rPr>
              <a:pPr>
                <a:defRPr/>
              </a:pPr>
              <a:t>11/09/12</a:t>
            </a:fld>
            <a:endParaRPr lang="en-US">
              <a:solidFill>
                <a:prstClr val="black">
                  <a:tint val="75000"/>
                </a:prstClr>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6FCCEAD-2AE6-4ECF-8277-9B4B6A72AE07}"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theme" Target="../theme/theme1.xml"/><Relationship Id="rId5" Type="http://schemas.openxmlformats.org/officeDocument/2006/relationships/image" Target="../media/image1.png"/><Relationship Id="rId6"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9" name="Rectangle 8"/>
          <p:cNvSpPr/>
          <p:nvPr userDrawn="1"/>
        </p:nvSpPr>
        <p:spPr bwMode="auto">
          <a:xfrm>
            <a:off x="0" y="1347788"/>
            <a:ext cx="9144000" cy="551021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wrap="none" anchor="ctr"/>
          <a:lstStyle/>
          <a:p>
            <a:pPr algn="r" defTabSz="914400" eaLnBrk="0" hangingPunct="0">
              <a:defRPr/>
            </a:pPr>
            <a:endParaRPr lang="en-US" sz="1500" dirty="0">
              <a:solidFill>
                <a:srgbClr val="000000"/>
              </a:solidFill>
              <a:latin typeface="Tahoma" pitchFamily="34" charset="0"/>
              <a:ea typeface="ＭＳ Ｐゴシック" pitchFamily="-105" charset="-128"/>
              <a:cs typeface="ＭＳ Ｐゴシック" pitchFamily="-105" charset="-128"/>
            </a:endParaRPr>
          </a:p>
        </p:txBody>
      </p:sp>
      <p:sp>
        <p:nvSpPr>
          <p:cNvPr id="1027" name="Rectangle 2"/>
          <p:cNvSpPr>
            <a:spLocks noGrp="1" noChangeArrowheads="1"/>
          </p:cNvSpPr>
          <p:nvPr>
            <p:ph type="title"/>
          </p:nvPr>
        </p:nvSpPr>
        <p:spPr bwMode="auto">
          <a:xfrm>
            <a:off x="1671638" y="188913"/>
            <a:ext cx="7396162" cy="501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8" name="Rectangle 58"/>
          <p:cNvSpPr>
            <a:spLocks noGrp="1" noChangeArrowheads="1"/>
          </p:cNvSpPr>
          <p:nvPr>
            <p:ph type="body" idx="1"/>
          </p:nvPr>
        </p:nvSpPr>
        <p:spPr bwMode="auto">
          <a:xfrm>
            <a:off x="296863" y="1457325"/>
            <a:ext cx="8445500" cy="4864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4" name="TextBox 3"/>
          <p:cNvSpPr txBox="1"/>
          <p:nvPr userDrawn="1"/>
        </p:nvSpPr>
        <p:spPr>
          <a:xfrm>
            <a:off x="19050" y="559374"/>
            <a:ext cx="1588897" cy="553998"/>
          </a:xfrm>
          <a:prstGeom prst="rect">
            <a:avLst/>
          </a:prstGeom>
          <a:noFill/>
        </p:spPr>
        <p:txBody>
          <a:bodyPr wrap="none">
            <a:spAutoFit/>
          </a:bodyPr>
          <a:lstStyle/>
          <a:p>
            <a:pPr defTabSz="914400" eaLnBrk="0" hangingPunct="0">
              <a:spcBef>
                <a:spcPts val="0"/>
              </a:spcBef>
              <a:defRPr/>
            </a:pPr>
            <a:r>
              <a:rPr lang="en-US" sz="1000" b="1" dirty="0">
                <a:solidFill>
                  <a:srgbClr val="FFFFFF"/>
                </a:solidFill>
                <a:latin typeface="Arial Unicode MS" pitchFamily="-111" charset="0"/>
                <a:ea typeface="ＭＳ Ｐゴシック" pitchFamily="-105" charset="-128"/>
                <a:cs typeface="ＭＳ Ｐゴシック" pitchFamily="-105" charset="-128"/>
              </a:rPr>
              <a:t>SIT Technical Workshop</a:t>
            </a:r>
          </a:p>
          <a:p>
            <a:pPr defTabSz="914400" eaLnBrk="0" hangingPunct="0">
              <a:spcBef>
                <a:spcPts val="0"/>
              </a:spcBef>
              <a:defRPr/>
            </a:pPr>
            <a:r>
              <a:rPr lang="en-US" sz="1000" b="1" dirty="0">
                <a:solidFill>
                  <a:srgbClr val="FFFFFF"/>
                </a:solidFill>
                <a:latin typeface="Arial Unicode MS" pitchFamily="-111" charset="0"/>
                <a:ea typeface="ＭＳ Ｐゴシック" pitchFamily="-105" charset="-128"/>
                <a:cs typeface="ＭＳ Ｐゴシック" pitchFamily="-105" charset="-128"/>
              </a:rPr>
              <a:t>Reston, Virginia, USA</a:t>
            </a:r>
            <a:br>
              <a:rPr lang="en-US" sz="1000" b="1" dirty="0">
                <a:solidFill>
                  <a:srgbClr val="FFFFFF"/>
                </a:solidFill>
                <a:latin typeface="Arial Unicode MS" pitchFamily="-111" charset="0"/>
                <a:ea typeface="ＭＳ Ｐゴシック" pitchFamily="-105" charset="-128"/>
                <a:cs typeface="ＭＳ Ｐゴシック" pitchFamily="-105" charset="-128"/>
              </a:rPr>
            </a:br>
            <a:r>
              <a:rPr lang="en-US" sz="1000" b="1" dirty="0">
                <a:solidFill>
                  <a:srgbClr val="FFFFFF"/>
                </a:solidFill>
                <a:latin typeface="Arial Unicode MS" pitchFamily="-111" charset="0"/>
                <a:ea typeface="ＭＳ Ｐゴシック" pitchFamily="-105" charset="-128"/>
                <a:cs typeface="ＭＳ Ｐゴシック" pitchFamily="-105" charset="-128"/>
              </a:rPr>
              <a:t>Sept </a:t>
            </a:r>
            <a:r>
              <a:rPr lang="en-US" sz="1000" b="1" dirty="0" smtClean="0">
                <a:solidFill>
                  <a:srgbClr val="FFFFFF"/>
                </a:solidFill>
                <a:latin typeface="Arial Unicode MS" pitchFamily="-111" charset="0"/>
                <a:ea typeface="ＭＳ Ｐゴシック" pitchFamily="-105" charset="-128"/>
                <a:cs typeface="ＭＳ Ｐゴシック" pitchFamily="-105" charset="-128"/>
              </a:rPr>
              <a:t>11-12</a:t>
            </a:r>
            <a:r>
              <a:rPr lang="en-US" sz="1000" b="1" dirty="0">
                <a:solidFill>
                  <a:srgbClr val="FFFFFF"/>
                </a:solidFill>
                <a:latin typeface="Arial Unicode MS" pitchFamily="-111" charset="0"/>
                <a:ea typeface="ＭＳ Ｐゴシック" pitchFamily="-105" charset="-128"/>
                <a:cs typeface="ＭＳ Ｐゴシック" pitchFamily="-105" charset="-128"/>
              </a:rPr>
              <a:t>, 2012</a:t>
            </a:r>
          </a:p>
        </p:txBody>
      </p:sp>
      <p:sp>
        <p:nvSpPr>
          <p:cNvPr id="8" name="Rectangle 4"/>
          <p:cNvSpPr>
            <a:spLocks noGrp="1" noChangeArrowheads="1"/>
          </p:cNvSpPr>
          <p:nvPr>
            <p:ph type="sldNum" sz="quarter" idx="4"/>
          </p:nvPr>
        </p:nvSpPr>
        <p:spPr>
          <a:xfrm>
            <a:off x="7239000" y="6600825"/>
            <a:ext cx="1905000" cy="257175"/>
          </a:xfrm>
          <a:prstGeom prst="rect">
            <a:avLst/>
          </a:prstGeom>
        </p:spPr>
        <p:txBody>
          <a:bodyPr vert="horz" wrap="square" lIns="91440" tIns="45720" rIns="91440" bIns="45720" numCol="1" anchor="t" anchorCtr="0" compatLnSpc="1">
            <a:prstTxWarp prst="textNoShape">
              <a:avLst/>
            </a:prstTxWarp>
          </a:bodyPr>
          <a:lstStyle>
            <a:lvl1pPr algn="r" eaLnBrk="0" hangingPunct="0">
              <a:spcBef>
                <a:spcPct val="50000"/>
              </a:spcBef>
              <a:defRPr sz="1000">
                <a:solidFill>
                  <a:srgbClr val="002569"/>
                </a:solidFill>
                <a:latin typeface="Calibri" pitchFamily="-106" charset="0"/>
                <a:cs typeface="Calibri" pitchFamily="-106" charset="0"/>
              </a:defRPr>
            </a:lvl1pPr>
          </a:lstStyle>
          <a:p>
            <a:pPr>
              <a:defRPr/>
            </a:pPr>
            <a:fld id="{980EA4A0-E513-42EA-B292-B21C1B51B660}" type="slidenum">
              <a:rPr lang="en-US"/>
              <a:pPr>
                <a:defRPr/>
              </a:pPr>
              <a:t>‹#›</a:t>
            </a:fld>
            <a:endParaRPr lang="en-US"/>
          </a:p>
        </p:txBody>
      </p:sp>
      <p:pic>
        <p:nvPicPr>
          <p:cNvPr id="10" name="Picture 34"/>
          <p:cNvPicPr>
            <a:picLocks noChangeAspect="1" noChangeArrowheads="1"/>
          </p:cNvPicPr>
          <p:nvPr userDrawn="1"/>
        </p:nvPicPr>
        <p:blipFill>
          <a:blip r:embed="rId6" cstate="print"/>
          <a:srcRect t="16208"/>
          <a:stretch>
            <a:fillRect/>
          </a:stretch>
        </p:blipFill>
        <p:spPr bwMode="auto">
          <a:xfrm>
            <a:off x="1" y="0"/>
            <a:ext cx="1375442" cy="6905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Lst>
  <p:transition xmlns:p14="http://schemas.microsoft.com/office/powerpoint/2010/main" spd="slow"/>
  <p:txStyles>
    <p:title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p:titleStyle>
    <p:body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3.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4.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5.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6.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8.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9.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0.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1.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3.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4.xml"/><Relationship Id="rId3" Type="http://schemas.openxmlformats.org/officeDocument/2006/relationships/image" Target="../media/image12.emf"/></Relationships>
</file>

<file path=ppt/slides/_rels/slide113.xml.rels><?xml version="1.0" encoding="UTF-8" standalone="yes"?>
<Relationships xmlns="http://schemas.openxmlformats.org/package/2006/relationships"><Relationship Id="rId3" Type="http://schemas.openxmlformats.org/officeDocument/2006/relationships/image" Target="../media/image13.emf"/><Relationship Id="rId4" Type="http://schemas.openxmlformats.org/officeDocument/2006/relationships/image" Target="../media/image14.emf"/><Relationship Id="rId1" Type="http://schemas.openxmlformats.org/officeDocument/2006/relationships/slideLayout" Target="../slideLayouts/slideLayout2.xml"/><Relationship Id="rId2" Type="http://schemas.openxmlformats.org/officeDocument/2006/relationships/notesSlide" Target="../notesSlides/notesSlide105.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6.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7.xml.rels><?xml version="1.0" encoding="UTF-8" standalone="yes"?>
<Relationships xmlns="http://schemas.openxmlformats.org/package/2006/relationships"><Relationship Id="rId3" Type="http://schemas.openxmlformats.org/officeDocument/2006/relationships/notesSlide" Target="../notesSlides/notesSlide108.xml"/><Relationship Id="rId4" Type="http://schemas.openxmlformats.org/officeDocument/2006/relationships/oleObject" Target="../embeddings/oleObject1.bin"/><Relationship Id="rId5" Type="http://schemas.openxmlformats.org/officeDocument/2006/relationships/image" Target="../media/image15.emf"/><Relationship Id="rId1" Type="http://schemas.openxmlformats.org/officeDocument/2006/relationships/vmlDrawing" Target="../drawings/vmlDrawing1.vml"/><Relationship Id="rId2" Type="http://schemas.openxmlformats.org/officeDocument/2006/relationships/slideLayout" Target="../slideLayouts/slideLayout3.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9.xml"/><Relationship Id="rId3" Type="http://schemas.openxmlformats.org/officeDocument/2006/relationships/hyperlink" Target="http://qa4eo.org/" TargetMode="Externa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0.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1.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3.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4.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30.xml.rels><?xml version="1.0" encoding="UTF-8" standalone="yes"?>
<Relationships xmlns="http://schemas.openxmlformats.org/package/2006/relationships"><Relationship Id="rId3" Type="http://schemas.openxmlformats.org/officeDocument/2006/relationships/notesSlide" Target="../notesSlides/notesSlide116.xml"/><Relationship Id="rId4" Type="http://schemas.openxmlformats.org/officeDocument/2006/relationships/image" Target="../media/image1.png"/><Relationship Id="rId1" Type="http://schemas.openxmlformats.org/officeDocument/2006/relationships/themeOverride" Target="../theme/themeOverride7.xml"/><Relationship Id="rId2"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7.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8.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9.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0.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1.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3.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4.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5.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4" Type="http://schemas.openxmlformats.org/officeDocument/2006/relationships/image" Target="../media/image1.png"/><Relationship Id="rId1" Type="http://schemas.openxmlformats.org/officeDocument/2006/relationships/themeOverride" Target="../theme/themeOverride1.xml"/><Relationship Id="rId2"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6.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 Id="rId3" Type="http://schemas.openxmlformats.org/officeDocument/2006/relationships/image" Target="../media/image5.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4" Type="http://schemas.openxmlformats.org/officeDocument/2006/relationships/image" Target="../media/image1.png"/><Relationship Id="rId1" Type="http://schemas.openxmlformats.org/officeDocument/2006/relationships/themeOverride" Target="../theme/themeOverride2.xml"/><Relationship Id="rId2"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4" Type="http://schemas.openxmlformats.org/officeDocument/2006/relationships/image" Target="../media/image1.png"/><Relationship Id="rId1" Type="http://schemas.openxmlformats.org/officeDocument/2006/relationships/themeOverride" Target="../theme/themeOverride3.xml"/><Relationship Id="rId2"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6.xml"/><Relationship Id="rId4" Type="http://schemas.openxmlformats.org/officeDocument/2006/relationships/image" Target="../media/image1.png"/><Relationship Id="rId1" Type="http://schemas.openxmlformats.org/officeDocument/2006/relationships/themeOverride" Target="../theme/themeOverride4.xml"/><Relationship Id="rId2"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6.xml"/><Relationship Id="rId4" Type="http://schemas.openxmlformats.org/officeDocument/2006/relationships/image" Target="../media/image1.png"/><Relationship Id="rId1" Type="http://schemas.openxmlformats.org/officeDocument/2006/relationships/themeOverride" Target="../theme/themeOverride5.xml"/><Relationship Id="rId2"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 Id="rId3" Type="http://schemas.openxmlformats.org/officeDocument/2006/relationships/hyperlink" Target="http://www.eumetsat.int/Home/Main/News/CorporateNews/821844?l=en" TargetMode="Externa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6.xml"/><Relationship Id="rId4" Type="http://schemas.openxmlformats.org/officeDocument/2006/relationships/image" Target="../media/image1.png"/><Relationship Id="rId1" Type="http://schemas.openxmlformats.org/officeDocument/2006/relationships/themeOverride" Target="../theme/themeOverride6.xml"/><Relationship Id="rId2"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3" Type="http://schemas.openxmlformats.org/officeDocument/2006/relationships/hyperlink" Target="https://www.ghrsst.org/" TargetMode="External"/><Relationship Id="rId4" Type="http://schemas.openxmlformats.org/officeDocument/2006/relationships/hyperlink" Target="https://www.ghrsst.org/users-partners/ceos-sst-vc/" TargetMode="External"/><Relationship Id="rId5" Type="http://schemas.openxmlformats.org/officeDocument/2006/relationships/hyperlink" Target="http://www.ceos.org/sst" TargetMode="External"/><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0.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5.xml"/><Relationship Id="rId3" Type="http://schemas.openxmlformats.org/officeDocument/2006/relationships/hyperlink" Target="http://www.ghrsst.org" TargetMode="Externa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9.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0.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6.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4.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5.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8.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9.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0.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10.png"/></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smtClean="0">
                <a:latin typeface="Calibri" pitchFamily="34" charset="0"/>
                <a:ea typeface="ＭＳ Ｐゴシック" pitchFamily="50" charset="-128"/>
              </a:rPr>
              <a:t>10:20 – 15:20, Tuesday 11</a:t>
            </a:r>
            <a:r>
              <a:rPr lang="en-GB" altLang="ja-JP" baseline="30000" dirty="0" smtClean="0">
                <a:latin typeface="Calibri" pitchFamily="34" charset="0"/>
                <a:ea typeface="ＭＳ Ｐゴシック" pitchFamily="50" charset="-128"/>
              </a:rPr>
              <a:t>th</a:t>
            </a:r>
            <a:r>
              <a:rPr lang="en-GB" altLang="ja-JP" dirty="0" smtClean="0">
                <a:latin typeface="Calibri" pitchFamily="34" charset="0"/>
                <a:ea typeface="ＭＳ Ｐゴシック" pitchFamily="50" charset="-128"/>
              </a:rPr>
              <a:t> </a:t>
            </a:r>
          </a:p>
        </p:txBody>
      </p:sp>
      <p:sp>
        <p:nvSpPr>
          <p:cNvPr id="13315" name="Rectangle 44"/>
          <p:cNvSpPr>
            <a:spLocks noGrp="1" noChangeArrowheads="1"/>
          </p:cNvSpPr>
          <p:nvPr>
            <p:ph type="ctrTitle"/>
          </p:nvPr>
        </p:nvSpPr>
        <p:spPr>
          <a:xfrm>
            <a:off x="1112236" y="166221"/>
            <a:ext cx="7795840" cy="1874838"/>
          </a:xfrm>
        </p:spPr>
        <p:txBody>
          <a:bodyPr/>
          <a:lstStyle/>
          <a:p>
            <a:r>
              <a:rPr lang="en-US" sz="2400" dirty="0" smtClean="0"/>
              <a:t>Progress Towards Established CEOS-GEO Priorities</a:t>
            </a:r>
            <a:br>
              <a:rPr lang="en-US" sz="2400" dirty="0" smtClean="0"/>
            </a:br>
            <a:r>
              <a:rPr lang="en-US" sz="2400" dirty="0" smtClean="0"/>
              <a:t/>
            </a:r>
            <a:br>
              <a:rPr lang="en-US" sz="2400" dirty="0" smtClean="0"/>
            </a:br>
            <a:r>
              <a:rPr lang="en-US" sz="2400" dirty="0" smtClean="0"/>
              <a:t/>
            </a:r>
            <a:br>
              <a:rPr lang="en-US" sz="2400" dirty="0" smtClean="0"/>
            </a:br>
            <a:r>
              <a:rPr lang="en-US" sz="2400" dirty="0" smtClean="0"/>
              <a:t>VC &amp; WG Contributions and Issues</a:t>
            </a:r>
          </a:p>
        </p:txBody>
      </p:sp>
    </p:spTree>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R="0" lvl="0" algn="l" defTabSz="914400" rtl="0" eaLnBrk="1" fontAlgn="base" latinLnBrk="0" hangingPunct="1">
              <a:lnSpc>
                <a:spcPct val="90000"/>
              </a:lnSpc>
              <a:spcBef>
                <a:spcPct val="20000"/>
              </a:spcBef>
              <a:spcAft>
                <a:spcPct val="0"/>
              </a:spcAft>
              <a:buClrTx/>
              <a:buSzTx/>
              <a:tabLst/>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marL="914400" lvl="1" indent="-457200" defTabSz="914400">
              <a:lnSpc>
                <a:spcPct val="90000"/>
              </a:lnSpc>
              <a:spcBef>
                <a:spcPct val="20000"/>
              </a:spcBef>
              <a:buFont typeface="+mj-lt"/>
              <a:buAutoNum type="arabicPeriod"/>
              <a:defRPr/>
            </a:pPr>
            <a:r>
              <a:rPr lang="en-GB" sz="2400" dirty="0">
                <a:solidFill>
                  <a:schemeClr val="accent4">
                    <a:lumMod val="90000"/>
                    <a:lumOff val="10000"/>
                  </a:schemeClr>
                </a:solidFill>
                <a:latin typeface="Calibri"/>
                <a:ea typeface="MS Mincho"/>
              </a:rPr>
              <a:t>Multi Sensor Volcanic Eruption Alert </a:t>
            </a:r>
            <a:r>
              <a:rPr lang="en-GB" sz="2400" dirty="0" smtClean="0">
                <a:solidFill>
                  <a:schemeClr val="accent4">
                    <a:lumMod val="90000"/>
                    <a:lumOff val="10000"/>
                  </a:schemeClr>
                </a:solidFill>
                <a:latin typeface="Calibri"/>
                <a:ea typeface="MS Mincho"/>
              </a:rPr>
              <a:t>System</a:t>
            </a:r>
          </a:p>
          <a:p>
            <a:pPr marL="1371600" lvl="2" indent="-457200" defTabSz="914400">
              <a:lnSpc>
                <a:spcPct val="90000"/>
              </a:lnSpc>
              <a:spcBef>
                <a:spcPct val="20000"/>
              </a:spcBef>
              <a:buFont typeface="+mj-lt"/>
              <a:buAutoNum type="alphaLcParenR"/>
              <a:defRPr/>
            </a:pPr>
            <a:r>
              <a:rPr lang="en-GB" sz="2400" dirty="0" smtClean="0">
                <a:solidFill>
                  <a:schemeClr val="accent4">
                    <a:lumMod val="90000"/>
                    <a:lumOff val="10000"/>
                  </a:schemeClr>
                </a:solidFill>
                <a:latin typeface="Calibri"/>
                <a:ea typeface="MS Mincho"/>
              </a:rPr>
              <a:t>Excellent progress in implementation of web-based alert system</a:t>
            </a:r>
          </a:p>
          <a:p>
            <a:pPr lvl="1" defTabSz="914400">
              <a:lnSpc>
                <a:spcPct val="90000"/>
              </a:lnSpc>
              <a:spcBef>
                <a:spcPct val="20000"/>
              </a:spcBef>
              <a:defRPr/>
            </a:pPr>
            <a:endParaRPr lang="en-GB" sz="1200" dirty="0" smtClean="0">
              <a:solidFill>
                <a:schemeClr val="accent4">
                  <a:lumMod val="90000"/>
                  <a:lumOff val="10000"/>
                </a:schemeClr>
              </a:solidFill>
              <a:latin typeface="Calibri"/>
              <a:ea typeface="MS Mincho"/>
            </a:endParaRPr>
          </a:p>
          <a:p>
            <a:pPr marL="914400" lvl="1" indent="-457200" defTabSz="914400">
              <a:lnSpc>
                <a:spcPct val="90000"/>
              </a:lnSpc>
              <a:spcBef>
                <a:spcPct val="20000"/>
              </a:spcBef>
              <a:buFont typeface="+mj-lt"/>
              <a:buAutoNum type="arabicPeriod" startAt="2"/>
              <a:defRPr/>
            </a:pPr>
            <a:r>
              <a:rPr lang="en-GB" sz="2400" dirty="0" smtClean="0">
                <a:solidFill>
                  <a:schemeClr val="accent4">
                    <a:lumMod val="90000"/>
                    <a:lumOff val="10000"/>
                  </a:schemeClr>
                </a:solidFill>
                <a:latin typeface="Calibri"/>
                <a:ea typeface="MS Mincho"/>
              </a:rPr>
              <a:t>Implementation of Geostationary AQ </a:t>
            </a:r>
            <a:r>
              <a:rPr lang="en-GB" sz="2400" dirty="0">
                <a:solidFill>
                  <a:schemeClr val="accent4">
                    <a:lumMod val="90000"/>
                    <a:lumOff val="10000"/>
                  </a:schemeClr>
                </a:solidFill>
                <a:latin typeface="Calibri"/>
                <a:ea typeface="MS Mincho"/>
              </a:rPr>
              <a:t>Constellation </a:t>
            </a:r>
            <a:r>
              <a:rPr lang="en-GB" sz="2400" dirty="0" smtClean="0">
                <a:solidFill>
                  <a:schemeClr val="accent4">
                    <a:lumMod val="90000"/>
                    <a:lumOff val="10000"/>
                  </a:schemeClr>
                </a:solidFill>
                <a:latin typeface="Calibri"/>
                <a:ea typeface="MS Mincho"/>
              </a:rPr>
              <a:t>Paper recommendations</a:t>
            </a:r>
          </a:p>
          <a:p>
            <a:pPr marL="1371600" lvl="2" indent="-457200" defTabSz="914400">
              <a:lnSpc>
                <a:spcPct val="90000"/>
              </a:lnSpc>
              <a:spcBef>
                <a:spcPct val="20000"/>
              </a:spcBef>
              <a:buFont typeface="+mj-lt"/>
              <a:buAutoNum type="alphaLcParenR"/>
              <a:defRPr/>
            </a:pPr>
            <a:r>
              <a:rPr lang="en-GB" sz="2400" dirty="0" smtClean="0">
                <a:solidFill>
                  <a:schemeClr val="accent4">
                    <a:lumMod val="90000"/>
                    <a:lumOff val="10000"/>
                  </a:schemeClr>
                </a:solidFill>
                <a:latin typeface="Calibri"/>
                <a:ea typeface="MS Mincho"/>
              </a:rPr>
              <a:t>AQ OSSE workshop: To be held in Reading, UK in October 2012 (organized by ECMWF)</a:t>
            </a:r>
          </a:p>
          <a:p>
            <a:pPr marL="1371600" lvl="2" indent="-457200" defTabSz="914400">
              <a:lnSpc>
                <a:spcPct val="90000"/>
              </a:lnSpc>
              <a:spcBef>
                <a:spcPct val="20000"/>
              </a:spcBef>
              <a:buFont typeface="+mj-lt"/>
              <a:buAutoNum type="alphaLcParenR"/>
              <a:defRPr/>
            </a:pPr>
            <a:r>
              <a:rPr lang="en-US" sz="2400" dirty="0" smtClean="0">
                <a:solidFill>
                  <a:schemeClr val="accent4">
                    <a:lumMod val="90000"/>
                    <a:lumOff val="10000"/>
                  </a:schemeClr>
                </a:solidFill>
                <a:latin typeface="Calibri"/>
                <a:ea typeface="MS Mincho"/>
              </a:rPr>
              <a:t>Initiation of cross-agency </a:t>
            </a:r>
            <a:r>
              <a:rPr lang="en-US" sz="2400" dirty="0">
                <a:solidFill>
                  <a:schemeClr val="accent4">
                    <a:lumMod val="90000"/>
                    <a:lumOff val="10000"/>
                  </a:schemeClr>
                </a:solidFill>
                <a:latin typeface="Calibri"/>
                <a:ea typeface="MS Mincho"/>
              </a:rPr>
              <a:t>membership on </a:t>
            </a:r>
            <a:r>
              <a:rPr lang="en-US" sz="2400" dirty="0" smtClean="0">
                <a:solidFill>
                  <a:schemeClr val="accent4">
                    <a:lumMod val="90000"/>
                    <a:lumOff val="10000"/>
                  </a:schemeClr>
                </a:solidFill>
                <a:latin typeface="Calibri"/>
                <a:ea typeface="MS Mincho"/>
              </a:rPr>
              <a:t>AQ mission science </a:t>
            </a:r>
            <a:r>
              <a:rPr lang="en-US" sz="2400" dirty="0">
                <a:solidFill>
                  <a:schemeClr val="accent4">
                    <a:lumMod val="90000"/>
                    <a:lumOff val="10000"/>
                  </a:schemeClr>
                </a:solidFill>
                <a:latin typeface="Calibri"/>
                <a:ea typeface="MS Mincho"/>
              </a:rPr>
              <a:t>and advisory </a:t>
            </a:r>
            <a:r>
              <a:rPr lang="en-US" sz="2400" dirty="0" smtClean="0">
                <a:solidFill>
                  <a:schemeClr val="accent4">
                    <a:lumMod val="90000"/>
                    <a:lumOff val="10000"/>
                  </a:schemeClr>
                </a:solidFill>
                <a:latin typeface="Calibri"/>
                <a:ea typeface="MS Mincho"/>
              </a:rPr>
              <a:t>teams underway</a:t>
            </a:r>
          </a:p>
          <a:p>
            <a:pPr marL="1371600" lvl="2" indent="-457200" defTabSz="914400">
              <a:lnSpc>
                <a:spcPct val="90000"/>
              </a:lnSpc>
              <a:spcBef>
                <a:spcPct val="20000"/>
              </a:spcBef>
              <a:buFont typeface="+mj-lt"/>
              <a:buAutoNum type="alphaLcParenR"/>
              <a:defRPr/>
            </a:pPr>
            <a:r>
              <a:rPr lang="en-US" sz="2400" dirty="0" smtClean="0">
                <a:solidFill>
                  <a:schemeClr val="accent4">
                    <a:lumMod val="90000"/>
                    <a:lumOff val="10000"/>
                  </a:schemeClr>
                </a:solidFill>
                <a:latin typeface="Calibri"/>
                <a:ea typeface="MS Mincho"/>
              </a:rPr>
              <a:t>Assessment of societal benefits (planned for 2014)</a:t>
            </a:r>
            <a:endParaRPr lang="en-GB" sz="2400" dirty="0" smtClean="0">
              <a:solidFill>
                <a:schemeClr val="accent4">
                  <a:lumMod val="90000"/>
                  <a:lumOff val="10000"/>
                </a:schemeClr>
              </a:solidFill>
              <a:latin typeface="Calibri"/>
              <a:ea typeface="MS Mincho"/>
            </a:endParaRPr>
          </a:p>
          <a:p>
            <a:pPr lvl="2" defTabSz="914400">
              <a:lnSpc>
                <a:spcPct val="90000"/>
              </a:lnSpc>
              <a:spcBef>
                <a:spcPct val="20000"/>
              </a:spcBef>
              <a:defRPr/>
            </a:pPr>
            <a:endParaRPr lang="en-GB" sz="2400" dirty="0">
              <a:solidFill>
                <a:schemeClr val="accent4">
                  <a:lumMod val="90000"/>
                  <a:lumOff val="10000"/>
                </a:schemeClr>
              </a:solidFill>
              <a:latin typeface="Calibri"/>
              <a:ea typeface="MS Mincho"/>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100</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Contents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800100" lvl="1"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Updates or revisions</a:t>
            </a: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2012 progress, issues &amp; obstacles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Status on past actions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Participation update</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AOB</a:t>
            </a:r>
          </a:p>
        </p:txBody>
      </p:sp>
    </p:spTree>
    <p:extLst>
      <p:ext uri="{BB962C8B-B14F-4D97-AF65-F5344CB8AC3E}">
        <p14:creationId xmlns:p14="http://schemas.microsoft.com/office/powerpoint/2010/main" val="30773358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101</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147036" y="1351629"/>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457200" indent="-457200" defTabSz="914400">
              <a:lnSpc>
                <a:spcPct val="90000"/>
              </a:lnSpc>
              <a:spcBef>
                <a:spcPct val="20000"/>
              </a:spcBef>
              <a:buFont typeface="+mj-lt"/>
              <a:buAutoNum type="arabicPeriod"/>
              <a:defRPr/>
            </a:pPr>
            <a:r>
              <a:rPr lang="en-GB" sz="2200" b="1" dirty="0">
                <a:solidFill>
                  <a:schemeClr val="accent4">
                    <a:lumMod val="90000"/>
                    <a:lumOff val="10000"/>
                  </a:schemeClr>
                </a:solidFill>
                <a:latin typeface="Calibri"/>
                <a:ea typeface="MS Mincho"/>
              </a:rPr>
              <a:t>Cal/Val support to </a:t>
            </a:r>
            <a:r>
              <a:rPr lang="en-GB" sz="2200" b="1" dirty="0" smtClean="0">
                <a:solidFill>
                  <a:schemeClr val="accent4">
                    <a:lumMod val="90000"/>
                    <a:lumOff val="10000"/>
                  </a:schemeClr>
                </a:solidFill>
                <a:latin typeface="Calibri"/>
                <a:ea typeface="MS Mincho"/>
              </a:rPr>
              <a:t>CEOS efforts needed: FCT/GFOI, JECAM, ECV </a:t>
            </a:r>
            <a:r>
              <a:rPr lang="en-GB" sz="2200" dirty="0" smtClean="0">
                <a:solidFill>
                  <a:schemeClr val="accent4">
                    <a:lumMod val="90000"/>
                    <a:lumOff val="10000"/>
                  </a:schemeClr>
                </a:solidFill>
                <a:latin typeface="Calibri"/>
                <a:ea typeface="MS Mincho"/>
              </a:rPr>
              <a:t>validation and comparisons, …</a:t>
            </a:r>
          </a:p>
          <a:p>
            <a:pPr marL="914400" lvl="1" indent="-457200" defTabSz="914400">
              <a:lnSpc>
                <a:spcPct val="90000"/>
              </a:lnSpc>
              <a:spcBef>
                <a:spcPct val="20000"/>
              </a:spcBef>
              <a:buFont typeface="+mj-lt"/>
              <a:buAutoNum type="alphaLcPeriod"/>
              <a:defRPr/>
            </a:pPr>
            <a:r>
              <a:rPr lang="en-GB" sz="2000" dirty="0" smtClean="0">
                <a:solidFill>
                  <a:schemeClr val="accent4">
                    <a:lumMod val="90000"/>
                    <a:lumOff val="10000"/>
                  </a:schemeClr>
                </a:solidFill>
                <a:latin typeface="Calibri"/>
                <a:ea typeface="MS Mincho"/>
              </a:rPr>
              <a:t>Continue toward definition and enhancement </a:t>
            </a:r>
            <a:r>
              <a:rPr lang="en-GB" sz="2000" dirty="0">
                <a:solidFill>
                  <a:schemeClr val="accent4">
                    <a:lumMod val="90000"/>
                    <a:lumOff val="10000"/>
                  </a:schemeClr>
                </a:solidFill>
                <a:latin typeface="Calibri"/>
                <a:ea typeface="MS Mincho"/>
              </a:rPr>
              <a:t>of cal/val test sites and processes </a:t>
            </a:r>
            <a:endParaRPr lang="en-GB" sz="2000" dirty="0" smtClean="0">
              <a:solidFill>
                <a:schemeClr val="accent4">
                  <a:lumMod val="90000"/>
                  <a:lumOff val="10000"/>
                </a:schemeClr>
              </a:solidFill>
              <a:latin typeface="Calibri"/>
              <a:ea typeface="MS Mincho"/>
            </a:endParaRPr>
          </a:p>
          <a:p>
            <a:pPr marL="914400" lvl="1" indent="-457200" defTabSz="914400">
              <a:lnSpc>
                <a:spcPct val="90000"/>
              </a:lnSpc>
              <a:spcBef>
                <a:spcPct val="20000"/>
              </a:spcBef>
              <a:buFont typeface="+mj-lt"/>
              <a:buAutoNum type="alphaLcPeriod"/>
              <a:defRPr/>
            </a:pPr>
            <a:r>
              <a:rPr lang="en-US" sz="2000" dirty="0" smtClean="0">
                <a:latin typeface="Calibri"/>
                <a:cs typeface="Calibri"/>
              </a:rPr>
              <a:t>Support </a:t>
            </a:r>
            <a:r>
              <a:rPr lang="en-US" sz="2000" dirty="0">
                <a:latin typeface="Calibri"/>
                <a:cs typeface="Calibri"/>
              </a:rPr>
              <a:t>to GFOI Methods &amp; Protocols and </a:t>
            </a:r>
            <a:r>
              <a:rPr lang="en-US" sz="2000" dirty="0" smtClean="0">
                <a:latin typeface="Calibri"/>
                <a:cs typeface="Calibri"/>
              </a:rPr>
              <a:t>validation of datasets and processes</a:t>
            </a:r>
            <a:endParaRPr lang="en-US" sz="2000" dirty="0">
              <a:latin typeface="Calibri"/>
              <a:cs typeface="Calibri"/>
            </a:endParaRPr>
          </a:p>
          <a:p>
            <a:pPr marL="914400" lvl="1" indent="-457200" defTabSz="914400">
              <a:lnSpc>
                <a:spcPct val="90000"/>
              </a:lnSpc>
              <a:spcBef>
                <a:spcPct val="20000"/>
              </a:spcBef>
              <a:buFont typeface="+mj-lt"/>
              <a:buAutoNum type="alphaLcPeriod"/>
              <a:defRPr/>
            </a:pPr>
            <a:r>
              <a:rPr lang="en-US" sz="2000" dirty="0" smtClean="0">
                <a:latin typeface="Calibri"/>
                <a:cs typeface="Calibri"/>
              </a:rPr>
              <a:t>Support cal-val and quality aspects </a:t>
            </a:r>
            <a:r>
              <a:rPr lang="en-US" sz="2000" dirty="0">
                <a:latin typeface="Calibri"/>
                <a:cs typeface="Calibri"/>
              </a:rPr>
              <a:t>of ECV </a:t>
            </a:r>
            <a:r>
              <a:rPr lang="en-US" sz="2000" dirty="0" smtClean="0">
                <a:latin typeface="Calibri"/>
                <a:cs typeface="Calibri"/>
              </a:rPr>
              <a:t>development</a:t>
            </a:r>
          </a:p>
          <a:p>
            <a:pPr marL="457200" indent="-457200" defTabSz="914400">
              <a:lnSpc>
                <a:spcPct val="90000"/>
              </a:lnSpc>
              <a:spcBef>
                <a:spcPct val="20000"/>
              </a:spcBef>
              <a:buFont typeface="+mj-lt"/>
              <a:buAutoNum type="arabicPeriod"/>
              <a:defRPr/>
            </a:pPr>
            <a:r>
              <a:rPr lang="en-GB" sz="2200" b="1" dirty="0" smtClean="0">
                <a:solidFill>
                  <a:schemeClr val="accent4">
                    <a:lumMod val="90000"/>
                    <a:lumOff val="10000"/>
                  </a:schemeClr>
                </a:solidFill>
                <a:latin typeface="Calibri"/>
                <a:ea typeface="MS Mincho"/>
              </a:rPr>
              <a:t>QA4EO </a:t>
            </a:r>
            <a:r>
              <a:rPr lang="en-GB" sz="2200" b="1" dirty="0">
                <a:solidFill>
                  <a:schemeClr val="accent4">
                    <a:lumMod val="90000"/>
                    <a:lumOff val="10000"/>
                  </a:schemeClr>
                </a:solidFill>
                <a:latin typeface="Calibri"/>
                <a:ea typeface="MS Mincho"/>
              </a:rPr>
              <a:t>Implementation </a:t>
            </a:r>
            <a:r>
              <a:rPr lang="en-GB" sz="2200" b="1" dirty="0" smtClean="0">
                <a:solidFill>
                  <a:schemeClr val="accent4">
                    <a:lumMod val="90000"/>
                    <a:lumOff val="10000"/>
                  </a:schemeClr>
                </a:solidFill>
                <a:latin typeface="Calibri"/>
                <a:ea typeface="MS Mincho"/>
              </a:rPr>
              <a:t>with CEOS and GEO</a:t>
            </a:r>
          </a:p>
          <a:p>
            <a:pPr marL="914400" lvl="1" indent="-457200" defTabSz="914400">
              <a:lnSpc>
                <a:spcPct val="90000"/>
              </a:lnSpc>
              <a:spcBef>
                <a:spcPct val="20000"/>
              </a:spcBef>
              <a:buFont typeface="+mj-lt"/>
              <a:buAutoNum type="alphaLcPeriod"/>
              <a:defRPr/>
            </a:pPr>
            <a:r>
              <a:rPr lang="en-GB" sz="2000" dirty="0" smtClean="0">
                <a:solidFill>
                  <a:schemeClr val="accent4">
                    <a:lumMod val="90000"/>
                    <a:lumOff val="10000"/>
                  </a:schemeClr>
                </a:solidFill>
                <a:latin typeface="Calibri"/>
                <a:ea typeface="MS Mincho"/>
              </a:rPr>
              <a:t>Working via IN-02-C1 task</a:t>
            </a:r>
          </a:p>
          <a:p>
            <a:pPr marL="914400" lvl="1" indent="-457200" defTabSz="914400">
              <a:lnSpc>
                <a:spcPct val="90000"/>
              </a:lnSpc>
              <a:spcBef>
                <a:spcPct val="20000"/>
              </a:spcBef>
              <a:buFont typeface="+mj-lt"/>
              <a:buAutoNum type="alphaLcPeriod"/>
              <a:defRPr/>
            </a:pPr>
            <a:r>
              <a:rPr lang="en-GB" sz="2000" dirty="0" smtClean="0">
                <a:solidFill>
                  <a:schemeClr val="accent4">
                    <a:lumMod val="90000"/>
                    <a:lumOff val="10000"/>
                  </a:schemeClr>
                </a:solidFill>
                <a:latin typeface="Calibri"/>
                <a:ea typeface="MS Mincho"/>
              </a:rPr>
              <a:t>Develop common definition and methods</a:t>
            </a:r>
            <a:endParaRPr lang="en-GB" sz="2000" dirty="0">
              <a:solidFill>
                <a:schemeClr val="accent4">
                  <a:lumMod val="90000"/>
                  <a:lumOff val="10000"/>
                </a:schemeClr>
              </a:solidFill>
              <a:latin typeface="Calibri"/>
              <a:ea typeface="MS Mincho"/>
            </a:endParaRPr>
          </a:p>
          <a:p>
            <a:pPr marL="457200" indent="-457200" defTabSz="914400">
              <a:lnSpc>
                <a:spcPct val="90000"/>
              </a:lnSpc>
              <a:spcBef>
                <a:spcPct val="20000"/>
              </a:spcBef>
              <a:buFont typeface="+mj-lt"/>
              <a:buAutoNum type="arabicPeriod"/>
              <a:defRPr/>
            </a:pPr>
            <a:r>
              <a:rPr lang="en-GB" sz="2200" b="1" dirty="0" smtClean="0">
                <a:solidFill>
                  <a:schemeClr val="accent4">
                    <a:lumMod val="90000"/>
                    <a:lumOff val="10000"/>
                  </a:schemeClr>
                </a:solidFill>
                <a:latin typeface="Calibri"/>
                <a:ea typeface="MS Mincho"/>
              </a:rPr>
              <a:t>WGs, VCs, CEOS Task Leads, and CEOS communication </a:t>
            </a:r>
          </a:p>
          <a:p>
            <a:pPr marL="914400" lvl="1" indent="-457200" defTabSz="914400">
              <a:lnSpc>
                <a:spcPct val="90000"/>
              </a:lnSpc>
              <a:spcBef>
                <a:spcPct val="20000"/>
              </a:spcBef>
              <a:buFont typeface="+mj-lt"/>
              <a:buAutoNum type="alphaLcPeriod"/>
              <a:defRPr/>
            </a:pPr>
            <a:r>
              <a:rPr lang="en-GB" sz="2000" dirty="0" smtClean="0">
                <a:solidFill>
                  <a:schemeClr val="accent4">
                    <a:lumMod val="90000"/>
                    <a:lumOff val="10000"/>
                  </a:schemeClr>
                </a:solidFill>
                <a:latin typeface="Calibri"/>
                <a:ea typeface="MS Mincho"/>
              </a:rPr>
              <a:t>Defining WG and VC points of contact to obtain WGCV support and actions </a:t>
            </a:r>
          </a:p>
          <a:p>
            <a:pPr marL="914400" lvl="1" indent="-457200" defTabSz="914400">
              <a:lnSpc>
                <a:spcPct val="90000"/>
              </a:lnSpc>
              <a:spcBef>
                <a:spcPct val="20000"/>
              </a:spcBef>
              <a:buFont typeface="+mj-lt"/>
              <a:buAutoNum type="alphaLcPeriod"/>
              <a:defRPr/>
            </a:pPr>
            <a:r>
              <a:rPr lang="en-GB" sz="2000" dirty="0" smtClean="0">
                <a:solidFill>
                  <a:schemeClr val="accent4">
                    <a:lumMod val="90000"/>
                    <a:lumOff val="10000"/>
                  </a:schemeClr>
                </a:solidFill>
                <a:latin typeface="Calibri"/>
                <a:ea typeface="MS Mincho"/>
              </a:rPr>
              <a:t>Interaction process being worked</a:t>
            </a:r>
          </a:p>
          <a:p>
            <a:pPr marL="914400" lvl="1" indent="-457200" defTabSz="914400">
              <a:lnSpc>
                <a:spcPct val="90000"/>
              </a:lnSpc>
              <a:spcBef>
                <a:spcPct val="20000"/>
              </a:spcBef>
              <a:buFont typeface="+mj-lt"/>
              <a:buAutoNum type="alphaLcPeriod"/>
              <a:defRPr/>
            </a:pPr>
            <a:r>
              <a:rPr lang="en-GB" sz="2000" dirty="0" smtClean="0">
                <a:solidFill>
                  <a:schemeClr val="accent4">
                    <a:lumMod val="90000"/>
                    <a:lumOff val="10000"/>
                  </a:schemeClr>
                </a:solidFill>
                <a:latin typeface="Calibri"/>
                <a:ea typeface="MS Mincho"/>
              </a:rPr>
              <a:t>5-year </a:t>
            </a:r>
            <a:r>
              <a:rPr lang="en-GB" sz="2000" dirty="0">
                <a:solidFill>
                  <a:schemeClr val="accent4">
                    <a:lumMod val="90000"/>
                    <a:lumOff val="10000"/>
                  </a:schemeClr>
                </a:solidFill>
                <a:latin typeface="Calibri"/>
                <a:ea typeface="MS Mincho"/>
              </a:rPr>
              <a:t>Plan </a:t>
            </a:r>
            <a:r>
              <a:rPr lang="en-GB" sz="2000" dirty="0" smtClean="0">
                <a:solidFill>
                  <a:schemeClr val="accent4">
                    <a:lumMod val="90000"/>
                    <a:lumOff val="10000"/>
                  </a:schemeClr>
                </a:solidFill>
                <a:latin typeface="Calibri"/>
                <a:ea typeface="MS Mincho"/>
              </a:rPr>
              <a:t>updates to </a:t>
            </a:r>
            <a:r>
              <a:rPr lang="en-GB" sz="2000" dirty="0">
                <a:solidFill>
                  <a:schemeClr val="accent4">
                    <a:lumMod val="90000"/>
                    <a:lumOff val="10000"/>
                  </a:schemeClr>
                </a:solidFill>
                <a:latin typeface="Calibri"/>
                <a:ea typeface="MS Mincho"/>
              </a:rPr>
              <a:t>reflect CEOS WG and VC interaction </a:t>
            </a:r>
          </a:p>
        </p:txBody>
      </p:sp>
    </p:spTree>
    <p:extLst>
      <p:ext uri="{BB962C8B-B14F-4D97-AF65-F5344CB8AC3E}">
        <p14:creationId xmlns:p14="http://schemas.microsoft.com/office/powerpoint/2010/main" val="201809218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102</a:t>
            </a:fld>
            <a:endParaRPr lang="en-US" dirty="0"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311795" y="1329466"/>
            <a:ext cx="8832205" cy="5129942"/>
          </a:xfrm>
          <a:prstGeom prst="rect">
            <a:avLst/>
          </a:prstGeom>
        </p:spPr>
        <p:txBody>
          <a:bodyPr/>
          <a:lstStyle/>
          <a:p>
            <a:pPr marR="0" lvl="0" algn="l" defTabSz="914400" rtl="0" eaLnBrk="1" fontAlgn="base" latinLnBrk="0" hangingPunct="1">
              <a:lnSpc>
                <a:spcPct val="90000"/>
              </a:lnSpc>
              <a:spcBef>
                <a:spcPct val="20000"/>
              </a:spcBef>
              <a:spcAft>
                <a:spcPct val="0"/>
              </a:spcAft>
              <a:buClrTx/>
              <a:buSzTx/>
              <a:tabLst/>
              <a:defRPr/>
            </a:pPr>
            <a:r>
              <a:rPr kumimoji="0" lang="en-AU"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From </a:t>
            </a:r>
            <a:r>
              <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SIT-27 </a:t>
            </a:r>
            <a:r>
              <a:rPr lang="en-AU" altLang="ja-JP" sz="2400" b="1" kern="0" dirty="0" smtClean="0">
                <a:solidFill>
                  <a:schemeClr val="tx1">
                    <a:lumMod val="75000"/>
                  </a:schemeClr>
                </a:solidFill>
                <a:latin typeface="Arial" pitchFamily="34" charset="0"/>
                <a:ea typeface="ＭＳ Ｐゴシック" pitchFamily="50" charset="-128"/>
                <a:cs typeface="Arial" pitchFamily="34" charset="0"/>
              </a:rPr>
              <a:t>(Needs and Issues):</a:t>
            </a:r>
            <a:endParaRPr kumimoji="0" lang="en-AU" altLang="ja-JP" sz="12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a:buFont typeface="Arial" pitchFamily="34" charset="0"/>
              <a:buChar char="•"/>
              <a:defRPr/>
            </a:pPr>
            <a:r>
              <a:rPr lang="en-US" dirty="0" smtClean="0"/>
              <a:t> </a:t>
            </a:r>
            <a:r>
              <a:rPr lang="en-US" sz="2400" dirty="0" smtClean="0"/>
              <a:t>CEOS </a:t>
            </a:r>
            <a:r>
              <a:rPr lang="en-US" sz="2400" dirty="0"/>
              <a:t>Showcases</a:t>
            </a:r>
          </a:p>
          <a:p>
            <a:pPr lvl="1">
              <a:buFont typeface="Arial" pitchFamily="34" charset="0"/>
              <a:buChar char="•"/>
              <a:defRPr/>
            </a:pPr>
            <a:r>
              <a:rPr lang="en-US" sz="2400" dirty="0" smtClean="0"/>
              <a:t>  CEOS </a:t>
            </a:r>
            <a:r>
              <a:rPr lang="en-US" sz="2400" dirty="0"/>
              <a:t>WGs and constellation involvement </a:t>
            </a:r>
            <a:r>
              <a:rPr lang="en-US" sz="2400" dirty="0" smtClean="0"/>
              <a:t>needed </a:t>
            </a:r>
            <a:r>
              <a:rPr lang="en-US" sz="2400" b="1" u="sng" dirty="0" smtClean="0"/>
              <a:t>(still needed)</a:t>
            </a:r>
            <a:endParaRPr lang="en-US" sz="2400" dirty="0" smtClean="0"/>
          </a:p>
          <a:p>
            <a:pPr>
              <a:defRPr/>
            </a:pPr>
            <a:endParaRPr lang="en-US" sz="2400" dirty="0" smtClean="0"/>
          </a:p>
          <a:p>
            <a:pPr>
              <a:buFont typeface="Arial" pitchFamily="34" charset="0"/>
              <a:buChar char="•"/>
              <a:defRPr/>
            </a:pPr>
            <a:r>
              <a:rPr lang="en-US" sz="2400" dirty="0" smtClean="0"/>
              <a:t> QA4EO</a:t>
            </a:r>
            <a:endParaRPr lang="en-US" sz="2400" dirty="0"/>
          </a:p>
          <a:p>
            <a:pPr lvl="1">
              <a:buFont typeface="Arial" pitchFamily="34" charset="0"/>
              <a:buChar char="•"/>
              <a:defRPr/>
            </a:pPr>
            <a:r>
              <a:rPr lang="en-US" sz="2400" dirty="0" smtClean="0"/>
              <a:t>  Agency </a:t>
            </a:r>
            <a:r>
              <a:rPr lang="en-US" sz="2400" dirty="0"/>
              <a:t>resource support for secretariat and administration being worked by </a:t>
            </a:r>
            <a:r>
              <a:rPr lang="en-US" sz="2400" dirty="0" smtClean="0"/>
              <a:t>UKSA/NPL </a:t>
            </a:r>
            <a:r>
              <a:rPr lang="en-US" sz="2400" b="1" u="sng" dirty="0" smtClean="0"/>
              <a:t>(completed)</a:t>
            </a:r>
            <a:endParaRPr lang="en-US" sz="2400" b="1" u="sng" dirty="0"/>
          </a:p>
          <a:p>
            <a:pPr lvl="1">
              <a:buFont typeface="Arial" pitchFamily="34" charset="0"/>
              <a:buChar char="•"/>
              <a:defRPr/>
            </a:pPr>
            <a:r>
              <a:rPr lang="en-US" sz="2400" dirty="0" smtClean="0"/>
              <a:t>  CEOS </a:t>
            </a:r>
            <a:r>
              <a:rPr lang="en-US" sz="2400" dirty="0"/>
              <a:t>agency support of QA4EO implementation </a:t>
            </a:r>
            <a:r>
              <a:rPr lang="en-US" sz="2400" dirty="0" smtClean="0"/>
              <a:t>actions </a:t>
            </a:r>
            <a:r>
              <a:rPr lang="en-US" sz="2400" b="1" u="sng" dirty="0" smtClean="0"/>
              <a:t>(need support)</a:t>
            </a:r>
            <a:endParaRPr lang="en-US" sz="2400" b="1" u="sng" dirty="0"/>
          </a:p>
          <a:p>
            <a:pPr lvl="1">
              <a:buFont typeface="Arial" pitchFamily="34" charset="0"/>
              <a:buChar char="•"/>
              <a:defRPr/>
            </a:pPr>
            <a:r>
              <a:rPr lang="en-US" sz="2400" dirty="0" smtClean="0"/>
              <a:t>  CEOS </a:t>
            </a:r>
            <a:r>
              <a:rPr lang="en-US" sz="2400" dirty="0"/>
              <a:t>team to enhance and implement of QA4EO </a:t>
            </a:r>
            <a:r>
              <a:rPr lang="en-US" sz="2400" dirty="0" smtClean="0"/>
              <a:t>process; implementation plan ready </a:t>
            </a:r>
            <a:r>
              <a:rPr lang="en-US" sz="2400" b="1" u="sng" dirty="0" smtClean="0"/>
              <a:t>(need support)</a:t>
            </a:r>
          </a:p>
          <a:p>
            <a:pPr>
              <a:defRPr/>
            </a:pPr>
            <a:endParaRPr lang="en-US" sz="2400" b="1" u="sng" dirty="0" smtClean="0"/>
          </a:p>
        </p:txBody>
      </p:sp>
    </p:spTree>
    <p:extLst>
      <p:ext uri="{BB962C8B-B14F-4D97-AF65-F5344CB8AC3E}">
        <p14:creationId xmlns:p14="http://schemas.microsoft.com/office/powerpoint/2010/main" val="195601226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103</a:t>
            </a:fld>
            <a:endParaRPr lang="en-US" dirty="0"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311795" y="1329466"/>
            <a:ext cx="8832205" cy="5129942"/>
          </a:xfrm>
          <a:prstGeom prst="rect">
            <a:avLst/>
          </a:prstGeom>
        </p:spPr>
        <p:txBody>
          <a:bodyPr/>
          <a:lstStyle/>
          <a:p>
            <a:pPr marR="0" lvl="0" algn="l" defTabSz="914400" rtl="0" eaLnBrk="1" fontAlgn="base" latinLnBrk="0" hangingPunct="1">
              <a:lnSpc>
                <a:spcPct val="90000"/>
              </a:lnSpc>
              <a:spcBef>
                <a:spcPct val="20000"/>
              </a:spcBef>
              <a:spcAft>
                <a:spcPct val="0"/>
              </a:spcAft>
              <a:buClrTx/>
              <a:buSzTx/>
              <a:tabLst/>
              <a:defRPr/>
            </a:pPr>
            <a:r>
              <a:rPr kumimoji="0" lang="en-AU"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From </a:t>
            </a:r>
            <a:r>
              <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SIT-27 </a:t>
            </a:r>
            <a:r>
              <a:rPr lang="en-AU" altLang="ja-JP" sz="2400" b="1" kern="0" dirty="0" smtClean="0">
                <a:solidFill>
                  <a:schemeClr val="tx1">
                    <a:lumMod val="75000"/>
                  </a:schemeClr>
                </a:solidFill>
                <a:latin typeface="Arial" pitchFamily="34" charset="0"/>
                <a:ea typeface="ＭＳ Ｐゴシック" pitchFamily="50" charset="-128"/>
                <a:cs typeface="Arial" pitchFamily="34" charset="0"/>
              </a:rPr>
              <a:t>(Needs and Issues):</a:t>
            </a:r>
            <a:endParaRPr kumimoji="0" lang="en-AU" altLang="ja-JP" sz="12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a:buFont typeface="Arial" pitchFamily="34" charset="0"/>
              <a:buChar char="•"/>
              <a:defRPr/>
            </a:pPr>
            <a:r>
              <a:rPr lang="en-CA" dirty="0" smtClean="0"/>
              <a:t> </a:t>
            </a:r>
            <a:r>
              <a:rPr lang="en-CA" sz="2400" dirty="0" smtClean="0"/>
              <a:t>For </a:t>
            </a:r>
            <a:r>
              <a:rPr lang="en-CA" sz="2400" dirty="0"/>
              <a:t>a given task, each CEOS agency that is involved in the task should provide the name of its representatives that will coordinate the task within the agency and with WGCV</a:t>
            </a:r>
            <a:r>
              <a:rPr lang="en-CA" sz="2400" dirty="0" smtClean="0"/>
              <a:t>. </a:t>
            </a:r>
            <a:r>
              <a:rPr lang="en-CA" sz="2400" b="1" u="sng" dirty="0" smtClean="0"/>
              <a:t>(Open)</a:t>
            </a:r>
            <a:endParaRPr lang="en-CA" sz="2400" b="1" u="sng" dirty="0"/>
          </a:p>
          <a:p>
            <a:pPr>
              <a:buFont typeface="Arial" pitchFamily="34" charset="0"/>
              <a:buChar char="•"/>
              <a:defRPr/>
            </a:pPr>
            <a:endParaRPr lang="en-CA" sz="2400" dirty="0" smtClean="0"/>
          </a:p>
          <a:p>
            <a:pPr>
              <a:buFont typeface="Arial" pitchFamily="34" charset="0"/>
              <a:buChar char="•"/>
              <a:defRPr/>
            </a:pPr>
            <a:r>
              <a:rPr lang="en-CA" sz="2400" dirty="0" smtClean="0"/>
              <a:t> WGCV </a:t>
            </a:r>
            <a:r>
              <a:rPr lang="en-CA" sz="2400" dirty="0"/>
              <a:t>needs commitment from those CEOS agencies to provide resources (personnel and funds) to carry out the work which are involved in specific tasks. </a:t>
            </a:r>
            <a:r>
              <a:rPr lang="en-CA" sz="2400" b="1" u="sng" dirty="0" smtClean="0"/>
              <a:t>(Open)</a:t>
            </a:r>
            <a:endParaRPr lang="en-CA" sz="2400" i="1" dirty="0"/>
          </a:p>
          <a:p>
            <a:pPr>
              <a:defRPr/>
            </a:pPr>
            <a:endParaRPr lang="en-US" sz="2400" dirty="0" smtClean="0"/>
          </a:p>
          <a:p>
            <a:pPr>
              <a:buFont typeface="Arial" pitchFamily="34" charset="0"/>
              <a:buChar char="•"/>
              <a:defRPr/>
            </a:pPr>
            <a:r>
              <a:rPr lang="en-US" sz="2400" dirty="0" smtClean="0"/>
              <a:t> WGCV </a:t>
            </a:r>
            <a:r>
              <a:rPr lang="en-US" sz="2400" dirty="0"/>
              <a:t>Vice Chair nominations </a:t>
            </a:r>
            <a:r>
              <a:rPr lang="en-US" sz="2400" dirty="0" smtClean="0"/>
              <a:t>needed.</a:t>
            </a:r>
            <a:endParaRPr lang="en-US" sz="2400" dirty="0"/>
          </a:p>
          <a:p>
            <a:pPr marL="685800" lvl="2" indent="-285750">
              <a:buFont typeface="Arial" pitchFamily="34" charset="0"/>
              <a:buChar char="•"/>
              <a:defRPr/>
            </a:pPr>
            <a:r>
              <a:rPr lang="en-US" sz="2400" dirty="0" smtClean="0"/>
              <a:t>DLR nomination  </a:t>
            </a:r>
            <a:r>
              <a:rPr lang="en-US" sz="2400" b="1" u="sng" dirty="0" smtClean="0"/>
              <a:t>(Action complete)</a:t>
            </a:r>
            <a:endParaRPr lang="en-US" sz="2400" b="1" u="sng" dirty="0"/>
          </a:p>
          <a:p>
            <a:pPr>
              <a:defRPr/>
            </a:pPr>
            <a:endParaRPr lang="en-GB" altLang="ja-JP" sz="2400" dirty="0" smtClean="0"/>
          </a:p>
          <a:p>
            <a:pPr>
              <a:buFont typeface="Arial" pitchFamily="34" charset="0"/>
              <a:buChar char="•"/>
              <a:defRPr/>
            </a:pPr>
            <a:r>
              <a:rPr lang="en-GB" altLang="ja-JP" sz="2400" dirty="0" smtClean="0"/>
              <a:t> WGCV </a:t>
            </a:r>
            <a:r>
              <a:rPr lang="en-GB" altLang="ja-JP" sz="2400" dirty="0"/>
              <a:t>support to WGClimate on ECV inventory, and GFOI on Methods &amp; Protocols documents </a:t>
            </a:r>
            <a:r>
              <a:rPr lang="en-GB" altLang="ja-JP" sz="2400" b="1" u="sng" dirty="0" smtClean="0"/>
              <a:t>(Process beginning)</a:t>
            </a:r>
            <a:endParaRPr lang="en-US" sz="2400" b="1" u="sng" dirty="0"/>
          </a:p>
        </p:txBody>
      </p:sp>
    </p:spTree>
    <p:extLst>
      <p:ext uri="{BB962C8B-B14F-4D97-AF65-F5344CB8AC3E}">
        <p14:creationId xmlns:p14="http://schemas.microsoft.com/office/powerpoint/2010/main" val="339070880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spcBef>
                <a:spcPct val="0"/>
              </a:spcBef>
            </a:pPr>
            <a:fld id="{A15A3525-DF64-5944-81C9-36BC2511E0D8}" type="slidenum">
              <a:rPr lang="en-US">
                <a:solidFill>
                  <a:srgbClr val="002569"/>
                </a:solidFill>
                <a:latin typeface="Calibri" charset="0"/>
                <a:cs typeface="Calibri" charset="0"/>
              </a:rPr>
              <a:pPr eaLnBrk="1" hangingPunct="1">
                <a:spcBef>
                  <a:spcPct val="0"/>
                </a:spcBef>
              </a:pPr>
              <a:t>104</a:t>
            </a:fld>
            <a:endParaRPr lang="en-US" dirty="0">
              <a:solidFill>
                <a:srgbClr val="002569"/>
              </a:solidFill>
              <a:latin typeface="Calibri" charset="0"/>
              <a:cs typeface="Calibri" charset="0"/>
            </a:endParaRPr>
          </a:p>
        </p:txBody>
      </p:sp>
      <p:sp>
        <p:nvSpPr>
          <p:cNvPr id="3" name="TextBox 2"/>
          <p:cNvSpPr txBox="1"/>
          <p:nvPr/>
        </p:nvSpPr>
        <p:spPr>
          <a:xfrm>
            <a:off x="302155" y="1397262"/>
            <a:ext cx="8102600" cy="5909310"/>
          </a:xfrm>
          <a:prstGeom prst="rect">
            <a:avLst/>
          </a:prstGeom>
          <a:noFill/>
        </p:spPr>
        <p:txBody>
          <a:bodyPr>
            <a:spAutoFit/>
          </a:bodyPr>
          <a:lstStyle/>
          <a:p>
            <a:pPr marL="285750" lvl="0" indent="-285750">
              <a:buFontTx/>
              <a:buChar char="-"/>
              <a:defRPr/>
            </a:pPr>
            <a:r>
              <a:rPr lang="en-AU" altLang="ja-JP" b="1" kern="0" dirty="0">
                <a:solidFill>
                  <a:schemeClr val="tx1">
                    <a:lumMod val="75000"/>
                  </a:schemeClr>
                </a:solidFill>
                <a:latin typeface="Arial" pitchFamily="34" charset="0"/>
                <a:ea typeface="ＭＳ Ｐゴシック" pitchFamily="50" charset="-128"/>
                <a:cs typeface="Arial" pitchFamily="34" charset="0"/>
              </a:rPr>
              <a:t>From </a:t>
            </a:r>
            <a:r>
              <a:rPr lang="en-AU" altLang="ja-JP" b="1" kern="0" dirty="0" smtClean="0">
                <a:solidFill>
                  <a:schemeClr val="tx1">
                    <a:lumMod val="75000"/>
                  </a:schemeClr>
                </a:solidFill>
                <a:latin typeface="Arial" pitchFamily="34" charset="0"/>
                <a:ea typeface="ＭＳ Ｐゴシック" pitchFamily="50" charset="-128"/>
                <a:cs typeface="Arial" pitchFamily="34" charset="0"/>
              </a:rPr>
              <a:t>SIT-27 (Opportunities and Obstacles):</a:t>
            </a:r>
            <a:endParaRPr lang="en-AU" altLang="ja-JP" sz="1050" b="1" kern="0" dirty="0">
              <a:solidFill>
                <a:schemeClr val="tx1">
                  <a:lumMod val="75000"/>
                </a:schemeClr>
              </a:solidFill>
              <a:latin typeface="Arial" pitchFamily="34" charset="0"/>
              <a:ea typeface="ＭＳ Ｐゴシック" pitchFamily="50" charset="-128"/>
              <a:cs typeface="Arial" pitchFamily="34" charset="0"/>
            </a:endParaRPr>
          </a:p>
          <a:p>
            <a:pPr marL="285750" indent="-285750">
              <a:buFontTx/>
              <a:buChar char="-"/>
              <a:defRPr/>
            </a:pPr>
            <a:endParaRPr lang="en-US" i="1" dirty="0" smtClean="0"/>
          </a:p>
          <a:p>
            <a:pPr marL="285750" indent="-285750">
              <a:buFontTx/>
              <a:buChar char="-"/>
              <a:defRPr/>
            </a:pPr>
            <a:r>
              <a:rPr lang="en-US" i="1" dirty="0" smtClean="0"/>
              <a:t>The </a:t>
            </a:r>
            <a:r>
              <a:rPr lang="en-US" i="1" dirty="0"/>
              <a:t>role open for </a:t>
            </a:r>
            <a:r>
              <a:rPr lang="en-US" i="1" dirty="0" smtClean="0"/>
              <a:t>CEOS </a:t>
            </a:r>
            <a:r>
              <a:rPr lang="en-US" b="1" i="1" u="sng" dirty="0" smtClean="0"/>
              <a:t>(starting to happen)</a:t>
            </a:r>
            <a:endParaRPr lang="en-US" b="1" i="1" u="sng" dirty="0"/>
          </a:p>
          <a:p>
            <a:pPr marL="742950" lvl="1" indent="-285750">
              <a:buFontTx/>
              <a:buChar char="-"/>
              <a:defRPr/>
            </a:pPr>
            <a:r>
              <a:rPr lang="en-US" i="1" dirty="0"/>
              <a:t>Defining cal/val and quality process and architecture within CEOS requires the support and effort of all members</a:t>
            </a:r>
            <a:endParaRPr lang="en-AU" dirty="0"/>
          </a:p>
          <a:p>
            <a:pPr marL="285750" indent="-285750">
              <a:buFontTx/>
              <a:buChar char="-"/>
              <a:defRPr/>
            </a:pPr>
            <a:endParaRPr lang="en-US" i="1" dirty="0" smtClean="0"/>
          </a:p>
          <a:p>
            <a:pPr marL="285750" indent="-285750">
              <a:buFontTx/>
              <a:buChar char="-"/>
              <a:defRPr/>
            </a:pPr>
            <a:r>
              <a:rPr lang="en-US" i="1" dirty="0" smtClean="0"/>
              <a:t>Approach</a:t>
            </a:r>
            <a:r>
              <a:rPr lang="en-US" i="1" dirty="0"/>
              <a:t>, emphasis required by the </a:t>
            </a:r>
            <a:r>
              <a:rPr lang="en-US" i="1" dirty="0" smtClean="0"/>
              <a:t>VC/WG </a:t>
            </a:r>
            <a:r>
              <a:rPr lang="en-US" b="1" i="1" u="sng" dirty="0"/>
              <a:t>(starting to happen)</a:t>
            </a:r>
          </a:p>
          <a:p>
            <a:pPr marL="742950" lvl="1" indent="-285750">
              <a:buFontTx/>
              <a:buChar char="-"/>
              <a:defRPr/>
            </a:pPr>
            <a:r>
              <a:rPr lang="en-US" i="1" dirty="0" smtClean="0"/>
              <a:t>ECVs </a:t>
            </a:r>
            <a:r>
              <a:rPr lang="en-US" i="1" dirty="0"/>
              <a:t>and Climate Modeling are great examples</a:t>
            </a:r>
          </a:p>
          <a:p>
            <a:pPr marL="742950" lvl="1" indent="-285750">
              <a:buFontTx/>
              <a:buChar char="-"/>
              <a:defRPr/>
            </a:pPr>
            <a:r>
              <a:rPr lang="en-US" i="1" dirty="0"/>
              <a:t>WGCV 5-year plan available</a:t>
            </a:r>
          </a:p>
          <a:p>
            <a:pPr marL="742950" lvl="1" indent="-285750">
              <a:buFontTx/>
              <a:buChar char="-"/>
              <a:defRPr/>
            </a:pPr>
            <a:r>
              <a:rPr lang="en-US" i="1" dirty="0"/>
              <a:t>Need requirements for efforts (liaisons)</a:t>
            </a:r>
            <a:endParaRPr lang="en-AU" dirty="0"/>
          </a:p>
          <a:p>
            <a:pPr>
              <a:defRPr/>
            </a:pPr>
            <a:r>
              <a:rPr lang="en-US" i="1" dirty="0"/>
              <a:t>	</a:t>
            </a:r>
          </a:p>
          <a:p>
            <a:pPr>
              <a:defRPr/>
            </a:pPr>
            <a:r>
              <a:rPr lang="en-US" i="1" dirty="0"/>
              <a:t>- Any issues for SIT &amp; Principals to help resolve in relation to the VC/WG</a:t>
            </a:r>
          </a:p>
          <a:p>
            <a:pPr lvl="1">
              <a:defRPr/>
            </a:pPr>
            <a:r>
              <a:rPr lang="en-US" i="1" dirty="0"/>
              <a:t>having the potential to fulfill the proposed </a:t>
            </a:r>
            <a:r>
              <a:rPr lang="en-US" i="1" dirty="0" smtClean="0"/>
              <a:t>role </a:t>
            </a:r>
            <a:r>
              <a:rPr lang="en-US" b="1" i="1" u="sng" dirty="0" smtClean="0"/>
              <a:t>(Help to define and track action and required effort)</a:t>
            </a:r>
            <a:endParaRPr lang="en-US" b="1" i="1" u="sng" dirty="0"/>
          </a:p>
          <a:p>
            <a:pPr marL="914400" lvl="1" indent="-457200">
              <a:buFontTx/>
              <a:buChar char="-"/>
              <a:defRPr/>
            </a:pPr>
            <a:r>
              <a:rPr lang="en-US" dirty="0">
                <a:ea typeface="ＭＳ Ｐゴシック" pitchFamily="34" charset="-128"/>
                <a:cs typeface="+mn-cs"/>
              </a:rPr>
              <a:t>CEOS specific tasks and actions to WG</a:t>
            </a:r>
          </a:p>
          <a:p>
            <a:pPr marL="914400" lvl="1" indent="-457200">
              <a:buFontTx/>
              <a:buChar char="-"/>
              <a:defRPr/>
            </a:pPr>
            <a:r>
              <a:rPr lang="en-US" dirty="0">
                <a:ea typeface="ＭＳ Ｐゴシック" pitchFamily="34" charset="-128"/>
                <a:cs typeface="+mn-cs"/>
              </a:rPr>
              <a:t>Defined joint WG/VC tasks and POCs</a:t>
            </a:r>
          </a:p>
          <a:p>
            <a:pPr marL="914400" lvl="1" indent="-457200">
              <a:buFontTx/>
              <a:buChar char="-"/>
              <a:defRPr/>
            </a:pPr>
            <a:r>
              <a:rPr lang="en-US" dirty="0">
                <a:ea typeface="ＭＳ Ｐゴシック" pitchFamily="34" charset="-128"/>
                <a:cs typeface="+mn-cs"/>
              </a:rPr>
              <a:t>$ and resources (many examples of multiple agency involvement but no way to fund efforts</a:t>
            </a:r>
            <a:r>
              <a:rPr lang="en-US" dirty="0" smtClean="0">
                <a:ea typeface="ＭＳ Ｐゴシック" pitchFamily="34" charset="-128"/>
                <a:cs typeface="+mn-cs"/>
              </a:rPr>
              <a:t>)</a:t>
            </a:r>
            <a:endParaRPr lang="en-US" i="1" dirty="0" smtClean="0"/>
          </a:p>
          <a:p>
            <a:pPr>
              <a:defRPr/>
            </a:pPr>
            <a:endParaRPr lang="en-AU" dirty="0"/>
          </a:p>
          <a:p>
            <a:pPr marL="742950" lvl="1" indent="-285750">
              <a:buFont typeface="Arial"/>
              <a:buChar char="•"/>
              <a:defRPr/>
            </a:pPr>
            <a:endParaRPr lang="en-US" dirty="0"/>
          </a:p>
          <a:p>
            <a:pPr marL="285750" indent="-285750">
              <a:buFont typeface="Arial"/>
              <a:buChar char="•"/>
              <a:defRPr/>
            </a:pPr>
            <a:endParaRPr lang="en-US" dirty="0"/>
          </a:p>
        </p:txBody>
      </p:sp>
      <p:sp>
        <p:nvSpPr>
          <p:cNvPr id="6" name="Title 1"/>
          <p:cNvSpPr txBox="1">
            <a:spLocks/>
          </p:cNvSpPr>
          <p:nvPr/>
        </p:nvSpPr>
        <p:spPr bwMode="auto">
          <a:xfrm>
            <a:off x="1379538" y="101600"/>
            <a:ext cx="7764462"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Tree>
    <p:extLst>
      <p:ext uri="{BB962C8B-B14F-4D97-AF65-F5344CB8AC3E}">
        <p14:creationId xmlns:p14="http://schemas.microsoft.com/office/powerpoint/2010/main" val="425073354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xfrm>
            <a:off x="7288619" y="6929622"/>
            <a:ext cx="1905000" cy="311150"/>
          </a:xfrm>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105</a:t>
            </a:fld>
            <a:endParaRPr lang="en-US" dirty="0"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spcBef>
                <a:spcPct val="20000"/>
              </a:spcBef>
              <a:buFont typeface="Arial" charset="0"/>
              <a:buChar char="•"/>
              <a:defRPr/>
            </a:pPr>
            <a:r>
              <a:rPr lang="en-GB" altLang="ja-JP" sz="2000" b="1" dirty="0"/>
              <a:t>May 2012 </a:t>
            </a:r>
            <a:r>
              <a:rPr lang="en-GB" altLang="ja-JP" sz="2000" b="1" dirty="0" smtClean="0"/>
              <a:t>telecon</a:t>
            </a:r>
            <a:endParaRPr lang="en-GB"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914400" lvl="1" indent="-457200" defTabSz="914400">
              <a:lnSpc>
                <a:spcPct val="90000"/>
              </a:lnSpc>
              <a:spcBef>
                <a:spcPct val="20000"/>
              </a:spcBef>
              <a:buFont typeface="+mj-lt"/>
              <a:buAutoNum type="arabicPeriod"/>
              <a:defRPr/>
            </a:pPr>
            <a:r>
              <a:rPr lang="en-GB" sz="2000" dirty="0" smtClean="0"/>
              <a:t>Greg to ask of Albrecht von Bargen at DLR if he can start assuming his WGCV Vice Chair duties even before internal DLR approval is granted.</a:t>
            </a:r>
          </a:p>
          <a:p>
            <a:pPr lvl="2" defTabSz="914400">
              <a:lnSpc>
                <a:spcPct val="90000"/>
              </a:lnSpc>
              <a:spcBef>
                <a:spcPct val="20000"/>
              </a:spcBef>
              <a:defRPr/>
            </a:pPr>
            <a:r>
              <a:rPr lang="en-GB" sz="2000" b="1" i="1" dirty="0" smtClean="0"/>
              <a:t>OBE. Complete with DLR nomination.</a:t>
            </a:r>
          </a:p>
          <a:p>
            <a:pPr marL="914400" lvl="1" indent="-457200" defTabSz="914400">
              <a:lnSpc>
                <a:spcPct val="90000"/>
              </a:lnSpc>
              <a:spcBef>
                <a:spcPct val="20000"/>
              </a:spcBef>
              <a:buFont typeface="+mj-lt"/>
              <a:buAutoNum type="arabicPeriod"/>
              <a:defRPr/>
            </a:pPr>
            <a:r>
              <a:rPr lang="en-GB" sz="2000" dirty="0" smtClean="0"/>
              <a:t>Stephen to share information on the upcoming GFOI M&amp;G document authors meeting in Norway with Greg.</a:t>
            </a:r>
          </a:p>
          <a:p>
            <a:pPr lvl="2" defTabSz="914400">
              <a:lnSpc>
                <a:spcPct val="90000"/>
              </a:lnSpc>
              <a:spcBef>
                <a:spcPct val="20000"/>
              </a:spcBef>
              <a:defRPr/>
            </a:pPr>
            <a:r>
              <a:rPr lang="en-GB" sz="2000" b="1" i="1" dirty="0" smtClean="0"/>
              <a:t>Complete.</a:t>
            </a:r>
            <a:endParaRPr lang="en-GB" sz="2000" dirty="0" smtClean="0"/>
          </a:p>
          <a:p>
            <a:pPr marL="914400" lvl="1" indent="-457200" defTabSz="914400">
              <a:lnSpc>
                <a:spcPct val="90000"/>
              </a:lnSpc>
              <a:spcBef>
                <a:spcPct val="20000"/>
              </a:spcBef>
              <a:buFont typeface="+mj-lt"/>
              <a:buAutoNum type="arabicPeriod" startAt="3"/>
              <a:defRPr/>
            </a:pPr>
            <a:r>
              <a:rPr lang="en-GB" sz="2000" dirty="0"/>
              <a:t>Greg to work with the WGCV VC and WG liaisons to communicate the desire to link WGCV on-going activities to the other VCs and </a:t>
            </a:r>
            <a:r>
              <a:rPr lang="en-GB" sz="2000" dirty="0" smtClean="0"/>
              <a:t>WGs. </a:t>
            </a:r>
          </a:p>
          <a:p>
            <a:pPr marL="1371600" lvl="2" indent="-457200" defTabSz="914400">
              <a:lnSpc>
                <a:spcPct val="90000"/>
              </a:lnSpc>
              <a:spcBef>
                <a:spcPct val="20000"/>
              </a:spcBef>
              <a:buFont typeface="Arial" pitchFamily="34" charset="0"/>
              <a:buChar char="•"/>
              <a:defRPr/>
            </a:pPr>
            <a:r>
              <a:rPr lang="en-GB" sz="2000" dirty="0" smtClean="0"/>
              <a:t>For </a:t>
            </a:r>
            <a:r>
              <a:rPr lang="en-GB" sz="2000" dirty="0"/>
              <a:t>a better understanding of VC and WG requirements and actions for WGCV. Need POCs and tasks/actions for each group.</a:t>
            </a:r>
            <a:r>
              <a:rPr lang="en-GB" sz="2000" b="1" i="1" dirty="0"/>
              <a:t>  POCs and </a:t>
            </a:r>
            <a:r>
              <a:rPr lang="en-GB" sz="2000" b="1" i="1" dirty="0" smtClean="0"/>
              <a:t>actions/interactions </a:t>
            </a:r>
            <a:r>
              <a:rPr lang="en-GB" sz="2000" b="1" i="1" dirty="0"/>
              <a:t>being worked.</a:t>
            </a:r>
          </a:p>
          <a:p>
            <a:pPr marL="1371600" lvl="2" indent="-457200" defTabSz="914400">
              <a:lnSpc>
                <a:spcPct val="90000"/>
              </a:lnSpc>
              <a:spcBef>
                <a:spcPct val="20000"/>
              </a:spcBef>
              <a:buFont typeface="Arial" pitchFamily="34" charset="0"/>
              <a:buChar char="•"/>
              <a:defRPr/>
            </a:pPr>
            <a:r>
              <a:rPr lang="en-GB" sz="2000" dirty="0" smtClean="0"/>
              <a:t>Developing </a:t>
            </a:r>
            <a:r>
              <a:rPr lang="en-GB" sz="2000" dirty="0"/>
              <a:t>a cross WG/VC interaction email and matrix. </a:t>
            </a:r>
            <a:r>
              <a:rPr lang="en-GB" sz="2000" b="1" i="1" dirty="0"/>
              <a:t>In Process</a:t>
            </a:r>
            <a:r>
              <a:rPr lang="en-GB" sz="2000" b="1" i="1" dirty="0" smtClean="0"/>
              <a:t>. </a:t>
            </a:r>
          </a:p>
          <a:p>
            <a:pPr marL="1371600" lvl="2" indent="-457200" defTabSz="914400">
              <a:lnSpc>
                <a:spcPct val="90000"/>
              </a:lnSpc>
              <a:spcBef>
                <a:spcPct val="20000"/>
              </a:spcBef>
              <a:buFont typeface="Arial" pitchFamily="34" charset="0"/>
              <a:buChar char="•"/>
              <a:defRPr/>
            </a:pPr>
            <a:r>
              <a:rPr lang="en-GB" sz="2000" b="1" i="1" dirty="0" smtClean="0"/>
              <a:t>Considering short whitepaper on communication process.</a:t>
            </a:r>
            <a:endParaRPr lang="en-GB" sz="2200" b="1" i="1" dirty="0" smtClean="0"/>
          </a:p>
        </p:txBody>
      </p:sp>
    </p:spTree>
    <p:extLst>
      <p:ext uri="{BB962C8B-B14F-4D97-AF65-F5344CB8AC3E}">
        <p14:creationId xmlns:p14="http://schemas.microsoft.com/office/powerpoint/2010/main" val="291343191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106</a:t>
            </a:fld>
            <a:endParaRPr lang="en-US" dirty="0"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May 2012</a:t>
            </a:r>
            <a:r>
              <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telcon</a:t>
            </a:r>
          </a:p>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914400" lvl="1" indent="-457200" defTabSz="914400">
              <a:lnSpc>
                <a:spcPct val="90000"/>
              </a:lnSpc>
              <a:spcBef>
                <a:spcPct val="20000"/>
              </a:spcBef>
              <a:buFont typeface="+mj-lt"/>
              <a:buAutoNum type="arabicPeriod" startAt="4"/>
              <a:defRPr/>
            </a:pPr>
            <a:r>
              <a:rPr lang="en-GB" sz="2400" dirty="0" smtClean="0"/>
              <a:t>SIT </a:t>
            </a:r>
            <a:r>
              <a:rPr lang="en-GB" sz="2400" dirty="0"/>
              <a:t>Chair team, in consultation with the VC and WG leads, to assemble a list of participation needs for each VC and WG. </a:t>
            </a:r>
          </a:p>
          <a:p>
            <a:pPr marL="1371600" lvl="2" indent="-457200" defTabSz="914400">
              <a:lnSpc>
                <a:spcPct val="90000"/>
              </a:lnSpc>
              <a:spcBef>
                <a:spcPct val="20000"/>
              </a:spcBef>
              <a:buFont typeface="Arial" pitchFamily="34" charset="0"/>
              <a:buChar char="•"/>
              <a:defRPr/>
            </a:pPr>
            <a:r>
              <a:rPr lang="en-GB" sz="2400" dirty="0"/>
              <a:t>Work with CEOS CCS and SIT Chair teams to obtain contacts from non-active but critical CEOS members. </a:t>
            </a:r>
            <a:r>
              <a:rPr lang="en-GB" sz="2400" b="1" i="1" dirty="0"/>
              <a:t>In Process.</a:t>
            </a:r>
          </a:p>
          <a:p>
            <a:pPr marL="1371600" lvl="2" indent="-457200" defTabSz="914400">
              <a:lnSpc>
                <a:spcPct val="90000"/>
              </a:lnSpc>
              <a:spcBef>
                <a:spcPct val="20000"/>
              </a:spcBef>
              <a:buFont typeface="Arial" pitchFamily="34" charset="0"/>
              <a:buChar char="•"/>
              <a:defRPr/>
            </a:pPr>
            <a:r>
              <a:rPr lang="en-GB" sz="2400" dirty="0" smtClean="0"/>
              <a:t>WGCV </a:t>
            </a:r>
            <a:r>
              <a:rPr lang="en-GB" sz="2400" dirty="0"/>
              <a:t>to help in addressing the list of VC and WG participation needs through their contacts, in particular with China. </a:t>
            </a:r>
            <a:r>
              <a:rPr lang="en-GB" sz="2400" i="1" dirty="0"/>
              <a:t>The idea was to use WGCV engagement from China to try and help VCs.  </a:t>
            </a:r>
            <a:r>
              <a:rPr lang="en-GB" sz="2400" b="1" i="1" dirty="0"/>
              <a:t>On hold with new matrix but have discussed with Chinese colleagues</a:t>
            </a:r>
          </a:p>
          <a:p>
            <a:pPr lvl="1" defTabSz="914400">
              <a:lnSpc>
                <a:spcPct val="90000"/>
              </a:lnSpc>
              <a:spcBef>
                <a:spcPct val="20000"/>
              </a:spcBef>
              <a:defRPr/>
            </a:pPr>
            <a:endParaRPr lang="en-GB" sz="2200" b="1" i="1" dirty="0"/>
          </a:p>
        </p:txBody>
      </p:sp>
    </p:spTree>
    <p:extLst>
      <p:ext uri="{BB962C8B-B14F-4D97-AF65-F5344CB8AC3E}">
        <p14:creationId xmlns:p14="http://schemas.microsoft.com/office/powerpoint/2010/main" val="180118137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107</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a:lnSpc>
                <a:spcPct val="90000"/>
              </a:lnSpc>
              <a:spcBef>
                <a:spcPct val="20000"/>
              </a:spcBef>
              <a:buFont typeface="Arial" pitchFamily="34" charset="0"/>
              <a:buChar char="•"/>
              <a:defRPr/>
            </a:pPr>
            <a:r>
              <a:rPr lang="en-GB" sz="2400" b="1" dirty="0" smtClean="0"/>
              <a:t>CEOS 25-16</a:t>
            </a:r>
            <a:r>
              <a:rPr lang="en-GB" sz="2400" b="1" dirty="0"/>
              <a:t>: </a:t>
            </a:r>
            <a:endParaRPr lang="en-GB" sz="2400" b="1" dirty="0" smtClean="0"/>
          </a:p>
          <a:p>
            <a:pPr marL="800100" lvl="1" indent="-342900" defTabSz="914400">
              <a:lnSpc>
                <a:spcPct val="90000"/>
              </a:lnSpc>
              <a:spcBef>
                <a:spcPct val="20000"/>
              </a:spcBef>
              <a:buFont typeface="Arial" pitchFamily="34" charset="0"/>
              <a:buChar char="•"/>
              <a:defRPr/>
            </a:pPr>
            <a:r>
              <a:rPr lang="en-GB" sz="2400" dirty="0" smtClean="0"/>
              <a:t>CEOS </a:t>
            </a:r>
            <a:r>
              <a:rPr lang="en-GB" sz="2400" dirty="0"/>
              <a:t>Agencies encouraged to consider taking on responsibility for QA4EO secretariat and website </a:t>
            </a:r>
            <a:r>
              <a:rPr lang="en-GB" sz="2400" dirty="0" smtClean="0"/>
              <a:t>maintenance</a:t>
            </a:r>
          </a:p>
          <a:p>
            <a:pPr marL="800100" lvl="1" indent="-342900" defTabSz="914400">
              <a:lnSpc>
                <a:spcPct val="90000"/>
              </a:lnSpc>
              <a:spcBef>
                <a:spcPct val="20000"/>
              </a:spcBef>
              <a:buFont typeface="Arial" pitchFamily="34" charset="0"/>
              <a:buChar char="•"/>
              <a:defRPr/>
            </a:pPr>
            <a:r>
              <a:rPr lang="en-AU" sz="2400" b="1" i="1" dirty="0" smtClean="0"/>
              <a:t>Complete. QA4EO funding secured.</a:t>
            </a:r>
            <a:endParaRPr lang="en-AU" sz="2400" b="1" i="1" dirty="0"/>
          </a:p>
          <a:p>
            <a:pPr marL="342900" indent="-342900" defTabSz="914400">
              <a:lnSpc>
                <a:spcPct val="90000"/>
              </a:lnSpc>
              <a:spcBef>
                <a:spcPct val="20000"/>
              </a:spcBef>
              <a:buFont typeface="Arial" pitchFamily="34" charset="0"/>
              <a:buChar char="•"/>
              <a:defRPr/>
            </a:pPr>
            <a:endParaRPr lang="en-US" sz="2400" b="1" dirty="0" smtClean="0"/>
          </a:p>
          <a:p>
            <a:pPr marL="342900" indent="-342900" defTabSz="914400">
              <a:lnSpc>
                <a:spcPct val="90000"/>
              </a:lnSpc>
              <a:spcBef>
                <a:spcPct val="20000"/>
              </a:spcBef>
              <a:buFont typeface="Arial" pitchFamily="34" charset="0"/>
              <a:buChar char="•"/>
              <a:defRPr/>
            </a:pPr>
            <a:r>
              <a:rPr lang="en-US" sz="2400" b="1" dirty="0" smtClean="0"/>
              <a:t>CEOS-24-13 / SIT </a:t>
            </a:r>
            <a:r>
              <a:rPr lang="en-US" sz="2400" b="1" dirty="0"/>
              <a:t>26-19: </a:t>
            </a:r>
            <a:endParaRPr lang="en-US" sz="2400" b="1" dirty="0" smtClean="0"/>
          </a:p>
          <a:p>
            <a:pPr marL="800100" lvl="1" indent="-342900" defTabSz="914400">
              <a:lnSpc>
                <a:spcPct val="90000"/>
              </a:lnSpc>
              <a:spcBef>
                <a:spcPct val="20000"/>
              </a:spcBef>
              <a:buFont typeface="Arial" pitchFamily="34" charset="0"/>
              <a:buChar char="•"/>
              <a:defRPr/>
            </a:pPr>
            <a:r>
              <a:rPr lang="en-US" sz="2400" dirty="0" smtClean="0"/>
              <a:t>WGCV </a:t>
            </a:r>
            <a:r>
              <a:rPr lang="en-US" sz="2400" dirty="0"/>
              <a:t>to provide a minimum instrumentation list and suggested activities for CEOS recommended instrument Cal/Val sites. </a:t>
            </a:r>
            <a:endParaRPr lang="en-US" sz="2400" dirty="0" smtClean="0"/>
          </a:p>
          <a:p>
            <a:pPr marL="800100" lvl="1" indent="-342900" defTabSz="914400">
              <a:lnSpc>
                <a:spcPct val="90000"/>
              </a:lnSpc>
              <a:spcBef>
                <a:spcPct val="20000"/>
              </a:spcBef>
              <a:buFont typeface="Arial" pitchFamily="34" charset="0"/>
              <a:buChar char="•"/>
              <a:defRPr/>
            </a:pPr>
            <a:r>
              <a:rPr lang="en-GB" sz="2400" b="1" i="1" dirty="0" smtClean="0"/>
              <a:t>In </a:t>
            </a:r>
            <a:r>
              <a:rPr lang="en-GB" sz="2400" b="1" i="1" dirty="0"/>
              <a:t>Progress. CEOS WGCV IVOS instrumentation requirements and agency cost completed; LPVSG, MSSG, and SARSG requirements being worked.</a:t>
            </a:r>
            <a:endParaRPr lang="en-GB" altLang="ja-JP" sz="2400" b="1" kern="0" dirty="0">
              <a:solidFill>
                <a:schemeClr val="tx1">
                  <a:lumMod val="75000"/>
                </a:schemeClr>
              </a:solidFill>
              <a:latin typeface="Arial" pitchFamily="34" charset="0"/>
              <a:ea typeface="ＭＳ Ｐゴシック" pitchFamily="50" charset="-128"/>
              <a:cs typeface="Arial" pitchFamily="34" charset="0"/>
            </a:endParaRPr>
          </a:p>
          <a:p>
            <a:pPr lvl="1" defTabSz="914400">
              <a:lnSpc>
                <a:spcPct val="90000"/>
              </a:lnSpc>
              <a:spcBef>
                <a:spcPct val="20000"/>
              </a:spcBef>
              <a:defRPr/>
            </a:pPr>
            <a:endParaRPr lang="en-AU" sz="2400" b="1" i="1" dirty="0" smtClean="0"/>
          </a:p>
          <a:p>
            <a:pPr lvl="1" defTabSz="914400">
              <a:lnSpc>
                <a:spcPct val="90000"/>
              </a:lnSpc>
              <a:spcBef>
                <a:spcPct val="20000"/>
              </a:spcBef>
              <a:defRPr/>
            </a:pPr>
            <a:endParaRPr lang="en-AU" sz="2400" dirty="0" smtClean="0"/>
          </a:p>
          <a:p>
            <a:pPr lvl="1" defTabSz="914400">
              <a:lnSpc>
                <a:spcPct val="90000"/>
              </a:lnSpc>
              <a:spcBef>
                <a:spcPct val="20000"/>
              </a:spcBef>
              <a:defRPr/>
            </a:pPr>
            <a:endParaRPr lang="en-AU" sz="2400" dirty="0"/>
          </a:p>
          <a:p>
            <a:pPr lvl="1" defTabSz="914400">
              <a:lnSpc>
                <a:spcPct val="90000"/>
              </a:lnSpc>
              <a:spcBef>
                <a:spcPct val="20000"/>
              </a:spcBef>
              <a:defRPr/>
            </a:pPr>
            <a:r>
              <a:rPr lang="en-AU" sz="2400" dirty="0" smtClean="0"/>
              <a:t> </a:t>
            </a: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64858370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108</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SIT-27 and Workshop</a:t>
            </a: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US" sz="2400" dirty="0"/>
              <a:t>WS-4: WGCV to provide a table to WGClimate showing appropriate points of contact for specific ECVs within WGCV (where there is a POC available</a:t>
            </a:r>
            <a:r>
              <a:rPr lang="en-US" sz="2400" dirty="0" smtClean="0"/>
              <a:t>)</a:t>
            </a:r>
          </a:p>
          <a:p>
            <a:pPr lvl="1" defTabSz="914400">
              <a:lnSpc>
                <a:spcPct val="90000"/>
              </a:lnSpc>
              <a:spcBef>
                <a:spcPct val="20000"/>
              </a:spcBef>
              <a:defRPr/>
            </a:pPr>
            <a:r>
              <a:rPr lang="en-US" sz="2400" b="1" i="1" dirty="0" smtClean="0"/>
              <a:t>WGCV LPV has worked to develop contacts, continuing</a:t>
            </a:r>
          </a:p>
          <a:p>
            <a:pPr lvl="1" defTabSz="914400">
              <a:lnSpc>
                <a:spcPct val="90000"/>
              </a:lnSpc>
              <a:spcBef>
                <a:spcPct val="20000"/>
              </a:spcBef>
              <a:defRPr/>
            </a:pPr>
            <a:endParaRPr lang="en-US" sz="2400" dirty="0"/>
          </a:p>
          <a:p>
            <a:pPr lvl="1" defTabSz="914400">
              <a:lnSpc>
                <a:spcPct val="90000"/>
              </a:lnSpc>
              <a:spcBef>
                <a:spcPct val="20000"/>
              </a:spcBef>
              <a:defRPr/>
            </a:pPr>
            <a:r>
              <a:rPr lang="en-US" sz="2400" dirty="0" smtClean="0"/>
              <a:t>27-23</a:t>
            </a:r>
            <a:r>
              <a:rPr lang="en-US" sz="2400" dirty="0"/>
              <a:t>: Working Group Chairs and Virtual Constellation Leads, coordinated by the SIT Chair Team, to develop a short paper brainstorming ideas on improved communication among groups in support of more integrated CEOS </a:t>
            </a:r>
            <a:r>
              <a:rPr lang="en-US" sz="2400" dirty="0" smtClean="0"/>
              <a:t>objectives.</a:t>
            </a:r>
          </a:p>
          <a:p>
            <a:pPr lvl="1" defTabSz="914400">
              <a:lnSpc>
                <a:spcPct val="90000"/>
              </a:lnSpc>
              <a:spcBef>
                <a:spcPct val="20000"/>
              </a:spcBef>
              <a:defRPr/>
            </a:pPr>
            <a:r>
              <a:rPr lang="en-AU" sz="2400" b="1" i="1" dirty="0" smtClean="0"/>
              <a:t>WGCV to help lead this initiative</a:t>
            </a:r>
            <a:endParaRPr lang="en-US" sz="2400" b="1" i="1" dirty="0" smtClean="0"/>
          </a:p>
          <a:p>
            <a:pPr lvl="1" defTabSz="914400">
              <a:lnSpc>
                <a:spcPct val="90000"/>
              </a:lnSpc>
              <a:spcBef>
                <a:spcPct val="20000"/>
              </a:spcBef>
              <a:defRPr/>
            </a:pPr>
            <a:endParaRPr lang="en-US" sz="2400" dirty="0"/>
          </a:p>
          <a:p>
            <a:pPr lvl="1" defTabSz="914400">
              <a:lnSpc>
                <a:spcPct val="90000"/>
              </a:lnSpc>
              <a:spcBef>
                <a:spcPct val="20000"/>
              </a:spcBef>
              <a:defRPr/>
            </a:pPr>
            <a:r>
              <a:rPr lang="en-AU" sz="2400" dirty="0" smtClean="0"/>
              <a:t> </a:t>
            </a: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51357970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109</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Wish List:</a:t>
            </a: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WGCV Plenary specific participation support needed from:</a:t>
            </a:r>
          </a:p>
          <a:p>
            <a:pPr marL="1257300" lvl="2" indent="-342900" defTabSz="914400">
              <a:lnSpc>
                <a:spcPct val="90000"/>
              </a:lnSpc>
              <a:spcBef>
                <a:spcPct val="20000"/>
              </a:spcBef>
              <a:buFont typeface="Arial" charset="0"/>
              <a:buChar char="•"/>
              <a:defRPr/>
            </a:pP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CDTI (Spain), CONAE (Argentina</a:t>
            </a:r>
            <a:r>
              <a:rPr lang="en-US" altLang="ja-JP" sz="2000" b="1" kern="0" dirty="0">
                <a:solidFill>
                  <a:schemeClr val="tx1">
                    <a:lumMod val="75000"/>
                  </a:schemeClr>
                </a:solidFill>
                <a:latin typeface="Arial" pitchFamily="34" charset="0"/>
                <a:ea typeface="ＭＳ Ｐゴシック" pitchFamily="50" charset="-128"/>
                <a:cs typeface="Arial" pitchFamily="34" charset="0"/>
              </a:rPr>
              <a:t>), GISTDA </a:t>
            </a: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(Thailand), KARI (Korea</a:t>
            </a:r>
            <a:r>
              <a:rPr lang="en-US" altLang="ja-JP" sz="2000" b="1" kern="0" dirty="0">
                <a:solidFill>
                  <a:schemeClr val="tx1">
                    <a:lumMod val="75000"/>
                  </a:schemeClr>
                </a:solidFill>
                <a:latin typeface="Arial" pitchFamily="34" charset="0"/>
                <a:ea typeface="ＭＳ Ｐゴシック" pitchFamily="50" charset="-128"/>
                <a:cs typeface="Arial" pitchFamily="34" charset="0"/>
              </a:rPr>
              <a:t>), NRSCC (P.R. China), ROSHYDROMET (Russia), NSMC/CMA (China), </a:t>
            </a: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NSO </a:t>
            </a:r>
            <a:r>
              <a:rPr lang="en-US" altLang="ja-JP" sz="2000" b="1" kern="0" dirty="0">
                <a:solidFill>
                  <a:schemeClr val="tx1">
                    <a:lumMod val="75000"/>
                  </a:schemeClr>
                </a:solidFill>
                <a:latin typeface="Arial" pitchFamily="34" charset="0"/>
                <a:ea typeface="ＭＳ Ｐゴシック" pitchFamily="50" charset="-128"/>
                <a:cs typeface="Arial" pitchFamily="34" charset="0"/>
              </a:rPr>
              <a:t>(Netherlands</a:t>
            </a: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 SANSA (South Africa</a:t>
            </a:r>
            <a:r>
              <a:rPr lang="en-US" altLang="ja-JP" sz="2000" b="1" kern="0" dirty="0">
                <a:solidFill>
                  <a:schemeClr val="tx1">
                    <a:lumMod val="75000"/>
                  </a:schemeClr>
                </a:solidFill>
                <a:latin typeface="Arial" pitchFamily="34" charset="0"/>
                <a:ea typeface="ＭＳ Ｐゴシック" pitchFamily="50" charset="-128"/>
                <a:cs typeface="Arial" pitchFamily="34" charset="0"/>
              </a:rPr>
              <a:t>), Tubitak-Uzay (</a:t>
            </a: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Turkey), GCOS</a:t>
            </a:r>
            <a:r>
              <a:rPr lang="en-US" altLang="ja-JP" sz="2000" b="1" kern="0" dirty="0">
                <a:solidFill>
                  <a:schemeClr val="tx1">
                    <a:lumMod val="75000"/>
                  </a:schemeClr>
                </a:solidFill>
                <a:latin typeface="Arial" pitchFamily="34" charset="0"/>
                <a:ea typeface="ＭＳ Ｐゴシック" pitchFamily="50" charset="-128"/>
                <a:cs typeface="Arial" pitchFamily="34" charset="0"/>
              </a:rPr>
              <a:t>, WMO GSICIS, </a:t>
            </a: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1257300" lvl="2" indent="-342900" defTabSz="914400">
              <a:lnSpc>
                <a:spcPct val="90000"/>
              </a:lnSpc>
              <a:spcBef>
                <a:spcPct val="20000"/>
              </a:spcBef>
              <a:buFont typeface="Arial" charset="0"/>
              <a:buChar char="•"/>
              <a:defRPr/>
            </a:pPr>
            <a:endParaRPr kumimoji="0" lang="en-US" altLang="ja-JP" sz="20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1257300" lvl="2" indent="-342900" defTabSz="914400">
              <a:lnSpc>
                <a:spcPct val="90000"/>
              </a:lnSpc>
              <a:spcBef>
                <a:spcPct val="20000"/>
              </a:spcBef>
              <a:buFont typeface="Arial" charset="0"/>
              <a:buChar char="•"/>
              <a:defRPr/>
            </a:pPr>
            <a:r>
              <a:rPr kumimoji="0" lang="en-US" altLang="ja-JP" sz="20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WGCV subgroup support from all members and specifically</a:t>
            </a:r>
            <a:r>
              <a:rPr kumimoji="0" lang="en-US" altLang="ja-JP" sz="20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from: </a:t>
            </a:r>
          </a:p>
          <a:p>
            <a:pPr marL="1714500" lvl="3" indent="-342900" defTabSz="914400">
              <a:lnSpc>
                <a:spcPct val="90000"/>
              </a:lnSpc>
              <a:spcBef>
                <a:spcPct val="20000"/>
              </a:spcBef>
              <a:buFont typeface="Arial" pitchFamily="34" charset="0"/>
              <a:buChar char="•"/>
              <a:defRPr/>
            </a:pPr>
            <a:r>
              <a:rPr lang="en-US" altLang="ja-JP" sz="2000" b="1" kern="0" dirty="0">
                <a:solidFill>
                  <a:schemeClr val="tx1">
                    <a:lumMod val="75000"/>
                  </a:schemeClr>
                </a:solidFill>
                <a:latin typeface="Arial" pitchFamily="34" charset="0"/>
                <a:ea typeface="ＭＳ Ｐゴシック" pitchFamily="50" charset="-128"/>
                <a:cs typeface="Arial" pitchFamily="34" charset="0"/>
              </a:rPr>
              <a:t>IVOS</a:t>
            </a: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 CSA</a:t>
            </a:r>
            <a:r>
              <a:rPr lang="en-US" altLang="ja-JP" sz="2000" b="1" kern="0" dirty="0">
                <a:solidFill>
                  <a:schemeClr val="tx1">
                    <a:lumMod val="75000"/>
                  </a:schemeClr>
                </a:solidFill>
                <a:latin typeface="Arial" pitchFamily="34" charset="0"/>
                <a:ea typeface="ＭＳ Ｐゴシック" pitchFamily="50" charset="-128"/>
                <a:cs typeface="Arial" pitchFamily="34" charset="0"/>
              </a:rPr>
              <a:t>, CAST, CRESDA, ROSCOSMOS </a:t>
            </a:r>
          </a:p>
          <a:p>
            <a:pPr marL="1714500" lvl="3" indent="-342900" defTabSz="914400">
              <a:lnSpc>
                <a:spcPct val="90000"/>
              </a:lnSpc>
              <a:spcBef>
                <a:spcPct val="20000"/>
              </a:spcBef>
              <a:buFont typeface="Arial" pitchFamily="34" charset="0"/>
              <a:buChar char="•"/>
              <a:defRPr/>
            </a:pPr>
            <a:r>
              <a:rPr lang="en-US" altLang="ja-JP" sz="2000" b="1" kern="0" dirty="0">
                <a:solidFill>
                  <a:schemeClr val="tx1">
                    <a:lumMod val="75000"/>
                  </a:schemeClr>
                </a:solidFill>
                <a:latin typeface="Arial" pitchFamily="34" charset="0"/>
                <a:ea typeface="ＭＳ Ｐゴシック" pitchFamily="50" charset="-128"/>
                <a:cs typeface="Arial" pitchFamily="34" charset="0"/>
              </a:rPr>
              <a:t>SAR: awaiting input</a:t>
            </a:r>
          </a:p>
          <a:p>
            <a:pPr marL="1714500" lvl="3" indent="-342900" defTabSz="914400">
              <a:lnSpc>
                <a:spcPct val="90000"/>
              </a:lnSpc>
              <a:spcBef>
                <a:spcPct val="20000"/>
              </a:spcBef>
              <a:buFont typeface="Arial" pitchFamily="34" charset="0"/>
              <a:buChar char="•"/>
              <a:defRPr/>
            </a:pPr>
            <a:r>
              <a:rPr lang="en-US" altLang="ja-JP" sz="2000" b="1" kern="0" dirty="0">
                <a:solidFill>
                  <a:schemeClr val="tx1">
                    <a:lumMod val="75000"/>
                  </a:schemeClr>
                </a:solidFill>
                <a:latin typeface="Arial" pitchFamily="34" charset="0"/>
                <a:ea typeface="ＭＳ Ｐゴシック" pitchFamily="50" charset="-128"/>
                <a:cs typeface="Arial" pitchFamily="34" charset="0"/>
              </a:rPr>
              <a:t>LPV: awaiting input</a:t>
            </a:r>
          </a:p>
          <a:p>
            <a:pPr marL="1714500" lvl="3" indent="-342900" defTabSz="914400">
              <a:lnSpc>
                <a:spcPct val="90000"/>
              </a:lnSpc>
              <a:spcBef>
                <a:spcPct val="20000"/>
              </a:spcBef>
              <a:buFont typeface="Arial" pitchFamily="34" charset="0"/>
              <a:buChar char="•"/>
              <a:defRPr/>
            </a:pPr>
            <a:r>
              <a:rPr lang="en-US" altLang="ja-JP" sz="2000" b="1" kern="0" dirty="0">
                <a:solidFill>
                  <a:schemeClr val="tx1">
                    <a:lumMod val="75000"/>
                  </a:schemeClr>
                </a:solidFill>
                <a:latin typeface="Arial" pitchFamily="34" charset="0"/>
                <a:ea typeface="ＭＳ Ｐゴシック" pitchFamily="50" charset="-128"/>
                <a:cs typeface="Arial" pitchFamily="34" charset="0"/>
              </a:rPr>
              <a:t>TMSG: awaiting input</a:t>
            </a:r>
          </a:p>
          <a:p>
            <a:pPr marL="1714500" lvl="3" indent="-342900" defTabSz="914400">
              <a:lnSpc>
                <a:spcPct val="90000"/>
              </a:lnSpc>
              <a:spcBef>
                <a:spcPct val="20000"/>
              </a:spcBef>
              <a:buFont typeface="Arial" pitchFamily="34" charset="0"/>
              <a:buChar char="•"/>
              <a:defRPr/>
            </a:pPr>
            <a:r>
              <a:rPr lang="en-US" altLang="ja-JP" sz="2000" b="1" kern="0" dirty="0">
                <a:solidFill>
                  <a:schemeClr val="tx1">
                    <a:lumMod val="75000"/>
                  </a:schemeClr>
                </a:solidFill>
                <a:latin typeface="Arial" pitchFamily="34" charset="0"/>
                <a:ea typeface="ＭＳ Ｐゴシック" pitchFamily="50" charset="-128"/>
                <a:cs typeface="Arial" pitchFamily="34" charset="0"/>
              </a:rPr>
              <a:t>ACSG: awaiting input</a:t>
            </a:r>
          </a:p>
          <a:p>
            <a:pPr marL="1714500" lvl="3" indent="-342900" defTabSz="914400">
              <a:lnSpc>
                <a:spcPct val="90000"/>
              </a:lnSpc>
              <a:spcBef>
                <a:spcPct val="20000"/>
              </a:spcBef>
              <a:buFont typeface="Arial" pitchFamily="34" charset="0"/>
              <a:buChar char="•"/>
              <a:defRPr/>
            </a:pPr>
            <a:r>
              <a:rPr lang="en-US" altLang="ja-JP" sz="2000" b="1" kern="0" dirty="0">
                <a:solidFill>
                  <a:schemeClr val="tx1">
                    <a:lumMod val="75000"/>
                  </a:schemeClr>
                </a:solidFill>
                <a:latin typeface="Arial" pitchFamily="34" charset="0"/>
                <a:ea typeface="ＭＳ Ｐゴシック" pitchFamily="50" charset="-128"/>
                <a:cs typeface="Arial" pitchFamily="34" charset="0"/>
              </a:rPr>
              <a:t>MSSG: awaiting </a:t>
            </a: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input</a:t>
            </a:r>
            <a:endParaRPr lang="en-US" altLang="ja-JP" sz="2000" b="1" kern="0" dirty="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56608772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11</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 (cont’d.)</a:t>
            </a:r>
          </a:p>
          <a:p>
            <a:pPr lvl="2" defTabSz="914400">
              <a:lnSpc>
                <a:spcPct val="90000"/>
              </a:lnSpc>
              <a:spcBef>
                <a:spcPct val="20000"/>
              </a:spcBef>
              <a:defRPr/>
            </a:pPr>
            <a:endParaRPr lang="en-GB" sz="1200" dirty="0">
              <a:solidFill>
                <a:schemeClr val="accent4">
                  <a:lumMod val="90000"/>
                  <a:lumOff val="10000"/>
                </a:schemeClr>
              </a:solidFill>
              <a:latin typeface="Calibri"/>
              <a:ea typeface="MS Mincho"/>
            </a:endParaRPr>
          </a:p>
          <a:p>
            <a:pPr marL="914400" lvl="1" indent="-457200" defTabSz="914400">
              <a:lnSpc>
                <a:spcPct val="90000"/>
              </a:lnSpc>
              <a:spcBef>
                <a:spcPct val="20000"/>
              </a:spcBef>
              <a:buFont typeface="+mj-lt"/>
              <a:buAutoNum type="arabicPeriod" startAt="3"/>
              <a:defRPr/>
            </a:pPr>
            <a:r>
              <a:rPr lang="en-GB" sz="2400" dirty="0" smtClean="0">
                <a:solidFill>
                  <a:schemeClr val="accent4">
                    <a:lumMod val="90000"/>
                    <a:lumOff val="10000"/>
                  </a:schemeClr>
                </a:solidFill>
                <a:latin typeface="Calibri"/>
                <a:ea typeface="MS Mincho"/>
              </a:rPr>
              <a:t>One </a:t>
            </a:r>
            <a:r>
              <a:rPr lang="en-GB" sz="2400" dirty="0">
                <a:solidFill>
                  <a:schemeClr val="accent4">
                    <a:lumMod val="90000"/>
                    <a:lumOff val="10000"/>
                  </a:schemeClr>
                </a:solidFill>
                <a:latin typeface="Calibri"/>
                <a:ea typeface="MS Mincho"/>
              </a:rPr>
              <a:t>or more harmonised ECV activities </a:t>
            </a:r>
            <a:endParaRPr lang="en-GB" sz="2400" dirty="0" smtClean="0">
              <a:solidFill>
                <a:schemeClr val="accent4">
                  <a:lumMod val="90000"/>
                  <a:lumOff val="10000"/>
                </a:schemeClr>
              </a:solidFill>
              <a:latin typeface="Calibri"/>
              <a:ea typeface="MS Mincho"/>
            </a:endParaRPr>
          </a:p>
          <a:p>
            <a:pPr marL="1371600" lvl="2" indent="-457200" defTabSz="914400">
              <a:lnSpc>
                <a:spcPct val="90000"/>
              </a:lnSpc>
              <a:spcBef>
                <a:spcPct val="20000"/>
              </a:spcBef>
              <a:buFont typeface="+mj-lt"/>
              <a:buAutoNum type="alphaLcParenR"/>
              <a:defRPr/>
            </a:pPr>
            <a:r>
              <a:rPr lang="en-GB" sz="2400" u="sng" dirty="0">
                <a:solidFill>
                  <a:schemeClr val="accent4">
                    <a:lumMod val="90000"/>
                    <a:lumOff val="10000"/>
                  </a:schemeClr>
                </a:solidFill>
                <a:latin typeface="Calibri"/>
                <a:ea typeface="MS Mincho"/>
              </a:rPr>
              <a:t>T</a:t>
            </a:r>
            <a:r>
              <a:rPr lang="en-GB" sz="2400" u="sng" dirty="0" smtClean="0">
                <a:solidFill>
                  <a:schemeClr val="accent4">
                    <a:lumMod val="90000"/>
                    <a:lumOff val="10000"/>
                  </a:schemeClr>
                </a:solidFill>
                <a:latin typeface="Calibri"/>
                <a:ea typeface="MS Mincho"/>
              </a:rPr>
              <a:t>otal ozone</a:t>
            </a:r>
            <a:r>
              <a:rPr lang="en-GB" sz="2400" dirty="0" smtClean="0">
                <a:solidFill>
                  <a:schemeClr val="accent4">
                    <a:lumMod val="90000"/>
                    <a:lumOff val="10000"/>
                  </a:schemeClr>
                </a:solidFill>
                <a:latin typeface="Calibri"/>
                <a:ea typeface="MS Mincho"/>
              </a:rPr>
              <a:t>: initial emphasis to </a:t>
            </a:r>
            <a:r>
              <a:rPr lang="en-US" sz="2400" dirty="0">
                <a:solidFill>
                  <a:schemeClr val="accent4">
                    <a:lumMod val="90000"/>
                    <a:lumOff val="10000"/>
                  </a:schemeClr>
                </a:solidFill>
                <a:latin typeface="Calibri"/>
                <a:ea typeface="MS Mincho"/>
              </a:rPr>
              <a:t>e</a:t>
            </a:r>
            <a:r>
              <a:rPr lang="en-US" sz="2400" dirty="0" smtClean="0">
                <a:solidFill>
                  <a:schemeClr val="accent4">
                    <a:lumMod val="90000"/>
                    <a:lumOff val="10000"/>
                  </a:schemeClr>
                </a:solidFill>
                <a:latin typeface="Calibri"/>
                <a:ea typeface="MS Mincho"/>
              </a:rPr>
              <a:t>nhance </a:t>
            </a:r>
            <a:r>
              <a:rPr lang="en-US" sz="2400" dirty="0">
                <a:solidFill>
                  <a:schemeClr val="accent4">
                    <a:lumMod val="90000"/>
                    <a:lumOff val="10000"/>
                  </a:schemeClr>
                </a:solidFill>
                <a:latin typeface="Calibri"/>
                <a:ea typeface="MS Mincho"/>
              </a:rPr>
              <a:t>interaction between North American researchers and </a:t>
            </a:r>
            <a:r>
              <a:rPr lang="en-US" sz="2400" dirty="0" smtClean="0">
                <a:solidFill>
                  <a:schemeClr val="accent4">
                    <a:lumMod val="90000"/>
                    <a:lumOff val="10000"/>
                  </a:schemeClr>
                </a:solidFill>
                <a:latin typeface="Calibri"/>
                <a:ea typeface="MS Mincho"/>
              </a:rPr>
              <a:t>European </a:t>
            </a:r>
            <a:r>
              <a:rPr lang="en-US" sz="2400" dirty="0" err="1" smtClean="0">
                <a:solidFill>
                  <a:schemeClr val="accent4">
                    <a:lumMod val="90000"/>
                    <a:lumOff val="10000"/>
                  </a:schemeClr>
                </a:solidFill>
                <a:latin typeface="Calibri"/>
                <a:ea typeface="MS Mincho"/>
              </a:rPr>
              <a:t>ozone_cci</a:t>
            </a:r>
            <a:r>
              <a:rPr lang="en-US" sz="2400" dirty="0" smtClean="0">
                <a:solidFill>
                  <a:schemeClr val="accent4">
                    <a:lumMod val="90000"/>
                    <a:lumOff val="10000"/>
                  </a:schemeClr>
                </a:solidFill>
                <a:latin typeface="Calibri"/>
                <a:ea typeface="MS Mincho"/>
              </a:rPr>
              <a:t> </a:t>
            </a:r>
            <a:r>
              <a:rPr lang="en-US" sz="2400" dirty="0">
                <a:solidFill>
                  <a:schemeClr val="accent4">
                    <a:lumMod val="90000"/>
                    <a:lumOff val="10000"/>
                  </a:schemeClr>
                </a:solidFill>
                <a:latin typeface="Calibri"/>
                <a:ea typeface="MS Mincho"/>
              </a:rPr>
              <a:t>project participants</a:t>
            </a:r>
            <a:endParaRPr lang="en-GB" sz="2400" dirty="0" smtClean="0">
              <a:solidFill>
                <a:schemeClr val="accent4">
                  <a:lumMod val="90000"/>
                  <a:lumOff val="10000"/>
                </a:schemeClr>
              </a:solidFill>
              <a:latin typeface="Calibri"/>
              <a:ea typeface="MS Mincho"/>
            </a:endParaRPr>
          </a:p>
          <a:p>
            <a:pPr lvl="2" defTabSz="914400">
              <a:lnSpc>
                <a:spcPct val="90000"/>
              </a:lnSpc>
              <a:spcBef>
                <a:spcPct val="20000"/>
              </a:spcBef>
              <a:defRPr/>
            </a:pPr>
            <a:endParaRPr lang="en-GB" sz="1200" dirty="0" smtClean="0">
              <a:solidFill>
                <a:schemeClr val="accent4">
                  <a:lumMod val="90000"/>
                  <a:lumOff val="10000"/>
                </a:schemeClr>
              </a:solidFill>
              <a:latin typeface="Calibri"/>
              <a:ea typeface="MS Mincho"/>
            </a:endParaRPr>
          </a:p>
          <a:p>
            <a:pPr marL="914400" lvl="1" indent="-457200" defTabSz="914400">
              <a:lnSpc>
                <a:spcPct val="90000"/>
              </a:lnSpc>
              <a:spcBef>
                <a:spcPct val="20000"/>
              </a:spcBef>
              <a:buFont typeface="+mj-lt"/>
              <a:buAutoNum type="arabicPeriod" startAt="3"/>
              <a:defRPr/>
            </a:pPr>
            <a:r>
              <a:rPr lang="en-GB" sz="2400" dirty="0" smtClean="0">
                <a:solidFill>
                  <a:schemeClr val="accent4">
                    <a:lumMod val="90000"/>
                    <a:lumOff val="10000"/>
                  </a:schemeClr>
                </a:solidFill>
                <a:latin typeface="Calibri"/>
                <a:ea typeface="MS Mincho"/>
              </a:rPr>
              <a:t>Limb scattering ozone profile measurement coordination</a:t>
            </a:r>
          </a:p>
          <a:p>
            <a:pPr marL="1371600" lvl="2" indent="-457200" defTabSz="914400">
              <a:lnSpc>
                <a:spcPct val="90000"/>
              </a:lnSpc>
              <a:spcBef>
                <a:spcPct val="20000"/>
              </a:spcBef>
              <a:buFont typeface="+mj-lt"/>
              <a:buAutoNum type="alphaLcParenR"/>
              <a:defRPr/>
            </a:pPr>
            <a:r>
              <a:rPr lang="en-GB" sz="2400" dirty="0" smtClean="0">
                <a:solidFill>
                  <a:schemeClr val="accent4">
                    <a:lumMod val="90000"/>
                    <a:lumOff val="10000"/>
                  </a:schemeClr>
                </a:solidFill>
                <a:latin typeface="Calibri"/>
                <a:ea typeface="MS Mincho"/>
              </a:rPr>
              <a:t>Collaboration with existing SI</a:t>
            </a:r>
            <a:r>
              <a:rPr lang="en-GB" sz="2400" baseline="30000" dirty="0" smtClean="0">
                <a:solidFill>
                  <a:schemeClr val="accent4">
                    <a:lumMod val="90000"/>
                    <a:lumOff val="10000"/>
                  </a:schemeClr>
                </a:solidFill>
                <a:latin typeface="Calibri"/>
                <a:ea typeface="MS Mincho"/>
              </a:rPr>
              <a:t>2</a:t>
            </a:r>
            <a:r>
              <a:rPr lang="en-GB" sz="2400" dirty="0" smtClean="0">
                <a:solidFill>
                  <a:schemeClr val="accent4">
                    <a:lumMod val="90000"/>
                    <a:lumOff val="10000"/>
                  </a:schemeClr>
                </a:solidFill>
                <a:latin typeface="Calibri"/>
                <a:ea typeface="MS Mincho"/>
              </a:rPr>
              <a:t>N international initiative</a:t>
            </a:r>
          </a:p>
          <a:p>
            <a:pPr marL="914400" lvl="1" indent="-457200" defTabSz="914400">
              <a:lnSpc>
                <a:spcPct val="90000"/>
              </a:lnSpc>
              <a:spcBef>
                <a:spcPct val="20000"/>
              </a:spcBef>
              <a:buFont typeface="+mj-lt"/>
              <a:buAutoNum type="arabicPeriod" startAt="3"/>
              <a:defRPr/>
            </a:pPr>
            <a:r>
              <a:rPr lang="en-GB" sz="2400" dirty="0" smtClean="0">
                <a:solidFill>
                  <a:schemeClr val="accent4">
                    <a:lumMod val="90000"/>
                    <a:lumOff val="10000"/>
                  </a:schemeClr>
                </a:solidFill>
                <a:latin typeface="Calibri"/>
                <a:ea typeface="MS Mincho"/>
              </a:rPr>
              <a:t>Potential </a:t>
            </a:r>
            <a:r>
              <a:rPr lang="en-GB" sz="2400" dirty="0">
                <a:solidFill>
                  <a:schemeClr val="accent4">
                    <a:lumMod val="90000"/>
                    <a:lumOff val="10000"/>
                  </a:schemeClr>
                </a:solidFill>
                <a:latin typeface="Calibri"/>
                <a:ea typeface="MS Mincho"/>
              </a:rPr>
              <a:t>i</a:t>
            </a:r>
            <a:r>
              <a:rPr lang="en-GB" sz="2400" dirty="0" smtClean="0">
                <a:solidFill>
                  <a:schemeClr val="accent4">
                    <a:lumMod val="90000"/>
                    <a:lumOff val="10000"/>
                  </a:schemeClr>
                </a:solidFill>
                <a:latin typeface="Calibri"/>
                <a:ea typeface="MS Mincho"/>
              </a:rPr>
              <a:t>mplementation </a:t>
            </a:r>
            <a:r>
              <a:rPr lang="en-GB" sz="2400" dirty="0">
                <a:solidFill>
                  <a:schemeClr val="accent4">
                    <a:lumMod val="90000"/>
                    <a:lumOff val="10000"/>
                  </a:schemeClr>
                </a:solidFill>
                <a:latin typeface="Calibri"/>
                <a:ea typeface="MS Mincho"/>
              </a:rPr>
              <a:t>of GHG-relevant </a:t>
            </a:r>
            <a:r>
              <a:rPr lang="en-GB" sz="2400" dirty="0" smtClean="0">
                <a:solidFill>
                  <a:schemeClr val="accent4">
                    <a:lumMod val="90000"/>
                    <a:lumOff val="10000"/>
                  </a:schemeClr>
                </a:solidFill>
                <a:latin typeface="Calibri"/>
                <a:ea typeface="MS Mincho"/>
              </a:rPr>
              <a:t>recommendations from CEOS Carbon Strategy Report</a:t>
            </a: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marL="341313" indent="-342900" defTabSz="914400" eaLnBrk="0" hangingPunct="0">
              <a:spcBef>
                <a:spcPts val="600"/>
              </a:spcBef>
              <a:buFont typeface="Arial"/>
              <a:buChar cha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Any revisions to 3-year outcomes</a:t>
            </a:r>
          </a:p>
          <a:p>
            <a:pPr marL="798513" lvl="1" indent="-342900" defTabSz="914400" eaLnBrk="0" hangingPunct="0">
              <a:spcBef>
                <a:spcPts val="600"/>
              </a:spcBef>
              <a:buFont typeface="Arial"/>
              <a:buChar char="•"/>
            </a:pPr>
            <a:r>
              <a:rPr kumimoji="0" lang="en-GB" altLang="ja-JP" sz="2400" i="0" u="none" strike="noStrike" kern="0" cap="none" spc="0" normalizeH="0" baseline="0" noProof="0" dirty="0" smtClean="0">
                <a:ln>
                  <a:noFill/>
                </a:ln>
                <a:solidFill>
                  <a:srgbClr val="002C83"/>
                </a:solidFill>
                <a:effectLst/>
                <a:uLnTx/>
                <a:uFillTx/>
                <a:latin typeface="Calibri" pitchFamily="34" charset="0"/>
                <a:ea typeface="ＭＳ Ｐゴシック" pitchFamily="50" charset="-128"/>
                <a:cs typeface="Calibri" pitchFamily="34" charset="0"/>
              </a:rPr>
              <a:t>N/A</a:t>
            </a:r>
            <a:endParaRPr kumimoji="0" lang="en-US" altLang="ja-JP" sz="2400" i="0" u="none" strike="noStrike" kern="0" cap="none" spc="0" normalizeH="0" baseline="0" noProof="0" dirty="0" smtClean="0">
              <a:ln>
                <a:noFill/>
              </a:ln>
              <a:solidFill>
                <a:srgbClr val="002C83"/>
              </a:solidFill>
              <a:effectLst/>
              <a:uLnTx/>
              <a:uFillTx/>
              <a:latin typeface="Calibri" pitchFamily="34" charset="0"/>
              <a:ea typeface="ＭＳ Ｐゴシック" pitchFamily="50" charset="-128"/>
              <a:cs typeface="Calibri" pitchFamily="34" charset="0"/>
            </a:endParaRPr>
          </a:p>
        </p:txBody>
      </p:sp>
    </p:spTree>
    <p:extLst>
      <p:ext uri="{BB962C8B-B14F-4D97-AF65-F5344CB8AC3E}">
        <p14:creationId xmlns:p14="http://schemas.microsoft.com/office/powerpoint/2010/main" val="299733115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BE7EE12D-C7CC-4294-AC77-B601A84B53EF}" type="slidenum">
              <a:rPr lang="en-US" altLang="ja-JP" smtClean="0">
                <a:solidFill>
                  <a:srgbClr val="898989"/>
                </a:solidFill>
                <a:latin typeface="Calibri" pitchFamily="34" charset="0"/>
              </a:rPr>
              <a:pPr eaLnBrk="1" hangingPunct="1"/>
              <a:t>110</a:t>
            </a:fld>
            <a:endParaRPr lang="en-US" altLang="ja-JP" dirty="0" smtClean="0">
              <a:solidFill>
                <a:srgbClr val="898989"/>
              </a:solidFill>
              <a:latin typeface="Calibri" pitchFamily="34" charset="0"/>
            </a:endParaRPr>
          </a:p>
        </p:txBody>
      </p:sp>
      <p:sp>
        <p:nvSpPr>
          <p:cNvPr id="2" name="Content Placeholder 1"/>
          <p:cNvSpPr>
            <a:spLocks noGrp="1"/>
          </p:cNvSpPr>
          <p:nvPr>
            <p:ph idx="1"/>
          </p:nvPr>
        </p:nvSpPr>
        <p:spPr>
          <a:xfrm>
            <a:off x="296863" y="1424763"/>
            <a:ext cx="8716508" cy="5287924"/>
          </a:xfrm>
        </p:spPr>
        <p:txBody>
          <a:bodyPr>
            <a:normAutofit fontScale="92500" lnSpcReduction="20000"/>
          </a:bodyPr>
          <a:lstStyle/>
          <a:p>
            <a:r>
              <a:rPr lang="en-US" dirty="0" smtClean="0"/>
              <a:t>WGCV and WGCV SG CEOS Membership needs</a:t>
            </a:r>
          </a:p>
          <a:p>
            <a:pPr lvl="1"/>
            <a:r>
              <a:rPr lang="en-US" sz="1800" dirty="0" smtClean="0"/>
              <a:t>Active participation from all members and/or support to key technical organizations within their sphere of influence</a:t>
            </a:r>
          </a:p>
          <a:p>
            <a:pPr lvl="1"/>
            <a:r>
              <a:rPr lang="en-US" sz="1800" dirty="0" smtClean="0"/>
              <a:t>Prioritization and commitment to cooperative/shared international cal/val efforts. </a:t>
            </a:r>
          </a:p>
          <a:p>
            <a:r>
              <a:rPr lang="en-US" dirty="0" smtClean="0"/>
              <a:t>VC and WG interaction requirements or expectations</a:t>
            </a:r>
          </a:p>
          <a:p>
            <a:pPr lvl="1"/>
            <a:r>
              <a:rPr lang="en-US" sz="1800" dirty="0"/>
              <a:t>Clear requirements/needs &amp; terminology from WGs, &amp; VCs e.g. </a:t>
            </a:r>
            <a:r>
              <a:rPr lang="en-US" sz="1800" dirty="0" smtClean="0"/>
              <a:t>      </a:t>
            </a:r>
          </a:p>
          <a:p>
            <a:pPr lvl="2"/>
            <a:r>
              <a:rPr lang="en-US" sz="1600" dirty="0" smtClean="0"/>
              <a:t>definition of “stability</a:t>
            </a:r>
            <a:r>
              <a:rPr lang="en-US" sz="1600" dirty="0"/>
              <a:t>” – self-consistency, accuracy, repeatability</a:t>
            </a:r>
            <a:r>
              <a:rPr lang="en-US" sz="1600" dirty="0" smtClean="0"/>
              <a:t>…</a:t>
            </a:r>
          </a:p>
          <a:p>
            <a:pPr lvl="2"/>
            <a:r>
              <a:rPr lang="en-US" sz="1600" dirty="0" smtClean="0"/>
              <a:t>Uncertainty/performance requirements</a:t>
            </a:r>
          </a:p>
          <a:p>
            <a:pPr lvl="2"/>
            <a:r>
              <a:rPr lang="en-US" sz="1600" dirty="0" smtClean="0"/>
              <a:t>Utilization of SGs for Cal/Val or reporting of it through the SG</a:t>
            </a:r>
          </a:p>
          <a:p>
            <a:r>
              <a:rPr lang="en-US" dirty="0" smtClean="0"/>
              <a:t>Ideas for CEOS SIT/SEC level planning consideration</a:t>
            </a:r>
          </a:p>
          <a:p>
            <a:pPr lvl="1"/>
            <a:r>
              <a:rPr lang="en-US" sz="1800" dirty="0" smtClean="0"/>
              <a:t>Establishment of “simple to operate” framework </a:t>
            </a:r>
            <a:r>
              <a:rPr lang="en-US" sz="1800" dirty="0"/>
              <a:t>to facilitate multi-agency (combined) resource to develop &amp; maintain CEOS coordinated, mission and geography independent, Cal/Val infrastructure (test-sites, comparisons, access to results/data)</a:t>
            </a:r>
          </a:p>
          <a:p>
            <a:pPr lvl="1"/>
            <a:r>
              <a:rPr lang="en-US" sz="1800" dirty="0" smtClean="0"/>
              <a:t>Relative priority to agencies of sensor interoperability and long term data sets for climate and consequential commitment to a robust “CEOS (inter-agency) Cal/Val infrastructure</a:t>
            </a:r>
          </a:p>
          <a:p>
            <a:pPr lvl="1"/>
            <a:r>
              <a:rPr lang="en-US" sz="1800" dirty="0" smtClean="0"/>
              <a:t>How does CEOS engage with private sector missions particularly in terms of Cal/Val</a:t>
            </a:r>
          </a:p>
          <a:p>
            <a:pPr lvl="1"/>
            <a:endParaRPr lang="en-US" sz="1800" dirty="0"/>
          </a:p>
        </p:txBody>
      </p:sp>
      <p:sp>
        <p:nvSpPr>
          <p:cNvPr id="6" name="Title 1"/>
          <p:cNvSpPr>
            <a:spLocks noGrp="1"/>
          </p:cNvSpPr>
          <p:nvPr>
            <p:ph type="title"/>
          </p:nvPr>
        </p:nvSpPr>
        <p:spPr>
          <a:xfrm>
            <a:off x="2743200" y="0"/>
            <a:ext cx="6400800" cy="868362"/>
          </a:xfrm>
        </p:spPr>
        <p:txBody>
          <a:bodyPr/>
          <a:lstStyle/>
          <a:p>
            <a:pPr eaLnBrk="1" hangingPunct="1"/>
            <a:r>
              <a:rPr lang="en-US" sz="3200" dirty="0" smtClean="0">
                <a:solidFill>
                  <a:schemeClr val="bg1"/>
                </a:solidFill>
                <a:latin typeface="Tahoma" pitchFamily="-106" charset="0"/>
                <a:ea typeface="ＭＳ Ｐゴシック" pitchFamily="-106" charset="-128"/>
                <a:cs typeface="Tahoma" pitchFamily="-106" charset="0"/>
              </a:rPr>
              <a:t>Participation update</a:t>
            </a:r>
          </a:p>
        </p:txBody>
      </p:sp>
    </p:spTree>
    <p:extLst>
      <p:ext uri="{BB962C8B-B14F-4D97-AF65-F5344CB8AC3E}">
        <p14:creationId xmlns:p14="http://schemas.microsoft.com/office/powerpoint/2010/main" val="393089386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111</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147037" y="1416908"/>
            <a:ext cx="8832205" cy="1311783"/>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WGCV POC List for WGs and VCs</a:t>
            </a:r>
          </a:p>
          <a:p>
            <a:pPr marL="800100" lvl="1" indent="-342900" defTabSz="914400">
              <a:lnSpc>
                <a:spcPct val="90000"/>
              </a:lnSpc>
              <a:spcBef>
                <a:spcPct val="20000"/>
              </a:spcBef>
              <a:buFont typeface="Arial" charset="0"/>
              <a:buChar char="•"/>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Would like to have a WGCV POC attend or call into VC and WG meetings as needed.</a:t>
            </a:r>
          </a:p>
        </p:txBody>
      </p:sp>
      <p:graphicFrame>
        <p:nvGraphicFramePr>
          <p:cNvPr id="2" name="Table 1"/>
          <p:cNvGraphicFramePr>
            <a:graphicFrameLocks noGrp="1"/>
          </p:cNvGraphicFramePr>
          <p:nvPr>
            <p:extLst>
              <p:ext uri="{D42A27DB-BD31-4B8C-83A1-F6EECF244321}">
                <p14:modId xmlns:p14="http://schemas.microsoft.com/office/powerpoint/2010/main" val="2786010777"/>
              </p:ext>
            </p:extLst>
          </p:nvPr>
        </p:nvGraphicFramePr>
        <p:xfrm>
          <a:off x="417970" y="2575461"/>
          <a:ext cx="8014830" cy="3763840"/>
        </p:xfrm>
        <a:graphic>
          <a:graphicData uri="http://schemas.openxmlformats.org/drawingml/2006/table">
            <a:tbl>
              <a:tblPr>
                <a:tableStyleId>{5C22544A-7EE6-4342-B048-85BDC9FD1C3A}</a:tableStyleId>
              </a:tblPr>
              <a:tblGrid>
                <a:gridCol w="537542"/>
                <a:gridCol w="754755"/>
                <a:gridCol w="1083733"/>
                <a:gridCol w="1566333"/>
                <a:gridCol w="838200"/>
                <a:gridCol w="554957"/>
                <a:gridCol w="2679310"/>
              </a:tblGrid>
              <a:tr h="260530">
                <a:tc>
                  <a:txBody>
                    <a:bodyPr/>
                    <a:lstStyle/>
                    <a:p>
                      <a:pPr algn="l" fontAlgn="b"/>
                      <a:r>
                        <a:rPr lang="en-US" sz="800" u="none" strike="noStrike" dirty="0">
                          <a:effectLst/>
                        </a:rPr>
                        <a:t>Acronym</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Leads</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WG Contact to WGCV</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WGCV POCs</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WGCV subgroup responsibility</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other WGCV  VC/WG POCs</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Near term Requirement</a:t>
                      </a:r>
                      <a:endParaRPr lang="en-US" sz="800" b="0" i="0" u="none" strike="noStrike" dirty="0">
                        <a:solidFill>
                          <a:srgbClr val="000000"/>
                        </a:solidFill>
                        <a:effectLst/>
                        <a:latin typeface="Calibri"/>
                      </a:endParaRPr>
                    </a:p>
                  </a:txBody>
                  <a:tcPr marL="6640" marR="6640" marT="6640" marB="0" anchor="b"/>
                </a:tc>
              </a:tr>
              <a:tr h="396405">
                <a:tc>
                  <a:txBody>
                    <a:bodyPr/>
                    <a:lstStyle/>
                    <a:p>
                      <a:pPr algn="l" fontAlgn="b"/>
                      <a:r>
                        <a:rPr lang="en-US" sz="800" u="none" strike="noStrike" dirty="0">
                          <a:effectLst/>
                        </a:rPr>
                        <a:t>WGISS</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JAXA, TBD</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Chair &amp; Vice Chair</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Strong coordination need for defining cal/val and quality assurance/control implementation components and models in support of electronic implementation in the databases, metadata, and viewers. Need for cal/val data archive and viewer.</a:t>
                      </a:r>
                      <a:endParaRPr lang="en-US" sz="800" b="0" i="0" u="none" strike="noStrike" dirty="0">
                        <a:solidFill>
                          <a:srgbClr val="000000"/>
                        </a:solidFill>
                        <a:effectLst/>
                        <a:latin typeface="Calibri"/>
                      </a:endParaRPr>
                    </a:p>
                  </a:txBody>
                  <a:tcPr marL="6640" marR="6640" marT="6640" marB="0" anchor="b"/>
                </a:tc>
              </a:tr>
              <a:tr h="170839">
                <a:tc>
                  <a:txBody>
                    <a:bodyPr/>
                    <a:lstStyle/>
                    <a:p>
                      <a:pPr algn="l" fontAlgn="b"/>
                      <a:r>
                        <a:rPr lang="en-US" sz="800" u="none" strike="noStrike" dirty="0">
                          <a:effectLst/>
                        </a:rPr>
                        <a:t>WGC</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JRC, NOAA</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Chair &amp; Vice Chair and Lecomte</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LPV/IVOS</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ECV cal/val support, validation of model products, quality definitions and processes</a:t>
                      </a:r>
                      <a:endParaRPr lang="en-US" sz="800" b="0" i="0" u="none" strike="noStrike" dirty="0">
                        <a:solidFill>
                          <a:srgbClr val="000000"/>
                        </a:solidFill>
                        <a:effectLst/>
                        <a:latin typeface="Calibri"/>
                      </a:endParaRPr>
                    </a:p>
                  </a:txBody>
                  <a:tcPr marL="6640" marR="6640" marT="6640" marB="0" anchor="b"/>
                </a:tc>
              </a:tr>
              <a:tr h="239552">
                <a:tc>
                  <a:txBody>
                    <a:bodyPr/>
                    <a:lstStyle/>
                    <a:p>
                      <a:pPr algn="l" fontAlgn="b"/>
                      <a:r>
                        <a:rPr lang="en-US" sz="800" u="none" strike="noStrike" dirty="0">
                          <a:effectLst/>
                        </a:rPr>
                        <a:t>WGCBDD</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NOAA, INPE</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Chair &amp; Vice Chair</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Strong need for training and outreach relative to cal/val, QA4EO, accuracy, error, uncertainty and traceability. Cal/val DD statement</a:t>
                      </a:r>
                      <a:endParaRPr lang="en-US" sz="800" b="0" i="0" u="none" strike="noStrike" dirty="0">
                        <a:solidFill>
                          <a:srgbClr val="000000"/>
                        </a:solidFill>
                        <a:effectLst/>
                        <a:latin typeface="Calibri"/>
                      </a:endParaRPr>
                    </a:p>
                  </a:txBody>
                  <a:tcPr marL="6640" marR="6640" marT="6640" marB="0" anchor="b"/>
                </a:tc>
              </a:tr>
              <a:tr h="85420">
                <a:tc>
                  <a:txBody>
                    <a:bodyPr/>
                    <a:lstStyle/>
                    <a:p>
                      <a:pPr algn="l" fontAlgn="b"/>
                      <a:r>
                        <a:rPr lang="en-US" sz="800" u="none" strike="noStrike" dirty="0">
                          <a:effectLst/>
                        </a:rPr>
                        <a:t>WGCV</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USGS, CSA</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sng" strike="noStrike" dirty="0">
                          <a:effectLst/>
                        </a:rPr>
                        <a:t> </a:t>
                      </a:r>
                      <a:endParaRPr lang="en-US" sz="800" b="0" i="0" u="sng" strike="noStrike" dirty="0">
                        <a:solidFill>
                          <a:srgbClr val="0000FF"/>
                        </a:solidFill>
                        <a:effectLst/>
                        <a:latin typeface="Calibri"/>
                      </a:endParaRPr>
                    </a:p>
                  </a:txBody>
                  <a:tcPr marL="6640" marR="6640" marT="6640" marB="0" anchor="b"/>
                </a:tc>
                <a:tc>
                  <a:txBody>
                    <a:bodyPr/>
                    <a:lstStyle/>
                    <a:p>
                      <a:pPr algn="l" fontAlgn="b"/>
                      <a:r>
                        <a:rPr lang="en-US" sz="800" u="none" strike="noStrike" dirty="0">
                          <a:effectLst/>
                        </a:rPr>
                        <a:t>N/A</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r>
              <a:tr h="89690">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sng" strike="noStrike" dirty="0">
                          <a:effectLst/>
                        </a:rPr>
                        <a:t> </a:t>
                      </a:r>
                      <a:endParaRPr lang="en-US" sz="800" b="0" i="0" u="sng" strike="noStrike" dirty="0">
                        <a:solidFill>
                          <a:srgbClr val="0000FF"/>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r>
              <a:tr h="82698">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r>
              <a:tr h="175110">
                <a:tc>
                  <a:txBody>
                    <a:bodyPr/>
                    <a:lstStyle/>
                    <a:p>
                      <a:pPr algn="l" fontAlgn="b"/>
                      <a:r>
                        <a:rPr lang="en-US" sz="800" u="none" strike="noStrike" dirty="0">
                          <a:effectLst/>
                        </a:rPr>
                        <a:t>SST</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UK, David Llewelleyn-Jones</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IVOS</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improve cal/val data support of monitoring, assessment and predictive capabilities for SST</a:t>
                      </a:r>
                      <a:endParaRPr lang="en-US" sz="800" b="0" i="0" u="none" strike="noStrike" dirty="0">
                        <a:solidFill>
                          <a:srgbClr val="000000"/>
                        </a:solidFill>
                        <a:effectLst/>
                        <a:latin typeface="Calibri"/>
                      </a:endParaRPr>
                    </a:p>
                  </a:txBody>
                  <a:tcPr marL="6640" marR="6640" marT="6640" marB="0" anchor="b"/>
                </a:tc>
              </a:tr>
              <a:tr h="175110">
                <a:tc>
                  <a:txBody>
                    <a:bodyPr/>
                    <a:lstStyle/>
                    <a:p>
                      <a:pPr algn="l" fontAlgn="b"/>
                      <a:r>
                        <a:rPr lang="en-US" sz="800" u="none" strike="noStrike" dirty="0">
                          <a:effectLst/>
                        </a:rPr>
                        <a:t>OCR</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NIST, Carol Johnson</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IVOS</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improve cal/val data support of monitoring, assessment and predictive capabilities for QC</a:t>
                      </a:r>
                      <a:endParaRPr lang="en-US" sz="800" b="0" i="0" u="none" strike="noStrike" dirty="0">
                        <a:solidFill>
                          <a:srgbClr val="000000"/>
                        </a:solidFill>
                        <a:effectLst/>
                        <a:latin typeface="Calibri"/>
                      </a:endParaRPr>
                    </a:p>
                  </a:txBody>
                  <a:tcPr marL="6640" marR="6640" marT="6640" marB="0" anchor="b"/>
                </a:tc>
              </a:tr>
              <a:tr h="89690">
                <a:tc>
                  <a:txBody>
                    <a:bodyPr/>
                    <a:lstStyle/>
                    <a:p>
                      <a:pPr algn="l" fontAlgn="b"/>
                      <a:r>
                        <a:rPr lang="en-US" sz="800" u="none" strike="noStrike" dirty="0">
                          <a:effectLst/>
                        </a:rPr>
                        <a:t>OSVW</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Xialong Dong (Action)</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MW</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cal/val data support</a:t>
                      </a:r>
                      <a:endParaRPr lang="en-US" sz="800" b="0" i="0" u="none" strike="noStrike" dirty="0">
                        <a:solidFill>
                          <a:srgbClr val="000000"/>
                        </a:solidFill>
                        <a:effectLst/>
                        <a:latin typeface="Calibri"/>
                      </a:endParaRPr>
                    </a:p>
                  </a:txBody>
                  <a:tcPr marL="6640" marR="6640" marT="6640" marB="0" anchor="b"/>
                </a:tc>
              </a:tr>
              <a:tr h="89690">
                <a:tc>
                  <a:txBody>
                    <a:bodyPr/>
                    <a:lstStyle/>
                    <a:p>
                      <a:pPr algn="l" fontAlgn="b"/>
                      <a:r>
                        <a:rPr lang="en-US" sz="800" u="none" strike="noStrike" dirty="0">
                          <a:effectLst/>
                        </a:rPr>
                        <a:t>OST</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Xialong Dong (Action)</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MW</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cal/val data support</a:t>
                      </a:r>
                      <a:endParaRPr lang="en-US" sz="800" b="0" i="0" u="none" strike="noStrike" dirty="0">
                        <a:solidFill>
                          <a:srgbClr val="000000"/>
                        </a:solidFill>
                        <a:effectLst/>
                        <a:latin typeface="Calibri"/>
                      </a:endParaRPr>
                    </a:p>
                  </a:txBody>
                  <a:tcPr marL="6640" marR="6640" marT="6640" marB="0" anchor="b"/>
                </a:tc>
              </a:tr>
              <a:tr h="85420">
                <a:tc>
                  <a:txBody>
                    <a:bodyPr/>
                    <a:lstStyle/>
                    <a:p>
                      <a:pPr algn="l" fontAlgn="b"/>
                      <a:r>
                        <a:rPr lang="en-US" sz="800" u="none" strike="noStrike" dirty="0">
                          <a:effectLst/>
                        </a:rPr>
                        <a:t>P</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Xialong Dong (Action)</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MW</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LPV</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cal/val data support</a:t>
                      </a:r>
                      <a:endParaRPr lang="en-US" sz="800" b="0" i="0" u="none" strike="noStrike" dirty="0">
                        <a:solidFill>
                          <a:srgbClr val="000000"/>
                        </a:solidFill>
                        <a:effectLst/>
                        <a:latin typeface="Calibri"/>
                      </a:endParaRPr>
                    </a:p>
                  </a:txBody>
                  <a:tcPr marL="6640" marR="6640" marT="6640" marB="0" anchor="b"/>
                </a:tc>
              </a:tr>
              <a:tr h="256259">
                <a:tc>
                  <a:txBody>
                    <a:bodyPr/>
                    <a:lstStyle/>
                    <a:p>
                      <a:pPr algn="l" fontAlgn="b"/>
                      <a:r>
                        <a:rPr lang="en-US" sz="800" u="none" strike="noStrike" dirty="0">
                          <a:effectLst/>
                        </a:rPr>
                        <a:t>LSI</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Greg Stensaas</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IVOS</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SAR, TM</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ensure cal/val processes and data for LSI tasks, FCT, GFOI interoperability, SAR cal/val, cal of climate and EVC instruments and validation of products</a:t>
                      </a:r>
                      <a:endParaRPr lang="en-US" sz="800" b="0" i="0" u="none" strike="noStrike" dirty="0">
                        <a:solidFill>
                          <a:srgbClr val="000000"/>
                        </a:solidFill>
                        <a:effectLst/>
                        <a:latin typeface="Calibri"/>
                      </a:endParaRPr>
                    </a:p>
                  </a:txBody>
                  <a:tcPr marL="6640" marR="6640" marT="6640" marB="0" anchor="b"/>
                </a:tc>
              </a:tr>
              <a:tr h="256259">
                <a:tc>
                  <a:txBody>
                    <a:bodyPr/>
                    <a:lstStyle/>
                    <a:p>
                      <a:pPr algn="l" fontAlgn="b"/>
                      <a:r>
                        <a:rPr lang="en-US" sz="800" u="none" strike="noStrike" dirty="0">
                          <a:effectLst/>
                        </a:rPr>
                        <a:t>AC</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Bojan R. Bojkov</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AC</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improve cal/val data is support of monitoring, assessment and predictive capabilities for changes in the ozone layer, air quality and climate forcing </a:t>
                      </a:r>
                      <a:endParaRPr lang="en-US" sz="800" b="0" i="0" u="none" strike="noStrike" dirty="0">
                        <a:solidFill>
                          <a:srgbClr val="000000"/>
                        </a:solidFill>
                        <a:effectLst/>
                        <a:latin typeface="Calibri"/>
                      </a:endParaRPr>
                    </a:p>
                  </a:txBody>
                  <a:tcPr marL="6640" marR="6640" marT="6640" marB="0" anchor="b"/>
                </a:tc>
              </a:tr>
              <a:tr h="85420">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Jean-Christopher Lambert</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AC</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r>
              <a:tr h="89690">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Albrecht von-Bargen</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AC</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r>
            </a:tbl>
          </a:graphicData>
        </a:graphic>
      </p:graphicFrame>
    </p:spTree>
    <p:extLst>
      <p:ext uri="{BB962C8B-B14F-4D97-AF65-F5344CB8AC3E}">
        <p14:creationId xmlns:p14="http://schemas.microsoft.com/office/powerpoint/2010/main" val="276147904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112</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80943" y="1449490"/>
            <a:ext cx="8772499" cy="544612"/>
          </a:xfrm>
          <a:prstGeom prst="rect">
            <a:avLst/>
          </a:prstGeom>
        </p:spPr>
        <p:txBody>
          <a:bodyPr/>
          <a:lstStyle/>
          <a:p>
            <a:pPr marL="342900" indent="-342900" defTabSz="914400">
              <a:lnSpc>
                <a:spcPct val="90000"/>
              </a:lnSpc>
              <a:spcBef>
                <a:spcPct val="20000"/>
              </a:spcBef>
              <a:buFont typeface="Arial" charset="0"/>
              <a:buChar char="•"/>
              <a:defRPr/>
            </a:pPr>
            <a:r>
              <a:rPr lang="en-US" altLang="ja-JP" sz="1600" b="1" kern="0" dirty="0" smtClean="0">
                <a:solidFill>
                  <a:schemeClr val="tx1">
                    <a:lumMod val="75000"/>
                  </a:schemeClr>
                </a:solidFill>
                <a:latin typeface="Arial" pitchFamily="34" charset="0"/>
                <a:ea typeface="ＭＳ Ｐゴシック" pitchFamily="50" charset="-128"/>
                <a:cs typeface="Arial" pitchFamily="34" charset="0"/>
              </a:rPr>
              <a:t>Interaction email to each WG, VC, and CEOS Task Lead asking for detailed cal/val support needs; Define support at WGCV level or establish SIT/SEC action</a:t>
            </a: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R="0" lvl="0" algn="l" defTabSz="914400" rtl="0" eaLnBrk="1" fontAlgn="base" latinLnBrk="0" hangingPunct="1">
              <a:lnSpc>
                <a:spcPct val="90000"/>
              </a:lnSpc>
              <a:spcBef>
                <a:spcPct val="20000"/>
              </a:spcBef>
              <a:spcAft>
                <a:spcPct val="0"/>
              </a:spcAft>
              <a:buClrTx/>
              <a:buSzTx/>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pic>
        <p:nvPicPr>
          <p:cNvPr id="205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943" y="2157958"/>
            <a:ext cx="8944523" cy="43190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635401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113</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0" y="1319213"/>
            <a:ext cx="4507990" cy="924454"/>
          </a:xfrm>
          <a:prstGeom prst="rect">
            <a:avLst/>
          </a:prstGeom>
        </p:spPr>
        <p:txBody>
          <a:bodyPr/>
          <a:lstStyle/>
          <a:p>
            <a:pPr marL="342900" indent="-342900" defTabSz="914400">
              <a:lnSpc>
                <a:spcPct val="90000"/>
              </a:lnSpc>
              <a:spcBef>
                <a:spcPct val="20000"/>
              </a:spcBef>
              <a:buFont typeface="Arial" charset="0"/>
              <a:buChar char="•"/>
              <a:defRPr/>
            </a:pPr>
            <a:r>
              <a:rPr lang="en-US" altLang="ja-JP" sz="1600" b="1" kern="0" dirty="0" smtClean="0">
                <a:solidFill>
                  <a:schemeClr val="tx1">
                    <a:lumMod val="75000"/>
                  </a:schemeClr>
                </a:solidFill>
                <a:latin typeface="Arial" pitchFamily="34" charset="0"/>
                <a:ea typeface="ＭＳ Ｐゴシック" pitchFamily="50" charset="-128"/>
                <a:cs typeface="Arial" pitchFamily="34" charset="0"/>
              </a:rPr>
              <a:t>Interaction email to each WG, VC, and CEOS Task Lead asking for detailed cal/val support needs; Define support at WGCV level or establish SIT/SEC action</a:t>
            </a: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R="0" lvl="0" algn="l" defTabSz="914400" rtl="0" eaLnBrk="1" fontAlgn="base" latinLnBrk="0" hangingPunct="1">
              <a:lnSpc>
                <a:spcPct val="90000"/>
              </a:lnSpc>
              <a:spcBef>
                <a:spcPct val="20000"/>
              </a:spcBef>
              <a:spcAft>
                <a:spcPct val="0"/>
              </a:spcAft>
              <a:buClrTx/>
              <a:buSzTx/>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pic>
        <p:nvPicPr>
          <p:cNvPr id="205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7458" y="1319213"/>
            <a:ext cx="4440630" cy="553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085" y="2243667"/>
            <a:ext cx="4633373" cy="44017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463286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114</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sz="3600" dirty="0" smtClean="0">
                <a:latin typeface="Tahoma" pitchFamily="-106" charset="0"/>
                <a:ea typeface="ＭＳ Ｐゴシック" pitchFamily="-106" charset="-128"/>
                <a:cs typeface="Tahoma" pitchFamily="-106" charset="0"/>
              </a:rPr>
              <a:t>Meetings</a:t>
            </a:r>
          </a:p>
        </p:txBody>
      </p:sp>
      <p:sp>
        <p:nvSpPr>
          <p:cNvPr id="5" name="Rectangle 3"/>
          <p:cNvSpPr txBox="1">
            <a:spLocks noChangeArrowheads="1"/>
          </p:cNvSpPr>
          <p:nvPr/>
        </p:nvSpPr>
        <p:spPr>
          <a:xfrm>
            <a:off x="147037" y="1416908"/>
            <a:ext cx="8832205" cy="5129942"/>
          </a:xfrm>
          <a:prstGeom prst="rect">
            <a:avLst/>
          </a:prstGeom>
        </p:spPr>
        <p:txBody>
          <a:bodyPr/>
          <a:lstStyle/>
          <a:p>
            <a:pPr marL="800100" lvl="1" indent="-342900" defTabSz="914400">
              <a:lnSpc>
                <a:spcPct val="90000"/>
              </a:lnSpc>
              <a:spcBef>
                <a:spcPct val="20000"/>
              </a:spcBef>
              <a:buFont typeface="Arial" charset="0"/>
              <a:buChar char="•"/>
              <a:defRPr/>
            </a:pPr>
            <a:r>
              <a:rPr lang="en-US" altLang="ja-JP" sz="2400" b="1" kern="0" dirty="0">
                <a:solidFill>
                  <a:schemeClr val="tx1">
                    <a:lumMod val="75000"/>
                  </a:schemeClr>
                </a:solidFill>
                <a:latin typeface="Tahoma" pitchFamily="34" charset="0"/>
                <a:ea typeface="Tahoma" pitchFamily="34" charset="0"/>
                <a:cs typeface="Tahoma" pitchFamily="34" charset="0"/>
              </a:rPr>
              <a:t>WGCV-35 / WGISS-34 on 24-28 Sept 2012</a:t>
            </a:r>
          </a:p>
          <a:p>
            <a:pPr marL="1257300" lvl="2" indent="-342900" defTabSz="914400">
              <a:lnSpc>
                <a:spcPct val="90000"/>
              </a:lnSpc>
              <a:spcBef>
                <a:spcPct val="20000"/>
              </a:spcBef>
              <a:buFont typeface="Arial" charset="0"/>
              <a:buChar char="•"/>
              <a:defRPr/>
            </a:pPr>
            <a:r>
              <a:rPr lang="en-US" altLang="ja-JP" sz="2400" kern="0" dirty="0">
                <a:solidFill>
                  <a:schemeClr val="tx1">
                    <a:lumMod val="75000"/>
                  </a:schemeClr>
                </a:solidFill>
                <a:latin typeface="Tahoma" pitchFamily="34" charset="0"/>
                <a:ea typeface="Tahoma" pitchFamily="34" charset="0"/>
                <a:cs typeface="Tahoma" pitchFamily="34" charset="0"/>
              </a:rPr>
              <a:t>Discussion of QA4EO implementation efforts</a:t>
            </a:r>
          </a:p>
          <a:p>
            <a:pPr marL="800100" lvl="1" indent="-342900" defTabSz="914400">
              <a:lnSpc>
                <a:spcPct val="90000"/>
              </a:lnSpc>
              <a:spcBef>
                <a:spcPct val="20000"/>
              </a:spcBef>
              <a:buFont typeface="Arial" charset="0"/>
              <a:buChar char="•"/>
              <a:defRPr/>
            </a:pPr>
            <a:r>
              <a:rPr lang="en-US" altLang="ja-JP" sz="2400" b="1" kern="0" dirty="0" smtClean="0">
                <a:solidFill>
                  <a:schemeClr val="tx1">
                    <a:lumMod val="75000"/>
                  </a:schemeClr>
                </a:solidFill>
                <a:latin typeface="Tahoma" pitchFamily="34" charset="0"/>
                <a:ea typeface="Tahoma" pitchFamily="34" charset="0"/>
                <a:cs typeface="Tahoma" pitchFamily="34" charset="0"/>
              </a:rPr>
              <a:t>WGCV-36 – May 2013 - Shanghai, China</a:t>
            </a:r>
          </a:p>
          <a:p>
            <a:pPr marL="800100" lvl="1" indent="-342900" defTabSz="914400">
              <a:lnSpc>
                <a:spcPct val="90000"/>
              </a:lnSpc>
              <a:spcBef>
                <a:spcPct val="20000"/>
              </a:spcBef>
              <a:buFont typeface="Arial" charset="0"/>
              <a:buChar char="•"/>
              <a:defRPr/>
            </a:pPr>
            <a:r>
              <a:rPr lang="en-US" altLang="ja-JP" sz="2400" b="1" kern="0" dirty="0" smtClean="0">
                <a:solidFill>
                  <a:schemeClr val="tx1">
                    <a:lumMod val="75000"/>
                  </a:schemeClr>
                </a:solidFill>
                <a:latin typeface="Tahoma" pitchFamily="34" charset="0"/>
                <a:ea typeface="Tahoma" pitchFamily="34" charset="0"/>
                <a:cs typeface="Tahoma" pitchFamily="34" charset="0"/>
              </a:rPr>
              <a:t>WGCV-37 – Jan/Feb 2014 – TBD</a:t>
            </a:r>
          </a:p>
          <a:p>
            <a:pPr marL="800100" lvl="1" indent="-342900" defTabSz="914400">
              <a:lnSpc>
                <a:spcPct val="90000"/>
              </a:lnSpc>
              <a:spcBef>
                <a:spcPct val="20000"/>
              </a:spcBef>
              <a:buFont typeface="Arial" charset="0"/>
              <a:buChar char="•"/>
              <a:defRPr/>
            </a:pPr>
            <a:r>
              <a:rPr lang="en-US" altLang="ja-JP" sz="2400" b="1" kern="0" dirty="0" smtClean="0">
                <a:solidFill>
                  <a:schemeClr val="tx1">
                    <a:lumMod val="75000"/>
                  </a:schemeClr>
                </a:solidFill>
                <a:latin typeface="Tahoma" pitchFamily="34" charset="0"/>
                <a:ea typeface="Tahoma" pitchFamily="34" charset="0"/>
                <a:cs typeface="Tahoma" pitchFamily="34" charset="0"/>
              </a:rPr>
              <a:t>WGCV-38 -  Sept 2014 – TDB</a:t>
            </a:r>
          </a:p>
          <a:p>
            <a:pPr marL="800100" lvl="1" indent="-342900" defTabSz="914400">
              <a:lnSpc>
                <a:spcPct val="90000"/>
              </a:lnSpc>
              <a:spcBef>
                <a:spcPct val="20000"/>
              </a:spcBef>
              <a:buFont typeface="Arial" charset="0"/>
              <a:buChar char="•"/>
              <a:defRPr/>
            </a:pPr>
            <a:r>
              <a:rPr lang="en-US" altLang="ja-JP" sz="2400" b="1" kern="0" dirty="0" smtClean="0">
                <a:solidFill>
                  <a:schemeClr val="tx1">
                    <a:lumMod val="75000"/>
                  </a:schemeClr>
                </a:solidFill>
                <a:latin typeface="Tahoma" pitchFamily="34" charset="0"/>
                <a:ea typeface="Tahoma" pitchFamily="34" charset="0"/>
                <a:cs typeface="Tahoma" pitchFamily="34" charset="0"/>
              </a:rPr>
              <a:t>Subgroup meetings continue 1-2 times per year</a:t>
            </a:r>
          </a:p>
          <a:p>
            <a:pPr marL="800100" lvl="1" indent="-342900" defTabSz="914400">
              <a:lnSpc>
                <a:spcPct val="90000"/>
              </a:lnSpc>
              <a:spcBef>
                <a:spcPct val="20000"/>
              </a:spcBef>
              <a:buFont typeface="Arial" charset="0"/>
              <a:buChar char="•"/>
              <a:defRPr/>
            </a:pPr>
            <a:r>
              <a:rPr lang="en-GB" sz="2400" b="1" kern="0" dirty="0">
                <a:solidFill>
                  <a:schemeClr val="tx1">
                    <a:lumMod val="75000"/>
                  </a:schemeClr>
                </a:solidFill>
                <a:latin typeface="Tahoma" pitchFamily="34" charset="0"/>
                <a:ea typeface="Tahoma" pitchFamily="34" charset="0"/>
                <a:cs typeface="Tahoma" pitchFamily="34" charset="0"/>
              </a:rPr>
              <a:t>CEOS Libya-4 </a:t>
            </a:r>
            <a:r>
              <a:rPr lang="en-GB" sz="2400" b="1" kern="0" dirty="0" smtClean="0">
                <a:solidFill>
                  <a:schemeClr val="tx1">
                    <a:lumMod val="75000"/>
                  </a:schemeClr>
                </a:solidFill>
                <a:latin typeface="Tahoma" pitchFamily="34" charset="0"/>
                <a:ea typeface="Tahoma" pitchFamily="34" charset="0"/>
                <a:cs typeface="Tahoma" pitchFamily="34" charset="0"/>
              </a:rPr>
              <a:t>Workshop - </a:t>
            </a:r>
          </a:p>
          <a:p>
            <a:pPr marL="1257300" lvl="2" indent="-342900" defTabSz="914400">
              <a:lnSpc>
                <a:spcPct val="90000"/>
              </a:lnSpc>
              <a:spcBef>
                <a:spcPct val="20000"/>
              </a:spcBef>
              <a:buFont typeface="Arial" charset="0"/>
              <a:buChar char="•"/>
              <a:defRPr/>
            </a:pPr>
            <a:r>
              <a:rPr lang="da-DK" sz="2400" kern="0" dirty="0" smtClean="0">
                <a:solidFill>
                  <a:schemeClr val="tx1">
                    <a:lumMod val="75000"/>
                  </a:schemeClr>
                </a:solidFill>
                <a:latin typeface="Tahoma" pitchFamily="34" charset="0"/>
                <a:ea typeface="Tahoma" pitchFamily="34" charset="0"/>
                <a:cs typeface="Tahoma" pitchFamily="34" charset="0"/>
              </a:rPr>
              <a:t>October </a:t>
            </a:r>
            <a:r>
              <a:rPr lang="da-DK" sz="2400" kern="0" dirty="0">
                <a:solidFill>
                  <a:schemeClr val="tx1">
                    <a:lumMod val="75000"/>
                  </a:schemeClr>
                </a:solidFill>
                <a:latin typeface="Tahoma" pitchFamily="34" charset="0"/>
                <a:ea typeface="Tahoma" pitchFamily="34" charset="0"/>
                <a:cs typeface="Tahoma" pitchFamily="34" charset="0"/>
              </a:rPr>
              <a:t>4-5, 2012</a:t>
            </a:r>
            <a:r>
              <a:rPr lang="en-US" sz="2400" kern="0" dirty="0">
                <a:solidFill>
                  <a:schemeClr val="tx1">
                    <a:lumMod val="75000"/>
                  </a:schemeClr>
                </a:solidFill>
                <a:latin typeface="Tahoma" pitchFamily="34" charset="0"/>
                <a:ea typeface="Tahoma" pitchFamily="34" charset="0"/>
                <a:cs typeface="Tahoma" pitchFamily="34" charset="0"/>
              </a:rPr>
              <a:t>, CNES Paris, </a:t>
            </a:r>
            <a:r>
              <a:rPr lang="en-US" sz="2400" kern="0" dirty="0" smtClean="0">
                <a:solidFill>
                  <a:schemeClr val="tx1">
                    <a:lumMod val="75000"/>
                  </a:schemeClr>
                </a:solidFill>
                <a:latin typeface="Tahoma" pitchFamily="34" charset="0"/>
                <a:ea typeface="Tahoma" pitchFamily="34" charset="0"/>
                <a:cs typeface="Tahoma" pitchFamily="34" charset="0"/>
              </a:rPr>
              <a:t>(registration </a:t>
            </a:r>
            <a:r>
              <a:rPr lang="en-US" sz="2400" kern="0" dirty="0">
                <a:solidFill>
                  <a:schemeClr val="tx1">
                    <a:lumMod val="75000"/>
                  </a:schemeClr>
                </a:solidFill>
                <a:latin typeface="Tahoma" pitchFamily="34" charset="0"/>
                <a:ea typeface="Tahoma" pitchFamily="34" charset="0"/>
                <a:cs typeface="Tahoma" pitchFamily="34" charset="0"/>
              </a:rPr>
              <a:t>deadline September </a:t>
            </a:r>
            <a:r>
              <a:rPr lang="en-US" sz="2400" kern="0" dirty="0" smtClean="0">
                <a:solidFill>
                  <a:schemeClr val="tx1">
                    <a:lumMod val="75000"/>
                  </a:schemeClr>
                </a:solidFill>
                <a:latin typeface="Tahoma" pitchFamily="34" charset="0"/>
                <a:ea typeface="Tahoma" pitchFamily="34" charset="0"/>
                <a:cs typeface="Tahoma" pitchFamily="34" charset="0"/>
              </a:rPr>
              <a:t>14</a:t>
            </a:r>
            <a:r>
              <a:rPr lang="en-US" sz="2400" kern="0" baseline="30000" dirty="0" smtClean="0">
                <a:solidFill>
                  <a:schemeClr val="tx1">
                    <a:lumMod val="75000"/>
                  </a:schemeClr>
                </a:solidFill>
                <a:latin typeface="Tahoma" pitchFamily="34" charset="0"/>
                <a:ea typeface="Tahoma" pitchFamily="34" charset="0"/>
                <a:cs typeface="Tahoma" pitchFamily="34" charset="0"/>
              </a:rPr>
              <a:t>th</a:t>
            </a:r>
            <a:r>
              <a:rPr lang="en-US" sz="2400" kern="0" dirty="0" smtClean="0">
                <a:solidFill>
                  <a:schemeClr val="tx1">
                    <a:lumMod val="75000"/>
                  </a:schemeClr>
                </a:solidFill>
                <a:latin typeface="Tahoma" pitchFamily="34" charset="0"/>
                <a:ea typeface="Tahoma" pitchFamily="34" charset="0"/>
                <a:cs typeface="Tahoma" pitchFamily="34" charset="0"/>
              </a:rPr>
              <a:t>)</a:t>
            </a:r>
          </a:p>
        </p:txBody>
      </p:sp>
    </p:spTree>
    <p:extLst>
      <p:ext uri="{BB962C8B-B14F-4D97-AF65-F5344CB8AC3E}">
        <p14:creationId xmlns:p14="http://schemas.microsoft.com/office/powerpoint/2010/main" val="125466736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p:cNvSpPr>
          <p:nvPr>
            <p:ph type="title"/>
          </p:nvPr>
        </p:nvSpPr>
        <p:spPr>
          <a:xfrm>
            <a:off x="2743200" y="0"/>
            <a:ext cx="6400800" cy="868363"/>
          </a:xfrm>
        </p:spPr>
        <p:txBody>
          <a:bodyPr/>
          <a:lstStyle/>
          <a:p>
            <a:r>
              <a:rPr lang="en-GB" sz="3200" dirty="0" smtClean="0">
                <a:solidFill>
                  <a:schemeClr val="bg1"/>
                </a:solidFill>
                <a:latin typeface="Tahoma" pitchFamily="34" charset="0"/>
                <a:ea typeface="Tahoma" pitchFamily="34" charset="0"/>
                <a:cs typeface="Tahoma" pitchFamily="34" charset="0"/>
              </a:rPr>
              <a:t>WHAT IS QA4EO?</a:t>
            </a:r>
          </a:p>
        </p:txBody>
      </p:sp>
      <p:sp>
        <p:nvSpPr>
          <p:cNvPr id="12291" name="Rectangle 3"/>
          <p:cNvSpPr>
            <a:spLocks noGrp="1"/>
          </p:cNvSpPr>
          <p:nvPr>
            <p:ph type="body" idx="1"/>
          </p:nvPr>
        </p:nvSpPr>
        <p:spPr>
          <a:xfrm>
            <a:off x="468313" y="1341438"/>
            <a:ext cx="8294687" cy="4781550"/>
          </a:xfrm>
        </p:spPr>
        <p:txBody>
          <a:bodyPr>
            <a:normAutofit fontScale="92500"/>
          </a:bodyPr>
          <a:lstStyle/>
          <a:p>
            <a:r>
              <a:rPr lang="en-GB" sz="2400" b="1" dirty="0" smtClean="0">
                <a:latin typeface="Tahoma" pitchFamily="34" charset="0"/>
                <a:ea typeface="Tahoma" pitchFamily="34" charset="0"/>
                <a:cs typeface="Tahoma" pitchFamily="34" charset="0"/>
              </a:rPr>
              <a:t>The  Quality Assurance framework for Earth Observation (</a:t>
            </a:r>
            <a:r>
              <a:rPr lang="en-GB" sz="2400" dirty="0" smtClean="0">
                <a:latin typeface="Tahoma" pitchFamily="34" charset="0"/>
                <a:ea typeface="Tahoma" pitchFamily="34" charset="0"/>
                <a:cs typeface="Tahoma" pitchFamily="34" charset="0"/>
              </a:rPr>
              <a:t>QA4EO</a:t>
            </a:r>
            <a:r>
              <a:rPr lang="en-GB" sz="2400" b="1" dirty="0" smtClean="0">
                <a:latin typeface="Tahoma" pitchFamily="34" charset="0"/>
                <a:ea typeface="Tahoma" pitchFamily="34" charset="0"/>
                <a:cs typeface="Tahoma" pitchFamily="34" charset="0"/>
              </a:rPr>
              <a:t>) principles: </a:t>
            </a:r>
          </a:p>
          <a:p>
            <a:pPr lvl="1"/>
            <a:r>
              <a:rPr lang="en-GB" sz="2400" dirty="0" smtClean="0">
                <a:latin typeface="Tahoma" pitchFamily="34" charset="0"/>
                <a:ea typeface="Tahoma" pitchFamily="34" charset="0"/>
                <a:cs typeface="Tahoma" pitchFamily="34" charset="0"/>
              </a:rPr>
              <a:t>It is critical that </a:t>
            </a:r>
            <a:r>
              <a:rPr lang="en-GB" sz="2400" b="1" u="sng" dirty="0" smtClean="0">
                <a:latin typeface="Tahoma" pitchFamily="34" charset="0"/>
                <a:ea typeface="Tahoma" pitchFamily="34" charset="0"/>
                <a:cs typeface="Tahoma" pitchFamily="34" charset="0"/>
              </a:rPr>
              <a:t>data and derived products </a:t>
            </a:r>
            <a:r>
              <a:rPr lang="en-GB" sz="2400" dirty="0" smtClean="0">
                <a:latin typeface="Tahoma" pitchFamily="34" charset="0"/>
                <a:ea typeface="Tahoma" pitchFamily="34" charset="0"/>
                <a:cs typeface="Tahoma" pitchFamily="34" charset="0"/>
              </a:rPr>
              <a:t>are easily accessible in an open manner and have associated with them an </a:t>
            </a:r>
            <a:r>
              <a:rPr lang="en-GB" sz="2400" b="1" u="sng" dirty="0" smtClean="0">
                <a:latin typeface="Tahoma" pitchFamily="34" charset="0"/>
                <a:ea typeface="Tahoma" pitchFamily="34" charset="0"/>
                <a:cs typeface="Tahoma" pitchFamily="34" charset="0"/>
              </a:rPr>
              <a:t>indicator of their quality traceable to reference standards</a:t>
            </a:r>
            <a:r>
              <a:rPr lang="en-GB" sz="2400" b="1" dirty="0" smtClean="0">
                <a:latin typeface="Tahoma" pitchFamily="34" charset="0"/>
                <a:ea typeface="Tahoma" pitchFamily="34" charset="0"/>
                <a:cs typeface="Tahoma" pitchFamily="34" charset="0"/>
              </a:rPr>
              <a:t> </a:t>
            </a:r>
            <a:r>
              <a:rPr lang="en-GB" sz="2400" dirty="0" smtClean="0">
                <a:latin typeface="Tahoma" pitchFamily="34" charset="0"/>
                <a:ea typeface="Tahoma" pitchFamily="34" charset="0"/>
                <a:cs typeface="Tahoma" pitchFamily="34" charset="0"/>
              </a:rPr>
              <a:t>(preferably SI) to enable users to assess its suitability for their application i.e. its </a:t>
            </a:r>
            <a:r>
              <a:rPr lang="en-GB" sz="2400" b="1" u="sng" dirty="0" smtClean="0">
                <a:latin typeface="Tahoma" pitchFamily="34" charset="0"/>
                <a:ea typeface="Tahoma" pitchFamily="34" charset="0"/>
                <a:cs typeface="Tahoma" pitchFamily="34" charset="0"/>
              </a:rPr>
              <a:t>“fitness for purpose”</a:t>
            </a:r>
            <a:r>
              <a:rPr lang="en-GB" sz="2400" dirty="0" smtClean="0">
                <a:latin typeface="Tahoma" pitchFamily="34" charset="0"/>
                <a:ea typeface="Tahoma" pitchFamily="34" charset="0"/>
                <a:cs typeface="Tahoma" pitchFamily="34" charset="0"/>
              </a:rPr>
              <a:t>.</a:t>
            </a:r>
          </a:p>
          <a:p>
            <a:pPr lvl="1"/>
            <a:endParaRPr lang="en-GB" sz="2400" dirty="0" smtClean="0">
              <a:latin typeface="Tahoma" pitchFamily="34" charset="0"/>
              <a:ea typeface="Tahoma" pitchFamily="34" charset="0"/>
              <a:cs typeface="Tahoma" pitchFamily="34" charset="0"/>
            </a:endParaRPr>
          </a:p>
          <a:p>
            <a:pPr lvl="1"/>
            <a:r>
              <a:rPr lang="en-GB" sz="2400" dirty="0" smtClean="0">
                <a:latin typeface="Tahoma" pitchFamily="34" charset="0"/>
                <a:ea typeface="Tahoma" pitchFamily="34" charset="0"/>
                <a:cs typeface="Tahoma" pitchFamily="34" charset="0"/>
              </a:rPr>
              <a:t>This Quality Indicator needs to be unequivocal in its interpretation and derivation , yet sufficiently flexible, to be </a:t>
            </a:r>
            <a:r>
              <a:rPr lang="en-GB" sz="2400" b="1" u="sng" dirty="0" smtClean="0">
                <a:latin typeface="Tahoma" pitchFamily="34" charset="0"/>
                <a:ea typeface="Tahoma" pitchFamily="34" charset="0"/>
                <a:cs typeface="Tahoma" pitchFamily="34" charset="0"/>
              </a:rPr>
              <a:t>implemented across the full range of EO activities which are coordinated through GEO</a:t>
            </a:r>
            <a:r>
              <a:rPr lang="en-GB" sz="2400" dirty="0" smtClean="0">
                <a:latin typeface="Tahoma" pitchFamily="34" charset="0"/>
                <a:ea typeface="Tahoma" pitchFamily="34" charset="0"/>
                <a:cs typeface="Tahoma" pitchFamily="34" charset="0"/>
              </a:rPr>
              <a:t>.</a:t>
            </a:r>
          </a:p>
        </p:txBody>
      </p:sp>
    </p:spTree>
    <p:extLst>
      <p:ext uri="{BB962C8B-B14F-4D97-AF65-F5344CB8AC3E}">
        <p14:creationId xmlns:p14="http://schemas.microsoft.com/office/powerpoint/2010/main" val="309485043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0"/>
            <a:ext cx="6400800" cy="868362"/>
          </a:xfrm>
        </p:spPr>
        <p:txBody>
          <a:bodyPr/>
          <a:lstStyle/>
          <a:p>
            <a:r>
              <a:rPr lang="en-US" sz="3200" dirty="0" smtClean="0">
                <a:solidFill>
                  <a:schemeClr val="bg1"/>
                </a:solidFill>
                <a:latin typeface="Tahoma" pitchFamily="34" charset="0"/>
                <a:ea typeface="Tahoma" pitchFamily="34" charset="0"/>
                <a:cs typeface="Tahoma" pitchFamily="34" charset="0"/>
              </a:rPr>
              <a:t>QA4EO SEC and Support</a:t>
            </a:r>
            <a:endParaRPr lang="en-US" sz="3200" dirty="0">
              <a:solidFill>
                <a:schemeClr val="bg1"/>
              </a:solidFill>
              <a:latin typeface="Tahoma" pitchFamily="34" charset="0"/>
              <a:ea typeface="Tahoma" pitchFamily="34" charset="0"/>
              <a:cs typeface="Tahoma" pitchFamily="34" charset="0"/>
            </a:endParaRPr>
          </a:p>
        </p:txBody>
      </p:sp>
      <p:sp>
        <p:nvSpPr>
          <p:cNvPr id="3" name="Content Placeholder 2"/>
          <p:cNvSpPr>
            <a:spLocks noGrp="1"/>
          </p:cNvSpPr>
          <p:nvPr>
            <p:ph idx="1"/>
          </p:nvPr>
        </p:nvSpPr>
        <p:spPr/>
        <p:txBody>
          <a:bodyPr/>
          <a:lstStyle/>
          <a:p>
            <a:r>
              <a:rPr lang="en-US" dirty="0" smtClean="0">
                <a:latin typeface="Tahoma" pitchFamily="34" charset="0"/>
                <a:ea typeface="Tahoma" pitchFamily="34" charset="0"/>
                <a:cs typeface="Tahoma" pitchFamily="34" charset="0"/>
              </a:rPr>
              <a:t>UKSA with Centre of Carbon Management (CCM) at the National Physical Laboratory (NPL)</a:t>
            </a:r>
          </a:p>
          <a:p>
            <a:pPr lvl="1"/>
            <a:r>
              <a:rPr lang="en-US" dirty="0" smtClean="0">
                <a:latin typeface="Tahoma" pitchFamily="34" charset="0"/>
                <a:ea typeface="Tahoma" pitchFamily="34" charset="0"/>
                <a:cs typeface="Tahoma" pitchFamily="34" charset="0"/>
              </a:rPr>
              <a:t>2 year effort to support QA4EO implementation support – secretariat, web, leadership</a:t>
            </a:r>
          </a:p>
          <a:p>
            <a:pPr lvl="1"/>
            <a:r>
              <a:rPr lang="en-US" dirty="0" smtClean="0">
                <a:latin typeface="Tahoma" pitchFamily="34" charset="0"/>
                <a:ea typeface="Tahoma" pitchFamily="34" charset="0"/>
                <a:cs typeface="Tahoma" pitchFamily="34" charset="0"/>
              </a:rPr>
              <a:t>Dr. Hillary Elliott</a:t>
            </a:r>
          </a:p>
          <a:p>
            <a:pPr lvl="1"/>
            <a:r>
              <a:rPr lang="en-US" dirty="0" smtClean="0">
                <a:latin typeface="Tahoma" pitchFamily="34" charset="0"/>
                <a:ea typeface="Tahoma" pitchFamily="34" charset="0"/>
                <a:cs typeface="Tahoma" pitchFamily="34" charset="0"/>
              </a:rPr>
              <a:t>http://www.npl.co.uk/carbon-measurements</a:t>
            </a:r>
          </a:p>
        </p:txBody>
      </p:sp>
      <p:sp>
        <p:nvSpPr>
          <p:cNvPr id="4" name="Slide Number Placeholder 3"/>
          <p:cNvSpPr>
            <a:spLocks noGrp="1"/>
          </p:cNvSpPr>
          <p:nvPr>
            <p:ph type="sldNum" sz="quarter" idx="10"/>
          </p:nvPr>
        </p:nvSpPr>
        <p:spPr/>
        <p:txBody>
          <a:bodyPr/>
          <a:lstStyle/>
          <a:p>
            <a:pPr>
              <a:defRPr/>
            </a:pPr>
            <a:fld id="{EEF6D2E3-F454-4EB5-9ECC-195F0C4B53F6}" type="slidenum">
              <a:rPr lang="en-US" altLang="ja-JP" smtClean="0"/>
              <a:pPr>
                <a:defRPr/>
              </a:pPr>
              <a:t>116</a:t>
            </a:fld>
            <a:endParaRPr lang="en-US" altLang="ja-JP" dirty="0"/>
          </a:p>
        </p:txBody>
      </p:sp>
    </p:spTree>
    <p:extLst>
      <p:ext uri="{BB962C8B-B14F-4D97-AF65-F5344CB8AC3E}">
        <p14:creationId xmlns:p14="http://schemas.microsoft.com/office/powerpoint/2010/main" val="3603260543"/>
      </p:ext>
    </p:extLst>
  </p:cSld>
  <p:clrMapOvr>
    <a:masterClrMapping/>
  </p:clrMapOvr>
  <p:timing>
    <p:tnLst>
      <p:par>
        <p:cTn xmlns:p14="http://schemas.microsoft.com/office/powerpoint/2010/mai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p:cNvSpPr>
          <p:nvPr>
            <p:ph type="title"/>
          </p:nvPr>
        </p:nvSpPr>
        <p:spPr>
          <a:xfrm>
            <a:off x="2743200" y="0"/>
            <a:ext cx="6400800" cy="868363"/>
          </a:xfrm>
        </p:spPr>
        <p:txBody>
          <a:bodyPr/>
          <a:lstStyle/>
          <a:p>
            <a:r>
              <a:rPr lang="en-GB" sz="3200" dirty="0" smtClean="0">
                <a:solidFill>
                  <a:schemeClr val="bg1"/>
                </a:solidFill>
                <a:latin typeface="Tahoma" pitchFamily="34" charset="0"/>
                <a:ea typeface="Tahoma" pitchFamily="34" charset="0"/>
                <a:cs typeface="Tahoma" pitchFamily="34" charset="0"/>
              </a:rPr>
              <a:t>QA4EO Implementation Plan</a:t>
            </a:r>
          </a:p>
        </p:txBody>
      </p:sp>
      <p:sp>
        <p:nvSpPr>
          <p:cNvPr id="23555" name="Rectangle 3"/>
          <p:cNvSpPr>
            <a:spLocks noGrp="1"/>
          </p:cNvSpPr>
          <p:nvPr>
            <p:ph type="body" idx="1"/>
          </p:nvPr>
        </p:nvSpPr>
        <p:spPr>
          <a:xfrm>
            <a:off x="539749" y="1341438"/>
            <a:ext cx="8363245" cy="4781550"/>
          </a:xfrm>
        </p:spPr>
        <p:txBody>
          <a:bodyPr/>
          <a:lstStyle/>
          <a:p>
            <a:pPr>
              <a:lnSpc>
                <a:spcPct val="75000"/>
              </a:lnSpc>
            </a:pPr>
            <a:r>
              <a:rPr lang="en-GB" sz="2400" b="1" dirty="0" smtClean="0">
                <a:latin typeface="Tahoma" pitchFamily="34" charset="0"/>
                <a:ea typeface="Tahoma" pitchFamily="34" charset="0"/>
                <a:cs typeface="Tahoma" pitchFamily="34" charset="0"/>
              </a:rPr>
              <a:t>Based on, previous workshop outcomes </a:t>
            </a:r>
            <a:r>
              <a:rPr lang="en-GB" sz="2400" b="1" dirty="0" smtClean="0">
                <a:ea typeface="ＭＳ Ｐゴシック" pitchFamily="34" charset="-128"/>
              </a:rPr>
              <a:t>and actions</a:t>
            </a:r>
          </a:p>
          <a:p>
            <a:pPr lvl="1">
              <a:lnSpc>
                <a:spcPct val="75000"/>
              </a:lnSpc>
            </a:pPr>
            <a:endParaRPr lang="en-GB" sz="1600" b="1" dirty="0" smtClean="0">
              <a:ea typeface="ＭＳ Ｐゴシック" pitchFamily="34" charset="-128"/>
            </a:endParaRPr>
          </a:p>
          <a:p>
            <a:pPr>
              <a:lnSpc>
                <a:spcPct val="75000"/>
              </a:lnSpc>
            </a:pPr>
            <a:endParaRPr lang="en-GB" sz="2000" b="1" dirty="0" smtClean="0">
              <a:ea typeface="ＭＳ Ｐゴシック" pitchFamily="34" charset="-128"/>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199808706"/>
              </p:ext>
            </p:extLst>
          </p:nvPr>
        </p:nvGraphicFramePr>
        <p:xfrm>
          <a:off x="3342204" y="1665767"/>
          <a:ext cx="3934679" cy="5092405"/>
        </p:xfrm>
        <a:graphic>
          <a:graphicData uri="http://schemas.openxmlformats.org/presentationml/2006/ole">
            <mc:AlternateContent xmlns:mc="http://schemas.openxmlformats.org/markup-compatibility/2006">
              <mc:Choice xmlns:v="urn:schemas-microsoft-com:vml" Requires="v">
                <p:oleObj spid="_x0000_s1027" name="Acrobat Document" r:id="rId4" imgW="5829199" imgH="7543800" progId="AcroExch.Document.7">
                  <p:embed/>
                </p:oleObj>
              </mc:Choice>
              <mc:Fallback>
                <p:oleObj name="Acrobat Document" r:id="rId4" imgW="5829199" imgH="7543800" progId="AcroExch.Document.7">
                  <p:embed/>
                  <p:pic>
                    <p:nvPicPr>
                      <p:cNvPr id="0" name=""/>
                      <p:cNvPicPr/>
                      <p:nvPr/>
                    </p:nvPicPr>
                    <p:blipFill>
                      <a:blip r:embed="rId5"/>
                      <a:stretch>
                        <a:fillRect/>
                      </a:stretch>
                    </p:blipFill>
                    <p:spPr>
                      <a:xfrm>
                        <a:off x="3342204" y="1665767"/>
                        <a:ext cx="3934679" cy="5092405"/>
                      </a:xfrm>
                      <a:prstGeom prst="rect">
                        <a:avLst/>
                      </a:prstGeom>
                      <a:ln>
                        <a:solidFill>
                          <a:schemeClr val="tx1"/>
                        </a:solidFill>
                      </a:ln>
                    </p:spPr>
                  </p:pic>
                </p:oleObj>
              </mc:Fallback>
            </mc:AlternateContent>
          </a:graphicData>
        </a:graphic>
      </p:graphicFrame>
    </p:spTree>
    <p:extLst>
      <p:ext uri="{BB962C8B-B14F-4D97-AF65-F5344CB8AC3E}">
        <p14:creationId xmlns:p14="http://schemas.microsoft.com/office/powerpoint/2010/main" val="218145819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p:cNvSpPr>
          <p:nvPr>
            <p:ph type="title"/>
          </p:nvPr>
        </p:nvSpPr>
        <p:spPr>
          <a:xfrm>
            <a:off x="2133600" y="0"/>
            <a:ext cx="7010400" cy="868363"/>
          </a:xfrm>
        </p:spPr>
        <p:txBody>
          <a:bodyPr/>
          <a:lstStyle/>
          <a:p>
            <a:r>
              <a:rPr lang="en-GB" sz="3200" dirty="0" smtClean="0">
                <a:solidFill>
                  <a:schemeClr val="bg1"/>
                </a:solidFill>
                <a:latin typeface="Tahoma" pitchFamily="34" charset="0"/>
                <a:ea typeface="Tahoma" pitchFamily="34" charset="0"/>
                <a:cs typeface="Tahoma" pitchFamily="34" charset="0"/>
              </a:rPr>
              <a:t>QA4EO Implementation Profile</a:t>
            </a:r>
          </a:p>
        </p:txBody>
      </p:sp>
      <p:sp>
        <p:nvSpPr>
          <p:cNvPr id="23555" name="Rectangle 3"/>
          <p:cNvSpPr>
            <a:spLocks noGrp="1"/>
          </p:cNvSpPr>
          <p:nvPr>
            <p:ph type="body" idx="1"/>
          </p:nvPr>
        </p:nvSpPr>
        <p:spPr>
          <a:xfrm>
            <a:off x="512429" y="1341437"/>
            <a:ext cx="8298417" cy="5342897"/>
          </a:xfrm>
        </p:spPr>
        <p:txBody>
          <a:bodyPr>
            <a:normAutofit fontScale="77500" lnSpcReduction="20000"/>
          </a:bodyPr>
          <a:lstStyle/>
          <a:p>
            <a:pPr>
              <a:lnSpc>
                <a:spcPct val="120000"/>
              </a:lnSpc>
            </a:pPr>
            <a:r>
              <a:rPr lang="en-US" sz="2400" b="1" dirty="0" smtClean="0">
                <a:latin typeface="Tahoma" pitchFamily="34" charset="0"/>
                <a:ea typeface="Tahoma" pitchFamily="34" charset="0"/>
                <a:cs typeface="Tahoma" pitchFamily="34" charset="0"/>
              </a:rPr>
              <a:t>QA4EO implementation is supported by a framework document and a set of key guidelines to assist in its interpretation and implementation </a:t>
            </a:r>
          </a:p>
          <a:p>
            <a:pPr lvl="1">
              <a:lnSpc>
                <a:spcPct val="120000"/>
              </a:lnSpc>
            </a:pPr>
            <a:r>
              <a:rPr lang="en-US" sz="2000" b="1" dirty="0" smtClean="0">
                <a:latin typeface="Tahoma" pitchFamily="34" charset="0"/>
                <a:ea typeface="Tahoma" pitchFamily="34" charset="0"/>
                <a:cs typeface="Tahoma" pitchFamily="34" charset="0"/>
              </a:rPr>
              <a:t>Principles and Guidelines Version 4.0 and Implementation Management</a:t>
            </a:r>
          </a:p>
          <a:p>
            <a:pPr lvl="2">
              <a:lnSpc>
                <a:spcPct val="120000"/>
              </a:lnSpc>
            </a:pPr>
            <a:r>
              <a:rPr lang="en-US" sz="1600" b="1" dirty="0" smtClean="0">
                <a:latin typeface="Tahoma" pitchFamily="34" charset="0"/>
                <a:ea typeface="Tahoma" pitchFamily="34" charset="0"/>
                <a:cs typeface="Tahoma" pitchFamily="34" charset="0"/>
              </a:rPr>
              <a:t>CEOS, IEEE, agency support and workshop revisions</a:t>
            </a:r>
          </a:p>
          <a:p>
            <a:pPr lvl="1">
              <a:lnSpc>
                <a:spcPct val="120000"/>
              </a:lnSpc>
            </a:pPr>
            <a:r>
              <a:rPr lang="en-US" sz="2000" b="1" dirty="0" smtClean="0">
                <a:latin typeface="Tahoma" pitchFamily="34" charset="0"/>
                <a:ea typeface="Tahoma" pitchFamily="34" charset="0"/>
                <a:cs typeface="Tahoma" pitchFamily="34" charset="0"/>
              </a:rPr>
              <a:t>QA4EO Website    </a:t>
            </a:r>
            <a:r>
              <a:rPr lang="en-US" sz="2000" b="1" dirty="0" smtClean="0">
                <a:latin typeface="Tahoma" pitchFamily="34" charset="0"/>
                <a:ea typeface="Tahoma" pitchFamily="34" charset="0"/>
                <a:cs typeface="Tahoma" pitchFamily="34" charset="0"/>
                <a:hlinkClick r:id="rId3"/>
              </a:rPr>
              <a:t>http://qa4eo.org/</a:t>
            </a:r>
            <a:endParaRPr lang="en-US" sz="2000" b="1" dirty="0" smtClean="0">
              <a:latin typeface="Tahoma" pitchFamily="34" charset="0"/>
              <a:ea typeface="Tahoma" pitchFamily="34" charset="0"/>
              <a:cs typeface="Tahoma" pitchFamily="34" charset="0"/>
            </a:endParaRPr>
          </a:p>
          <a:p>
            <a:pPr lvl="1">
              <a:lnSpc>
                <a:spcPct val="120000"/>
              </a:lnSpc>
              <a:defRPr/>
            </a:pPr>
            <a:r>
              <a:rPr lang="en-US" sz="2000" b="1" dirty="0">
                <a:latin typeface="Tahoma" pitchFamily="34" charset="0"/>
                <a:ea typeface="Tahoma" pitchFamily="34" charset="0"/>
                <a:cs typeface="Tahoma" pitchFamily="34" charset="0"/>
              </a:rPr>
              <a:t>Overall Key Guidelines and associated reference documentation populated on QA4EO</a:t>
            </a:r>
          </a:p>
          <a:p>
            <a:pPr lvl="1">
              <a:lnSpc>
                <a:spcPct val="120000"/>
              </a:lnSpc>
              <a:defRPr/>
            </a:pPr>
            <a:r>
              <a:rPr lang="en-US" sz="2000" b="1" dirty="0">
                <a:latin typeface="Tahoma" pitchFamily="34" charset="0"/>
                <a:ea typeface="Tahoma" pitchFamily="34" charset="0"/>
                <a:cs typeface="Tahoma" pitchFamily="34" charset="0"/>
              </a:rPr>
              <a:t>Enhanced documentation continually being </a:t>
            </a:r>
            <a:r>
              <a:rPr lang="en-US" sz="2000" b="1" dirty="0" smtClean="0">
                <a:latin typeface="Tahoma" pitchFamily="34" charset="0"/>
                <a:ea typeface="Tahoma" pitchFamily="34" charset="0"/>
                <a:cs typeface="Tahoma" pitchFamily="34" charset="0"/>
              </a:rPr>
              <a:t>developed</a:t>
            </a:r>
          </a:p>
          <a:p>
            <a:pPr>
              <a:lnSpc>
                <a:spcPct val="120000"/>
              </a:lnSpc>
            </a:pPr>
            <a:endParaRPr lang="en-US" sz="2400" b="1" dirty="0" smtClean="0">
              <a:latin typeface="Tahoma" pitchFamily="34" charset="0"/>
              <a:ea typeface="Tahoma" pitchFamily="34" charset="0"/>
              <a:cs typeface="Tahoma" pitchFamily="34" charset="0"/>
            </a:endParaRPr>
          </a:p>
          <a:p>
            <a:pPr>
              <a:lnSpc>
                <a:spcPct val="120000"/>
              </a:lnSpc>
            </a:pPr>
            <a:r>
              <a:rPr lang="en-US" sz="2400" b="1" dirty="0" smtClean="0">
                <a:latin typeface="Tahoma" pitchFamily="34" charset="0"/>
                <a:ea typeface="Tahoma" pitchFamily="34" charset="0"/>
                <a:cs typeface="Tahoma" pitchFamily="34" charset="0"/>
              </a:rPr>
              <a:t>Organizations that fund and oversee the development and execution of Earth Observation programs are responsible for implementing QA4EO principles</a:t>
            </a:r>
          </a:p>
          <a:p>
            <a:pPr lvl="1">
              <a:lnSpc>
                <a:spcPct val="120000"/>
              </a:lnSpc>
            </a:pPr>
            <a:r>
              <a:rPr lang="en-US" sz="2000" b="1" dirty="0" smtClean="0">
                <a:latin typeface="Tahoma" pitchFamily="34" charset="0"/>
                <a:ea typeface="Tahoma" pitchFamily="34" charset="0"/>
                <a:cs typeface="Tahoma" pitchFamily="34" charset="0"/>
              </a:rPr>
              <a:t>Need CEOS and GEO requirements, guidelines, and implementation mechanisms </a:t>
            </a:r>
          </a:p>
          <a:p>
            <a:pPr lvl="1">
              <a:lnSpc>
                <a:spcPct val="120000"/>
              </a:lnSpc>
              <a:defRPr/>
            </a:pPr>
            <a:r>
              <a:rPr lang="en-US" sz="2000" b="1" dirty="0">
                <a:latin typeface="Tahoma" pitchFamily="34" charset="0"/>
                <a:ea typeface="Tahoma" pitchFamily="34" charset="0"/>
                <a:cs typeface="Tahoma" pitchFamily="34" charset="0"/>
              </a:rPr>
              <a:t>Need to support CEOS and GEO data and information architecture</a:t>
            </a:r>
          </a:p>
          <a:p>
            <a:pPr lvl="1">
              <a:lnSpc>
                <a:spcPct val="120000"/>
              </a:lnSpc>
              <a:defRPr/>
            </a:pPr>
            <a:r>
              <a:rPr lang="en-US" sz="2000" b="1" dirty="0" smtClean="0">
                <a:latin typeface="Tahoma" pitchFamily="34" charset="0"/>
                <a:ea typeface="Tahoma" pitchFamily="34" charset="0"/>
                <a:cs typeface="Tahoma" pitchFamily="34" charset="0"/>
              </a:rPr>
              <a:t>Need </a:t>
            </a:r>
            <a:r>
              <a:rPr lang="en-US" sz="2000" b="1" dirty="0">
                <a:latin typeface="Tahoma" pitchFamily="34" charset="0"/>
                <a:ea typeface="Tahoma" pitchFamily="34" charset="0"/>
                <a:cs typeface="Tahoma" pitchFamily="34" charset="0"/>
              </a:rPr>
              <a:t>to continue to provide QA4EO Showcases and Implementation Pilots</a:t>
            </a:r>
          </a:p>
          <a:p>
            <a:pPr>
              <a:lnSpc>
                <a:spcPct val="75000"/>
              </a:lnSpc>
            </a:pPr>
            <a:endParaRPr lang="en-US" sz="2400" b="1" dirty="0" smtClean="0">
              <a:ea typeface="ＭＳ Ｐゴシック" pitchFamily="34" charset="-128"/>
            </a:endParaRPr>
          </a:p>
        </p:txBody>
      </p:sp>
    </p:spTree>
    <p:extLst>
      <p:ext uri="{BB962C8B-B14F-4D97-AF65-F5344CB8AC3E}">
        <p14:creationId xmlns:p14="http://schemas.microsoft.com/office/powerpoint/2010/main" val="356483241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p:cNvSpPr>
          <p:nvPr>
            <p:ph type="title"/>
          </p:nvPr>
        </p:nvSpPr>
        <p:spPr>
          <a:xfrm>
            <a:off x="2743200" y="0"/>
            <a:ext cx="6400800" cy="868363"/>
          </a:xfrm>
        </p:spPr>
        <p:txBody>
          <a:bodyPr/>
          <a:lstStyle/>
          <a:p>
            <a:r>
              <a:rPr lang="en-GB" sz="3200" dirty="0" smtClean="0">
                <a:solidFill>
                  <a:schemeClr val="bg1"/>
                </a:solidFill>
                <a:latin typeface="Tahoma" pitchFamily="34" charset="0"/>
                <a:ea typeface="Tahoma" pitchFamily="34" charset="0"/>
                <a:cs typeface="Tahoma" pitchFamily="34" charset="0"/>
              </a:rPr>
              <a:t>QA4EO Implementation Task Force for GEO</a:t>
            </a:r>
          </a:p>
        </p:txBody>
      </p:sp>
      <p:sp>
        <p:nvSpPr>
          <p:cNvPr id="2" name="Content Placeholder 1"/>
          <p:cNvSpPr>
            <a:spLocks noGrp="1"/>
          </p:cNvSpPr>
          <p:nvPr>
            <p:ph idx="1"/>
          </p:nvPr>
        </p:nvSpPr>
        <p:spPr>
          <a:xfrm>
            <a:off x="457200" y="1600199"/>
            <a:ext cx="3962400" cy="5006163"/>
          </a:xfrm>
        </p:spPr>
        <p:txBody>
          <a:bodyPr>
            <a:normAutofit fontScale="92500"/>
          </a:bodyPr>
          <a:lstStyle/>
          <a:p>
            <a:r>
              <a:rPr lang="en-GB" sz="1900" b="1" dirty="0" smtClean="0">
                <a:latin typeface="Tahoma" pitchFamily="34" charset="0"/>
                <a:ea typeface="Tahoma" pitchFamily="34" charset="0"/>
                <a:cs typeface="Tahoma" pitchFamily="34" charset="0"/>
              </a:rPr>
              <a:t>Authorisation</a:t>
            </a:r>
            <a:r>
              <a:rPr lang="en-GB" sz="1900" dirty="0" smtClean="0">
                <a:latin typeface="Tahoma" pitchFamily="34" charset="0"/>
                <a:ea typeface="Tahoma" pitchFamily="34" charset="0"/>
                <a:cs typeface="Tahoma" pitchFamily="34" charset="0"/>
              </a:rPr>
              <a:t> - Delegated </a:t>
            </a:r>
            <a:r>
              <a:rPr lang="en-GB" sz="1900" dirty="0">
                <a:latin typeface="Tahoma" pitchFamily="34" charset="0"/>
                <a:ea typeface="Tahoma" pitchFamily="34" charset="0"/>
                <a:cs typeface="Tahoma" pitchFamily="34" charset="0"/>
              </a:rPr>
              <a:t>management from CEOS and GEO, responsible for recommending and proposing to </a:t>
            </a:r>
            <a:r>
              <a:rPr lang="en-GB" sz="1900" dirty="0" smtClean="0">
                <a:latin typeface="Tahoma" pitchFamily="34" charset="0"/>
                <a:ea typeface="Tahoma" pitchFamily="34" charset="0"/>
                <a:cs typeface="Tahoma" pitchFamily="34" charset="0"/>
              </a:rPr>
              <a:t>GEO Secretariat</a:t>
            </a:r>
            <a:endParaRPr lang="en-US" sz="1900" dirty="0">
              <a:latin typeface="Tahoma" pitchFamily="34" charset="0"/>
              <a:ea typeface="Tahoma" pitchFamily="34" charset="0"/>
              <a:cs typeface="Tahoma" pitchFamily="34" charset="0"/>
            </a:endParaRPr>
          </a:p>
          <a:p>
            <a:pPr marL="0" indent="0">
              <a:buNone/>
            </a:pPr>
            <a:r>
              <a:rPr lang="en-GB" sz="1800" dirty="0">
                <a:latin typeface="Tahoma" pitchFamily="34" charset="0"/>
                <a:ea typeface="Tahoma" pitchFamily="34" charset="0"/>
                <a:cs typeface="Tahoma" pitchFamily="34" charset="0"/>
              </a:rPr>
              <a:t> </a:t>
            </a:r>
            <a:endParaRPr lang="en-US" sz="1800" dirty="0">
              <a:latin typeface="Tahoma" pitchFamily="34" charset="0"/>
              <a:ea typeface="Tahoma" pitchFamily="34" charset="0"/>
              <a:cs typeface="Tahoma" pitchFamily="34" charset="0"/>
            </a:endParaRPr>
          </a:p>
          <a:p>
            <a:r>
              <a:rPr lang="en-GB" sz="2200" b="1" dirty="0" smtClean="0">
                <a:latin typeface="Tahoma" pitchFamily="34" charset="0"/>
                <a:ea typeface="Tahoma" pitchFamily="34" charset="0"/>
                <a:cs typeface="Tahoma" pitchFamily="34" charset="0"/>
              </a:rPr>
              <a:t>Management </a:t>
            </a:r>
            <a:r>
              <a:rPr lang="en-GB" sz="2200" b="1" dirty="0">
                <a:latin typeface="Tahoma" pitchFamily="34" charset="0"/>
                <a:ea typeface="Tahoma" pitchFamily="34" charset="0"/>
                <a:cs typeface="Tahoma" pitchFamily="34" charset="0"/>
              </a:rPr>
              <a:t>of GEO QA4EO Implementation:</a:t>
            </a:r>
            <a:endParaRPr lang="en-US" sz="2200" b="1" dirty="0">
              <a:latin typeface="Tahoma" pitchFamily="34" charset="0"/>
              <a:ea typeface="Tahoma" pitchFamily="34" charset="0"/>
              <a:cs typeface="Tahoma" pitchFamily="34" charset="0"/>
            </a:endParaRPr>
          </a:p>
          <a:p>
            <a:pPr lvl="1"/>
            <a:r>
              <a:rPr lang="en-GB" sz="1600" b="0" dirty="0">
                <a:latin typeface="Tahoma" pitchFamily="34" charset="0"/>
                <a:ea typeface="Tahoma" pitchFamily="34" charset="0"/>
                <a:cs typeface="Tahoma" pitchFamily="34" charset="0"/>
              </a:rPr>
              <a:t>Develop and define implementation prioritization of QA4EO needs in GEO</a:t>
            </a:r>
            <a:endParaRPr lang="en-US" sz="1600" b="0" dirty="0">
              <a:latin typeface="Tahoma" pitchFamily="34" charset="0"/>
              <a:ea typeface="Tahoma" pitchFamily="34" charset="0"/>
              <a:cs typeface="Tahoma" pitchFamily="34" charset="0"/>
            </a:endParaRPr>
          </a:p>
          <a:p>
            <a:pPr lvl="1"/>
            <a:r>
              <a:rPr lang="en-GB" sz="1600" b="0" dirty="0">
                <a:latin typeface="Tahoma" pitchFamily="34" charset="0"/>
                <a:ea typeface="Tahoma" pitchFamily="34" charset="0"/>
                <a:cs typeface="Tahoma" pitchFamily="34" charset="0"/>
              </a:rPr>
              <a:t>Create the implementation requests to obtain resource in GEO and present to GEO management</a:t>
            </a:r>
            <a:endParaRPr lang="en-US" sz="1600" b="0" dirty="0">
              <a:latin typeface="Tahoma" pitchFamily="34" charset="0"/>
              <a:ea typeface="Tahoma" pitchFamily="34" charset="0"/>
              <a:cs typeface="Tahoma" pitchFamily="34" charset="0"/>
            </a:endParaRPr>
          </a:p>
          <a:p>
            <a:pPr lvl="1"/>
            <a:r>
              <a:rPr lang="en-GB" sz="1600" b="0" dirty="0">
                <a:latin typeface="Tahoma" pitchFamily="34" charset="0"/>
                <a:ea typeface="Tahoma" pitchFamily="34" charset="0"/>
                <a:cs typeface="Tahoma" pitchFamily="34" charset="0"/>
              </a:rPr>
              <a:t>Support management and integration across GEO</a:t>
            </a:r>
            <a:endParaRPr lang="en-US" sz="1600" b="0" dirty="0">
              <a:latin typeface="Tahoma" pitchFamily="34" charset="0"/>
              <a:ea typeface="Tahoma" pitchFamily="34" charset="0"/>
              <a:cs typeface="Tahoma" pitchFamily="34" charset="0"/>
            </a:endParaRPr>
          </a:p>
          <a:p>
            <a:pPr lvl="1"/>
            <a:r>
              <a:rPr lang="en-GB" sz="1600" b="0" dirty="0">
                <a:latin typeface="Tahoma" pitchFamily="34" charset="0"/>
                <a:ea typeface="Tahoma" pitchFamily="34" charset="0"/>
                <a:cs typeface="Tahoma" pitchFamily="34" charset="0"/>
              </a:rPr>
              <a:t>Create Ad hoc Working Groups for Implementation needs</a:t>
            </a:r>
          </a:p>
          <a:p>
            <a:pPr marL="0" indent="0">
              <a:buNone/>
            </a:pPr>
            <a:endParaRPr lang="en-US" sz="1800" dirty="0"/>
          </a:p>
        </p:txBody>
      </p:sp>
      <p:sp>
        <p:nvSpPr>
          <p:cNvPr id="5" name="Content Placeholder 1"/>
          <p:cNvSpPr txBox="1">
            <a:spLocks/>
          </p:cNvSpPr>
          <p:nvPr/>
        </p:nvSpPr>
        <p:spPr bwMode="auto">
          <a:xfrm>
            <a:off x="4419600" y="1676400"/>
            <a:ext cx="4572000" cy="47031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lnSpcReduction="10000"/>
          </a:bodyPr>
          <a:lstStyle>
            <a:lvl1pPr marL="342900" indent="-342900" algn="l" rtl="0" eaLnBrk="0" fontAlgn="base" hangingPunct="0">
              <a:spcBef>
                <a:spcPct val="20000"/>
              </a:spcBef>
              <a:spcAft>
                <a:spcPct val="0"/>
              </a:spcAft>
              <a:buFont typeface="Arial" pitchFamily="34" charset="0"/>
              <a:buChar char="•"/>
              <a:defRPr sz="3200" kern="1200">
                <a:solidFill>
                  <a:srgbClr val="002060"/>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rgbClr val="002060"/>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rgbClr val="002060"/>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rgbClr val="002060"/>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rgbClr val="00206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000" b="1" dirty="0" smtClean="0">
                <a:latin typeface="Tahoma" pitchFamily="34" charset="0"/>
                <a:ea typeface="Tahoma" pitchFamily="34" charset="0"/>
                <a:cs typeface="Tahoma" pitchFamily="34" charset="0"/>
              </a:rPr>
              <a:t>Efforts:</a:t>
            </a:r>
          </a:p>
          <a:p>
            <a:pPr lvl="1"/>
            <a:r>
              <a:rPr lang="en-GB" sz="1800" dirty="0" smtClean="0">
                <a:latin typeface="Tahoma" pitchFamily="34" charset="0"/>
                <a:ea typeface="Tahoma" pitchFamily="34" charset="0"/>
                <a:cs typeface="Tahoma" pitchFamily="34" charset="0"/>
              </a:rPr>
              <a:t>Detailed </a:t>
            </a:r>
            <a:r>
              <a:rPr lang="en-GB" sz="1800" dirty="0">
                <a:latin typeface="Tahoma" pitchFamily="34" charset="0"/>
                <a:ea typeface="Tahoma" pitchFamily="34" charset="0"/>
                <a:cs typeface="Tahoma" pitchFamily="34" charset="0"/>
              </a:rPr>
              <a:t>promotion and management of QA4EO at technical and scientific domain level.</a:t>
            </a:r>
            <a:endParaRPr lang="en-US" sz="1800" dirty="0">
              <a:latin typeface="Tahoma" pitchFamily="34" charset="0"/>
              <a:ea typeface="Tahoma" pitchFamily="34" charset="0"/>
              <a:cs typeface="Tahoma" pitchFamily="34" charset="0"/>
            </a:endParaRPr>
          </a:p>
          <a:p>
            <a:pPr lvl="1"/>
            <a:r>
              <a:rPr lang="en-GB" sz="1800" dirty="0">
                <a:latin typeface="Tahoma" pitchFamily="34" charset="0"/>
                <a:ea typeface="Tahoma" pitchFamily="34" charset="0"/>
                <a:cs typeface="Tahoma" pitchFamily="34" charset="0"/>
              </a:rPr>
              <a:t>Evolution of QA4EO, scope and guidelines</a:t>
            </a:r>
            <a:endParaRPr lang="en-US" sz="1800" dirty="0">
              <a:latin typeface="Tahoma" pitchFamily="34" charset="0"/>
              <a:ea typeface="Tahoma" pitchFamily="34" charset="0"/>
              <a:cs typeface="Tahoma" pitchFamily="34" charset="0"/>
            </a:endParaRPr>
          </a:p>
          <a:p>
            <a:pPr lvl="1"/>
            <a:r>
              <a:rPr lang="en-GB" sz="1800" dirty="0">
                <a:latin typeface="Tahoma" pitchFamily="34" charset="0"/>
                <a:ea typeface="Tahoma" pitchFamily="34" charset="0"/>
                <a:cs typeface="Tahoma" pitchFamily="34" charset="0"/>
              </a:rPr>
              <a:t>Development of Implementation Strategy </a:t>
            </a:r>
            <a:endParaRPr lang="en-US" sz="1800" dirty="0">
              <a:latin typeface="Tahoma" pitchFamily="34" charset="0"/>
              <a:ea typeface="Tahoma" pitchFamily="34" charset="0"/>
              <a:cs typeface="Tahoma" pitchFamily="34" charset="0"/>
            </a:endParaRPr>
          </a:p>
          <a:p>
            <a:pPr lvl="1"/>
            <a:r>
              <a:rPr lang="en-GB" sz="1800" dirty="0">
                <a:latin typeface="Tahoma" pitchFamily="34" charset="0"/>
                <a:ea typeface="Tahoma" pitchFamily="34" charset="0"/>
                <a:cs typeface="Tahoma" pitchFamily="34" charset="0"/>
              </a:rPr>
              <a:t>Focal point for guidance on key guidelines</a:t>
            </a:r>
            <a:endParaRPr lang="en-US" sz="1800" dirty="0">
              <a:latin typeface="Tahoma" pitchFamily="34" charset="0"/>
              <a:ea typeface="Tahoma" pitchFamily="34" charset="0"/>
              <a:cs typeface="Tahoma" pitchFamily="34" charset="0"/>
            </a:endParaRPr>
          </a:p>
          <a:p>
            <a:pPr lvl="1"/>
            <a:r>
              <a:rPr lang="en-GB" sz="1800" dirty="0">
                <a:latin typeface="Tahoma" pitchFamily="34" charset="0"/>
                <a:ea typeface="Tahoma" pitchFamily="34" charset="0"/>
                <a:cs typeface="Tahoma" pitchFamily="34" charset="0"/>
              </a:rPr>
              <a:t>Review technical input and approve or recommend; approve procedures/comparisons as appropriate.</a:t>
            </a:r>
            <a:endParaRPr lang="en-US" sz="1800" dirty="0">
              <a:latin typeface="Tahoma" pitchFamily="34" charset="0"/>
              <a:ea typeface="Tahoma" pitchFamily="34" charset="0"/>
              <a:cs typeface="Tahoma" pitchFamily="34" charset="0"/>
            </a:endParaRPr>
          </a:p>
          <a:p>
            <a:pPr lvl="1"/>
            <a:r>
              <a:rPr lang="en-GB" sz="1800" dirty="0">
                <a:latin typeface="Tahoma" pitchFamily="34" charset="0"/>
                <a:ea typeface="Tahoma" pitchFamily="34" charset="0"/>
                <a:cs typeface="Tahoma" pitchFamily="34" charset="0"/>
              </a:rPr>
              <a:t>Provide scheduled actions and work as need</a:t>
            </a:r>
            <a:endParaRPr lang="en-US" sz="1800" dirty="0">
              <a:latin typeface="Tahoma" pitchFamily="34" charset="0"/>
              <a:ea typeface="Tahoma" pitchFamily="34" charset="0"/>
              <a:cs typeface="Tahoma" pitchFamily="34" charset="0"/>
            </a:endParaRPr>
          </a:p>
          <a:p>
            <a:pPr lvl="1"/>
            <a:endParaRPr lang="en-US" sz="1400" dirty="0"/>
          </a:p>
        </p:txBody>
      </p:sp>
    </p:spTree>
    <p:extLst>
      <p:ext uri="{BB962C8B-B14F-4D97-AF65-F5344CB8AC3E}">
        <p14:creationId xmlns:p14="http://schemas.microsoft.com/office/powerpoint/2010/main" val="273396485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12</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AU"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Issues raised</a:t>
            </a:r>
            <a:r>
              <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 SIT-27:</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kumimoji="0" lang="en-AU" altLang="ja-JP" sz="1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914400" lvl="1" indent="-457200">
              <a:buFont typeface="+mj-lt"/>
              <a:buAutoNum type="arabicPeriod"/>
            </a:pPr>
            <a:r>
              <a:rPr lang="en-US" sz="2000" u="sng" dirty="0"/>
              <a:t>ACC-8 </a:t>
            </a:r>
            <a:r>
              <a:rPr lang="en-US" sz="2000" u="sng" dirty="0" smtClean="0"/>
              <a:t>workshop</a:t>
            </a:r>
            <a:r>
              <a:rPr lang="en-US" sz="2000" dirty="0" smtClean="0"/>
              <a:t>: Held on 18-19 April 2012 in Columbia, MD with 48 participants. Minutes and presentations available on CEOS web site</a:t>
            </a:r>
          </a:p>
          <a:p>
            <a:pPr marL="914400" lvl="1" indent="-457200">
              <a:buFont typeface="+mj-lt"/>
              <a:buAutoNum type="arabicPeriod"/>
            </a:pPr>
            <a:endParaRPr lang="en-AU" sz="2000" dirty="0"/>
          </a:p>
          <a:p>
            <a:pPr marL="914400" lvl="1" indent="-457200">
              <a:buFont typeface="+mj-lt"/>
              <a:buAutoNum type="arabicPeriod"/>
            </a:pPr>
            <a:r>
              <a:rPr lang="en-AU" sz="2000" dirty="0" smtClean="0"/>
              <a:t>Agreement </a:t>
            </a:r>
            <a:r>
              <a:rPr lang="en-AU" sz="2000" dirty="0"/>
              <a:t>on a path forward, </a:t>
            </a:r>
            <a:r>
              <a:rPr lang="en-AU" sz="2000" dirty="0" smtClean="0"/>
              <a:t>recognizing </a:t>
            </a:r>
            <a:r>
              <a:rPr lang="en-AU" sz="2000" dirty="0"/>
              <a:t>the scientific utility/need (particularly from </a:t>
            </a:r>
            <a:r>
              <a:rPr lang="en-AU" sz="2000" dirty="0" smtClean="0"/>
              <a:t>the modelling </a:t>
            </a:r>
            <a:r>
              <a:rPr lang="en-AU" sz="2000" dirty="0"/>
              <a:t>community) for a harmonized total ozone </a:t>
            </a:r>
            <a:r>
              <a:rPr lang="en-AU" sz="2000" dirty="0" smtClean="0"/>
              <a:t>record.</a:t>
            </a:r>
          </a:p>
          <a:p>
            <a:pPr marL="1371600" lvl="2" indent="-457200">
              <a:buFont typeface="+mj-lt"/>
              <a:buAutoNum type="alphaLcParenR"/>
            </a:pPr>
            <a:r>
              <a:rPr lang="en-AU" sz="2000" dirty="0" smtClean="0"/>
              <a:t>Accomplished at ACC-8 workshop (see minutes and previous page)</a:t>
            </a:r>
          </a:p>
          <a:p>
            <a:pPr marL="1371600" lvl="2" indent="-457200">
              <a:buFont typeface="+mj-lt"/>
              <a:buAutoNum type="alphaLcParenR"/>
            </a:pPr>
            <a:r>
              <a:rPr lang="en-AU" sz="2000" dirty="0" smtClean="0"/>
              <a:t>“Mini-ACC” meeting held during Quadrennial Ozone Symposium (QOS) (August 2012) discussing next steps on total ozone records</a:t>
            </a:r>
          </a:p>
          <a:p>
            <a:pPr marL="1371600" lvl="2" indent="-457200">
              <a:buFont typeface="+mj-lt"/>
              <a:buAutoNum type="alphaLcParenR"/>
            </a:pPr>
            <a:r>
              <a:rPr lang="en-AU" sz="2000" dirty="0" smtClean="0"/>
              <a:t>Discussions with </a:t>
            </a:r>
            <a:r>
              <a:rPr lang="en-AU" sz="2000" dirty="0" err="1" smtClean="0"/>
              <a:t>Bojan</a:t>
            </a:r>
            <a:r>
              <a:rPr lang="en-AU" sz="2000" dirty="0" smtClean="0"/>
              <a:t> </a:t>
            </a:r>
            <a:r>
              <a:rPr lang="en-AU" sz="2000" dirty="0" err="1" smtClean="0"/>
              <a:t>Bojkov</a:t>
            </a:r>
            <a:r>
              <a:rPr lang="en-AU" sz="2000" dirty="0" smtClean="0"/>
              <a:t> and Jean-Christopher Lambert (WGCV/ACSG) during QOS on continued collaboration with ACC</a:t>
            </a:r>
            <a:endParaRPr lang="en-US" sz="2000" dirty="0"/>
          </a:p>
          <a:p>
            <a:pPr marL="914400" lvl="1" indent="-457200" defTabSz="914400">
              <a:lnSpc>
                <a:spcPct val="90000"/>
              </a:lnSpc>
              <a:spcBef>
                <a:spcPct val="20000"/>
              </a:spcBef>
              <a:buFont typeface="+mj-lt"/>
              <a:buAutoNum type="arabicPeriod"/>
              <a:defRPr/>
            </a:pPr>
            <a:endPar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p:cNvSpPr>
          <p:nvPr>
            <p:ph type="title"/>
          </p:nvPr>
        </p:nvSpPr>
        <p:spPr>
          <a:xfrm>
            <a:off x="1665767" y="0"/>
            <a:ext cx="7478233" cy="868363"/>
          </a:xfrm>
        </p:spPr>
        <p:txBody>
          <a:bodyPr/>
          <a:lstStyle/>
          <a:p>
            <a:r>
              <a:rPr lang="en-GB" sz="3200" dirty="0">
                <a:solidFill>
                  <a:schemeClr val="bg1"/>
                </a:solidFill>
                <a:latin typeface="Tahoma" pitchFamily="34" charset="0"/>
                <a:ea typeface="Tahoma" pitchFamily="34" charset="0"/>
                <a:cs typeface="Tahoma" pitchFamily="34" charset="0"/>
              </a:rPr>
              <a:t>CEOS QA4EO Implementation </a:t>
            </a:r>
            <a:r>
              <a:rPr lang="en-GB" sz="3200" dirty="0" smtClean="0">
                <a:solidFill>
                  <a:schemeClr val="bg1"/>
                </a:solidFill>
                <a:latin typeface="Tahoma" pitchFamily="34" charset="0"/>
                <a:ea typeface="Tahoma" pitchFamily="34" charset="0"/>
                <a:cs typeface="Tahoma" pitchFamily="34" charset="0"/>
              </a:rPr>
              <a:t>Taskforce</a:t>
            </a:r>
          </a:p>
        </p:txBody>
      </p:sp>
      <p:sp>
        <p:nvSpPr>
          <p:cNvPr id="2" name="Content Placeholder 1"/>
          <p:cNvSpPr>
            <a:spLocks noGrp="1"/>
          </p:cNvSpPr>
          <p:nvPr>
            <p:ph idx="1"/>
          </p:nvPr>
        </p:nvSpPr>
        <p:spPr>
          <a:xfrm>
            <a:off x="457200" y="1600199"/>
            <a:ext cx="3880884" cy="5077047"/>
          </a:xfrm>
        </p:spPr>
        <p:txBody>
          <a:bodyPr>
            <a:normAutofit fontScale="85000" lnSpcReduction="20000"/>
          </a:bodyPr>
          <a:lstStyle/>
          <a:p>
            <a:r>
              <a:rPr lang="en-GB" sz="2400" b="1" dirty="0">
                <a:latin typeface="Tahoma" pitchFamily="34" charset="0"/>
                <a:ea typeface="Tahoma" pitchFamily="34" charset="0"/>
                <a:cs typeface="Tahoma" pitchFamily="34" charset="0"/>
              </a:rPr>
              <a:t>Management of </a:t>
            </a:r>
            <a:r>
              <a:rPr lang="en-GB" sz="2400" b="1" dirty="0" smtClean="0">
                <a:latin typeface="Tahoma" pitchFamily="34" charset="0"/>
                <a:ea typeface="Tahoma" pitchFamily="34" charset="0"/>
                <a:cs typeface="Tahoma" pitchFamily="34" charset="0"/>
              </a:rPr>
              <a:t>CEOS QA4EO Implementation</a:t>
            </a:r>
            <a:r>
              <a:rPr lang="en-GB" sz="2400" b="1" dirty="0">
                <a:latin typeface="Tahoma" pitchFamily="34" charset="0"/>
                <a:ea typeface="Tahoma" pitchFamily="34" charset="0"/>
                <a:cs typeface="Tahoma" pitchFamily="34" charset="0"/>
              </a:rPr>
              <a:t>:</a:t>
            </a:r>
            <a:endParaRPr lang="en-US" sz="2400" b="1" dirty="0">
              <a:latin typeface="Tahoma" pitchFamily="34" charset="0"/>
              <a:ea typeface="Tahoma" pitchFamily="34" charset="0"/>
              <a:cs typeface="Tahoma" pitchFamily="34" charset="0"/>
            </a:endParaRPr>
          </a:p>
          <a:p>
            <a:pPr lvl="0"/>
            <a:endParaRPr lang="en-GB" sz="1800" dirty="0" smtClean="0">
              <a:latin typeface="Tahoma" pitchFamily="34" charset="0"/>
              <a:ea typeface="Tahoma" pitchFamily="34" charset="0"/>
              <a:cs typeface="Tahoma" pitchFamily="34" charset="0"/>
            </a:endParaRPr>
          </a:p>
          <a:p>
            <a:pPr lvl="0"/>
            <a:r>
              <a:rPr lang="en-GB" sz="1900" b="0" dirty="0" smtClean="0">
                <a:latin typeface="Tahoma" pitchFamily="34" charset="0"/>
                <a:ea typeface="Tahoma" pitchFamily="34" charset="0"/>
                <a:cs typeface="Tahoma" pitchFamily="34" charset="0"/>
              </a:rPr>
              <a:t>Evolve </a:t>
            </a:r>
            <a:r>
              <a:rPr lang="en-GB" sz="1900" b="0" dirty="0">
                <a:latin typeface="Tahoma" pitchFamily="34" charset="0"/>
                <a:ea typeface="Tahoma" pitchFamily="34" charset="0"/>
                <a:cs typeface="Tahoma" pitchFamily="34" charset="0"/>
              </a:rPr>
              <a:t>QA4EO, scope and guidelines</a:t>
            </a:r>
            <a:endParaRPr lang="en-US" sz="1900" b="0" dirty="0">
              <a:latin typeface="Tahoma" pitchFamily="34" charset="0"/>
              <a:ea typeface="Tahoma" pitchFamily="34" charset="0"/>
              <a:cs typeface="Tahoma" pitchFamily="34" charset="0"/>
            </a:endParaRPr>
          </a:p>
          <a:p>
            <a:pPr lvl="0"/>
            <a:r>
              <a:rPr lang="en-GB" sz="1900" b="0" dirty="0">
                <a:latin typeface="Tahoma" pitchFamily="34" charset="0"/>
                <a:ea typeface="Tahoma" pitchFamily="34" charset="0"/>
                <a:cs typeface="Tahoma" pitchFamily="34" charset="0"/>
              </a:rPr>
              <a:t>Develop and refine of Implementation Strategy </a:t>
            </a:r>
            <a:endParaRPr lang="en-US" sz="1900" b="0" dirty="0">
              <a:latin typeface="Tahoma" pitchFamily="34" charset="0"/>
              <a:ea typeface="Tahoma" pitchFamily="34" charset="0"/>
              <a:cs typeface="Tahoma" pitchFamily="34" charset="0"/>
            </a:endParaRPr>
          </a:p>
          <a:p>
            <a:pPr lvl="0"/>
            <a:r>
              <a:rPr lang="en-GB" sz="1900" b="0" dirty="0">
                <a:latin typeface="Tahoma" pitchFamily="34" charset="0"/>
                <a:ea typeface="Tahoma" pitchFamily="34" charset="0"/>
                <a:cs typeface="Tahoma" pitchFamily="34" charset="0"/>
              </a:rPr>
              <a:t>Focal point for guidance on key guidelines and implementation</a:t>
            </a:r>
            <a:r>
              <a:rPr lang="en-US" sz="1900" b="0" dirty="0">
                <a:latin typeface="Tahoma" pitchFamily="34" charset="0"/>
                <a:ea typeface="Tahoma" pitchFamily="34" charset="0"/>
                <a:cs typeface="Tahoma" pitchFamily="34" charset="0"/>
              </a:rPr>
              <a:t> </a:t>
            </a:r>
          </a:p>
          <a:p>
            <a:pPr lvl="0"/>
            <a:r>
              <a:rPr lang="en-US" sz="1900" b="0" dirty="0">
                <a:latin typeface="Tahoma" pitchFamily="34" charset="0"/>
                <a:ea typeface="Tahoma" pitchFamily="34" charset="0"/>
                <a:cs typeface="Tahoma" pitchFamily="34" charset="0"/>
              </a:rPr>
              <a:t>Team/Effort requirements and tasks needed in CEOS for QA4EO </a:t>
            </a:r>
          </a:p>
          <a:p>
            <a:pPr lvl="0"/>
            <a:r>
              <a:rPr lang="en-GB" sz="1900" b="0" dirty="0">
                <a:latin typeface="Tahoma" pitchFamily="34" charset="0"/>
                <a:ea typeface="Tahoma" pitchFamily="34" charset="0"/>
                <a:cs typeface="Tahoma" pitchFamily="34" charset="0"/>
              </a:rPr>
              <a:t>Develop and define implementation prioritization of QA4EO needs in CEOS</a:t>
            </a:r>
            <a:endParaRPr lang="en-US" sz="1900" b="0" dirty="0">
              <a:latin typeface="Tahoma" pitchFamily="34" charset="0"/>
              <a:ea typeface="Tahoma" pitchFamily="34" charset="0"/>
              <a:cs typeface="Tahoma" pitchFamily="34" charset="0"/>
            </a:endParaRPr>
          </a:p>
          <a:p>
            <a:pPr lvl="0"/>
            <a:r>
              <a:rPr lang="en-GB" sz="1900" b="0" dirty="0">
                <a:latin typeface="Tahoma" pitchFamily="34" charset="0"/>
                <a:ea typeface="Tahoma" pitchFamily="34" charset="0"/>
                <a:cs typeface="Tahoma" pitchFamily="34" charset="0"/>
              </a:rPr>
              <a:t>Create the implementation requests to obtain resource in CEOS and present to CEOS management</a:t>
            </a:r>
            <a:endParaRPr lang="en-US" sz="1900" b="0" dirty="0">
              <a:latin typeface="Tahoma" pitchFamily="34" charset="0"/>
              <a:ea typeface="Tahoma" pitchFamily="34" charset="0"/>
              <a:cs typeface="Tahoma" pitchFamily="34" charset="0"/>
            </a:endParaRPr>
          </a:p>
          <a:p>
            <a:pPr lvl="0"/>
            <a:r>
              <a:rPr lang="en-GB" sz="1900" b="0" dirty="0">
                <a:latin typeface="Tahoma" pitchFamily="34" charset="0"/>
                <a:ea typeface="Tahoma" pitchFamily="34" charset="0"/>
                <a:cs typeface="Tahoma" pitchFamily="34" charset="0"/>
              </a:rPr>
              <a:t>Support management and integration across CEOS</a:t>
            </a:r>
            <a:endParaRPr lang="en-US" sz="1900" b="0" dirty="0">
              <a:latin typeface="Tahoma" pitchFamily="34" charset="0"/>
              <a:ea typeface="Tahoma" pitchFamily="34" charset="0"/>
              <a:cs typeface="Tahoma" pitchFamily="34" charset="0"/>
            </a:endParaRPr>
          </a:p>
          <a:p>
            <a:pPr lvl="0"/>
            <a:r>
              <a:rPr lang="en-GB" sz="1900" b="0" dirty="0">
                <a:latin typeface="Tahoma" pitchFamily="34" charset="0"/>
                <a:ea typeface="Tahoma" pitchFamily="34" charset="0"/>
                <a:cs typeface="Tahoma" pitchFamily="34" charset="0"/>
              </a:rPr>
              <a:t>Create Ad hoc Working Groups for Implementation of new tasks or efforts in accordance with on-going CEOS efforts</a:t>
            </a:r>
            <a:endParaRPr lang="en-US" sz="1900" b="0" dirty="0">
              <a:latin typeface="Tahoma" pitchFamily="34" charset="0"/>
              <a:ea typeface="Tahoma" pitchFamily="34" charset="0"/>
              <a:cs typeface="Tahoma" pitchFamily="34" charset="0"/>
            </a:endParaRPr>
          </a:p>
        </p:txBody>
      </p:sp>
      <p:sp>
        <p:nvSpPr>
          <p:cNvPr id="5" name="Content Placeholder 1"/>
          <p:cNvSpPr txBox="1">
            <a:spLocks/>
          </p:cNvSpPr>
          <p:nvPr/>
        </p:nvSpPr>
        <p:spPr bwMode="auto">
          <a:xfrm>
            <a:off x="4404610" y="1600200"/>
            <a:ext cx="4572000" cy="5077046"/>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342900" indent="-342900" algn="l" rtl="0" eaLnBrk="0" fontAlgn="base" hangingPunct="0">
              <a:spcBef>
                <a:spcPct val="20000"/>
              </a:spcBef>
              <a:spcAft>
                <a:spcPct val="0"/>
              </a:spcAft>
              <a:buFont typeface="Arial" pitchFamily="34" charset="0"/>
              <a:buChar char="•"/>
              <a:defRPr sz="3200" kern="1200">
                <a:solidFill>
                  <a:srgbClr val="002060"/>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rgbClr val="002060"/>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rgbClr val="002060"/>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rgbClr val="002060"/>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rgbClr val="00206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2000" b="1" dirty="0">
                <a:latin typeface="Tahoma" pitchFamily="34" charset="0"/>
                <a:ea typeface="Tahoma" pitchFamily="34" charset="0"/>
                <a:cs typeface="Tahoma" pitchFamily="34" charset="0"/>
              </a:rPr>
              <a:t>Members:</a:t>
            </a:r>
            <a:endParaRPr lang="en-US" sz="2000" dirty="0">
              <a:latin typeface="Tahoma" pitchFamily="34" charset="0"/>
              <a:ea typeface="Tahoma" pitchFamily="34" charset="0"/>
              <a:cs typeface="Tahoma" pitchFamily="34" charset="0"/>
            </a:endParaRPr>
          </a:p>
          <a:p>
            <a:pPr lvl="0"/>
            <a:r>
              <a:rPr lang="it-IT" sz="1800" dirty="0">
                <a:latin typeface="Tahoma" pitchFamily="34" charset="0"/>
                <a:ea typeface="Tahoma" pitchFamily="34" charset="0"/>
                <a:cs typeface="Tahoma" pitchFamily="34" charset="0"/>
              </a:rPr>
              <a:t>WGCV Chair/Vice Chair</a:t>
            </a:r>
            <a:endParaRPr lang="en-US" sz="1800" dirty="0">
              <a:latin typeface="Tahoma" pitchFamily="34" charset="0"/>
              <a:ea typeface="Tahoma" pitchFamily="34" charset="0"/>
              <a:cs typeface="Tahoma" pitchFamily="34" charset="0"/>
            </a:endParaRPr>
          </a:p>
          <a:p>
            <a:pPr lvl="0"/>
            <a:r>
              <a:rPr lang="it-IT" sz="1800" dirty="0">
                <a:latin typeface="Tahoma" pitchFamily="34" charset="0"/>
                <a:ea typeface="Tahoma" pitchFamily="34" charset="0"/>
                <a:cs typeface="Tahoma" pitchFamily="34" charset="0"/>
              </a:rPr>
              <a:t>WGCV Subgroup Chairs and delegates</a:t>
            </a:r>
            <a:endParaRPr lang="en-US" sz="1800" dirty="0">
              <a:latin typeface="Tahoma" pitchFamily="34" charset="0"/>
              <a:ea typeface="Tahoma" pitchFamily="34" charset="0"/>
              <a:cs typeface="Tahoma" pitchFamily="34" charset="0"/>
            </a:endParaRPr>
          </a:p>
          <a:p>
            <a:pPr lvl="0"/>
            <a:r>
              <a:rPr lang="it-IT" sz="1800" dirty="0">
                <a:latin typeface="Tahoma" pitchFamily="34" charset="0"/>
                <a:ea typeface="Tahoma" pitchFamily="34" charset="0"/>
                <a:cs typeface="Tahoma" pitchFamily="34" charset="0"/>
              </a:rPr>
              <a:t>WMO</a:t>
            </a:r>
            <a:endParaRPr lang="en-US" sz="1800" dirty="0">
              <a:latin typeface="Tahoma" pitchFamily="34" charset="0"/>
              <a:ea typeface="Tahoma" pitchFamily="34" charset="0"/>
              <a:cs typeface="Tahoma" pitchFamily="34" charset="0"/>
            </a:endParaRPr>
          </a:p>
          <a:p>
            <a:pPr lvl="0"/>
            <a:r>
              <a:rPr lang="en-GB" sz="1800" dirty="0">
                <a:latin typeface="Tahoma" pitchFamily="34" charset="0"/>
                <a:ea typeface="Tahoma" pitchFamily="34" charset="0"/>
                <a:cs typeface="Tahoma" pitchFamily="34" charset="0"/>
              </a:rPr>
              <a:t>Metrological Standards bodies (2 minimum)	</a:t>
            </a:r>
            <a:endParaRPr lang="en-US" sz="1800" dirty="0">
              <a:latin typeface="Tahoma" pitchFamily="34" charset="0"/>
              <a:ea typeface="Tahoma" pitchFamily="34" charset="0"/>
              <a:cs typeface="Tahoma" pitchFamily="34" charset="0"/>
            </a:endParaRPr>
          </a:p>
          <a:p>
            <a:pPr lvl="0"/>
            <a:r>
              <a:rPr lang="en-GB" sz="1800" dirty="0">
                <a:latin typeface="Tahoma" pitchFamily="34" charset="0"/>
                <a:ea typeface="Tahoma" pitchFamily="34" charset="0"/>
                <a:cs typeface="Tahoma" pitchFamily="34" charset="0"/>
              </a:rPr>
              <a:t>QA4EO Secretariat</a:t>
            </a:r>
            <a:endParaRPr lang="en-US" sz="1800" dirty="0">
              <a:latin typeface="Tahoma" pitchFamily="34" charset="0"/>
              <a:ea typeface="Tahoma" pitchFamily="34" charset="0"/>
              <a:cs typeface="Tahoma" pitchFamily="34" charset="0"/>
            </a:endParaRPr>
          </a:p>
          <a:p>
            <a:pPr lvl="0"/>
            <a:r>
              <a:rPr lang="en-GB" sz="1800" dirty="0">
                <a:latin typeface="Tahoma" pitchFamily="34" charset="0"/>
                <a:ea typeface="Tahoma" pitchFamily="34" charset="0"/>
                <a:cs typeface="Tahoma" pitchFamily="34" charset="0"/>
              </a:rPr>
              <a:t>WGClimate, WGCapD, WGISS delegates</a:t>
            </a:r>
            <a:endParaRPr lang="en-US" sz="1800" dirty="0">
              <a:latin typeface="Tahoma" pitchFamily="34" charset="0"/>
              <a:ea typeface="Tahoma" pitchFamily="34" charset="0"/>
              <a:cs typeface="Tahoma" pitchFamily="34" charset="0"/>
            </a:endParaRPr>
          </a:p>
          <a:p>
            <a:pPr lvl="0"/>
            <a:r>
              <a:rPr lang="en-GB" sz="1800" dirty="0">
                <a:latin typeface="Tahoma" pitchFamily="34" charset="0"/>
                <a:ea typeface="Tahoma" pitchFamily="34" charset="0"/>
                <a:cs typeface="Tahoma" pitchFamily="34" charset="0"/>
              </a:rPr>
              <a:t>Virtual Constellation and CEOS effort leads and/or delegates</a:t>
            </a:r>
            <a:endParaRPr lang="en-US" sz="1800" dirty="0">
              <a:latin typeface="Tahoma" pitchFamily="34" charset="0"/>
              <a:ea typeface="Tahoma" pitchFamily="34" charset="0"/>
              <a:cs typeface="Tahoma" pitchFamily="34" charset="0"/>
            </a:endParaRPr>
          </a:p>
          <a:p>
            <a:pPr marL="0" indent="0">
              <a:buNone/>
            </a:pPr>
            <a:endParaRPr lang="en-US" sz="1800" dirty="0">
              <a:latin typeface="Tahoma" pitchFamily="34" charset="0"/>
              <a:ea typeface="Tahoma" pitchFamily="34" charset="0"/>
              <a:cs typeface="Tahoma" pitchFamily="34" charset="0"/>
            </a:endParaRPr>
          </a:p>
          <a:p>
            <a:r>
              <a:rPr lang="en-GB" sz="1800" dirty="0">
                <a:latin typeface="Tahoma" pitchFamily="34" charset="0"/>
                <a:ea typeface="Tahoma" pitchFamily="34" charset="0"/>
                <a:cs typeface="Tahoma" pitchFamily="34" charset="0"/>
              </a:rPr>
              <a:t>All members of the CEOS QA4EO Management Team will be invited and considered as support and maybe called upon as needed by the taskforce.</a:t>
            </a:r>
            <a:endParaRPr lang="en-US" sz="1800" dirty="0" smtClean="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4239321616"/>
      </p:ext>
    </p:extLst>
  </p:cSld>
  <p:clrMapOvr>
    <a:masterClrMapping/>
  </p:clrMapOvr>
  <p:timing>
    <p:tnLst>
      <p:par>
        <p:cTn xmlns:p14="http://schemas.microsoft.com/office/powerpoint/2010/mai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1070" y="0"/>
            <a:ext cx="7052930" cy="868362"/>
          </a:xfrm>
        </p:spPr>
        <p:txBody>
          <a:bodyPr/>
          <a:lstStyle/>
          <a:p>
            <a:r>
              <a:rPr lang="en-US" sz="3200" dirty="0" smtClean="0">
                <a:solidFill>
                  <a:schemeClr val="bg1"/>
                </a:solidFill>
                <a:latin typeface="Tahoma" pitchFamily="34" charset="0"/>
                <a:ea typeface="Tahoma" pitchFamily="34" charset="0"/>
                <a:cs typeface="Tahoma" pitchFamily="34" charset="0"/>
              </a:rPr>
              <a:t>WGCV engage in common efforts w/ other CEOS components</a:t>
            </a:r>
            <a:endParaRPr lang="en-US" sz="3200" dirty="0">
              <a:solidFill>
                <a:schemeClr val="bg1"/>
              </a:solidFill>
              <a:latin typeface="Tahoma" pitchFamily="34" charset="0"/>
              <a:ea typeface="Tahoma" pitchFamily="34" charset="0"/>
              <a:cs typeface="Tahoma" pitchFamily="34" charset="0"/>
            </a:endParaRPr>
          </a:p>
        </p:txBody>
      </p:sp>
      <p:sp>
        <p:nvSpPr>
          <p:cNvPr id="3" name="Content Placeholder 2"/>
          <p:cNvSpPr>
            <a:spLocks noGrp="1"/>
          </p:cNvSpPr>
          <p:nvPr>
            <p:ph idx="1"/>
          </p:nvPr>
        </p:nvSpPr>
        <p:spPr/>
        <p:txBody>
          <a:bodyPr>
            <a:normAutofit/>
          </a:bodyPr>
          <a:lstStyle/>
          <a:p>
            <a:pPr marL="457200" lvl="1" indent="0">
              <a:buNone/>
            </a:pPr>
            <a:endParaRPr lang="en-US" dirty="0" smtClean="0"/>
          </a:p>
          <a:p>
            <a:pPr lvl="1"/>
            <a:r>
              <a:rPr lang="en-US" dirty="0">
                <a:latin typeface="Tahoma" pitchFamily="34" charset="0"/>
                <a:ea typeface="Tahoma" pitchFamily="34" charset="0"/>
                <a:cs typeface="Tahoma" pitchFamily="34" charset="0"/>
              </a:rPr>
              <a:t>WGCV </a:t>
            </a:r>
            <a:r>
              <a:rPr lang="en-US" dirty="0" smtClean="0">
                <a:latin typeface="Tahoma" pitchFamily="34" charset="0"/>
                <a:ea typeface="Tahoma" pitchFamily="34" charset="0"/>
                <a:cs typeface="Tahoma" pitchFamily="34" charset="0"/>
              </a:rPr>
              <a:t>engaged </a:t>
            </a:r>
            <a:r>
              <a:rPr lang="en-US" dirty="0">
                <a:latin typeface="Tahoma" pitchFamily="34" charset="0"/>
                <a:ea typeface="Tahoma" pitchFamily="34" charset="0"/>
                <a:cs typeface="Tahoma" pitchFamily="34" charset="0"/>
              </a:rPr>
              <a:t>in these efforts and gather GEO/CEOS /support efforts to move QA4EO </a:t>
            </a:r>
            <a:r>
              <a:rPr lang="en-US" dirty="0" smtClean="0">
                <a:latin typeface="Tahoma" pitchFamily="34" charset="0"/>
                <a:ea typeface="Tahoma" pitchFamily="34" charset="0"/>
                <a:cs typeface="Tahoma" pitchFamily="34" charset="0"/>
              </a:rPr>
              <a:t>forward</a:t>
            </a:r>
          </a:p>
          <a:p>
            <a:pPr lvl="2"/>
            <a:r>
              <a:rPr lang="en-US" b="0" dirty="0" smtClean="0">
                <a:latin typeface="Tahoma" pitchFamily="34" charset="0"/>
                <a:ea typeface="Tahoma" pitchFamily="34" charset="0"/>
                <a:cs typeface="Tahoma" pitchFamily="34" charset="0"/>
              </a:rPr>
              <a:t>QA definitions/standards</a:t>
            </a:r>
          </a:p>
          <a:p>
            <a:pPr lvl="2"/>
            <a:r>
              <a:rPr lang="en-US" b="0" dirty="0" smtClean="0">
                <a:latin typeface="Tahoma" pitchFamily="34" charset="0"/>
                <a:ea typeface="Tahoma" pitchFamily="34" charset="0"/>
                <a:cs typeface="Tahoma" pitchFamily="34" charset="0"/>
              </a:rPr>
              <a:t>Quality in metadata, “fit for purpose” information, accuracy, error, uncertainty, traceability</a:t>
            </a:r>
          </a:p>
          <a:p>
            <a:pPr lvl="2"/>
            <a:r>
              <a:rPr lang="en-US" b="0" dirty="0" smtClean="0">
                <a:latin typeface="Tahoma" pitchFamily="34" charset="0"/>
                <a:ea typeface="Tahoma" pitchFamily="34" charset="0"/>
                <a:cs typeface="Tahoma" pitchFamily="34" charset="0"/>
              </a:rPr>
              <a:t>Fields in GEO and CEOS data structure</a:t>
            </a:r>
          </a:p>
          <a:p>
            <a:pPr lvl="2"/>
            <a:r>
              <a:rPr lang="en-US" b="0" dirty="0" smtClean="0">
                <a:latin typeface="Tahoma" pitchFamily="34" charset="0"/>
                <a:ea typeface="Tahoma" pitchFamily="34" charset="0"/>
                <a:cs typeface="Tahoma" pitchFamily="34" charset="0"/>
              </a:rPr>
              <a:t>System specs and standards?</a:t>
            </a:r>
          </a:p>
          <a:p>
            <a:pPr lvl="2"/>
            <a:r>
              <a:rPr lang="en-US" b="0" dirty="0" smtClean="0">
                <a:latin typeface="Tahoma" pitchFamily="34" charset="0"/>
                <a:ea typeface="Tahoma" pitchFamily="34" charset="0"/>
                <a:cs typeface="Tahoma" pitchFamily="34" charset="0"/>
              </a:rPr>
              <a:t>ECV cal/val and QA</a:t>
            </a:r>
          </a:p>
          <a:p>
            <a:pPr lvl="2"/>
            <a:r>
              <a:rPr lang="en-US" b="0" dirty="0" smtClean="0">
                <a:latin typeface="Tahoma" pitchFamily="34" charset="0"/>
                <a:ea typeface="Tahoma" pitchFamily="34" charset="0"/>
                <a:cs typeface="Tahoma" pitchFamily="34" charset="0"/>
              </a:rPr>
              <a:t>Carbon and climate requirements validation</a:t>
            </a:r>
          </a:p>
          <a:p>
            <a:pPr lvl="2"/>
            <a:r>
              <a:rPr lang="en-US" b="0" dirty="0" smtClean="0">
                <a:latin typeface="Tahoma" pitchFamily="34" charset="0"/>
                <a:ea typeface="Tahoma" pitchFamily="34" charset="0"/>
                <a:cs typeface="Tahoma" pitchFamily="34" charset="0"/>
              </a:rPr>
              <a:t>In situ and modeling quality, uncertainty, traceability</a:t>
            </a:r>
          </a:p>
          <a:p>
            <a:pPr lvl="2"/>
            <a:r>
              <a:rPr lang="en-US" b="0" dirty="0" smtClean="0">
                <a:latin typeface="Tahoma" pitchFamily="34" charset="0"/>
                <a:ea typeface="Tahoma" pitchFamily="34" charset="0"/>
                <a:cs typeface="Tahoma" pitchFamily="34" charset="0"/>
              </a:rPr>
              <a:t>Other related programs and tasks</a:t>
            </a:r>
          </a:p>
          <a:p>
            <a:pPr lvl="2"/>
            <a:r>
              <a:rPr lang="en-US" b="0" dirty="0" smtClean="0">
                <a:latin typeface="Tahoma" pitchFamily="34" charset="0"/>
                <a:ea typeface="Tahoma" pitchFamily="34" charset="0"/>
                <a:cs typeface="Tahoma" pitchFamily="34" charset="0"/>
              </a:rPr>
              <a:t>ISO</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EF6D2E3-F454-4EB5-9ECC-195F0C4B53F6}" type="slidenum">
              <a:rPr lang="en-US" altLang="ja-JP" smtClean="0"/>
              <a:pPr>
                <a:defRPr/>
              </a:pPr>
              <a:t>121</a:t>
            </a:fld>
            <a:endParaRPr lang="en-US" altLang="ja-JP" dirty="0"/>
          </a:p>
        </p:txBody>
      </p:sp>
    </p:spTree>
    <p:extLst>
      <p:ext uri="{BB962C8B-B14F-4D97-AF65-F5344CB8AC3E}">
        <p14:creationId xmlns:p14="http://schemas.microsoft.com/office/powerpoint/2010/main" val="4156653361"/>
      </p:ext>
    </p:extLst>
  </p:cSld>
  <p:clrMapOvr>
    <a:masterClrMapping/>
  </p:clrMapOvr>
  <p:timing>
    <p:tnLst>
      <p:par>
        <p:cTn xmlns:p14="http://schemas.microsoft.com/office/powerpoint/2010/mai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743200" y="0"/>
            <a:ext cx="6400800" cy="868363"/>
          </a:xfrm>
        </p:spPr>
        <p:txBody>
          <a:bodyPr>
            <a:normAutofit fontScale="90000"/>
          </a:bodyPr>
          <a:lstStyle/>
          <a:p>
            <a:r>
              <a:rPr lang="en-US" dirty="0" smtClean="0">
                <a:solidFill>
                  <a:schemeClr val="bg1"/>
                </a:solidFill>
                <a:latin typeface="Tahoma" pitchFamily="34" charset="0"/>
                <a:ea typeface="Tahoma" pitchFamily="34" charset="0"/>
                <a:cs typeface="Tahoma" pitchFamily="34" charset="0"/>
              </a:rPr>
              <a:t>QA4EO actions required of SIT and CEOS members</a:t>
            </a:r>
            <a:endParaRPr lang="en-US" dirty="0" smtClean="0">
              <a:latin typeface="Tahoma" pitchFamily="34" charset="0"/>
              <a:ea typeface="Tahoma" pitchFamily="34" charset="0"/>
              <a:cs typeface="Tahoma" pitchFamily="34" charset="0"/>
            </a:endParaRPr>
          </a:p>
        </p:txBody>
      </p:sp>
      <p:sp>
        <p:nvSpPr>
          <p:cNvPr id="922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BE7EE12D-C7CC-4294-AC77-B601A84B53EF}" type="slidenum">
              <a:rPr lang="en-US" altLang="ja-JP" smtClean="0">
                <a:solidFill>
                  <a:srgbClr val="898989"/>
                </a:solidFill>
                <a:latin typeface="Calibri" pitchFamily="34" charset="0"/>
              </a:rPr>
              <a:pPr eaLnBrk="1" hangingPunct="1"/>
              <a:t>122</a:t>
            </a:fld>
            <a:endParaRPr lang="en-US" altLang="ja-JP" dirty="0" smtClean="0">
              <a:solidFill>
                <a:srgbClr val="898989"/>
              </a:solidFill>
              <a:latin typeface="Calibri" pitchFamily="34" charset="0"/>
            </a:endParaRPr>
          </a:p>
        </p:txBody>
      </p:sp>
      <p:sp>
        <p:nvSpPr>
          <p:cNvPr id="2" name="Content Placeholder 1"/>
          <p:cNvSpPr>
            <a:spLocks noGrp="1"/>
          </p:cNvSpPr>
          <p:nvPr>
            <p:ph idx="1"/>
          </p:nvPr>
        </p:nvSpPr>
        <p:spPr>
          <a:xfrm>
            <a:off x="296862" y="1457325"/>
            <a:ext cx="8655751" cy="5143500"/>
          </a:xfrm>
        </p:spPr>
        <p:txBody>
          <a:bodyPr>
            <a:normAutofit fontScale="92500" lnSpcReduction="10000"/>
          </a:bodyPr>
          <a:lstStyle/>
          <a:p>
            <a:r>
              <a:rPr lang="en-US" dirty="0" smtClean="0">
                <a:latin typeface="Tahoma" pitchFamily="34" charset="0"/>
                <a:ea typeface="Tahoma" pitchFamily="34" charset="0"/>
                <a:cs typeface="Tahoma" pitchFamily="34" charset="0"/>
              </a:rPr>
              <a:t>CEOS members to provide examples of activities current or past which are consistent with QA4EO principles which can be used as case studies on new web-site.</a:t>
            </a:r>
          </a:p>
          <a:p>
            <a:endParaRPr lang="en-US" dirty="0" smtClean="0">
              <a:latin typeface="Tahoma" pitchFamily="34" charset="0"/>
              <a:ea typeface="Tahoma" pitchFamily="34" charset="0"/>
              <a:cs typeface="Tahoma" pitchFamily="34" charset="0"/>
            </a:endParaRPr>
          </a:p>
          <a:p>
            <a:r>
              <a:rPr lang="en-US" dirty="0" smtClean="0">
                <a:latin typeface="Tahoma" pitchFamily="34" charset="0"/>
                <a:ea typeface="Tahoma" pitchFamily="34" charset="0"/>
                <a:cs typeface="Tahoma" pitchFamily="34" charset="0"/>
              </a:rPr>
              <a:t>Agencies to present/summarize their efforts to meet QA4EO principles to QA4EO implementation team/SIT.</a:t>
            </a:r>
          </a:p>
          <a:p>
            <a:endParaRPr lang="en-US" dirty="0" smtClean="0">
              <a:latin typeface="Tahoma" pitchFamily="34" charset="0"/>
              <a:ea typeface="Tahoma" pitchFamily="34" charset="0"/>
              <a:cs typeface="Tahoma" pitchFamily="34" charset="0"/>
            </a:endParaRPr>
          </a:p>
          <a:p>
            <a:r>
              <a:rPr lang="en-US" dirty="0" smtClean="0">
                <a:latin typeface="Tahoma" pitchFamily="34" charset="0"/>
                <a:ea typeface="Tahoma" pitchFamily="34" charset="0"/>
                <a:cs typeface="Tahoma" pitchFamily="34" charset="0"/>
              </a:rPr>
              <a:t>Encourage appropriate “badging” use of QA4EO logo to build awareness and visibility </a:t>
            </a:r>
          </a:p>
          <a:p>
            <a:endParaRPr lang="en-US" dirty="0" smtClean="0">
              <a:latin typeface="Tahoma" pitchFamily="34" charset="0"/>
              <a:ea typeface="Tahoma" pitchFamily="34" charset="0"/>
              <a:cs typeface="Tahoma" pitchFamily="34" charset="0"/>
            </a:endParaRPr>
          </a:p>
          <a:p>
            <a:r>
              <a:rPr lang="en-US" dirty="0" smtClean="0">
                <a:latin typeface="Tahoma" pitchFamily="34" charset="0"/>
                <a:ea typeface="Tahoma" pitchFamily="34" charset="0"/>
                <a:cs typeface="Tahoma" pitchFamily="34" charset="0"/>
              </a:rPr>
              <a:t>Provide key representatives to support any evolution/additions of the guidelines </a:t>
            </a:r>
          </a:p>
          <a:p>
            <a:pPr lvl="2"/>
            <a:r>
              <a:rPr lang="en-US" dirty="0" smtClean="0">
                <a:latin typeface="Tahoma" pitchFamily="34" charset="0"/>
                <a:ea typeface="Tahoma" pitchFamily="34" charset="0"/>
                <a:cs typeface="Tahoma" pitchFamily="34" charset="0"/>
              </a:rPr>
              <a:t>Climate data “maturity index”</a:t>
            </a:r>
          </a:p>
          <a:p>
            <a:pPr lvl="2"/>
            <a:r>
              <a:rPr lang="en-US" dirty="0" smtClean="0">
                <a:latin typeface="Tahoma" pitchFamily="34" charset="0"/>
                <a:ea typeface="Tahoma" pitchFamily="34" charset="0"/>
                <a:cs typeface="Tahoma" pitchFamily="34" charset="0"/>
              </a:rPr>
              <a:t>Long Term Data Preservation (LTDP)</a:t>
            </a:r>
          </a:p>
          <a:p>
            <a:pPr lvl="2"/>
            <a:r>
              <a:rPr lang="en-US" dirty="0" smtClean="0">
                <a:latin typeface="Tahoma" pitchFamily="34" charset="0"/>
                <a:ea typeface="Tahoma" pitchFamily="34" charset="0"/>
                <a:cs typeface="Tahoma" pitchFamily="34" charset="0"/>
              </a:rPr>
              <a:t>High level product QIs</a:t>
            </a:r>
          </a:p>
          <a:p>
            <a:endParaRPr lang="en-US"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16716931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027274" y="0"/>
            <a:ext cx="7116726" cy="868363"/>
          </a:xfrm>
        </p:spPr>
        <p:txBody>
          <a:bodyPr/>
          <a:lstStyle/>
          <a:p>
            <a:r>
              <a:rPr lang="en-US" sz="3200" dirty="0">
                <a:solidFill>
                  <a:schemeClr val="bg1"/>
                </a:solidFill>
                <a:latin typeface="Tahoma" pitchFamily="34" charset="0"/>
                <a:ea typeface="Tahoma" pitchFamily="34" charset="0"/>
                <a:cs typeface="Tahoma" pitchFamily="34" charset="0"/>
              </a:rPr>
              <a:t>QA4EO actions required of SIT and CEOS members </a:t>
            </a:r>
            <a:r>
              <a:rPr lang="en-US" sz="3200" dirty="0" smtClean="0">
                <a:solidFill>
                  <a:schemeClr val="bg1"/>
                </a:solidFill>
                <a:latin typeface="Tahoma" pitchFamily="34" charset="0"/>
                <a:ea typeface="Tahoma" pitchFamily="34" charset="0"/>
                <a:cs typeface="Tahoma" pitchFamily="34" charset="0"/>
              </a:rPr>
              <a:t>(continued)</a:t>
            </a:r>
            <a:endParaRPr lang="en-US" sz="3200" dirty="0" smtClean="0">
              <a:latin typeface="Tahoma" pitchFamily="34" charset="0"/>
              <a:ea typeface="Tahoma" pitchFamily="34" charset="0"/>
              <a:cs typeface="Tahoma" pitchFamily="34" charset="0"/>
            </a:endParaRPr>
          </a:p>
        </p:txBody>
      </p:sp>
      <p:sp>
        <p:nvSpPr>
          <p:cNvPr id="922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BE7EE12D-C7CC-4294-AC77-B601A84B53EF}" type="slidenum">
              <a:rPr lang="en-US" altLang="ja-JP" smtClean="0">
                <a:solidFill>
                  <a:srgbClr val="898989"/>
                </a:solidFill>
                <a:latin typeface="Calibri" pitchFamily="34" charset="0"/>
              </a:rPr>
              <a:pPr eaLnBrk="1" hangingPunct="1"/>
              <a:t>123</a:t>
            </a:fld>
            <a:endParaRPr lang="en-US" altLang="ja-JP" dirty="0" smtClean="0">
              <a:solidFill>
                <a:srgbClr val="898989"/>
              </a:solidFill>
              <a:latin typeface="Calibri" pitchFamily="34" charset="0"/>
            </a:endParaRPr>
          </a:p>
        </p:txBody>
      </p:sp>
      <p:sp>
        <p:nvSpPr>
          <p:cNvPr id="2" name="Content Placeholder 1"/>
          <p:cNvSpPr>
            <a:spLocks noGrp="1"/>
          </p:cNvSpPr>
          <p:nvPr>
            <p:ph idx="1"/>
          </p:nvPr>
        </p:nvSpPr>
        <p:spPr/>
        <p:txBody>
          <a:bodyPr>
            <a:normAutofit fontScale="92500"/>
          </a:bodyPr>
          <a:lstStyle/>
          <a:p>
            <a:r>
              <a:rPr lang="en-US" dirty="0">
                <a:latin typeface="Tahoma" pitchFamily="34" charset="0"/>
                <a:ea typeface="Tahoma" pitchFamily="34" charset="0"/>
                <a:cs typeface="Tahoma" pitchFamily="34" charset="0"/>
              </a:rPr>
              <a:t>CEOS (GEO SBA) contacts to promote principles and implementation in GEO</a:t>
            </a:r>
            <a:r>
              <a:rPr lang="en-US" dirty="0" smtClean="0">
                <a:latin typeface="Tahoma" pitchFamily="34" charset="0"/>
                <a:ea typeface="Tahoma" pitchFamily="34" charset="0"/>
                <a:cs typeface="Tahoma" pitchFamily="34" charset="0"/>
              </a:rPr>
              <a:t>.</a:t>
            </a:r>
          </a:p>
          <a:p>
            <a:endParaRPr lang="en-US" dirty="0" smtClean="0">
              <a:latin typeface="Tahoma" pitchFamily="34" charset="0"/>
              <a:ea typeface="Tahoma" pitchFamily="34" charset="0"/>
              <a:cs typeface="Tahoma" pitchFamily="34" charset="0"/>
            </a:endParaRPr>
          </a:p>
          <a:p>
            <a:r>
              <a:rPr lang="en-US" dirty="0" smtClean="0">
                <a:latin typeface="Tahoma" pitchFamily="34" charset="0"/>
                <a:ea typeface="Tahoma" pitchFamily="34" charset="0"/>
                <a:cs typeface="Tahoma" pitchFamily="34" charset="0"/>
              </a:rPr>
              <a:t>Agencies to encourage reporting of QI (uncertainties with data they supply) and providing ready access to necessary metadata providing evidence to support it.</a:t>
            </a:r>
          </a:p>
          <a:p>
            <a:endParaRPr lang="en-US" dirty="0" smtClean="0">
              <a:latin typeface="Tahoma" pitchFamily="34" charset="0"/>
              <a:ea typeface="Tahoma" pitchFamily="34" charset="0"/>
              <a:cs typeface="Tahoma" pitchFamily="34" charset="0"/>
            </a:endParaRPr>
          </a:p>
          <a:p>
            <a:r>
              <a:rPr lang="en-US" dirty="0" smtClean="0">
                <a:latin typeface="Tahoma" pitchFamily="34" charset="0"/>
                <a:ea typeface="Tahoma" pitchFamily="34" charset="0"/>
                <a:cs typeface="Tahoma" pitchFamily="34" charset="0"/>
              </a:rPr>
              <a:t>Agencies to request appropriate QA information from providers (utilizing QA4EO as shorthand specification) to stimulate and progress QA4EO principles. </a:t>
            </a:r>
          </a:p>
          <a:p>
            <a:endParaRPr lang="en-US" dirty="0" smtClean="0">
              <a:latin typeface="Tahoma" pitchFamily="34" charset="0"/>
              <a:ea typeface="Tahoma" pitchFamily="34" charset="0"/>
              <a:cs typeface="Tahoma" pitchFamily="34" charset="0"/>
            </a:endParaRPr>
          </a:p>
          <a:p>
            <a:r>
              <a:rPr lang="en-US" dirty="0" smtClean="0">
                <a:latin typeface="Tahoma" pitchFamily="34" charset="0"/>
                <a:ea typeface="Tahoma" pitchFamily="34" charset="0"/>
                <a:cs typeface="Tahoma" pitchFamily="34" charset="0"/>
              </a:rPr>
              <a:t>Agencies to provide resource to facilitate QA4EO implementation team in delivering actions.</a:t>
            </a:r>
            <a:endParaRPr lang="en-US"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133458228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124</a:t>
            </a:fld>
            <a:endParaRPr lang="en-US" dirty="0" smtClean="0"/>
          </a:p>
        </p:txBody>
      </p:sp>
      <p:sp>
        <p:nvSpPr>
          <p:cNvPr id="3075" name="Title 1"/>
          <p:cNvSpPr>
            <a:spLocks noGrp="1"/>
          </p:cNvSpPr>
          <p:nvPr>
            <p:ph type="title" idx="4294967295"/>
          </p:nvPr>
        </p:nvSpPr>
        <p:spPr>
          <a:xfrm>
            <a:off x="1379537" y="23628"/>
            <a:ext cx="7764463" cy="609600"/>
          </a:xfrm>
        </p:spPr>
        <p:txBody>
          <a:bodyPr/>
          <a:lstStyle/>
          <a:p>
            <a:pPr eaLnBrk="1" hangingPunct="1"/>
            <a:r>
              <a:rPr lang="en-US" sz="3600" dirty="0" smtClean="0">
                <a:latin typeface="Tahoma" pitchFamily="-106" charset="0"/>
                <a:ea typeface="ＭＳ Ｐゴシック" pitchFamily="-106" charset="-128"/>
                <a:cs typeface="Tahoma" pitchFamily="-106" charset="0"/>
              </a:rPr>
              <a:t> </a:t>
            </a:r>
            <a:r>
              <a:rPr lang="en-US" dirty="0" smtClean="0">
                <a:latin typeface="Tahoma" pitchFamily="-106" charset="0"/>
                <a:ea typeface="ＭＳ Ｐゴシック" pitchFamily="-106" charset="-128"/>
                <a:cs typeface="Tahoma" pitchFamily="-106" charset="0"/>
              </a:rPr>
              <a:t>CEOS Showcase Update</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400" b="1" kern="0" dirty="0" smtClean="0">
                <a:solidFill>
                  <a:schemeClr val="tx1">
                    <a:lumMod val="75000"/>
                  </a:schemeClr>
                </a:solidFill>
                <a:latin typeface="Tahoma" pitchFamily="34" charset="0"/>
                <a:ea typeface="Tahoma" pitchFamily="34" charset="0"/>
                <a:cs typeface="Tahoma" pitchFamily="34" charset="0"/>
              </a:rPr>
              <a:t>CEOS QA4EO Showcase Update</a:t>
            </a:r>
          </a:p>
          <a:p>
            <a:pPr marL="800100" lvl="1" indent="-342900" defTabSz="914400">
              <a:lnSpc>
                <a:spcPct val="90000"/>
              </a:lnSpc>
              <a:spcBef>
                <a:spcPct val="20000"/>
              </a:spcBef>
              <a:buFont typeface="Arial" charset="0"/>
              <a:buChar char="•"/>
              <a:defRPr/>
            </a:pPr>
            <a:r>
              <a:rPr lang="en-US" sz="2400" b="1" kern="0" dirty="0" smtClean="0">
                <a:solidFill>
                  <a:schemeClr val="tx1">
                    <a:lumMod val="75000"/>
                  </a:schemeClr>
                </a:solidFill>
                <a:latin typeface="Tahoma" pitchFamily="34" charset="0"/>
                <a:ea typeface="Tahoma" pitchFamily="34" charset="0"/>
                <a:cs typeface="Tahoma" pitchFamily="34" charset="0"/>
              </a:rPr>
              <a:t>Forest Carbon Tracking (FCT)</a:t>
            </a:r>
          </a:p>
          <a:p>
            <a:pPr marL="1257300" lvl="2" indent="-342900" defTabSz="914400">
              <a:lnSpc>
                <a:spcPct val="90000"/>
              </a:lnSpc>
              <a:spcBef>
                <a:spcPct val="20000"/>
              </a:spcBef>
              <a:buFont typeface="Arial" charset="0"/>
              <a:buChar char="•"/>
              <a:defRPr/>
            </a:pPr>
            <a:r>
              <a:rPr lang="en-US" sz="2400" u="sng" dirty="0" smtClean="0"/>
              <a:t>Working with FCT/GFOI team to define key accomplishments and data support and integrated </a:t>
            </a:r>
          </a:p>
          <a:p>
            <a:pPr marL="1257300" lvl="2" indent="-342900" defTabSz="914400">
              <a:lnSpc>
                <a:spcPct val="90000"/>
              </a:lnSpc>
              <a:spcBef>
                <a:spcPct val="20000"/>
              </a:spcBef>
              <a:buFont typeface="Arial" charset="0"/>
              <a:buChar char="•"/>
              <a:defRPr/>
            </a:pPr>
            <a:r>
              <a:rPr lang="en-US" sz="2400" u="sng" dirty="0" smtClean="0"/>
              <a:t>In </a:t>
            </a:r>
            <a:r>
              <a:rPr lang="en-US" sz="2400" u="sng" dirty="0"/>
              <a:t>the context of FCT resources have now been identified in the UK to support the development of a QA4EO related case study covering optical and SAR sensors in support of a GFOI national demonstrator.  This project kicked-off on Sep 5 and hopes to have a good analysis and case study by March/April 2013.  It will require access to long times series data sets of some example sensors over a selected site in Indonesia.  In particular, Landsat and </a:t>
            </a:r>
            <a:r>
              <a:rPr lang="en-US" sz="2400" u="sng" dirty="0" err="1"/>
              <a:t>Meris</a:t>
            </a:r>
            <a:r>
              <a:rPr lang="en-US" sz="2400" u="sng" dirty="0"/>
              <a:t> and ideally </a:t>
            </a:r>
            <a:r>
              <a:rPr lang="en-US" sz="2400" u="sng" dirty="0" err="1"/>
              <a:t>TerraSar</a:t>
            </a:r>
            <a:r>
              <a:rPr lang="en-US" sz="2400" u="sng" dirty="0"/>
              <a:t>.  </a:t>
            </a:r>
            <a:endParaRPr lang="en-US" sz="2400" dirty="0"/>
          </a:p>
        </p:txBody>
      </p:sp>
    </p:spTree>
    <p:extLst>
      <p:ext uri="{BB962C8B-B14F-4D97-AF65-F5344CB8AC3E}">
        <p14:creationId xmlns:p14="http://schemas.microsoft.com/office/powerpoint/2010/main" val="202650019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125</a:t>
            </a:fld>
            <a:endParaRPr lang="en-US" dirty="0" smtClean="0"/>
          </a:p>
        </p:txBody>
      </p:sp>
      <p:sp>
        <p:nvSpPr>
          <p:cNvPr id="3075" name="Title 1"/>
          <p:cNvSpPr>
            <a:spLocks noGrp="1"/>
          </p:cNvSpPr>
          <p:nvPr>
            <p:ph type="title" idx="4294967295"/>
          </p:nvPr>
        </p:nvSpPr>
        <p:spPr>
          <a:xfrm>
            <a:off x="1379537" y="23628"/>
            <a:ext cx="7764463" cy="609600"/>
          </a:xfrm>
        </p:spPr>
        <p:txBody>
          <a:bodyPr/>
          <a:lstStyle/>
          <a:p>
            <a:pPr eaLnBrk="1" hangingPunct="1"/>
            <a:r>
              <a:rPr lang="en-US" sz="3600" dirty="0" smtClean="0">
                <a:latin typeface="Tahoma" pitchFamily="-106" charset="0"/>
                <a:ea typeface="ＭＳ Ｐゴシック" pitchFamily="-106" charset="-128"/>
                <a:cs typeface="Tahoma" pitchFamily="-106" charset="0"/>
              </a:rPr>
              <a:t> </a:t>
            </a:r>
            <a:r>
              <a:rPr lang="en-US" dirty="0" smtClean="0">
                <a:latin typeface="Tahoma" pitchFamily="-106" charset="0"/>
                <a:ea typeface="ＭＳ Ｐゴシック" pitchFamily="-106" charset="-128"/>
                <a:cs typeface="Tahoma" pitchFamily="-106" charset="0"/>
              </a:rPr>
              <a:t>CEOS Showcase Update</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400" b="1" kern="0" dirty="0" smtClean="0">
                <a:solidFill>
                  <a:schemeClr val="tx1">
                    <a:lumMod val="75000"/>
                  </a:schemeClr>
                </a:solidFill>
                <a:latin typeface="Tahoma" pitchFamily="34" charset="0"/>
                <a:ea typeface="Tahoma" pitchFamily="34" charset="0"/>
                <a:cs typeface="Tahoma" pitchFamily="34" charset="0"/>
              </a:rPr>
              <a:t>CEOS QA4EO Showcase Update</a:t>
            </a:r>
          </a:p>
          <a:p>
            <a:pPr marL="800100" lvl="1" indent="-342900" defTabSz="914400">
              <a:lnSpc>
                <a:spcPct val="90000"/>
              </a:lnSpc>
              <a:spcBef>
                <a:spcPct val="20000"/>
              </a:spcBef>
              <a:buFont typeface="Arial" charset="0"/>
              <a:buChar char="•"/>
              <a:defRPr/>
            </a:pPr>
            <a:r>
              <a:rPr lang="en-US" sz="2400" b="1" kern="0" dirty="0" smtClean="0">
                <a:solidFill>
                  <a:schemeClr val="tx1">
                    <a:lumMod val="75000"/>
                  </a:schemeClr>
                </a:solidFill>
                <a:latin typeface="Tahoma" pitchFamily="34" charset="0"/>
                <a:ea typeface="Tahoma" pitchFamily="34" charset="0"/>
                <a:cs typeface="Tahoma" pitchFamily="34" charset="0"/>
              </a:rPr>
              <a:t>Atmospheric Composition (AC)</a:t>
            </a:r>
          </a:p>
          <a:p>
            <a:pPr marL="1257300" lvl="2" indent="-342900" defTabSz="914400">
              <a:lnSpc>
                <a:spcPct val="90000"/>
              </a:lnSpc>
              <a:spcBef>
                <a:spcPct val="20000"/>
              </a:spcBef>
              <a:buFont typeface="Arial" charset="0"/>
              <a:buChar char="•"/>
              <a:defRPr/>
            </a:pPr>
            <a:r>
              <a:rPr lang="en-US" sz="2400" u="sng" dirty="0"/>
              <a:t>AC: Ozone as an example for AC is now well captured in various projects within Europe covering especially also the quality aspects; i.e. the ESA CCI project for ozone and some development projects for the coming Sentinels. The European teams within CCI and the Sentinel development are similar; work plan and project approach – especially for Sentinel 5 Precursor will allow carrying out some quality verifications. The latter is under guidance of several space agencies including ESA, DLR, and BIRA as well.</a:t>
            </a:r>
            <a:endParaRPr lang="en-US" sz="2400" dirty="0"/>
          </a:p>
          <a:p>
            <a:pPr marL="1257300" lvl="2" indent="-342900" defTabSz="914400">
              <a:lnSpc>
                <a:spcPct val="90000"/>
              </a:lnSpc>
              <a:spcBef>
                <a:spcPct val="20000"/>
              </a:spcBef>
              <a:buFont typeface="Arial" charset="0"/>
              <a:buChar char="•"/>
              <a:defRPr/>
            </a:pPr>
            <a:endParaRPr lang="en-US" sz="2400" b="1" kern="0" dirty="0" smtClean="0">
              <a:solidFill>
                <a:schemeClr val="tx1">
                  <a:lumMod val="75000"/>
                </a:schemeClr>
              </a:solidFill>
              <a:latin typeface="Tahoma" pitchFamily="34" charset="0"/>
              <a:ea typeface="Tahoma" pitchFamily="34" charset="0"/>
              <a:cs typeface="Tahoma" pitchFamily="34" charset="0"/>
            </a:endParaRPr>
          </a:p>
          <a:p>
            <a:pPr marL="800100" lvl="1" indent="-342900" defTabSz="914400">
              <a:lnSpc>
                <a:spcPct val="90000"/>
              </a:lnSpc>
              <a:spcBef>
                <a:spcPct val="20000"/>
              </a:spcBef>
              <a:buFont typeface="Arial" charset="0"/>
              <a:buChar char="•"/>
              <a:defRPr/>
            </a:pPr>
            <a:r>
              <a:rPr lang="en-US" sz="2400" b="1" kern="0" dirty="0" smtClean="0">
                <a:solidFill>
                  <a:schemeClr val="tx1">
                    <a:lumMod val="75000"/>
                  </a:schemeClr>
                </a:solidFill>
                <a:latin typeface="Tahoma" pitchFamily="34" charset="0"/>
                <a:ea typeface="Tahoma" pitchFamily="34" charset="0"/>
                <a:cs typeface="Tahoma" pitchFamily="34" charset="0"/>
              </a:rPr>
              <a:t>Global Elevation – TMSG beginning to work this</a:t>
            </a:r>
          </a:p>
        </p:txBody>
      </p:sp>
    </p:spTree>
    <p:extLst>
      <p:ext uri="{BB962C8B-B14F-4D97-AF65-F5344CB8AC3E}">
        <p14:creationId xmlns:p14="http://schemas.microsoft.com/office/powerpoint/2010/main" val="85905704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err="1" smtClean="0">
                <a:latin typeface="Calibri" pitchFamily="34" charset="0"/>
                <a:ea typeface="ＭＳ Ｐゴシック" pitchFamily="50" charset="-128"/>
              </a:rPr>
              <a:t>WGCapD</a:t>
            </a:r>
            <a:endParaRPr lang="en-GB" altLang="ja-JP" dirty="0" smtClean="0">
              <a:latin typeface="Calibri" pitchFamily="34" charset="0"/>
              <a:ea typeface="ＭＳ Ｐゴシック" pitchFamily="50" charset="-128"/>
            </a:endParaRPr>
          </a:p>
          <a:p>
            <a:pPr eaLnBrk="1" hangingPunct="1"/>
            <a:r>
              <a:rPr lang="en-GB" altLang="ja-JP" dirty="0" err="1">
                <a:latin typeface="Calibri" pitchFamily="34" charset="0"/>
                <a:ea typeface="ＭＳ Ｐゴシック" pitchFamily="50" charset="-128"/>
              </a:rPr>
              <a:t>Hilcéa</a:t>
            </a:r>
            <a:r>
              <a:rPr lang="en-GB" altLang="ja-JP" dirty="0">
                <a:latin typeface="Calibri" pitchFamily="34" charset="0"/>
                <a:ea typeface="ＭＳ Ｐゴシック" pitchFamily="50" charset="-128"/>
              </a:rPr>
              <a:t> </a:t>
            </a:r>
            <a:r>
              <a:rPr lang="en-GB" altLang="ja-JP" dirty="0" smtClean="0">
                <a:latin typeface="Calibri" pitchFamily="34" charset="0"/>
                <a:ea typeface="ＭＳ Ｐゴシック" pitchFamily="50" charset="-128"/>
              </a:rPr>
              <a:t>Ferreira, </a:t>
            </a:r>
            <a:r>
              <a:rPr lang="en-GB" altLang="ja-JP" dirty="0">
                <a:latin typeface="Calibri" pitchFamily="34" charset="0"/>
                <a:ea typeface="ＭＳ Ｐゴシック" pitchFamily="50" charset="-128"/>
              </a:rPr>
              <a:t>Jacob </a:t>
            </a:r>
            <a:r>
              <a:rPr lang="en-GB" altLang="ja-JP" dirty="0" err="1" smtClean="0">
                <a:latin typeface="Calibri" pitchFamily="34" charset="0"/>
                <a:ea typeface="ＭＳ Ｐゴシック" pitchFamily="50" charset="-128"/>
              </a:rPr>
              <a:t>Sutherlun</a:t>
            </a:r>
            <a:endParaRPr lang="en-GB" altLang="ja-JP" dirty="0" smtClean="0">
              <a:latin typeface="Calibri" pitchFamily="34" charset="0"/>
              <a:ea typeface="ＭＳ Ｐゴシック" pitchFamily="50" charset="-128"/>
            </a:endParaRPr>
          </a:p>
        </p:txBody>
      </p:sp>
      <p:sp>
        <p:nvSpPr>
          <p:cNvPr id="13315" name="Rectangle 44"/>
          <p:cNvSpPr>
            <a:spLocks noGrp="1" noChangeArrowheads="1"/>
          </p:cNvSpPr>
          <p:nvPr>
            <p:ph type="ctrTitle"/>
          </p:nvPr>
        </p:nvSpPr>
        <p:spPr>
          <a:xfrm>
            <a:off x="4097217" y="166221"/>
            <a:ext cx="4810857" cy="1874838"/>
          </a:xfrm>
        </p:spPr>
        <p:txBody>
          <a:bodyPr/>
          <a:lstStyle/>
          <a:p>
            <a:r>
              <a:rPr lang="en-US" sz="2400" dirty="0" smtClean="0"/>
              <a:t>VC &amp; WG Progress Reports</a:t>
            </a:r>
          </a:p>
        </p:txBody>
      </p:sp>
    </p:spTree>
  </p:cSld>
  <p:clrMapOvr>
    <a:masterClrMapping/>
  </p:clrMapOvr>
  <p:transition xmlns:p14="http://schemas.microsoft.com/office/powerpoint/2010/main"/>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127</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Contents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Calibri" pitchFamily="34" charset="0"/>
                <a:ea typeface="ＭＳ Ｐゴシック" pitchFamily="50" charset="-128"/>
                <a:cs typeface="Calibri" pitchFamily="34" charset="0"/>
              </a:rPr>
              <a:t>3-year outcomes defined in course of the CSS</a:t>
            </a:r>
          </a:p>
          <a:p>
            <a:pPr marL="800100" lvl="1"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Calibri" pitchFamily="34" charset="0"/>
                <a:ea typeface="ＭＳ Ｐゴシック" pitchFamily="50" charset="-128"/>
                <a:cs typeface="Calibri" pitchFamily="34" charset="0"/>
              </a:rPr>
              <a:t>Updates or revisions</a:t>
            </a: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Calibri" pitchFamily="34" charset="0"/>
              <a:ea typeface="ＭＳ Ｐゴシック" pitchFamily="50" charset="-128"/>
              <a:cs typeface="Calibri"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Calibri" pitchFamily="34" charset="0"/>
                <a:ea typeface="ＭＳ Ｐゴシック" pitchFamily="50" charset="-128"/>
                <a:cs typeface="Calibri" pitchFamily="34" charset="0"/>
              </a:rPr>
              <a:t>2012 progress, issues &amp; obstacles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Calibri" pitchFamily="34" charset="0"/>
              <a:ea typeface="ＭＳ Ｐゴシック" pitchFamily="50" charset="-128"/>
              <a:cs typeface="Calibri"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Calibri" pitchFamily="34" charset="0"/>
                <a:ea typeface="ＭＳ Ｐゴシック" pitchFamily="50" charset="-128"/>
                <a:cs typeface="Calibri" pitchFamily="34" charset="0"/>
              </a:rPr>
              <a:t>Status on past actions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Calibri" pitchFamily="34" charset="0"/>
              <a:ea typeface="ＭＳ Ｐゴシック" pitchFamily="50" charset="-128"/>
              <a:cs typeface="Calibri"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Calibri" pitchFamily="34" charset="0"/>
                <a:ea typeface="ＭＳ Ｐゴシック" pitchFamily="50" charset="-128"/>
                <a:cs typeface="Calibri" pitchFamily="34" charset="0"/>
              </a:rPr>
              <a:t>Participation update</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Calibri" pitchFamily="34" charset="0"/>
              <a:ea typeface="ＭＳ Ｐゴシック" pitchFamily="50" charset="-128"/>
              <a:cs typeface="Calibri"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Calibri" pitchFamily="34" charset="0"/>
                <a:ea typeface="ＭＳ Ｐゴシック" pitchFamily="50" charset="-128"/>
                <a:cs typeface="Calibri" pitchFamily="34" charset="0"/>
              </a:rPr>
              <a:t>AOB</a:t>
            </a:r>
          </a:p>
        </p:txBody>
      </p:sp>
    </p:spTree>
    <p:extLst>
      <p:ext uri="{BB962C8B-B14F-4D97-AF65-F5344CB8AC3E}">
        <p14:creationId xmlns:p14="http://schemas.microsoft.com/office/powerpoint/2010/main" val="360783516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128</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Calibri" pitchFamily="34" charset="0"/>
                <a:ea typeface="ＭＳ Ｐゴシック" pitchFamily="50" charset="-128"/>
                <a:cs typeface="Calibri" pitchFamily="34" charset="0"/>
              </a:rPr>
              <a:t>3-year outcomes defined in course of the CSS</a:t>
            </a:r>
          </a:p>
          <a:p>
            <a:pPr marL="914400" lvl="1"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pitchFamily="34" charset="0"/>
                <a:ea typeface="MS Mincho"/>
                <a:cs typeface="Calibri" pitchFamily="34" charset="0"/>
              </a:rPr>
              <a:t>None – </a:t>
            </a:r>
            <a:r>
              <a:rPr lang="en-GB" sz="2400" dirty="0" err="1" smtClean="0">
                <a:solidFill>
                  <a:schemeClr val="accent4">
                    <a:lumMod val="90000"/>
                    <a:lumOff val="10000"/>
                  </a:schemeClr>
                </a:solidFill>
                <a:latin typeface="Calibri" pitchFamily="34" charset="0"/>
                <a:ea typeface="MS Mincho"/>
                <a:cs typeface="Calibri" pitchFamily="34" charset="0"/>
              </a:rPr>
              <a:t>WGCapD</a:t>
            </a:r>
            <a:r>
              <a:rPr lang="en-GB" sz="2400" dirty="0" smtClean="0">
                <a:solidFill>
                  <a:schemeClr val="accent4">
                    <a:lumMod val="90000"/>
                    <a:lumOff val="10000"/>
                  </a:schemeClr>
                </a:solidFill>
                <a:latin typeface="Calibri" pitchFamily="34" charset="0"/>
                <a:ea typeface="MS Mincho"/>
                <a:cs typeface="Calibri" pitchFamily="34" charset="0"/>
              </a:rPr>
              <a:t> was still developing objectives during the CSS.</a:t>
            </a:r>
            <a:endParaRPr lang="en-GB" sz="2400" dirty="0">
              <a:solidFill>
                <a:schemeClr val="accent4">
                  <a:lumMod val="90000"/>
                  <a:lumOff val="10000"/>
                </a:schemeClr>
              </a:solidFill>
              <a:latin typeface="Calibri" pitchFamily="34" charset="0"/>
              <a:ea typeface="MS Mincho"/>
              <a:cs typeface="Calibri"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400" b="1" dirty="0" smtClean="0">
              <a:solidFill>
                <a:schemeClr val="tx1">
                  <a:lumMod val="75000"/>
                </a:schemeClr>
              </a:solidFill>
              <a:latin typeface="Calibri" pitchFamily="34" charset="0"/>
              <a:ea typeface="ＭＳ Ｐゴシック" pitchFamily="50" charset="-128"/>
              <a:cs typeface="Calibri" pitchFamily="34" charset="0"/>
            </a:endParaRPr>
          </a:p>
          <a:p>
            <a:pPr marL="341313" indent="-342900" defTabSz="914400" eaLnBrk="0" hangingPunct="0">
              <a:spcBef>
                <a:spcPts val="600"/>
              </a:spcBef>
              <a:buFont typeface="Arial"/>
              <a:buChar char="•"/>
            </a:pPr>
            <a:r>
              <a:rPr lang="en-GB" altLang="ja-JP" sz="2400" b="1" dirty="0" smtClean="0">
                <a:solidFill>
                  <a:schemeClr val="tx1">
                    <a:lumMod val="75000"/>
                  </a:schemeClr>
                </a:solidFill>
                <a:latin typeface="Calibri" pitchFamily="34" charset="0"/>
                <a:ea typeface="ＭＳ Ｐゴシック" pitchFamily="50" charset="-128"/>
                <a:cs typeface="Calibri" pitchFamily="34" charset="0"/>
              </a:rPr>
              <a:t>Any revisions to 3-year outcomes</a:t>
            </a:r>
          </a:p>
          <a:p>
            <a:pPr marL="914400" lvl="1" indent="-457200" defTabSz="914400" eaLnBrk="0" hangingPunct="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pitchFamily="34" charset="0"/>
                <a:ea typeface="MS Mincho"/>
                <a:cs typeface="Calibri" pitchFamily="34" charset="0"/>
              </a:rPr>
              <a:t>Improved access to global DEM developed on a country-by-country basis</a:t>
            </a:r>
          </a:p>
          <a:p>
            <a:pPr marL="914400" lvl="1" indent="-457200" defTabSz="914400" eaLnBrk="0" hangingPunct="0">
              <a:lnSpc>
                <a:spcPct val="90000"/>
              </a:lnSpc>
              <a:spcBef>
                <a:spcPct val="20000"/>
              </a:spcBef>
              <a:buFont typeface="+mj-lt"/>
              <a:buAutoNum type="alphaLcPeriod"/>
              <a:defRPr/>
            </a:pPr>
            <a:r>
              <a:rPr lang="en-US" altLang="ja-JP" sz="2400" dirty="0" smtClean="0">
                <a:solidFill>
                  <a:schemeClr val="accent4">
                    <a:lumMod val="90000"/>
                    <a:lumOff val="10000"/>
                  </a:schemeClr>
                </a:solidFill>
                <a:latin typeface="Calibri" pitchFamily="34" charset="0"/>
                <a:ea typeface="MS Mincho"/>
                <a:cs typeface="Calibri" pitchFamily="34" charset="0"/>
              </a:rPr>
              <a:t>Development of a remote-sensing E-learning course</a:t>
            </a:r>
          </a:p>
          <a:p>
            <a:pPr marL="914400" lvl="1" indent="-457200" defTabSz="914400" eaLnBrk="0" hangingPunct="0">
              <a:lnSpc>
                <a:spcPct val="90000"/>
              </a:lnSpc>
              <a:spcBef>
                <a:spcPct val="20000"/>
              </a:spcBef>
              <a:buFont typeface="+mj-lt"/>
              <a:buAutoNum type="alphaLcPeriod"/>
              <a:defRPr/>
            </a:pPr>
            <a:r>
              <a:rPr lang="en-US" altLang="ja-JP" sz="2400" dirty="0" smtClean="0">
                <a:solidFill>
                  <a:schemeClr val="accent4">
                    <a:lumMod val="90000"/>
                    <a:lumOff val="10000"/>
                  </a:schemeClr>
                </a:solidFill>
                <a:latin typeface="Calibri" pitchFamily="34" charset="0"/>
                <a:ea typeface="MS Mincho"/>
                <a:cs typeface="Calibri" pitchFamily="34" charset="0"/>
              </a:rPr>
              <a:t>Support to GEO 2012 – 2015 Work </a:t>
            </a:r>
            <a:r>
              <a:rPr lang="en-US" altLang="ja-JP" sz="2400" dirty="0">
                <a:solidFill>
                  <a:schemeClr val="accent4">
                    <a:lumMod val="90000"/>
                    <a:lumOff val="10000"/>
                  </a:schemeClr>
                </a:solidFill>
                <a:latin typeface="Calibri" pitchFamily="34" charset="0"/>
                <a:ea typeface="MS Mincho"/>
                <a:cs typeface="Calibri" pitchFamily="34" charset="0"/>
              </a:rPr>
              <a:t>Plan </a:t>
            </a:r>
            <a:r>
              <a:rPr lang="en-US" sz="2400" dirty="0" smtClean="0">
                <a:solidFill>
                  <a:schemeClr val="accent4">
                    <a:lumMod val="90000"/>
                    <a:lumOff val="10000"/>
                  </a:schemeClr>
                </a:solidFill>
                <a:latin typeface="Calibri" pitchFamily="34" charset="0"/>
                <a:ea typeface="MS Mincho"/>
                <a:cs typeface="Calibri" pitchFamily="34" charset="0"/>
              </a:rPr>
              <a:t>Task </a:t>
            </a:r>
            <a:r>
              <a:rPr lang="en-US" sz="2400" dirty="0">
                <a:solidFill>
                  <a:schemeClr val="accent4">
                    <a:lumMod val="90000"/>
                    <a:lumOff val="10000"/>
                  </a:schemeClr>
                </a:solidFill>
                <a:latin typeface="Calibri" pitchFamily="34" charset="0"/>
                <a:ea typeface="MS Mincho"/>
                <a:cs typeface="Calibri" pitchFamily="34" charset="0"/>
              </a:rPr>
              <a:t>ID-02</a:t>
            </a:r>
            <a:r>
              <a:rPr lang="en-AU" sz="2400" dirty="0">
                <a:solidFill>
                  <a:schemeClr val="accent4">
                    <a:lumMod val="90000"/>
                    <a:lumOff val="10000"/>
                  </a:schemeClr>
                </a:solidFill>
                <a:latin typeface="Calibri" pitchFamily="34" charset="0"/>
                <a:ea typeface="MS Mincho"/>
                <a:cs typeface="Calibri" pitchFamily="34" charset="0"/>
              </a:rPr>
              <a:t> </a:t>
            </a:r>
            <a:endParaRPr lang="en-US" altLang="ja-JP" sz="2400" dirty="0">
              <a:solidFill>
                <a:schemeClr val="accent4">
                  <a:lumMod val="90000"/>
                  <a:lumOff val="10000"/>
                </a:schemeClr>
              </a:solidFill>
              <a:latin typeface="Calibri" pitchFamily="34" charset="0"/>
              <a:ea typeface="MS Mincho"/>
              <a:cs typeface="Calibri" pitchFamily="34" charset="0"/>
            </a:endParaRPr>
          </a:p>
          <a:p>
            <a:pPr marL="914400" lvl="1" indent="-457200" defTabSz="914400" eaLnBrk="0" hangingPunct="0">
              <a:lnSpc>
                <a:spcPct val="90000"/>
              </a:lnSpc>
              <a:spcBef>
                <a:spcPct val="20000"/>
              </a:spcBef>
              <a:buFont typeface="+mj-lt"/>
              <a:buAutoNum type="alphaLcPeriod"/>
              <a:defRPr/>
            </a:pPr>
            <a:r>
              <a:rPr lang="en-US" altLang="ja-JP" sz="2400" dirty="0">
                <a:solidFill>
                  <a:schemeClr val="accent4">
                    <a:lumMod val="90000"/>
                    <a:lumOff val="10000"/>
                  </a:schemeClr>
                </a:solidFill>
                <a:latin typeface="Calibri" pitchFamily="34" charset="0"/>
                <a:ea typeface="MS Mincho"/>
                <a:cs typeface="Calibri" pitchFamily="34" charset="0"/>
              </a:rPr>
              <a:t>Continued support to </a:t>
            </a:r>
            <a:r>
              <a:rPr lang="en-US" altLang="ja-JP" sz="2400" dirty="0" err="1" smtClean="0">
                <a:solidFill>
                  <a:schemeClr val="accent4">
                    <a:lumMod val="90000"/>
                    <a:lumOff val="10000"/>
                  </a:schemeClr>
                </a:solidFill>
                <a:latin typeface="Calibri" pitchFamily="34" charset="0"/>
                <a:ea typeface="MS Mincho"/>
                <a:cs typeface="Calibri" pitchFamily="34" charset="0"/>
              </a:rPr>
              <a:t>GEONETCast</a:t>
            </a:r>
            <a:r>
              <a:rPr lang="en-US" altLang="ja-JP" sz="2400" dirty="0">
                <a:solidFill>
                  <a:schemeClr val="accent4">
                    <a:lumMod val="90000"/>
                    <a:lumOff val="10000"/>
                  </a:schemeClr>
                </a:solidFill>
                <a:latin typeface="Calibri" pitchFamily="34" charset="0"/>
                <a:ea typeface="MS Mincho"/>
                <a:cs typeface="Calibri" pitchFamily="34" charset="0"/>
              </a:rPr>
              <a:t>, including </a:t>
            </a:r>
            <a:r>
              <a:rPr lang="en-US" altLang="ja-JP" sz="2400" dirty="0" smtClean="0">
                <a:solidFill>
                  <a:schemeClr val="accent4">
                    <a:lumMod val="90000"/>
                    <a:lumOff val="10000"/>
                  </a:schemeClr>
                </a:solidFill>
                <a:latin typeface="Calibri" pitchFamily="34" charset="0"/>
                <a:ea typeface="MS Mincho"/>
                <a:cs typeface="Calibri" pitchFamily="34" charset="0"/>
              </a:rPr>
              <a:t>an event at the GEO </a:t>
            </a:r>
            <a:r>
              <a:rPr lang="en-US" altLang="ja-JP" sz="2400" dirty="0">
                <a:solidFill>
                  <a:schemeClr val="accent4">
                    <a:lumMod val="90000"/>
                    <a:lumOff val="10000"/>
                  </a:schemeClr>
                </a:solidFill>
                <a:latin typeface="Calibri" pitchFamily="34" charset="0"/>
                <a:ea typeface="MS Mincho"/>
                <a:cs typeface="Calibri" pitchFamily="34" charset="0"/>
              </a:rPr>
              <a:t>Plenary </a:t>
            </a:r>
            <a:r>
              <a:rPr lang="en-US" altLang="ja-JP" sz="2400" dirty="0" smtClean="0">
                <a:solidFill>
                  <a:schemeClr val="accent4">
                    <a:lumMod val="90000"/>
                    <a:lumOff val="10000"/>
                  </a:schemeClr>
                </a:solidFill>
                <a:latin typeface="Calibri" pitchFamily="34" charset="0"/>
                <a:ea typeface="MS Mincho"/>
                <a:cs typeface="Calibri" pitchFamily="34" charset="0"/>
              </a:rPr>
              <a:t>(“</a:t>
            </a:r>
            <a:r>
              <a:rPr lang="en-US" altLang="ja-JP" sz="2400" dirty="0" err="1" smtClean="0">
                <a:solidFill>
                  <a:schemeClr val="accent4">
                    <a:lumMod val="90000"/>
                    <a:lumOff val="10000"/>
                  </a:schemeClr>
                </a:solidFill>
                <a:latin typeface="Calibri" pitchFamily="34" charset="0"/>
                <a:ea typeface="MS Mincho"/>
                <a:cs typeface="Calibri" pitchFamily="34" charset="0"/>
              </a:rPr>
              <a:t>GEONETCast</a:t>
            </a:r>
            <a:r>
              <a:rPr lang="en-US" altLang="ja-JP" sz="2400" dirty="0" smtClean="0">
                <a:solidFill>
                  <a:schemeClr val="accent4">
                    <a:lumMod val="90000"/>
                    <a:lumOff val="10000"/>
                  </a:schemeClr>
                </a:solidFill>
                <a:latin typeface="Calibri" pitchFamily="34" charset="0"/>
                <a:ea typeface="MS Mincho"/>
                <a:cs typeface="Calibri" pitchFamily="34" charset="0"/>
              </a:rPr>
              <a:t> </a:t>
            </a:r>
            <a:r>
              <a:rPr lang="en-US" altLang="ja-JP" sz="2400" dirty="0">
                <a:solidFill>
                  <a:schemeClr val="accent4">
                    <a:lumMod val="90000"/>
                    <a:lumOff val="10000"/>
                  </a:schemeClr>
                </a:solidFill>
                <a:latin typeface="Calibri" pitchFamily="34" charset="0"/>
                <a:ea typeface="MS Mincho"/>
                <a:cs typeface="Calibri" pitchFamily="34" charset="0"/>
              </a:rPr>
              <a:t>Americas User </a:t>
            </a:r>
            <a:r>
              <a:rPr lang="en-US" altLang="ja-JP" sz="2400" dirty="0" smtClean="0">
                <a:solidFill>
                  <a:schemeClr val="accent4">
                    <a:lumMod val="90000"/>
                    <a:lumOff val="10000"/>
                  </a:schemeClr>
                </a:solidFill>
                <a:latin typeface="Calibri" pitchFamily="34" charset="0"/>
                <a:ea typeface="MS Mincho"/>
                <a:cs typeface="Calibri" pitchFamily="34" charset="0"/>
              </a:rPr>
              <a:t>Forum”)</a:t>
            </a:r>
            <a:endParaRPr lang="en-US" altLang="ja-JP" sz="2400" dirty="0">
              <a:solidFill>
                <a:schemeClr val="accent4">
                  <a:lumMod val="90000"/>
                  <a:lumOff val="10000"/>
                </a:schemeClr>
              </a:solidFill>
              <a:latin typeface="Calibri" pitchFamily="34" charset="0"/>
              <a:ea typeface="MS Mincho"/>
              <a:cs typeface="Calibri" pitchFamily="34"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129</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AU" altLang="ja-JP" sz="2400" b="1" i="0" u="none" strike="noStrike" kern="0" cap="none" spc="0" normalizeH="0" baseline="0" noProof="0" dirty="0" smtClean="0">
                <a:ln>
                  <a:noFill/>
                </a:ln>
                <a:solidFill>
                  <a:schemeClr val="tx1">
                    <a:lumMod val="75000"/>
                  </a:schemeClr>
                </a:solidFill>
                <a:effectLst/>
                <a:uLnTx/>
                <a:uFillTx/>
                <a:latin typeface="Calibri" pitchFamily="34" charset="0"/>
                <a:ea typeface="ＭＳ Ｐゴシック" pitchFamily="50" charset="-128"/>
                <a:cs typeface="Calibri" pitchFamily="34" charset="0"/>
              </a:rPr>
              <a:t>Issues raised</a:t>
            </a:r>
            <a:r>
              <a:rPr kumimoji="0" lang="en-AU" altLang="ja-JP" sz="2400" b="1" i="0" u="none" strike="noStrike" kern="0" cap="none" spc="0" normalizeH="0" noProof="0" dirty="0" smtClean="0">
                <a:ln>
                  <a:noFill/>
                </a:ln>
                <a:solidFill>
                  <a:schemeClr val="tx1">
                    <a:lumMod val="75000"/>
                  </a:schemeClr>
                </a:solidFill>
                <a:effectLst/>
                <a:uLnTx/>
                <a:uFillTx/>
                <a:latin typeface="Calibri" pitchFamily="34" charset="0"/>
                <a:ea typeface="ＭＳ Ｐゴシック" pitchFamily="50" charset="-128"/>
                <a:cs typeface="Calibri" pitchFamily="34" charset="0"/>
              </a:rPr>
              <a:t> @ SIT-27:</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kumimoji="0" lang="en-AU" altLang="ja-JP" sz="2400" b="1" i="0" u="none" strike="noStrike" kern="0" cap="none" spc="0" normalizeH="0" noProof="0" dirty="0" smtClean="0">
              <a:ln>
                <a:noFill/>
              </a:ln>
              <a:solidFill>
                <a:schemeClr val="tx1">
                  <a:lumMod val="75000"/>
                </a:schemeClr>
              </a:solidFill>
              <a:effectLst/>
              <a:uLnTx/>
              <a:uFillTx/>
              <a:latin typeface="Calibri" pitchFamily="34" charset="0"/>
              <a:ea typeface="ＭＳ Ｐゴシック" pitchFamily="50" charset="-128"/>
              <a:cs typeface="Calibri" pitchFamily="34" charset="0"/>
            </a:endParaRPr>
          </a:p>
          <a:p>
            <a:pPr marL="342900" lvl="0" indent="-342900">
              <a:buFont typeface="+mj-lt"/>
              <a:buAutoNum type="arabicPeriod"/>
            </a:pPr>
            <a:r>
              <a:rPr lang="en-AU" sz="2200" dirty="0">
                <a:latin typeface="Calibri" pitchFamily="34" charset="0"/>
                <a:cs typeface="Calibri" pitchFamily="34" charset="0"/>
              </a:rPr>
              <a:t>WGCapD </a:t>
            </a:r>
            <a:r>
              <a:rPr lang="en-AU" sz="2200" dirty="0" smtClean="0">
                <a:latin typeface="Calibri" pitchFamily="34" charset="0"/>
                <a:cs typeface="Calibri" pitchFamily="34" charset="0"/>
              </a:rPr>
              <a:t>newly </a:t>
            </a:r>
            <a:r>
              <a:rPr lang="en-AU" sz="2200" dirty="0">
                <a:latin typeface="Calibri" pitchFamily="34" charset="0"/>
                <a:cs typeface="Calibri" pitchFamily="34" charset="0"/>
              </a:rPr>
              <a:t>established but has identified its main </a:t>
            </a:r>
            <a:r>
              <a:rPr lang="en-AU" sz="2200" dirty="0" smtClean="0">
                <a:latin typeface="Calibri" pitchFamily="34" charset="0"/>
                <a:cs typeface="Calibri" pitchFamily="34" charset="0"/>
              </a:rPr>
              <a:t>priority: </a:t>
            </a:r>
            <a:r>
              <a:rPr lang="en-AU" sz="2200" b="1" dirty="0">
                <a:latin typeface="Calibri" pitchFamily="34" charset="0"/>
                <a:cs typeface="Calibri" pitchFamily="34" charset="0"/>
              </a:rPr>
              <a:t>Data </a:t>
            </a:r>
            <a:r>
              <a:rPr lang="en-AU" sz="2200" b="1" dirty="0" smtClean="0">
                <a:latin typeface="Calibri" pitchFamily="34" charset="0"/>
                <a:cs typeface="Calibri" pitchFamily="34" charset="0"/>
              </a:rPr>
              <a:t>Democracy</a:t>
            </a:r>
          </a:p>
          <a:p>
            <a:pPr marL="342900" lvl="0" indent="-342900">
              <a:buFont typeface="+mj-lt"/>
              <a:buAutoNum type="arabicPeriod"/>
            </a:pPr>
            <a:endParaRPr lang="en-AU" sz="2000" dirty="0">
              <a:latin typeface="Calibri" pitchFamily="34" charset="0"/>
              <a:cs typeface="Calibri" pitchFamily="34" charset="0"/>
            </a:endParaRPr>
          </a:p>
          <a:p>
            <a:pPr lvl="0"/>
            <a:r>
              <a:rPr lang="en-AU" sz="2000" dirty="0" smtClean="0">
                <a:latin typeface="Calibri" pitchFamily="34" charset="0"/>
                <a:cs typeface="Calibri" pitchFamily="34" charset="0"/>
              </a:rPr>
              <a:t>         All activities of WGCapD are in support of the Data Democracy Initiative</a:t>
            </a:r>
            <a:endParaRPr lang="en-AU" sz="2000" dirty="0">
              <a:latin typeface="Calibri" pitchFamily="34" charset="0"/>
              <a:cs typeface="Calibri" pitchFamily="34" charset="0"/>
            </a:endParaRPr>
          </a:p>
          <a:p>
            <a:pPr marL="342900" lvl="0" indent="-342900">
              <a:buFont typeface="+mj-lt"/>
              <a:buAutoNum type="arabicPeriod"/>
            </a:pPr>
            <a:endParaRPr lang="en-AU" dirty="0" smtClean="0">
              <a:latin typeface="Calibri" pitchFamily="34" charset="0"/>
              <a:cs typeface="Calibri" pitchFamily="34" charset="0"/>
            </a:endParaRPr>
          </a:p>
          <a:p>
            <a:pPr lvl="0"/>
            <a:r>
              <a:rPr lang="en-AU" dirty="0">
                <a:latin typeface="Calibri" pitchFamily="34" charset="0"/>
                <a:cs typeface="Calibri" pitchFamily="34" charset="0"/>
              </a:rPr>
              <a:t>	</a:t>
            </a:r>
            <a:r>
              <a:rPr lang="en-AU" b="1" dirty="0" smtClean="0">
                <a:latin typeface="Calibri" pitchFamily="34" charset="0"/>
                <a:cs typeface="Calibri" pitchFamily="34" charset="0"/>
              </a:rPr>
              <a:t>Activities</a:t>
            </a:r>
            <a:r>
              <a:rPr lang="en-AU" b="1" dirty="0">
                <a:latin typeface="Calibri" pitchFamily="34" charset="0"/>
                <a:cs typeface="Calibri" pitchFamily="34" charset="0"/>
              </a:rPr>
              <a:t>:</a:t>
            </a:r>
            <a:r>
              <a:rPr lang="en-AU" dirty="0">
                <a:latin typeface="Calibri" pitchFamily="34" charset="0"/>
                <a:cs typeface="Calibri" pitchFamily="34" charset="0"/>
              </a:rPr>
              <a:t> E-Learning Courses; Webinars; DEM Development; Capacity </a:t>
            </a:r>
            <a:r>
              <a:rPr lang="en-AU" dirty="0" smtClean="0">
                <a:latin typeface="Calibri" pitchFamily="34" charset="0"/>
                <a:cs typeface="Calibri" pitchFamily="34" charset="0"/>
              </a:rPr>
              <a:t>Building 	Assessment </a:t>
            </a:r>
            <a:r>
              <a:rPr lang="en-AU" dirty="0">
                <a:latin typeface="Calibri" pitchFamily="34" charset="0"/>
                <a:cs typeface="Calibri" pitchFamily="34" charset="0"/>
              </a:rPr>
              <a:t>in CEOS and GEO; </a:t>
            </a:r>
            <a:r>
              <a:rPr lang="en-AU" dirty="0" smtClean="0">
                <a:latin typeface="Calibri" pitchFamily="34" charset="0"/>
                <a:cs typeface="Calibri" pitchFamily="34" charset="0"/>
              </a:rPr>
              <a:t>and activities to support </a:t>
            </a:r>
            <a:r>
              <a:rPr lang="en-AU" dirty="0" err="1" smtClean="0">
                <a:latin typeface="Calibri" pitchFamily="34" charset="0"/>
                <a:cs typeface="Calibri" pitchFamily="34" charset="0"/>
              </a:rPr>
              <a:t>GEONetCast</a:t>
            </a:r>
            <a:endParaRPr lang="en-AU" dirty="0" smtClean="0">
              <a:latin typeface="Calibri" pitchFamily="34" charset="0"/>
              <a:cs typeface="Calibri" pitchFamily="34" charset="0"/>
            </a:endParaRPr>
          </a:p>
          <a:p>
            <a:pPr lvl="0"/>
            <a:endParaRPr lang="en-AU" sz="2000" dirty="0">
              <a:latin typeface="Calibri" pitchFamily="34" charset="0"/>
              <a:cs typeface="Calibri" pitchFamily="34" charset="0"/>
            </a:endParaRPr>
          </a:p>
          <a:p>
            <a:pPr marL="457200" indent="-457200">
              <a:buFont typeface="+mj-lt"/>
              <a:buAutoNum type="arabicPeriod" startAt="2"/>
            </a:pPr>
            <a:r>
              <a:rPr lang="en-AU" sz="2200" dirty="0" smtClean="0">
                <a:latin typeface="Calibri" pitchFamily="34" charset="0"/>
                <a:cs typeface="Calibri" pitchFamily="34" charset="0"/>
              </a:rPr>
              <a:t>WGCapD </a:t>
            </a:r>
            <a:r>
              <a:rPr lang="en-AU" sz="2200" dirty="0">
                <a:latin typeface="Calibri" pitchFamily="34" charset="0"/>
                <a:cs typeface="Calibri" pitchFamily="34" charset="0"/>
              </a:rPr>
              <a:t>has not directly reached out to other CEOS </a:t>
            </a:r>
            <a:r>
              <a:rPr lang="en-AU" sz="2200" dirty="0" smtClean="0">
                <a:latin typeface="Calibri" pitchFamily="34" charset="0"/>
                <a:cs typeface="Calibri" pitchFamily="34" charset="0"/>
              </a:rPr>
              <a:t>working groups</a:t>
            </a:r>
            <a:r>
              <a:rPr lang="en-AU" sz="2200" dirty="0">
                <a:latin typeface="Calibri" pitchFamily="34" charset="0"/>
                <a:cs typeface="Calibri" pitchFamily="34" charset="0"/>
              </a:rPr>
              <a:t>, but is planning  on engaging these groups on the sidelines of the SIT Workshop and Plenary.</a:t>
            </a:r>
          </a:p>
          <a:p>
            <a:pPr marL="914400" lvl="1" indent="-457200">
              <a:buFont typeface="+mj-lt"/>
              <a:buAutoNum type="arabicPeriod"/>
            </a:pPr>
            <a:endParaRPr lang="en-GB" altLang="ja-JP" sz="2000" dirty="0" smtClean="0"/>
          </a:p>
          <a:p>
            <a:pPr lvl="1">
              <a:lnSpc>
                <a:spcPct val="90000"/>
              </a:lnSpc>
              <a:defRPr/>
            </a:pPr>
            <a:endParaRPr lang="en-GB" altLang="ja-JP" sz="2000" b="1" dirty="0" smtClean="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13</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AU"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Issues raised</a:t>
            </a:r>
            <a:r>
              <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 SIT-27 (cont’d.):</a:t>
            </a:r>
          </a:p>
          <a:p>
            <a:pPr lvl="2"/>
            <a:endParaRPr lang="en-AU" sz="2000" dirty="0" smtClean="0"/>
          </a:p>
          <a:p>
            <a:pPr marL="914400" lvl="1" indent="-457200">
              <a:buFont typeface="+mj-lt"/>
              <a:buAutoNum type="arabicPeriod"/>
            </a:pPr>
            <a:endParaRPr lang="en-US" sz="1000" dirty="0"/>
          </a:p>
          <a:p>
            <a:pPr marL="914400" lvl="1" indent="-457200">
              <a:buFont typeface="+mj-lt"/>
              <a:buAutoNum type="arabicPeriod" startAt="3"/>
            </a:pPr>
            <a:r>
              <a:rPr lang="en-US" sz="2000" dirty="0" smtClean="0"/>
              <a:t>Clearer </a:t>
            </a:r>
            <a:r>
              <a:rPr lang="en-US" sz="2000" dirty="0"/>
              <a:t>understanding of how resources (financial and manpower) </a:t>
            </a:r>
            <a:r>
              <a:rPr lang="en-US" sz="2000" dirty="0" smtClean="0"/>
              <a:t>may </a:t>
            </a:r>
            <a:r>
              <a:rPr lang="en-US" sz="2000" dirty="0"/>
              <a:t>be forthcoming at individual CEOS-member agency </a:t>
            </a:r>
            <a:r>
              <a:rPr lang="en-US" sz="2000" dirty="0" smtClean="0"/>
              <a:t>level </a:t>
            </a:r>
            <a:r>
              <a:rPr lang="en-US" sz="2000" dirty="0"/>
              <a:t>to support total </a:t>
            </a:r>
            <a:r>
              <a:rPr lang="en-US" sz="2000" dirty="0" smtClean="0"/>
              <a:t>ozone harmonization activities</a:t>
            </a:r>
          </a:p>
          <a:p>
            <a:pPr marL="1371600" lvl="2" indent="-457200">
              <a:buFont typeface="+mj-lt"/>
              <a:buAutoNum type="alphaLcParenR"/>
            </a:pPr>
            <a:r>
              <a:rPr lang="en-US" sz="2000" dirty="0" smtClean="0"/>
              <a:t>Discussed at workshop: awaiting results of NASA </a:t>
            </a:r>
            <a:r>
              <a:rPr lang="en-US" sz="2000" dirty="0" err="1" smtClean="0"/>
              <a:t>MEaSUREs</a:t>
            </a:r>
            <a:r>
              <a:rPr lang="en-US" sz="2000" dirty="0" smtClean="0"/>
              <a:t> panel. European funding through </a:t>
            </a:r>
            <a:r>
              <a:rPr lang="en-US" sz="2000" dirty="0" err="1" smtClean="0"/>
              <a:t>ozone_cci</a:t>
            </a:r>
            <a:r>
              <a:rPr lang="en-US" sz="2000" dirty="0" smtClean="0"/>
              <a:t> initiative.</a:t>
            </a:r>
          </a:p>
          <a:p>
            <a:pPr marL="914400" lvl="1" indent="-457200">
              <a:buFont typeface="+mj-lt"/>
              <a:buAutoNum type="arabicPeriod" startAt="3"/>
            </a:pPr>
            <a:endParaRPr lang="en-US" sz="2000" dirty="0"/>
          </a:p>
          <a:p>
            <a:pPr marL="914400" lvl="1" indent="-457200" defTabSz="914400">
              <a:lnSpc>
                <a:spcPct val="90000"/>
              </a:lnSpc>
              <a:spcBef>
                <a:spcPct val="20000"/>
              </a:spcBef>
              <a:buFont typeface="+mj-lt"/>
              <a:buAutoNum type="arabicPeriod" startAt="3"/>
              <a:defRPr/>
            </a:pPr>
            <a:endPar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44424870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130</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a:lnSpc>
                <a:spcPct val="90000"/>
              </a:lnSpc>
              <a:spcBef>
                <a:spcPct val="20000"/>
              </a:spcBef>
              <a:buFont typeface="Arial" charset="0"/>
              <a:buChar char="•"/>
              <a:defRPr/>
            </a:pPr>
            <a:r>
              <a:rPr lang="en-GB" altLang="ja-JP" sz="2400" b="1" kern="0" dirty="0">
                <a:solidFill>
                  <a:schemeClr val="tx1">
                    <a:lumMod val="75000"/>
                  </a:schemeClr>
                </a:solidFill>
                <a:latin typeface="Calibri" pitchFamily="34" charset="0"/>
                <a:ea typeface="ＭＳ Ｐゴシック" pitchFamily="50" charset="-128"/>
                <a:cs typeface="Calibri" pitchFamily="34" charset="0"/>
              </a:rPr>
              <a:t>SIT-</a:t>
            </a:r>
            <a:r>
              <a:rPr lang="en-GB" altLang="ja-JP" sz="2400" b="1" kern="0" dirty="0" smtClean="0">
                <a:solidFill>
                  <a:schemeClr val="tx1">
                    <a:lumMod val="75000"/>
                  </a:schemeClr>
                </a:solidFill>
                <a:latin typeface="Calibri" pitchFamily="34" charset="0"/>
                <a:ea typeface="ＭＳ Ｐゴシック" pitchFamily="50" charset="-128"/>
                <a:cs typeface="Calibri" pitchFamily="34" charset="0"/>
              </a:rPr>
              <a:t>27 &amp; workshop, and </a:t>
            </a:r>
            <a:r>
              <a:rPr kumimoji="0" lang="en-GB" altLang="ja-JP" sz="2400" b="1" i="0" u="none" strike="noStrike" kern="0" cap="none" spc="0" normalizeH="0" baseline="0" noProof="0" dirty="0" smtClean="0">
                <a:ln>
                  <a:noFill/>
                </a:ln>
                <a:solidFill>
                  <a:schemeClr val="tx1">
                    <a:lumMod val="75000"/>
                  </a:schemeClr>
                </a:solidFill>
                <a:effectLst/>
                <a:uLnTx/>
                <a:uFillTx/>
                <a:latin typeface="Calibri" pitchFamily="34" charset="0"/>
                <a:ea typeface="ＭＳ Ｐゴシック" pitchFamily="50" charset="-128"/>
                <a:cs typeface="Calibri" pitchFamily="34" charset="0"/>
              </a:rPr>
              <a:t>May 2012</a:t>
            </a:r>
            <a:r>
              <a:rPr kumimoji="0" lang="en-GB" altLang="ja-JP" sz="2400" b="1" i="0" u="none" strike="noStrike" kern="0" cap="none" spc="0" normalizeH="0" noProof="0" dirty="0" smtClean="0">
                <a:ln>
                  <a:noFill/>
                </a:ln>
                <a:solidFill>
                  <a:schemeClr val="tx1">
                    <a:lumMod val="75000"/>
                  </a:schemeClr>
                </a:solidFill>
                <a:effectLst/>
                <a:uLnTx/>
                <a:uFillTx/>
                <a:latin typeface="Calibri" pitchFamily="34" charset="0"/>
                <a:ea typeface="ＭＳ Ｐゴシック" pitchFamily="50" charset="-128"/>
                <a:cs typeface="Calibri" pitchFamily="34" charset="0"/>
              </a:rPr>
              <a:t> telcon</a:t>
            </a:r>
          </a:p>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noProof="0" dirty="0" smtClean="0">
              <a:ln>
                <a:noFill/>
              </a:ln>
              <a:solidFill>
                <a:schemeClr val="tx1">
                  <a:lumMod val="75000"/>
                </a:schemeClr>
              </a:solidFill>
              <a:effectLst/>
              <a:uLnTx/>
              <a:uFillTx/>
              <a:latin typeface="Calibri" pitchFamily="34" charset="0"/>
              <a:ea typeface="ＭＳ Ｐゴシック" pitchFamily="50" charset="-128"/>
              <a:cs typeface="Calibri" pitchFamily="34" charset="0"/>
            </a:endParaRPr>
          </a:p>
          <a:p>
            <a:pPr marL="914400" lvl="1" indent="-457200" defTabSz="914400">
              <a:lnSpc>
                <a:spcPct val="90000"/>
              </a:lnSpc>
              <a:spcBef>
                <a:spcPct val="20000"/>
              </a:spcBef>
              <a:buFont typeface="+mj-lt"/>
              <a:buAutoNum type="arabicPeriod"/>
              <a:defRPr/>
            </a:pPr>
            <a:r>
              <a:rPr lang="en-GB" sz="2400" dirty="0" smtClean="0">
                <a:latin typeface="Calibri" pitchFamily="34" charset="0"/>
                <a:cs typeface="Calibri" pitchFamily="34" charset="0"/>
              </a:rPr>
              <a:t>No specific actions identified.</a:t>
            </a:r>
            <a:endParaRPr lang="en-GB" sz="2400" b="1" i="1" dirty="0">
              <a:latin typeface="Calibri" pitchFamily="34" charset="0"/>
              <a:cs typeface="Calibri" pitchFamily="34" charset="0"/>
            </a:endParaRPr>
          </a:p>
          <a:p>
            <a:pPr marL="914400" lvl="1" indent="-457200" defTabSz="914400">
              <a:lnSpc>
                <a:spcPct val="90000"/>
              </a:lnSpc>
              <a:spcBef>
                <a:spcPct val="20000"/>
              </a:spcBef>
              <a:buFont typeface="+mj-lt"/>
              <a:buAutoNum type="arabicPeriod"/>
              <a:defRPr/>
            </a:pPr>
            <a:endParaRPr lang="en-GB" sz="2400" dirty="0" smtClean="0"/>
          </a:p>
        </p:txBody>
      </p:sp>
    </p:spTree>
  </p:cSld>
  <p:clrMapOvr>
    <a:overrideClrMapping bg1="lt1" tx1="dk1" bg2="lt2" tx2="dk2" accent1="accent1" accent2="accent2" accent3="accent3" accent4="accent4" accent5="accent5" accent6="accent6" hlink="hlink" folHlink="folHlink"/>
  </p:clrMapOvr>
  <p:transition xmlns:p14="http://schemas.microsoft.com/office/powerpoint/2010/main" spd="slow"/>
  <p:timing>
    <p:tnLst>
      <p:par>
        <p:cTn xmlns:p14="http://schemas.microsoft.com/office/powerpoint/2010/mai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131</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400" b="1" kern="0" dirty="0">
                <a:solidFill>
                  <a:schemeClr val="tx1">
                    <a:lumMod val="75000"/>
                  </a:schemeClr>
                </a:solidFill>
                <a:latin typeface="Calibri" pitchFamily="34" charset="0"/>
                <a:ea typeface="ＭＳ Ｐゴシック" pitchFamily="50" charset="-128"/>
                <a:cs typeface="Calibri" pitchFamily="34" charset="0"/>
              </a:rPr>
              <a:t>Wishlist:</a:t>
            </a:r>
          </a:p>
          <a:p>
            <a:pPr marL="800100" lvl="1" indent="-342900" defTabSz="914400">
              <a:lnSpc>
                <a:spcPct val="90000"/>
              </a:lnSpc>
              <a:spcBef>
                <a:spcPct val="20000"/>
              </a:spcBef>
              <a:buFont typeface="Arial" charset="0"/>
              <a:buChar char="•"/>
              <a:defRPr/>
            </a:pPr>
            <a:endParaRPr lang="en-US" altLang="ja-JP" sz="24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US" altLang="ja-JP" sz="2400" b="1" dirty="0">
                <a:solidFill>
                  <a:schemeClr val="accent4">
                    <a:lumMod val="90000"/>
                    <a:lumOff val="10000"/>
                  </a:schemeClr>
                </a:solidFill>
                <a:latin typeface="Calibri" pitchFamily="34" charset="0"/>
                <a:ea typeface="MS Mincho"/>
                <a:cs typeface="Calibri" pitchFamily="34" charset="0"/>
              </a:rPr>
              <a:t>CNES:</a:t>
            </a:r>
            <a:r>
              <a:rPr lang="en-US" altLang="ja-JP" sz="2400" dirty="0">
                <a:solidFill>
                  <a:schemeClr val="accent4">
                    <a:lumMod val="90000"/>
                    <a:lumOff val="10000"/>
                  </a:schemeClr>
                </a:solidFill>
                <a:latin typeface="Calibri" pitchFamily="34" charset="0"/>
                <a:ea typeface="MS Mincho"/>
                <a:cs typeface="Calibri" pitchFamily="34" charset="0"/>
              </a:rPr>
              <a:t> </a:t>
            </a:r>
            <a:r>
              <a:rPr lang="en-US" altLang="ja-JP" sz="2400" dirty="0" err="1">
                <a:solidFill>
                  <a:schemeClr val="accent4">
                    <a:lumMod val="90000"/>
                    <a:lumOff val="10000"/>
                  </a:schemeClr>
                </a:solidFill>
                <a:latin typeface="Calibri" pitchFamily="34" charset="0"/>
                <a:ea typeface="MS Mincho"/>
                <a:cs typeface="Calibri" pitchFamily="34" charset="0"/>
              </a:rPr>
              <a:t>Aurelie</a:t>
            </a:r>
            <a:r>
              <a:rPr lang="en-US" altLang="ja-JP" sz="2400" dirty="0">
                <a:solidFill>
                  <a:schemeClr val="accent4">
                    <a:lumMod val="90000"/>
                    <a:lumOff val="10000"/>
                  </a:schemeClr>
                </a:solidFill>
                <a:latin typeface="Calibri" pitchFamily="34" charset="0"/>
                <a:ea typeface="MS Mincho"/>
                <a:cs typeface="Calibri" pitchFamily="34" charset="0"/>
              </a:rPr>
              <a:t> Sand from CNES, together with IRD (Laurent </a:t>
            </a:r>
            <a:r>
              <a:rPr lang="en-US" altLang="ja-JP" sz="2400" dirty="0" err="1">
                <a:solidFill>
                  <a:schemeClr val="accent4">
                    <a:lumMod val="90000"/>
                    <a:lumOff val="10000"/>
                  </a:schemeClr>
                </a:solidFill>
                <a:latin typeface="Calibri" pitchFamily="34" charset="0"/>
                <a:ea typeface="MS Mincho"/>
                <a:cs typeface="Calibri" pitchFamily="34" charset="0"/>
              </a:rPr>
              <a:t>Durieux</a:t>
            </a:r>
            <a:r>
              <a:rPr lang="en-US" altLang="ja-JP" sz="2400" dirty="0">
                <a:solidFill>
                  <a:schemeClr val="accent4">
                    <a:lumMod val="90000"/>
                    <a:lumOff val="10000"/>
                  </a:schemeClr>
                </a:solidFill>
                <a:latin typeface="Calibri" pitchFamily="34" charset="0"/>
                <a:ea typeface="MS Mincho"/>
                <a:cs typeface="Calibri" pitchFamily="34" charset="0"/>
              </a:rPr>
              <a:t>), will participate in the e-learning course.</a:t>
            </a:r>
          </a:p>
          <a:p>
            <a:pPr marL="800100" lvl="1" indent="-342900" defTabSz="914400">
              <a:lnSpc>
                <a:spcPct val="90000"/>
              </a:lnSpc>
              <a:spcBef>
                <a:spcPct val="20000"/>
              </a:spcBef>
              <a:buFont typeface="Arial" charset="0"/>
              <a:buChar char="•"/>
              <a:defRPr/>
            </a:pPr>
            <a:r>
              <a:rPr lang="en-US" altLang="ja-JP" sz="2400" b="1" dirty="0" smtClean="0">
                <a:solidFill>
                  <a:schemeClr val="accent4">
                    <a:lumMod val="90000"/>
                    <a:lumOff val="10000"/>
                  </a:schemeClr>
                </a:solidFill>
                <a:latin typeface="Calibri" pitchFamily="34" charset="0"/>
                <a:ea typeface="MS Mincho"/>
                <a:cs typeface="Calibri" pitchFamily="34" charset="0"/>
              </a:rPr>
              <a:t>CSA</a:t>
            </a:r>
            <a:r>
              <a:rPr lang="en-US" altLang="ja-JP" sz="2400" b="1" dirty="0">
                <a:solidFill>
                  <a:schemeClr val="accent4">
                    <a:lumMod val="90000"/>
                    <a:lumOff val="10000"/>
                  </a:schemeClr>
                </a:solidFill>
                <a:latin typeface="Calibri" pitchFamily="34" charset="0"/>
                <a:ea typeface="MS Mincho"/>
                <a:cs typeface="Calibri" pitchFamily="34" charset="0"/>
              </a:rPr>
              <a:t>:</a:t>
            </a:r>
            <a:r>
              <a:rPr lang="en-US" altLang="ja-JP" sz="2400" dirty="0">
                <a:solidFill>
                  <a:schemeClr val="accent4">
                    <a:lumMod val="90000"/>
                    <a:lumOff val="10000"/>
                  </a:schemeClr>
                </a:solidFill>
                <a:latin typeface="Calibri" pitchFamily="34" charset="0"/>
                <a:ea typeface="MS Mincho"/>
                <a:cs typeface="Calibri" pitchFamily="34" charset="0"/>
              </a:rPr>
              <a:t> Marie-</a:t>
            </a:r>
            <a:r>
              <a:rPr lang="en-US" altLang="ja-JP" sz="2400" dirty="0" err="1">
                <a:solidFill>
                  <a:schemeClr val="accent4">
                    <a:lumMod val="90000"/>
                    <a:lumOff val="10000"/>
                  </a:schemeClr>
                </a:solidFill>
                <a:latin typeface="Calibri" pitchFamily="34" charset="0"/>
                <a:ea typeface="MS Mincho"/>
                <a:cs typeface="Calibri" pitchFamily="34" charset="0"/>
              </a:rPr>
              <a:t>Josee</a:t>
            </a:r>
            <a:r>
              <a:rPr lang="en-US" altLang="ja-JP" sz="2400" dirty="0">
                <a:solidFill>
                  <a:schemeClr val="accent4">
                    <a:lumMod val="90000"/>
                    <a:lumOff val="10000"/>
                  </a:schemeClr>
                </a:solidFill>
                <a:latin typeface="Calibri" pitchFamily="34" charset="0"/>
                <a:ea typeface="MS Mincho"/>
                <a:cs typeface="Calibri" pitchFamily="34" charset="0"/>
              </a:rPr>
              <a:t> Bourassa has been in contact: possible help with e-learning material from CCRS.</a:t>
            </a:r>
          </a:p>
          <a:p>
            <a:pPr marL="800100" lvl="1" indent="-342900" defTabSz="914400">
              <a:lnSpc>
                <a:spcPct val="90000"/>
              </a:lnSpc>
              <a:spcBef>
                <a:spcPct val="20000"/>
              </a:spcBef>
              <a:buFont typeface="Arial" charset="0"/>
              <a:buChar char="•"/>
              <a:defRPr/>
            </a:pPr>
            <a:r>
              <a:rPr lang="en-US" altLang="ja-JP" sz="2400" b="1" dirty="0" smtClean="0">
                <a:solidFill>
                  <a:schemeClr val="accent4">
                    <a:lumMod val="90000"/>
                    <a:lumOff val="10000"/>
                  </a:schemeClr>
                </a:solidFill>
                <a:latin typeface="Calibri" pitchFamily="34" charset="0"/>
                <a:ea typeface="MS Mincho"/>
                <a:cs typeface="Calibri" pitchFamily="34" charset="0"/>
              </a:rPr>
              <a:t>EUMETSAT</a:t>
            </a:r>
            <a:r>
              <a:rPr lang="en-US" altLang="ja-JP" sz="2400" dirty="0">
                <a:solidFill>
                  <a:schemeClr val="accent4">
                    <a:lumMod val="90000"/>
                    <a:lumOff val="10000"/>
                  </a:schemeClr>
                </a:solidFill>
                <a:latin typeface="Calibri" pitchFamily="34" charset="0"/>
                <a:ea typeface="MS Mincho"/>
                <a:cs typeface="Calibri" pitchFamily="34" charset="0"/>
              </a:rPr>
              <a:t>: Still no engagement.</a:t>
            </a:r>
          </a:p>
          <a:p>
            <a:pPr marL="800100" lvl="1" indent="-342900" defTabSz="914400">
              <a:lnSpc>
                <a:spcPct val="90000"/>
              </a:lnSpc>
              <a:spcBef>
                <a:spcPct val="20000"/>
              </a:spcBef>
              <a:buFont typeface="Arial" charset="0"/>
              <a:buChar char="•"/>
              <a:defRPr/>
            </a:pPr>
            <a:r>
              <a:rPr lang="en-US" altLang="ja-JP" sz="2400" b="1" dirty="0" smtClean="0">
                <a:solidFill>
                  <a:schemeClr val="accent4">
                    <a:lumMod val="90000"/>
                    <a:lumOff val="10000"/>
                  </a:schemeClr>
                </a:solidFill>
                <a:latin typeface="Calibri" pitchFamily="34" charset="0"/>
                <a:ea typeface="MS Mincho"/>
                <a:cs typeface="Calibri" pitchFamily="34" charset="0"/>
              </a:rPr>
              <a:t>NASA</a:t>
            </a:r>
            <a:r>
              <a:rPr lang="en-US" altLang="ja-JP" sz="2400" dirty="0">
                <a:solidFill>
                  <a:schemeClr val="accent4">
                    <a:lumMod val="90000"/>
                    <a:lumOff val="10000"/>
                  </a:schemeClr>
                </a:solidFill>
                <a:latin typeface="Calibri" pitchFamily="34" charset="0"/>
                <a:ea typeface="MS Mincho"/>
                <a:cs typeface="Calibri" pitchFamily="34" charset="0"/>
              </a:rPr>
              <a:t>: NASA colleagues are heavily involved now in DEM project, e-learning course and web support from SEO team.</a:t>
            </a:r>
          </a:p>
          <a:p>
            <a:pPr marL="800100" lvl="1" indent="-342900" defTabSz="914400">
              <a:lnSpc>
                <a:spcPct val="90000"/>
              </a:lnSpc>
              <a:spcBef>
                <a:spcPct val="20000"/>
              </a:spcBef>
              <a:buFont typeface="Arial" charset="0"/>
              <a:buChar char="•"/>
              <a:defRPr/>
            </a:pPr>
            <a:r>
              <a:rPr lang="en-US" altLang="ja-JP" sz="2400" b="1" dirty="0" smtClean="0">
                <a:solidFill>
                  <a:schemeClr val="accent4">
                    <a:lumMod val="90000"/>
                    <a:lumOff val="10000"/>
                  </a:schemeClr>
                </a:solidFill>
                <a:latin typeface="Calibri" pitchFamily="34" charset="0"/>
                <a:ea typeface="MS Mincho"/>
                <a:cs typeface="Calibri" pitchFamily="34" charset="0"/>
              </a:rPr>
              <a:t>JAXA</a:t>
            </a:r>
            <a:r>
              <a:rPr lang="en-US" altLang="ja-JP" sz="2400" dirty="0">
                <a:solidFill>
                  <a:schemeClr val="accent4">
                    <a:lumMod val="90000"/>
                    <a:lumOff val="10000"/>
                  </a:schemeClr>
                </a:solidFill>
                <a:latin typeface="Calibri" pitchFamily="34" charset="0"/>
                <a:ea typeface="MS Mincho"/>
                <a:cs typeface="Calibri" pitchFamily="34" charset="0"/>
              </a:rPr>
              <a:t>: Possible overlaps in the future with their Water related activities.</a:t>
            </a:r>
          </a:p>
          <a:p>
            <a:pPr marL="800100" lvl="1" indent="-342900" defTabSz="914400">
              <a:lnSpc>
                <a:spcPct val="90000"/>
              </a:lnSpc>
              <a:spcBef>
                <a:spcPct val="20000"/>
              </a:spcBef>
              <a:buFont typeface="Arial" charset="0"/>
              <a:buChar char="•"/>
              <a:defRPr/>
            </a:pPr>
            <a:endParaRPr lang="en-US" altLang="ja-JP" sz="2000" kern="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US" altLang="ja-JP" sz="2000" b="1" kern="0" dirty="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00532819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132</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Any other business</a:t>
            </a:r>
          </a:p>
        </p:txBody>
      </p:sp>
      <p:sp>
        <p:nvSpPr>
          <p:cNvPr id="5" name="Rectangle 3"/>
          <p:cNvSpPr txBox="1">
            <a:spLocks noChangeArrowheads="1"/>
          </p:cNvSpPr>
          <p:nvPr/>
        </p:nvSpPr>
        <p:spPr>
          <a:xfrm>
            <a:off x="147037" y="1416907"/>
            <a:ext cx="8832205" cy="4929301"/>
          </a:xfrm>
          <a:prstGeom prst="rect">
            <a:avLst/>
          </a:prstGeom>
        </p:spPr>
        <p:txBody>
          <a:bodyPr numCol="2"/>
          <a:lstStyle/>
          <a:p>
            <a:pPr marL="342900" indent="-342900" defTabSz="914400">
              <a:lnSpc>
                <a:spcPct val="90000"/>
              </a:lnSpc>
              <a:spcBef>
                <a:spcPct val="20000"/>
              </a:spcBef>
              <a:buFont typeface="Arial" charset="0"/>
              <a:buChar char="•"/>
              <a:defRPr/>
            </a:pPr>
            <a:r>
              <a:rPr lang="en-US" altLang="ja-JP" sz="2400" b="1" kern="0" dirty="0">
                <a:solidFill>
                  <a:schemeClr val="tx1">
                    <a:lumMod val="75000"/>
                  </a:schemeClr>
                </a:solidFill>
                <a:latin typeface="Calibri" pitchFamily="34" charset="0"/>
                <a:ea typeface="ＭＳ Ｐゴシック" pitchFamily="50" charset="-128"/>
                <a:cs typeface="Calibri" pitchFamily="34" charset="0"/>
              </a:rPr>
              <a:t>Participation Update</a:t>
            </a:r>
            <a:r>
              <a:rPr lang="en-US" altLang="ja-JP" sz="2400" b="1" kern="0" dirty="0" smtClean="0">
                <a:solidFill>
                  <a:schemeClr val="tx1">
                    <a:lumMod val="75000"/>
                  </a:schemeClr>
                </a:solidFill>
                <a:latin typeface="Calibri" pitchFamily="34" charset="0"/>
                <a:ea typeface="ＭＳ Ｐゴシック" pitchFamily="50" charset="-128"/>
                <a:cs typeface="Calibri" pitchFamily="34" charset="0"/>
              </a:rPr>
              <a:t>:</a:t>
            </a:r>
            <a:endPar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US" altLang="ja-JP" dirty="0" smtClean="0">
              <a:latin typeface="Calibri" pitchFamily="34" charset="0"/>
              <a:cs typeface="Calibri" pitchFamily="34" charset="0"/>
            </a:endParaRPr>
          </a:p>
          <a:p>
            <a:pPr marL="800100" lvl="1" indent="-342900" defTabSz="914400">
              <a:lnSpc>
                <a:spcPct val="90000"/>
              </a:lnSpc>
              <a:spcBef>
                <a:spcPct val="20000"/>
              </a:spcBef>
              <a:buFont typeface="Arial" charset="0"/>
              <a:buChar char="•"/>
              <a:defRPr/>
            </a:pPr>
            <a:r>
              <a:rPr lang="en-US" altLang="ja-JP" dirty="0" smtClean="0">
                <a:latin typeface="Calibri" pitchFamily="34" charset="0"/>
                <a:cs typeface="Calibri" pitchFamily="34" charset="0"/>
              </a:rPr>
              <a:t>CNES </a:t>
            </a:r>
            <a:r>
              <a:rPr lang="en-US" altLang="ja-JP" dirty="0">
                <a:latin typeface="Calibri" pitchFamily="34" charset="0"/>
                <a:cs typeface="Calibri" pitchFamily="34" charset="0"/>
              </a:rPr>
              <a:t>(1)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CONAE (4)</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CRECTEALC-Mexico (2)</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CSA (1)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DLR (1)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ESA (2)</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GEO  (2)</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INPE (3)</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IRD (1)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ISRO (2)</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NASA (7)</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NASRDA (1)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NOAA (1)</a:t>
            </a:r>
          </a:p>
          <a:p>
            <a:pPr marL="800100" lvl="1" indent="-342900" defTabSz="914400">
              <a:lnSpc>
                <a:spcPct val="90000"/>
              </a:lnSpc>
              <a:spcBef>
                <a:spcPct val="20000"/>
              </a:spcBef>
              <a:buFont typeface="Arial" charset="0"/>
              <a:buChar char="•"/>
              <a:defRPr/>
            </a:pPr>
            <a:endParaRPr lang="en-US" altLang="ja-JP" dirty="0">
              <a:latin typeface="Calibri" pitchFamily="34" charset="0"/>
              <a:cs typeface="Calibri" pitchFamily="34" charset="0"/>
            </a:endParaRPr>
          </a:p>
          <a:p>
            <a:pPr marL="800100" lvl="1" indent="-342900" defTabSz="914400">
              <a:lnSpc>
                <a:spcPct val="90000"/>
              </a:lnSpc>
              <a:spcBef>
                <a:spcPct val="20000"/>
              </a:spcBef>
              <a:buFont typeface="Arial" charset="0"/>
              <a:buChar char="•"/>
              <a:defRPr/>
            </a:pPr>
            <a:endParaRPr lang="en-US" altLang="ja-JP" dirty="0">
              <a:latin typeface="Calibri" pitchFamily="34" charset="0"/>
              <a:cs typeface="Calibri" pitchFamily="34" charset="0"/>
            </a:endParaRPr>
          </a:p>
          <a:p>
            <a:pPr marL="800100" lvl="1" indent="-342900" defTabSz="914400">
              <a:lnSpc>
                <a:spcPct val="90000"/>
              </a:lnSpc>
              <a:spcBef>
                <a:spcPct val="20000"/>
              </a:spcBef>
              <a:buFont typeface="Arial" charset="0"/>
              <a:buChar char="•"/>
              <a:defRPr/>
            </a:pPr>
            <a:endParaRPr lang="en-US" altLang="ja-JP" dirty="0">
              <a:latin typeface="Calibri" pitchFamily="34" charset="0"/>
              <a:cs typeface="Calibri" pitchFamily="34" charset="0"/>
            </a:endParaRPr>
          </a:p>
          <a:p>
            <a:pPr marL="800100" lvl="1" indent="-342900" defTabSz="914400">
              <a:lnSpc>
                <a:spcPct val="90000"/>
              </a:lnSpc>
              <a:spcBef>
                <a:spcPct val="20000"/>
              </a:spcBef>
              <a:buFont typeface="Arial" charset="0"/>
              <a:buChar char="•"/>
              <a:defRPr/>
            </a:pPr>
            <a:endParaRPr lang="en-US" altLang="ja-JP" dirty="0">
              <a:latin typeface="Calibri" pitchFamily="34" charset="0"/>
              <a:cs typeface="Calibri" pitchFamily="34" charset="0"/>
            </a:endParaRPr>
          </a:p>
          <a:p>
            <a:pPr lvl="1" defTabSz="914400">
              <a:lnSpc>
                <a:spcPct val="90000"/>
              </a:lnSpc>
              <a:spcBef>
                <a:spcPct val="20000"/>
              </a:spcBef>
              <a:defRPr/>
            </a:pPr>
            <a:endParaRPr lang="en-US" altLang="ja-JP" dirty="0">
              <a:latin typeface="Calibri" pitchFamily="34" charset="0"/>
              <a:cs typeface="Calibri" pitchFamily="34" charset="0"/>
            </a:endParaRPr>
          </a:p>
          <a:p>
            <a:pPr lvl="1" defTabSz="914400">
              <a:lnSpc>
                <a:spcPct val="90000"/>
              </a:lnSpc>
              <a:spcBef>
                <a:spcPct val="20000"/>
              </a:spcBef>
              <a:defRPr/>
            </a:pPr>
            <a:endParaRPr lang="en-US" altLang="ja-JP" dirty="0">
              <a:latin typeface="Calibri" pitchFamily="34" charset="0"/>
              <a:cs typeface="Calibri" pitchFamily="34" charset="0"/>
            </a:endParaRPr>
          </a:p>
          <a:p>
            <a:pPr lvl="1" defTabSz="914400">
              <a:lnSpc>
                <a:spcPct val="90000"/>
              </a:lnSpc>
              <a:spcBef>
                <a:spcPct val="20000"/>
              </a:spcBef>
              <a:defRPr/>
            </a:pPr>
            <a:endParaRPr lang="en-US" altLang="ja-JP" dirty="0">
              <a:latin typeface="Calibri" pitchFamily="34" charset="0"/>
              <a:cs typeface="Calibri" pitchFamily="34" charset="0"/>
            </a:endParaRPr>
          </a:p>
          <a:p>
            <a:pPr lvl="1" defTabSz="914400">
              <a:lnSpc>
                <a:spcPct val="90000"/>
              </a:lnSpc>
              <a:spcBef>
                <a:spcPct val="20000"/>
              </a:spcBef>
              <a:defRPr/>
            </a:pPr>
            <a:endParaRPr lang="en-US" altLang="ja-JP" dirty="0">
              <a:latin typeface="Calibri" pitchFamily="34" charset="0"/>
              <a:cs typeface="Calibri" pitchFamily="34" charset="0"/>
            </a:endParaRP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NSMC,CMA (2)</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RCMRD (2)</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SANSA (3)</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SERVIR (2)</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SWF (1)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UNESCO (1)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UNOOSA (3)</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USGS (1)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World Bank (1)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WMO (1)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CEOS SEO (1)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CEOS CEO (1)</a:t>
            </a: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US" altLang="ja-JP" sz="2000" b="1" kern="0" noProof="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kumimoji="0" lang="en-US" altLang="ja-JP" sz="20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kumimoji="0" lang="en-US" altLang="ja-JP" sz="20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85649240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smtClean="0">
                <a:latin typeface="Calibri" pitchFamily="34" charset="0"/>
                <a:ea typeface="ＭＳ Ｐゴシック" pitchFamily="50" charset="-128"/>
              </a:rPr>
              <a:t>10:20 – 15:20, Tuesday 11</a:t>
            </a:r>
            <a:r>
              <a:rPr lang="en-GB" altLang="ja-JP" baseline="30000" dirty="0" smtClean="0">
                <a:latin typeface="Calibri" pitchFamily="34" charset="0"/>
                <a:ea typeface="ＭＳ Ｐゴシック" pitchFamily="50" charset="-128"/>
              </a:rPr>
              <a:t>th</a:t>
            </a:r>
            <a:r>
              <a:rPr lang="en-GB" altLang="ja-JP" dirty="0" smtClean="0">
                <a:latin typeface="Calibri" pitchFamily="34" charset="0"/>
                <a:ea typeface="ＭＳ Ｐゴシック" pitchFamily="50" charset="-128"/>
              </a:rPr>
              <a:t> </a:t>
            </a:r>
          </a:p>
        </p:txBody>
      </p:sp>
      <p:sp>
        <p:nvSpPr>
          <p:cNvPr id="13315" name="Rectangle 44"/>
          <p:cNvSpPr>
            <a:spLocks noGrp="1" noChangeArrowheads="1"/>
          </p:cNvSpPr>
          <p:nvPr>
            <p:ph type="ctrTitle"/>
          </p:nvPr>
        </p:nvSpPr>
        <p:spPr>
          <a:xfrm>
            <a:off x="1112236" y="166221"/>
            <a:ext cx="7795840" cy="1874838"/>
          </a:xfrm>
        </p:spPr>
        <p:txBody>
          <a:bodyPr/>
          <a:lstStyle/>
          <a:p>
            <a:r>
              <a:rPr lang="en-US" sz="2400" dirty="0" smtClean="0"/>
              <a:t>Progress Towards Established CEOS-GEO Priorities</a:t>
            </a:r>
            <a:br>
              <a:rPr lang="en-US" sz="2400" dirty="0" smtClean="0"/>
            </a:br>
            <a:r>
              <a:rPr lang="en-US" sz="2400" dirty="0" smtClean="0"/>
              <a:t/>
            </a:r>
            <a:br>
              <a:rPr lang="en-US" sz="2400" dirty="0" smtClean="0"/>
            </a:br>
            <a:r>
              <a:rPr lang="en-US" sz="2400" dirty="0" smtClean="0"/>
              <a:t/>
            </a:r>
            <a:br>
              <a:rPr lang="en-US" sz="2400" dirty="0" smtClean="0"/>
            </a:br>
            <a:r>
              <a:rPr lang="en-US" sz="2400" dirty="0" smtClean="0"/>
              <a:t>Discussion session</a:t>
            </a:r>
          </a:p>
        </p:txBody>
      </p:sp>
    </p:spTree>
    <p:extLst>
      <p:ext uri="{BB962C8B-B14F-4D97-AF65-F5344CB8AC3E}">
        <p14:creationId xmlns:p14="http://schemas.microsoft.com/office/powerpoint/2010/main" val="1376065632"/>
      </p:ext>
    </p:extLst>
  </p:cSld>
  <p:clrMapOvr>
    <a:masterClrMapping/>
  </p:clrMapOvr>
  <p:transition xmlns:p14="http://schemas.microsoft.com/office/powerpoint/2010/main"/>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134</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Candidate topics</a:t>
            </a:r>
          </a:p>
        </p:txBody>
      </p:sp>
      <p:sp>
        <p:nvSpPr>
          <p:cNvPr id="5" name="Rectangle 3"/>
          <p:cNvSpPr txBox="1">
            <a:spLocks noChangeArrowheads="1"/>
          </p:cNvSpPr>
          <p:nvPr/>
        </p:nvSpPr>
        <p:spPr>
          <a:xfrm>
            <a:off x="147037" y="1840776"/>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Participation </a:t>
            </a:r>
            <a:r>
              <a:rPr lang="en-GB" altLang="ja-JP" sz="2400" b="1" dirty="0">
                <a:solidFill>
                  <a:schemeClr val="tx1">
                    <a:lumMod val="75000"/>
                  </a:schemeClr>
                </a:solidFill>
                <a:latin typeface="Arial" pitchFamily="34" charset="0"/>
                <a:ea typeface="ＭＳ Ｐゴシック" pitchFamily="50" charset="-128"/>
                <a:cs typeface="Arial" pitchFamily="34" charset="0"/>
              </a:rPr>
              <a:t>strategy</a:t>
            </a:r>
          </a:p>
          <a:p>
            <a:pPr marL="342900" indent="-342900" defTabSz="914400">
              <a:lnSpc>
                <a:spcPct val="90000"/>
              </a:lnSpc>
              <a:spcBef>
                <a:spcPct val="20000"/>
              </a:spcBef>
              <a:buFont typeface="Arial"/>
              <a:buChar char="•"/>
              <a:defRPr/>
            </a:pPr>
            <a:r>
              <a:rPr lang="en-GB" altLang="ja-JP" sz="2400" b="1" dirty="0">
                <a:solidFill>
                  <a:schemeClr val="tx1">
                    <a:lumMod val="75000"/>
                  </a:schemeClr>
                </a:solidFill>
                <a:latin typeface="Arial" pitchFamily="34" charset="0"/>
                <a:ea typeface="ＭＳ Ｐゴシック" pitchFamily="50" charset="-128"/>
                <a:cs typeface="Arial" pitchFamily="34" charset="0"/>
              </a:rPr>
              <a:t>Communications Paper</a:t>
            </a:r>
          </a:p>
          <a:p>
            <a:pPr marL="342900" indent="-342900" defTabSz="914400">
              <a:lnSpc>
                <a:spcPct val="90000"/>
              </a:lnSpc>
              <a:spcBef>
                <a:spcPct val="20000"/>
              </a:spcBef>
              <a:buFont typeface="Arial"/>
              <a:buChar char="•"/>
              <a:defRPr/>
            </a:pPr>
            <a:r>
              <a:rPr lang="en-GB" altLang="ja-JP" sz="2400" b="1" dirty="0">
                <a:solidFill>
                  <a:schemeClr val="tx1">
                    <a:lumMod val="75000"/>
                  </a:schemeClr>
                </a:solidFill>
                <a:latin typeface="Arial" pitchFamily="34" charset="0"/>
                <a:ea typeface="ＭＳ Ｐゴシック" pitchFamily="50" charset="-128"/>
                <a:cs typeface="Arial" pitchFamily="34" charset="0"/>
              </a:rPr>
              <a:t>Operational Oceanography </a:t>
            </a:r>
            <a:r>
              <a:rPr lang="en-GB" altLang="ja-JP" sz="2400" b="1" dirty="0" smtClean="0">
                <a:solidFill>
                  <a:schemeClr val="tx1">
                    <a:lumMod val="75000"/>
                  </a:schemeClr>
                </a:solidFill>
                <a:latin typeface="Arial" pitchFamily="34" charset="0"/>
                <a:ea typeface="ＭＳ Ｐゴシック" pitchFamily="50" charset="-128"/>
                <a:cs typeface="Arial" pitchFamily="34" charset="0"/>
              </a:rPr>
              <a:t>Coordination</a:t>
            </a:r>
          </a:p>
          <a:p>
            <a:pPr marL="342900" indent="-342900" defTabSz="914400">
              <a:lnSpc>
                <a:spcPct val="90000"/>
              </a:lnSpc>
              <a:spcBef>
                <a:spcPct val="20000"/>
              </a:spcBef>
              <a:buFont typeface="Arial"/>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Top down direction and planning</a:t>
            </a: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a:buChar char="•"/>
              <a:defRPr/>
            </a:pPr>
            <a:r>
              <a:rPr lang="en-GB" altLang="ja-JP" sz="2400" b="1" dirty="0">
                <a:solidFill>
                  <a:schemeClr val="tx1">
                    <a:lumMod val="75000"/>
                  </a:schemeClr>
                </a:solidFill>
                <a:latin typeface="Arial" pitchFamily="34" charset="0"/>
                <a:ea typeface="ＭＳ Ｐゴシック" pitchFamily="50" charset="-128"/>
                <a:cs typeface="Arial" pitchFamily="34" charset="0"/>
              </a:rPr>
              <a:t>Top down targets requiring lateral coordination</a:t>
            </a:r>
          </a:p>
          <a:p>
            <a:pPr marL="342900" indent="-342900" defTabSz="914400">
              <a:lnSpc>
                <a:spcPct val="90000"/>
              </a:lnSpc>
              <a:spcBef>
                <a:spcPct val="20000"/>
              </a:spcBef>
              <a:buFont typeface="Arial"/>
              <a:buChar char="•"/>
              <a:defRPr/>
            </a:pPr>
            <a:r>
              <a:rPr lang="en-GB" altLang="ja-JP" sz="2400" b="1" dirty="0">
                <a:solidFill>
                  <a:schemeClr val="tx1">
                    <a:lumMod val="75000"/>
                  </a:schemeClr>
                </a:solidFill>
                <a:latin typeface="Arial" pitchFamily="34" charset="0"/>
                <a:ea typeface="ＭＳ Ｐゴシック" pitchFamily="50" charset="-128"/>
                <a:cs typeface="Arial" pitchFamily="34" charset="0"/>
              </a:rPr>
              <a:t>Cross-VC data discovery and access</a:t>
            </a:r>
          </a:p>
          <a:p>
            <a:pPr defTabSz="914400">
              <a:lnSpc>
                <a:spcPct val="90000"/>
              </a:lnSpc>
              <a:spcBef>
                <a:spcPct val="20000"/>
              </a:spcBef>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endParaRPr lang="en-GB" altLang="ja-JP" sz="200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08293319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135</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VC &amp; WG Participation Strategy </a:t>
            </a:r>
          </a:p>
        </p:txBody>
      </p:sp>
      <p:sp>
        <p:nvSpPr>
          <p:cNvPr id="5" name="Rectangle 3"/>
          <p:cNvSpPr txBox="1">
            <a:spLocks noChangeArrowheads="1"/>
          </p:cNvSpPr>
          <p:nvPr/>
        </p:nvSpPr>
        <p:spPr>
          <a:xfrm>
            <a:off x="147037" y="1840776"/>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a:solidFill>
                  <a:schemeClr val="tx1">
                    <a:lumMod val="75000"/>
                  </a:schemeClr>
                </a:solidFill>
                <a:latin typeface="Arial" pitchFamily="34" charset="0"/>
                <a:ea typeface="ＭＳ Ｐゴシック" pitchFamily="50" charset="-128"/>
                <a:cs typeface="Arial" pitchFamily="34" charset="0"/>
              </a:rPr>
              <a:t>Participation matrix developed for discussion</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China (in particular) and Russia agencies most common</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SIT and Chair letter sent to Chinese agencies without reply</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Targeted communications suggested</a:t>
            </a:r>
          </a:p>
          <a:p>
            <a:pPr marL="1257300" lvl="2"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VC/WG targets of interest identified?</a:t>
            </a:r>
          </a:p>
          <a:p>
            <a:pPr marL="800100" lvl="1" indent="-342900" defTabSz="914400">
              <a:lnSpc>
                <a:spcPct val="90000"/>
              </a:lnSpc>
              <a:spcBef>
                <a:spcPct val="20000"/>
              </a:spcBef>
              <a:buFont typeface="Lucida Grande"/>
              <a:buChar char="-"/>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Discussion of participation strategy (CSS actions?)</a:t>
            </a:r>
          </a:p>
          <a:p>
            <a:pPr marL="800100" lvl="1" indent="-342900" defTabSz="914400">
              <a:lnSpc>
                <a:spcPct val="90000"/>
              </a:lnSpc>
              <a:spcBef>
                <a:spcPct val="20000"/>
              </a:spcBef>
              <a:buFont typeface="Lucida Grande"/>
              <a:buChar char="-"/>
              <a:defRPr/>
            </a:pPr>
            <a:endParaRPr lang="en-GB" altLang="ja-JP" sz="200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56866576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136</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VC &amp; WG communications paper</a:t>
            </a:r>
          </a:p>
        </p:txBody>
      </p:sp>
      <p:sp>
        <p:nvSpPr>
          <p:cNvPr id="5" name="Rectangle 3"/>
          <p:cNvSpPr txBox="1">
            <a:spLocks noChangeArrowheads="1"/>
          </p:cNvSpPr>
          <p:nvPr/>
        </p:nvSpPr>
        <p:spPr>
          <a:xfrm>
            <a:off x="147037" y="1840776"/>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Telcon and SEC input measures taken by SIT Chair team</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SIT-27 call (WGCV?) for improved communication between groups</a:t>
            </a:r>
          </a:p>
          <a:p>
            <a:pPr marL="800100" lvl="1" indent="-342900" defTabSz="914400">
              <a:lnSpc>
                <a:spcPct val="90000"/>
              </a:lnSpc>
              <a:spcBef>
                <a:spcPct val="20000"/>
              </a:spcBef>
              <a:buFont typeface="Arial" charset="0"/>
              <a:buChar char="•"/>
              <a:defRPr/>
            </a:pPr>
            <a:r>
              <a:rPr lang="en-AU" sz="2000" dirty="0" smtClean="0"/>
              <a:t>27-23: Working </a:t>
            </a:r>
            <a:r>
              <a:rPr lang="en-AU" sz="2000" dirty="0"/>
              <a:t>Group Chairs and Virtual Constellation Leads, coordinated by the SIT Chair Team, to develop a short paper brainstorming ideas on improved communication among groups in support of more integrated CEOS objectives. </a:t>
            </a: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No volunteers to date</a:t>
            </a: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endParaRPr lang="en-GB" altLang="ja-JP" sz="200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00726600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137</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sz="2400" dirty="0" smtClean="0">
                <a:latin typeface="Tahoma" pitchFamily="-106" charset="0"/>
                <a:ea typeface="ＭＳ Ｐゴシック" pitchFamily="-106" charset="-128"/>
                <a:cs typeface="Tahoma" pitchFamily="-106" charset="0"/>
              </a:rPr>
              <a:t>Operational oceanography coordination</a:t>
            </a:r>
            <a:endParaRPr lang="en-US" dirty="0" smtClean="0">
              <a:latin typeface="Tahoma" pitchFamily="-106" charset="0"/>
              <a:ea typeface="ＭＳ Ｐゴシック" pitchFamily="-106" charset="-128"/>
              <a:cs typeface="Tahoma" pitchFamily="-106" charset="0"/>
            </a:endParaRPr>
          </a:p>
        </p:txBody>
      </p:sp>
      <p:sp>
        <p:nvSpPr>
          <p:cNvPr id="5" name="Rectangle 3"/>
          <p:cNvSpPr txBox="1">
            <a:spLocks noChangeArrowheads="1"/>
          </p:cNvSpPr>
          <p:nvPr/>
        </p:nvSpPr>
        <p:spPr>
          <a:xfrm>
            <a:off x="147037" y="1840776"/>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lang="en-GB" altLang="ja-JP" sz="2000" b="1" dirty="0">
                <a:solidFill>
                  <a:schemeClr val="tx1">
                    <a:lumMod val="75000"/>
                  </a:schemeClr>
                </a:solidFill>
                <a:latin typeface="Arial" pitchFamily="34" charset="0"/>
                <a:ea typeface="ＭＳ Ｐゴシック" pitchFamily="50" charset="-128"/>
                <a:cs typeface="Arial" pitchFamily="34" charset="0"/>
              </a:rPr>
              <a:t>OST action from May 2012 telcons: </a:t>
            </a:r>
            <a:r>
              <a:rPr lang="en-US" sz="2000" b="1" dirty="0">
                <a:solidFill>
                  <a:schemeClr val="tx1">
                    <a:lumMod val="75000"/>
                  </a:schemeClr>
                </a:solidFill>
                <a:latin typeface="Arial" pitchFamily="34" charset="0"/>
                <a:ea typeface="ＭＳ Ｐゴシック" pitchFamily="50" charset="-128"/>
                <a:cs typeface="Arial" pitchFamily="34" charset="0"/>
              </a:rPr>
              <a:t>Eric and Francois to write up a “one pager” summarizing the proposal for a group to coordinate operational aspects of the CEOS oceans VCs</a:t>
            </a:r>
          </a:p>
          <a:p>
            <a:pPr marL="800100" lvl="1" indent="-342900" defTabSz="914400">
              <a:lnSpc>
                <a:spcPct val="90000"/>
              </a:lnSpc>
              <a:spcBef>
                <a:spcPct val="20000"/>
              </a:spcBef>
              <a:buFont typeface="Lucida Grande"/>
              <a:buChar char="-"/>
              <a:defRPr/>
            </a:pPr>
            <a:r>
              <a:rPr lang="en-US" altLang="ja-JP" sz="2000" dirty="0">
                <a:solidFill>
                  <a:schemeClr val="tx1">
                    <a:lumMod val="75000"/>
                  </a:schemeClr>
                </a:solidFill>
                <a:latin typeface="Arial" pitchFamily="34" charset="0"/>
                <a:ea typeface="ＭＳ Ｐゴシック" pitchFamily="50" charset="-128"/>
                <a:cs typeface="Arial" pitchFamily="34" charset="0"/>
              </a:rPr>
              <a:t>Circulated ahead of workshop</a:t>
            </a:r>
          </a:p>
          <a:p>
            <a:pPr marL="800100" lvl="1" indent="-342900" defTabSz="914400">
              <a:lnSpc>
                <a:spcPct val="90000"/>
              </a:lnSpc>
              <a:spcBef>
                <a:spcPct val="20000"/>
              </a:spcBef>
              <a:buFont typeface="Lucida Grande"/>
              <a:buChar char="-"/>
              <a:defRPr/>
            </a:pPr>
            <a:r>
              <a:rPr lang="en-US" altLang="ja-JP" sz="2000" dirty="0">
                <a:solidFill>
                  <a:schemeClr val="tx1">
                    <a:lumMod val="75000"/>
                  </a:schemeClr>
                </a:solidFill>
                <a:latin typeface="Arial" pitchFamily="34" charset="0"/>
                <a:ea typeface="ＭＳ Ｐゴシック" pitchFamily="50" charset="-128"/>
                <a:cs typeface="Arial" pitchFamily="34" charset="0"/>
              </a:rPr>
              <a:t>Comments from OSVW, SST, OCR?</a:t>
            </a:r>
            <a:endParaRPr lang="en-GB" altLang="ja-JP" sz="2000"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AU" altLang="ja-JP" sz="2000" b="1" dirty="0">
                <a:solidFill>
                  <a:schemeClr val="tx1">
                    <a:lumMod val="75000"/>
                  </a:schemeClr>
                </a:solidFill>
                <a:latin typeface="Arial" pitchFamily="34" charset="0"/>
                <a:ea typeface="ＭＳ Ｐゴシック" pitchFamily="50" charset="-128"/>
                <a:cs typeface="Arial" pitchFamily="34" charset="0"/>
              </a:rPr>
              <a:t>Eric &amp; Francois unable to attend – further discussion postponed</a:t>
            </a:r>
          </a:p>
          <a:p>
            <a:pPr marL="800100" lvl="1" indent="-342900" defTabSz="914400">
              <a:lnSpc>
                <a:spcPct val="90000"/>
              </a:lnSpc>
              <a:spcBef>
                <a:spcPct val="20000"/>
              </a:spcBef>
              <a:buFont typeface="Lucida Grande"/>
              <a:buChar char="-"/>
              <a:defRPr/>
            </a:pPr>
            <a:r>
              <a:rPr lang="en-US" altLang="ja-JP" sz="2000" dirty="0">
                <a:solidFill>
                  <a:schemeClr val="tx1">
                    <a:lumMod val="75000"/>
                  </a:schemeClr>
                </a:solidFill>
                <a:latin typeface="Arial" pitchFamily="34" charset="0"/>
                <a:ea typeface="ＭＳ Ｐゴシック" pitchFamily="50" charset="-128"/>
                <a:cs typeface="Arial" pitchFamily="34" charset="0"/>
              </a:rPr>
              <a:t>Comments invited by </a:t>
            </a:r>
            <a:r>
              <a:rPr lang="en-US" altLang="ja-JP" sz="2000" dirty="0" smtClean="0">
                <a:solidFill>
                  <a:schemeClr val="tx1">
                    <a:lumMod val="75000"/>
                  </a:schemeClr>
                </a:solidFill>
                <a:latin typeface="Arial" pitchFamily="34" charset="0"/>
                <a:ea typeface="ＭＳ Ｐゴシック" pitchFamily="50" charset="-128"/>
                <a:cs typeface="Arial" pitchFamily="34" charset="0"/>
              </a:rPr>
              <a:t>email, particularly from VCs</a:t>
            </a:r>
            <a:endParaRPr lang="en-US" altLang="ja-JP" sz="200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endParaRPr lang="en-US" altLang="ja-JP" sz="2000" b="1" dirty="0">
              <a:solidFill>
                <a:schemeClr val="tx1">
                  <a:lumMod val="75000"/>
                </a:schemeClr>
              </a:solidFill>
              <a:latin typeface="Arial" pitchFamily="34" charset="0"/>
              <a:ea typeface="ＭＳ Ｐゴシック" pitchFamily="50" charset="-128"/>
              <a:cs typeface="Arial" pitchFamily="34" charset="0"/>
            </a:endParaRPr>
          </a:p>
          <a:p>
            <a:pPr lvl="1" defTabSz="914400">
              <a:lnSpc>
                <a:spcPct val="90000"/>
              </a:lnSpc>
              <a:spcBef>
                <a:spcPct val="20000"/>
              </a:spcBef>
              <a:defRPr/>
            </a:pPr>
            <a:endParaRPr lang="en-US" altLang="ja-JP" sz="2000" dirty="0">
              <a:solidFill>
                <a:srgbClr val="000090"/>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US" altLang="ja-JP" sz="200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endParaRPr lang="en-GB" altLang="ja-JP" sz="200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77462592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138</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Top-down direction?</a:t>
            </a:r>
          </a:p>
        </p:txBody>
      </p:sp>
      <p:sp>
        <p:nvSpPr>
          <p:cNvPr id="5" name="Rectangle 3"/>
          <p:cNvSpPr txBox="1">
            <a:spLocks noChangeArrowheads="1"/>
          </p:cNvSpPr>
          <p:nvPr/>
        </p:nvSpPr>
        <p:spPr>
          <a:xfrm>
            <a:off x="147037" y="1840776"/>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Several VCs and WGs quoted in CSS and SIT-27 as requiring clearer direction in context of formal CEOS plan</a:t>
            </a:r>
          </a:p>
          <a:p>
            <a:pPr marL="800100" lvl="1" indent="-342900" defTabSz="914400">
              <a:lnSpc>
                <a:spcPct val="90000"/>
              </a:lnSpc>
              <a:spcBef>
                <a:spcPct val="20000"/>
              </a:spcBef>
              <a:buFont typeface="Lucida Grande"/>
              <a:buChar char="-"/>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LSI, OSVW, WGISS, WGCV</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CSS proposes more formal 3-tier planning documentation</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Will this serve the purpose?</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How will VCs and WGs be engaged in plan development?</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endParaRPr lang="en-GB" altLang="ja-JP" sz="200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74133562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139</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sz="2400" dirty="0" smtClean="0">
                <a:latin typeface="Tahoma" pitchFamily="-106" charset="0"/>
                <a:ea typeface="ＭＳ Ｐゴシック" pitchFamily="-106" charset="-128"/>
                <a:cs typeface="Tahoma" pitchFamily="-106" charset="0"/>
              </a:rPr>
              <a:t>High priority targets for multiple groups</a:t>
            </a:r>
            <a:endParaRPr lang="en-US" dirty="0" smtClean="0">
              <a:latin typeface="Tahoma" pitchFamily="-106" charset="0"/>
              <a:ea typeface="ＭＳ Ｐゴシック" pitchFamily="-106" charset="-128"/>
              <a:cs typeface="Tahoma" pitchFamily="-106" charset="0"/>
            </a:endParaRPr>
          </a:p>
        </p:txBody>
      </p:sp>
      <p:sp>
        <p:nvSpPr>
          <p:cNvPr id="5" name="Rectangle 3"/>
          <p:cNvSpPr txBox="1">
            <a:spLocks noChangeArrowheads="1"/>
          </p:cNvSpPr>
          <p:nvPr/>
        </p:nvSpPr>
        <p:spPr>
          <a:xfrm>
            <a:off x="147037" y="1840776"/>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CSS stressed the need for sharp-end delivery in support of a successful GEOSS</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Emphasising recognised CEOS-GEO priorities</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Involving coordination of multiple VCs/WGs if necessary</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GFOI / ECVs / GCI /Supersites / GEOGLAM</a:t>
            </a:r>
          </a:p>
          <a:p>
            <a:pPr marL="800100" lvl="1" indent="-342900" defTabSz="914400">
              <a:lnSpc>
                <a:spcPct val="90000"/>
              </a:lnSpc>
              <a:spcBef>
                <a:spcPct val="20000"/>
              </a:spcBef>
              <a:buFont typeface="Arial" charset="0"/>
              <a:buChar char="•"/>
              <a:defRPr/>
            </a:pPr>
            <a:endParaRPr lang="en-GB" altLang="ja-JP"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endParaRPr lang="en-GB" altLang="ja-JP" sz="200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8344505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14</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May 2012</a:t>
            </a:r>
            <a:r>
              <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telecon</a:t>
            </a:r>
          </a:p>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914400" lvl="1" indent="-457200" defTabSz="914400">
              <a:lnSpc>
                <a:spcPct val="90000"/>
              </a:lnSpc>
              <a:spcBef>
                <a:spcPct val="20000"/>
              </a:spcBef>
              <a:buFont typeface="+mj-lt"/>
              <a:buAutoNum type="arabicPeriod"/>
              <a:defRPr/>
            </a:pPr>
            <a:r>
              <a:rPr lang="en-US" sz="2400" dirty="0"/>
              <a:t>Rich to provide the names of his contacts at NSMC-CMA to the CEOS SIT Team for Mike to follow-up with, encouraging participation in the next ACC </a:t>
            </a:r>
            <a:r>
              <a:rPr lang="en-US" sz="2400" dirty="0" smtClean="0"/>
              <a:t>meeting</a:t>
            </a:r>
          </a:p>
          <a:p>
            <a:pPr lvl="1" defTabSz="914400">
              <a:lnSpc>
                <a:spcPct val="90000"/>
              </a:lnSpc>
              <a:spcBef>
                <a:spcPct val="20000"/>
              </a:spcBef>
              <a:defRPr/>
            </a:pPr>
            <a:endParaRPr lang="en-US" sz="1600" dirty="0"/>
          </a:p>
          <a:p>
            <a:pPr marL="1257300" lvl="2" indent="-342900">
              <a:buFont typeface="Arial"/>
              <a:buChar char="•"/>
            </a:pPr>
            <a:r>
              <a:rPr lang="en-AU" sz="2400" dirty="0" err="1" smtClean="0"/>
              <a:t>Fuxiang</a:t>
            </a:r>
            <a:r>
              <a:rPr lang="en-AU" sz="2400" dirty="0" smtClean="0"/>
              <a:t> </a:t>
            </a:r>
            <a:r>
              <a:rPr lang="en-AU" sz="2400" dirty="0"/>
              <a:t>Huang </a:t>
            </a:r>
            <a:r>
              <a:rPr lang="en-AU" sz="2400" dirty="0" smtClean="0"/>
              <a:t>and </a:t>
            </a:r>
            <a:r>
              <a:rPr lang="en-AU" sz="2400" dirty="0" err="1"/>
              <a:t>Weihe</a:t>
            </a:r>
            <a:r>
              <a:rPr lang="en-AU" sz="2400" dirty="0"/>
              <a:t> Wang </a:t>
            </a:r>
            <a:r>
              <a:rPr lang="en-AU" sz="2400" dirty="0" smtClean="0"/>
              <a:t> (both at NSMC/CMA) identified and contacted </a:t>
            </a:r>
          </a:p>
          <a:p>
            <a:pPr marL="1257300" lvl="2" indent="-342900">
              <a:buFont typeface="Arial"/>
              <a:buChar char="•"/>
            </a:pPr>
            <a:r>
              <a:rPr lang="en-AU" sz="2400" dirty="0" smtClean="0"/>
              <a:t>Neither could attend ACC-8 workshop, but will try to engage for ACC-9 workshop to be held in spring 2013 at EUMETSAT in Darmstadt</a:t>
            </a:r>
            <a:endParaRPr lang="en-AU" sz="2400" dirty="0"/>
          </a:p>
          <a:p>
            <a:pPr lvl="2"/>
            <a:endParaRPr lang="en-AU" sz="2400" dirty="0"/>
          </a:p>
          <a:p>
            <a:pPr marR="0" lvl="1" algn="l" defTabSz="914400" rtl="0" eaLnBrk="1" fontAlgn="base" latinLnBrk="0" hangingPunct="1">
              <a:lnSpc>
                <a:spcPct val="90000"/>
              </a:lnSpc>
              <a:spcBef>
                <a:spcPct val="20000"/>
              </a:spcBef>
              <a:spcAft>
                <a:spcPct val="0"/>
              </a:spcAft>
              <a:buClrTx/>
              <a:buSzTx/>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cSld>
  <p:clrMapOvr>
    <a:overrideClrMapping bg1="lt1" tx1="dk1" bg2="lt2" tx2="dk2" accent1="accent1" accent2="accent2" accent3="accent3" accent4="accent4" accent5="accent5" accent6="accent6" hlink="hlink" folHlink="folHlink"/>
  </p:clrMapOvr>
  <p:transition xmlns:p14="http://schemas.microsoft.com/office/powerpoint/2010/main" spd="slow"/>
  <p:timing>
    <p:tnLst>
      <p:par>
        <p:cTn xmlns:p14="http://schemas.microsoft.com/office/powerpoint/2010/mai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140</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sz="2400" dirty="0" smtClean="0">
                <a:latin typeface="Tahoma" pitchFamily="-106" charset="0"/>
                <a:ea typeface="ＭＳ Ｐゴシック" pitchFamily="-106" charset="-128"/>
                <a:cs typeface="Tahoma" pitchFamily="-106" charset="0"/>
              </a:rPr>
              <a:t>High priority targets for multiple groups</a:t>
            </a:r>
            <a:endParaRPr lang="en-US" dirty="0" smtClean="0">
              <a:latin typeface="Tahoma" pitchFamily="-106" charset="0"/>
              <a:ea typeface="ＭＳ Ｐゴシック" pitchFamily="-106" charset="-128"/>
              <a:cs typeface="Tahoma" pitchFamily="-106" charset="0"/>
            </a:endParaRPr>
          </a:p>
        </p:txBody>
      </p:sp>
      <p:sp>
        <p:nvSpPr>
          <p:cNvPr id="5" name="Rectangle 3"/>
          <p:cNvSpPr txBox="1">
            <a:spLocks noChangeArrowheads="1"/>
          </p:cNvSpPr>
          <p:nvPr/>
        </p:nvSpPr>
        <p:spPr>
          <a:xfrm>
            <a:off x="147037" y="1840776"/>
            <a:ext cx="8832205" cy="5129942"/>
          </a:xfrm>
          <a:prstGeom prst="rect">
            <a:avLst/>
          </a:prstGeom>
        </p:spPr>
        <p:txBody>
          <a:bodyPr/>
          <a:lstStyle/>
          <a:p>
            <a:pPr marL="342900" indent="-342900" defTabSz="914400">
              <a:lnSpc>
                <a:spcPct val="90000"/>
              </a:lnSpc>
              <a:spcBef>
                <a:spcPct val="20000"/>
              </a:spcBef>
              <a:buFont typeface="Arial" charset="0"/>
              <a:buChar char="•"/>
              <a:defRPr/>
            </a:pPr>
            <a:r>
              <a:rPr lang="en-GB" altLang="ja-JP" b="1" dirty="0" smtClean="0">
                <a:solidFill>
                  <a:schemeClr val="tx1">
                    <a:lumMod val="75000"/>
                  </a:schemeClr>
                </a:solidFill>
                <a:latin typeface="Arial" pitchFamily="34" charset="0"/>
                <a:ea typeface="ＭＳ Ｐゴシック" pitchFamily="50" charset="-128"/>
                <a:cs typeface="Arial" pitchFamily="34" charset="0"/>
              </a:rPr>
              <a:t>Significant opportunity presented by need for high profile pre-operational sample (national, sub-national) datasets for GFOI</a:t>
            </a:r>
          </a:p>
          <a:p>
            <a:pPr marL="800100" lvl="1" indent="-342900" defTabSz="914400">
              <a:lnSpc>
                <a:spcPct val="90000"/>
              </a:lnSpc>
              <a:spcBef>
                <a:spcPct val="20000"/>
              </a:spcBef>
              <a:buFont typeface="Lucida Grande"/>
              <a:buChar char="-"/>
              <a:defRPr/>
            </a:pPr>
            <a:r>
              <a:rPr lang="en-GB" altLang="ja-JP" dirty="0" smtClean="0">
                <a:solidFill>
                  <a:schemeClr val="tx1">
                    <a:lumMod val="75000"/>
                  </a:schemeClr>
                </a:solidFill>
                <a:latin typeface="Arial" pitchFamily="34" charset="0"/>
                <a:ea typeface="ＭＳ Ｐゴシック" pitchFamily="50" charset="-128"/>
                <a:cs typeface="Arial" pitchFamily="34" charset="0"/>
              </a:rPr>
              <a:t>CEOS heritage on coordinated acquisitions</a:t>
            </a:r>
          </a:p>
          <a:p>
            <a:pPr marL="800100" lvl="1" indent="-342900" defTabSz="914400">
              <a:lnSpc>
                <a:spcPct val="90000"/>
              </a:lnSpc>
              <a:spcBef>
                <a:spcPct val="20000"/>
              </a:spcBef>
              <a:buFont typeface="Lucida Grande"/>
              <a:buChar char="-"/>
              <a:defRPr/>
            </a:pPr>
            <a:r>
              <a:rPr lang="en-GB" altLang="ja-JP" dirty="0" smtClean="0">
                <a:solidFill>
                  <a:schemeClr val="tx1">
                    <a:lumMod val="75000"/>
                  </a:schemeClr>
                </a:solidFill>
                <a:latin typeface="Arial" pitchFamily="34" charset="0"/>
                <a:ea typeface="ＭＳ Ｐゴシック" pitchFamily="50" charset="-128"/>
                <a:cs typeface="Arial" pitchFamily="34" charset="0"/>
              </a:rPr>
              <a:t>SDCG developing sustained acquisition plan</a:t>
            </a:r>
          </a:p>
          <a:p>
            <a:pPr marL="800100" lvl="1" indent="-342900" defTabSz="914400">
              <a:lnSpc>
                <a:spcPct val="90000"/>
              </a:lnSpc>
              <a:spcBef>
                <a:spcPct val="20000"/>
              </a:spcBef>
              <a:buFont typeface="Lucida Grande"/>
              <a:buChar char="-"/>
              <a:defRPr/>
            </a:pPr>
            <a:r>
              <a:rPr lang="en-GB" altLang="ja-JP" dirty="0" smtClean="0">
                <a:solidFill>
                  <a:schemeClr val="tx1">
                    <a:lumMod val="75000"/>
                  </a:schemeClr>
                </a:solidFill>
                <a:latin typeface="Arial" pitchFamily="34" charset="0"/>
                <a:ea typeface="ＭＳ Ｐゴシック" pitchFamily="50" charset="-128"/>
                <a:cs typeface="Arial" pitchFamily="34" charset="0"/>
              </a:rPr>
              <a:t>CEOS scope could extend to data assembly and delivery with heavy lift support of key data donors </a:t>
            </a:r>
          </a:p>
          <a:p>
            <a:pPr marL="800100" lvl="1" indent="-342900" defTabSz="914400">
              <a:lnSpc>
                <a:spcPct val="90000"/>
              </a:lnSpc>
              <a:spcBef>
                <a:spcPct val="20000"/>
              </a:spcBef>
              <a:buFont typeface="Lucida Grande"/>
              <a:buChar char="-"/>
              <a:defRPr/>
            </a:pPr>
            <a:r>
              <a:rPr lang="en-GB" altLang="ja-JP" dirty="0" smtClean="0">
                <a:solidFill>
                  <a:schemeClr val="tx1">
                    <a:lumMod val="75000"/>
                  </a:schemeClr>
                </a:solidFill>
                <a:latin typeface="Arial" pitchFamily="34" charset="0"/>
                <a:ea typeface="ＭＳ Ｐゴシック" pitchFamily="50" charset="-128"/>
                <a:cs typeface="Arial" pitchFamily="34" charset="0"/>
              </a:rPr>
              <a:t>Sample GFOI dataset development for a participating country would be a significant step forward</a:t>
            </a:r>
          </a:p>
          <a:p>
            <a:pPr marL="800100" lvl="1" indent="-342900" defTabSz="914400">
              <a:lnSpc>
                <a:spcPct val="90000"/>
              </a:lnSpc>
              <a:spcBef>
                <a:spcPct val="20000"/>
              </a:spcBef>
              <a:buFont typeface="Lucida Grande"/>
              <a:buChar char="-"/>
              <a:defRPr/>
            </a:pPr>
            <a:endParaRPr lang="en-GB" altLang="ja-JP" dirty="0" smtClean="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b="1" dirty="0" smtClean="0">
                <a:solidFill>
                  <a:schemeClr val="tx1">
                    <a:lumMod val="75000"/>
                  </a:schemeClr>
                </a:solidFill>
                <a:latin typeface="Arial" pitchFamily="34" charset="0"/>
                <a:ea typeface="ＭＳ Ｐゴシック" pitchFamily="50" charset="-128"/>
                <a:cs typeface="Arial" pitchFamily="34" charset="0"/>
              </a:rPr>
              <a:t>Significant role for the LSI</a:t>
            </a:r>
            <a:endParaRPr lang="en-GB" altLang="ja-JP" b="1"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r>
              <a:rPr lang="en-GB" altLang="ja-JP" dirty="0">
                <a:solidFill>
                  <a:schemeClr val="tx1">
                    <a:lumMod val="75000"/>
                  </a:schemeClr>
                </a:solidFill>
                <a:latin typeface="Arial" pitchFamily="34" charset="0"/>
                <a:ea typeface="ＭＳ Ｐゴシック" pitchFamily="50" charset="-128"/>
                <a:cs typeface="Arial" pitchFamily="34" charset="0"/>
              </a:rPr>
              <a:t>WGCV role on cal-val aspects</a:t>
            </a:r>
          </a:p>
          <a:p>
            <a:pPr marL="800100" lvl="1" indent="-342900" defTabSz="914400">
              <a:lnSpc>
                <a:spcPct val="90000"/>
              </a:lnSpc>
              <a:spcBef>
                <a:spcPct val="20000"/>
              </a:spcBef>
              <a:buFont typeface="Lucida Grande"/>
              <a:buChar char="-"/>
              <a:defRPr/>
            </a:pPr>
            <a:r>
              <a:rPr lang="en-GB" altLang="ja-JP" dirty="0">
                <a:solidFill>
                  <a:schemeClr val="tx1">
                    <a:lumMod val="75000"/>
                  </a:schemeClr>
                </a:solidFill>
                <a:latin typeface="Arial" pitchFamily="34" charset="0"/>
                <a:ea typeface="ＭＳ Ｐゴシック" pitchFamily="50" charset="-128"/>
                <a:cs typeface="Arial" pitchFamily="34" charset="0"/>
              </a:rPr>
              <a:t>Scale of it will require $ and management of 1 or more GFOI co-leads (Australia, Norway, USA</a:t>
            </a:r>
            <a:r>
              <a:rPr lang="en-GB" altLang="ja-JP" dirty="0" smtClean="0">
                <a:solidFill>
                  <a:schemeClr val="tx1">
                    <a:lumMod val="75000"/>
                  </a:schemeClr>
                </a:solidFill>
                <a:latin typeface="Arial" pitchFamily="34" charset="0"/>
                <a:ea typeface="ＭＳ Ｐゴシック" pitchFamily="50" charset="-128"/>
                <a:cs typeface="Arial" pitchFamily="34" charset="0"/>
              </a:rPr>
              <a:t>)</a:t>
            </a:r>
          </a:p>
          <a:p>
            <a:pPr marL="800100" lvl="1" indent="-342900" defTabSz="914400">
              <a:lnSpc>
                <a:spcPct val="90000"/>
              </a:lnSpc>
              <a:spcBef>
                <a:spcPct val="20000"/>
              </a:spcBef>
              <a:buFont typeface="Lucida Grande"/>
              <a:buChar char="-"/>
              <a:defRPr/>
            </a:pPr>
            <a:endParaRPr lang="en-GB" altLang="ja-JP"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a:buChar char="•"/>
              <a:defRPr/>
            </a:pPr>
            <a:r>
              <a:rPr lang="en-GB" altLang="ja-JP" b="1" dirty="0" smtClean="0">
                <a:solidFill>
                  <a:schemeClr val="tx1">
                    <a:lumMod val="75000"/>
                  </a:schemeClr>
                </a:solidFill>
                <a:latin typeface="Arial" pitchFamily="34" charset="0"/>
                <a:ea typeface="ＭＳ Ｐゴシック" pitchFamily="50" charset="-128"/>
                <a:cs typeface="Arial" pitchFamily="34" charset="0"/>
              </a:rPr>
              <a:t>Discussion</a:t>
            </a:r>
            <a:endParaRPr lang="en-GB" altLang="ja-JP"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Lucida Grande"/>
              <a:buChar char="-"/>
              <a:defRPr/>
            </a:pPr>
            <a:endParaRPr lang="en-GB" altLang="ja-JP"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endParaRPr lang="en-GB" altLang="ja-JP"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Lucida Grande"/>
              <a:buChar char="-"/>
              <a:defRPr/>
            </a:pPr>
            <a:endParaRPr lang="en-GB" altLang="ja-JP"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endParaRPr lang="en-GB" altLang="ja-JP" sz="200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30917091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141</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sz="2400" dirty="0" smtClean="0">
                <a:latin typeface="Tahoma" pitchFamily="-106" charset="0"/>
                <a:ea typeface="ＭＳ Ｐゴシック" pitchFamily="-106" charset="-128"/>
                <a:cs typeface="Tahoma" pitchFamily="-106" charset="0"/>
              </a:rPr>
              <a:t>Cross VC Data Discovery &amp; Access</a:t>
            </a:r>
            <a:endParaRPr lang="en-US" dirty="0" smtClean="0">
              <a:latin typeface="Tahoma" pitchFamily="-106" charset="0"/>
              <a:ea typeface="ＭＳ Ｐゴシック" pitchFamily="-106" charset="-128"/>
              <a:cs typeface="Tahoma" pitchFamily="-106" charset="0"/>
            </a:endParaRPr>
          </a:p>
        </p:txBody>
      </p:sp>
      <p:sp>
        <p:nvSpPr>
          <p:cNvPr id="5" name="Rectangle 3"/>
          <p:cNvSpPr txBox="1">
            <a:spLocks noChangeArrowheads="1"/>
          </p:cNvSpPr>
          <p:nvPr/>
        </p:nvSpPr>
        <p:spPr>
          <a:xfrm>
            <a:off x="147037" y="1840776"/>
            <a:ext cx="8832205" cy="5129942"/>
          </a:xfrm>
          <a:prstGeom prst="rect">
            <a:avLst/>
          </a:prstGeom>
        </p:spPr>
        <p:txBody>
          <a:bodyPr/>
          <a:lstStyle/>
          <a:p>
            <a:pPr marL="342900" indent="-342900" defTabSz="914400">
              <a:lnSpc>
                <a:spcPct val="90000"/>
              </a:lnSpc>
              <a:spcBef>
                <a:spcPct val="20000"/>
              </a:spcBef>
              <a:buFont typeface="Arial" charset="0"/>
              <a:buChar char="•"/>
              <a:defRPr/>
            </a:pPr>
            <a:r>
              <a:rPr lang="en-GB" altLang="ja-JP" b="1" dirty="0" smtClean="0">
                <a:solidFill>
                  <a:schemeClr val="tx1">
                    <a:lumMod val="75000"/>
                  </a:schemeClr>
                </a:solidFill>
                <a:latin typeface="Arial" pitchFamily="34" charset="0"/>
                <a:ea typeface="ＭＳ Ｐゴシック" pitchFamily="50" charset="-128"/>
                <a:cs typeface="Arial" pitchFamily="34" charset="0"/>
              </a:rPr>
              <a:t>Several VCs have identified this challenge</a:t>
            </a:r>
          </a:p>
          <a:p>
            <a:pPr marL="342900" indent="-342900" defTabSz="914400">
              <a:lnSpc>
                <a:spcPct val="90000"/>
              </a:lnSpc>
              <a:spcBef>
                <a:spcPct val="20000"/>
              </a:spcBef>
              <a:buFont typeface="Arial" charset="0"/>
              <a:buChar char="•"/>
              <a:defRPr/>
            </a:pPr>
            <a:endParaRPr lang="en-GB" altLang="ja-JP"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b="1" dirty="0" smtClean="0">
                <a:solidFill>
                  <a:schemeClr val="tx1">
                    <a:lumMod val="75000"/>
                  </a:schemeClr>
                </a:solidFill>
                <a:latin typeface="Arial" pitchFamily="34" charset="0"/>
                <a:ea typeface="ＭＳ Ｐゴシック" pitchFamily="50" charset="-128"/>
                <a:cs typeface="Arial" pitchFamily="34" charset="0"/>
              </a:rPr>
              <a:t>CNES considering similar topics under </a:t>
            </a:r>
            <a:r>
              <a:rPr lang="en-GB" altLang="ja-JP" b="1" smtClean="0">
                <a:solidFill>
                  <a:schemeClr val="tx1">
                    <a:lumMod val="75000"/>
                  </a:schemeClr>
                </a:solidFill>
                <a:latin typeface="Arial" pitchFamily="34" charset="0"/>
                <a:ea typeface="ＭＳ Ｐゴシック" pitchFamily="50" charset="-128"/>
                <a:cs typeface="Arial" pitchFamily="34" charset="0"/>
              </a:rPr>
              <a:t>portal discussion</a:t>
            </a:r>
            <a:endParaRPr lang="en-GB" altLang="ja-JP"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Lucida Grande"/>
              <a:buChar char="-"/>
              <a:defRPr/>
            </a:pPr>
            <a:endParaRPr lang="en-GB" altLang="ja-JP"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endParaRPr lang="en-GB" altLang="ja-JP"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Lucida Grande"/>
              <a:buChar char="-"/>
              <a:defRPr/>
            </a:pPr>
            <a:endParaRPr lang="en-GB" altLang="ja-JP"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endParaRPr lang="en-GB" altLang="ja-JP" sz="200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71226069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15</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SIT-27 &amp; workshop</a:t>
            </a: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AU" sz="2400" dirty="0" smtClean="0"/>
              <a:t>27-21: SIT </a:t>
            </a:r>
            <a:r>
              <a:rPr lang="en-AU" sz="2400" dirty="0"/>
              <a:t>Chair Team will work with Virtual Constellations and Working Groups to further define opportunities and approach to implementation targets discussed at SIT-27. And will ensure engagement of Virtual Constellations and Working Groups in the development of the new planning documents</a:t>
            </a:r>
            <a:r>
              <a:rPr lang="en-AU" sz="2400" dirty="0" smtClean="0"/>
              <a:t>.</a:t>
            </a:r>
          </a:p>
          <a:p>
            <a:pPr lvl="1" defTabSz="914400">
              <a:lnSpc>
                <a:spcPct val="90000"/>
              </a:lnSpc>
              <a:spcBef>
                <a:spcPct val="20000"/>
              </a:spcBef>
              <a:defRPr/>
            </a:pPr>
            <a:endParaRPr lang="en-AU" sz="2400" dirty="0"/>
          </a:p>
          <a:p>
            <a:pPr lvl="1" defTabSz="914400">
              <a:lnSpc>
                <a:spcPct val="90000"/>
              </a:lnSpc>
              <a:spcBef>
                <a:spcPct val="20000"/>
              </a:spcBef>
              <a:defRPr/>
            </a:pPr>
            <a:r>
              <a:rPr lang="en-US" sz="2400" dirty="0" smtClean="0"/>
              <a:t>WS-7: VC </a:t>
            </a:r>
            <a:r>
              <a:rPr lang="en-US" sz="2400" dirty="0"/>
              <a:t>and WG leadership to work to detail and quantify the additional resources they require, and what they require from specific agencies, to support their coordination and physical deliverables</a:t>
            </a:r>
            <a:r>
              <a:rPr lang="en-AU" sz="2400" dirty="0"/>
              <a:t>. </a:t>
            </a:r>
            <a:endParaRPr lang="en-AU" sz="2400" dirty="0" smtClean="0"/>
          </a:p>
          <a:p>
            <a:pPr lvl="1" defTabSz="914400">
              <a:lnSpc>
                <a:spcPct val="90000"/>
              </a:lnSpc>
              <a:spcBef>
                <a:spcPct val="20000"/>
              </a:spcBef>
              <a:defRPr/>
            </a:pPr>
            <a:endParaRPr lang="en-AU" sz="2400" dirty="0"/>
          </a:p>
          <a:p>
            <a:pPr lvl="1" defTabSz="914400">
              <a:lnSpc>
                <a:spcPct val="90000"/>
              </a:lnSpc>
              <a:spcBef>
                <a:spcPct val="20000"/>
              </a:spcBef>
              <a:defRPr/>
            </a:pPr>
            <a:r>
              <a:rPr lang="en-AU" sz="2400" dirty="0" smtClean="0"/>
              <a:t> </a:t>
            </a: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8592439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16</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US" altLang="ja-JP" sz="2400" b="1" i="0" u="none" strike="noStrike" kern="0" cap="none" spc="0" normalizeH="0" baseline="0" noProof="0" dirty="0" err="1" smtClean="0">
                <a:ln>
                  <a:noFill/>
                </a:ln>
                <a:solidFill>
                  <a:schemeClr val="tx1">
                    <a:lumMod val="75000"/>
                  </a:schemeClr>
                </a:solidFill>
                <a:effectLst/>
                <a:uLnTx/>
                <a:uFillTx/>
                <a:latin typeface="Arial" pitchFamily="34" charset="0"/>
                <a:ea typeface="ＭＳ Ｐゴシック" pitchFamily="50" charset="-128"/>
                <a:cs typeface="Arial" pitchFamily="34" charset="0"/>
              </a:rPr>
              <a:t>Wishlist</a:t>
            </a:r>
            <a:r>
              <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a:t>
            </a: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US" altLang="ja-JP" sz="2000" b="1" kern="0" dirty="0" smtClean="0">
                <a:solidFill>
                  <a:schemeClr val="tx1">
                    <a:lumMod val="75000"/>
                  </a:schemeClr>
                </a:solidFill>
                <a:latin typeface="Calibri" pitchFamily="34" charset="0"/>
                <a:ea typeface="ＭＳ Ｐゴシック" pitchFamily="50" charset="-128"/>
                <a:cs typeface="Calibri" pitchFamily="34" charset="0"/>
              </a:rPr>
              <a:t>Participation from China and Russia desirable</a:t>
            </a:r>
          </a:p>
          <a:p>
            <a:pPr lvl="1" defTabSz="914400">
              <a:lnSpc>
                <a:spcPct val="90000"/>
              </a:lnSpc>
              <a:spcBef>
                <a:spcPct val="20000"/>
              </a:spcBef>
              <a:defRPr/>
            </a:pPr>
            <a:endParaRPr lang="en-US" altLang="ja-JP" sz="1100" b="1" kern="0" dirty="0" smtClean="0">
              <a:solidFill>
                <a:schemeClr val="tx1">
                  <a:lumMod val="75000"/>
                </a:schemeClr>
              </a:solidFill>
              <a:latin typeface="Calibri" pitchFamily="34" charset="0"/>
              <a:ea typeface="ＭＳ Ｐゴシック" pitchFamily="50" charset="-128"/>
              <a:cs typeface="Calibri" pitchFamily="34" charset="0"/>
            </a:endParaRPr>
          </a:p>
          <a:p>
            <a:pPr marL="1257300" lvl="2" indent="-342900" defTabSz="914400">
              <a:lnSpc>
                <a:spcPct val="90000"/>
              </a:lnSpc>
              <a:spcBef>
                <a:spcPct val="20000"/>
              </a:spcBef>
              <a:buFont typeface="Arial" pitchFamily="34" charset="0"/>
              <a:buChar char="–"/>
              <a:defRPr/>
            </a:pPr>
            <a:r>
              <a:rPr lang="en-US" altLang="ja-JP" sz="2000" b="1" kern="0" dirty="0" smtClean="0">
                <a:solidFill>
                  <a:schemeClr val="tx1">
                    <a:lumMod val="75000"/>
                  </a:schemeClr>
                </a:solidFill>
                <a:latin typeface="Calibri" pitchFamily="34" charset="0"/>
                <a:ea typeface="ＭＳ Ｐゴシック" pitchFamily="50" charset="-128"/>
                <a:cs typeface="Calibri" pitchFamily="34" charset="0"/>
              </a:rPr>
              <a:t>Chinese researchers at CMA identified and contacted</a:t>
            </a:r>
          </a:p>
          <a:p>
            <a:pPr marL="1714500" lvl="3" indent="-342900" defTabSz="914400">
              <a:lnSpc>
                <a:spcPct val="90000"/>
              </a:lnSpc>
              <a:spcBef>
                <a:spcPct val="20000"/>
              </a:spcBef>
              <a:buFont typeface="Arial" pitchFamily="34" charset="0"/>
              <a:buChar char="–"/>
              <a:defRPr/>
            </a:pPr>
            <a:r>
              <a:rPr lang="en-US" altLang="ja-JP" sz="2000" b="1" kern="0" dirty="0" smtClean="0">
                <a:solidFill>
                  <a:schemeClr val="tx1">
                    <a:lumMod val="75000"/>
                  </a:schemeClr>
                </a:solidFill>
                <a:latin typeface="Calibri" pitchFamily="34" charset="0"/>
                <a:ea typeface="ＭＳ Ｐゴシック" pitchFamily="50" charset="-128"/>
                <a:cs typeface="Calibri" pitchFamily="34" charset="0"/>
              </a:rPr>
              <a:t>Spoke with </a:t>
            </a:r>
            <a:r>
              <a:rPr lang="en-US" altLang="ja-JP" sz="2000" b="1" kern="0" dirty="0" err="1" smtClean="0">
                <a:solidFill>
                  <a:schemeClr val="tx1">
                    <a:lumMod val="75000"/>
                  </a:schemeClr>
                </a:solidFill>
                <a:latin typeface="Calibri" pitchFamily="34" charset="0"/>
                <a:ea typeface="ＭＳ Ｐゴシック" pitchFamily="50" charset="-128"/>
                <a:cs typeface="Calibri" pitchFamily="34" charset="0"/>
              </a:rPr>
              <a:t>Fuxiang</a:t>
            </a:r>
            <a:r>
              <a:rPr lang="en-US" altLang="ja-JP" sz="2000" b="1" kern="0" dirty="0" smtClean="0">
                <a:solidFill>
                  <a:schemeClr val="tx1">
                    <a:lumMod val="75000"/>
                  </a:schemeClr>
                </a:solidFill>
                <a:latin typeface="Calibri" pitchFamily="34" charset="0"/>
                <a:ea typeface="ＭＳ Ｐゴシック" pitchFamily="50" charset="-128"/>
                <a:cs typeface="Calibri" pitchFamily="34" charset="0"/>
              </a:rPr>
              <a:t> Huang (NSMC/CMA) at Quadrennial Ozone Symposium (Toronto, August 2012) and he will try to attend next ACC meeting</a:t>
            </a:r>
          </a:p>
          <a:p>
            <a:pPr marL="1257300" lvl="2" indent="-342900" defTabSz="914400">
              <a:lnSpc>
                <a:spcPct val="90000"/>
              </a:lnSpc>
              <a:spcBef>
                <a:spcPct val="20000"/>
              </a:spcBef>
              <a:buFont typeface="Arial" pitchFamily="34" charset="0"/>
              <a:buChar char="–"/>
              <a:defRPr/>
            </a:pPr>
            <a:r>
              <a:rPr lang="en-US" altLang="ja-JP" sz="2000" b="1" kern="0" dirty="0" smtClean="0">
                <a:solidFill>
                  <a:schemeClr val="tx1">
                    <a:lumMod val="75000"/>
                  </a:schemeClr>
                </a:solidFill>
                <a:latin typeface="Calibri" pitchFamily="34" charset="0"/>
                <a:ea typeface="ＭＳ Ｐゴシック" pitchFamily="50" charset="-128"/>
                <a:cs typeface="Calibri" pitchFamily="34" charset="0"/>
              </a:rPr>
              <a:t>Need assistance with Russian atmospheric composition community</a:t>
            </a:r>
          </a:p>
          <a:p>
            <a:pPr marL="1257300" lvl="2" indent="-342900" defTabSz="914400">
              <a:lnSpc>
                <a:spcPct val="90000"/>
              </a:lnSpc>
              <a:spcBef>
                <a:spcPct val="20000"/>
              </a:spcBef>
              <a:buFont typeface="Arial" pitchFamily="34" charset="0"/>
              <a:buChar char="–"/>
              <a:defRPr/>
            </a:pPr>
            <a:endParaRPr kumimoji="0" lang="en-US" altLang="ja-JP" sz="20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00532819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smtClean="0">
                <a:latin typeface="Calibri" pitchFamily="34" charset="0"/>
                <a:ea typeface="ＭＳ Ｐゴシック" pitchFamily="50" charset="-128"/>
              </a:rPr>
              <a:t>LSI</a:t>
            </a:r>
          </a:p>
          <a:p>
            <a:pPr eaLnBrk="1" hangingPunct="1"/>
            <a:r>
              <a:rPr lang="en-GB" altLang="ja-JP" dirty="0" smtClean="0">
                <a:latin typeface="Calibri" pitchFamily="34" charset="0"/>
                <a:ea typeface="ＭＳ Ｐゴシック" pitchFamily="50" charset="-128"/>
              </a:rPr>
              <a:t>John Faundeen, Julio </a:t>
            </a:r>
            <a:r>
              <a:rPr lang="en-GB" altLang="ja-JP" dirty="0" err="1" smtClean="0">
                <a:latin typeface="Calibri" pitchFamily="34" charset="0"/>
                <a:ea typeface="ＭＳ Ｐゴシック" pitchFamily="50" charset="-128"/>
              </a:rPr>
              <a:t>Dalge</a:t>
            </a:r>
            <a:r>
              <a:rPr lang="en-GB" altLang="ja-JP" dirty="0" smtClean="0">
                <a:latin typeface="Calibri" pitchFamily="34" charset="0"/>
                <a:ea typeface="ＭＳ Ｐゴシック" pitchFamily="50" charset="-128"/>
              </a:rPr>
              <a:t>, PG </a:t>
            </a:r>
            <a:r>
              <a:rPr lang="en-GB" altLang="ja-JP" dirty="0" err="1" smtClean="0">
                <a:latin typeface="Calibri" pitchFamily="34" charset="0"/>
                <a:ea typeface="ＭＳ Ｐゴシック" pitchFamily="50" charset="-128"/>
              </a:rPr>
              <a:t>Diwakar</a:t>
            </a:r>
            <a:endParaRPr lang="en-GB" altLang="ja-JP" dirty="0" smtClean="0">
              <a:latin typeface="Calibri" pitchFamily="34" charset="0"/>
              <a:ea typeface="ＭＳ Ｐゴシック" pitchFamily="50" charset="-128"/>
            </a:endParaRPr>
          </a:p>
        </p:txBody>
      </p:sp>
      <p:sp>
        <p:nvSpPr>
          <p:cNvPr id="13315" name="Rectangle 44"/>
          <p:cNvSpPr>
            <a:spLocks noGrp="1" noChangeArrowheads="1"/>
          </p:cNvSpPr>
          <p:nvPr>
            <p:ph type="ctrTitle"/>
          </p:nvPr>
        </p:nvSpPr>
        <p:spPr>
          <a:xfrm>
            <a:off x="4097217" y="166221"/>
            <a:ext cx="4810857" cy="1874838"/>
          </a:xfrm>
        </p:spPr>
        <p:txBody>
          <a:bodyPr/>
          <a:lstStyle/>
          <a:p>
            <a:r>
              <a:rPr lang="en-US" sz="2400" dirty="0" smtClean="0"/>
              <a:t>VC &amp; WG Progress Reports</a:t>
            </a:r>
          </a:p>
        </p:txBody>
      </p:sp>
    </p:spTree>
  </p:cSld>
  <p:clrMapOvr>
    <a:masterClrMapping/>
  </p:clrMapOvr>
  <p:transition xmlns:p14="http://schemas.microsoft.com/office/powerpoint/2010/mai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18</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Contents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800100" lvl="1"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Updates or revisions</a:t>
            </a: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2012 progress, issues &amp; obstacles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Status on past actions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Participation update</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AOB</a:t>
            </a:r>
          </a:p>
        </p:txBody>
      </p:sp>
    </p:spTree>
    <p:extLst>
      <p:ext uri="{BB962C8B-B14F-4D97-AF65-F5344CB8AC3E}">
        <p14:creationId xmlns:p14="http://schemas.microsoft.com/office/powerpoint/2010/main" val="360783516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19</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914400" lvl="1"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Mid </a:t>
            </a:r>
            <a:r>
              <a:rPr lang="en-GB" sz="2400" dirty="0">
                <a:solidFill>
                  <a:schemeClr val="accent4">
                    <a:lumMod val="90000"/>
                    <a:lumOff val="10000"/>
                  </a:schemeClr>
                </a:solidFill>
                <a:latin typeface="Calibri"/>
                <a:ea typeface="MS Mincho"/>
              </a:rPr>
              <a:t>resolution guidelines document </a:t>
            </a:r>
            <a:r>
              <a:rPr lang="en-GB" sz="2400" dirty="0" smtClean="0">
                <a:solidFill>
                  <a:schemeClr val="accent4">
                    <a:lumMod val="90000"/>
                    <a:lumOff val="10000"/>
                  </a:schemeClr>
                </a:solidFill>
                <a:latin typeface="Calibri"/>
                <a:ea typeface="MS Mincho"/>
              </a:rPr>
              <a:t>finalised in late 2011.</a:t>
            </a:r>
          </a:p>
          <a:p>
            <a:pPr marL="914400" lvl="1"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Terms of Reference Updated</a:t>
            </a:r>
          </a:p>
          <a:p>
            <a:pPr marL="914400" lvl="1"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2012 Work Plan Developed</a:t>
            </a:r>
          </a:p>
          <a:p>
            <a:pPr marL="914400" lvl="1"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Web Site Work</a:t>
            </a:r>
          </a:p>
          <a:p>
            <a:pPr marL="1371600" lvl="2"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Changed Domain (NOAA to USGS)</a:t>
            </a:r>
          </a:p>
          <a:p>
            <a:pPr marL="1371600" lvl="2"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Evolving &amp; Updating Site (CSS / SEO Studies)</a:t>
            </a:r>
          </a:p>
          <a:p>
            <a:pPr marL="1371600" lvl="2"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Linked Tools</a:t>
            </a:r>
          </a:p>
          <a:p>
            <a:pPr marL="1371600" lvl="2"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Added SAR Missions</a:t>
            </a:r>
          </a:p>
          <a:p>
            <a:pPr marL="1371600" lvl="2"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Developing Cross-Catalogue Interface</a:t>
            </a:r>
          </a:p>
          <a:p>
            <a:pPr marL="914400" lvl="1"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On</a:t>
            </a:r>
            <a:r>
              <a:rPr lang="en-GB" sz="2400" dirty="0">
                <a:solidFill>
                  <a:schemeClr val="accent4">
                    <a:lumMod val="90000"/>
                    <a:lumOff val="10000"/>
                  </a:schemeClr>
                </a:solidFill>
                <a:latin typeface="Calibri"/>
                <a:ea typeface="MS Mincho"/>
              </a:rPr>
              <a:t>-going support to FCT/GFOI and JECAM</a:t>
            </a:r>
            <a:r>
              <a:rPr lang="en-GB" sz="2400" dirty="0" smtClean="0">
                <a:solidFill>
                  <a:schemeClr val="accent4">
                    <a:lumMod val="90000"/>
                    <a:lumOff val="10000"/>
                  </a:schemeClr>
                </a:solidFill>
                <a:latin typeface="Calibri"/>
                <a:ea typeface="MS Mincho"/>
              </a:rPr>
              <a:t>.</a:t>
            </a: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Session Plan</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Introduction &amp; context reminder</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Action status review</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Individual status reports and discussions</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ACC, LSI, OCR, OST, OSVW, PC, SST</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WGISS, WGCV, </a:t>
            </a:r>
            <a:r>
              <a:rPr lang="en-GB" altLang="ja-JP" sz="2000" dirty="0" err="1" smtClean="0">
                <a:solidFill>
                  <a:schemeClr val="tx1">
                    <a:lumMod val="75000"/>
                  </a:schemeClr>
                </a:solidFill>
                <a:latin typeface="Arial" pitchFamily="34" charset="0"/>
                <a:ea typeface="ＭＳ Ｐゴシック" pitchFamily="50" charset="-128"/>
                <a:cs typeface="Arial" pitchFamily="34" charset="0"/>
              </a:rPr>
              <a:t>WGCapD</a:t>
            </a:r>
            <a:endParaRPr lang="en-GB" altLang="ja-JP" sz="200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Discussion session</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Participation strategy</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Communications Paper</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Operational Oceanography Coordination</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Top down targets requiring lateral coordination</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Cross-VC data discovery and access</a:t>
            </a:r>
          </a:p>
          <a:p>
            <a:pPr marL="800100" lvl="1" indent="-342900" defTabSz="914400">
              <a:lnSpc>
                <a:spcPct val="90000"/>
              </a:lnSpc>
              <a:spcBef>
                <a:spcPct val="20000"/>
              </a:spcBef>
              <a:buFont typeface="Lucida Grande"/>
              <a:buChar char="-"/>
              <a:defRPr/>
            </a:pPr>
            <a:r>
              <a:rPr lang="en-GB" altLang="ja-JP" sz="2000" dirty="0">
                <a:solidFill>
                  <a:schemeClr val="tx1">
                    <a:lumMod val="75000"/>
                  </a:schemeClr>
                </a:solidFill>
                <a:latin typeface="Arial" pitchFamily="34" charset="0"/>
                <a:ea typeface="ＭＳ Ｐゴシック" pitchFamily="50" charset="-128"/>
                <a:cs typeface="Arial" pitchFamily="34" charset="0"/>
              </a:rPr>
              <a:t>Open actions</a:t>
            </a:r>
          </a:p>
          <a:p>
            <a:pPr marL="800100" lvl="1" indent="-342900" defTabSz="914400">
              <a:lnSpc>
                <a:spcPct val="90000"/>
              </a:lnSpc>
              <a:spcBef>
                <a:spcPct val="20000"/>
              </a:spcBef>
              <a:buFont typeface="Lucida Grande"/>
              <a:buChar char="-"/>
              <a:defRPr/>
            </a:pPr>
            <a:endParaRPr lang="en-GB" altLang="ja-JP" sz="200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60783516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SI 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759" y="1619384"/>
            <a:ext cx="5460762" cy="3950712"/>
          </a:xfrm>
          <a:prstGeom prst="rect">
            <a:avLst/>
          </a:prstGeom>
          <a:ln>
            <a:solidFill>
              <a:schemeClr val="tx1"/>
            </a:solidFill>
          </a:ln>
        </p:spPr>
      </p:pic>
      <p:pic>
        <p:nvPicPr>
          <p:cNvPr id="3" name="Picture 2" descr="LSI 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6528" y="2153157"/>
            <a:ext cx="3027872" cy="4427060"/>
          </a:xfrm>
          <a:prstGeom prst="rect">
            <a:avLst/>
          </a:prstGeom>
        </p:spPr>
      </p:pic>
      <p:sp>
        <p:nvSpPr>
          <p:cNvPr id="4" name="Title 1"/>
          <p:cNvSpPr txBox="1">
            <a:spLocks/>
          </p:cNvSpPr>
          <p:nvPr/>
        </p:nvSpPr>
        <p:spPr bwMode="auto">
          <a:xfrm>
            <a:off x="1320800" y="101600"/>
            <a:ext cx="7764463"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a:lstStyle>
          <a:p>
            <a:pPr eaLnBrk="1" hangingPunct="1"/>
            <a:r>
              <a:rPr lang="en-US" dirty="0" smtClean="0">
                <a:latin typeface="Tahoma" pitchFamily="-106" charset="0"/>
                <a:ea typeface="ＭＳ Ｐゴシック" pitchFamily="-106" charset="-128"/>
                <a:cs typeface="Tahoma" pitchFamily="-106" charset="0"/>
              </a:rPr>
              <a:t>Cross-Catalogue Interface</a:t>
            </a:r>
          </a:p>
        </p:txBody>
      </p:sp>
    </p:spTree>
    <p:extLst>
      <p:ext uri="{BB962C8B-B14F-4D97-AF65-F5344CB8AC3E}">
        <p14:creationId xmlns:p14="http://schemas.microsoft.com/office/powerpoint/2010/main" val="164949985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21</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AU"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Issues raised</a:t>
            </a:r>
            <a:r>
              <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 SIT-27:</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914400" lvl="1" indent="-457200">
              <a:buFont typeface="+mj-lt"/>
              <a:buAutoNum type="arabicPeriod"/>
            </a:pPr>
            <a:r>
              <a:rPr lang="en-AU" dirty="0" smtClean="0"/>
              <a:t>The </a:t>
            </a:r>
            <a:r>
              <a:rPr lang="en-AU" dirty="0"/>
              <a:t>VC will meet after SIT-27 to reinvigorate its activities and develop a new work plan which will emphasise matters like data access, product provision, portal upgrade, inclusion of radar </a:t>
            </a:r>
            <a:r>
              <a:rPr lang="en-AU" dirty="0" smtClean="0"/>
              <a:t>missions – </a:t>
            </a:r>
            <a:r>
              <a:rPr lang="en-AU" b="1" dirty="0" smtClean="0"/>
              <a:t>Occurred</a:t>
            </a:r>
            <a:endParaRPr lang="en-AU" dirty="0" smtClean="0"/>
          </a:p>
          <a:p>
            <a:pPr marL="914400" lvl="1" indent="-457200">
              <a:buFont typeface="+mj-lt"/>
              <a:buAutoNum type="arabicPeriod"/>
            </a:pPr>
            <a:endParaRPr lang="en-AU" sz="2000" dirty="0"/>
          </a:p>
          <a:p>
            <a:pPr marL="914400" lvl="1" indent="-457200">
              <a:buFont typeface="+mj-lt"/>
              <a:buAutoNum type="arabicPeriod"/>
            </a:pPr>
            <a:r>
              <a:rPr lang="en-AU" dirty="0" smtClean="0"/>
              <a:t>Recognize </a:t>
            </a:r>
            <a:r>
              <a:rPr lang="en-AU" dirty="0"/>
              <a:t>the need to partner with the SDCG and to outreach to GFOI and GEO-GLAM </a:t>
            </a:r>
            <a:r>
              <a:rPr lang="en-AU" dirty="0" smtClean="0"/>
              <a:t>activities - </a:t>
            </a:r>
            <a:r>
              <a:rPr lang="en-AU" b="1" dirty="0" smtClean="0"/>
              <a:t>Happening</a:t>
            </a:r>
            <a:endParaRPr lang="en-AU" dirty="0" smtClean="0"/>
          </a:p>
          <a:p>
            <a:pPr marL="914400" lvl="1" indent="-457200">
              <a:buFont typeface="+mj-lt"/>
              <a:buAutoNum type="arabicPeriod"/>
            </a:pPr>
            <a:endParaRPr lang="en-AU" dirty="0"/>
          </a:p>
          <a:p>
            <a:pPr marL="914400" lvl="1" indent="-457200">
              <a:buFont typeface="+mj-lt"/>
              <a:buAutoNum type="arabicPeriod"/>
            </a:pPr>
            <a:r>
              <a:rPr lang="en-AU" dirty="0"/>
              <a:t>W</a:t>
            </a:r>
            <a:r>
              <a:rPr lang="en-AU" dirty="0" smtClean="0"/>
              <a:t>elcome </a:t>
            </a:r>
            <a:r>
              <a:rPr lang="en-AU" dirty="0"/>
              <a:t>clear direction on priorities from SIT</a:t>
            </a:r>
            <a:r>
              <a:rPr lang="en-AU" dirty="0" smtClean="0"/>
              <a:t>. – </a:t>
            </a:r>
            <a:r>
              <a:rPr lang="en-AU" b="1" dirty="0" smtClean="0"/>
              <a:t>Review of </a:t>
            </a:r>
            <a:r>
              <a:rPr lang="en-AU" b="1" dirty="0" err="1" smtClean="0"/>
              <a:t>ToR</a:t>
            </a:r>
            <a:r>
              <a:rPr lang="en-AU" b="1" dirty="0" smtClean="0"/>
              <a:t>/Work Plan</a:t>
            </a:r>
            <a:endParaRPr lang="en-AU" sz="2000" dirty="0"/>
          </a:p>
          <a:p>
            <a:pPr marL="914400" lvl="1" indent="-457200">
              <a:buFont typeface="+mj-lt"/>
              <a:buAutoNum type="arabicPeriod"/>
            </a:pPr>
            <a:endParaRPr lang="en-US" sz="2000" dirty="0" smtClean="0"/>
          </a:p>
          <a:p>
            <a:pPr lvl="1" defTabSz="914400">
              <a:lnSpc>
                <a:spcPct val="90000"/>
              </a:lnSpc>
              <a:spcBef>
                <a:spcPct val="20000"/>
              </a:spcBef>
              <a:defRPr/>
            </a:pPr>
            <a:endPar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22</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May 2012</a:t>
            </a:r>
            <a:r>
              <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telcon</a:t>
            </a:r>
          </a:p>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indent="-457200" defTabSz="914400">
              <a:lnSpc>
                <a:spcPct val="90000"/>
              </a:lnSpc>
              <a:spcBef>
                <a:spcPct val="20000"/>
              </a:spcBef>
              <a:buFont typeface="+mj-lt"/>
              <a:buAutoNum type="arabicPeriod"/>
              <a:defRPr/>
            </a:pPr>
            <a:r>
              <a:rPr lang="en-US" dirty="0"/>
              <a:t>John and Julio to provide Mike with the specific details about the ISRO LSI co-chair, as well as the specific request from the USGS and INPE co-leads, and raise the issue with Kiran </a:t>
            </a:r>
            <a:r>
              <a:rPr lang="en-US" dirty="0" smtClean="0"/>
              <a:t>Kumar. </a:t>
            </a:r>
            <a:r>
              <a:rPr lang="en-GB" b="1" i="1" dirty="0" smtClean="0"/>
              <a:t>Text </a:t>
            </a:r>
            <a:r>
              <a:rPr lang="en-GB" b="1" i="1" dirty="0"/>
              <a:t>provided</a:t>
            </a:r>
            <a:endParaRPr lang="en-AU" dirty="0"/>
          </a:p>
          <a:p>
            <a:pPr lvl="1" indent="-457200" defTabSz="914400">
              <a:lnSpc>
                <a:spcPct val="90000"/>
              </a:lnSpc>
              <a:spcBef>
                <a:spcPct val="20000"/>
              </a:spcBef>
              <a:buFont typeface="+mj-lt"/>
              <a:buAutoNum type="arabicPeriod"/>
              <a:defRPr/>
            </a:pPr>
            <a:endParaRPr lang="en-AU" dirty="0"/>
          </a:p>
          <a:p>
            <a:pPr lvl="1" indent="-457200" defTabSz="914400">
              <a:lnSpc>
                <a:spcPct val="90000"/>
              </a:lnSpc>
              <a:spcBef>
                <a:spcPct val="20000"/>
              </a:spcBef>
              <a:buFont typeface="+mj-lt"/>
              <a:buAutoNum type="arabicPeriod"/>
              <a:defRPr/>
            </a:pPr>
            <a:r>
              <a:rPr lang="en-US" dirty="0"/>
              <a:t>LSI co-chairs to provide a draft paragraph for discussion with the SIT Chair team summarizing the current challenges with the inclusion of SAR missions in LSI activities and suggesting a way </a:t>
            </a:r>
            <a:r>
              <a:rPr lang="en-US" dirty="0" smtClean="0"/>
              <a:t>forward.</a:t>
            </a:r>
            <a:r>
              <a:rPr lang="en-US" dirty="0"/>
              <a:t> </a:t>
            </a:r>
            <a:r>
              <a:rPr lang="en-US" b="1" i="1" dirty="0" smtClean="0"/>
              <a:t>Text provided</a:t>
            </a:r>
            <a:endParaRPr lang="en-AU" dirty="0"/>
          </a:p>
          <a:p>
            <a:pPr marR="0" lvl="1" algn="l" defTabSz="914400" rtl="0" eaLnBrk="1" fontAlgn="base" latinLnBrk="0" hangingPunct="1">
              <a:lnSpc>
                <a:spcPct val="90000"/>
              </a:lnSpc>
              <a:spcBef>
                <a:spcPct val="20000"/>
              </a:spcBef>
              <a:spcAft>
                <a:spcPct val="0"/>
              </a:spcAft>
              <a:buClrTx/>
              <a:buSzTx/>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cSld>
  <p:clrMapOvr>
    <a:overrideClrMapping bg1="lt1" tx1="dk1" bg2="lt2" tx2="dk2" accent1="accent1" accent2="accent2" accent3="accent3" accent4="accent4" accent5="accent5" accent6="accent6" hlink="hlink" folHlink="folHlink"/>
  </p:clrMapOvr>
  <p:transition xmlns:p14="http://schemas.microsoft.com/office/powerpoint/2010/main" spd="slow"/>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23</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SIT-27 &amp; workshop</a:t>
            </a:r>
          </a:p>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AU" dirty="0" smtClean="0"/>
              <a:t>27-21: SIT </a:t>
            </a:r>
            <a:r>
              <a:rPr lang="en-AU" dirty="0"/>
              <a:t>Chair Team will work with Virtual Constellations and Working Groups to further define opportunities and approach to implementation targets discussed at SIT-27. And will ensure engagement of Virtual Constellations and Working Groups in the development of the new planning documents</a:t>
            </a:r>
            <a:r>
              <a:rPr lang="en-AU" dirty="0" smtClean="0"/>
              <a:t>.</a:t>
            </a:r>
          </a:p>
          <a:p>
            <a:pPr lvl="1" defTabSz="914400">
              <a:lnSpc>
                <a:spcPct val="90000"/>
              </a:lnSpc>
              <a:spcBef>
                <a:spcPct val="20000"/>
              </a:spcBef>
              <a:defRPr/>
            </a:pPr>
            <a:endParaRPr lang="en-AU" dirty="0" smtClean="0"/>
          </a:p>
          <a:p>
            <a:pPr lvl="1" defTabSz="914400">
              <a:lnSpc>
                <a:spcPct val="90000"/>
              </a:lnSpc>
              <a:spcBef>
                <a:spcPct val="20000"/>
              </a:spcBef>
              <a:defRPr/>
            </a:pPr>
            <a:r>
              <a:rPr lang="en-US" dirty="0" smtClean="0"/>
              <a:t>WS-7: VC </a:t>
            </a:r>
            <a:r>
              <a:rPr lang="en-US" dirty="0"/>
              <a:t>and WG leadership to work to detail and quantify the additional resources they require, and what they require from specific agencies, to support their coordination and physical deliverables</a:t>
            </a:r>
            <a:r>
              <a:rPr lang="en-AU" dirty="0"/>
              <a:t>. </a:t>
            </a:r>
            <a:r>
              <a:rPr lang="en-AU" dirty="0" smtClean="0"/>
              <a:t>– </a:t>
            </a:r>
            <a:r>
              <a:rPr lang="en-AU" b="1" dirty="0" smtClean="0"/>
              <a:t>Seek additional terrestrial space data provider connections through HMA and CWIC to be visible in LSI interface.</a:t>
            </a:r>
            <a:endParaRPr lang="en-AU" dirty="0" smtClean="0"/>
          </a:p>
          <a:p>
            <a:pPr lvl="1" defTabSz="914400">
              <a:lnSpc>
                <a:spcPct val="90000"/>
              </a:lnSpc>
              <a:spcBef>
                <a:spcPct val="20000"/>
              </a:spcBef>
              <a:defRPr/>
            </a:pPr>
            <a:endParaRPr lang="en-AU" dirty="0"/>
          </a:p>
          <a:p>
            <a:pPr lvl="1" defTabSz="914400">
              <a:lnSpc>
                <a:spcPct val="90000"/>
              </a:lnSpc>
              <a:spcBef>
                <a:spcPct val="20000"/>
              </a:spcBef>
              <a:defRPr/>
            </a:pPr>
            <a:r>
              <a:rPr lang="en-AU" dirty="0" smtClean="0"/>
              <a:t>WS-8: </a:t>
            </a:r>
            <a:r>
              <a:rPr lang="en-US" dirty="0"/>
              <a:t>CEOS leadership to provide LSI with feedback on their current one year Work Plan, and Terms of Reference</a:t>
            </a:r>
            <a:r>
              <a:rPr lang="en-AU" dirty="0"/>
              <a:t> </a:t>
            </a:r>
            <a:endParaRPr lang="en-AU" dirty="0" smtClean="0"/>
          </a:p>
          <a:p>
            <a:pPr lvl="1" defTabSz="914400">
              <a:lnSpc>
                <a:spcPct val="90000"/>
              </a:lnSpc>
              <a:spcBef>
                <a:spcPct val="20000"/>
              </a:spcBef>
              <a:defRPr/>
            </a:pPr>
            <a:endParaRPr lang="en-AU" dirty="0"/>
          </a:p>
          <a:p>
            <a:pPr lvl="1" defTabSz="914400">
              <a:lnSpc>
                <a:spcPct val="90000"/>
              </a:lnSpc>
              <a:spcBef>
                <a:spcPct val="20000"/>
              </a:spcBef>
              <a:defRPr/>
            </a:pPr>
            <a:r>
              <a:rPr lang="en-AU" dirty="0" smtClean="0"/>
              <a:t>WS-9: </a:t>
            </a:r>
            <a:r>
              <a:rPr lang="en-US" dirty="0" smtClean="0"/>
              <a:t>LSI </a:t>
            </a:r>
            <a:r>
              <a:rPr lang="en-US" dirty="0"/>
              <a:t>to provide their medium resolution optical guidelines to the SDCG for information</a:t>
            </a:r>
            <a:r>
              <a:rPr lang="en-AU" dirty="0"/>
              <a:t> </a:t>
            </a:r>
            <a:r>
              <a:rPr lang="en-AU" dirty="0" smtClean="0"/>
              <a:t>- </a:t>
            </a:r>
            <a:r>
              <a:rPr lang="en-AU" b="1" dirty="0" smtClean="0"/>
              <a:t>Provided</a:t>
            </a:r>
          </a:p>
          <a:p>
            <a:pPr lvl="1" defTabSz="914400">
              <a:lnSpc>
                <a:spcPct val="90000"/>
              </a:lnSpc>
              <a:spcBef>
                <a:spcPct val="20000"/>
              </a:spcBef>
              <a:defRPr/>
            </a:pPr>
            <a:endParaRPr lang="en-AU" sz="2400" dirty="0"/>
          </a:p>
          <a:p>
            <a:pPr lvl="1" defTabSz="914400">
              <a:lnSpc>
                <a:spcPct val="90000"/>
              </a:lnSpc>
              <a:spcBef>
                <a:spcPct val="20000"/>
              </a:spcBef>
              <a:defRPr/>
            </a:pPr>
            <a:r>
              <a:rPr lang="en-AU" sz="2400" dirty="0" smtClean="0"/>
              <a:t> </a:t>
            </a: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8592439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24</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Wish List:</a:t>
            </a: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Support from all agencies that provide land-based data &amp; ECVs </a:t>
            </a:r>
          </a:p>
          <a:p>
            <a:pPr marL="800100" lvl="1" indent="-342900" defTabSz="914400">
              <a:lnSpc>
                <a:spcPct val="90000"/>
              </a:lnSpc>
              <a:spcBef>
                <a:spcPct val="20000"/>
              </a:spcBef>
              <a:buFont typeface="Arial" charset="0"/>
              <a:buChar char="•"/>
              <a:defRPr/>
            </a:pPr>
            <a:r>
              <a:rPr kumimoji="0" lang="en-US" altLang="ja-JP" sz="20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Continued linkages to SDCG and GFOI/FCT and JECAM/GEOGLAM</a:t>
            </a:r>
          </a:p>
          <a:p>
            <a:pPr marR="0" lvl="0" algn="l" defTabSz="914400" rtl="0" eaLnBrk="1" fontAlgn="base" latinLnBrk="0" hangingPunct="1">
              <a:lnSpc>
                <a:spcPct val="90000"/>
              </a:lnSpc>
              <a:spcBef>
                <a:spcPct val="20000"/>
              </a:spcBef>
              <a:spcAft>
                <a:spcPct val="0"/>
              </a:spcAft>
              <a:buClrTx/>
              <a:buSzTx/>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00532819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25</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Any other business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400" b="1" kern="0" smtClean="0">
                <a:solidFill>
                  <a:schemeClr val="tx1">
                    <a:lumMod val="75000"/>
                  </a:schemeClr>
                </a:solidFill>
                <a:latin typeface="Arial" pitchFamily="34" charset="0"/>
                <a:ea typeface="ＭＳ Ｐゴシック" pitchFamily="50" charset="-128"/>
                <a:cs typeface="Arial" pitchFamily="34" charset="0"/>
              </a:rPr>
              <a:t>Planning Next </a:t>
            </a: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Workshop around SIT-28.</a:t>
            </a:r>
            <a:endParaRPr kumimoji="0" lang="en-US" altLang="ja-JP" sz="20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85649240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a:xfrm>
            <a:off x="4081097" y="1384919"/>
            <a:ext cx="4826977" cy="3037190"/>
          </a:xfrm>
        </p:spPr>
        <p:txBody>
          <a:bodyPr/>
          <a:lstStyle/>
          <a:p>
            <a:pPr eaLnBrk="1" hangingPunct="1"/>
            <a:r>
              <a:rPr lang="en-GB" altLang="ja-JP" sz="4400" dirty="0" smtClean="0">
                <a:latin typeface="Calibri" pitchFamily="34" charset="0"/>
                <a:ea typeface="ＭＳ Ｐゴシック" pitchFamily="50" charset="-128"/>
              </a:rPr>
              <a:t>OCR</a:t>
            </a:r>
            <a:endParaRPr lang="en-GB" altLang="ja-JP" sz="2800" dirty="0" smtClean="0">
              <a:latin typeface="Calibri" pitchFamily="34" charset="0"/>
              <a:ea typeface="ＭＳ Ｐゴシック" pitchFamily="50" charset="-128"/>
            </a:endParaRPr>
          </a:p>
          <a:p>
            <a:pPr eaLnBrk="1" hangingPunct="1"/>
            <a:r>
              <a:rPr lang="en-GB" altLang="ja-JP" sz="2800" dirty="0" smtClean="0">
                <a:latin typeface="Calibri" pitchFamily="34" charset="0"/>
                <a:ea typeface="ＭＳ Ｐゴシック" pitchFamily="50" charset="-128"/>
              </a:rPr>
              <a:t>Paula Bontempi (NASA)</a:t>
            </a:r>
          </a:p>
          <a:p>
            <a:pPr eaLnBrk="1" hangingPunct="1"/>
            <a:r>
              <a:rPr lang="en-GB" altLang="ja-JP" sz="2800" dirty="0" smtClean="0">
                <a:latin typeface="Calibri" pitchFamily="34" charset="0"/>
                <a:ea typeface="ＭＳ Ｐゴシック" pitchFamily="50" charset="-128"/>
              </a:rPr>
              <a:t>Peter Regner (ESA)</a:t>
            </a:r>
          </a:p>
          <a:p>
            <a:pPr eaLnBrk="1" hangingPunct="1"/>
            <a:r>
              <a:rPr lang="fi-FI" altLang="ja-JP" sz="2800" dirty="0" smtClean="0">
                <a:latin typeface="Calibri" pitchFamily="34" charset="0"/>
                <a:ea typeface="ＭＳ Ｐゴシック" pitchFamily="50" charset="-128"/>
              </a:rPr>
              <a:t>Prakash Chauhan (ISRO)</a:t>
            </a:r>
            <a:endParaRPr lang="en-GB" altLang="ja-JP" sz="2800" dirty="0" smtClean="0">
              <a:latin typeface="Calibri" pitchFamily="34" charset="0"/>
              <a:ea typeface="ＭＳ Ｐゴシック" pitchFamily="50" charset="-128"/>
            </a:endParaRPr>
          </a:p>
        </p:txBody>
      </p:sp>
      <p:sp>
        <p:nvSpPr>
          <p:cNvPr id="13315" name="Rectangle 44"/>
          <p:cNvSpPr>
            <a:spLocks noGrp="1" noChangeArrowheads="1"/>
          </p:cNvSpPr>
          <p:nvPr>
            <p:ph type="ctrTitle"/>
          </p:nvPr>
        </p:nvSpPr>
        <p:spPr>
          <a:xfrm>
            <a:off x="4097217" y="166221"/>
            <a:ext cx="4810857" cy="1184215"/>
          </a:xfrm>
        </p:spPr>
        <p:txBody>
          <a:bodyPr/>
          <a:lstStyle/>
          <a:p>
            <a:r>
              <a:rPr lang="en-US" sz="2400" dirty="0" smtClean="0"/>
              <a:t>VC &amp; WG Progress Reports</a:t>
            </a:r>
          </a:p>
        </p:txBody>
      </p:sp>
    </p:spTree>
    <p:extLst>
      <p:ext uri="{BB962C8B-B14F-4D97-AF65-F5344CB8AC3E}">
        <p14:creationId xmlns:p14="http://schemas.microsoft.com/office/powerpoint/2010/main" val="251864270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27</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Contents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indent="-342900" defTabSz="914400" fontAlgn="base">
              <a:lnSpc>
                <a:spcPct val="90000"/>
              </a:lnSpc>
              <a:spcBef>
                <a:spcPct val="20000"/>
              </a:spcBef>
              <a:spcAft>
                <a:spcPct val="0"/>
              </a:spcAft>
              <a:buFont typeface="Arial" charset="0"/>
              <a:buChar char="•"/>
              <a:defRPr/>
            </a:pPr>
            <a:r>
              <a:rPr lang="en-GB" altLang="ja-JP" sz="2400" b="1" dirty="0">
                <a:solidFill>
                  <a:srgbClr val="002569">
                    <a:lumMod val="75000"/>
                  </a:srgbClr>
                </a:solidFill>
                <a:latin typeface="Arial" pitchFamily="34" charset="0"/>
                <a:ea typeface="ＭＳ Ｐゴシック" pitchFamily="50" charset="-128"/>
                <a:cs typeface="Arial" pitchFamily="34" charset="0"/>
              </a:rPr>
              <a:t>3-year outcomes defined in course of the CSS</a:t>
            </a:r>
          </a:p>
          <a:p>
            <a:pPr marL="800100" lvl="1" indent="-342900" defTabSz="914400" fontAlgn="base">
              <a:lnSpc>
                <a:spcPct val="90000"/>
              </a:lnSpc>
              <a:spcBef>
                <a:spcPct val="20000"/>
              </a:spcBef>
              <a:spcAft>
                <a:spcPct val="0"/>
              </a:spcAft>
              <a:buFont typeface="Arial" charset="0"/>
              <a:buChar char="•"/>
              <a:defRPr/>
            </a:pPr>
            <a:r>
              <a:rPr lang="en-GB" altLang="ja-JP" sz="2400" b="1" dirty="0">
                <a:solidFill>
                  <a:srgbClr val="002569">
                    <a:lumMod val="75000"/>
                  </a:srgbClr>
                </a:solidFill>
                <a:latin typeface="Arial" pitchFamily="34" charset="0"/>
                <a:ea typeface="ＭＳ Ｐゴシック" pitchFamily="50" charset="-128"/>
                <a:cs typeface="Arial" pitchFamily="34" charset="0"/>
              </a:rPr>
              <a:t>Updates or revisions</a:t>
            </a:r>
          </a:p>
          <a:p>
            <a:pPr marL="800100" lvl="1" indent="-342900" defTabSz="914400" fontAlgn="base">
              <a:lnSpc>
                <a:spcPct val="90000"/>
              </a:lnSpc>
              <a:spcBef>
                <a:spcPct val="20000"/>
              </a:spcBef>
              <a:spcAft>
                <a:spcPct val="0"/>
              </a:spcAft>
              <a:buFont typeface="Arial" charset="0"/>
              <a:buChar char="•"/>
              <a:defRPr/>
            </a:pPr>
            <a:endParaRPr lang="en-GB" altLang="ja-JP" sz="2400" b="1" dirty="0">
              <a:solidFill>
                <a:srgbClr val="002569">
                  <a:lumMod val="75000"/>
                </a:srgbClr>
              </a:solidFill>
              <a:latin typeface="Arial" pitchFamily="34" charset="0"/>
              <a:ea typeface="ＭＳ Ｐゴシック" pitchFamily="50" charset="-128"/>
              <a:cs typeface="Arial" pitchFamily="34" charset="0"/>
            </a:endParaRPr>
          </a:p>
          <a:p>
            <a:pPr marL="342900" indent="-342900" defTabSz="914400" fontAlgn="base">
              <a:lnSpc>
                <a:spcPct val="90000"/>
              </a:lnSpc>
              <a:spcBef>
                <a:spcPct val="20000"/>
              </a:spcBef>
              <a:spcAft>
                <a:spcPct val="0"/>
              </a:spcAft>
              <a:buFont typeface="Arial" charset="0"/>
              <a:buChar char="•"/>
              <a:defRPr/>
            </a:pPr>
            <a:r>
              <a:rPr lang="en-GB" altLang="ja-JP" sz="2400" b="1" dirty="0">
                <a:solidFill>
                  <a:srgbClr val="002569">
                    <a:lumMod val="75000"/>
                  </a:srgbClr>
                </a:solidFill>
                <a:latin typeface="Arial" pitchFamily="34" charset="0"/>
                <a:ea typeface="ＭＳ Ｐゴシック" pitchFamily="50" charset="-128"/>
                <a:cs typeface="Arial" pitchFamily="34" charset="0"/>
              </a:rPr>
              <a:t>2012 progress, issues &amp; obstacles</a:t>
            </a:r>
          </a:p>
          <a:p>
            <a:pPr marL="342900" indent="-342900" defTabSz="914400" fontAlgn="base">
              <a:lnSpc>
                <a:spcPct val="90000"/>
              </a:lnSpc>
              <a:spcBef>
                <a:spcPct val="20000"/>
              </a:spcBef>
              <a:spcAft>
                <a:spcPct val="0"/>
              </a:spcAft>
              <a:buFont typeface="Arial" charset="0"/>
              <a:buChar char="•"/>
              <a:defRPr/>
            </a:pPr>
            <a:endParaRPr lang="en-GB" altLang="ja-JP" sz="2400" b="1" dirty="0">
              <a:solidFill>
                <a:srgbClr val="002569">
                  <a:lumMod val="75000"/>
                </a:srgbClr>
              </a:solidFill>
              <a:latin typeface="Arial" pitchFamily="34" charset="0"/>
              <a:ea typeface="ＭＳ Ｐゴシック" pitchFamily="50" charset="-128"/>
              <a:cs typeface="Arial" pitchFamily="34" charset="0"/>
            </a:endParaRPr>
          </a:p>
          <a:p>
            <a:pPr marL="342900" indent="-342900" defTabSz="914400" fontAlgn="base">
              <a:lnSpc>
                <a:spcPct val="90000"/>
              </a:lnSpc>
              <a:spcBef>
                <a:spcPct val="20000"/>
              </a:spcBef>
              <a:spcAft>
                <a:spcPct val="0"/>
              </a:spcAft>
              <a:buFont typeface="Arial" charset="0"/>
              <a:buChar char="•"/>
              <a:defRPr/>
            </a:pPr>
            <a:r>
              <a:rPr lang="en-GB" altLang="ja-JP" sz="2400" b="1" dirty="0">
                <a:solidFill>
                  <a:srgbClr val="002569">
                    <a:lumMod val="75000"/>
                  </a:srgbClr>
                </a:solidFill>
                <a:latin typeface="Arial" pitchFamily="34" charset="0"/>
                <a:ea typeface="ＭＳ Ｐゴシック" pitchFamily="50" charset="-128"/>
                <a:cs typeface="Arial" pitchFamily="34" charset="0"/>
              </a:rPr>
              <a:t>Status on past actions</a:t>
            </a:r>
          </a:p>
          <a:p>
            <a:pPr marL="342900" indent="-342900" defTabSz="914400" fontAlgn="base">
              <a:lnSpc>
                <a:spcPct val="90000"/>
              </a:lnSpc>
              <a:spcBef>
                <a:spcPct val="20000"/>
              </a:spcBef>
              <a:spcAft>
                <a:spcPct val="0"/>
              </a:spcAft>
              <a:buFont typeface="Arial" charset="0"/>
              <a:buChar char="•"/>
              <a:defRPr/>
            </a:pPr>
            <a:endParaRPr lang="en-GB" altLang="ja-JP" sz="2400" b="1" dirty="0">
              <a:solidFill>
                <a:srgbClr val="002569">
                  <a:lumMod val="75000"/>
                </a:srgbClr>
              </a:solidFill>
              <a:latin typeface="Arial" pitchFamily="34" charset="0"/>
              <a:ea typeface="ＭＳ Ｐゴシック" pitchFamily="50" charset="-128"/>
              <a:cs typeface="Arial" pitchFamily="34" charset="0"/>
            </a:endParaRPr>
          </a:p>
          <a:p>
            <a:pPr marL="342900" indent="-342900" defTabSz="914400" fontAlgn="base">
              <a:lnSpc>
                <a:spcPct val="90000"/>
              </a:lnSpc>
              <a:spcBef>
                <a:spcPct val="20000"/>
              </a:spcBef>
              <a:spcAft>
                <a:spcPct val="0"/>
              </a:spcAft>
              <a:buFont typeface="Arial" charset="0"/>
              <a:buChar char="•"/>
              <a:defRPr/>
            </a:pPr>
            <a:r>
              <a:rPr lang="en-GB" altLang="ja-JP" sz="2400" b="1" dirty="0">
                <a:solidFill>
                  <a:srgbClr val="002569">
                    <a:lumMod val="75000"/>
                  </a:srgbClr>
                </a:solidFill>
                <a:latin typeface="Arial" pitchFamily="34" charset="0"/>
                <a:ea typeface="ＭＳ Ｐゴシック" pitchFamily="50" charset="-128"/>
                <a:cs typeface="Arial" pitchFamily="34" charset="0"/>
              </a:rPr>
              <a:t>Participation update</a:t>
            </a:r>
          </a:p>
          <a:p>
            <a:pPr marL="342900" indent="-342900" defTabSz="914400" fontAlgn="base">
              <a:lnSpc>
                <a:spcPct val="90000"/>
              </a:lnSpc>
              <a:spcBef>
                <a:spcPct val="20000"/>
              </a:spcBef>
              <a:spcAft>
                <a:spcPct val="0"/>
              </a:spcAft>
              <a:buFont typeface="Arial" charset="0"/>
              <a:buChar char="•"/>
              <a:defRPr/>
            </a:pPr>
            <a:endParaRPr lang="en-GB" altLang="ja-JP" sz="2400" b="1" dirty="0">
              <a:solidFill>
                <a:srgbClr val="002569">
                  <a:lumMod val="75000"/>
                </a:srgbClr>
              </a:solidFill>
              <a:latin typeface="Arial" pitchFamily="34" charset="0"/>
              <a:ea typeface="ＭＳ Ｐゴシック" pitchFamily="50" charset="-128"/>
              <a:cs typeface="Arial" pitchFamily="34" charset="0"/>
            </a:endParaRPr>
          </a:p>
          <a:p>
            <a:pPr marL="342900" indent="-342900" defTabSz="914400" fontAlgn="base">
              <a:lnSpc>
                <a:spcPct val="90000"/>
              </a:lnSpc>
              <a:spcBef>
                <a:spcPct val="20000"/>
              </a:spcBef>
              <a:spcAft>
                <a:spcPct val="0"/>
              </a:spcAft>
              <a:buFont typeface="Arial" charset="0"/>
              <a:buChar char="•"/>
              <a:defRPr/>
            </a:pPr>
            <a:r>
              <a:rPr lang="en-GB" altLang="ja-JP" sz="2400" b="1" dirty="0">
                <a:solidFill>
                  <a:srgbClr val="002569">
                    <a:lumMod val="75000"/>
                  </a:srgbClr>
                </a:solidFill>
                <a:latin typeface="Arial" pitchFamily="34" charset="0"/>
                <a:ea typeface="ＭＳ Ｐゴシック" pitchFamily="50" charset="-128"/>
                <a:cs typeface="Arial" pitchFamily="34" charset="0"/>
              </a:rPr>
              <a:t>AOB</a:t>
            </a:r>
          </a:p>
        </p:txBody>
      </p:sp>
    </p:spTree>
    <p:extLst>
      <p:ext uri="{BB962C8B-B14F-4D97-AF65-F5344CB8AC3E}">
        <p14:creationId xmlns:p14="http://schemas.microsoft.com/office/powerpoint/2010/main" val="336940499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28</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0" y="1297498"/>
            <a:ext cx="9144000" cy="5497782"/>
          </a:xfrm>
          <a:prstGeom prst="rect">
            <a:avLst/>
          </a:prstGeom>
        </p:spPr>
        <p:txBody>
          <a:bodyPr/>
          <a:lstStyle/>
          <a:p>
            <a:pPr marL="342900" indent="-342900" defTabSz="914400" fontAlgn="base">
              <a:lnSpc>
                <a:spcPct val="90000"/>
              </a:lnSpc>
              <a:spcBef>
                <a:spcPct val="20000"/>
              </a:spcBef>
              <a:spcAft>
                <a:spcPct val="0"/>
              </a:spcAft>
              <a:buFont typeface="Arial" charset="0"/>
              <a:buChar char="•"/>
              <a:defRPr/>
            </a:pPr>
            <a:r>
              <a:rPr lang="en-GB" altLang="ja-JP" sz="2000" b="1" dirty="0">
                <a:solidFill>
                  <a:srgbClr val="002569">
                    <a:lumMod val="75000"/>
                  </a:srgbClr>
                </a:solidFill>
                <a:latin typeface="Arial"/>
                <a:ea typeface="ＭＳ Ｐゴシック" pitchFamily="50" charset="-128"/>
                <a:cs typeface="Arial"/>
              </a:rPr>
              <a:t>3-year outcomes defined in course of the </a:t>
            </a:r>
            <a:r>
              <a:rPr lang="en-GB" altLang="ja-JP" sz="2000" b="1" dirty="0" smtClean="0">
                <a:solidFill>
                  <a:srgbClr val="002569">
                    <a:lumMod val="75000"/>
                  </a:srgbClr>
                </a:solidFill>
                <a:latin typeface="Arial"/>
                <a:ea typeface="ＭＳ Ｐゴシック" pitchFamily="50" charset="-128"/>
                <a:cs typeface="Arial"/>
              </a:rPr>
              <a:t>CSS</a:t>
            </a:r>
          </a:p>
          <a:p>
            <a:pPr marL="342900" indent="-342900" defTabSz="914400" fontAlgn="base">
              <a:lnSpc>
                <a:spcPct val="90000"/>
              </a:lnSpc>
              <a:spcBef>
                <a:spcPct val="20000"/>
              </a:spcBef>
              <a:spcAft>
                <a:spcPct val="0"/>
              </a:spcAft>
              <a:buFont typeface="Arial" charset="0"/>
              <a:buChar char="•"/>
              <a:defRPr/>
            </a:pPr>
            <a:endParaRPr lang="en-GB" altLang="ja-JP" sz="800" b="1" dirty="0">
              <a:solidFill>
                <a:srgbClr val="002569">
                  <a:lumMod val="75000"/>
                </a:srgbClr>
              </a:solidFill>
              <a:latin typeface="Arial"/>
              <a:ea typeface="ＭＳ Ｐゴシック" pitchFamily="50" charset="-128"/>
              <a:cs typeface="Arial"/>
            </a:endParaRPr>
          </a:p>
          <a:p>
            <a:pPr marL="342900" lvl="0" indent="-342900">
              <a:buFont typeface="+mj-lt"/>
              <a:buAutoNum type="arabicPeriod"/>
            </a:pPr>
            <a:r>
              <a:rPr lang="en-GB" b="1" dirty="0" smtClean="0">
                <a:solidFill>
                  <a:schemeClr val="tx2"/>
                </a:solidFill>
                <a:latin typeface="Arial"/>
                <a:ea typeface="MS Mincho"/>
                <a:cs typeface="Arial"/>
              </a:rPr>
              <a:t>OCR ECV development: </a:t>
            </a:r>
            <a:r>
              <a:rPr lang="en-US" sz="1600" dirty="0" smtClean="0">
                <a:solidFill>
                  <a:schemeClr val="tx2"/>
                </a:solidFill>
                <a:latin typeface="Arial"/>
                <a:cs typeface="Arial"/>
              </a:rPr>
              <a:t>ongoing efforts within </a:t>
            </a:r>
            <a:r>
              <a:rPr lang="en-US" sz="1600" dirty="0">
                <a:solidFill>
                  <a:schemeClr val="tx2"/>
                </a:solidFill>
                <a:latin typeface="Arial"/>
                <a:cs typeface="Arial"/>
              </a:rPr>
              <a:t>multiple agencies for radiance and chl </a:t>
            </a:r>
            <a:r>
              <a:rPr lang="en-US" sz="1600" i="1" dirty="0">
                <a:solidFill>
                  <a:schemeClr val="tx2"/>
                </a:solidFill>
                <a:latin typeface="Arial"/>
                <a:cs typeface="Arial"/>
              </a:rPr>
              <a:t>a</a:t>
            </a:r>
            <a:r>
              <a:rPr lang="en-US" sz="1600" dirty="0">
                <a:solidFill>
                  <a:schemeClr val="tx2"/>
                </a:solidFill>
                <a:latin typeface="Arial"/>
                <a:cs typeface="Arial"/>
              </a:rPr>
              <a:t> data sets (polar orbiters), e.g., OCTS, SeaWiFS, MODIS-Aqua, MERIS, OCM-</a:t>
            </a:r>
            <a:r>
              <a:rPr lang="en-US" sz="1600" dirty="0" smtClean="0">
                <a:solidFill>
                  <a:schemeClr val="tx2"/>
                </a:solidFill>
                <a:latin typeface="Arial"/>
                <a:cs typeface="Arial"/>
              </a:rPr>
              <a:t>2, </a:t>
            </a:r>
            <a:r>
              <a:rPr lang="en-US" sz="1600" dirty="0">
                <a:solidFill>
                  <a:schemeClr val="tx2"/>
                </a:solidFill>
                <a:latin typeface="Arial"/>
                <a:cs typeface="Arial"/>
              </a:rPr>
              <a:t>Suomi NPP </a:t>
            </a:r>
            <a:r>
              <a:rPr lang="en-US" sz="1600" dirty="0" smtClean="0">
                <a:solidFill>
                  <a:schemeClr val="tx2"/>
                </a:solidFill>
                <a:latin typeface="Arial"/>
                <a:cs typeface="Arial"/>
              </a:rPr>
              <a:t>VIIRS &gt;&gt; awaiting results of NASA MEaSUREs and ESA OC_CCI initiatives</a:t>
            </a:r>
            <a:endParaRPr lang="en-US" sz="1600" dirty="0" smtClean="0">
              <a:solidFill>
                <a:schemeClr val="tx2"/>
              </a:solidFill>
              <a:latin typeface="Arial"/>
              <a:ea typeface="MS Mincho"/>
              <a:cs typeface="Arial"/>
            </a:endParaRPr>
          </a:p>
          <a:p>
            <a:endParaRPr lang="en-US" sz="1400" b="1" i="0" dirty="0" smtClean="0">
              <a:solidFill>
                <a:schemeClr val="tx2"/>
              </a:solidFill>
              <a:latin typeface="Arial"/>
              <a:ea typeface="MS Mincho"/>
              <a:cs typeface="Arial"/>
            </a:endParaRPr>
          </a:p>
          <a:p>
            <a:pPr marL="342900" indent="-342900">
              <a:buFont typeface="+mj-lt"/>
              <a:buAutoNum type="arabicPeriod"/>
            </a:pPr>
            <a:r>
              <a:rPr lang="en-US" b="1" i="0" dirty="0" smtClean="0">
                <a:solidFill>
                  <a:schemeClr val="tx2"/>
                </a:solidFill>
                <a:latin typeface="Arial"/>
                <a:ea typeface="Lucida Grande"/>
                <a:cs typeface="Arial"/>
              </a:rPr>
              <a:t>INSITU-OCR: </a:t>
            </a:r>
            <a:r>
              <a:rPr lang="en-US" sz="1600" b="0" i="0" dirty="0" smtClean="0">
                <a:solidFill>
                  <a:schemeClr val="tx2"/>
                </a:solidFill>
                <a:latin typeface="Arial"/>
                <a:ea typeface="Lucida Grande"/>
                <a:cs typeface="Arial"/>
              </a:rPr>
              <a:t>White Paper on the “International Network for Sensor Inter-comparison and Uncertainty assessment for Ocean Color Radiometry”</a:t>
            </a:r>
            <a:r>
              <a:rPr lang="en-US" sz="1600" dirty="0" smtClean="0">
                <a:solidFill>
                  <a:schemeClr val="tx2"/>
                </a:solidFill>
                <a:latin typeface="Arial"/>
                <a:cs typeface="Arial"/>
              </a:rPr>
              <a:t> </a:t>
            </a:r>
            <a:r>
              <a:rPr lang="en-US" sz="1600" b="0" i="0" dirty="0" smtClean="0">
                <a:solidFill>
                  <a:schemeClr val="tx2"/>
                </a:solidFill>
                <a:latin typeface="Arial"/>
                <a:ea typeface="Lucida Grande"/>
                <a:cs typeface="Arial"/>
              </a:rPr>
              <a:t>finalized in June 2012, including the recommendations formulated during the INSITU-OCR meeting (NASA-GSFC, Feb 2012) and the results of successive iterations among agency representatives</a:t>
            </a:r>
          </a:p>
          <a:p>
            <a:pPr marL="342900" lvl="0" indent="-342900">
              <a:buFont typeface="+mj-lt"/>
              <a:buAutoNum type="arabicPeriod"/>
            </a:pPr>
            <a:endParaRPr lang="en-US" sz="1400" dirty="0">
              <a:solidFill>
                <a:schemeClr val="tx2"/>
              </a:solidFill>
              <a:latin typeface="Arial"/>
              <a:ea typeface="Lucida Grande"/>
              <a:cs typeface="Arial"/>
            </a:endParaRPr>
          </a:p>
          <a:p>
            <a:pPr marL="342900" lvl="0" indent="-342900">
              <a:buFont typeface="+mj-lt"/>
              <a:buAutoNum type="arabicPeriod"/>
            </a:pPr>
            <a:r>
              <a:rPr lang="en-US" b="1" dirty="0" smtClean="0">
                <a:solidFill>
                  <a:schemeClr val="tx2"/>
                </a:solidFill>
                <a:latin typeface="Arial"/>
                <a:cs typeface="Arial"/>
              </a:rPr>
              <a:t>Standing </a:t>
            </a:r>
            <a:r>
              <a:rPr lang="en-US" b="1" dirty="0">
                <a:solidFill>
                  <a:schemeClr val="tx2"/>
                </a:solidFill>
                <a:latin typeface="Arial"/>
                <a:cs typeface="Arial"/>
              </a:rPr>
              <a:t>ECV Working Group </a:t>
            </a:r>
            <a:r>
              <a:rPr lang="en-US" sz="1600" dirty="0">
                <a:solidFill>
                  <a:schemeClr val="tx2"/>
                </a:solidFill>
                <a:latin typeface="Arial"/>
                <a:cs typeface="Arial"/>
              </a:rPr>
              <a:t>established</a:t>
            </a:r>
            <a:r>
              <a:rPr lang="en-US" sz="1600" dirty="0" smtClean="0">
                <a:solidFill>
                  <a:schemeClr val="tx2"/>
                </a:solidFill>
                <a:latin typeface="Arial"/>
                <a:cs typeface="Arial"/>
              </a:rPr>
              <a:t> by IOCCG</a:t>
            </a:r>
            <a:r>
              <a:rPr lang="en-US" sz="1600" b="1" dirty="0" smtClean="0">
                <a:solidFill>
                  <a:schemeClr val="tx2"/>
                </a:solidFill>
                <a:latin typeface="Arial"/>
                <a:cs typeface="Arial"/>
              </a:rPr>
              <a:t> </a:t>
            </a:r>
            <a:r>
              <a:rPr lang="en-US" sz="1600" dirty="0">
                <a:solidFill>
                  <a:schemeClr val="tx2"/>
                </a:solidFill>
                <a:latin typeface="Arial"/>
                <a:cs typeface="Arial"/>
              </a:rPr>
              <a:t>(</a:t>
            </a:r>
            <a:r>
              <a:rPr lang="en-US" sz="1600" dirty="0" smtClean="0">
                <a:solidFill>
                  <a:schemeClr val="tx2"/>
                </a:solidFill>
                <a:latin typeface="Arial"/>
                <a:cs typeface="Arial"/>
              </a:rPr>
              <a:t>Sept </a:t>
            </a:r>
            <a:r>
              <a:rPr lang="en-US" sz="1600" dirty="0">
                <a:solidFill>
                  <a:schemeClr val="tx2"/>
                </a:solidFill>
                <a:latin typeface="Arial"/>
                <a:cs typeface="Arial"/>
              </a:rPr>
              <a:t>2011);  </a:t>
            </a:r>
            <a:r>
              <a:rPr lang="en-US" sz="1600" dirty="0" smtClean="0">
                <a:solidFill>
                  <a:schemeClr val="tx2"/>
                </a:solidFill>
                <a:latin typeface="Arial"/>
                <a:cs typeface="Arial"/>
              </a:rPr>
              <a:t>Co</a:t>
            </a:r>
            <a:r>
              <a:rPr lang="en-US" sz="1600" dirty="0">
                <a:solidFill>
                  <a:schemeClr val="tx2"/>
                </a:solidFill>
                <a:latin typeface="Arial"/>
                <a:cs typeface="Arial"/>
              </a:rPr>
              <a:t>-chairs: </a:t>
            </a:r>
            <a:r>
              <a:rPr lang="en-US" sz="1600" dirty="0" smtClean="0">
                <a:solidFill>
                  <a:schemeClr val="tx2"/>
                </a:solidFill>
                <a:latin typeface="Arial"/>
                <a:cs typeface="Arial"/>
              </a:rPr>
              <a:t>N. Hoepffner (Italy</a:t>
            </a:r>
            <a:r>
              <a:rPr lang="en-US" sz="1600" dirty="0">
                <a:solidFill>
                  <a:schemeClr val="tx2"/>
                </a:solidFill>
                <a:latin typeface="Arial"/>
                <a:cs typeface="Arial"/>
              </a:rPr>
              <a:t>) &amp; </a:t>
            </a:r>
            <a:r>
              <a:rPr lang="en-US" sz="1600" dirty="0" smtClean="0">
                <a:solidFill>
                  <a:schemeClr val="tx2"/>
                </a:solidFill>
                <a:latin typeface="Arial"/>
                <a:cs typeface="Arial"/>
              </a:rPr>
              <a:t>J. </a:t>
            </a:r>
            <a:r>
              <a:rPr lang="en-US" sz="1600" dirty="0">
                <a:solidFill>
                  <a:schemeClr val="tx2"/>
                </a:solidFill>
                <a:latin typeface="Arial"/>
                <a:cs typeface="Arial"/>
              </a:rPr>
              <a:t>Yoder </a:t>
            </a:r>
            <a:r>
              <a:rPr lang="en-US" sz="1600" dirty="0" smtClean="0">
                <a:solidFill>
                  <a:schemeClr val="tx2"/>
                </a:solidFill>
                <a:latin typeface="Arial"/>
                <a:cs typeface="Arial"/>
              </a:rPr>
              <a:t>(USA);</a:t>
            </a:r>
            <a:r>
              <a:rPr lang="en-US" sz="1600" dirty="0">
                <a:solidFill>
                  <a:schemeClr val="tx2"/>
                </a:solidFill>
                <a:latin typeface="Arial"/>
                <a:cs typeface="Arial"/>
              </a:rPr>
              <a:t> </a:t>
            </a:r>
            <a:r>
              <a:rPr lang="en-US" sz="1600" dirty="0" smtClean="0">
                <a:solidFill>
                  <a:schemeClr val="tx2"/>
                </a:solidFill>
                <a:latin typeface="Arial"/>
                <a:cs typeface="Arial"/>
              </a:rPr>
              <a:t>Participants/initial tasks identified at IOCCG meeting (28 Feb – 1 Mar 2012); first meeting at Ocean Optics XXI Conference, Oct 2012 (Glasgow)</a:t>
            </a:r>
          </a:p>
          <a:p>
            <a:pPr marL="342900" lvl="0" indent="-342900">
              <a:buFont typeface="+mj-lt"/>
              <a:buAutoNum type="arabicPeriod"/>
            </a:pPr>
            <a:endParaRPr lang="en-US" sz="1400" b="1" dirty="0">
              <a:solidFill>
                <a:schemeClr val="tx2"/>
              </a:solidFill>
              <a:latin typeface="Arial"/>
              <a:cs typeface="Arial"/>
            </a:endParaRPr>
          </a:p>
          <a:p>
            <a:pPr marL="342900" lvl="0" indent="-342900">
              <a:buFont typeface="+mj-lt"/>
              <a:buAutoNum type="arabicPeriod"/>
            </a:pPr>
            <a:r>
              <a:rPr lang="en-US" b="1" dirty="0" smtClean="0">
                <a:solidFill>
                  <a:schemeClr val="tx2"/>
                </a:solidFill>
                <a:latin typeface="Arial"/>
                <a:cs typeface="Arial"/>
              </a:rPr>
              <a:t>“Mission Requirements for Future Ocean Colour Sensors” </a:t>
            </a:r>
            <a:r>
              <a:rPr lang="en-US" sz="1600" dirty="0" smtClean="0">
                <a:solidFill>
                  <a:schemeClr val="tx2"/>
                </a:solidFill>
                <a:latin typeface="Arial"/>
                <a:cs typeface="Arial"/>
              </a:rPr>
              <a:t>Report </a:t>
            </a:r>
            <a:r>
              <a:rPr lang="en-US" sz="1600" dirty="0">
                <a:solidFill>
                  <a:schemeClr val="tx2"/>
                </a:solidFill>
                <a:latin typeface="Arial"/>
                <a:cs typeface="Arial"/>
              </a:rPr>
              <a:t>from IOCCG working group</a:t>
            </a:r>
            <a:r>
              <a:rPr lang="en-US" sz="1600" dirty="0" smtClean="0">
                <a:solidFill>
                  <a:schemeClr val="tx2"/>
                </a:solidFill>
                <a:latin typeface="Arial"/>
                <a:cs typeface="Arial"/>
              </a:rPr>
              <a:t> in press</a:t>
            </a:r>
          </a:p>
          <a:p>
            <a:pPr marL="342900" lvl="0" indent="-342900">
              <a:buFont typeface="+mj-lt"/>
              <a:buAutoNum type="arabicPeriod"/>
            </a:pPr>
            <a:endParaRPr lang="en-US" sz="1600" dirty="0">
              <a:solidFill>
                <a:schemeClr val="tx2"/>
              </a:solidFill>
              <a:latin typeface="Arial"/>
              <a:cs typeface="Arial"/>
            </a:endParaRPr>
          </a:p>
          <a:p>
            <a:pPr marL="342900" lvl="0" indent="-342900">
              <a:buFont typeface="+mj-lt"/>
              <a:buAutoNum type="arabicPeriod"/>
            </a:pPr>
            <a:r>
              <a:rPr lang="en-US" b="1" dirty="0" smtClean="0">
                <a:solidFill>
                  <a:schemeClr val="tx2"/>
                </a:solidFill>
                <a:latin typeface="Arial"/>
                <a:cs typeface="Arial"/>
              </a:rPr>
              <a:t>"</a:t>
            </a:r>
            <a:r>
              <a:rPr lang="en-US" b="1" dirty="0">
                <a:solidFill>
                  <a:schemeClr val="tx2"/>
                </a:solidFill>
                <a:latin typeface="Arial"/>
                <a:cs typeface="Arial"/>
              </a:rPr>
              <a:t>International Ocean Colour Science</a:t>
            </a:r>
            <a:r>
              <a:rPr lang="en-US" b="1" dirty="0" smtClean="0">
                <a:solidFill>
                  <a:schemeClr val="tx2"/>
                </a:solidFill>
                <a:latin typeface="Arial"/>
                <a:cs typeface="Arial"/>
              </a:rPr>
              <a:t> Team Meeting</a:t>
            </a:r>
            <a:r>
              <a:rPr lang="en-US" b="1" dirty="0">
                <a:solidFill>
                  <a:schemeClr val="tx2"/>
                </a:solidFill>
                <a:latin typeface="Arial"/>
                <a:cs typeface="Arial"/>
              </a:rPr>
              <a:t>" (</a:t>
            </a:r>
            <a:r>
              <a:rPr lang="en-US" b="1" dirty="0" smtClean="0">
                <a:solidFill>
                  <a:schemeClr val="tx2"/>
                </a:solidFill>
                <a:latin typeface="Arial"/>
                <a:cs typeface="Arial"/>
              </a:rPr>
              <a:t>IOCS)</a:t>
            </a:r>
            <a:r>
              <a:rPr lang="en-US" sz="1600" dirty="0" smtClean="0">
                <a:solidFill>
                  <a:schemeClr val="tx2"/>
                </a:solidFill>
                <a:latin typeface="Arial"/>
                <a:cs typeface="Arial"/>
              </a:rPr>
              <a:t>, planned for 6</a:t>
            </a:r>
            <a:r>
              <a:rPr lang="en-US" sz="1600" dirty="0">
                <a:solidFill>
                  <a:schemeClr val="tx2"/>
                </a:solidFill>
                <a:latin typeface="Arial"/>
                <a:cs typeface="Arial"/>
              </a:rPr>
              <a:t>-8 May </a:t>
            </a:r>
            <a:r>
              <a:rPr lang="en-US" sz="1600" dirty="0" smtClean="0">
                <a:solidFill>
                  <a:schemeClr val="tx2"/>
                </a:solidFill>
                <a:latin typeface="Arial"/>
                <a:cs typeface="Arial"/>
              </a:rPr>
              <a:t>2013, lead by the IOCCG, </a:t>
            </a:r>
            <a:r>
              <a:rPr lang="en-US" sz="1600" dirty="0">
                <a:solidFill>
                  <a:schemeClr val="tx2"/>
                </a:solidFill>
                <a:latin typeface="Arial"/>
                <a:cs typeface="Arial"/>
              </a:rPr>
              <a:t>Darmstadt, </a:t>
            </a:r>
            <a:r>
              <a:rPr lang="en-US" sz="1600" dirty="0" smtClean="0">
                <a:solidFill>
                  <a:schemeClr val="tx2"/>
                </a:solidFill>
                <a:latin typeface="Arial"/>
                <a:cs typeface="Arial"/>
              </a:rPr>
              <a:t>Germany. The meeting will address various topics related to OCR, e.g. algorithms, cal/val, OC applications, generation of OC products for climate research. </a:t>
            </a:r>
            <a:endParaRPr lang="en-US" sz="1600" dirty="0">
              <a:solidFill>
                <a:schemeClr val="tx2"/>
              </a:solidFill>
              <a:latin typeface="Arial"/>
              <a:cs typeface="Arial"/>
            </a:endParaRPr>
          </a:p>
          <a:p>
            <a:endParaRPr lang="en-US" dirty="0" smtClean="0">
              <a:effectLst/>
              <a:latin typeface="Arial"/>
              <a:cs typeface="Arial"/>
            </a:endParaRPr>
          </a:p>
        </p:txBody>
      </p:sp>
    </p:spTree>
    <p:extLst>
      <p:ext uri="{BB962C8B-B14F-4D97-AF65-F5344CB8AC3E}">
        <p14:creationId xmlns:p14="http://schemas.microsoft.com/office/powerpoint/2010/main" val="261894343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29</a:t>
            </a:fld>
            <a:endParaRPr lang="en-US" dirty="0"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0" y="1284515"/>
            <a:ext cx="9144000" cy="5442166"/>
          </a:xfrm>
          <a:prstGeom prst="rect">
            <a:avLst/>
          </a:prstGeom>
        </p:spPr>
        <p:txBody>
          <a:bodyPr/>
          <a:lstStyle/>
          <a:p>
            <a:pPr defTabSz="914400" fontAlgn="base">
              <a:lnSpc>
                <a:spcPct val="90000"/>
              </a:lnSpc>
              <a:spcBef>
                <a:spcPct val="20000"/>
              </a:spcBef>
              <a:spcAft>
                <a:spcPct val="0"/>
              </a:spcAft>
              <a:defRPr/>
            </a:pPr>
            <a:r>
              <a:rPr lang="en-AU" altLang="ja-JP" b="1" kern="0" dirty="0">
                <a:solidFill>
                  <a:srgbClr val="002569">
                    <a:lumMod val="75000"/>
                  </a:srgbClr>
                </a:solidFill>
                <a:latin typeface="Arial"/>
                <a:ea typeface="ＭＳ Ｐゴシック" pitchFamily="50" charset="-128"/>
                <a:cs typeface="Arial"/>
              </a:rPr>
              <a:t>Issues raised @ SIT-27:</a:t>
            </a:r>
          </a:p>
          <a:p>
            <a:pPr lvl="0"/>
            <a:endParaRPr lang="en-AU" sz="1600" dirty="0" smtClean="0">
              <a:latin typeface="Arial"/>
              <a:cs typeface="Arial"/>
            </a:endParaRPr>
          </a:p>
          <a:p>
            <a:pPr marL="342900" lvl="0" indent="-342900">
              <a:buFont typeface="+mj-lt"/>
              <a:buAutoNum type="arabicPeriod"/>
            </a:pPr>
            <a:r>
              <a:rPr lang="en-AU" sz="1600" dirty="0" smtClean="0">
                <a:latin typeface="Arial"/>
                <a:cs typeface="Arial"/>
              </a:rPr>
              <a:t>Need </a:t>
            </a:r>
            <a:r>
              <a:rPr lang="en-AU" sz="1600" dirty="0">
                <a:latin typeface="Arial"/>
                <a:cs typeface="Arial"/>
              </a:rPr>
              <a:t>for broad support on data exchange as no one agency can be expected to perpetuate </a:t>
            </a:r>
            <a:r>
              <a:rPr lang="en-AU" sz="1600" dirty="0" smtClean="0">
                <a:latin typeface="Arial"/>
                <a:cs typeface="Arial"/>
              </a:rPr>
              <a:t>ECVs. </a:t>
            </a:r>
            <a:r>
              <a:rPr lang="en-AU" sz="1600" dirty="0" smtClean="0">
                <a:solidFill>
                  <a:srgbClr val="FF0000"/>
                </a:solidFill>
                <a:latin typeface="Arial"/>
                <a:cs typeface="Arial"/>
              </a:rPr>
              <a:t>Happening</a:t>
            </a:r>
            <a:endParaRPr lang="en-AU" sz="1600" dirty="0">
              <a:solidFill>
                <a:srgbClr val="FF0000"/>
              </a:solidFill>
              <a:latin typeface="Arial"/>
              <a:cs typeface="Arial"/>
            </a:endParaRPr>
          </a:p>
          <a:p>
            <a:pPr marL="342900" lvl="0" indent="-342900">
              <a:buFont typeface="+mj-lt"/>
              <a:buAutoNum type="arabicPeriod"/>
            </a:pPr>
            <a:endParaRPr lang="en-AU" sz="1600" dirty="0" smtClean="0">
              <a:latin typeface="Arial"/>
              <a:cs typeface="Arial"/>
            </a:endParaRPr>
          </a:p>
          <a:p>
            <a:pPr marL="342900" lvl="0" indent="-342900">
              <a:buFont typeface="+mj-lt"/>
              <a:buAutoNum type="arabicPeriod"/>
            </a:pPr>
            <a:r>
              <a:rPr lang="en-AU" sz="1600" dirty="0" smtClean="0">
                <a:latin typeface="Arial"/>
                <a:cs typeface="Arial"/>
              </a:rPr>
              <a:t>Need </a:t>
            </a:r>
            <a:r>
              <a:rPr lang="en-AU" sz="1600" dirty="0">
                <a:latin typeface="Arial"/>
                <a:cs typeface="Arial"/>
              </a:rPr>
              <a:t>to recognize that INSITU-OCR is a critical component to achieving ECVs (as well as space data</a:t>
            </a:r>
            <a:r>
              <a:rPr lang="en-AU" sz="1600" dirty="0" smtClean="0">
                <a:latin typeface="Arial"/>
                <a:cs typeface="Arial"/>
              </a:rPr>
              <a:t>). </a:t>
            </a:r>
            <a:r>
              <a:rPr lang="en-AU" sz="1600" dirty="0" smtClean="0">
                <a:solidFill>
                  <a:srgbClr val="FF0000"/>
                </a:solidFill>
                <a:latin typeface="Arial"/>
                <a:cs typeface="Arial"/>
              </a:rPr>
              <a:t>Strategic planning underway, but will agencies and agencies support implementation?  IOCCG Calibration Report in final review</a:t>
            </a:r>
          </a:p>
          <a:p>
            <a:pPr marL="342900" lvl="0" indent="-342900">
              <a:buFont typeface="+mj-lt"/>
              <a:buAutoNum type="arabicPeriod"/>
            </a:pPr>
            <a:endParaRPr lang="en-AU" sz="1600" dirty="0" smtClean="0">
              <a:latin typeface="Arial"/>
              <a:cs typeface="Arial"/>
            </a:endParaRPr>
          </a:p>
          <a:p>
            <a:pPr marL="342900" lvl="0" indent="-342900">
              <a:buFont typeface="+mj-lt"/>
              <a:buAutoNum type="arabicPeriod"/>
            </a:pPr>
            <a:r>
              <a:rPr lang="en-AU" sz="1600" dirty="0" smtClean="0">
                <a:latin typeface="Arial"/>
                <a:cs typeface="Arial"/>
              </a:rPr>
              <a:t>Need for clearer </a:t>
            </a:r>
            <a:r>
              <a:rPr lang="en-AU" sz="1600" dirty="0">
                <a:latin typeface="Arial"/>
                <a:cs typeface="Arial"/>
              </a:rPr>
              <a:t>understanding of how resources may be forthcoming at individual CEOS-member agency level to support ocean colour harmonization </a:t>
            </a:r>
            <a:r>
              <a:rPr lang="en-AU" sz="1600" dirty="0" smtClean="0">
                <a:latin typeface="Arial"/>
                <a:cs typeface="Arial"/>
              </a:rPr>
              <a:t>activities. </a:t>
            </a:r>
            <a:r>
              <a:rPr lang="en-AU" sz="1600" dirty="0" smtClean="0">
                <a:solidFill>
                  <a:srgbClr val="FF0000"/>
                </a:solidFill>
                <a:latin typeface="Arial"/>
                <a:cs typeface="Arial"/>
              </a:rPr>
              <a:t>e.g., NASA willing to support core office for OCR-VC (Field Program Support Office), other agency investments TBD</a:t>
            </a:r>
            <a:r>
              <a:rPr lang="en-AU" sz="1600" dirty="0" smtClean="0"/>
              <a:t> </a:t>
            </a:r>
          </a:p>
          <a:p>
            <a:pPr marL="342900" lvl="0" indent="-342900">
              <a:buFont typeface="+mj-lt"/>
              <a:buAutoNum type="arabicPeriod"/>
            </a:pPr>
            <a:endParaRPr lang="en-AU" sz="1600" dirty="0" smtClean="0"/>
          </a:p>
          <a:p>
            <a:pPr marL="342900" lvl="0" indent="-342900">
              <a:buFont typeface="+mj-lt"/>
              <a:buAutoNum type="arabicPeriod"/>
            </a:pPr>
            <a:r>
              <a:rPr lang="en-AU" sz="1600" dirty="0" smtClean="0">
                <a:latin typeface="Arial"/>
                <a:cs typeface="Arial"/>
              </a:rPr>
              <a:t>The </a:t>
            </a:r>
            <a:r>
              <a:rPr lang="en-AU" sz="1600" dirty="0">
                <a:latin typeface="Arial"/>
                <a:cs typeface="Arial"/>
              </a:rPr>
              <a:t>OCR VC needs to work with the CEOS agencies to agree on implementation of Level 1 </a:t>
            </a:r>
            <a:r>
              <a:rPr lang="en-AU" sz="1600" dirty="0" smtClean="0">
                <a:latin typeface="Arial"/>
                <a:cs typeface="Arial"/>
              </a:rPr>
              <a:t>Requirements Report </a:t>
            </a:r>
            <a:r>
              <a:rPr lang="en-AU" sz="1600" dirty="0">
                <a:latin typeface="Arial"/>
                <a:cs typeface="Arial"/>
              </a:rPr>
              <a:t>to enable a long-term ocean colour radiometry record; </a:t>
            </a:r>
            <a:r>
              <a:rPr lang="en-AU" sz="1600" dirty="0" smtClean="0">
                <a:solidFill>
                  <a:srgbClr val="FF0000"/>
                </a:solidFill>
                <a:latin typeface="Arial"/>
                <a:cs typeface="Arial"/>
              </a:rPr>
              <a:t>IOCCG</a:t>
            </a:r>
            <a:r>
              <a:rPr lang="en-AU" sz="1600" dirty="0" smtClean="0">
                <a:latin typeface="Arial"/>
                <a:cs typeface="Arial"/>
              </a:rPr>
              <a:t> </a:t>
            </a:r>
            <a:r>
              <a:rPr lang="en-AU" sz="1600" dirty="0" smtClean="0">
                <a:solidFill>
                  <a:srgbClr val="FF0000"/>
                </a:solidFill>
                <a:latin typeface="Arial"/>
                <a:cs typeface="Arial"/>
              </a:rPr>
              <a:t>Report in press; implementation of plan details proposed for discussion at Feb 2013 IOCCG meeting</a:t>
            </a:r>
          </a:p>
          <a:p>
            <a:pPr lvl="0" defTabSz="914400" fontAlgn="base">
              <a:lnSpc>
                <a:spcPct val="90000"/>
              </a:lnSpc>
              <a:spcBef>
                <a:spcPct val="20000"/>
              </a:spcBef>
              <a:spcAft>
                <a:spcPct val="0"/>
              </a:spcAft>
              <a:defRPr/>
            </a:pPr>
            <a:endParaRPr lang="en-AU" altLang="ja-JP" sz="1600" b="1" kern="0" dirty="0" smtClean="0">
              <a:solidFill>
                <a:srgbClr val="002569">
                  <a:lumMod val="75000"/>
                </a:srgbClr>
              </a:solidFill>
              <a:latin typeface="Arial"/>
              <a:ea typeface="ＭＳ Ｐゴシック" pitchFamily="50" charset="-128"/>
              <a:cs typeface="Arial"/>
            </a:endParaRPr>
          </a:p>
          <a:p>
            <a:pPr lvl="0" defTabSz="914400" fontAlgn="base">
              <a:lnSpc>
                <a:spcPct val="90000"/>
              </a:lnSpc>
              <a:spcBef>
                <a:spcPct val="20000"/>
              </a:spcBef>
              <a:spcAft>
                <a:spcPct val="0"/>
              </a:spcAft>
              <a:defRPr/>
            </a:pPr>
            <a:r>
              <a:rPr lang="en-AU" altLang="ja-JP" sz="1600" b="1" kern="0" dirty="0" smtClean="0">
                <a:solidFill>
                  <a:srgbClr val="002569">
                    <a:lumMod val="75000"/>
                  </a:srgbClr>
                </a:solidFill>
                <a:latin typeface="Arial"/>
                <a:ea typeface="ＭＳ Ｐゴシック" pitchFamily="50" charset="-128"/>
                <a:cs typeface="Arial"/>
              </a:rPr>
              <a:t>Obstacles</a:t>
            </a:r>
            <a:endParaRPr lang="en-AU" sz="1600" dirty="0">
              <a:solidFill>
                <a:srgbClr val="FF0000"/>
              </a:solidFill>
              <a:latin typeface="Arial"/>
              <a:cs typeface="Arial"/>
            </a:endParaRPr>
          </a:p>
          <a:p>
            <a:r>
              <a:rPr lang="en-US" sz="1600" dirty="0">
                <a:latin typeface="Arial"/>
                <a:cs typeface="Arial"/>
              </a:rPr>
              <a:t>The demise of </a:t>
            </a:r>
            <a:r>
              <a:rPr lang="en-US" sz="1600" dirty="0" smtClean="0">
                <a:latin typeface="Arial"/>
                <a:cs typeface="Arial"/>
              </a:rPr>
              <a:t>SeaWiFS (Dec 2010) and MERIS (Apr 2012) </a:t>
            </a:r>
            <a:r>
              <a:rPr lang="en-US" sz="1600" dirty="0">
                <a:latin typeface="Arial"/>
                <a:cs typeface="Arial"/>
              </a:rPr>
              <a:t>i</a:t>
            </a:r>
            <a:r>
              <a:rPr lang="en-US" altLang="ja-JP" sz="1600" kern="0" dirty="0" smtClean="0">
                <a:solidFill>
                  <a:srgbClr val="002569"/>
                </a:solidFill>
                <a:latin typeface="Arial"/>
                <a:ea typeface="ＭＳ Ｐゴシック" pitchFamily="50" charset="-128"/>
                <a:cs typeface="Arial"/>
              </a:rPr>
              <a:t>ntroduces a significant </a:t>
            </a:r>
            <a:r>
              <a:rPr lang="en-US" altLang="ja-JP" sz="1600" kern="0" dirty="0">
                <a:solidFill>
                  <a:srgbClr val="002569"/>
                </a:solidFill>
                <a:latin typeface="Arial"/>
                <a:ea typeface="ＭＳ Ｐゴシック" pitchFamily="50" charset="-128"/>
                <a:cs typeface="Arial"/>
              </a:rPr>
              <a:t>OCR </a:t>
            </a:r>
            <a:r>
              <a:rPr lang="en-US" altLang="ja-JP" sz="1600" kern="0" dirty="0" smtClean="0">
                <a:solidFill>
                  <a:srgbClr val="002569"/>
                </a:solidFill>
                <a:latin typeface="Arial"/>
                <a:ea typeface="ＭＳ Ｐゴシック" pitchFamily="50" charset="-128"/>
                <a:cs typeface="Arial"/>
              </a:rPr>
              <a:t>data gap. </a:t>
            </a:r>
            <a:r>
              <a:rPr lang="en-US" sz="1600" dirty="0" smtClean="0">
                <a:latin typeface="Arial"/>
                <a:cs typeface="Arial"/>
              </a:rPr>
              <a:t>Potential </a:t>
            </a:r>
            <a:r>
              <a:rPr lang="en-US" sz="1600" dirty="0">
                <a:latin typeface="Arial"/>
                <a:cs typeface="Arial"/>
              </a:rPr>
              <a:t>use of the Indian OCM-2 and NOAA’s</a:t>
            </a:r>
            <a:r>
              <a:rPr lang="en-US" sz="1600" dirty="0" smtClean="0">
                <a:latin typeface="Arial"/>
                <a:cs typeface="Arial"/>
              </a:rPr>
              <a:t> VIIRS </a:t>
            </a:r>
            <a:r>
              <a:rPr lang="en-US" sz="1600" dirty="0">
                <a:latin typeface="Arial"/>
                <a:cs typeface="Arial"/>
              </a:rPr>
              <a:t>data as additional data sources needs to be explored. </a:t>
            </a:r>
            <a:r>
              <a:rPr lang="en-US" altLang="ja-JP" sz="1600" kern="0" dirty="0">
                <a:solidFill>
                  <a:srgbClr val="002569"/>
                </a:solidFill>
                <a:latin typeface="Arial" pitchFamily="34" charset="0"/>
                <a:ea typeface="ＭＳ Ｐゴシック" pitchFamily="50" charset="-128"/>
                <a:cs typeface="Arial" pitchFamily="34" charset="0"/>
              </a:rPr>
              <a:t>Sentinel-3A not to launch before April </a:t>
            </a:r>
            <a:r>
              <a:rPr lang="en-US" altLang="ja-JP" sz="1600" kern="0" dirty="0" smtClean="0">
                <a:solidFill>
                  <a:srgbClr val="002569"/>
                </a:solidFill>
                <a:latin typeface="Arial" pitchFamily="34" charset="0"/>
                <a:ea typeface="ＭＳ Ｐゴシック" pitchFamily="50" charset="-128"/>
                <a:cs typeface="Arial" pitchFamily="34" charset="0"/>
              </a:rPr>
              <a:t>2014. S-GLI launch May 2015</a:t>
            </a:r>
          </a:p>
          <a:p>
            <a:pPr lvl="0"/>
            <a:endParaRPr lang="en-US" sz="1600" dirty="0" smtClean="0">
              <a:latin typeface="Arial"/>
              <a:cs typeface="Arial"/>
            </a:endParaRPr>
          </a:p>
          <a:p>
            <a:endParaRPr lang="en-US" sz="1600" dirty="0">
              <a:latin typeface="Arial"/>
              <a:cs typeface="Arial"/>
            </a:endParaRPr>
          </a:p>
          <a:p>
            <a:pPr marL="914400" lvl="1" indent="-457200" fontAlgn="base">
              <a:spcBef>
                <a:spcPct val="0"/>
              </a:spcBef>
              <a:spcAft>
                <a:spcPct val="0"/>
              </a:spcAft>
              <a:buFont typeface="+mj-lt"/>
              <a:buAutoNum type="arabicPeriod"/>
            </a:pPr>
            <a:endParaRPr lang="en-GB" altLang="ja-JP" sz="2000" dirty="0">
              <a:solidFill>
                <a:srgbClr val="002569"/>
              </a:solidFill>
              <a:latin typeface="Arial" charset="0"/>
              <a:ea typeface="ＭＳ Ｐゴシック" pitchFamily="-106" charset="-128"/>
            </a:endParaRPr>
          </a:p>
        </p:txBody>
      </p:sp>
    </p:spTree>
    <p:extLst>
      <p:ext uri="{BB962C8B-B14F-4D97-AF65-F5344CB8AC3E}">
        <p14:creationId xmlns:p14="http://schemas.microsoft.com/office/powerpoint/2010/main" val="368707620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Introduction and context </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SIT Chair Team pursuing the VC &amp; WG related recommendations from the CEOS Self Study</a:t>
            </a:r>
          </a:p>
          <a:p>
            <a:pPr marL="800100" lvl="1" indent="-342900" defTabSz="914400">
              <a:lnSpc>
                <a:spcPct val="90000"/>
              </a:lnSpc>
              <a:spcBef>
                <a:spcPct val="20000"/>
              </a:spcBef>
              <a:buFont typeface="Lucida Grande"/>
              <a:buChar char="-"/>
              <a:defRPr/>
            </a:pPr>
            <a:r>
              <a:rPr lang="en-GB" altLang="ja-JP" sz="2000" dirty="0">
                <a:solidFill>
                  <a:schemeClr val="tx1">
                    <a:lumMod val="75000"/>
                  </a:schemeClr>
                </a:solidFill>
                <a:latin typeface="Arial" pitchFamily="34" charset="0"/>
                <a:ea typeface="ＭＳ Ｐゴシック" pitchFamily="50" charset="-128"/>
                <a:cs typeface="Arial" pitchFamily="34" charset="0"/>
              </a:rPr>
              <a:t>Sharp-end emphasis (</a:t>
            </a:r>
            <a:r>
              <a:rPr lang="en-GB" altLang="ja-JP" sz="2000" dirty="0" err="1">
                <a:solidFill>
                  <a:schemeClr val="tx1">
                    <a:lumMod val="75000"/>
                  </a:schemeClr>
                </a:solidFill>
                <a:latin typeface="Arial" pitchFamily="34" charset="0"/>
                <a:ea typeface="ＭＳ Ｐゴシック" pitchFamily="50" charset="-128"/>
                <a:cs typeface="Arial" pitchFamily="34" charset="0"/>
              </a:rPr>
              <a:t>inc.</a:t>
            </a:r>
            <a:r>
              <a:rPr lang="en-GB" altLang="ja-JP" sz="2000" dirty="0">
                <a:solidFill>
                  <a:schemeClr val="tx1">
                    <a:lumMod val="75000"/>
                  </a:schemeClr>
                </a:solidFill>
                <a:latin typeface="Arial" pitchFamily="34" charset="0"/>
                <a:ea typeface="ＭＳ Ｐゴシック" pitchFamily="50" charset="-128"/>
                <a:cs typeface="Arial" pitchFamily="34" charset="0"/>
              </a:rPr>
              <a:t> climate architecture)</a:t>
            </a:r>
          </a:p>
          <a:p>
            <a:pPr marL="800100" lvl="1" indent="-342900" defTabSz="914400">
              <a:lnSpc>
                <a:spcPct val="90000"/>
              </a:lnSpc>
              <a:spcBef>
                <a:spcPct val="20000"/>
              </a:spcBef>
              <a:buFont typeface="Lucida Grande"/>
              <a:buChar char="-"/>
              <a:defRPr/>
            </a:pPr>
            <a:r>
              <a:rPr lang="en-GB" altLang="ja-JP" sz="2000" dirty="0">
                <a:solidFill>
                  <a:schemeClr val="tx1">
                    <a:lumMod val="75000"/>
                  </a:schemeClr>
                </a:solidFill>
                <a:latin typeface="Arial" pitchFamily="34" charset="0"/>
                <a:ea typeface="ＭＳ Ｐゴシック" pitchFamily="50" charset="-128"/>
                <a:cs typeface="Arial" pitchFamily="34" charset="0"/>
              </a:rPr>
              <a:t>Stronger top-down direction and target setting – aided by stronger feedback and support mechanisms</a:t>
            </a:r>
          </a:p>
          <a:p>
            <a:pPr marL="800100" lvl="1" indent="-342900" defTabSz="914400">
              <a:lnSpc>
                <a:spcPct val="90000"/>
              </a:lnSpc>
              <a:spcBef>
                <a:spcPct val="20000"/>
              </a:spcBef>
              <a:buFont typeface="Lucida Grande"/>
              <a:buChar char="-"/>
              <a:defRPr/>
            </a:pPr>
            <a:r>
              <a:rPr lang="en-GB" altLang="ja-JP" sz="2000" dirty="0">
                <a:solidFill>
                  <a:schemeClr val="tx1">
                    <a:lumMod val="75000"/>
                  </a:schemeClr>
                </a:solidFill>
                <a:latin typeface="Arial" pitchFamily="34" charset="0"/>
                <a:ea typeface="ＭＳ Ｐゴシック" pitchFamily="50" charset="-128"/>
                <a:cs typeface="Arial" pitchFamily="34" charset="0"/>
              </a:rPr>
              <a:t>More integrated approach, priority-driven</a:t>
            </a: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Feedback and support mechanisms</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Regular SIT Chair telcons with VC &amp; WG leads</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Representation of VC issues on SEC (compilation report)</a:t>
            </a: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9713776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30</a:t>
            </a:fld>
            <a:endParaRPr lang="en-US" dirty="0"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fontAlgn="base">
              <a:lnSpc>
                <a:spcPct val="90000"/>
              </a:lnSpc>
              <a:spcBef>
                <a:spcPct val="20000"/>
              </a:spcBef>
              <a:spcAft>
                <a:spcPct val="0"/>
              </a:spcAft>
              <a:buFont typeface="Arial" charset="0"/>
              <a:buChar char="•"/>
              <a:defRPr/>
            </a:pPr>
            <a:r>
              <a:rPr lang="en-GB" altLang="ja-JP" sz="2400" b="1" kern="0" dirty="0">
                <a:solidFill>
                  <a:srgbClr val="002569">
                    <a:lumMod val="75000"/>
                  </a:srgbClr>
                </a:solidFill>
                <a:latin typeface="Arial" pitchFamily="34" charset="0"/>
                <a:ea typeface="ＭＳ Ｐゴシック" pitchFamily="50" charset="-128"/>
                <a:cs typeface="Arial" pitchFamily="34" charset="0"/>
              </a:rPr>
              <a:t>May 2012 telcon</a:t>
            </a:r>
          </a:p>
          <a:p>
            <a:pPr marL="342900" indent="-342900" defTabSz="914400" fontAlgn="base">
              <a:lnSpc>
                <a:spcPct val="90000"/>
              </a:lnSpc>
              <a:spcBef>
                <a:spcPct val="20000"/>
              </a:spcBef>
              <a:spcAft>
                <a:spcPct val="0"/>
              </a:spcAft>
              <a:buFont typeface="Arial" charset="0"/>
              <a:buChar char="•"/>
              <a:defRPr/>
            </a:pPr>
            <a:endParaRPr lang="en-GB" altLang="ja-JP" sz="2400" dirty="0" smtClean="0">
              <a:solidFill>
                <a:srgbClr val="002569"/>
              </a:solidFill>
              <a:latin typeface="Arial" charset="0"/>
              <a:ea typeface="ＭＳ Ｐゴシック" pitchFamily="-106" charset="-128"/>
            </a:endParaRPr>
          </a:p>
          <a:p>
            <a:pPr marL="342900" indent="-342900" defTabSz="914400" fontAlgn="base">
              <a:lnSpc>
                <a:spcPct val="90000"/>
              </a:lnSpc>
              <a:spcBef>
                <a:spcPct val="20000"/>
              </a:spcBef>
              <a:spcAft>
                <a:spcPct val="0"/>
              </a:spcAft>
              <a:buFont typeface="Arial" charset="0"/>
              <a:buChar char="•"/>
              <a:defRPr/>
            </a:pPr>
            <a:r>
              <a:rPr lang="en-GB" altLang="ja-JP" sz="2400" b="1" kern="0" dirty="0" smtClean="0">
                <a:solidFill>
                  <a:srgbClr val="FF0000"/>
                </a:solidFill>
                <a:latin typeface="Arial" charset="0"/>
                <a:ea typeface="ＭＳ Ｐゴシック" pitchFamily="-106" charset="-128"/>
                <a:cs typeface="Arial" pitchFamily="34" charset="0"/>
              </a:rPr>
              <a:t>Circulate INSITU-OCR white paper – done as of Sept 2012</a:t>
            </a:r>
            <a:endParaRPr lang="en-GB" altLang="ja-JP" sz="2400" b="1" kern="0" dirty="0">
              <a:solidFill>
                <a:srgbClr val="FF0000"/>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547990771"/>
      </p:ext>
    </p:extLst>
  </p:cSld>
  <p:clrMapOvr>
    <a:overrideClrMapping bg1="lt1" tx1="dk1" bg2="lt2" tx2="dk2" accent1="accent1" accent2="accent2" accent3="accent3" accent4="accent4" accent5="accent5" accent6="accent6" hlink="hlink" folHlink="folHlink"/>
  </p:clrMapOvr>
  <p:transition xmlns:p14="http://schemas.microsoft.com/office/powerpoint/2010/main" spd="slow"/>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31</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996963" cy="5129942"/>
          </a:xfrm>
          <a:prstGeom prst="rect">
            <a:avLst/>
          </a:prstGeom>
        </p:spPr>
        <p:txBody>
          <a:bodyPr/>
          <a:lstStyle/>
          <a:p>
            <a:pPr marL="342900" indent="-342900" defTabSz="914400" fontAlgn="base">
              <a:lnSpc>
                <a:spcPct val="90000"/>
              </a:lnSpc>
              <a:spcBef>
                <a:spcPct val="20000"/>
              </a:spcBef>
              <a:spcAft>
                <a:spcPct val="0"/>
              </a:spcAft>
              <a:buFont typeface="Arial" charset="0"/>
              <a:buChar char="•"/>
              <a:defRPr/>
            </a:pPr>
            <a:r>
              <a:rPr lang="en-GB" altLang="ja-JP" sz="2400" b="1" kern="0" dirty="0">
                <a:solidFill>
                  <a:srgbClr val="002569">
                    <a:lumMod val="75000"/>
                  </a:srgbClr>
                </a:solidFill>
                <a:latin typeface="Arial" pitchFamily="34" charset="0"/>
                <a:ea typeface="ＭＳ Ｐゴシック" pitchFamily="50" charset="-128"/>
                <a:cs typeface="Arial" pitchFamily="34" charset="0"/>
              </a:rPr>
              <a:t>SIT-27 and </a:t>
            </a:r>
            <a:r>
              <a:rPr lang="en-GB" altLang="ja-JP" sz="2400" b="1" kern="0" dirty="0" smtClean="0">
                <a:solidFill>
                  <a:srgbClr val="002569">
                    <a:lumMod val="75000"/>
                  </a:srgbClr>
                </a:solidFill>
                <a:latin typeface="Arial" pitchFamily="34" charset="0"/>
                <a:ea typeface="ＭＳ Ｐゴシック" pitchFamily="50" charset="-128"/>
                <a:cs typeface="Arial" pitchFamily="34" charset="0"/>
              </a:rPr>
              <a:t>Workshop – three actions IOCCG will consider</a:t>
            </a:r>
          </a:p>
          <a:p>
            <a:pPr defTabSz="914400" fontAlgn="base">
              <a:lnSpc>
                <a:spcPct val="90000"/>
              </a:lnSpc>
              <a:spcBef>
                <a:spcPct val="20000"/>
              </a:spcBef>
              <a:spcAft>
                <a:spcPct val="0"/>
              </a:spcAft>
              <a:defRPr/>
            </a:pPr>
            <a:endParaRPr lang="en-GB" altLang="ja-JP" sz="2400" b="1" kern="0" dirty="0" smtClean="0">
              <a:solidFill>
                <a:srgbClr val="002569">
                  <a:lumMod val="75000"/>
                </a:srgbClr>
              </a:solidFill>
              <a:latin typeface="Arial" pitchFamily="34" charset="0"/>
              <a:ea typeface="ＭＳ Ｐゴシック" pitchFamily="50" charset="-128"/>
              <a:cs typeface="Arial" pitchFamily="34" charset="0"/>
            </a:endParaRPr>
          </a:p>
          <a:p>
            <a:r>
              <a:rPr lang="en-AU" b="1" dirty="0" smtClean="0"/>
              <a:t>SIT 27-20</a:t>
            </a:r>
            <a:endParaRPr lang="en-US" sz="1600" b="1" dirty="0" smtClean="0"/>
          </a:p>
          <a:p>
            <a:r>
              <a:rPr lang="en-AU" b="1" dirty="0" smtClean="0"/>
              <a:t>SIT Chair team will work with Virtual Constellations and Working Groups to further define opportunities and approach to implementation targets discussed at SIT-27. And will ensure engagement of Virtual Constellations and Working Groups in the development of the new planning documents.</a:t>
            </a:r>
          </a:p>
          <a:p>
            <a:endParaRPr lang="en-US" sz="1600" b="1" dirty="0" smtClean="0"/>
          </a:p>
          <a:p>
            <a:r>
              <a:rPr lang="en-AU" b="1" dirty="0" smtClean="0"/>
              <a:t>SIT 27-21</a:t>
            </a:r>
            <a:endParaRPr lang="en-US" sz="1600" b="1" dirty="0" smtClean="0"/>
          </a:p>
          <a:p>
            <a:r>
              <a:rPr lang="en-AU" b="1" dirty="0" smtClean="0"/>
              <a:t>SIT Chair team will develop a CEOS Virtual Constellation/Working Group mission/agency participation wish-list matrix as the basis for engaging CEOS agencies and missions.</a:t>
            </a:r>
          </a:p>
          <a:p>
            <a:endParaRPr lang="en-US" sz="1600" b="1" dirty="0" smtClean="0"/>
          </a:p>
          <a:p>
            <a:r>
              <a:rPr lang="en-AU" b="1" dirty="0" smtClean="0"/>
              <a:t>SIT 27-22</a:t>
            </a:r>
            <a:endParaRPr lang="en-US" sz="1600" b="1" dirty="0" smtClean="0"/>
          </a:p>
          <a:p>
            <a:r>
              <a:rPr lang="en-AU" b="1" dirty="0" smtClean="0"/>
              <a:t>Working Group Chairs and Virtual Constellation Leads to develop a short paper brainstorming ideas on improved communication among groups in support of more integrated CEOS objectives.</a:t>
            </a:r>
            <a:endParaRPr lang="en-US" sz="1600" b="1" dirty="0"/>
          </a:p>
        </p:txBody>
      </p:sp>
    </p:spTree>
    <p:extLst>
      <p:ext uri="{BB962C8B-B14F-4D97-AF65-F5344CB8AC3E}">
        <p14:creationId xmlns:p14="http://schemas.microsoft.com/office/powerpoint/2010/main" val="183127524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32</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996963" cy="5129942"/>
          </a:xfrm>
          <a:prstGeom prst="rect">
            <a:avLst/>
          </a:prstGeom>
        </p:spPr>
        <p:txBody>
          <a:bodyPr/>
          <a:lstStyle/>
          <a:p>
            <a:pPr marL="342900" indent="-342900" defTabSz="914400" fontAlgn="base">
              <a:lnSpc>
                <a:spcPct val="90000"/>
              </a:lnSpc>
              <a:spcBef>
                <a:spcPct val="20000"/>
              </a:spcBef>
              <a:spcAft>
                <a:spcPct val="0"/>
              </a:spcAft>
              <a:buFont typeface="Arial" charset="0"/>
              <a:buChar char="•"/>
              <a:defRPr/>
            </a:pPr>
            <a:r>
              <a:rPr lang="en-GB" altLang="ja-JP" sz="2400" b="1" kern="0" dirty="0" smtClean="0">
                <a:solidFill>
                  <a:srgbClr val="002569">
                    <a:lumMod val="75000"/>
                  </a:srgbClr>
                </a:solidFill>
                <a:latin typeface="Arial" pitchFamily="34" charset="0"/>
                <a:ea typeface="ＭＳ Ｐゴシック" pitchFamily="50" charset="-128"/>
                <a:cs typeface="Arial" pitchFamily="34" charset="0"/>
              </a:rPr>
              <a:t>Participation Update/AOB</a:t>
            </a:r>
          </a:p>
          <a:p>
            <a:pPr marL="342900" indent="-342900" defTabSz="914400" fontAlgn="base">
              <a:lnSpc>
                <a:spcPct val="90000"/>
              </a:lnSpc>
              <a:spcBef>
                <a:spcPct val="20000"/>
              </a:spcBef>
              <a:spcAft>
                <a:spcPct val="0"/>
              </a:spcAft>
              <a:buFont typeface="Arial" charset="0"/>
              <a:buChar char="•"/>
              <a:defRPr/>
            </a:pPr>
            <a:endParaRPr lang="en-GB" sz="2400" b="1" kern="0" dirty="0" smtClean="0">
              <a:solidFill>
                <a:srgbClr val="002569">
                  <a:lumMod val="75000"/>
                </a:srgbClr>
              </a:solidFill>
              <a:latin typeface="Arial" pitchFamily="34" charset="0"/>
              <a:ea typeface="ＭＳ Ｐゴシック" pitchFamily="50" charset="-128"/>
              <a:cs typeface="Arial" pitchFamily="34" charset="0"/>
            </a:endParaRPr>
          </a:p>
          <a:p>
            <a:pPr marL="800100" lvl="1" indent="-342900" defTabSz="914400" fontAlgn="base">
              <a:lnSpc>
                <a:spcPct val="90000"/>
              </a:lnSpc>
              <a:spcBef>
                <a:spcPct val="20000"/>
              </a:spcBef>
              <a:spcAft>
                <a:spcPct val="0"/>
              </a:spcAft>
              <a:buFont typeface="Arial" charset="0"/>
              <a:buChar char="•"/>
              <a:defRPr/>
            </a:pPr>
            <a:r>
              <a:rPr lang="en-GB" sz="1600" b="1" kern="0" dirty="0" smtClean="0">
                <a:solidFill>
                  <a:srgbClr val="002569">
                    <a:lumMod val="75000"/>
                  </a:srgbClr>
                </a:solidFill>
                <a:latin typeface="Arial" pitchFamily="34" charset="0"/>
                <a:ea typeface="ＭＳ Ｐゴシック" pitchFamily="50" charset="-128"/>
                <a:cs typeface="Arial" pitchFamily="34" charset="0"/>
              </a:rPr>
              <a:t>Not aware of any Russian ocean color satellites on orbit or planned</a:t>
            </a:r>
          </a:p>
          <a:p>
            <a:pPr marL="800100" lvl="1" indent="-342900" defTabSz="914400" fontAlgn="base">
              <a:lnSpc>
                <a:spcPct val="90000"/>
              </a:lnSpc>
              <a:spcBef>
                <a:spcPct val="20000"/>
              </a:spcBef>
              <a:spcAft>
                <a:spcPct val="0"/>
              </a:spcAft>
              <a:buFont typeface="Arial" charset="0"/>
              <a:buChar char="•"/>
              <a:defRPr/>
            </a:pPr>
            <a:endParaRPr lang="en-GB" sz="1600" b="1" kern="0" dirty="0" smtClean="0">
              <a:solidFill>
                <a:srgbClr val="002569">
                  <a:lumMod val="75000"/>
                </a:srgbClr>
              </a:solidFill>
              <a:latin typeface="Arial" pitchFamily="34" charset="0"/>
              <a:ea typeface="ＭＳ Ｐゴシック" pitchFamily="50" charset="-128"/>
              <a:cs typeface="Arial" pitchFamily="34" charset="0"/>
            </a:endParaRPr>
          </a:p>
          <a:p>
            <a:pPr marL="800100" lvl="1" indent="-342900" defTabSz="914400" fontAlgn="base">
              <a:lnSpc>
                <a:spcPct val="90000"/>
              </a:lnSpc>
              <a:spcBef>
                <a:spcPct val="20000"/>
              </a:spcBef>
              <a:spcAft>
                <a:spcPct val="0"/>
              </a:spcAft>
              <a:buFont typeface="Arial" charset="0"/>
              <a:buChar char="•"/>
              <a:defRPr/>
            </a:pPr>
            <a:r>
              <a:rPr lang="en-GB" sz="1600" b="1" kern="0" dirty="0" smtClean="0">
                <a:solidFill>
                  <a:srgbClr val="002569">
                    <a:lumMod val="75000"/>
                  </a:srgbClr>
                </a:solidFill>
                <a:latin typeface="Arial" pitchFamily="34" charset="0"/>
                <a:ea typeface="ＭＳ Ｐゴシック" pitchFamily="50" charset="-128"/>
                <a:cs typeface="Arial" pitchFamily="34" charset="0"/>
              </a:rPr>
              <a:t>China would be a nice addition to the OCR-VC, data access seems to be a major issue</a:t>
            </a:r>
            <a:endParaRPr lang="en-US" sz="1600" b="1" dirty="0" smtClean="0"/>
          </a:p>
          <a:p>
            <a:endParaRPr lang="en-US" sz="1600" b="1" dirty="0" smtClean="0"/>
          </a:p>
          <a:p>
            <a:endParaRPr lang="en-US" sz="1600" b="1" dirty="0" smtClean="0"/>
          </a:p>
        </p:txBody>
      </p:sp>
    </p:spTree>
    <p:extLst>
      <p:ext uri="{BB962C8B-B14F-4D97-AF65-F5344CB8AC3E}">
        <p14:creationId xmlns:p14="http://schemas.microsoft.com/office/powerpoint/2010/main" val="183127524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smtClean="0">
                <a:latin typeface="Calibri" pitchFamily="34" charset="0"/>
                <a:ea typeface="ＭＳ Ｐゴシック" pitchFamily="50" charset="-128"/>
              </a:rPr>
              <a:t>OST</a:t>
            </a:r>
          </a:p>
          <a:p>
            <a:pPr eaLnBrk="1" hangingPunct="1"/>
            <a:r>
              <a:rPr lang="en-GB" altLang="ja-JP" dirty="0">
                <a:latin typeface="Calibri" pitchFamily="34" charset="0"/>
                <a:ea typeface="ＭＳ Ｐゴシック" pitchFamily="50" charset="-128"/>
              </a:rPr>
              <a:t>Eric Lindstrom, François </a:t>
            </a:r>
            <a:r>
              <a:rPr lang="en-GB" altLang="ja-JP" dirty="0" err="1">
                <a:latin typeface="Calibri" pitchFamily="34" charset="0"/>
                <a:ea typeface="ＭＳ Ｐゴシック" pitchFamily="50" charset="-128"/>
              </a:rPr>
              <a:t>Parisot</a:t>
            </a:r>
            <a:endParaRPr lang="en-GB" altLang="ja-JP" dirty="0" smtClean="0">
              <a:latin typeface="Calibri" pitchFamily="34" charset="0"/>
              <a:ea typeface="ＭＳ Ｐゴシック" pitchFamily="50" charset="-128"/>
            </a:endParaRPr>
          </a:p>
        </p:txBody>
      </p:sp>
      <p:sp>
        <p:nvSpPr>
          <p:cNvPr id="13315" name="Rectangle 44"/>
          <p:cNvSpPr>
            <a:spLocks noGrp="1" noChangeArrowheads="1"/>
          </p:cNvSpPr>
          <p:nvPr>
            <p:ph type="ctrTitle"/>
          </p:nvPr>
        </p:nvSpPr>
        <p:spPr>
          <a:xfrm>
            <a:off x="4097217" y="166221"/>
            <a:ext cx="4810857" cy="1874838"/>
          </a:xfrm>
        </p:spPr>
        <p:txBody>
          <a:bodyPr/>
          <a:lstStyle/>
          <a:p>
            <a:r>
              <a:rPr lang="en-US" sz="2400" dirty="0" smtClean="0"/>
              <a:t>VC &amp; WG Progress Reports</a:t>
            </a:r>
          </a:p>
        </p:txBody>
      </p:sp>
    </p:spTree>
  </p:cSld>
  <p:clrMapOvr>
    <a:masterClrMapping/>
  </p:clrMapOvr>
  <p:transition xmlns:p14="http://schemas.microsoft.com/office/powerpoint/2010/mai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34</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Contents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800100" lvl="1"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Updates or revisions</a:t>
            </a: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2012 progress, issues &amp; obstacles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Status on past actions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Participation update</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AOB</a:t>
            </a:r>
          </a:p>
        </p:txBody>
      </p:sp>
    </p:spTree>
    <p:extLst>
      <p:ext uri="{BB962C8B-B14F-4D97-AF65-F5344CB8AC3E}">
        <p14:creationId xmlns:p14="http://schemas.microsoft.com/office/powerpoint/2010/main" val="360783516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35</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914400" lvl="1" indent="-457200" defTabSz="914400">
              <a:lnSpc>
                <a:spcPct val="90000"/>
              </a:lnSpc>
              <a:spcBef>
                <a:spcPct val="20000"/>
              </a:spcBef>
              <a:buFont typeface="+mj-lt"/>
              <a:buAutoNum type="alphaLcPeriod"/>
              <a:defRPr/>
            </a:pPr>
            <a:r>
              <a:rPr lang="en-US" sz="2000" dirty="0" smtClean="0">
                <a:solidFill>
                  <a:schemeClr val="accent4">
                    <a:lumMod val="90000"/>
                    <a:lumOff val="10000"/>
                  </a:schemeClr>
                </a:solidFill>
                <a:latin typeface="Calibri"/>
                <a:cs typeface="Calibri"/>
              </a:rPr>
              <a:t>Engagement </a:t>
            </a:r>
            <a:r>
              <a:rPr lang="en-US" sz="2000" dirty="0">
                <a:solidFill>
                  <a:schemeClr val="accent4">
                    <a:lumMod val="90000"/>
                    <a:lumOff val="10000"/>
                  </a:schemeClr>
                </a:solidFill>
                <a:latin typeface="Calibri"/>
                <a:cs typeface="Calibri"/>
              </a:rPr>
              <a:t>of the OST Science </a:t>
            </a:r>
            <a:r>
              <a:rPr lang="en-US" sz="2000" dirty="0" smtClean="0">
                <a:solidFill>
                  <a:schemeClr val="accent4">
                    <a:lumMod val="90000"/>
                    <a:lumOff val="10000"/>
                  </a:schemeClr>
                </a:solidFill>
                <a:latin typeface="Calibri"/>
                <a:cs typeface="Calibri"/>
              </a:rPr>
              <a:t>Team as home for the VC</a:t>
            </a:r>
          </a:p>
          <a:p>
            <a:pPr marL="914400" lvl="1" indent="-457200" defTabSz="914400">
              <a:lnSpc>
                <a:spcPct val="90000"/>
              </a:lnSpc>
              <a:spcBef>
                <a:spcPct val="20000"/>
              </a:spcBef>
              <a:buFont typeface="+mj-lt"/>
              <a:buAutoNum type="alphaLcPeriod"/>
              <a:defRPr/>
            </a:pPr>
            <a:r>
              <a:rPr lang="en-US" sz="2000" dirty="0">
                <a:solidFill>
                  <a:schemeClr val="accent4">
                    <a:lumMod val="90000"/>
                    <a:lumOff val="10000"/>
                  </a:schemeClr>
                </a:solidFill>
                <a:latin typeface="Calibri"/>
                <a:cs typeface="Calibri"/>
              </a:rPr>
              <a:t>D</a:t>
            </a:r>
            <a:r>
              <a:rPr lang="en-US" sz="2000" dirty="0" smtClean="0">
                <a:solidFill>
                  <a:schemeClr val="accent4">
                    <a:lumMod val="90000"/>
                    <a:lumOff val="10000"/>
                  </a:schemeClr>
                </a:solidFill>
                <a:latin typeface="Calibri"/>
                <a:ea typeface="MS Mincho"/>
                <a:cs typeface="Calibri"/>
              </a:rPr>
              <a:t>evelopment</a:t>
            </a:r>
            <a:r>
              <a:rPr lang="en-US" sz="2000" dirty="0" smtClean="0">
                <a:solidFill>
                  <a:schemeClr val="accent4">
                    <a:lumMod val="90000"/>
                    <a:lumOff val="10000"/>
                  </a:schemeClr>
                </a:solidFill>
                <a:latin typeface="Calibri"/>
                <a:cs typeface="Calibri"/>
              </a:rPr>
              <a:t> </a:t>
            </a:r>
            <a:r>
              <a:rPr lang="en-US" sz="2000" dirty="0">
                <a:solidFill>
                  <a:schemeClr val="accent4">
                    <a:lumMod val="90000"/>
                    <a:lumOff val="10000"/>
                  </a:schemeClr>
                </a:solidFill>
                <a:latin typeface="Calibri"/>
                <a:cs typeface="Calibri"/>
              </a:rPr>
              <a:t>of </a:t>
            </a:r>
            <a:r>
              <a:rPr lang="en-US" sz="2000" dirty="0" smtClean="0">
                <a:solidFill>
                  <a:schemeClr val="accent4">
                    <a:lumMod val="90000"/>
                    <a:lumOff val="10000"/>
                  </a:schemeClr>
                </a:solidFill>
                <a:latin typeface="Calibri"/>
                <a:cs typeface="Calibri"/>
              </a:rPr>
              <a:t>Jason</a:t>
            </a:r>
            <a:r>
              <a:rPr lang="en-US" sz="2000" dirty="0">
                <a:solidFill>
                  <a:schemeClr val="accent4">
                    <a:lumMod val="90000"/>
                    <a:lumOff val="10000"/>
                  </a:schemeClr>
                </a:solidFill>
                <a:latin typeface="Calibri"/>
                <a:cs typeface="Calibri"/>
              </a:rPr>
              <a:t>-3 as continuation of the reference time series, and planning for Jason-</a:t>
            </a:r>
            <a:r>
              <a:rPr lang="en-US" sz="2000" dirty="0" smtClean="0">
                <a:solidFill>
                  <a:schemeClr val="accent4">
                    <a:lumMod val="90000"/>
                    <a:lumOff val="10000"/>
                  </a:schemeClr>
                </a:solidFill>
                <a:latin typeface="Calibri"/>
                <a:cs typeface="Calibri"/>
              </a:rPr>
              <a:t>CS </a:t>
            </a:r>
            <a:endParaRPr lang="en-US" sz="2000" dirty="0">
              <a:solidFill>
                <a:schemeClr val="accent4">
                  <a:lumMod val="90000"/>
                  <a:lumOff val="10000"/>
                </a:schemeClr>
              </a:solidFill>
              <a:latin typeface="Calibri"/>
              <a:cs typeface="Calibri"/>
            </a:endParaRPr>
          </a:p>
          <a:p>
            <a:pPr marL="914400" lvl="1" indent="-457200" defTabSz="914400">
              <a:lnSpc>
                <a:spcPct val="90000"/>
              </a:lnSpc>
              <a:spcBef>
                <a:spcPct val="20000"/>
              </a:spcBef>
              <a:buFont typeface="+mj-lt"/>
              <a:buAutoNum type="alphaLcPeriod"/>
              <a:defRPr/>
            </a:pPr>
            <a:r>
              <a:rPr lang="en-US" sz="2000" dirty="0" smtClean="0">
                <a:solidFill>
                  <a:schemeClr val="accent4">
                    <a:lumMod val="90000"/>
                    <a:lumOff val="10000"/>
                  </a:schemeClr>
                </a:solidFill>
                <a:latin typeface="Calibri"/>
                <a:cs typeface="Calibri"/>
              </a:rPr>
              <a:t>Sea level ECV support</a:t>
            </a:r>
          </a:p>
          <a:p>
            <a:pPr marL="914400" lvl="1" indent="-457200" defTabSz="914400" hangingPunct="1">
              <a:lnSpc>
                <a:spcPct val="90000"/>
              </a:lnSpc>
              <a:spcBef>
                <a:spcPct val="20000"/>
              </a:spcBef>
              <a:buFont typeface="+mj-lt"/>
              <a:buAutoNum type="alphaLcPeriod"/>
              <a:defRPr/>
            </a:pPr>
            <a:r>
              <a:rPr lang="en-GB" sz="2000" dirty="0" smtClean="0">
                <a:solidFill>
                  <a:schemeClr val="accent4">
                    <a:lumMod val="90000"/>
                    <a:lumOff val="10000"/>
                  </a:schemeClr>
                </a:solidFill>
                <a:latin typeface="Calibri"/>
                <a:ea typeface="MS Mincho"/>
              </a:rPr>
              <a:t>Development of the OST Implementation Plan</a:t>
            </a: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341313" indent="-342900" defTabSz="914400" eaLnBrk="0" hangingPunct="0">
              <a:spcBef>
                <a:spcPts val="600"/>
              </a:spcBef>
              <a:buFont typeface="Arial"/>
              <a:buChar cha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Any revisions to 3-year outcomes?</a:t>
            </a:r>
          </a:p>
          <a:p>
            <a:pPr marL="912813" lvl="1" indent="-457200" defTabSz="914400" eaLnBrk="0" hangingPunct="0">
              <a:spcBef>
                <a:spcPts val="600"/>
              </a:spcBef>
              <a:buFont typeface="+mj-lt"/>
              <a:buAutoNum type="alphaLcPeriod"/>
            </a:pPr>
            <a:r>
              <a:rPr kumimoji="0" lang="en-GB" altLang="ja-JP" sz="2000" i="0" u="none" strike="noStrike" kern="0" cap="none" spc="0" normalizeH="0" baseline="0" noProof="0" dirty="0" smtClean="0">
                <a:ln>
                  <a:noFill/>
                </a:ln>
                <a:solidFill>
                  <a:schemeClr val="accent4">
                    <a:lumMod val="90000"/>
                    <a:lumOff val="10000"/>
                  </a:schemeClr>
                </a:solidFill>
                <a:effectLst/>
                <a:uLnTx/>
                <a:uFillTx/>
                <a:latin typeface="Calibri" pitchFamily="34" charset="0"/>
                <a:ea typeface="ＭＳ Ｐゴシック" pitchFamily="50" charset="-128"/>
                <a:cs typeface="Arial" pitchFamily="34" charset="0"/>
              </a:rPr>
              <a:t>Further iterations needed, OST today funded by research agencies, with different objectives and participants than OST-VC</a:t>
            </a:r>
          </a:p>
          <a:p>
            <a:pPr marL="912813" lvl="1" indent="-457200" defTabSz="914400" eaLnBrk="0" hangingPunct="0">
              <a:spcBef>
                <a:spcPts val="600"/>
              </a:spcBef>
              <a:buFont typeface="+mj-lt"/>
              <a:buAutoNum type="alphaLcPeriod"/>
            </a:pPr>
            <a:r>
              <a:rPr lang="en-GB" altLang="ja-JP" sz="2000" kern="0" dirty="0" smtClean="0">
                <a:solidFill>
                  <a:schemeClr val="accent4">
                    <a:lumMod val="90000"/>
                    <a:lumOff val="10000"/>
                  </a:schemeClr>
                </a:solidFill>
                <a:latin typeface="Calibri" pitchFamily="34" charset="0"/>
                <a:ea typeface="ＭＳ Ｐゴシック" pitchFamily="50" charset="-128"/>
                <a:cs typeface="Arial" pitchFamily="34" charset="0"/>
              </a:rPr>
              <a:t>Jason-3 launcher selected, target launch date December 2014, Jason-CS satellite phase B on going, program approval process initiated by agencies</a:t>
            </a:r>
          </a:p>
          <a:p>
            <a:pPr marL="912813" lvl="1" indent="-457200" defTabSz="914400" eaLnBrk="0" hangingPunct="0">
              <a:spcBef>
                <a:spcPts val="600"/>
              </a:spcBef>
              <a:buFont typeface="+mj-lt"/>
              <a:buAutoNum type="alphaLcPeriod"/>
            </a:pPr>
            <a:r>
              <a:rPr kumimoji="0" lang="en-GB" altLang="ja-JP" sz="2000" i="0" u="none" strike="noStrike" kern="0" cap="none" spc="0" normalizeH="0" baseline="0" noProof="0" dirty="0" smtClean="0">
                <a:ln>
                  <a:noFill/>
                </a:ln>
                <a:solidFill>
                  <a:schemeClr val="accent4">
                    <a:lumMod val="90000"/>
                    <a:lumOff val="10000"/>
                  </a:schemeClr>
                </a:solidFill>
                <a:effectLst/>
                <a:uLnTx/>
                <a:uFillTx/>
                <a:latin typeface="Calibri" pitchFamily="34" charset="0"/>
                <a:ea typeface="ＭＳ Ｐゴシック" pitchFamily="50" charset="-128"/>
                <a:cs typeface="Arial" pitchFamily="34" charset="0"/>
              </a:rPr>
              <a:t>On going for sea level, paper drafted by Eric Lindstrom</a:t>
            </a:r>
            <a:r>
              <a:rPr kumimoji="0" lang="en-GB" altLang="ja-JP" sz="2000" i="0" u="none" strike="noStrike" kern="0" cap="none" spc="0" normalizeH="0" noProof="0" dirty="0" smtClean="0">
                <a:ln>
                  <a:noFill/>
                </a:ln>
                <a:solidFill>
                  <a:schemeClr val="accent4">
                    <a:lumMod val="90000"/>
                    <a:lumOff val="10000"/>
                  </a:schemeClr>
                </a:solidFill>
                <a:effectLst/>
                <a:uLnTx/>
                <a:uFillTx/>
                <a:latin typeface="Calibri" pitchFamily="34" charset="0"/>
                <a:ea typeface="ＭＳ Ｐゴシック" pitchFamily="50" charset="-128"/>
                <a:cs typeface="Arial" pitchFamily="34" charset="0"/>
              </a:rPr>
              <a:t> for a CEOS initiative in operational oceanography (involving also the other VC’s, SST, Wind Vectors, Ocean </a:t>
            </a:r>
            <a:r>
              <a:rPr kumimoji="0" lang="en-GB" altLang="ja-JP" sz="2000" i="0" u="none" strike="noStrike" kern="0" cap="none" spc="0" normalizeH="0" noProof="0" dirty="0" err="1" smtClean="0">
                <a:ln>
                  <a:noFill/>
                </a:ln>
                <a:solidFill>
                  <a:schemeClr val="accent4">
                    <a:lumMod val="90000"/>
                    <a:lumOff val="10000"/>
                  </a:schemeClr>
                </a:solidFill>
                <a:effectLst/>
                <a:uLnTx/>
                <a:uFillTx/>
                <a:latin typeface="Calibri" pitchFamily="34" charset="0"/>
                <a:ea typeface="ＭＳ Ｐゴシック" pitchFamily="50" charset="-128"/>
                <a:cs typeface="Arial" pitchFamily="34" charset="0"/>
              </a:rPr>
              <a:t>Color</a:t>
            </a:r>
            <a:r>
              <a:rPr kumimoji="0" lang="en-GB" altLang="ja-JP" sz="2000" i="0" u="none" strike="noStrike" kern="0" cap="none" spc="0" normalizeH="0" noProof="0" dirty="0" smtClean="0">
                <a:ln>
                  <a:noFill/>
                </a:ln>
                <a:solidFill>
                  <a:schemeClr val="accent4">
                    <a:lumMod val="90000"/>
                    <a:lumOff val="10000"/>
                  </a:schemeClr>
                </a:solidFill>
                <a:effectLst/>
                <a:uLnTx/>
                <a:uFillTx/>
                <a:latin typeface="Calibri" pitchFamily="34" charset="0"/>
                <a:ea typeface="ＭＳ Ｐゴシック" pitchFamily="50" charset="-128"/>
                <a:cs typeface="Arial" pitchFamily="34" charset="0"/>
              </a:rPr>
              <a:t>)</a:t>
            </a:r>
          </a:p>
          <a:p>
            <a:pPr marL="912813" lvl="1" indent="-457200" defTabSz="914400" eaLnBrk="0" hangingPunct="0">
              <a:spcBef>
                <a:spcPts val="600"/>
              </a:spcBef>
              <a:buFont typeface="+mj-lt"/>
              <a:buAutoNum type="alphaLcPeriod"/>
            </a:pPr>
            <a:r>
              <a:rPr lang="en-GB" altLang="ja-JP" sz="2000" kern="0" baseline="0" dirty="0" smtClean="0">
                <a:solidFill>
                  <a:schemeClr val="accent4">
                    <a:lumMod val="90000"/>
                    <a:lumOff val="10000"/>
                  </a:schemeClr>
                </a:solidFill>
                <a:latin typeface="Calibri" pitchFamily="34" charset="0"/>
                <a:ea typeface="ＭＳ Ｐゴシック" pitchFamily="50" charset="-128"/>
                <a:cs typeface="Arial" pitchFamily="34" charset="0"/>
              </a:rPr>
              <a:t>Postponed</a:t>
            </a:r>
            <a:endParaRPr kumimoji="0" lang="en-GB" altLang="ja-JP" sz="2000" i="0" u="none" strike="noStrike" kern="0" cap="none" spc="0" normalizeH="0" baseline="0" noProof="0" dirty="0" smtClean="0">
              <a:ln>
                <a:noFill/>
              </a:ln>
              <a:solidFill>
                <a:schemeClr val="accent4">
                  <a:lumMod val="90000"/>
                  <a:lumOff val="10000"/>
                </a:schemeClr>
              </a:solidFill>
              <a:effectLst/>
              <a:uLnTx/>
              <a:uFillTx/>
              <a:latin typeface="Calibri" pitchFamily="34" charset="0"/>
              <a:ea typeface="ＭＳ Ｐゴシック" pitchFamily="50" charset="-128"/>
              <a:cs typeface="Arial" pitchFamily="34" charset="0"/>
            </a:endParaRPr>
          </a:p>
          <a:p>
            <a:pPr marL="912813" lvl="1" indent="-457200" defTabSz="914400" eaLnBrk="0" hangingPunct="0">
              <a:spcBef>
                <a:spcPts val="600"/>
              </a:spcBef>
              <a:buFont typeface="+mj-lt"/>
              <a:buAutoNum type="alphaLcPeriod"/>
            </a:pPr>
            <a:endParaRPr kumimoji="0" lang="en-US" altLang="ja-JP" sz="2400" i="0" u="none" strike="noStrike" kern="0" cap="none" spc="0" normalizeH="0" baseline="0" noProof="0" dirty="0" smtClean="0">
              <a:ln>
                <a:noFill/>
              </a:ln>
              <a:solidFill>
                <a:schemeClr val="tx1">
                  <a:lumMod val="75000"/>
                </a:schemeClr>
              </a:solidFill>
              <a:effectLst/>
              <a:uLnTx/>
              <a:uFillTx/>
              <a:latin typeface="Calibri" pitchFamily="34" charset="0"/>
              <a:ea typeface="ＭＳ Ｐゴシック" pitchFamily="50" charset="-128"/>
              <a:cs typeface="Arial" pitchFamily="34"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36</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AU"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Issues raised</a:t>
            </a:r>
            <a:r>
              <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 SIT-27:</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914400" lvl="1" indent="-457200">
              <a:buFont typeface="+mj-lt"/>
              <a:buAutoNum type="arabicPeriod"/>
            </a:pPr>
            <a:r>
              <a:rPr lang="en-US" sz="2000" dirty="0"/>
              <a:t>How do we transform OSTST from a multi-agency funding-driven construct into a CEOS mechanism for international involvement. (analogue to GHRSST for SST)</a:t>
            </a:r>
            <a:r>
              <a:rPr lang="en-US" sz="2000" dirty="0" smtClean="0"/>
              <a:t>?</a:t>
            </a:r>
          </a:p>
          <a:p>
            <a:pPr lvl="1"/>
            <a:endParaRPr lang="en-AU" altLang="ja-JP" sz="2000" dirty="0"/>
          </a:p>
          <a:p>
            <a:pPr marL="914400" lvl="1" indent="-457200">
              <a:buFont typeface="+mj-lt"/>
              <a:buAutoNum type="arabicPeriod"/>
            </a:pPr>
            <a:r>
              <a:rPr lang="en-AU" sz="2000" dirty="0"/>
              <a:t>Challenges for SIT </a:t>
            </a:r>
            <a:r>
              <a:rPr lang="en-AU" sz="2000" dirty="0" smtClean="0"/>
              <a:t>include securing commitment from lead OSTST agencies to devote resources to OST-VC administration and services</a:t>
            </a:r>
            <a:endParaRPr lang="en-AU" sz="2000" dirty="0"/>
          </a:p>
          <a:p>
            <a:pPr marL="914400" lvl="1" indent="-457200">
              <a:buFont typeface="+mj-lt"/>
              <a:buAutoNum type="arabicPeriod"/>
            </a:pPr>
            <a:endParaRPr lang="en-AU" sz="2000" dirty="0" smtClean="0"/>
          </a:p>
          <a:p>
            <a:pPr marL="914400" lvl="1" indent="-457200">
              <a:buFont typeface="+mj-lt"/>
              <a:buAutoNum type="arabicPeriod"/>
            </a:pPr>
            <a:r>
              <a:rPr lang="en-AU" sz="2000" dirty="0" smtClean="0"/>
              <a:t>Need to encourage </a:t>
            </a:r>
            <a:r>
              <a:rPr lang="en-AU" sz="2000" dirty="0"/>
              <a:t>involvement in OSTST from agencies that fly “complimentary missions” that are not presently formal members of OSTST </a:t>
            </a:r>
            <a:r>
              <a:rPr lang="en-AU" sz="2000" dirty="0" smtClean="0"/>
              <a:t>(e.g. ESA).</a:t>
            </a:r>
            <a:endParaRPr lang="en-GB" altLang="ja-JP" sz="2000" b="1" dirty="0" smtClean="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37</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May 2012</a:t>
            </a:r>
            <a:r>
              <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telcon</a:t>
            </a:r>
          </a:p>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914400" lvl="1" indent="-457200" defTabSz="914400">
              <a:lnSpc>
                <a:spcPct val="90000"/>
              </a:lnSpc>
              <a:spcBef>
                <a:spcPct val="20000"/>
              </a:spcBef>
              <a:buFont typeface="+mj-lt"/>
              <a:buAutoNum type="arabicPeriod"/>
              <a:defRPr/>
            </a:pPr>
            <a:r>
              <a:rPr lang="en-GB" sz="2400" dirty="0"/>
              <a:t>Eric and Francois to write up a “one pager” summarizing the proposal for a group to coordinate operational aspects of the CEOS oceans VCs</a:t>
            </a:r>
            <a:r>
              <a:rPr lang="en-GB" sz="2400" dirty="0" smtClean="0"/>
              <a:t>.</a:t>
            </a:r>
          </a:p>
          <a:p>
            <a:pPr lvl="2" defTabSz="914400">
              <a:lnSpc>
                <a:spcPct val="90000"/>
              </a:lnSpc>
              <a:spcBef>
                <a:spcPct val="20000"/>
              </a:spcBef>
              <a:defRPr/>
            </a:pPr>
            <a:r>
              <a:rPr lang="en-GB" sz="2400" b="1" i="1" dirty="0" smtClean="0"/>
              <a:t>Drafted</a:t>
            </a:r>
          </a:p>
        </p:txBody>
      </p:sp>
    </p:spTree>
  </p:cSld>
  <p:clrMapOvr>
    <a:overrideClrMapping bg1="lt1" tx1="dk1" bg2="lt2" tx2="dk2" accent1="accent1" accent2="accent2" accent3="accent3" accent4="accent4" accent5="accent5" accent6="accent6" hlink="hlink" folHlink="folHlink"/>
  </p:clrMapOvr>
  <p:transition xmlns:p14="http://schemas.microsoft.com/office/powerpoint/2010/main" spd="slow"/>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38</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CEOS-25</a:t>
            </a: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GB" sz="2400" dirty="0" smtClean="0"/>
              <a:t>No specific actions identified.</a:t>
            </a:r>
            <a:endParaRPr lang="en-AU" sz="2400" b="1" i="1" dirty="0" smtClean="0"/>
          </a:p>
        </p:txBody>
      </p:sp>
    </p:spTree>
    <p:extLst>
      <p:ext uri="{BB962C8B-B14F-4D97-AF65-F5344CB8AC3E}">
        <p14:creationId xmlns:p14="http://schemas.microsoft.com/office/powerpoint/2010/main" val="28592439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39</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SIT-27 and Workshop</a:t>
            </a: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AU" sz="2400" dirty="0" smtClean="0"/>
              <a:t>No specific actions identified.</a:t>
            </a:r>
            <a:endParaRPr kumimoji="0" lang="en-US" altLang="ja-JP" sz="2200" b="1" i="1"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412766041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Introduction and context </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Sharp-end emphasis reflects the need for GEO to be seen to deliver (pre-2015 and post-2015). Success of GEO is crucial for CEOS and its members.</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1692690207"/>
              </p:ext>
            </p:extLst>
          </p:nvPr>
        </p:nvGraphicFramePr>
        <p:xfrm>
          <a:off x="2034630" y="2717214"/>
          <a:ext cx="5783033" cy="3829636"/>
        </p:xfrm>
        <a:graphic>
          <a:graphicData uri="http://schemas.openxmlformats.org/drawingml/2006/table">
            <a:tbl>
              <a:tblPr firstRow="1" bandRow="1">
                <a:tableStyleId>{793D81CF-94F2-401A-BA57-92F5A7B2D0C5}</a:tableStyleId>
              </a:tblPr>
              <a:tblGrid>
                <a:gridCol w="1819040"/>
                <a:gridCol w="3963993"/>
              </a:tblGrid>
              <a:tr h="305288">
                <a:tc>
                  <a:txBody>
                    <a:bodyPr/>
                    <a:lstStyle/>
                    <a:p>
                      <a:r>
                        <a:rPr lang="en-US" sz="1000" dirty="0" smtClean="0"/>
                        <a:t>Priority </a:t>
                      </a:r>
                      <a:endParaRPr lang="en-US" sz="1000" dirty="0"/>
                    </a:p>
                  </a:txBody>
                  <a:tcPr marL="75511" marR="75511" marT="37755" marB="37755"/>
                </a:tc>
                <a:tc>
                  <a:txBody>
                    <a:bodyPr/>
                    <a:lstStyle/>
                    <a:p>
                      <a:r>
                        <a:rPr lang="en-US" sz="1000" dirty="0" smtClean="0"/>
                        <a:t>Status &amp; outlook</a:t>
                      </a:r>
                      <a:endParaRPr lang="en-US" sz="1000" dirty="0"/>
                    </a:p>
                  </a:txBody>
                  <a:tcPr marL="75511" marR="75511" marT="37755" marB="37755"/>
                </a:tc>
              </a:tr>
              <a:tr h="528577">
                <a:tc>
                  <a:txBody>
                    <a:bodyPr/>
                    <a:lstStyle/>
                    <a:p>
                      <a:r>
                        <a:rPr lang="en-US" sz="1000" b="1" dirty="0" smtClean="0"/>
                        <a:t>GFOI/FCT</a:t>
                      </a:r>
                      <a:endParaRPr lang="en-US" sz="1000" b="1" dirty="0"/>
                    </a:p>
                  </a:txBody>
                  <a:tcPr marL="75511" marR="75511" marT="37755" marB="37755"/>
                </a:tc>
                <a:tc>
                  <a:txBody>
                    <a:bodyPr/>
                    <a:lstStyle/>
                    <a:p>
                      <a:r>
                        <a:rPr lang="en-US" sz="1000" b="1" dirty="0" smtClean="0"/>
                        <a:t>Pre-operational. Acquisitions handled by SDCG. Urgent need for institutional</a:t>
                      </a:r>
                      <a:r>
                        <a:rPr lang="en-US" sz="1000" b="1" baseline="0" dirty="0" smtClean="0"/>
                        <a:t> support around sample national dataset development. Also cal-val aspects of Methods &amp; Protocols.</a:t>
                      </a:r>
                      <a:endParaRPr lang="en-US" sz="1000" b="1" dirty="0"/>
                    </a:p>
                  </a:txBody>
                  <a:tcPr marL="75511" marR="75511" marT="37755" marB="37755"/>
                </a:tc>
              </a:tr>
              <a:tr h="528577">
                <a:tc>
                  <a:txBody>
                    <a:bodyPr/>
                    <a:lstStyle/>
                    <a:p>
                      <a:r>
                        <a:rPr lang="en-US" sz="1000" b="1" dirty="0" smtClean="0"/>
                        <a:t>Climate Architecture</a:t>
                      </a:r>
                      <a:endParaRPr lang="en-US" sz="1000" b="1" dirty="0"/>
                    </a:p>
                  </a:txBody>
                  <a:tcPr marL="75511" marR="75511" marT="37755" marB="37755"/>
                </a:tc>
                <a:tc>
                  <a:txBody>
                    <a:bodyPr/>
                    <a:lstStyle/>
                    <a:p>
                      <a:r>
                        <a:rPr lang="en-US" sz="1000" b="1" dirty="0" smtClean="0"/>
                        <a:t>VC &amp; WG</a:t>
                      </a:r>
                      <a:r>
                        <a:rPr lang="en-US" sz="1000" b="1" baseline="0" dirty="0" smtClean="0"/>
                        <a:t> support assumed. ECV coordination support needed – good mapping to the VC topics. ECV survey just starting – timely to consider delivery mechanisms.</a:t>
                      </a:r>
                      <a:endParaRPr lang="en-US" sz="1000" b="1" dirty="0"/>
                    </a:p>
                  </a:txBody>
                  <a:tcPr marL="75511" marR="75511" marT="37755" marB="37755"/>
                </a:tc>
              </a:tr>
              <a:tr h="385766">
                <a:tc>
                  <a:txBody>
                    <a:bodyPr/>
                    <a:lstStyle/>
                    <a:p>
                      <a:r>
                        <a:rPr lang="en-US" sz="1000" b="1" dirty="0" smtClean="0"/>
                        <a:t>GCI &amp; </a:t>
                      </a:r>
                      <a:r>
                        <a:rPr lang="en-US" sz="1000" b="1" dirty="0" err="1" smtClean="0"/>
                        <a:t>DataCORE</a:t>
                      </a:r>
                      <a:endParaRPr lang="en-US" sz="1000" b="1" dirty="0"/>
                    </a:p>
                  </a:txBody>
                  <a:tcPr marL="75511" marR="75511" marT="37755" marB="37755"/>
                </a:tc>
                <a:tc>
                  <a:txBody>
                    <a:bodyPr/>
                    <a:lstStyle/>
                    <a:p>
                      <a:r>
                        <a:rPr lang="en-US" sz="1000" b="1" dirty="0" smtClean="0"/>
                        <a:t>Underway.</a:t>
                      </a:r>
                      <a:r>
                        <a:rPr lang="en-US" sz="1000" b="1" baseline="0" dirty="0" smtClean="0"/>
                        <a:t> Need for data discovery &amp; access tools: CWIC, IDN, HMA, portals</a:t>
                      </a:r>
                      <a:endParaRPr lang="en-US" sz="1000" b="1" dirty="0"/>
                    </a:p>
                  </a:txBody>
                  <a:tcPr marL="75511" marR="75511" marT="37755" marB="37755"/>
                </a:tc>
              </a:tr>
              <a:tr h="385766">
                <a:tc>
                  <a:txBody>
                    <a:bodyPr/>
                    <a:lstStyle/>
                    <a:p>
                      <a:r>
                        <a:rPr lang="en-US" sz="1000" b="1" dirty="0" smtClean="0"/>
                        <a:t>Supersites &amp; DRM</a:t>
                      </a:r>
                      <a:endParaRPr lang="en-US" sz="1000" b="1" dirty="0"/>
                    </a:p>
                  </a:txBody>
                  <a:tcPr marL="75511" marR="75511" marT="37755" marB="37755"/>
                </a:tc>
                <a:tc>
                  <a:txBody>
                    <a:bodyPr/>
                    <a:lstStyle/>
                    <a:p>
                      <a:r>
                        <a:rPr lang="en-US" sz="1000" b="1" dirty="0" smtClean="0"/>
                        <a:t>Data</a:t>
                      </a:r>
                      <a:r>
                        <a:rPr lang="en-US" sz="1000" b="1" baseline="0" dirty="0" smtClean="0"/>
                        <a:t> supply underway, PIs undertake product </a:t>
                      </a:r>
                      <a:r>
                        <a:rPr lang="en-US" sz="1000" b="1" baseline="0" dirty="0" err="1" smtClean="0"/>
                        <a:t>devt</a:t>
                      </a:r>
                      <a:r>
                        <a:rPr lang="en-US" sz="1000" b="1" baseline="0" dirty="0" smtClean="0"/>
                        <a:t> &amp; analysis. New DRM activity in discussion.</a:t>
                      </a:r>
                      <a:endParaRPr lang="en-US" sz="1000" b="1" dirty="0"/>
                    </a:p>
                  </a:txBody>
                  <a:tcPr marL="75511" marR="75511" marT="37755" marB="37755"/>
                </a:tc>
              </a:tr>
              <a:tr h="385766">
                <a:tc>
                  <a:txBody>
                    <a:bodyPr/>
                    <a:lstStyle/>
                    <a:p>
                      <a:r>
                        <a:rPr lang="en-US" sz="1000" b="1" dirty="0" smtClean="0"/>
                        <a:t>JECAM &amp; GEO-GLAM</a:t>
                      </a:r>
                      <a:endParaRPr lang="en-US" sz="1000" b="1" dirty="0"/>
                    </a:p>
                  </a:txBody>
                  <a:tcPr marL="75511" marR="75511" marT="37755" marB="37755"/>
                </a:tc>
                <a:tc>
                  <a:txBody>
                    <a:bodyPr/>
                    <a:lstStyle/>
                    <a:p>
                      <a:r>
                        <a:rPr lang="en-US" sz="1000" b="1" dirty="0" smtClean="0"/>
                        <a:t>JECAM underway. GEO-GLAM in planning phase and developing requirements. GEO-GLAM</a:t>
                      </a:r>
                      <a:r>
                        <a:rPr lang="en-US" sz="1000" b="1" baseline="0" dirty="0" smtClean="0"/>
                        <a:t> ‘might’ expand rapidly.</a:t>
                      </a:r>
                      <a:endParaRPr lang="en-US" sz="1000" b="1" dirty="0"/>
                    </a:p>
                  </a:txBody>
                  <a:tcPr marL="75511" marR="75511" marT="37755" marB="37755"/>
                </a:tc>
              </a:tr>
              <a:tr h="305288">
                <a:tc>
                  <a:txBody>
                    <a:bodyPr/>
                    <a:lstStyle/>
                    <a:p>
                      <a:r>
                        <a:rPr lang="en-US" sz="1000" dirty="0" smtClean="0"/>
                        <a:t>Data Democracy</a:t>
                      </a:r>
                      <a:endParaRPr lang="en-US" sz="1000" dirty="0"/>
                    </a:p>
                  </a:txBody>
                  <a:tcPr marL="75511" marR="75511" marT="37755" marB="37755"/>
                </a:tc>
                <a:tc>
                  <a:txBody>
                    <a:bodyPr/>
                    <a:lstStyle/>
                    <a:p>
                      <a:r>
                        <a:rPr lang="en-US" sz="1000" dirty="0" smtClean="0"/>
                        <a:t>New </a:t>
                      </a:r>
                      <a:r>
                        <a:rPr lang="en-US" sz="1000" dirty="0" err="1" smtClean="0"/>
                        <a:t>WGCapD</a:t>
                      </a:r>
                      <a:r>
                        <a:rPr lang="en-US" sz="1000" dirty="0" smtClean="0"/>
                        <a:t> – planning phase.</a:t>
                      </a:r>
                      <a:endParaRPr lang="en-US" sz="1000" dirty="0"/>
                    </a:p>
                  </a:txBody>
                  <a:tcPr marL="75511" marR="75511" marT="37755" marB="37755"/>
                </a:tc>
              </a:tr>
              <a:tr h="385766">
                <a:tc>
                  <a:txBody>
                    <a:bodyPr/>
                    <a:lstStyle/>
                    <a:p>
                      <a:r>
                        <a:rPr lang="en-US" sz="1000" dirty="0" smtClean="0"/>
                        <a:t>GEO Carbon Strategy</a:t>
                      </a:r>
                      <a:endParaRPr lang="en-US" sz="1000" dirty="0"/>
                    </a:p>
                  </a:txBody>
                  <a:tcPr marL="75511" marR="75511" marT="37755" marB="37755"/>
                </a:tc>
                <a:tc>
                  <a:txBody>
                    <a:bodyPr/>
                    <a:lstStyle/>
                    <a:p>
                      <a:r>
                        <a:rPr lang="en-US" sz="1000" dirty="0" smtClean="0"/>
                        <a:t>Planning phase. Implementation</a:t>
                      </a:r>
                      <a:r>
                        <a:rPr lang="en-US" sz="1000" baseline="0" dirty="0" smtClean="0"/>
                        <a:t> actions needed from 2013 to address report recommendations.</a:t>
                      </a:r>
                      <a:endParaRPr lang="en-US" sz="1000" dirty="0"/>
                    </a:p>
                  </a:txBody>
                  <a:tcPr marL="75511" marR="75511" marT="37755" marB="37755"/>
                </a:tc>
              </a:tr>
              <a:tr h="305288">
                <a:tc>
                  <a:txBody>
                    <a:bodyPr/>
                    <a:lstStyle/>
                    <a:p>
                      <a:r>
                        <a:rPr lang="en-US" sz="1000" dirty="0" smtClean="0"/>
                        <a:t>GEO Water Strategy</a:t>
                      </a:r>
                      <a:endParaRPr lang="en-US" sz="1000" dirty="0"/>
                    </a:p>
                  </a:txBody>
                  <a:tcPr marL="75511" marR="75511" marT="37755" marB="37755"/>
                </a:tc>
                <a:tc>
                  <a:txBody>
                    <a:bodyPr/>
                    <a:lstStyle/>
                    <a:p>
                      <a:r>
                        <a:rPr lang="en-US" sz="1200" dirty="0" smtClean="0"/>
                        <a:t>Planning</a:t>
                      </a:r>
                      <a:r>
                        <a:rPr lang="en-US" sz="1200" baseline="0" dirty="0" smtClean="0"/>
                        <a:t> phase. Requirements in definition.</a:t>
                      </a:r>
                      <a:endParaRPr lang="en-US" sz="1200" dirty="0"/>
                    </a:p>
                  </a:txBody>
                  <a:tcPr marL="75511" marR="75511" marT="37755" marB="37755"/>
                </a:tc>
              </a:tr>
              <a:tr h="305288">
                <a:tc>
                  <a:txBody>
                    <a:bodyPr/>
                    <a:lstStyle/>
                    <a:p>
                      <a:r>
                        <a:rPr lang="en-US" sz="1000" dirty="0" smtClean="0"/>
                        <a:t>GEO BON</a:t>
                      </a:r>
                      <a:endParaRPr lang="en-US" sz="1000" dirty="0"/>
                    </a:p>
                  </a:txBody>
                  <a:tcPr marL="75511" marR="75511" marT="37755" marB="37755"/>
                </a:tc>
                <a:tc>
                  <a:txBody>
                    <a:bodyPr/>
                    <a:lstStyle/>
                    <a:p>
                      <a:r>
                        <a:rPr lang="en-US" sz="1200" dirty="0" smtClean="0"/>
                        <a:t>Planning Phase. Requirements in definition.</a:t>
                      </a:r>
                      <a:endParaRPr lang="en-US" sz="1200" dirty="0"/>
                    </a:p>
                  </a:txBody>
                  <a:tcPr marL="75511" marR="75511" marT="37755" marB="37755"/>
                </a:tc>
              </a:tr>
            </a:tbl>
          </a:graphicData>
        </a:graphic>
      </p:graphicFrame>
      <p:sp>
        <p:nvSpPr>
          <p:cNvPr id="8" name="TextBox 7"/>
          <p:cNvSpPr txBox="1"/>
          <p:nvPr/>
        </p:nvSpPr>
        <p:spPr>
          <a:xfrm>
            <a:off x="1228580" y="3881890"/>
            <a:ext cx="830373" cy="276999"/>
          </a:xfrm>
          <a:prstGeom prst="rect">
            <a:avLst/>
          </a:prstGeom>
          <a:noFill/>
        </p:spPr>
        <p:txBody>
          <a:bodyPr wrap="square" rtlCol="0">
            <a:spAutoFit/>
          </a:bodyPr>
          <a:lstStyle/>
          <a:p>
            <a:r>
              <a:rPr lang="en-US" sz="1200" dirty="0" smtClean="0"/>
              <a:t>Maturity</a:t>
            </a:r>
            <a:endParaRPr lang="en-US" sz="1200" dirty="0"/>
          </a:p>
        </p:txBody>
      </p:sp>
      <p:sp>
        <p:nvSpPr>
          <p:cNvPr id="9" name="Striped Right Arrow 8"/>
          <p:cNvSpPr/>
          <p:nvPr/>
        </p:nvSpPr>
        <p:spPr bwMode="auto">
          <a:xfrm rot="16200000">
            <a:off x="1072937" y="2912292"/>
            <a:ext cx="1064321" cy="674168"/>
          </a:xfrm>
          <a:prstGeom prst="stripedRightArrow">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smtClean="0">
              <a:ln>
                <a:noFill/>
              </a:ln>
              <a:solidFill>
                <a:srgbClr val="000000"/>
              </a:solidFill>
              <a:effectLst/>
              <a:latin typeface="Tahoma" pitchFamily="34" charset="0"/>
            </a:endParaRPr>
          </a:p>
        </p:txBody>
      </p:sp>
    </p:spTree>
    <p:extLst>
      <p:ext uri="{BB962C8B-B14F-4D97-AF65-F5344CB8AC3E}">
        <p14:creationId xmlns:p14="http://schemas.microsoft.com/office/powerpoint/2010/main" val="19814971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40</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US" altLang="ja-JP" sz="2400" b="1" i="0" u="none" strike="noStrike" kern="0" cap="none" spc="0" normalizeH="0" baseline="0" noProof="0" dirty="0" err="1" smtClean="0">
                <a:ln>
                  <a:noFill/>
                </a:ln>
                <a:solidFill>
                  <a:schemeClr val="tx1">
                    <a:lumMod val="75000"/>
                  </a:schemeClr>
                </a:solidFill>
                <a:effectLst/>
                <a:uLnTx/>
                <a:uFillTx/>
                <a:latin typeface="Arial" pitchFamily="34" charset="0"/>
                <a:ea typeface="ＭＳ Ｐゴシック" pitchFamily="50" charset="-128"/>
                <a:cs typeface="Arial" pitchFamily="34" charset="0"/>
              </a:rPr>
              <a:t>Wishlist</a:t>
            </a:r>
            <a:r>
              <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a:t>
            </a: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AU" sz="2000" dirty="0" smtClean="0"/>
              <a:t>CNSA/China</a:t>
            </a:r>
          </a:p>
          <a:p>
            <a:pPr marL="1257300" lvl="2" indent="-342900" defTabSz="914400">
              <a:lnSpc>
                <a:spcPct val="90000"/>
              </a:lnSpc>
              <a:spcBef>
                <a:spcPct val="20000"/>
              </a:spcBef>
              <a:buFont typeface="Arial" charset="0"/>
              <a:buChar char="•"/>
              <a:defRPr/>
            </a:pPr>
            <a:r>
              <a:rPr lang="en-AU" sz="2000" dirty="0" smtClean="0"/>
              <a:t>Agreement with SOA (State Oceanic Administration) of China approved by EUMETSAT Council in June</a:t>
            </a:r>
          </a:p>
          <a:p>
            <a:pPr marL="1257300" lvl="2" indent="-342900" defTabSz="914400">
              <a:lnSpc>
                <a:spcPct val="90000"/>
              </a:lnSpc>
              <a:spcBef>
                <a:spcPct val="20000"/>
              </a:spcBef>
              <a:buFont typeface="Arial" charset="0"/>
              <a:buChar char="•"/>
              <a:defRPr/>
            </a:pPr>
            <a:r>
              <a:rPr lang="en-AU" sz="2000" dirty="0" smtClean="0"/>
              <a:t>The aim is to have mechanism in place for access by SOA of EUMETSAT data and products and by EUMETSAT of SOA Data and Products including those generated by the HY-2A satellite.</a:t>
            </a:r>
          </a:p>
          <a:p>
            <a:pPr marL="800100" lvl="1" indent="-342900" defTabSz="914400">
              <a:lnSpc>
                <a:spcPct val="90000"/>
              </a:lnSpc>
              <a:spcBef>
                <a:spcPct val="20000"/>
              </a:spcBef>
              <a:buFont typeface="Arial" charset="0"/>
              <a:buChar char="•"/>
              <a:defRPr/>
            </a:pPr>
            <a:r>
              <a:rPr lang="en-AU" sz="2000" dirty="0" smtClean="0"/>
              <a:t>Agencies </a:t>
            </a:r>
            <a:r>
              <a:rPr lang="en-AU" sz="2000" dirty="0"/>
              <a:t>that fly “complimentary missions” that are not presently formal </a:t>
            </a:r>
            <a:r>
              <a:rPr lang="en-AU" sz="2000" dirty="0" smtClean="0"/>
              <a:t>members.</a:t>
            </a:r>
            <a:endParaRPr lang="en-US" altLang="ja-JP" sz="2000" kern="0" dirty="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00532819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41</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Any other business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OST-VC mission status update</a:t>
            </a:r>
          </a:p>
          <a:p>
            <a:pPr lvl="1" algn="just">
              <a:buFont typeface="Arial" pitchFamily="34" charset="0"/>
              <a:buChar char="•"/>
            </a:pPr>
            <a:r>
              <a:rPr lang="en-GB" sz="1600" dirty="0" smtClean="0"/>
              <a:t> Loss of </a:t>
            </a:r>
            <a:r>
              <a:rPr lang="en-GB" sz="1600" dirty="0" err="1" smtClean="0"/>
              <a:t>Envisat</a:t>
            </a:r>
            <a:r>
              <a:rPr lang="en-GB" sz="1600" dirty="0" smtClean="0"/>
              <a:t> has been confirmed by ESA.</a:t>
            </a:r>
          </a:p>
          <a:p>
            <a:pPr lvl="1" algn="just">
              <a:lnSpc>
                <a:spcPts val="2160"/>
              </a:lnSpc>
              <a:buFont typeface="Arial" pitchFamily="34" charset="0"/>
              <a:buChar char="•"/>
            </a:pPr>
            <a:r>
              <a:rPr lang="en-GB" sz="1600" dirty="0" smtClean="0"/>
              <a:t> The Jason-1 mission on its new geodetic orbit was resumed on May 7, 2012</a:t>
            </a:r>
          </a:p>
          <a:p>
            <a:pPr lvl="1" algn="just">
              <a:lnSpc>
                <a:spcPts val="2160"/>
              </a:lnSpc>
              <a:buFont typeface="Arial" pitchFamily="34" charset="0"/>
              <a:buChar char="•"/>
            </a:pPr>
            <a:r>
              <a:rPr lang="en-GB" sz="1600" dirty="0" smtClean="0"/>
              <a:t> SARAL launch planned for this fall, payload module shipped to ISRO in June</a:t>
            </a:r>
          </a:p>
          <a:p>
            <a:pPr lvl="1">
              <a:lnSpc>
                <a:spcPts val="2160"/>
              </a:lnSpc>
              <a:buFont typeface="Arial" pitchFamily="34" charset="0"/>
              <a:buChar char="•"/>
            </a:pPr>
            <a:r>
              <a:rPr lang="en-GB" sz="1600" dirty="0" smtClean="0"/>
              <a:t> Space Exploration Technologies (</a:t>
            </a:r>
            <a:r>
              <a:rPr lang="en-GB" sz="1600" dirty="0" err="1" smtClean="0"/>
              <a:t>SpaceX</a:t>
            </a:r>
            <a:r>
              <a:rPr lang="en-GB" sz="1600" dirty="0" smtClean="0"/>
              <a:t>) of Hawthorne, California, selected  to launch the Jason-3 spacecraft.  The Jason-3 spacecraft will launch December, 2014 aboard a Falcon-9 rocket from Vandenberg Air Force Base </a:t>
            </a:r>
          </a:p>
          <a:p>
            <a:pPr lvl="1">
              <a:lnSpc>
                <a:spcPts val="2160"/>
              </a:lnSpc>
              <a:buFont typeface="Arial" pitchFamily="34" charset="0"/>
              <a:buChar char="•"/>
            </a:pPr>
            <a:r>
              <a:rPr lang="en-GB" sz="1600" dirty="0" smtClean="0"/>
              <a:t> Jason-CS preparatory phase on going. </a:t>
            </a:r>
          </a:p>
          <a:p>
            <a:pPr lvl="2">
              <a:lnSpc>
                <a:spcPts val="2160"/>
              </a:lnSpc>
              <a:buFont typeface="Arial" pitchFamily="34" charset="0"/>
              <a:buChar char="•"/>
            </a:pPr>
            <a:r>
              <a:rPr lang="en-GB" sz="1600" dirty="0" smtClean="0"/>
              <a:t> EUM Council has approved the Preliminary Programme Proposal in June.</a:t>
            </a:r>
          </a:p>
          <a:p>
            <a:pPr lvl="2">
              <a:lnSpc>
                <a:spcPts val="2160"/>
              </a:lnSpc>
              <a:buFont typeface="Arial" pitchFamily="34" charset="0"/>
              <a:buChar char="•"/>
            </a:pPr>
            <a:r>
              <a:rPr lang="en-GB" sz="1600" dirty="0" smtClean="0"/>
              <a:t> ESA is seeking approval for Phase B2/C0 at next Ministerial meeting in Nov 2012</a:t>
            </a:r>
          </a:p>
          <a:p>
            <a:pPr lvl="2">
              <a:lnSpc>
                <a:spcPts val="2160"/>
              </a:lnSpc>
              <a:buFont typeface="Arial" pitchFamily="34" charset="0"/>
              <a:buChar char="•"/>
            </a:pPr>
            <a:r>
              <a:rPr lang="en-GB" sz="1600" dirty="0" smtClean="0"/>
              <a:t> Decision for Phase B/C/D postponed to early 2014 and needs to be taken in parallel by all participating agencies.</a:t>
            </a:r>
          </a:p>
          <a:p>
            <a:pPr lvl="1">
              <a:lnSpc>
                <a:spcPts val="2160"/>
              </a:lnSpc>
              <a:buFont typeface="Arial" pitchFamily="34" charset="0"/>
              <a:buChar char="•"/>
            </a:pPr>
            <a:r>
              <a:rPr lang="en-GB" sz="1600" dirty="0" smtClean="0"/>
              <a:t> Altimetry Summit hosted by NOAA on July 17th </a:t>
            </a:r>
          </a:p>
          <a:p>
            <a:pPr lvl="2" algn="just">
              <a:buFont typeface="Arial" pitchFamily="34" charset="0"/>
              <a:buChar char="•"/>
            </a:pPr>
            <a:r>
              <a:rPr lang="en-GB" sz="1600" dirty="0" smtClean="0"/>
              <a:t> Nearly 70 people attended the meeting, including representatives from ESA,EUMETSAT, CNES, NASA, and the U.S. Navy, as well as a cross section of the user community</a:t>
            </a:r>
          </a:p>
          <a:p>
            <a:pPr lvl="2" algn="just">
              <a:buFont typeface="Arial" pitchFamily="34" charset="0"/>
              <a:buChar char="•"/>
            </a:pPr>
            <a:r>
              <a:rPr lang="en-GB" sz="1600" dirty="0" smtClean="0"/>
              <a:t>The summit highlighted the criticality of satellite altimetry data, the need to improve  collaboration, and the importance of communicating the cost to society  if this data is not available.</a:t>
            </a:r>
          </a:p>
          <a:p>
            <a:pPr lvl="2">
              <a:buFont typeface="Arial" pitchFamily="34" charset="0"/>
              <a:buChar char="•"/>
            </a:pPr>
            <a:endParaRPr lang="en-GB" sz="1600" dirty="0" smtClean="0"/>
          </a:p>
          <a:p>
            <a:endParaRPr lang="en-GB" dirty="0" smtClean="0"/>
          </a:p>
          <a:p>
            <a:pPr lvl="2">
              <a:lnSpc>
                <a:spcPts val="2160"/>
              </a:lnSpc>
              <a:buFont typeface="Arial" pitchFamily="34" charset="0"/>
              <a:buChar char="•"/>
            </a:pPr>
            <a:endParaRPr lang="en-GB" dirty="0" smtClean="0"/>
          </a:p>
          <a:p>
            <a:pPr marL="800100" lvl="1" indent="-342900" defTabSz="914400">
              <a:lnSpc>
                <a:spcPct val="90000"/>
              </a:lnSpc>
              <a:spcBef>
                <a:spcPct val="20000"/>
              </a:spcBef>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85649240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7"/>
          <p:cNvSpPr>
            <a:spLocks noChangeArrowheads="1"/>
          </p:cNvSpPr>
          <p:nvPr/>
        </p:nvSpPr>
        <p:spPr bwMode="auto">
          <a:xfrm>
            <a:off x="1917700" y="1301750"/>
            <a:ext cx="539750" cy="47942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2051" name="Rectangle 8"/>
          <p:cNvSpPr>
            <a:spLocks noChangeArrowheads="1"/>
          </p:cNvSpPr>
          <p:nvPr/>
        </p:nvSpPr>
        <p:spPr bwMode="auto">
          <a:xfrm>
            <a:off x="2997200" y="1301750"/>
            <a:ext cx="538163" cy="47942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2052" name="Rectangle 105"/>
          <p:cNvSpPr>
            <a:spLocks noChangeArrowheads="1"/>
          </p:cNvSpPr>
          <p:nvPr/>
        </p:nvSpPr>
        <p:spPr bwMode="auto">
          <a:xfrm>
            <a:off x="841375" y="1301750"/>
            <a:ext cx="538163" cy="4787900"/>
          </a:xfrm>
          <a:prstGeom prst="rect">
            <a:avLst/>
          </a:prstGeom>
          <a:noFill/>
          <a:ln w="3175" cap="rnd">
            <a:no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2053" name="Rectangle 6"/>
          <p:cNvSpPr>
            <a:spLocks noChangeArrowheads="1"/>
          </p:cNvSpPr>
          <p:nvPr/>
        </p:nvSpPr>
        <p:spPr bwMode="auto">
          <a:xfrm>
            <a:off x="1379538" y="1301750"/>
            <a:ext cx="538162" cy="47942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2054" name="Rectangle 9"/>
          <p:cNvSpPr>
            <a:spLocks noChangeArrowheads="1"/>
          </p:cNvSpPr>
          <p:nvPr/>
        </p:nvSpPr>
        <p:spPr bwMode="auto">
          <a:xfrm>
            <a:off x="3535363" y="1301750"/>
            <a:ext cx="538162" cy="47942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2055" name="Rectangle 10"/>
          <p:cNvSpPr>
            <a:spLocks noChangeArrowheads="1"/>
          </p:cNvSpPr>
          <p:nvPr/>
        </p:nvSpPr>
        <p:spPr bwMode="auto">
          <a:xfrm>
            <a:off x="4073525" y="1301750"/>
            <a:ext cx="539750" cy="47942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2056" name="Rectangle 11"/>
          <p:cNvSpPr>
            <a:spLocks noChangeArrowheads="1"/>
          </p:cNvSpPr>
          <p:nvPr/>
        </p:nvSpPr>
        <p:spPr bwMode="auto">
          <a:xfrm>
            <a:off x="5691188" y="1301750"/>
            <a:ext cx="539750" cy="47942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2057" name="Rectangle 12"/>
          <p:cNvSpPr>
            <a:spLocks noChangeArrowheads="1"/>
          </p:cNvSpPr>
          <p:nvPr/>
        </p:nvSpPr>
        <p:spPr bwMode="auto">
          <a:xfrm>
            <a:off x="6230938" y="1301750"/>
            <a:ext cx="538162" cy="47942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2058" name="Rectangle 13"/>
          <p:cNvSpPr>
            <a:spLocks noChangeArrowheads="1"/>
          </p:cNvSpPr>
          <p:nvPr/>
        </p:nvSpPr>
        <p:spPr bwMode="auto">
          <a:xfrm>
            <a:off x="7310438" y="1238250"/>
            <a:ext cx="539750" cy="48577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2059" name="Rectangle 14"/>
          <p:cNvSpPr>
            <a:spLocks noChangeArrowheads="1"/>
          </p:cNvSpPr>
          <p:nvPr/>
        </p:nvSpPr>
        <p:spPr bwMode="auto">
          <a:xfrm>
            <a:off x="6769100" y="1301750"/>
            <a:ext cx="538163" cy="47942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grpSp>
        <p:nvGrpSpPr>
          <p:cNvPr id="2" name="Group 17"/>
          <p:cNvGrpSpPr>
            <a:grpSpLocks/>
          </p:cNvGrpSpPr>
          <p:nvPr/>
        </p:nvGrpSpPr>
        <p:grpSpPr bwMode="auto">
          <a:xfrm>
            <a:off x="7818438" y="771525"/>
            <a:ext cx="598487" cy="539750"/>
            <a:chOff x="4848" y="481"/>
            <a:chExt cx="377" cy="334"/>
          </a:xfrm>
        </p:grpSpPr>
        <p:grpSp>
          <p:nvGrpSpPr>
            <p:cNvPr id="3" name="Group 18"/>
            <p:cNvGrpSpPr>
              <a:grpSpLocks/>
            </p:cNvGrpSpPr>
            <p:nvPr/>
          </p:nvGrpSpPr>
          <p:grpSpPr bwMode="auto">
            <a:xfrm>
              <a:off x="4848" y="481"/>
              <a:ext cx="377" cy="334"/>
              <a:chOff x="4848" y="481"/>
              <a:chExt cx="377" cy="334"/>
            </a:xfrm>
          </p:grpSpPr>
          <p:sp>
            <p:nvSpPr>
              <p:cNvPr id="3275" name="Rectangle 19"/>
              <p:cNvSpPr>
                <a:spLocks noChangeArrowheads="1"/>
              </p:cNvSpPr>
              <p:nvPr/>
            </p:nvSpPr>
            <p:spPr bwMode="auto">
              <a:xfrm>
                <a:off x="4848" y="481"/>
                <a:ext cx="377" cy="334"/>
              </a:xfrm>
              <a:prstGeom prst="rect">
                <a:avLst/>
              </a:prstGeom>
              <a:solidFill>
                <a:srgbClr val="66CCFF"/>
              </a:solidFill>
              <a:ln w="6350">
                <a:solidFill>
                  <a:schemeClr val="tx1"/>
                </a:solid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76" name="Rectangle 20"/>
              <p:cNvSpPr>
                <a:spLocks noChangeArrowheads="1"/>
              </p:cNvSpPr>
              <p:nvPr/>
            </p:nvSpPr>
            <p:spPr bwMode="auto">
              <a:xfrm>
                <a:off x="4848" y="481"/>
                <a:ext cx="377" cy="334"/>
              </a:xfrm>
              <a:prstGeom prst="rect">
                <a:avLst/>
              </a:prstGeom>
              <a:noFill/>
              <a:ln w="6350" cap="rnd">
                <a:solidFill>
                  <a:srgbClr val="B2B2B2"/>
                </a:solid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nvGrpSpPr>
            <p:cNvPr id="4" name="Group 21"/>
            <p:cNvGrpSpPr>
              <a:grpSpLocks/>
            </p:cNvGrpSpPr>
            <p:nvPr/>
          </p:nvGrpSpPr>
          <p:grpSpPr bwMode="auto">
            <a:xfrm>
              <a:off x="4868" y="481"/>
              <a:ext cx="343" cy="334"/>
              <a:chOff x="4868" y="481"/>
              <a:chExt cx="343" cy="334"/>
            </a:xfrm>
          </p:grpSpPr>
          <p:sp>
            <p:nvSpPr>
              <p:cNvPr id="3273" name="Rectangle 22"/>
              <p:cNvSpPr>
                <a:spLocks noChangeArrowheads="1"/>
              </p:cNvSpPr>
              <p:nvPr/>
            </p:nvSpPr>
            <p:spPr bwMode="auto">
              <a:xfrm>
                <a:off x="4868" y="481"/>
                <a:ext cx="343" cy="334"/>
              </a:xfrm>
              <a:prstGeom prst="rect">
                <a:avLst/>
              </a:prstGeom>
              <a:solidFill>
                <a:srgbClr val="66CCFF"/>
              </a:solidFill>
              <a:ln w="6350">
                <a:solidFill>
                  <a:srgbClr val="000000"/>
                </a:solid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74" name="Rectangle 23"/>
              <p:cNvSpPr>
                <a:spLocks noChangeArrowheads="1"/>
              </p:cNvSpPr>
              <p:nvPr/>
            </p:nvSpPr>
            <p:spPr bwMode="auto">
              <a:xfrm>
                <a:off x="4868" y="481"/>
                <a:ext cx="343"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sp>
        <p:nvSpPr>
          <p:cNvPr id="3089" name="Rectangle 24"/>
          <p:cNvSpPr>
            <a:spLocks noChangeArrowheads="1"/>
          </p:cNvSpPr>
          <p:nvPr/>
        </p:nvSpPr>
        <p:spPr bwMode="auto">
          <a:xfrm>
            <a:off x="841131" y="773114"/>
            <a:ext cx="537796" cy="530225"/>
          </a:xfrm>
          <a:prstGeom prst="rect">
            <a:avLst/>
          </a:prstGeom>
          <a:solidFill>
            <a:srgbClr val="CCFFCC"/>
          </a:solidFill>
          <a:ln w="6350">
            <a:solidFill>
              <a:schemeClr val="tx1"/>
            </a:solid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090" name="Rectangle 25"/>
          <p:cNvSpPr>
            <a:spLocks noChangeArrowheads="1"/>
          </p:cNvSpPr>
          <p:nvPr/>
        </p:nvSpPr>
        <p:spPr bwMode="auto">
          <a:xfrm>
            <a:off x="902677" y="771526"/>
            <a:ext cx="414703" cy="530225"/>
          </a:xfrm>
          <a:prstGeom prst="rect">
            <a:avLst/>
          </a:prstGeom>
          <a:solidFill>
            <a:srgbClr val="CCFFCC"/>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091" name="Rectangle 26"/>
          <p:cNvSpPr>
            <a:spLocks noChangeArrowheads="1"/>
          </p:cNvSpPr>
          <p:nvPr/>
        </p:nvSpPr>
        <p:spPr bwMode="auto">
          <a:xfrm>
            <a:off x="841131" y="771526"/>
            <a:ext cx="537796" cy="530225"/>
          </a:xfrm>
          <a:prstGeom prst="rect">
            <a:avLst/>
          </a:prstGeom>
          <a:noFill/>
          <a:ln w="6350" cap="rnd" cmpd="sng" algn="ctr">
            <a:solidFill>
              <a:schemeClr val="tx1"/>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092" name="Rectangle 27"/>
          <p:cNvSpPr>
            <a:spLocks noChangeArrowheads="1"/>
          </p:cNvSpPr>
          <p:nvPr/>
        </p:nvSpPr>
        <p:spPr bwMode="auto">
          <a:xfrm>
            <a:off x="1378926" y="773114"/>
            <a:ext cx="539262" cy="530225"/>
          </a:xfrm>
          <a:prstGeom prst="rect">
            <a:avLst/>
          </a:prstGeom>
          <a:solidFill>
            <a:srgbClr val="66CCFF"/>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093" name="Rectangle 28"/>
          <p:cNvSpPr>
            <a:spLocks noChangeArrowheads="1"/>
          </p:cNvSpPr>
          <p:nvPr/>
        </p:nvSpPr>
        <p:spPr bwMode="auto">
          <a:xfrm>
            <a:off x="1443403" y="773114"/>
            <a:ext cx="411774" cy="530225"/>
          </a:xfrm>
          <a:prstGeom prst="rect">
            <a:avLst/>
          </a:prstGeom>
          <a:solidFill>
            <a:srgbClr val="66CCFF"/>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094" name="Rectangle 29"/>
          <p:cNvSpPr>
            <a:spLocks noChangeArrowheads="1"/>
          </p:cNvSpPr>
          <p:nvPr/>
        </p:nvSpPr>
        <p:spPr bwMode="auto">
          <a:xfrm>
            <a:off x="1378926" y="773114"/>
            <a:ext cx="539262" cy="530225"/>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5" name="Group 30"/>
          <p:cNvGrpSpPr>
            <a:grpSpLocks/>
          </p:cNvGrpSpPr>
          <p:nvPr/>
        </p:nvGrpSpPr>
        <p:grpSpPr bwMode="auto">
          <a:xfrm>
            <a:off x="1917700" y="773113"/>
            <a:ext cx="539750" cy="530225"/>
            <a:chOff x="1131" y="480"/>
            <a:chExt cx="340" cy="334"/>
          </a:xfrm>
        </p:grpSpPr>
        <p:sp>
          <p:nvSpPr>
            <p:cNvPr id="3266" name="Rectangle 31"/>
            <p:cNvSpPr>
              <a:spLocks noChangeArrowheads="1"/>
            </p:cNvSpPr>
            <p:nvPr/>
          </p:nvSpPr>
          <p:spPr bwMode="auto">
            <a:xfrm>
              <a:off x="1131" y="480"/>
              <a:ext cx="340" cy="334"/>
            </a:xfrm>
            <a:prstGeom prst="rect">
              <a:avLst/>
            </a:prstGeom>
            <a:solidFill>
              <a:srgbClr val="CCFFCC"/>
            </a:solidFill>
            <a:ln w="6350" cap="flat"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6" name="Group 32"/>
            <p:cNvGrpSpPr>
              <a:grpSpLocks/>
            </p:cNvGrpSpPr>
            <p:nvPr/>
          </p:nvGrpSpPr>
          <p:grpSpPr bwMode="auto">
            <a:xfrm>
              <a:off x="1131" y="480"/>
              <a:ext cx="340" cy="334"/>
              <a:chOff x="1131" y="480"/>
              <a:chExt cx="340" cy="334"/>
            </a:xfrm>
          </p:grpSpPr>
          <p:sp>
            <p:nvSpPr>
              <p:cNvPr id="3268" name="Rectangle 33"/>
              <p:cNvSpPr>
                <a:spLocks noChangeArrowheads="1"/>
              </p:cNvSpPr>
              <p:nvPr/>
            </p:nvSpPr>
            <p:spPr bwMode="auto">
              <a:xfrm>
                <a:off x="1171" y="480"/>
                <a:ext cx="260" cy="334"/>
              </a:xfrm>
              <a:prstGeom prst="rect">
                <a:avLst/>
              </a:prstGeom>
              <a:solidFill>
                <a:srgbClr val="CCFFCC"/>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69" name="Rectangle 34"/>
              <p:cNvSpPr>
                <a:spLocks noChangeArrowheads="1"/>
              </p:cNvSpPr>
              <p:nvPr/>
            </p:nvSpPr>
            <p:spPr bwMode="auto">
              <a:xfrm>
                <a:off x="1227" y="551"/>
                <a:ext cx="162" cy="174"/>
              </a:xfrm>
              <a:prstGeom prst="rect">
                <a:avLst/>
              </a:prstGeom>
              <a:solidFill>
                <a:srgbClr val="CCFFCC"/>
              </a:solid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dirty="0">
                    <a:solidFill>
                      <a:srgbClr val="000000"/>
                    </a:solidFill>
                    <a:latin typeface="Arial Unicode MS" charset="0"/>
                    <a:ea typeface="Arial Unicode MS" charset="0"/>
                    <a:cs typeface="Arial Unicode MS" charset="0"/>
                  </a:rPr>
                  <a:t>10</a:t>
                </a:r>
                <a:endParaRPr lang="en-US" dirty="0">
                  <a:solidFill>
                    <a:prstClr val="black"/>
                  </a:solidFill>
                  <a:latin typeface="Calibri"/>
                  <a:cs typeface="+mn-cs"/>
                </a:endParaRPr>
              </a:p>
            </p:txBody>
          </p:sp>
          <p:sp>
            <p:nvSpPr>
              <p:cNvPr id="3270" name="Rectangle 35"/>
              <p:cNvSpPr>
                <a:spLocks noChangeArrowheads="1"/>
              </p:cNvSpPr>
              <p:nvPr/>
            </p:nvSpPr>
            <p:spPr bwMode="auto">
              <a:xfrm>
                <a:off x="1131" y="480"/>
                <a:ext cx="340"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grpSp>
        <p:nvGrpSpPr>
          <p:cNvPr id="7" name="Group 36"/>
          <p:cNvGrpSpPr>
            <a:grpSpLocks/>
          </p:cNvGrpSpPr>
          <p:nvPr/>
        </p:nvGrpSpPr>
        <p:grpSpPr bwMode="auto">
          <a:xfrm>
            <a:off x="2457450" y="773113"/>
            <a:ext cx="539750" cy="530225"/>
            <a:chOff x="1471" y="480"/>
            <a:chExt cx="340" cy="334"/>
          </a:xfrm>
        </p:grpSpPr>
        <p:sp>
          <p:nvSpPr>
            <p:cNvPr id="3261" name="Rectangle 37"/>
            <p:cNvSpPr>
              <a:spLocks noChangeArrowheads="1"/>
            </p:cNvSpPr>
            <p:nvPr/>
          </p:nvSpPr>
          <p:spPr bwMode="auto">
            <a:xfrm>
              <a:off x="1471" y="480"/>
              <a:ext cx="340" cy="334"/>
            </a:xfrm>
            <a:prstGeom prst="rect">
              <a:avLst/>
            </a:prstGeom>
            <a:solidFill>
              <a:srgbClr val="66CCFF"/>
            </a:solidFill>
            <a:ln w="9525">
              <a:solidFill>
                <a:srgbClr val="000000"/>
              </a:solid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8" name="Group 38"/>
            <p:cNvGrpSpPr>
              <a:grpSpLocks/>
            </p:cNvGrpSpPr>
            <p:nvPr/>
          </p:nvGrpSpPr>
          <p:grpSpPr bwMode="auto">
            <a:xfrm>
              <a:off x="1471" y="480"/>
              <a:ext cx="340" cy="334"/>
              <a:chOff x="1471" y="480"/>
              <a:chExt cx="340" cy="334"/>
            </a:xfrm>
          </p:grpSpPr>
          <p:sp>
            <p:nvSpPr>
              <p:cNvPr id="3263" name="Rectangle 39"/>
              <p:cNvSpPr>
                <a:spLocks noChangeArrowheads="1"/>
              </p:cNvSpPr>
              <p:nvPr/>
            </p:nvSpPr>
            <p:spPr bwMode="auto">
              <a:xfrm>
                <a:off x="1511" y="480"/>
                <a:ext cx="260" cy="334"/>
              </a:xfrm>
              <a:prstGeom prst="rect">
                <a:avLst/>
              </a:prstGeom>
              <a:solidFill>
                <a:srgbClr val="66CCFF"/>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64" name="Rectangle 40"/>
              <p:cNvSpPr>
                <a:spLocks noChangeArrowheads="1"/>
              </p:cNvSpPr>
              <p:nvPr/>
            </p:nvSpPr>
            <p:spPr bwMode="auto">
              <a:xfrm>
                <a:off x="1567" y="551"/>
                <a:ext cx="162" cy="174"/>
              </a:xfrm>
              <a:prstGeom prst="rect">
                <a:avLst/>
              </a:prstGeom>
              <a:no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dirty="0">
                    <a:solidFill>
                      <a:srgbClr val="000000"/>
                    </a:solidFill>
                    <a:latin typeface="Arial Unicode MS" charset="0"/>
                    <a:ea typeface="Arial Unicode MS" charset="0"/>
                    <a:cs typeface="Arial Unicode MS" charset="0"/>
                  </a:rPr>
                  <a:t>11</a:t>
                </a:r>
                <a:endParaRPr lang="en-US" dirty="0">
                  <a:solidFill>
                    <a:prstClr val="black"/>
                  </a:solidFill>
                  <a:latin typeface="Calibri"/>
                  <a:cs typeface="+mn-cs"/>
                </a:endParaRPr>
              </a:p>
            </p:txBody>
          </p:sp>
          <p:sp>
            <p:nvSpPr>
              <p:cNvPr id="3265" name="Rectangle 41"/>
              <p:cNvSpPr>
                <a:spLocks noChangeArrowheads="1"/>
              </p:cNvSpPr>
              <p:nvPr/>
            </p:nvSpPr>
            <p:spPr bwMode="auto">
              <a:xfrm>
                <a:off x="1471" y="480"/>
                <a:ext cx="340"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grpSp>
        <p:nvGrpSpPr>
          <p:cNvPr id="9" name="Group 42"/>
          <p:cNvGrpSpPr>
            <a:grpSpLocks/>
          </p:cNvGrpSpPr>
          <p:nvPr/>
        </p:nvGrpSpPr>
        <p:grpSpPr bwMode="auto">
          <a:xfrm>
            <a:off x="2997200" y="773113"/>
            <a:ext cx="538163" cy="530225"/>
            <a:chOff x="1811" y="480"/>
            <a:chExt cx="339" cy="334"/>
          </a:xfrm>
        </p:grpSpPr>
        <p:sp>
          <p:nvSpPr>
            <p:cNvPr id="3256" name="Rectangle 43"/>
            <p:cNvSpPr>
              <a:spLocks noChangeArrowheads="1"/>
            </p:cNvSpPr>
            <p:nvPr/>
          </p:nvSpPr>
          <p:spPr bwMode="auto">
            <a:xfrm>
              <a:off x="1811" y="480"/>
              <a:ext cx="339" cy="334"/>
            </a:xfrm>
            <a:prstGeom prst="rect">
              <a:avLst/>
            </a:prstGeom>
            <a:solidFill>
              <a:srgbClr val="CCFFCC"/>
            </a:solidFill>
            <a:ln w="6350" cap="flat"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10" name="Group 44"/>
            <p:cNvGrpSpPr>
              <a:grpSpLocks/>
            </p:cNvGrpSpPr>
            <p:nvPr/>
          </p:nvGrpSpPr>
          <p:grpSpPr bwMode="auto">
            <a:xfrm>
              <a:off x="1811" y="480"/>
              <a:ext cx="339" cy="334"/>
              <a:chOff x="1811" y="480"/>
              <a:chExt cx="339" cy="334"/>
            </a:xfrm>
          </p:grpSpPr>
          <p:sp>
            <p:nvSpPr>
              <p:cNvPr id="3258" name="Rectangle 45"/>
              <p:cNvSpPr>
                <a:spLocks noChangeArrowheads="1"/>
              </p:cNvSpPr>
              <p:nvPr/>
            </p:nvSpPr>
            <p:spPr bwMode="auto">
              <a:xfrm>
                <a:off x="1850" y="480"/>
                <a:ext cx="260" cy="334"/>
              </a:xfrm>
              <a:prstGeom prst="rect">
                <a:avLst/>
              </a:prstGeom>
              <a:solidFill>
                <a:srgbClr val="CCFFCC"/>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59" name="Rectangle 46"/>
              <p:cNvSpPr>
                <a:spLocks noChangeArrowheads="1"/>
              </p:cNvSpPr>
              <p:nvPr/>
            </p:nvSpPr>
            <p:spPr bwMode="auto">
              <a:xfrm>
                <a:off x="1906" y="551"/>
                <a:ext cx="161" cy="174"/>
              </a:xfrm>
              <a:prstGeom prst="rect">
                <a:avLst/>
              </a:prstGeom>
              <a:solidFill>
                <a:srgbClr val="CCFFCC"/>
              </a:solid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dirty="0">
                    <a:solidFill>
                      <a:srgbClr val="000000"/>
                    </a:solidFill>
                    <a:latin typeface="Arial Unicode MS" charset="0"/>
                    <a:ea typeface="Arial Unicode MS" charset="0"/>
                    <a:cs typeface="Arial Unicode MS" charset="0"/>
                  </a:rPr>
                  <a:t>12</a:t>
                </a:r>
                <a:endParaRPr lang="en-US" dirty="0">
                  <a:solidFill>
                    <a:prstClr val="black"/>
                  </a:solidFill>
                  <a:latin typeface="Calibri"/>
                  <a:cs typeface="+mn-cs"/>
                </a:endParaRPr>
              </a:p>
            </p:txBody>
          </p:sp>
          <p:sp>
            <p:nvSpPr>
              <p:cNvPr id="3260" name="Rectangle 47"/>
              <p:cNvSpPr>
                <a:spLocks noChangeArrowheads="1"/>
              </p:cNvSpPr>
              <p:nvPr/>
            </p:nvSpPr>
            <p:spPr bwMode="auto">
              <a:xfrm>
                <a:off x="1811" y="480"/>
                <a:ext cx="339"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grpSp>
        <p:nvGrpSpPr>
          <p:cNvPr id="11" name="Group 48"/>
          <p:cNvGrpSpPr>
            <a:grpSpLocks/>
          </p:cNvGrpSpPr>
          <p:nvPr/>
        </p:nvGrpSpPr>
        <p:grpSpPr bwMode="auto">
          <a:xfrm>
            <a:off x="3535363" y="773113"/>
            <a:ext cx="538162" cy="530225"/>
            <a:chOff x="2150" y="480"/>
            <a:chExt cx="339" cy="334"/>
          </a:xfrm>
        </p:grpSpPr>
        <p:sp>
          <p:nvSpPr>
            <p:cNvPr id="3251" name="Rectangle 49"/>
            <p:cNvSpPr>
              <a:spLocks noChangeArrowheads="1"/>
            </p:cNvSpPr>
            <p:nvPr/>
          </p:nvSpPr>
          <p:spPr bwMode="auto">
            <a:xfrm>
              <a:off x="2150" y="480"/>
              <a:ext cx="339" cy="334"/>
            </a:xfrm>
            <a:prstGeom prst="rect">
              <a:avLst/>
            </a:prstGeom>
            <a:solidFill>
              <a:srgbClr val="66CCFF"/>
            </a:solidFill>
            <a:ln w="6350" cap="flat"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12" name="Group 50"/>
            <p:cNvGrpSpPr>
              <a:grpSpLocks/>
            </p:cNvGrpSpPr>
            <p:nvPr/>
          </p:nvGrpSpPr>
          <p:grpSpPr bwMode="auto">
            <a:xfrm>
              <a:off x="2150" y="480"/>
              <a:ext cx="339" cy="334"/>
              <a:chOff x="2150" y="480"/>
              <a:chExt cx="339" cy="334"/>
            </a:xfrm>
          </p:grpSpPr>
          <p:sp>
            <p:nvSpPr>
              <p:cNvPr id="3253" name="Rectangle 51"/>
              <p:cNvSpPr>
                <a:spLocks noChangeArrowheads="1"/>
              </p:cNvSpPr>
              <p:nvPr/>
            </p:nvSpPr>
            <p:spPr bwMode="auto">
              <a:xfrm>
                <a:off x="2189" y="480"/>
                <a:ext cx="261" cy="334"/>
              </a:xfrm>
              <a:prstGeom prst="rect">
                <a:avLst/>
              </a:prstGeom>
              <a:solidFill>
                <a:srgbClr val="66CCFF"/>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54" name="Rectangle 52"/>
              <p:cNvSpPr>
                <a:spLocks noChangeArrowheads="1"/>
              </p:cNvSpPr>
              <p:nvPr/>
            </p:nvSpPr>
            <p:spPr bwMode="auto">
              <a:xfrm>
                <a:off x="2246" y="551"/>
                <a:ext cx="162" cy="174"/>
              </a:xfrm>
              <a:prstGeom prst="rect">
                <a:avLst/>
              </a:prstGeom>
              <a:no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a:solidFill>
                      <a:srgbClr val="000000"/>
                    </a:solidFill>
                    <a:latin typeface="Arial Unicode MS" charset="0"/>
                    <a:ea typeface="Arial Unicode MS" charset="0"/>
                    <a:cs typeface="Arial Unicode MS" charset="0"/>
                  </a:rPr>
                  <a:t>13</a:t>
                </a:r>
                <a:endParaRPr lang="en-US">
                  <a:solidFill>
                    <a:prstClr val="black"/>
                  </a:solidFill>
                  <a:latin typeface="Calibri"/>
                  <a:cs typeface="+mn-cs"/>
                </a:endParaRPr>
              </a:p>
            </p:txBody>
          </p:sp>
          <p:sp>
            <p:nvSpPr>
              <p:cNvPr id="3255" name="Rectangle 53"/>
              <p:cNvSpPr>
                <a:spLocks noChangeArrowheads="1"/>
              </p:cNvSpPr>
              <p:nvPr/>
            </p:nvSpPr>
            <p:spPr bwMode="auto">
              <a:xfrm>
                <a:off x="2150" y="480"/>
                <a:ext cx="339"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grpSp>
        <p:nvGrpSpPr>
          <p:cNvPr id="13" name="Group 54"/>
          <p:cNvGrpSpPr>
            <a:grpSpLocks/>
          </p:cNvGrpSpPr>
          <p:nvPr/>
        </p:nvGrpSpPr>
        <p:grpSpPr bwMode="auto">
          <a:xfrm>
            <a:off x="4073525" y="773113"/>
            <a:ext cx="539750" cy="530225"/>
            <a:chOff x="2489" y="480"/>
            <a:chExt cx="340" cy="334"/>
          </a:xfrm>
        </p:grpSpPr>
        <p:sp>
          <p:nvSpPr>
            <p:cNvPr id="3246" name="Rectangle 55"/>
            <p:cNvSpPr>
              <a:spLocks noChangeArrowheads="1"/>
            </p:cNvSpPr>
            <p:nvPr/>
          </p:nvSpPr>
          <p:spPr bwMode="auto">
            <a:xfrm>
              <a:off x="2489" y="480"/>
              <a:ext cx="340" cy="334"/>
            </a:xfrm>
            <a:prstGeom prst="rect">
              <a:avLst/>
            </a:prstGeom>
            <a:solidFill>
              <a:srgbClr val="CCFFCC"/>
            </a:solidFill>
            <a:ln w="9525">
              <a:solidFill>
                <a:srgbClr val="000000"/>
              </a:solid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14" name="Group 56"/>
            <p:cNvGrpSpPr>
              <a:grpSpLocks/>
            </p:cNvGrpSpPr>
            <p:nvPr/>
          </p:nvGrpSpPr>
          <p:grpSpPr bwMode="auto">
            <a:xfrm>
              <a:off x="2489" y="480"/>
              <a:ext cx="340" cy="334"/>
              <a:chOff x="2489" y="480"/>
              <a:chExt cx="340" cy="334"/>
            </a:xfrm>
          </p:grpSpPr>
          <p:sp>
            <p:nvSpPr>
              <p:cNvPr id="3248" name="Rectangle 57"/>
              <p:cNvSpPr>
                <a:spLocks noChangeArrowheads="1"/>
              </p:cNvSpPr>
              <p:nvPr/>
            </p:nvSpPr>
            <p:spPr bwMode="auto">
              <a:xfrm>
                <a:off x="2529" y="480"/>
                <a:ext cx="261" cy="334"/>
              </a:xfrm>
              <a:prstGeom prst="rect">
                <a:avLst/>
              </a:prstGeom>
              <a:solidFill>
                <a:srgbClr val="CCFFCC"/>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49" name="Rectangle 58"/>
              <p:cNvSpPr>
                <a:spLocks noChangeArrowheads="1"/>
              </p:cNvSpPr>
              <p:nvPr/>
            </p:nvSpPr>
            <p:spPr bwMode="auto">
              <a:xfrm>
                <a:off x="2585" y="551"/>
                <a:ext cx="162" cy="174"/>
              </a:xfrm>
              <a:prstGeom prst="rect">
                <a:avLst/>
              </a:prstGeom>
              <a:solidFill>
                <a:srgbClr val="CCFFCC"/>
              </a:solid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dirty="0">
                    <a:solidFill>
                      <a:srgbClr val="000000"/>
                    </a:solidFill>
                    <a:latin typeface="Arial Unicode MS" charset="0"/>
                    <a:ea typeface="Arial Unicode MS" charset="0"/>
                    <a:cs typeface="Arial Unicode MS" charset="0"/>
                  </a:rPr>
                  <a:t>14</a:t>
                </a:r>
                <a:endParaRPr lang="en-US" dirty="0">
                  <a:solidFill>
                    <a:prstClr val="black"/>
                  </a:solidFill>
                  <a:latin typeface="Calibri"/>
                  <a:cs typeface="+mn-cs"/>
                </a:endParaRPr>
              </a:p>
            </p:txBody>
          </p:sp>
          <p:sp>
            <p:nvSpPr>
              <p:cNvPr id="3250" name="Rectangle 59"/>
              <p:cNvSpPr>
                <a:spLocks noChangeArrowheads="1"/>
              </p:cNvSpPr>
              <p:nvPr/>
            </p:nvSpPr>
            <p:spPr bwMode="auto">
              <a:xfrm>
                <a:off x="2489" y="480"/>
                <a:ext cx="340"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grpSp>
        <p:nvGrpSpPr>
          <p:cNvPr id="15" name="Group 60"/>
          <p:cNvGrpSpPr>
            <a:grpSpLocks/>
          </p:cNvGrpSpPr>
          <p:nvPr/>
        </p:nvGrpSpPr>
        <p:grpSpPr bwMode="auto">
          <a:xfrm>
            <a:off x="4613275" y="773113"/>
            <a:ext cx="538163" cy="530225"/>
            <a:chOff x="2829" y="480"/>
            <a:chExt cx="339" cy="334"/>
          </a:xfrm>
        </p:grpSpPr>
        <p:sp>
          <p:nvSpPr>
            <p:cNvPr id="3241" name="Rectangle 61"/>
            <p:cNvSpPr>
              <a:spLocks noChangeArrowheads="1"/>
            </p:cNvSpPr>
            <p:nvPr/>
          </p:nvSpPr>
          <p:spPr bwMode="auto">
            <a:xfrm>
              <a:off x="2829" y="480"/>
              <a:ext cx="339" cy="334"/>
            </a:xfrm>
            <a:prstGeom prst="rect">
              <a:avLst/>
            </a:prstGeom>
            <a:solidFill>
              <a:srgbClr val="66CCFF"/>
            </a:solidFill>
            <a:ln w="9525">
              <a:solidFill>
                <a:srgbClr val="000000"/>
              </a:solid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16" name="Group 62"/>
            <p:cNvGrpSpPr>
              <a:grpSpLocks/>
            </p:cNvGrpSpPr>
            <p:nvPr/>
          </p:nvGrpSpPr>
          <p:grpSpPr bwMode="auto">
            <a:xfrm>
              <a:off x="2829" y="480"/>
              <a:ext cx="339" cy="334"/>
              <a:chOff x="2829" y="480"/>
              <a:chExt cx="339" cy="334"/>
            </a:xfrm>
          </p:grpSpPr>
          <p:sp>
            <p:nvSpPr>
              <p:cNvPr id="3243" name="Rectangle 63"/>
              <p:cNvSpPr>
                <a:spLocks noChangeArrowheads="1"/>
              </p:cNvSpPr>
              <p:nvPr/>
            </p:nvSpPr>
            <p:spPr bwMode="auto">
              <a:xfrm>
                <a:off x="2869" y="480"/>
                <a:ext cx="259" cy="334"/>
              </a:xfrm>
              <a:prstGeom prst="rect">
                <a:avLst/>
              </a:prstGeom>
              <a:solidFill>
                <a:srgbClr val="66CCFF"/>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44" name="Rectangle 64"/>
              <p:cNvSpPr>
                <a:spLocks noChangeArrowheads="1"/>
              </p:cNvSpPr>
              <p:nvPr/>
            </p:nvSpPr>
            <p:spPr bwMode="auto">
              <a:xfrm>
                <a:off x="2925" y="551"/>
                <a:ext cx="162" cy="174"/>
              </a:xfrm>
              <a:prstGeom prst="rect">
                <a:avLst/>
              </a:prstGeom>
              <a:no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a:solidFill>
                      <a:srgbClr val="000000"/>
                    </a:solidFill>
                    <a:latin typeface="Arial Unicode MS" charset="0"/>
                    <a:ea typeface="Arial Unicode MS" charset="0"/>
                    <a:cs typeface="Arial Unicode MS" charset="0"/>
                  </a:rPr>
                  <a:t>15</a:t>
                </a:r>
                <a:endParaRPr lang="en-US">
                  <a:solidFill>
                    <a:prstClr val="black"/>
                  </a:solidFill>
                  <a:latin typeface="Calibri"/>
                  <a:cs typeface="+mn-cs"/>
                </a:endParaRPr>
              </a:p>
            </p:txBody>
          </p:sp>
          <p:sp>
            <p:nvSpPr>
              <p:cNvPr id="3245" name="Rectangle 65"/>
              <p:cNvSpPr>
                <a:spLocks noChangeArrowheads="1"/>
              </p:cNvSpPr>
              <p:nvPr/>
            </p:nvSpPr>
            <p:spPr bwMode="auto">
              <a:xfrm>
                <a:off x="2829" y="480"/>
                <a:ext cx="339"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grpSp>
        <p:nvGrpSpPr>
          <p:cNvPr id="17" name="Group 66"/>
          <p:cNvGrpSpPr>
            <a:grpSpLocks/>
          </p:cNvGrpSpPr>
          <p:nvPr/>
        </p:nvGrpSpPr>
        <p:grpSpPr bwMode="auto">
          <a:xfrm>
            <a:off x="5151438" y="773113"/>
            <a:ext cx="539750" cy="530225"/>
            <a:chOff x="3168" y="480"/>
            <a:chExt cx="340" cy="334"/>
          </a:xfrm>
        </p:grpSpPr>
        <p:sp>
          <p:nvSpPr>
            <p:cNvPr id="3236" name="Rectangle 67"/>
            <p:cNvSpPr>
              <a:spLocks noChangeArrowheads="1"/>
            </p:cNvSpPr>
            <p:nvPr/>
          </p:nvSpPr>
          <p:spPr bwMode="auto">
            <a:xfrm>
              <a:off x="3168" y="480"/>
              <a:ext cx="340" cy="334"/>
            </a:xfrm>
            <a:prstGeom prst="rect">
              <a:avLst/>
            </a:prstGeom>
            <a:solidFill>
              <a:srgbClr val="CCFFCC"/>
            </a:solidFill>
            <a:ln w="9525">
              <a:solidFill>
                <a:srgbClr val="000000"/>
              </a:solid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18" name="Group 68"/>
            <p:cNvGrpSpPr>
              <a:grpSpLocks/>
            </p:cNvGrpSpPr>
            <p:nvPr/>
          </p:nvGrpSpPr>
          <p:grpSpPr bwMode="auto">
            <a:xfrm>
              <a:off x="3168" y="480"/>
              <a:ext cx="340" cy="334"/>
              <a:chOff x="3168" y="480"/>
              <a:chExt cx="340" cy="334"/>
            </a:xfrm>
          </p:grpSpPr>
          <p:sp>
            <p:nvSpPr>
              <p:cNvPr id="3238" name="Rectangle 69"/>
              <p:cNvSpPr>
                <a:spLocks noChangeArrowheads="1"/>
              </p:cNvSpPr>
              <p:nvPr/>
            </p:nvSpPr>
            <p:spPr bwMode="auto">
              <a:xfrm>
                <a:off x="3208" y="480"/>
                <a:ext cx="260" cy="334"/>
              </a:xfrm>
              <a:prstGeom prst="rect">
                <a:avLst/>
              </a:prstGeom>
              <a:solidFill>
                <a:srgbClr val="CCFFCC"/>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39" name="Rectangle 70"/>
              <p:cNvSpPr>
                <a:spLocks noChangeArrowheads="1"/>
              </p:cNvSpPr>
              <p:nvPr/>
            </p:nvSpPr>
            <p:spPr bwMode="auto">
              <a:xfrm>
                <a:off x="3264" y="551"/>
                <a:ext cx="161" cy="174"/>
              </a:xfrm>
              <a:prstGeom prst="rect">
                <a:avLst/>
              </a:prstGeom>
              <a:solidFill>
                <a:srgbClr val="CCFFCC"/>
              </a:solid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dirty="0">
                    <a:solidFill>
                      <a:srgbClr val="000000"/>
                    </a:solidFill>
                    <a:latin typeface="Arial Unicode MS" charset="0"/>
                    <a:ea typeface="Arial Unicode MS" charset="0"/>
                    <a:cs typeface="Arial Unicode MS" charset="0"/>
                  </a:rPr>
                  <a:t>16</a:t>
                </a:r>
                <a:endParaRPr lang="en-US" dirty="0">
                  <a:solidFill>
                    <a:prstClr val="black"/>
                  </a:solidFill>
                  <a:latin typeface="Calibri"/>
                  <a:cs typeface="+mn-cs"/>
                </a:endParaRPr>
              </a:p>
            </p:txBody>
          </p:sp>
          <p:sp>
            <p:nvSpPr>
              <p:cNvPr id="3240" name="Rectangle 71"/>
              <p:cNvSpPr>
                <a:spLocks noChangeArrowheads="1"/>
              </p:cNvSpPr>
              <p:nvPr/>
            </p:nvSpPr>
            <p:spPr bwMode="auto">
              <a:xfrm>
                <a:off x="3168" y="480"/>
                <a:ext cx="340"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grpSp>
        <p:nvGrpSpPr>
          <p:cNvPr id="19" name="Group 72"/>
          <p:cNvGrpSpPr>
            <a:grpSpLocks/>
          </p:cNvGrpSpPr>
          <p:nvPr/>
        </p:nvGrpSpPr>
        <p:grpSpPr bwMode="auto">
          <a:xfrm>
            <a:off x="5691188" y="773113"/>
            <a:ext cx="539750" cy="530225"/>
            <a:chOff x="3508" y="480"/>
            <a:chExt cx="340" cy="334"/>
          </a:xfrm>
        </p:grpSpPr>
        <p:sp>
          <p:nvSpPr>
            <p:cNvPr id="3231" name="Rectangle 73"/>
            <p:cNvSpPr>
              <a:spLocks noChangeArrowheads="1"/>
            </p:cNvSpPr>
            <p:nvPr/>
          </p:nvSpPr>
          <p:spPr bwMode="auto">
            <a:xfrm>
              <a:off x="3508" y="480"/>
              <a:ext cx="340" cy="334"/>
            </a:xfrm>
            <a:prstGeom prst="rect">
              <a:avLst/>
            </a:prstGeom>
            <a:solidFill>
              <a:srgbClr val="66CCFF"/>
            </a:solidFill>
            <a:ln w="9525">
              <a:solidFill>
                <a:srgbClr val="000000"/>
              </a:solid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20" name="Group 74"/>
            <p:cNvGrpSpPr>
              <a:grpSpLocks/>
            </p:cNvGrpSpPr>
            <p:nvPr/>
          </p:nvGrpSpPr>
          <p:grpSpPr bwMode="auto">
            <a:xfrm>
              <a:off x="3508" y="480"/>
              <a:ext cx="340" cy="334"/>
              <a:chOff x="3508" y="480"/>
              <a:chExt cx="340" cy="334"/>
            </a:xfrm>
          </p:grpSpPr>
          <p:sp>
            <p:nvSpPr>
              <p:cNvPr id="3233" name="Rectangle 75"/>
              <p:cNvSpPr>
                <a:spLocks noChangeArrowheads="1"/>
              </p:cNvSpPr>
              <p:nvPr/>
            </p:nvSpPr>
            <p:spPr bwMode="auto">
              <a:xfrm>
                <a:off x="3548" y="480"/>
                <a:ext cx="260" cy="334"/>
              </a:xfrm>
              <a:prstGeom prst="rect">
                <a:avLst/>
              </a:prstGeom>
              <a:solidFill>
                <a:srgbClr val="66CCFF"/>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34" name="Rectangle 76"/>
              <p:cNvSpPr>
                <a:spLocks noChangeArrowheads="1"/>
              </p:cNvSpPr>
              <p:nvPr/>
            </p:nvSpPr>
            <p:spPr bwMode="auto">
              <a:xfrm>
                <a:off x="3604" y="551"/>
                <a:ext cx="162" cy="174"/>
              </a:xfrm>
              <a:prstGeom prst="rect">
                <a:avLst/>
              </a:prstGeom>
              <a:no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dirty="0">
                    <a:solidFill>
                      <a:srgbClr val="000000"/>
                    </a:solidFill>
                    <a:latin typeface="Arial Unicode MS" charset="0"/>
                    <a:ea typeface="Arial Unicode MS" charset="0"/>
                    <a:cs typeface="Arial Unicode MS" charset="0"/>
                  </a:rPr>
                  <a:t>17</a:t>
                </a:r>
                <a:endParaRPr lang="en-US" dirty="0">
                  <a:solidFill>
                    <a:prstClr val="black"/>
                  </a:solidFill>
                  <a:latin typeface="Calibri"/>
                  <a:cs typeface="+mn-cs"/>
                </a:endParaRPr>
              </a:p>
            </p:txBody>
          </p:sp>
          <p:sp>
            <p:nvSpPr>
              <p:cNvPr id="3235" name="Rectangle 77"/>
              <p:cNvSpPr>
                <a:spLocks noChangeArrowheads="1"/>
              </p:cNvSpPr>
              <p:nvPr/>
            </p:nvSpPr>
            <p:spPr bwMode="auto">
              <a:xfrm>
                <a:off x="3508" y="480"/>
                <a:ext cx="340"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grpSp>
        <p:nvGrpSpPr>
          <p:cNvPr id="21" name="Group 78"/>
          <p:cNvGrpSpPr>
            <a:grpSpLocks/>
          </p:cNvGrpSpPr>
          <p:nvPr/>
        </p:nvGrpSpPr>
        <p:grpSpPr bwMode="auto">
          <a:xfrm>
            <a:off x="6230938" y="773113"/>
            <a:ext cx="538162" cy="530225"/>
            <a:chOff x="3848" y="480"/>
            <a:chExt cx="339" cy="334"/>
          </a:xfrm>
        </p:grpSpPr>
        <p:sp>
          <p:nvSpPr>
            <p:cNvPr id="3226" name="Rectangle 79"/>
            <p:cNvSpPr>
              <a:spLocks noChangeArrowheads="1"/>
            </p:cNvSpPr>
            <p:nvPr/>
          </p:nvSpPr>
          <p:spPr bwMode="auto">
            <a:xfrm>
              <a:off x="3848" y="480"/>
              <a:ext cx="339" cy="334"/>
            </a:xfrm>
            <a:prstGeom prst="rect">
              <a:avLst/>
            </a:prstGeom>
            <a:solidFill>
              <a:srgbClr val="CCFFCC"/>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22" name="Group 80"/>
            <p:cNvGrpSpPr>
              <a:grpSpLocks/>
            </p:cNvGrpSpPr>
            <p:nvPr/>
          </p:nvGrpSpPr>
          <p:grpSpPr bwMode="auto">
            <a:xfrm>
              <a:off x="3848" y="480"/>
              <a:ext cx="339" cy="334"/>
              <a:chOff x="3848" y="480"/>
              <a:chExt cx="339" cy="334"/>
            </a:xfrm>
          </p:grpSpPr>
          <p:sp>
            <p:nvSpPr>
              <p:cNvPr id="3228" name="Rectangle 81"/>
              <p:cNvSpPr>
                <a:spLocks noChangeArrowheads="1"/>
              </p:cNvSpPr>
              <p:nvPr/>
            </p:nvSpPr>
            <p:spPr bwMode="auto">
              <a:xfrm>
                <a:off x="3887" y="480"/>
                <a:ext cx="260" cy="334"/>
              </a:xfrm>
              <a:prstGeom prst="rect">
                <a:avLst/>
              </a:prstGeom>
              <a:solidFill>
                <a:srgbClr val="CCFFCC"/>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29" name="Rectangle 82"/>
              <p:cNvSpPr>
                <a:spLocks noChangeArrowheads="1"/>
              </p:cNvSpPr>
              <p:nvPr/>
            </p:nvSpPr>
            <p:spPr bwMode="auto">
              <a:xfrm>
                <a:off x="3943" y="551"/>
                <a:ext cx="162" cy="174"/>
              </a:xfrm>
              <a:prstGeom prst="rect">
                <a:avLst/>
              </a:prstGeom>
              <a:solidFill>
                <a:srgbClr val="CCFFCC"/>
              </a:solid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dirty="0">
                    <a:solidFill>
                      <a:srgbClr val="000000"/>
                    </a:solidFill>
                    <a:latin typeface="Arial Unicode MS" charset="0"/>
                    <a:ea typeface="Arial Unicode MS" charset="0"/>
                    <a:cs typeface="Arial Unicode MS" charset="0"/>
                  </a:rPr>
                  <a:t>18</a:t>
                </a:r>
                <a:endParaRPr lang="en-US" dirty="0">
                  <a:solidFill>
                    <a:prstClr val="black"/>
                  </a:solidFill>
                  <a:latin typeface="Calibri"/>
                  <a:cs typeface="+mn-cs"/>
                </a:endParaRPr>
              </a:p>
            </p:txBody>
          </p:sp>
          <p:sp>
            <p:nvSpPr>
              <p:cNvPr id="3230" name="Rectangle 83"/>
              <p:cNvSpPr>
                <a:spLocks noChangeArrowheads="1"/>
              </p:cNvSpPr>
              <p:nvPr/>
            </p:nvSpPr>
            <p:spPr bwMode="auto">
              <a:xfrm>
                <a:off x="3848" y="480"/>
                <a:ext cx="339"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grpSp>
        <p:nvGrpSpPr>
          <p:cNvPr id="23" name="Group 84"/>
          <p:cNvGrpSpPr>
            <a:grpSpLocks/>
          </p:cNvGrpSpPr>
          <p:nvPr/>
        </p:nvGrpSpPr>
        <p:grpSpPr bwMode="auto">
          <a:xfrm>
            <a:off x="6769100" y="773113"/>
            <a:ext cx="538163" cy="530225"/>
            <a:chOff x="4187" y="480"/>
            <a:chExt cx="339" cy="334"/>
          </a:xfrm>
        </p:grpSpPr>
        <p:sp>
          <p:nvSpPr>
            <p:cNvPr id="3221" name="Rectangle 85"/>
            <p:cNvSpPr>
              <a:spLocks noChangeArrowheads="1"/>
            </p:cNvSpPr>
            <p:nvPr/>
          </p:nvSpPr>
          <p:spPr bwMode="auto">
            <a:xfrm>
              <a:off x="4187" y="480"/>
              <a:ext cx="339" cy="334"/>
            </a:xfrm>
            <a:prstGeom prst="rect">
              <a:avLst/>
            </a:prstGeom>
            <a:solidFill>
              <a:srgbClr val="66CCFF"/>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24" name="Group 86"/>
            <p:cNvGrpSpPr>
              <a:grpSpLocks/>
            </p:cNvGrpSpPr>
            <p:nvPr/>
          </p:nvGrpSpPr>
          <p:grpSpPr bwMode="auto">
            <a:xfrm>
              <a:off x="4187" y="480"/>
              <a:ext cx="339" cy="334"/>
              <a:chOff x="4187" y="480"/>
              <a:chExt cx="339" cy="334"/>
            </a:xfrm>
          </p:grpSpPr>
          <p:sp>
            <p:nvSpPr>
              <p:cNvPr id="3223" name="Rectangle 87"/>
              <p:cNvSpPr>
                <a:spLocks noChangeArrowheads="1"/>
              </p:cNvSpPr>
              <p:nvPr/>
            </p:nvSpPr>
            <p:spPr bwMode="auto">
              <a:xfrm>
                <a:off x="4226" y="480"/>
                <a:ext cx="261" cy="334"/>
              </a:xfrm>
              <a:prstGeom prst="rect">
                <a:avLst/>
              </a:prstGeom>
              <a:solidFill>
                <a:srgbClr val="66CCFF"/>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24" name="Rectangle 88"/>
              <p:cNvSpPr>
                <a:spLocks noChangeArrowheads="1"/>
              </p:cNvSpPr>
              <p:nvPr/>
            </p:nvSpPr>
            <p:spPr bwMode="auto">
              <a:xfrm>
                <a:off x="4283" y="551"/>
                <a:ext cx="161" cy="174"/>
              </a:xfrm>
              <a:prstGeom prst="rect">
                <a:avLst/>
              </a:prstGeom>
              <a:no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a:solidFill>
                      <a:srgbClr val="000000"/>
                    </a:solidFill>
                    <a:latin typeface="Arial Unicode MS" charset="0"/>
                    <a:ea typeface="Arial Unicode MS" charset="0"/>
                    <a:cs typeface="Arial Unicode MS" charset="0"/>
                  </a:rPr>
                  <a:t>19</a:t>
                </a:r>
                <a:endParaRPr lang="en-US">
                  <a:solidFill>
                    <a:prstClr val="black"/>
                  </a:solidFill>
                  <a:latin typeface="Calibri"/>
                  <a:cs typeface="+mn-cs"/>
                </a:endParaRPr>
              </a:p>
            </p:txBody>
          </p:sp>
          <p:sp>
            <p:nvSpPr>
              <p:cNvPr id="3225" name="Rectangle 89"/>
              <p:cNvSpPr>
                <a:spLocks noChangeArrowheads="1"/>
              </p:cNvSpPr>
              <p:nvPr/>
            </p:nvSpPr>
            <p:spPr bwMode="auto">
              <a:xfrm>
                <a:off x="4187" y="480"/>
                <a:ext cx="339"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grpSp>
        <p:nvGrpSpPr>
          <p:cNvPr id="25" name="Group 90"/>
          <p:cNvGrpSpPr>
            <a:grpSpLocks/>
          </p:cNvGrpSpPr>
          <p:nvPr/>
        </p:nvGrpSpPr>
        <p:grpSpPr bwMode="auto">
          <a:xfrm>
            <a:off x="7307263" y="773113"/>
            <a:ext cx="539750" cy="530225"/>
            <a:chOff x="4526" y="480"/>
            <a:chExt cx="340" cy="334"/>
          </a:xfrm>
        </p:grpSpPr>
        <p:sp>
          <p:nvSpPr>
            <p:cNvPr id="3216" name="Rectangle 91"/>
            <p:cNvSpPr>
              <a:spLocks noChangeArrowheads="1"/>
            </p:cNvSpPr>
            <p:nvPr/>
          </p:nvSpPr>
          <p:spPr bwMode="auto">
            <a:xfrm>
              <a:off x="4526" y="480"/>
              <a:ext cx="340" cy="334"/>
            </a:xfrm>
            <a:prstGeom prst="rect">
              <a:avLst/>
            </a:prstGeom>
            <a:solidFill>
              <a:srgbClr val="CCFFCC"/>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26" name="Group 92"/>
            <p:cNvGrpSpPr>
              <a:grpSpLocks/>
            </p:cNvGrpSpPr>
            <p:nvPr/>
          </p:nvGrpSpPr>
          <p:grpSpPr bwMode="auto">
            <a:xfrm>
              <a:off x="4526" y="480"/>
              <a:ext cx="340" cy="334"/>
              <a:chOff x="4526" y="480"/>
              <a:chExt cx="340" cy="334"/>
            </a:xfrm>
          </p:grpSpPr>
          <p:sp>
            <p:nvSpPr>
              <p:cNvPr id="3218" name="Rectangle 93"/>
              <p:cNvSpPr>
                <a:spLocks noChangeArrowheads="1"/>
              </p:cNvSpPr>
              <p:nvPr/>
            </p:nvSpPr>
            <p:spPr bwMode="auto">
              <a:xfrm>
                <a:off x="4566" y="480"/>
                <a:ext cx="261" cy="334"/>
              </a:xfrm>
              <a:prstGeom prst="rect">
                <a:avLst/>
              </a:prstGeom>
              <a:solidFill>
                <a:srgbClr val="CCFFCC"/>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19" name="Rectangle 94"/>
              <p:cNvSpPr>
                <a:spLocks noChangeArrowheads="1"/>
              </p:cNvSpPr>
              <p:nvPr/>
            </p:nvSpPr>
            <p:spPr bwMode="auto">
              <a:xfrm>
                <a:off x="4622" y="551"/>
                <a:ext cx="162" cy="174"/>
              </a:xfrm>
              <a:prstGeom prst="rect">
                <a:avLst/>
              </a:prstGeom>
              <a:solidFill>
                <a:srgbClr val="CCFFCC"/>
              </a:solid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dirty="0">
                    <a:solidFill>
                      <a:srgbClr val="000000"/>
                    </a:solidFill>
                    <a:latin typeface="Arial Unicode MS" charset="0"/>
                    <a:ea typeface="Arial Unicode MS" charset="0"/>
                    <a:cs typeface="Arial Unicode MS" charset="0"/>
                  </a:rPr>
                  <a:t>20</a:t>
                </a:r>
                <a:endParaRPr lang="en-US" dirty="0">
                  <a:solidFill>
                    <a:prstClr val="black"/>
                  </a:solidFill>
                  <a:latin typeface="Calibri"/>
                  <a:cs typeface="+mn-cs"/>
                </a:endParaRPr>
              </a:p>
            </p:txBody>
          </p:sp>
          <p:sp>
            <p:nvSpPr>
              <p:cNvPr id="3220" name="Rectangle 95"/>
              <p:cNvSpPr>
                <a:spLocks noChangeArrowheads="1"/>
              </p:cNvSpPr>
              <p:nvPr/>
            </p:nvSpPr>
            <p:spPr bwMode="auto">
              <a:xfrm>
                <a:off x="4526" y="480"/>
                <a:ext cx="340"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sp>
        <p:nvSpPr>
          <p:cNvPr id="3106" name="Rectangle 96"/>
          <p:cNvSpPr>
            <a:spLocks noChangeArrowheads="1"/>
          </p:cNvSpPr>
          <p:nvPr/>
        </p:nvSpPr>
        <p:spPr bwMode="auto">
          <a:xfrm>
            <a:off x="7896957" y="846138"/>
            <a:ext cx="411774" cy="385762"/>
          </a:xfrm>
          <a:prstGeom prst="rect">
            <a:avLst/>
          </a:prstGeom>
          <a:solidFill>
            <a:srgbClr val="66CCFF"/>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107" name="Rectangle 97"/>
          <p:cNvSpPr>
            <a:spLocks noChangeArrowheads="1"/>
          </p:cNvSpPr>
          <p:nvPr/>
        </p:nvSpPr>
        <p:spPr bwMode="auto">
          <a:xfrm>
            <a:off x="7984880" y="885825"/>
            <a:ext cx="256756" cy="276999"/>
          </a:xfrm>
          <a:prstGeom prst="rect">
            <a:avLst/>
          </a:prstGeom>
          <a:no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a:solidFill>
                  <a:srgbClr val="000000"/>
                </a:solidFill>
                <a:latin typeface="Arial Unicode MS" charset="0"/>
                <a:ea typeface="Arial Unicode MS" charset="0"/>
                <a:cs typeface="Arial Unicode MS" charset="0"/>
              </a:rPr>
              <a:t>21</a:t>
            </a:r>
            <a:endParaRPr lang="en-US">
              <a:solidFill>
                <a:prstClr val="black"/>
              </a:solidFill>
              <a:latin typeface="Calibri"/>
              <a:cs typeface="+mn-cs"/>
            </a:endParaRPr>
          </a:p>
        </p:txBody>
      </p:sp>
      <p:grpSp>
        <p:nvGrpSpPr>
          <p:cNvPr id="27" name="Group 98"/>
          <p:cNvGrpSpPr>
            <a:grpSpLocks/>
          </p:cNvGrpSpPr>
          <p:nvPr/>
        </p:nvGrpSpPr>
        <p:grpSpPr bwMode="auto">
          <a:xfrm>
            <a:off x="8397875" y="774700"/>
            <a:ext cx="539750" cy="530225"/>
            <a:chOff x="5217" y="481"/>
            <a:chExt cx="340" cy="334"/>
          </a:xfrm>
        </p:grpSpPr>
        <p:sp>
          <p:nvSpPr>
            <p:cNvPr id="3211" name="Rectangle 99"/>
            <p:cNvSpPr>
              <a:spLocks noChangeArrowheads="1"/>
            </p:cNvSpPr>
            <p:nvPr/>
          </p:nvSpPr>
          <p:spPr bwMode="auto">
            <a:xfrm>
              <a:off x="5217" y="481"/>
              <a:ext cx="340" cy="334"/>
            </a:xfrm>
            <a:prstGeom prst="rect">
              <a:avLst/>
            </a:prstGeom>
            <a:solidFill>
              <a:srgbClr val="CCFFCC"/>
            </a:solidFill>
            <a:ln w="9525">
              <a:solidFill>
                <a:srgbClr val="000000"/>
              </a:solid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28" name="Group 100"/>
            <p:cNvGrpSpPr>
              <a:grpSpLocks/>
            </p:cNvGrpSpPr>
            <p:nvPr/>
          </p:nvGrpSpPr>
          <p:grpSpPr bwMode="auto">
            <a:xfrm>
              <a:off x="5217" y="481"/>
              <a:ext cx="340" cy="334"/>
              <a:chOff x="5217" y="481"/>
              <a:chExt cx="340" cy="334"/>
            </a:xfrm>
          </p:grpSpPr>
          <p:sp>
            <p:nvSpPr>
              <p:cNvPr id="3213" name="Rectangle 101"/>
              <p:cNvSpPr>
                <a:spLocks noChangeArrowheads="1"/>
              </p:cNvSpPr>
              <p:nvPr/>
            </p:nvSpPr>
            <p:spPr bwMode="auto">
              <a:xfrm>
                <a:off x="5257" y="481"/>
                <a:ext cx="260" cy="334"/>
              </a:xfrm>
              <a:prstGeom prst="rect">
                <a:avLst/>
              </a:prstGeom>
              <a:solidFill>
                <a:srgbClr val="CCFFCC"/>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14" name="Rectangle 102"/>
              <p:cNvSpPr>
                <a:spLocks noChangeArrowheads="1"/>
              </p:cNvSpPr>
              <p:nvPr/>
            </p:nvSpPr>
            <p:spPr bwMode="auto">
              <a:xfrm>
                <a:off x="5313" y="553"/>
                <a:ext cx="161" cy="174"/>
              </a:xfrm>
              <a:prstGeom prst="rect">
                <a:avLst/>
              </a:prstGeom>
              <a:no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a:solidFill>
                      <a:srgbClr val="000000"/>
                    </a:solidFill>
                    <a:latin typeface="Arial Unicode MS" charset="0"/>
                    <a:ea typeface="Arial Unicode MS" charset="0"/>
                    <a:cs typeface="Arial Unicode MS" charset="0"/>
                  </a:rPr>
                  <a:t>22</a:t>
                </a:r>
                <a:endParaRPr lang="en-US">
                  <a:solidFill>
                    <a:prstClr val="black"/>
                  </a:solidFill>
                  <a:latin typeface="Calibri"/>
                  <a:cs typeface="+mn-cs"/>
                </a:endParaRPr>
              </a:p>
            </p:txBody>
          </p:sp>
          <p:sp>
            <p:nvSpPr>
              <p:cNvPr id="3215" name="Rectangle 103"/>
              <p:cNvSpPr>
                <a:spLocks noChangeArrowheads="1"/>
              </p:cNvSpPr>
              <p:nvPr/>
            </p:nvSpPr>
            <p:spPr bwMode="auto">
              <a:xfrm>
                <a:off x="5217" y="481"/>
                <a:ext cx="340"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sp>
        <p:nvSpPr>
          <p:cNvPr id="2097" name="Rectangle 104"/>
          <p:cNvSpPr>
            <a:spLocks noChangeArrowheads="1"/>
          </p:cNvSpPr>
          <p:nvPr/>
        </p:nvSpPr>
        <p:spPr bwMode="auto">
          <a:xfrm>
            <a:off x="3419475" y="-57150"/>
            <a:ext cx="0" cy="276225"/>
          </a:xfrm>
          <a:prstGeom prst="rect">
            <a:avLst/>
          </a:prstGeom>
          <a:noFill/>
          <a:ln w="9525">
            <a:noFill/>
            <a:miter lim="800000"/>
            <a:headEnd/>
            <a:tailEnd/>
          </a:ln>
        </p:spPr>
        <p:txBody>
          <a:bodyPr wrap="none" lIns="0" tIns="0" rIns="0" bIns="0">
            <a:spAutoFit/>
          </a:bodyPr>
          <a:lstStyle/>
          <a:p>
            <a:pPr defTabSz="457200"/>
            <a:endParaRPr lang="en-US" smtClean="0">
              <a:solidFill>
                <a:srgbClr val="4F81BD"/>
              </a:solidFill>
              <a:latin typeface="Calibri" pitchFamily="34" charset="0"/>
              <a:cs typeface="+mn-cs"/>
            </a:endParaRPr>
          </a:p>
        </p:txBody>
      </p:sp>
      <p:sp>
        <p:nvSpPr>
          <p:cNvPr id="2098" name="Rectangle 106"/>
          <p:cNvSpPr>
            <a:spLocks noChangeArrowheads="1"/>
          </p:cNvSpPr>
          <p:nvPr/>
        </p:nvSpPr>
        <p:spPr bwMode="auto">
          <a:xfrm>
            <a:off x="4613275" y="1301750"/>
            <a:ext cx="538163" cy="47942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grpSp>
        <p:nvGrpSpPr>
          <p:cNvPr id="29" name="Group 117"/>
          <p:cNvGrpSpPr>
            <a:grpSpLocks/>
          </p:cNvGrpSpPr>
          <p:nvPr/>
        </p:nvGrpSpPr>
        <p:grpSpPr bwMode="auto">
          <a:xfrm>
            <a:off x="2118863" y="4686768"/>
            <a:ext cx="2284428" cy="288099"/>
            <a:chOff x="3591" y="2296"/>
            <a:chExt cx="1131" cy="200"/>
          </a:xfrm>
          <a:solidFill>
            <a:srgbClr val="A6CF7C"/>
          </a:solidFill>
        </p:grpSpPr>
        <p:sp>
          <p:nvSpPr>
            <p:cNvPr id="3205" name="Freeform 118"/>
            <p:cNvSpPr>
              <a:spLocks/>
            </p:cNvSpPr>
            <p:nvPr/>
          </p:nvSpPr>
          <p:spPr bwMode="auto">
            <a:xfrm>
              <a:off x="3591" y="2296"/>
              <a:ext cx="1131" cy="200"/>
            </a:xfrm>
            <a:custGeom>
              <a:avLst/>
              <a:gdLst>
                <a:gd name="T0" fmla="*/ 959 w 1131"/>
                <a:gd name="T1" fmla="*/ 0 h 200"/>
                <a:gd name="T2" fmla="*/ 0 w 1131"/>
                <a:gd name="T3" fmla="*/ 0 h 200"/>
                <a:gd name="T4" fmla="*/ 0 w 1131"/>
                <a:gd name="T5" fmla="*/ 200 h 200"/>
                <a:gd name="T6" fmla="*/ 959 w 1131"/>
                <a:gd name="T7" fmla="*/ 200 h 200"/>
                <a:gd name="T8" fmla="*/ 1131 w 1131"/>
                <a:gd name="T9" fmla="*/ 100 h 200"/>
                <a:gd name="T10" fmla="*/ 959 w 1131"/>
                <a:gd name="T11" fmla="*/ 0 h 200"/>
                <a:gd name="T12" fmla="*/ 0 60000 65536"/>
                <a:gd name="T13" fmla="*/ 0 60000 65536"/>
                <a:gd name="T14" fmla="*/ 0 60000 65536"/>
                <a:gd name="T15" fmla="*/ 0 60000 65536"/>
                <a:gd name="T16" fmla="*/ 0 60000 65536"/>
                <a:gd name="T17" fmla="*/ 0 60000 65536"/>
                <a:gd name="T18" fmla="*/ 0 w 1131"/>
                <a:gd name="T19" fmla="*/ 0 h 200"/>
                <a:gd name="T20" fmla="*/ 1131 w 1131"/>
                <a:gd name="T21" fmla="*/ 200 h 200"/>
              </a:gdLst>
              <a:ahLst/>
              <a:cxnLst>
                <a:cxn ang="T12">
                  <a:pos x="T0" y="T1"/>
                </a:cxn>
                <a:cxn ang="T13">
                  <a:pos x="T2" y="T3"/>
                </a:cxn>
                <a:cxn ang="T14">
                  <a:pos x="T4" y="T5"/>
                </a:cxn>
                <a:cxn ang="T15">
                  <a:pos x="T6" y="T7"/>
                </a:cxn>
                <a:cxn ang="T16">
                  <a:pos x="T8" y="T9"/>
                </a:cxn>
                <a:cxn ang="T17">
                  <a:pos x="T10" y="T11"/>
                </a:cxn>
              </a:cxnLst>
              <a:rect l="T18" t="T19" r="T20" b="T21"/>
              <a:pathLst>
                <a:path w="1131" h="200">
                  <a:moveTo>
                    <a:pt x="959" y="0"/>
                  </a:moveTo>
                  <a:lnTo>
                    <a:pt x="0" y="0"/>
                  </a:lnTo>
                  <a:lnTo>
                    <a:pt x="0" y="200"/>
                  </a:lnTo>
                  <a:lnTo>
                    <a:pt x="959" y="200"/>
                  </a:lnTo>
                  <a:lnTo>
                    <a:pt x="1131" y="100"/>
                  </a:lnTo>
                  <a:lnTo>
                    <a:pt x="959" y="0"/>
                  </a:lnTo>
                  <a:close/>
                </a:path>
              </a:pathLst>
            </a:custGeom>
            <a:grpFill/>
            <a:ln w="9525">
              <a:noFill/>
              <a:round/>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06" name="Freeform 119"/>
            <p:cNvSpPr>
              <a:spLocks/>
            </p:cNvSpPr>
            <p:nvPr/>
          </p:nvSpPr>
          <p:spPr bwMode="auto">
            <a:xfrm>
              <a:off x="3591" y="2296"/>
              <a:ext cx="1131" cy="200"/>
            </a:xfrm>
            <a:custGeom>
              <a:avLst/>
              <a:gdLst>
                <a:gd name="T0" fmla="*/ 959 w 1131"/>
                <a:gd name="T1" fmla="*/ 0 h 200"/>
                <a:gd name="T2" fmla="*/ 0 w 1131"/>
                <a:gd name="T3" fmla="*/ 0 h 200"/>
                <a:gd name="T4" fmla="*/ 0 w 1131"/>
                <a:gd name="T5" fmla="*/ 200 h 200"/>
                <a:gd name="T6" fmla="*/ 959 w 1131"/>
                <a:gd name="T7" fmla="*/ 200 h 200"/>
                <a:gd name="T8" fmla="*/ 1131 w 1131"/>
                <a:gd name="T9" fmla="*/ 100 h 200"/>
                <a:gd name="T10" fmla="*/ 959 w 1131"/>
                <a:gd name="T11" fmla="*/ 0 h 200"/>
                <a:gd name="T12" fmla="*/ 0 60000 65536"/>
                <a:gd name="T13" fmla="*/ 0 60000 65536"/>
                <a:gd name="T14" fmla="*/ 0 60000 65536"/>
                <a:gd name="T15" fmla="*/ 0 60000 65536"/>
                <a:gd name="T16" fmla="*/ 0 60000 65536"/>
                <a:gd name="T17" fmla="*/ 0 60000 65536"/>
                <a:gd name="T18" fmla="*/ 0 w 1131"/>
                <a:gd name="T19" fmla="*/ 0 h 200"/>
                <a:gd name="T20" fmla="*/ 1131 w 1131"/>
                <a:gd name="T21" fmla="*/ 200 h 200"/>
              </a:gdLst>
              <a:ahLst/>
              <a:cxnLst>
                <a:cxn ang="T12">
                  <a:pos x="T0" y="T1"/>
                </a:cxn>
                <a:cxn ang="T13">
                  <a:pos x="T2" y="T3"/>
                </a:cxn>
                <a:cxn ang="T14">
                  <a:pos x="T4" y="T5"/>
                </a:cxn>
                <a:cxn ang="T15">
                  <a:pos x="T6" y="T7"/>
                </a:cxn>
                <a:cxn ang="T16">
                  <a:pos x="T8" y="T9"/>
                </a:cxn>
                <a:cxn ang="T17">
                  <a:pos x="T10" y="T11"/>
                </a:cxn>
              </a:cxnLst>
              <a:rect l="T18" t="T19" r="T20" b="T21"/>
              <a:pathLst>
                <a:path w="1131" h="200">
                  <a:moveTo>
                    <a:pt x="959" y="0"/>
                  </a:moveTo>
                  <a:lnTo>
                    <a:pt x="0" y="0"/>
                  </a:lnTo>
                  <a:lnTo>
                    <a:pt x="0" y="200"/>
                  </a:lnTo>
                  <a:lnTo>
                    <a:pt x="959" y="200"/>
                  </a:lnTo>
                  <a:lnTo>
                    <a:pt x="1131" y="100"/>
                  </a:lnTo>
                  <a:lnTo>
                    <a:pt x="959" y="0"/>
                  </a:lnTo>
                  <a:close/>
                </a:path>
              </a:pathLst>
            </a:custGeom>
            <a:solidFill>
              <a:srgbClr val="7BAA49"/>
            </a:solidFill>
            <a:ln w="9525" cap="rnd">
              <a:solidFill>
                <a:srgbClr val="000000"/>
              </a:solidFill>
              <a:prstDash val="solid"/>
              <a:round/>
              <a:headEnd/>
              <a:tailEnd/>
            </a:ln>
            <a:scene3d>
              <a:camera prst="orthographicFront"/>
              <a:lightRig rig="threePt" dir="t"/>
            </a:scene3d>
            <a:sp3d>
              <a:bevelT/>
            </a:sp3d>
          </p:spPr>
          <p:txBody>
            <a:bodyPr/>
            <a:lstStyle/>
            <a:p>
              <a:pPr defTabSz="457200" fontAlgn="auto">
                <a:spcBef>
                  <a:spcPts val="0"/>
                </a:spcBef>
                <a:spcAft>
                  <a:spcPts val="0"/>
                </a:spcAft>
                <a:defRPr/>
              </a:pPr>
              <a:r>
                <a:rPr lang="en-US" sz="1400" b="1" dirty="0">
                  <a:solidFill>
                    <a:prstClr val="black"/>
                  </a:solidFill>
                  <a:latin typeface="Calibri"/>
                  <a:cs typeface="+mn-cs"/>
                </a:rPr>
                <a:t>CRYOSAT-2 </a:t>
              </a:r>
              <a:r>
                <a:rPr lang="en-US" sz="1000" b="1" dirty="0">
                  <a:solidFill>
                    <a:prstClr val="black"/>
                  </a:solidFill>
                  <a:latin typeface="Calibri"/>
                  <a:cs typeface="+mn-cs"/>
                </a:rPr>
                <a:t>Europe</a:t>
              </a:r>
              <a:endParaRPr lang="en-US" sz="1400" b="1" dirty="0">
                <a:solidFill>
                  <a:prstClr val="black"/>
                </a:solidFill>
                <a:latin typeface="Calibri"/>
                <a:cs typeface="+mn-cs"/>
              </a:endParaRPr>
            </a:p>
          </p:txBody>
        </p:sp>
      </p:grpSp>
      <p:sp>
        <p:nvSpPr>
          <p:cNvPr id="3118" name="Rectangle 121"/>
          <p:cNvSpPr>
            <a:spLocks noChangeArrowheads="1"/>
          </p:cNvSpPr>
          <p:nvPr/>
        </p:nvSpPr>
        <p:spPr bwMode="auto">
          <a:xfrm>
            <a:off x="845526" y="2581462"/>
            <a:ext cx="8094785" cy="286143"/>
          </a:xfrm>
          <a:prstGeom prst="rect">
            <a:avLst/>
          </a:prstGeom>
          <a:noFill/>
          <a:ln w="9525">
            <a:noFill/>
            <a:miter lim="800000"/>
            <a:headEnd/>
            <a:tailEnd/>
          </a:ln>
          <a:scene3d>
            <a:camera prst="orthographicFront"/>
            <a:lightRig rig="threePt" dir="t"/>
          </a:scene3d>
          <a:sp3d/>
        </p:spPr>
        <p:txBody>
          <a:bodyPr lIns="0" tIns="0" rIns="0" bIns="0">
            <a:spAutoFit/>
          </a:bodyPr>
          <a:lstStyle/>
          <a:p>
            <a:pPr defTabSz="457200" fontAlgn="auto">
              <a:spcBef>
                <a:spcPts val="0"/>
              </a:spcBef>
              <a:spcAft>
                <a:spcPts val="0"/>
              </a:spcAft>
              <a:defRPr/>
            </a:pPr>
            <a:r>
              <a:rPr lang="en-US" b="1" dirty="0">
                <a:solidFill>
                  <a:srgbClr val="000099"/>
                </a:solidFill>
                <a:latin typeface="Calibri"/>
                <a:cs typeface="+mn-cs"/>
              </a:rPr>
              <a:t>Complementary Missions - Medium Accuracy/Higher Inclination </a:t>
            </a:r>
          </a:p>
        </p:txBody>
      </p:sp>
      <p:sp>
        <p:nvSpPr>
          <p:cNvPr id="3123" name="Rectangle 137"/>
          <p:cNvSpPr>
            <a:spLocks noChangeArrowheads="1"/>
          </p:cNvSpPr>
          <p:nvPr/>
        </p:nvSpPr>
        <p:spPr bwMode="auto">
          <a:xfrm>
            <a:off x="842596" y="5375836"/>
            <a:ext cx="8097715" cy="276999"/>
          </a:xfrm>
          <a:prstGeom prst="rect">
            <a:avLst/>
          </a:prstGeom>
          <a:noFill/>
          <a:ln w="9525">
            <a:noFill/>
            <a:miter lim="800000"/>
            <a:headEnd/>
            <a:tailEnd/>
          </a:ln>
          <a:scene3d>
            <a:camera prst="orthographicFront"/>
            <a:lightRig rig="threePt" dir="t"/>
          </a:scene3d>
          <a:sp3d/>
        </p:spPr>
        <p:txBody>
          <a:bodyPr lIns="0" tIns="0" rIns="0" bIns="0">
            <a:spAutoFit/>
          </a:bodyPr>
          <a:lstStyle/>
          <a:p>
            <a:pPr defTabSz="457200" fontAlgn="auto">
              <a:spcBef>
                <a:spcPts val="0"/>
              </a:spcBef>
              <a:spcAft>
                <a:spcPts val="0"/>
              </a:spcAft>
              <a:defRPr/>
            </a:pPr>
            <a:r>
              <a:rPr lang="en-US" b="1" dirty="0">
                <a:solidFill>
                  <a:srgbClr val="000099"/>
                </a:solidFill>
                <a:latin typeface="Calibri"/>
                <a:cs typeface="+mn-cs"/>
              </a:rPr>
              <a:t>Broad-Coverage Mission</a:t>
            </a:r>
          </a:p>
        </p:txBody>
      </p:sp>
      <p:grpSp>
        <p:nvGrpSpPr>
          <p:cNvPr id="30" name="Group 143"/>
          <p:cNvGrpSpPr>
            <a:grpSpLocks/>
          </p:cNvGrpSpPr>
          <p:nvPr/>
        </p:nvGrpSpPr>
        <p:grpSpPr bwMode="auto">
          <a:xfrm>
            <a:off x="3428909" y="3657310"/>
            <a:ext cx="1887952" cy="288099"/>
            <a:chOff x="798" y="1253"/>
            <a:chExt cx="1176" cy="200"/>
          </a:xfrm>
          <a:solidFill>
            <a:srgbClr val="FFFF99"/>
          </a:solidFill>
        </p:grpSpPr>
        <p:sp>
          <p:nvSpPr>
            <p:cNvPr id="3187" name="Freeform 146"/>
            <p:cNvSpPr>
              <a:spLocks/>
            </p:cNvSpPr>
            <p:nvPr/>
          </p:nvSpPr>
          <p:spPr bwMode="auto">
            <a:xfrm>
              <a:off x="798" y="1253"/>
              <a:ext cx="1176" cy="200"/>
            </a:xfrm>
            <a:custGeom>
              <a:avLst/>
              <a:gdLst>
                <a:gd name="T0" fmla="*/ 959 w 1131"/>
                <a:gd name="T1" fmla="*/ 0 h 200"/>
                <a:gd name="T2" fmla="*/ 0 w 1131"/>
                <a:gd name="T3" fmla="*/ 0 h 200"/>
                <a:gd name="T4" fmla="*/ 0 w 1131"/>
                <a:gd name="T5" fmla="*/ 200 h 200"/>
                <a:gd name="T6" fmla="*/ 959 w 1131"/>
                <a:gd name="T7" fmla="*/ 200 h 200"/>
                <a:gd name="T8" fmla="*/ 1131 w 1131"/>
                <a:gd name="T9" fmla="*/ 100 h 200"/>
                <a:gd name="T10" fmla="*/ 959 w 1131"/>
                <a:gd name="T11" fmla="*/ 0 h 200"/>
                <a:gd name="T12" fmla="*/ 0 60000 65536"/>
                <a:gd name="T13" fmla="*/ 0 60000 65536"/>
                <a:gd name="T14" fmla="*/ 0 60000 65536"/>
                <a:gd name="T15" fmla="*/ 0 60000 65536"/>
                <a:gd name="T16" fmla="*/ 0 60000 65536"/>
                <a:gd name="T17" fmla="*/ 0 60000 65536"/>
                <a:gd name="T18" fmla="*/ 0 w 1131"/>
                <a:gd name="T19" fmla="*/ 0 h 200"/>
                <a:gd name="T20" fmla="*/ 1131 w 1131"/>
                <a:gd name="T21" fmla="*/ 200 h 200"/>
              </a:gdLst>
              <a:ahLst/>
              <a:cxnLst>
                <a:cxn ang="T12">
                  <a:pos x="T0" y="T1"/>
                </a:cxn>
                <a:cxn ang="T13">
                  <a:pos x="T2" y="T3"/>
                </a:cxn>
                <a:cxn ang="T14">
                  <a:pos x="T4" y="T5"/>
                </a:cxn>
                <a:cxn ang="T15">
                  <a:pos x="T6" y="T7"/>
                </a:cxn>
                <a:cxn ang="T16">
                  <a:pos x="T8" y="T9"/>
                </a:cxn>
                <a:cxn ang="T17">
                  <a:pos x="T10" y="T11"/>
                </a:cxn>
              </a:cxnLst>
              <a:rect l="T18" t="T19" r="T20" b="T21"/>
              <a:pathLst>
                <a:path w="1131" h="200">
                  <a:moveTo>
                    <a:pt x="959" y="0"/>
                  </a:moveTo>
                  <a:lnTo>
                    <a:pt x="0" y="0"/>
                  </a:lnTo>
                  <a:lnTo>
                    <a:pt x="0" y="200"/>
                  </a:lnTo>
                  <a:lnTo>
                    <a:pt x="959" y="200"/>
                  </a:lnTo>
                  <a:lnTo>
                    <a:pt x="1131" y="100"/>
                  </a:lnTo>
                  <a:lnTo>
                    <a:pt x="959" y="0"/>
                  </a:lnTo>
                  <a:close/>
                </a:path>
              </a:pathLst>
            </a:custGeom>
            <a:grpFill/>
            <a:ln w="9525" cap="rnd">
              <a:solidFill>
                <a:srgbClr val="000000"/>
              </a:solidFill>
              <a:prstDash val="solid"/>
              <a:round/>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185" name="Rectangle 147"/>
            <p:cNvSpPr>
              <a:spLocks noChangeArrowheads="1"/>
            </p:cNvSpPr>
            <p:nvPr/>
          </p:nvSpPr>
          <p:spPr bwMode="auto">
            <a:xfrm>
              <a:off x="846" y="1253"/>
              <a:ext cx="932" cy="150"/>
            </a:xfrm>
            <a:prstGeom prst="rect">
              <a:avLst/>
            </a:prstGeom>
            <a:grpFill/>
            <a:ln w="9525">
              <a:noFill/>
              <a:miter lim="800000"/>
              <a:headEnd/>
              <a:tailEnd/>
            </a:ln>
          </p:spPr>
          <p:txBody>
            <a:bodyPr lIns="0" tIns="0" rIns="0" bIns="0">
              <a:spAutoFit/>
              <a:sp3d/>
            </a:bodyPr>
            <a:lstStyle/>
            <a:p>
              <a:pPr defTabSz="457200" fontAlgn="auto">
                <a:spcBef>
                  <a:spcPts val="0"/>
                </a:spcBef>
                <a:spcAft>
                  <a:spcPts val="0"/>
                </a:spcAft>
                <a:defRPr/>
              </a:pPr>
              <a:r>
                <a:rPr lang="en-US" sz="1400" b="1" dirty="0" err="1">
                  <a:solidFill>
                    <a:srgbClr val="000000"/>
                  </a:solidFill>
                  <a:latin typeface="Calibri"/>
                  <a:ea typeface="Arial Unicode MS" charset="0"/>
                  <a:cs typeface="Arial Unicode MS" charset="0"/>
                </a:rPr>
                <a:t>Saral</a:t>
              </a:r>
              <a:r>
                <a:rPr lang="en-US" sz="1400" b="1" dirty="0">
                  <a:solidFill>
                    <a:srgbClr val="000000"/>
                  </a:solidFill>
                  <a:latin typeface="Calibri"/>
                  <a:ea typeface="Arial Unicode MS" charset="0"/>
                  <a:cs typeface="Arial Unicode MS" charset="0"/>
                </a:rPr>
                <a:t>/</a:t>
              </a:r>
              <a:r>
                <a:rPr lang="en-US" sz="1400" b="1" dirty="0" err="1">
                  <a:solidFill>
                    <a:srgbClr val="000000"/>
                  </a:solidFill>
                  <a:latin typeface="Calibri"/>
                  <a:ea typeface="Arial Unicode MS" charset="0"/>
                  <a:cs typeface="Arial Unicode MS" charset="0"/>
                </a:rPr>
                <a:t>AltiKa</a:t>
              </a:r>
              <a:r>
                <a:rPr lang="en-US" sz="1400" b="1" dirty="0">
                  <a:solidFill>
                    <a:srgbClr val="000000"/>
                  </a:solidFill>
                  <a:latin typeface="Calibri"/>
                  <a:ea typeface="Arial Unicode MS" charset="0"/>
                  <a:cs typeface="Arial Unicode MS" charset="0"/>
                </a:rPr>
                <a:t> </a:t>
              </a:r>
              <a:r>
                <a:rPr lang="en-US" sz="1000" b="1" dirty="0">
                  <a:solidFill>
                    <a:srgbClr val="000000"/>
                  </a:solidFill>
                  <a:latin typeface="Calibri"/>
                  <a:ea typeface="Arial Unicode MS" charset="0"/>
                  <a:cs typeface="Arial Unicode MS" charset="0"/>
                </a:rPr>
                <a:t>Fr./India</a:t>
              </a:r>
              <a:endParaRPr lang="en-US" sz="1000" b="1" dirty="0">
                <a:solidFill>
                  <a:prstClr val="black"/>
                </a:solidFill>
                <a:latin typeface="Calibri"/>
                <a:cs typeface="+mn-cs"/>
              </a:endParaRPr>
            </a:p>
          </p:txBody>
        </p:sp>
      </p:grpSp>
      <p:grpSp>
        <p:nvGrpSpPr>
          <p:cNvPr id="31" name="Group 177"/>
          <p:cNvGrpSpPr>
            <a:grpSpLocks/>
          </p:cNvGrpSpPr>
          <p:nvPr/>
        </p:nvGrpSpPr>
        <p:grpSpPr bwMode="auto">
          <a:xfrm>
            <a:off x="4403291" y="4343811"/>
            <a:ext cx="1716155" cy="292802"/>
            <a:chOff x="657" y="1253"/>
            <a:chExt cx="1131" cy="246"/>
          </a:xfrm>
          <a:solidFill>
            <a:srgbClr val="FFFF99"/>
          </a:solidFill>
        </p:grpSpPr>
        <p:grpSp>
          <p:nvGrpSpPr>
            <p:cNvPr id="3072" name="Group 178"/>
            <p:cNvGrpSpPr>
              <a:grpSpLocks/>
            </p:cNvGrpSpPr>
            <p:nvPr/>
          </p:nvGrpSpPr>
          <p:grpSpPr bwMode="auto">
            <a:xfrm>
              <a:off x="657" y="1253"/>
              <a:ext cx="1131" cy="246"/>
              <a:chOff x="3591" y="2296"/>
              <a:chExt cx="1131" cy="246"/>
            </a:xfrm>
            <a:grpFill/>
          </p:grpSpPr>
          <p:sp>
            <p:nvSpPr>
              <p:cNvPr id="3158" name="Freeform 179"/>
              <p:cNvSpPr>
                <a:spLocks/>
              </p:cNvSpPr>
              <p:nvPr/>
            </p:nvSpPr>
            <p:spPr bwMode="auto">
              <a:xfrm>
                <a:off x="3591" y="2296"/>
                <a:ext cx="1131" cy="200"/>
              </a:xfrm>
              <a:custGeom>
                <a:avLst/>
                <a:gdLst>
                  <a:gd name="T0" fmla="*/ 959 w 1131"/>
                  <a:gd name="T1" fmla="*/ 0 h 200"/>
                  <a:gd name="T2" fmla="*/ 0 w 1131"/>
                  <a:gd name="T3" fmla="*/ 0 h 200"/>
                  <a:gd name="T4" fmla="*/ 0 w 1131"/>
                  <a:gd name="T5" fmla="*/ 200 h 200"/>
                  <a:gd name="T6" fmla="*/ 959 w 1131"/>
                  <a:gd name="T7" fmla="*/ 200 h 200"/>
                  <a:gd name="T8" fmla="*/ 1131 w 1131"/>
                  <a:gd name="T9" fmla="*/ 100 h 200"/>
                  <a:gd name="T10" fmla="*/ 959 w 1131"/>
                  <a:gd name="T11" fmla="*/ 0 h 200"/>
                  <a:gd name="T12" fmla="*/ 0 60000 65536"/>
                  <a:gd name="T13" fmla="*/ 0 60000 65536"/>
                  <a:gd name="T14" fmla="*/ 0 60000 65536"/>
                  <a:gd name="T15" fmla="*/ 0 60000 65536"/>
                  <a:gd name="T16" fmla="*/ 0 60000 65536"/>
                  <a:gd name="T17" fmla="*/ 0 60000 65536"/>
                  <a:gd name="T18" fmla="*/ 0 w 1131"/>
                  <a:gd name="T19" fmla="*/ 0 h 200"/>
                  <a:gd name="T20" fmla="*/ 1131 w 1131"/>
                  <a:gd name="T21" fmla="*/ 200 h 200"/>
                </a:gdLst>
                <a:ahLst/>
                <a:cxnLst>
                  <a:cxn ang="T12">
                    <a:pos x="T0" y="T1"/>
                  </a:cxn>
                  <a:cxn ang="T13">
                    <a:pos x="T2" y="T3"/>
                  </a:cxn>
                  <a:cxn ang="T14">
                    <a:pos x="T4" y="T5"/>
                  </a:cxn>
                  <a:cxn ang="T15">
                    <a:pos x="T6" y="T7"/>
                  </a:cxn>
                  <a:cxn ang="T16">
                    <a:pos x="T8" y="T9"/>
                  </a:cxn>
                  <a:cxn ang="T17">
                    <a:pos x="T10" y="T11"/>
                  </a:cxn>
                </a:cxnLst>
                <a:rect l="T18" t="T19" r="T20" b="T21"/>
                <a:pathLst>
                  <a:path w="1131" h="200">
                    <a:moveTo>
                      <a:pt x="959" y="0"/>
                    </a:moveTo>
                    <a:lnTo>
                      <a:pt x="0" y="0"/>
                    </a:lnTo>
                    <a:lnTo>
                      <a:pt x="0" y="200"/>
                    </a:lnTo>
                    <a:lnTo>
                      <a:pt x="959" y="200"/>
                    </a:lnTo>
                    <a:lnTo>
                      <a:pt x="1131" y="100"/>
                    </a:lnTo>
                    <a:lnTo>
                      <a:pt x="959" y="0"/>
                    </a:lnTo>
                    <a:close/>
                  </a:path>
                </a:pathLst>
              </a:custGeom>
              <a:grpFill/>
              <a:ln w="9525">
                <a:noFill/>
                <a:round/>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159" name="Freeform 180"/>
              <p:cNvSpPr>
                <a:spLocks/>
              </p:cNvSpPr>
              <p:nvPr/>
            </p:nvSpPr>
            <p:spPr bwMode="auto">
              <a:xfrm>
                <a:off x="3591" y="2296"/>
                <a:ext cx="1131" cy="246"/>
              </a:xfrm>
              <a:custGeom>
                <a:avLst/>
                <a:gdLst>
                  <a:gd name="T0" fmla="*/ 959 w 1131"/>
                  <a:gd name="T1" fmla="*/ 0 h 200"/>
                  <a:gd name="T2" fmla="*/ 0 w 1131"/>
                  <a:gd name="T3" fmla="*/ 0 h 200"/>
                  <a:gd name="T4" fmla="*/ 0 w 1131"/>
                  <a:gd name="T5" fmla="*/ 200 h 200"/>
                  <a:gd name="T6" fmla="*/ 959 w 1131"/>
                  <a:gd name="T7" fmla="*/ 200 h 200"/>
                  <a:gd name="T8" fmla="*/ 1131 w 1131"/>
                  <a:gd name="T9" fmla="*/ 100 h 200"/>
                  <a:gd name="T10" fmla="*/ 959 w 1131"/>
                  <a:gd name="T11" fmla="*/ 0 h 200"/>
                  <a:gd name="T12" fmla="*/ 0 60000 65536"/>
                  <a:gd name="T13" fmla="*/ 0 60000 65536"/>
                  <a:gd name="T14" fmla="*/ 0 60000 65536"/>
                  <a:gd name="T15" fmla="*/ 0 60000 65536"/>
                  <a:gd name="T16" fmla="*/ 0 60000 65536"/>
                  <a:gd name="T17" fmla="*/ 0 60000 65536"/>
                  <a:gd name="T18" fmla="*/ 0 w 1131"/>
                  <a:gd name="T19" fmla="*/ 0 h 200"/>
                  <a:gd name="T20" fmla="*/ 1131 w 1131"/>
                  <a:gd name="T21" fmla="*/ 200 h 200"/>
                </a:gdLst>
                <a:ahLst/>
                <a:cxnLst>
                  <a:cxn ang="T12">
                    <a:pos x="T0" y="T1"/>
                  </a:cxn>
                  <a:cxn ang="T13">
                    <a:pos x="T2" y="T3"/>
                  </a:cxn>
                  <a:cxn ang="T14">
                    <a:pos x="T4" y="T5"/>
                  </a:cxn>
                  <a:cxn ang="T15">
                    <a:pos x="T6" y="T7"/>
                  </a:cxn>
                  <a:cxn ang="T16">
                    <a:pos x="T8" y="T9"/>
                  </a:cxn>
                  <a:cxn ang="T17">
                    <a:pos x="T10" y="T11"/>
                  </a:cxn>
                </a:cxnLst>
                <a:rect l="T18" t="T19" r="T20" b="T21"/>
                <a:pathLst>
                  <a:path w="1131" h="200">
                    <a:moveTo>
                      <a:pt x="959" y="0"/>
                    </a:moveTo>
                    <a:lnTo>
                      <a:pt x="0" y="0"/>
                    </a:lnTo>
                    <a:lnTo>
                      <a:pt x="0" y="200"/>
                    </a:lnTo>
                    <a:lnTo>
                      <a:pt x="959" y="200"/>
                    </a:lnTo>
                    <a:lnTo>
                      <a:pt x="1131" y="100"/>
                    </a:lnTo>
                    <a:lnTo>
                      <a:pt x="959" y="0"/>
                    </a:lnTo>
                    <a:close/>
                  </a:path>
                </a:pathLst>
              </a:custGeom>
              <a:grpFill/>
              <a:ln w="9525" cap="rnd">
                <a:solidFill>
                  <a:srgbClr val="000000"/>
                </a:solidFill>
                <a:prstDash val="solid"/>
                <a:round/>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sp>
          <p:nvSpPr>
            <p:cNvPr id="3157" name="Rectangle 181"/>
            <p:cNvSpPr>
              <a:spLocks noChangeArrowheads="1"/>
            </p:cNvSpPr>
            <p:nvPr/>
          </p:nvSpPr>
          <p:spPr bwMode="auto">
            <a:xfrm>
              <a:off x="669" y="1264"/>
              <a:ext cx="566" cy="181"/>
            </a:xfrm>
            <a:prstGeom prst="rect">
              <a:avLst/>
            </a:prstGeom>
            <a:grpFill/>
            <a:ln w="9525">
              <a:noFill/>
              <a:miter lim="800000"/>
              <a:headEnd/>
              <a:tailEnd/>
            </a:ln>
            <a:scene3d>
              <a:camera prst="orthographicFront"/>
              <a:lightRig rig="threePt" dir="t"/>
            </a:scene3d>
            <a:sp3d/>
          </p:spPr>
          <p:txBody>
            <a:bodyPr lIns="0" tIns="0" rIns="0" bIns="0"/>
            <a:lstStyle/>
            <a:p>
              <a:pPr defTabSz="457200" fontAlgn="auto">
                <a:spcBef>
                  <a:spcPts val="0"/>
                </a:spcBef>
                <a:spcAft>
                  <a:spcPts val="0"/>
                </a:spcAft>
                <a:defRPr/>
              </a:pPr>
              <a:r>
                <a:rPr lang="en-US" sz="1400" b="1" dirty="0">
                  <a:solidFill>
                    <a:srgbClr val="000000"/>
                  </a:solidFill>
                  <a:latin typeface="Arial Unicode MS" charset="0"/>
                  <a:ea typeface="Arial Unicode MS" charset="0"/>
                  <a:cs typeface="Arial Unicode MS" charset="0"/>
                </a:rPr>
                <a:t> </a:t>
              </a:r>
              <a:r>
                <a:rPr lang="en-US" sz="1400" b="1" dirty="0">
                  <a:solidFill>
                    <a:srgbClr val="000000"/>
                  </a:solidFill>
                  <a:latin typeface="Calibri"/>
                  <a:ea typeface="Arial Unicode MS" charset="0"/>
                  <a:cs typeface="Arial Unicode MS" charset="0"/>
                </a:rPr>
                <a:t>HY-2B </a:t>
              </a:r>
              <a:r>
                <a:rPr lang="en-US" sz="1000" b="1" dirty="0">
                  <a:solidFill>
                    <a:srgbClr val="000000"/>
                  </a:solidFill>
                  <a:latin typeface="Calibri"/>
                  <a:ea typeface="Arial Unicode MS" charset="0"/>
                  <a:cs typeface="Arial Unicode MS" charset="0"/>
                </a:rPr>
                <a:t>China</a:t>
              </a:r>
              <a:endParaRPr lang="en-US" sz="1000" b="1" dirty="0">
                <a:solidFill>
                  <a:prstClr val="black"/>
                </a:solidFill>
                <a:latin typeface="Calibri"/>
                <a:cs typeface="+mn-cs"/>
              </a:endParaRPr>
            </a:p>
          </p:txBody>
        </p:sp>
      </p:grpSp>
      <p:grpSp>
        <p:nvGrpSpPr>
          <p:cNvPr id="3073" name="Group 182"/>
          <p:cNvGrpSpPr>
            <a:grpSpLocks/>
          </p:cNvGrpSpPr>
          <p:nvPr/>
        </p:nvGrpSpPr>
        <p:grpSpPr bwMode="auto">
          <a:xfrm>
            <a:off x="2743200" y="4038600"/>
            <a:ext cx="1977894" cy="288099"/>
            <a:chOff x="657" y="1253"/>
            <a:chExt cx="1131" cy="200"/>
          </a:xfrm>
          <a:solidFill>
            <a:srgbClr val="FFFF99"/>
          </a:solidFill>
        </p:grpSpPr>
        <p:grpSp>
          <p:nvGrpSpPr>
            <p:cNvPr id="3074" name="Group 183"/>
            <p:cNvGrpSpPr>
              <a:grpSpLocks/>
            </p:cNvGrpSpPr>
            <p:nvPr/>
          </p:nvGrpSpPr>
          <p:grpSpPr bwMode="auto">
            <a:xfrm>
              <a:off x="657" y="1253"/>
              <a:ext cx="1131" cy="200"/>
              <a:chOff x="3591" y="2296"/>
              <a:chExt cx="1131" cy="200"/>
            </a:xfrm>
            <a:grpFill/>
          </p:grpSpPr>
          <p:sp>
            <p:nvSpPr>
              <p:cNvPr id="3154" name="Freeform 184"/>
              <p:cNvSpPr>
                <a:spLocks/>
              </p:cNvSpPr>
              <p:nvPr/>
            </p:nvSpPr>
            <p:spPr bwMode="auto">
              <a:xfrm>
                <a:off x="3591" y="2296"/>
                <a:ext cx="1131" cy="200"/>
              </a:xfrm>
              <a:custGeom>
                <a:avLst/>
                <a:gdLst>
                  <a:gd name="T0" fmla="*/ 959 w 1131"/>
                  <a:gd name="T1" fmla="*/ 0 h 200"/>
                  <a:gd name="T2" fmla="*/ 0 w 1131"/>
                  <a:gd name="T3" fmla="*/ 0 h 200"/>
                  <a:gd name="T4" fmla="*/ 0 w 1131"/>
                  <a:gd name="T5" fmla="*/ 200 h 200"/>
                  <a:gd name="T6" fmla="*/ 959 w 1131"/>
                  <a:gd name="T7" fmla="*/ 200 h 200"/>
                  <a:gd name="T8" fmla="*/ 1131 w 1131"/>
                  <a:gd name="T9" fmla="*/ 100 h 200"/>
                  <a:gd name="T10" fmla="*/ 959 w 1131"/>
                  <a:gd name="T11" fmla="*/ 0 h 200"/>
                  <a:gd name="T12" fmla="*/ 0 60000 65536"/>
                  <a:gd name="T13" fmla="*/ 0 60000 65536"/>
                  <a:gd name="T14" fmla="*/ 0 60000 65536"/>
                  <a:gd name="T15" fmla="*/ 0 60000 65536"/>
                  <a:gd name="T16" fmla="*/ 0 60000 65536"/>
                  <a:gd name="T17" fmla="*/ 0 60000 65536"/>
                  <a:gd name="T18" fmla="*/ 0 w 1131"/>
                  <a:gd name="T19" fmla="*/ 0 h 200"/>
                  <a:gd name="T20" fmla="*/ 1131 w 1131"/>
                  <a:gd name="T21" fmla="*/ 200 h 200"/>
                </a:gdLst>
                <a:ahLst/>
                <a:cxnLst>
                  <a:cxn ang="T12">
                    <a:pos x="T0" y="T1"/>
                  </a:cxn>
                  <a:cxn ang="T13">
                    <a:pos x="T2" y="T3"/>
                  </a:cxn>
                  <a:cxn ang="T14">
                    <a:pos x="T4" y="T5"/>
                  </a:cxn>
                  <a:cxn ang="T15">
                    <a:pos x="T6" y="T7"/>
                  </a:cxn>
                  <a:cxn ang="T16">
                    <a:pos x="T8" y="T9"/>
                  </a:cxn>
                  <a:cxn ang="T17">
                    <a:pos x="T10" y="T11"/>
                  </a:cxn>
                </a:cxnLst>
                <a:rect l="T18" t="T19" r="T20" b="T21"/>
                <a:pathLst>
                  <a:path w="1131" h="200">
                    <a:moveTo>
                      <a:pt x="959" y="0"/>
                    </a:moveTo>
                    <a:lnTo>
                      <a:pt x="0" y="0"/>
                    </a:lnTo>
                    <a:lnTo>
                      <a:pt x="0" y="200"/>
                    </a:lnTo>
                    <a:lnTo>
                      <a:pt x="959" y="200"/>
                    </a:lnTo>
                    <a:lnTo>
                      <a:pt x="1131" y="100"/>
                    </a:lnTo>
                    <a:lnTo>
                      <a:pt x="959" y="0"/>
                    </a:lnTo>
                    <a:close/>
                  </a:path>
                </a:pathLst>
              </a:custGeom>
              <a:grpFill/>
              <a:ln w="9525">
                <a:noFill/>
                <a:round/>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155" name="Freeform 185"/>
              <p:cNvSpPr>
                <a:spLocks/>
              </p:cNvSpPr>
              <p:nvPr/>
            </p:nvSpPr>
            <p:spPr bwMode="auto">
              <a:xfrm>
                <a:off x="3591" y="2296"/>
                <a:ext cx="1131" cy="200"/>
              </a:xfrm>
              <a:custGeom>
                <a:avLst/>
                <a:gdLst>
                  <a:gd name="T0" fmla="*/ 959 w 1131"/>
                  <a:gd name="T1" fmla="*/ 0 h 200"/>
                  <a:gd name="T2" fmla="*/ 0 w 1131"/>
                  <a:gd name="T3" fmla="*/ 0 h 200"/>
                  <a:gd name="T4" fmla="*/ 0 w 1131"/>
                  <a:gd name="T5" fmla="*/ 200 h 200"/>
                  <a:gd name="T6" fmla="*/ 959 w 1131"/>
                  <a:gd name="T7" fmla="*/ 200 h 200"/>
                  <a:gd name="T8" fmla="*/ 1131 w 1131"/>
                  <a:gd name="T9" fmla="*/ 100 h 200"/>
                  <a:gd name="T10" fmla="*/ 959 w 1131"/>
                  <a:gd name="T11" fmla="*/ 0 h 200"/>
                  <a:gd name="T12" fmla="*/ 0 60000 65536"/>
                  <a:gd name="T13" fmla="*/ 0 60000 65536"/>
                  <a:gd name="T14" fmla="*/ 0 60000 65536"/>
                  <a:gd name="T15" fmla="*/ 0 60000 65536"/>
                  <a:gd name="T16" fmla="*/ 0 60000 65536"/>
                  <a:gd name="T17" fmla="*/ 0 60000 65536"/>
                  <a:gd name="T18" fmla="*/ 0 w 1131"/>
                  <a:gd name="T19" fmla="*/ 0 h 200"/>
                  <a:gd name="T20" fmla="*/ 1131 w 1131"/>
                  <a:gd name="T21" fmla="*/ 200 h 200"/>
                </a:gdLst>
                <a:ahLst/>
                <a:cxnLst>
                  <a:cxn ang="T12">
                    <a:pos x="T0" y="T1"/>
                  </a:cxn>
                  <a:cxn ang="T13">
                    <a:pos x="T2" y="T3"/>
                  </a:cxn>
                  <a:cxn ang="T14">
                    <a:pos x="T4" y="T5"/>
                  </a:cxn>
                  <a:cxn ang="T15">
                    <a:pos x="T6" y="T7"/>
                  </a:cxn>
                  <a:cxn ang="T16">
                    <a:pos x="T8" y="T9"/>
                  </a:cxn>
                  <a:cxn ang="T17">
                    <a:pos x="T10" y="T11"/>
                  </a:cxn>
                </a:cxnLst>
                <a:rect l="T18" t="T19" r="T20" b="T21"/>
                <a:pathLst>
                  <a:path w="1131" h="200">
                    <a:moveTo>
                      <a:pt x="959" y="0"/>
                    </a:moveTo>
                    <a:lnTo>
                      <a:pt x="0" y="0"/>
                    </a:lnTo>
                    <a:lnTo>
                      <a:pt x="0" y="200"/>
                    </a:lnTo>
                    <a:lnTo>
                      <a:pt x="959" y="200"/>
                    </a:lnTo>
                    <a:lnTo>
                      <a:pt x="1131" y="100"/>
                    </a:lnTo>
                    <a:lnTo>
                      <a:pt x="959" y="0"/>
                    </a:lnTo>
                    <a:close/>
                  </a:path>
                </a:pathLst>
              </a:custGeom>
              <a:solidFill>
                <a:srgbClr val="7F9E40"/>
              </a:solidFill>
              <a:ln w="9525" cap="rnd">
                <a:solidFill>
                  <a:srgbClr val="000000"/>
                </a:solidFill>
                <a:prstDash val="solid"/>
                <a:round/>
                <a:headEnd/>
                <a:tailEnd/>
              </a:ln>
              <a:scene3d>
                <a:camera prst="orthographicFront"/>
                <a:lightRig rig="threePt" dir="t"/>
              </a:scene3d>
              <a:sp3d>
                <a:bevelT/>
              </a:sp3d>
            </p:spPr>
            <p:txBody>
              <a:bodyPr/>
              <a:lstStyle/>
              <a:p>
                <a:pPr defTabSz="457200" fontAlgn="auto">
                  <a:spcBef>
                    <a:spcPts val="0"/>
                  </a:spcBef>
                  <a:spcAft>
                    <a:spcPts val="0"/>
                  </a:spcAft>
                  <a:defRPr/>
                </a:pPr>
                <a:endParaRPr lang="en-US" dirty="0">
                  <a:solidFill>
                    <a:srgbClr val="92D050"/>
                  </a:solidFill>
                  <a:latin typeface="Calibri"/>
                  <a:cs typeface="+mn-cs"/>
                </a:endParaRPr>
              </a:p>
            </p:txBody>
          </p:sp>
        </p:grpSp>
        <p:sp>
          <p:nvSpPr>
            <p:cNvPr id="3153" name="Rectangle 186"/>
            <p:cNvSpPr>
              <a:spLocks noChangeArrowheads="1"/>
            </p:cNvSpPr>
            <p:nvPr/>
          </p:nvSpPr>
          <p:spPr bwMode="auto">
            <a:xfrm>
              <a:off x="875" y="1253"/>
              <a:ext cx="640" cy="150"/>
            </a:xfrm>
            <a:prstGeom prst="rect">
              <a:avLst/>
            </a:prstGeom>
            <a:noFill/>
            <a:ln w="9525">
              <a:noFill/>
              <a:miter lim="800000"/>
              <a:headEnd/>
              <a:tailEnd/>
            </a:ln>
          </p:spPr>
          <p:txBody>
            <a:bodyPr lIns="0" tIns="0" rIns="0" bIns="0">
              <a:spAutoFit/>
            </a:bodyPr>
            <a:lstStyle/>
            <a:p>
              <a:pPr defTabSz="457200" fontAlgn="auto">
                <a:spcBef>
                  <a:spcPts val="0"/>
                </a:spcBef>
                <a:spcAft>
                  <a:spcPts val="0"/>
                </a:spcAft>
                <a:defRPr/>
              </a:pPr>
              <a:r>
                <a:rPr lang="en-US" sz="1400" b="1" dirty="0">
                  <a:solidFill>
                    <a:srgbClr val="000000"/>
                  </a:solidFill>
                  <a:latin typeface="Calibri"/>
                  <a:ea typeface="Arial Unicode MS" charset="0"/>
                  <a:cs typeface="Arial Unicode MS" charset="0"/>
                </a:rPr>
                <a:t>HY-2A</a:t>
              </a:r>
              <a:r>
                <a:rPr lang="en-US" sz="1400" b="1" dirty="0">
                  <a:solidFill>
                    <a:srgbClr val="000000"/>
                  </a:solidFill>
                  <a:latin typeface="Arial Unicode MS" charset="0"/>
                  <a:ea typeface="Arial Unicode MS" charset="0"/>
                  <a:cs typeface="Arial Unicode MS" charset="0"/>
                </a:rPr>
                <a:t> </a:t>
              </a:r>
              <a:r>
                <a:rPr lang="en-US" sz="900" b="1" dirty="0">
                  <a:solidFill>
                    <a:srgbClr val="000000"/>
                  </a:solidFill>
                  <a:latin typeface="Calibri"/>
                  <a:ea typeface="Arial Unicode MS" charset="0"/>
                  <a:cs typeface="Arial Unicode MS" charset="0"/>
                </a:rPr>
                <a:t>China</a:t>
              </a:r>
              <a:endParaRPr lang="en-US" sz="1600" b="1" dirty="0">
                <a:solidFill>
                  <a:prstClr val="black"/>
                </a:solidFill>
                <a:latin typeface="Calibri"/>
                <a:cs typeface="+mn-cs"/>
              </a:endParaRPr>
            </a:p>
          </p:txBody>
        </p:sp>
      </p:grpSp>
      <p:sp>
        <p:nvSpPr>
          <p:cNvPr id="3145" name="Rectangle 193"/>
          <p:cNvSpPr>
            <a:spLocks noChangeArrowheads="1"/>
          </p:cNvSpPr>
          <p:nvPr/>
        </p:nvSpPr>
        <p:spPr bwMode="auto">
          <a:xfrm>
            <a:off x="1532036" y="885825"/>
            <a:ext cx="256756" cy="276999"/>
          </a:xfrm>
          <a:prstGeom prst="rect">
            <a:avLst/>
          </a:prstGeom>
          <a:no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dirty="0">
                <a:solidFill>
                  <a:srgbClr val="000000"/>
                </a:solidFill>
                <a:latin typeface="Arial Unicode MS" charset="0"/>
                <a:ea typeface="Arial Unicode MS" charset="0"/>
                <a:cs typeface="Arial Unicode MS" charset="0"/>
              </a:rPr>
              <a:t>09</a:t>
            </a:r>
            <a:endParaRPr lang="en-US" dirty="0">
              <a:solidFill>
                <a:prstClr val="black"/>
              </a:solidFill>
              <a:latin typeface="Calibri"/>
              <a:cs typeface="+mn-cs"/>
            </a:endParaRPr>
          </a:p>
        </p:txBody>
      </p:sp>
      <p:sp>
        <p:nvSpPr>
          <p:cNvPr id="3147" name="Rectangle 195"/>
          <p:cNvSpPr>
            <a:spLocks noChangeArrowheads="1"/>
          </p:cNvSpPr>
          <p:nvPr/>
        </p:nvSpPr>
        <p:spPr bwMode="auto">
          <a:xfrm>
            <a:off x="984366" y="884238"/>
            <a:ext cx="256756" cy="276999"/>
          </a:xfrm>
          <a:prstGeom prst="rect">
            <a:avLst/>
          </a:prstGeom>
          <a:no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dirty="0">
                <a:solidFill>
                  <a:srgbClr val="000000"/>
                </a:solidFill>
                <a:latin typeface="Arial Unicode MS" charset="0"/>
                <a:ea typeface="Arial Unicode MS" charset="0"/>
                <a:cs typeface="Arial Unicode MS" charset="0"/>
              </a:rPr>
              <a:t>08</a:t>
            </a:r>
            <a:endParaRPr lang="en-US" dirty="0">
              <a:solidFill>
                <a:prstClr val="black"/>
              </a:solidFill>
              <a:latin typeface="Calibri"/>
              <a:cs typeface="+mn-cs"/>
            </a:endParaRPr>
          </a:p>
        </p:txBody>
      </p:sp>
      <p:sp>
        <p:nvSpPr>
          <p:cNvPr id="214" name="Rectangle 115"/>
          <p:cNvSpPr>
            <a:spLocks noChangeArrowheads="1"/>
          </p:cNvSpPr>
          <p:nvPr/>
        </p:nvSpPr>
        <p:spPr bwMode="auto">
          <a:xfrm>
            <a:off x="845526" y="1343774"/>
            <a:ext cx="8094785" cy="276999"/>
          </a:xfrm>
          <a:prstGeom prst="rect">
            <a:avLst/>
          </a:prstGeom>
          <a:noFill/>
          <a:ln w="9525">
            <a:noFill/>
            <a:miter lim="800000"/>
            <a:headEnd/>
            <a:tailEnd/>
          </a:ln>
          <a:scene3d>
            <a:camera prst="orthographicFront"/>
            <a:lightRig rig="threePt" dir="t"/>
          </a:scene3d>
          <a:sp3d>
            <a:bevelT/>
          </a:sp3d>
        </p:spPr>
        <p:txBody>
          <a:bodyPr lIns="0" tIns="0" rIns="0" bIns="0">
            <a:spAutoFit/>
          </a:bodyPr>
          <a:lstStyle/>
          <a:p>
            <a:pPr defTabSz="457200" fontAlgn="auto">
              <a:spcBef>
                <a:spcPts val="0"/>
              </a:spcBef>
              <a:spcAft>
                <a:spcPts val="0"/>
              </a:spcAft>
              <a:defRPr/>
            </a:pPr>
            <a:r>
              <a:rPr lang="en-US" b="1" dirty="0">
                <a:solidFill>
                  <a:srgbClr val="000099"/>
                </a:solidFill>
                <a:latin typeface="Calibri"/>
                <a:cs typeface="+mn-cs"/>
              </a:rPr>
              <a:t>Reference Missions - Higher Accuracy/Medium Inclination</a:t>
            </a:r>
          </a:p>
        </p:txBody>
      </p:sp>
      <p:grpSp>
        <p:nvGrpSpPr>
          <p:cNvPr id="3075" name="Group 123"/>
          <p:cNvGrpSpPr>
            <a:grpSpLocks/>
          </p:cNvGrpSpPr>
          <p:nvPr/>
        </p:nvGrpSpPr>
        <p:grpSpPr bwMode="auto">
          <a:xfrm>
            <a:off x="1058008" y="2072070"/>
            <a:ext cx="3079204" cy="292608"/>
            <a:chOff x="1102" y="3140"/>
            <a:chExt cx="1903" cy="193"/>
          </a:xfrm>
          <a:solidFill>
            <a:srgbClr val="7BAA49"/>
          </a:solidFill>
        </p:grpSpPr>
        <p:sp>
          <p:nvSpPr>
            <p:cNvPr id="218" name="Freeform 124"/>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a:noFill/>
              <a:round/>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219" name="Freeform 125"/>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cap="rnd">
              <a:solidFill>
                <a:srgbClr val="000000"/>
              </a:solidFill>
              <a:prstDash val="solid"/>
              <a:round/>
              <a:headEnd/>
              <a:tailEnd/>
            </a:ln>
            <a:scene3d>
              <a:camera prst="orthographicFront"/>
              <a:lightRig rig="threePt" dir="t"/>
            </a:scene3d>
            <a:sp3d>
              <a:bevelT/>
            </a:sp3d>
          </p:spPr>
          <p:txBody>
            <a:bodyPr anchor="b"/>
            <a:lstStyle/>
            <a:p>
              <a:pPr defTabSz="457200" fontAlgn="auto">
                <a:spcBef>
                  <a:spcPts val="0"/>
                </a:spcBef>
                <a:spcAft>
                  <a:spcPts val="0"/>
                </a:spcAft>
                <a:defRPr/>
              </a:pPr>
              <a:r>
                <a:rPr lang="en-US" sz="1400" b="1" dirty="0">
                  <a:solidFill>
                    <a:prstClr val="black"/>
                  </a:solidFill>
                  <a:latin typeface="Calibri"/>
                  <a:cs typeface="+mn-cs"/>
                </a:rPr>
                <a:t>Jason-2</a:t>
              </a:r>
              <a:r>
                <a:rPr lang="en-US" sz="1400" dirty="0">
                  <a:solidFill>
                    <a:prstClr val="black"/>
                  </a:solidFill>
                  <a:latin typeface="Calibri"/>
                  <a:cs typeface="+mn-cs"/>
                </a:rPr>
                <a:t> </a:t>
              </a:r>
              <a:r>
                <a:rPr lang="en-US" sz="1000" b="1" dirty="0" smtClean="0">
                  <a:solidFill>
                    <a:prstClr val="black"/>
                  </a:solidFill>
                  <a:latin typeface="Calibri"/>
                  <a:cs typeface="+mn-cs"/>
                </a:rPr>
                <a:t>Europe/USA</a:t>
              </a:r>
              <a:endParaRPr lang="en-US" sz="1000" b="1" dirty="0">
                <a:solidFill>
                  <a:prstClr val="black"/>
                </a:solidFill>
                <a:latin typeface="Calibri"/>
                <a:cs typeface="+mn-cs"/>
              </a:endParaRPr>
            </a:p>
          </p:txBody>
        </p:sp>
      </p:grpSp>
      <p:sp>
        <p:nvSpPr>
          <p:cNvPr id="2119" name="Rectangle 105"/>
          <p:cNvSpPr>
            <a:spLocks noChangeArrowheads="1"/>
          </p:cNvSpPr>
          <p:nvPr/>
        </p:nvSpPr>
        <p:spPr bwMode="auto">
          <a:xfrm>
            <a:off x="296863" y="1304925"/>
            <a:ext cx="536575" cy="4787900"/>
          </a:xfrm>
          <a:prstGeom prst="rect">
            <a:avLst/>
          </a:prstGeom>
          <a:noFill/>
          <a:ln w="3175" cap="rnd" algn="ctr">
            <a:solidFill>
              <a:srgbClr val="808080"/>
            </a:solid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231" name="Rectangle 26"/>
          <p:cNvSpPr>
            <a:spLocks noChangeArrowheads="1"/>
          </p:cNvSpPr>
          <p:nvPr/>
        </p:nvSpPr>
        <p:spPr bwMode="auto">
          <a:xfrm>
            <a:off x="300346" y="774315"/>
            <a:ext cx="537796" cy="530225"/>
          </a:xfrm>
          <a:prstGeom prst="rect">
            <a:avLst/>
          </a:prstGeom>
          <a:solidFill>
            <a:srgbClr val="66CCFF"/>
          </a:solidFill>
          <a:ln w="6350">
            <a:solidFill>
              <a:schemeClr val="tx1"/>
            </a:solidFill>
            <a:miter lim="800000"/>
            <a:headEnd/>
            <a:tailEnd/>
          </a:ln>
          <a:scene3d>
            <a:camera prst="orthographicFront"/>
            <a:lightRig rig="threePt" dir="t"/>
          </a:scene3d>
          <a:sp3d/>
        </p:spPr>
        <p:txBody>
          <a:bodyPr wrap="none" lIns="0" tIns="0" rIns="0" bIns="0" anchor="ctr"/>
          <a:lstStyle/>
          <a:p>
            <a:pPr algn="ctr" defTabSz="457200" fontAlgn="auto">
              <a:spcBef>
                <a:spcPts val="0"/>
              </a:spcBef>
              <a:spcAft>
                <a:spcPts val="0"/>
              </a:spcAft>
              <a:defRPr/>
            </a:pPr>
            <a:r>
              <a:rPr lang="en-US" sz="1200" b="1" dirty="0">
                <a:solidFill>
                  <a:prstClr val="black"/>
                </a:solidFill>
                <a:latin typeface="Calibri"/>
                <a:cs typeface="+mn-cs"/>
              </a:rPr>
              <a:t>Launch</a:t>
            </a:r>
          </a:p>
          <a:p>
            <a:pPr algn="ctr" defTabSz="457200" fontAlgn="auto">
              <a:spcBef>
                <a:spcPts val="0"/>
              </a:spcBef>
              <a:spcAft>
                <a:spcPts val="0"/>
              </a:spcAft>
              <a:defRPr/>
            </a:pPr>
            <a:r>
              <a:rPr lang="en-US" sz="1200" b="1" dirty="0">
                <a:solidFill>
                  <a:prstClr val="black"/>
                </a:solidFill>
                <a:latin typeface="Calibri"/>
                <a:cs typeface="+mn-cs"/>
              </a:rPr>
              <a:t>Date</a:t>
            </a:r>
          </a:p>
        </p:txBody>
      </p:sp>
      <p:sp>
        <p:nvSpPr>
          <p:cNvPr id="2123" name="TextBox 228"/>
          <p:cNvSpPr txBox="1">
            <a:spLocks noChangeArrowheads="1"/>
          </p:cNvSpPr>
          <p:nvPr/>
        </p:nvSpPr>
        <p:spPr bwMode="auto">
          <a:xfrm>
            <a:off x="223838" y="1731963"/>
            <a:ext cx="565150" cy="276225"/>
          </a:xfrm>
          <a:prstGeom prst="rect">
            <a:avLst/>
          </a:prstGeom>
          <a:noFill/>
          <a:ln w="9525">
            <a:noFill/>
            <a:miter lim="800000"/>
            <a:headEnd/>
            <a:tailEnd/>
          </a:ln>
        </p:spPr>
        <p:txBody>
          <a:bodyPr wrap="none">
            <a:spAutoFit/>
          </a:bodyPr>
          <a:lstStyle/>
          <a:p>
            <a:pPr defTabSz="457200"/>
            <a:r>
              <a:rPr lang="en-US" sz="1200" b="1" smtClean="0">
                <a:solidFill>
                  <a:prstClr val="black"/>
                </a:solidFill>
                <a:latin typeface="Calibri" pitchFamily="34" charset="0"/>
                <a:cs typeface="+mn-cs"/>
              </a:rPr>
              <a:t>12/01</a:t>
            </a:r>
          </a:p>
        </p:txBody>
      </p:sp>
      <p:grpSp>
        <p:nvGrpSpPr>
          <p:cNvPr id="3076" name="Group 207"/>
          <p:cNvGrpSpPr>
            <a:grpSpLocks/>
          </p:cNvGrpSpPr>
          <p:nvPr/>
        </p:nvGrpSpPr>
        <p:grpSpPr bwMode="auto">
          <a:xfrm>
            <a:off x="8077200" y="5029200"/>
            <a:ext cx="1066800" cy="304800"/>
            <a:chOff x="1102" y="3140"/>
            <a:chExt cx="1903" cy="193"/>
          </a:xfrm>
          <a:solidFill>
            <a:schemeClr val="accent2">
              <a:lumMod val="60000"/>
              <a:lumOff val="40000"/>
            </a:schemeClr>
          </a:solidFill>
        </p:grpSpPr>
        <p:sp>
          <p:nvSpPr>
            <p:cNvPr id="3139" name="Freeform 208"/>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a:noFill/>
              <a:round/>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140" name="Freeform 209"/>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cap="rnd">
              <a:solidFill>
                <a:srgbClr val="000000"/>
              </a:solidFill>
              <a:prstDash val="solid"/>
              <a:round/>
              <a:headEnd/>
              <a:tailEnd/>
            </a:ln>
            <a:scene3d>
              <a:camera prst="orthographicFront"/>
              <a:lightRig rig="threePt" dir="t"/>
            </a:scene3d>
            <a:sp3d>
              <a:bevelT/>
            </a:sp3d>
          </p:spPr>
          <p:txBody>
            <a:bodyPr/>
            <a:lstStyle/>
            <a:p>
              <a:pPr defTabSz="457200" fontAlgn="auto">
                <a:spcBef>
                  <a:spcPts val="0"/>
                </a:spcBef>
                <a:spcAft>
                  <a:spcPts val="0"/>
                </a:spcAft>
                <a:defRPr/>
              </a:pPr>
              <a:r>
                <a:rPr lang="en-US" sz="1400" b="1" dirty="0">
                  <a:solidFill>
                    <a:prstClr val="black"/>
                  </a:solidFill>
                  <a:latin typeface="Calibri"/>
                  <a:cs typeface="+mn-cs"/>
                </a:rPr>
                <a:t>  GFO-2 </a:t>
              </a:r>
              <a:r>
                <a:rPr lang="en-US" sz="1000" b="1" dirty="0">
                  <a:solidFill>
                    <a:prstClr val="black"/>
                  </a:solidFill>
                  <a:latin typeface="Calibri"/>
                  <a:cs typeface="+mn-cs"/>
                </a:rPr>
                <a:t>USA</a:t>
              </a:r>
            </a:p>
          </p:txBody>
        </p:sp>
      </p:grpSp>
      <p:sp>
        <p:nvSpPr>
          <p:cNvPr id="2125" name="TextBox 234"/>
          <p:cNvSpPr txBox="1">
            <a:spLocks noChangeArrowheads="1"/>
          </p:cNvSpPr>
          <p:nvPr/>
        </p:nvSpPr>
        <p:spPr bwMode="auto">
          <a:xfrm>
            <a:off x="252413" y="5037138"/>
            <a:ext cx="488950" cy="277812"/>
          </a:xfrm>
          <a:prstGeom prst="rect">
            <a:avLst/>
          </a:prstGeom>
          <a:noFill/>
          <a:ln w="9525">
            <a:noFill/>
            <a:miter lim="800000"/>
            <a:headEnd/>
            <a:tailEnd/>
          </a:ln>
        </p:spPr>
        <p:txBody>
          <a:bodyPr>
            <a:spAutoFit/>
          </a:bodyPr>
          <a:lstStyle/>
          <a:p>
            <a:pPr defTabSz="457200"/>
            <a:r>
              <a:rPr lang="en-US" sz="1200" b="1" smtClean="0">
                <a:solidFill>
                  <a:prstClr val="black"/>
                </a:solidFill>
                <a:latin typeface="Calibri" pitchFamily="34" charset="0"/>
                <a:cs typeface="+mn-cs"/>
              </a:rPr>
              <a:t>2/98</a:t>
            </a:r>
          </a:p>
        </p:txBody>
      </p:sp>
      <p:sp>
        <p:nvSpPr>
          <p:cNvPr id="237" name="Rectangle 236"/>
          <p:cNvSpPr/>
          <p:nvPr/>
        </p:nvSpPr>
        <p:spPr>
          <a:xfrm>
            <a:off x="759356" y="5037477"/>
            <a:ext cx="619570" cy="309432"/>
          </a:xfrm>
          <a:prstGeom prst="rect">
            <a:avLst/>
          </a:prstGeom>
          <a:solidFill>
            <a:srgbClr val="A6CF7C"/>
          </a:solidFill>
          <a:ln w="3175">
            <a:solidFill>
              <a:schemeClr val="tx1"/>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0" tIns="0" rIns="0" bIns="0"/>
          <a:lstStyle/>
          <a:p>
            <a:pPr algn="ctr" defTabSz="457200" fontAlgn="auto">
              <a:spcBef>
                <a:spcPts val="0"/>
              </a:spcBef>
              <a:spcAft>
                <a:spcPts val="0"/>
              </a:spcAft>
              <a:defRPr/>
            </a:pPr>
            <a:r>
              <a:rPr lang="en-US" sz="1400" b="1" dirty="0">
                <a:solidFill>
                  <a:sysClr val="windowText" lastClr="000000"/>
                </a:solidFill>
              </a:rPr>
              <a:t>GFO</a:t>
            </a:r>
            <a:r>
              <a:rPr lang="en-US" b="1" dirty="0">
                <a:solidFill>
                  <a:sysClr val="windowText" lastClr="000000"/>
                </a:solidFill>
              </a:rPr>
              <a:t> </a:t>
            </a:r>
            <a:r>
              <a:rPr lang="en-US" sz="900" b="1" dirty="0">
                <a:solidFill>
                  <a:sysClr val="windowText" lastClr="000000"/>
                </a:solidFill>
              </a:rPr>
              <a:t>USA</a:t>
            </a:r>
          </a:p>
        </p:txBody>
      </p:sp>
      <p:sp>
        <p:nvSpPr>
          <p:cNvPr id="2129" name="TextBox 249"/>
          <p:cNvSpPr txBox="1">
            <a:spLocks noChangeArrowheads="1"/>
          </p:cNvSpPr>
          <p:nvPr/>
        </p:nvSpPr>
        <p:spPr bwMode="auto">
          <a:xfrm>
            <a:off x="276225" y="2990850"/>
            <a:ext cx="487363" cy="277813"/>
          </a:xfrm>
          <a:prstGeom prst="rect">
            <a:avLst/>
          </a:prstGeom>
          <a:noFill/>
          <a:ln w="9525">
            <a:noFill/>
            <a:miter lim="800000"/>
            <a:headEnd/>
            <a:tailEnd/>
          </a:ln>
        </p:spPr>
        <p:txBody>
          <a:bodyPr wrap="none">
            <a:spAutoFit/>
          </a:bodyPr>
          <a:lstStyle/>
          <a:p>
            <a:pPr defTabSz="457200"/>
            <a:r>
              <a:rPr lang="en-US" sz="1200" b="1" smtClean="0">
                <a:solidFill>
                  <a:prstClr val="black"/>
                </a:solidFill>
                <a:latin typeface="Calibri" pitchFamily="34" charset="0"/>
                <a:cs typeface="+mn-cs"/>
              </a:rPr>
              <a:t>3/02</a:t>
            </a:r>
          </a:p>
        </p:txBody>
      </p:sp>
      <p:sp>
        <p:nvSpPr>
          <p:cNvPr id="256" name="Pentagon 255"/>
          <p:cNvSpPr/>
          <p:nvPr/>
        </p:nvSpPr>
        <p:spPr>
          <a:xfrm>
            <a:off x="762000" y="1751112"/>
            <a:ext cx="2362200" cy="306288"/>
          </a:xfrm>
          <a:prstGeom prst="homePlate">
            <a:avLst>
              <a:gd name="adj" fmla="val 123398"/>
            </a:avLst>
          </a:prstGeom>
          <a:solidFill>
            <a:srgbClr val="A6CF7C"/>
          </a:solidFill>
          <a:ln w="3175">
            <a:solidFill>
              <a:schemeClr val="tx1"/>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0" tIns="0" rIns="0" bIns="0" anchor="ctr"/>
          <a:lstStyle/>
          <a:p>
            <a:pPr algn="ctr" defTabSz="457200" fontAlgn="auto">
              <a:spcBef>
                <a:spcPts val="0"/>
              </a:spcBef>
              <a:spcAft>
                <a:spcPts val="0"/>
              </a:spcAft>
              <a:defRPr/>
            </a:pPr>
            <a:r>
              <a:rPr lang="en-US" sz="1400" b="1" dirty="0">
                <a:solidFill>
                  <a:prstClr val="black"/>
                </a:solidFill>
              </a:rPr>
              <a:t>Jason-1 </a:t>
            </a:r>
            <a:r>
              <a:rPr lang="en-US" sz="900" b="1" dirty="0">
                <a:solidFill>
                  <a:prstClr val="black"/>
                </a:solidFill>
              </a:rPr>
              <a:t>Fr./USA</a:t>
            </a:r>
          </a:p>
        </p:txBody>
      </p:sp>
      <p:sp>
        <p:nvSpPr>
          <p:cNvPr id="185" name="Pentagon 184"/>
          <p:cNvSpPr/>
          <p:nvPr/>
        </p:nvSpPr>
        <p:spPr>
          <a:xfrm>
            <a:off x="756623" y="3110546"/>
            <a:ext cx="2443777" cy="310517"/>
          </a:xfrm>
          <a:prstGeom prst="homePlate">
            <a:avLst>
              <a:gd name="adj" fmla="val 123398"/>
            </a:avLst>
          </a:prstGeom>
          <a:solidFill>
            <a:srgbClr val="A6CF7C"/>
          </a:solidFill>
          <a:ln w="3175">
            <a:solidFill>
              <a:schemeClr val="tx1"/>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0" tIns="0" rIns="0" bIns="0" anchor="ctr"/>
          <a:lstStyle/>
          <a:p>
            <a:pPr defTabSz="457200" fontAlgn="auto">
              <a:spcBef>
                <a:spcPts val="0"/>
              </a:spcBef>
              <a:spcAft>
                <a:spcPts val="0"/>
              </a:spcAft>
              <a:defRPr/>
            </a:pPr>
            <a:r>
              <a:rPr lang="en-US" sz="1400" b="1" dirty="0">
                <a:solidFill>
                  <a:prstClr val="black"/>
                </a:solidFill>
              </a:rPr>
              <a:t>  ENVISAT</a:t>
            </a:r>
            <a:r>
              <a:rPr lang="en-US" sz="1200" b="1" dirty="0">
                <a:solidFill>
                  <a:prstClr val="black"/>
                </a:solidFill>
              </a:rPr>
              <a:t> </a:t>
            </a:r>
            <a:r>
              <a:rPr lang="en-US" sz="1000" b="1" dirty="0">
                <a:solidFill>
                  <a:prstClr val="black"/>
                </a:solidFill>
              </a:rPr>
              <a:t>Europe</a:t>
            </a:r>
          </a:p>
        </p:txBody>
      </p:sp>
      <p:grpSp>
        <p:nvGrpSpPr>
          <p:cNvPr id="3077" name="Group 271"/>
          <p:cNvGrpSpPr>
            <a:grpSpLocks/>
          </p:cNvGrpSpPr>
          <p:nvPr/>
        </p:nvGrpSpPr>
        <p:grpSpPr bwMode="auto">
          <a:xfrm>
            <a:off x="4572000" y="1676400"/>
            <a:ext cx="2884487" cy="292100"/>
            <a:chOff x="4885950" y="2186104"/>
            <a:chExt cx="1643122" cy="292125"/>
          </a:xfrm>
        </p:grpSpPr>
        <p:sp>
          <p:nvSpPr>
            <p:cNvPr id="260" name="Pentagon 259"/>
            <p:cNvSpPr/>
            <p:nvPr/>
          </p:nvSpPr>
          <p:spPr bwMode="auto">
            <a:xfrm>
              <a:off x="4885950" y="2186104"/>
              <a:ext cx="1643122" cy="292125"/>
            </a:xfrm>
            <a:prstGeom prst="homePlate">
              <a:avLst>
                <a:gd name="adj" fmla="val 92545"/>
              </a:avLst>
            </a:prstGeom>
            <a:solidFill>
              <a:srgbClr val="FFFF99"/>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sp>
          <p:nvSpPr>
            <p:cNvPr id="2155" name="Rectangle 130"/>
            <p:cNvSpPr>
              <a:spLocks noChangeArrowheads="1"/>
            </p:cNvSpPr>
            <p:nvPr/>
          </p:nvSpPr>
          <p:spPr bwMode="auto">
            <a:xfrm>
              <a:off x="5016170" y="2262307"/>
              <a:ext cx="1345049" cy="215444"/>
            </a:xfrm>
            <a:prstGeom prst="rect">
              <a:avLst/>
            </a:prstGeom>
            <a:solidFill>
              <a:srgbClr val="FBFF87"/>
            </a:solidFill>
            <a:ln w="9525">
              <a:noFill/>
              <a:miter lim="800000"/>
              <a:headEnd/>
              <a:tailEnd/>
            </a:ln>
          </p:spPr>
          <p:txBody>
            <a:bodyPr lIns="0" tIns="0" rIns="0" bIns="0">
              <a:spAutoFit/>
            </a:bodyPr>
            <a:lstStyle/>
            <a:p>
              <a:pPr defTabSz="457200"/>
              <a:r>
                <a:rPr lang="en-US" sz="1400" b="1" dirty="0" smtClean="0">
                  <a:solidFill>
                    <a:srgbClr val="000000"/>
                  </a:solidFill>
                  <a:latin typeface="Calibri" pitchFamily="34" charset="0"/>
                  <a:ea typeface="Arial Unicode MS" pitchFamily="34" charset="-128"/>
                  <a:cs typeface="Arial Unicode MS" pitchFamily="34" charset="-128"/>
                </a:rPr>
                <a:t>Jason-3 </a:t>
              </a:r>
              <a:r>
                <a:rPr lang="en-US" sz="1000" b="1" dirty="0" smtClean="0">
                  <a:solidFill>
                    <a:srgbClr val="000000"/>
                  </a:solidFill>
                  <a:latin typeface="Calibri" pitchFamily="34" charset="0"/>
                  <a:ea typeface="Arial Unicode MS" pitchFamily="34" charset="-128"/>
                  <a:cs typeface="Arial Unicode MS" pitchFamily="34" charset="-128"/>
                </a:rPr>
                <a:t>Europe/USA</a:t>
              </a:r>
              <a:endParaRPr lang="en-US" sz="1000" i="1" dirty="0" smtClean="0">
                <a:solidFill>
                  <a:prstClr val="black"/>
                </a:solidFill>
                <a:latin typeface="Calibri" pitchFamily="34" charset="0"/>
                <a:cs typeface="+mn-cs"/>
              </a:endParaRPr>
            </a:p>
          </p:txBody>
        </p:sp>
      </p:grpSp>
      <p:grpSp>
        <p:nvGrpSpPr>
          <p:cNvPr id="3078" name="Group 209"/>
          <p:cNvGrpSpPr/>
          <p:nvPr/>
        </p:nvGrpSpPr>
        <p:grpSpPr bwMode="auto">
          <a:xfrm>
            <a:off x="152400" y="6172200"/>
            <a:ext cx="1492445" cy="359251"/>
            <a:chOff x="888284" y="6210860"/>
            <a:chExt cx="1468625" cy="408408"/>
          </a:xfrm>
          <a:solidFill>
            <a:srgbClr val="7BAA49"/>
          </a:solidFill>
        </p:grpSpPr>
        <p:sp>
          <p:nvSpPr>
            <p:cNvPr id="201" name="Rectangle 161"/>
            <p:cNvSpPr>
              <a:spLocks noChangeArrowheads="1"/>
            </p:cNvSpPr>
            <p:nvPr/>
          </p:nvSpPr>
          <p:spPr bwMode="auto">
            <a:xfrm>
              <a:off x="888284" y="6210860"/>
              <a:ext cx="1468625" cy="381000"/>
            </a:xfrm>
            <a:prstGeom prst="rect">
              <a:avLst/>
            </a:prstGeom>
            <a:grpFill/>
            <a:ln w="9525">
              <a:noFill/>
              <a:miter lim="800000"/>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202" name="Rectangle 162"/>
            <p:cNvSpPr>
              <a:spLocks noChangeArrowheads="1"/>
            </p:cNvSpPr>
            <p:nvPr/>
          </p:nvSpPr>
          <p:spPr bwMode="auto">
            <a:xfrm>
              <a:off x="893998" y="6210861"/>
              <a:ext cx="1462911" cy="408407"/>
            </a:xfrm>
            <a:prstGeom prst="rect">
              <a:avLst/>
            </a:prstGeom>
            <a:grpFill/>
            <a:ln w="9525" cap="rnd">
              <a:solidFill>
                <a:srgbClr val="000000"/>
              </a:solidFill>
              <a:miter lim="800000"/>
              <a:headEnd/>
              <a:tailEnd/>
            </a:ln>
            <a:scene3d>
              <a:camera prst="orthographicFront"/>
              <a:lightRig rig="threePt" dir="t"/>
            </a:scene3d>
            <a:sp3d>
              <a:bevelT/>
            </a:sp3d>
          </p:spPr>
          <p:txBody>
            <a:bodyPr anchor="ctr"/>
            <a:lstStyle/>
            <a:p>
              <a:pPr algn="ctr" defTabSz="457200" fontAlgn="auto">
                <a:spcBef>
                  <a:spcPts val="0"/>
                </a:spcBef>
                <a:spcAft>
                  <a:spcPts val="0"/>
                </a:spcAft>
                <a:defRPr/>
              </a:pPr>
              <a:r>
                <a:rPr lang="en-US" dirty="0">
                  <a:solidFill>
                    <a:srgbClr val="000000"/>
                  </a:solidFill>
                  <a:latin typeface="Calibri"/>
                  <a:cs typeface="+mn-cs"/>
                </a:rPr>
                <a:t>Design Life</a:t>
              </a:r>
            </a:p>
          </p:txBody>
        </p:sp>
      </p:grpSp>
      <p:grpSp>
        <p:nvGrpSpPr>
          <p:cNvPr id="3079" name="Group 239"/>
          <p:cNvGrpSpPr/>
          <p:nvPr/>
        </p:nvGrpSpPr>
        <p:grpSpPr bwMode="auto">
          <a:xfrm>
            <a:off x="1676400" y="6172200"/>
            <a:ext cx="1580265" cy="359248"/>
            <a:chOff x="888284" y="6210859"/>
            <a:chExt cx="1468625" cy="381000"/>
          </a:xfrm>
          <a:solidFill>
            <a:schemeClr val="accent3">
              <a:lumMod val="75000"/>
            </a:schemeClr>
          </a:solidFill>
        </p:grpSpPr>
        <p:sp>
          <p:nvSpPr>
            <p:cNvPr id="241" name="Rectangle 161"/>
            <p:cNvSpPr>
              <a:spLocks noChangeArrowheads="1"/>
            </p:cNvSpPr>
            <p:nvPr/>
          </p:nvSpPr>
          <p:spPr bwMode="auto">
            <a:xfrm>
              <a:off x="888284" y="6210859"/>
              <a:ext cx="1468625" cy="381000"/>
            </a:xfrm>
            <a:prstGeom prst="rect">
              <a:avLst/>
            </a:prstGeom>
            <a:grpFill/>
            <a:ln w="9525">
              <a:solidFill>
                <a:schemeClr val="bg1"/>
              </a:solidFill>
              <a:miter lim="800000"/>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242" name="Rectangle 162"/>
            <p:cNvSpPr>
              <a:spLocks noChangeArrowheads="1"/>
            </p:cNvSpPr>
            <p:nvPr/>
          </p:nvSpPr>
          <p:spPr bwMode="auto">
            <a:xfrm>
              <a:off x="893998" y="6210859"/>
              <a:ext cx="1462911" cy="381000"/>
            </a:xfrm>
            <a:prstGeom prst="rect">
              <a:avLst/>
            </a:prstGeom>
            <a:solidFill>
              <a:srgbClr val="A6CF7C"/>
            </a:solidFill>
            <a:ln w="9525" cap="rnd">
              <a:solidFill>
                <a:schemeClr val="tx1"/>
              </a:solidFill>
              <a:miter lim="800000"/>
              <a:headEnd/>
              <a:tailEnd/>
            </a:ln>
            <a:scene3d>
              <a:camera prst="orthographicFront"/>
              <a:lightRig rig="threePt" dir="t"/>
            </a:scene3d>
            <a:sp3d>
              <a:bevelT/>
            </a:sp3d>
          </p:spPr>
          <p:txBody>
            <a:bodyPr anchor="ctr"/>
            <a:lstStyle/>
            <a:p>
              <a:pPr algn="ctr" defTabSz="457200" fontAlgn="auto">
                <a:spcBef>
                  <a:spcPts val="0"/>
                </a:spcBef>
                <a:spcAft>
                  <a:spcPts val="0"/>
                </a:spcAft>
                <a:defRPr/>
              </a:pPr>
              <a:r>
                <a:rPr lang="en-US" dirty="0">
                  <a:solidFill>
                    <a:srgbClr val="000000"/>
                  </a:solidFill>
                  <a:latin typeface="Calibri"/>
                  <a:cs typeface="+mn-cs"/>
                </a:rPr>
                <a:t>Extended Life</a:t>
              </a:r>
            </a:p>
          </p:txBody>
        </p:sp>
      </p:grpSp>
      <p:grpSp>
        <p:nvGrpSpPr>
          <p:cNvPr id="3080" name="Group 208"/>
          <p:cNvGrpSpPr/>
          <p:nvPr/>
        </p:nvGrpSpPr>
        <p:grpSpPr bwMode="auto">
          <a:xfrm>
            <a:off x="5562600" y="6172200"/>
            <a:ext cx="1502945" cy="319088"/>
            <a:chOff x="4817875" y="6210859"/>
            <a:chExt cx="1468625" cy="381000"/>
          </a:xfrm>
          <a:solidFill>
            <a:schemeClr val="accent2">
              <a:lumMod val="60000"/>
              <a:lumOff val="40000"/>
            </a:schemeClr>
          </a:solidFill>
        </p:grpSpPr>
        <p:sp>
          <p:nvSpPr>
            <p:cNvPr id="3174" name="Rectangle 161"/>
            <p:cNvSpPr>
              <a:spLocks noChangeArrowheads="1"/>
            </p:cNvSpPr>
            <p:nvPr/>
          </p:nvSpPr>
          <p:spPr bwMode="auto">
            <a:xfrm>
              <a:off x="4817875" y="6210859"/>
              <a:ext cx="1468625" cy="381000"/>
            </a:xfrm>
            <a:prstGeom prst="rect">
              <a:avLst/>
            </a:prstGeom>
            <a:grpFill/>
            <a:ln w="9525">
              <a:noFill/>
              <a:miter lim="800000"/>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175" name="Rectangle 162"/>
            <p:cNvSpPr>
              <a:spLocks noChangeArrowheads="1"/>
            </p:cNvSpPr>
            <p:nvPr/>
          </p:nvSpPr>
          <p:spPr bwMode="auto">
            <a:xfrm>
              <a:off x="4823589" y="6210859"/>
              <a:ext cx="1462911" cy="381000"/>
            </a:xfrm>
            <a:prstGeom prst="rect">
              <a:avLst/>
            </a:prstGeom>
            <a:grpFill/>
            <a:ln w="9525" cap="rnd">
              <a:solidFill>
                <a:srgbClr val="000000"/>
              </a:solidFill>
              <a:miter lim="800000"/>
              <a:headEnd/>
              <a:tailEnd/>
            </a:ln>
            <a:scene3d>
              <a:camera prst="orthographicFront"/>
              <a:lightRig rig="threePt" dir="t"/>
            </a:scene3d>
            <a:sp3d>
              <a:bevelT/>
            </a:sp3d>
          </p:spPr>
          <p:txBody>
            <a:bodyPr anchor="ctr"/>
            <a:lstStyle/>
            <a:p>
              <a:pPr algn="ctr" defTabSz="457200" fontAlgn="auto">
                <a:spcBef>
                  <a:spcPts val="0"/>
                </a:spcBef>
                <a:spcAft>
                  <a:spcPts val="0"/>
                </a:spcAft>
                <a:defRPr/>
              </a:pPr>
              <a:r>
                <a:rPr lang="en-US" dirty="0">
                  <a:solidFill>
                    <a:srgbClr val="000000"/>
                  </a:solidFill>
                  <a:latin typeface="Calibri"/>
                  <a:cs typeface="+mn-cs"/>
                </a:rPr>
                <a:t>Proposed</a:t>
              </a:r>
            </a:p>
          </p:txBody>
        </p:sp>
      </p:grpSp>
      <p:grpSp>
        <p:nvGrpSpPr>
          <p:cNvPr id="3081" name="Group 215"/>
          <p:cNvGrpSpPr/>
          <p:nvPr/>
        </p:nvGrpSpPr>
        <p:grpSpPr bwMode="auto">
          <a:xfrm>
            <a:off x="3657600" y="6172200"/>
            <a:ext cx="1494295" cy="319087"/>
            <a:chOff x="2853283" y="6210859"/>
            <a:chExt cx="1468625" cy="381000"/>
          </a:xfrm>
          <a:solidFill>
            <a:srgbClr val="FFFF99"/>
          </a:solidFill>
        </p:grpSpPr>
        <p:sp>
          <p:nvSpPr>
            <p:cNvPr id="207" name="Rectangle 161"/>
            <p:cNvSpPr>
              <a:spLocks noChangeArrowheads="1"/>
            </p:cNvSpPr>
            <p:nvPr/>
          </p:nvSpPr>
          <p:spPr bwMode="auto">
            <a:xfrm>
              <a:off x="2853283" y="6210859"/>
              <a:ext cx="1468625" cy="381000"/>
            </a:xfrm>
            <a:prstGeom prst="rect">
              <a:avLst/>
            </a:prstGeom>
            <a:grpFill/>
            <a:ln w="9525">
              <a:noFill/>
              <a:miter lim="800000"/>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208" name="Rectangle 162"/>
            <p:cNvSpPr>
              <a:spLocks noChangeArrowheads="1"/>
            </p:cNvSpPr>
            <p:nvPr/>
          </p:nvSpPr>
          <p:spPr bwMode="auto">
            <a:xfrm>
              <a:off x="2858997" y="6210859"/>
              <a:ext cx="1462911" cy="381000"/>
            </a:xfrm>
            <a:prstGeom prst="rect">
              <a:avLst/>
            </a:prstGeom>
            <a:grpFill/>
            <a:ln w="9525" cap="rnd">
              <a:solidFill>
                <a:srgbClr val="000000"/>
              </a:solidFill>
              <a:miter lim="800000"/>
              <a:headEnd/>
              <a:tailEnd/>
            </a:ln>
            <a:scene3d>
              <a:camera prst="orthographicFront"/>
              <a:lightRig rig="threePt" dir="t"/>
            </a:scene3d>
            <a:sp3d>
              <a:bevelT/>
            </a:sp3d>
          </p:spPr>
          <p:txBody>
            <a:bodyPr anchor="ctr"/>
            <a:lstStyle/>
            <a:p>
              <a:pPr algn="ctr" defTabSz="457200" fontAlgn="auto">
                <a:spcBef>
                  <a:spcPts val="0"/>
                </a:spcBef>
                <a:spcAft>
                  <a:spcPts val="0"/>
                </a:spcAft>
                <a:defRPr/>
              </a:pPr>
              <a:r>
                <a:rPr lang="en-US" dirty="0">
                  <a:solidFill>
                    <a:srgbClr val="000000"/>
                  </a:solidFill>
                  <a:latin typeface="Calibri"/>
                  <a:cs typeface="+mn-cs"/>
                </a:rPr>
                <a:t>Approved</a:t>
              </a:r>
            </a:p>
          </p:txBody>
        </p:sp>
      </p:grpSp>
      <p:sp>
        <p:nvSpPr>
          <p:cNvPr id="2141" name="TextBox 256"/>
          <p:cNvSpPr txBox="1">
            <a:spLocks noChangeArrowheads="1"/>
          </p:cNvSpPr>
          <p:nvPr/>
        </p:nvSpPr>
        <p:spPr bwMode="auto">
          <a:xfrm>
            <a:off x="1143000" y="6488113"/>
            <a:ext cx="1231900" cy="369887"/>
          </a:xfrm>
          <a:prstGeom prst="rect">
            <a:avLst/>
          </a:prstGeom>
          <a:noFill/>
          <a:ln w="9525">
            <a:noFill/>
            <a:miter lim="800000"/>
            <a:headEnd/>
            <a:tailEnd/>
          </a:ln>
        </p:spPr>
        <p:txBody>
          <a:bodyPr>
            <a:spAutoFit/>
          </a:bodyPr>
          <a:lstStyle/>
          <a:p>
            <a:pPr defTabSz="457200"/>
            <a:r>
              <a:rPr lang="en-US" dirty="0" smtClean="0">
                <a:solidFill>
                  <a:prstClr val="black"/>
                </a:solidFill>
                <a:latin typeface="Calibri" pitchFamily="34" charset="0"/>
                <a:cs typeface="+mn-cs"/>
              </a:rPr>
              <a:t>Operating</a:t>
            </a:r>
          </a:p>
        </p:txBody>
      </p:sp>
      <p:sp>
        <p:nvSpPr>
          <p:cNvPr id="2142" name="Rectangle 15"/>
          <p:cNvSpPr>
            <a:spLocks noChangeArrowheads="1"/>
          </p:cNvSpPr>
          <p:nvPr/>
        </p:nvSpPr>
        <p:spPr bwMode="auto">
          <a:xfrm>
            <a:off x="8404225" y="1296988"/>
            <a:ext cx="536575" cy="47942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186" name="Pentagon 185"/>
          <p:cNvSpPr/>
          <p:nvPr/>
        </p:nvSpPr>
        <p:spPr>
          <a:xfrm>
            <a:off x="7927039" y="3004688"/>
            <a:ext cx="1200245" cy="292608"/>
          </a:xfrm>
          <a:prstGeom prst="homePlate">
            <a:avLst>
              <a:gd name="adj" fmla="val 123398"/>
            </a:avLst>
          </a:prstGeom>
          <a:solidFill>
            <a:schemeClr val="accent2">
              <a:lumMod val="60000"/>
              <a:lumOff val="40000"/>
            </a:schemeClr>
          </a:solidFill>
          <a:ln>
            <a:solidFill>
              <a:schemeClr val="tx1"/>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0" tIns="0" rIns="0" bIns="0" anchor="ctr"/>
          <a:lstStyle/>
          <a:p>
            <a:pPr algn="ctr" defTabSz="457200" fontAlgn="auto">
              <a:spcBef>
                <a:spcPts val="0"/>
              </a:spcBef>
              <a:spcAft>
                <a:spcPts val="0"/>
              </a:spcAft>
              <a:defRPr/>
            </a:pPr>
            <a:r>
              <a:rPr lang="en-US" sz="1200" b="1" dirty="0">
                <a:solidFill>
                  <a:prstClr val="black"/>
                </a:solidFill>
              </a:rPr>
              <a:t>Sentinel-3C/D</a:t>
            </a:r>
            <a:endParaRPr lang="en-US" sz="900" b="1" dirty="0">
              <a:solidFill>
                <a:prstClr val="black"/>
              </a:solidFill>
            </a:endParaRPr>
          </a:p>
        </p:txBody>
      </p:sp>
      <p:sp>
        <p:nvSpPr>
          <p:cNvPr id="245" name="Freeform 170"/>
          <p:cNvSpPr>
            <a:spLocks/>
          </p:cNvSpPr>
          <p:nvPr/>
        </p:nvSpPr>
        <p:spPr bwMode="auto">
          <a:xfrm>
            <a:off x="4953000" y="3352800"/>
            <a:ext cx="3184879" cy="286512"/>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99"/>
          </a:solidFill>
          <a:ln w="9525" cap="rnd">
            <a:solidFill>
              <a:srgbClr val="000000"/>
            </a:solidFill>
            <a:prstDash val="solid"/>
            <a:round/>
            <a:headEnd/>
            <a:tailEnd/>
          </a:ln>
          <a:scene3d>
            <a:camera prst="orthographicFront"/>
            <a:lightRig rig="threePt" dir="t"/>
          </a:scene3d>
          <a:sp3d>
            <a:bevelT/>
          </a:sp3d>
        </p:spPr>
        <p:txBody>
          <a:bodyPr/>
          <a:lstStyle/>
          <a:p>
            <a:pPr defTabSz="457200" fontAlgn="auto">
              <a:spcBef>
                <a:spcPts val="0"/>
              </a:spcBef>
              <a:spcAft>
                <a:spcPts val="0"/>
              </a:spcAft>
              <a:defRPr/>
            </a:pPr>
            <a:r>
              <a:rPr lang="en-US" sz="1400" b="1" dirty="0">
                <a:solidFill>
                  <a:prstClr val="black"/>
                </a:solidFill>
                <a:latin typeface="Calibri"/>
                <a:cs typeface="+mn-cs"/>
              </a:rPr>
              <a:t> Sentinel-3B </a:t>
            </a:r>
            <a:r>
              <a:rPr lang="en-US" sz="1000" b="1" dirty="0">
                <a:solidFill>
                  <a:prstClr val="black"/>
                </a:solidFill>
                <a:latin typeface="Calibri"/>
                <a:cs typeface="+mn-cs"/>
              </a:rPr>
              <a:t>Europe</a:t>
            </a:r>
            <a:r>
              <a:rPr lang="en-US" sz="1400" b="1" dirty="0">
                <a:solidFill>
                  <a:prstClr val="black"/>
                </a:solidFill>
                <a:latin typeface="Calibri"/>
                <a:cs typeface="+mn-cs"/>
              </a:rPr>
              <a:t> </a:t>
            </a:r>
          </a:p>
        </p:txBody>
      </p:sp>
      <p:grpSp>
        <p:nvGrpSpPr>
          <p:cNvPr id="3082" name="Group 139"/>
          <p:cNvGrpSpPr>
            <a:grpSpLocks/>
          </p:cNvGrpSpPr>
          <p:nvPr/>
        </p:nvGrpSpPr>
        <p:grpSpPr bwMode="auto">
          <a:xfrm>
            <a:off x="7065544" y="5642802"/>
            <a:ext cx="2078456" cy="288099"/>
            <a:chOff x="1102" y="3140"/>
            <a:chExt cx="1903" cy="193"/>
          </a:xfrm>
          <a:solidFill>
            <a:schemeClr val="accent2">
              <a:lumMod val="60000"/>
              <a:lumOff val="40000"/>
            </a:schemeClr>
          </a:solidFill>
        </p:grpSpPr>
        <p:sp>
          <p:nvSpPr>
            <p:cNvPr id="3190" name="Freeform 140"/>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a:noFill/>
              <a:round/>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191" name="Freeform 141"/>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cap="rnd">
              <a:solidFill>
                <a:srgbClr val="000000"/>
              </a:solidFill>
              <a:prstDash val="solid"/>
              <a:round/>
              <a:headEnd/>
              <a:tailEnd/>
            </a:ln>
            <a:scene3d>
              <a:camera prst="orthographicFront"/>
              <a:lightRig rig="threePt" dir="t"/>
            </a:scene3d>
            <a:sp3d>
              <a:bevelT/>
            </a:sp3d>
          </p:spPr>
          <p:txBody>
            <a:bodyPr/>
            <a:lstStyle/>
            <a:p>
              <a:pPr defTabSz="457200" fontAlgn="auto">
                <a:spcBef>
                  <a:spcPts val="0"/>
                </a:spcBef>
                <a:spcAft>
                  <a:spcPts val="0"/>
                </a:spcAft>
                <a:defRPr/>
              </a:pPr>
              <a:r>
                <a:rPr lang="en-US" sz="1400" b="1" dirty="0">
                  <a:solidFill>
                    <a:srgbClr val="000000"/>
                  </a:solidFill>
                  <a:latin typeface="Calibri"/>
                  <a:ea typeface="Arial Unicode MS" charset="0"/>
                  <a:cs typeface="Arial Unicode MS" charset="0"/>
                </a:rPr>
                <a:t>SWOT </a:t>
              </a:r>
              <a:r>
                <a:rPr lang="en-US" sz="1000" b="1" dirty="0">
                  <a:solidFill>
                    <a:srgbClr val="000000"/>
                  </a:solidFill>
                  <a:latin typeface="Calibri"/>
                  <a:ea typeface="Arial Unicode MS" charset="0"/>
                  <a:cs typeface="Arial Unicode MS" charset="0"/>
                </a:rPr>
                <a:t>USA/France</a:t>
              </a:r>
              <a:endParaRPr lang="en-US" sz="1000" b="1" dirty="0">
                <a:solidFill>
                  <a:prstClr val="black"/>
                </a:solidFill>
                <a:latin typeface="Calibri"/>
                <a:cs typeface="+mn-cs"/>
              </a:endParaRPr>
            </a:p>
            <a:p>
              <a:pPr defTabSz="457200" fontAlgn="auto">
                <a:spcBef>
                  <a:spcPts val="0"/>
                </a:spcBef>
                <a:spcAft>
                  <a:spcPts val="0"/>
                </a:spcAft>
                <a:defRPr/>
              </a:pPr>
              <a:endParaRPr lang="en-US" b="1" dirty="0">
                <a:solidFill>
                  <a:prstClr val="black"/>
                </a:solidFill>
                <a:latin typeface="Calibri"/>
                <a:cs typeface="+mn-cs"/>
              </a:endParaRPr>
            </a:p>
          </p:txBody>
        </p:sp>
      </p:grpSp>
      <p:sp>
        <p:nvSpPr>
          <p:cNvPr id="225" name="Freeform 135"/>
          <p:cNvSpPr>
            <a:spLocks/>
          </p:cNvSpPr>
          <p:nvPr/>
        </p:nvSpPr>
        <p:spPr bwMode="auto">
          <a:xfrm>
            <a:off x="6553201" y="2057400"/>
            <a:ext cx="2590800" cy="287337"/>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chemeClr val="accent2">
              <a:lumMod val="60000"/>
              <a:lumOff val="40000"/>
            </a:schemeClr>
          </a:solidFill>
          <a:ln w="9525" cap="rnd">
            <a:solidFill>
              <a:srgbClr val="000000"/>
            </a:solidFill>
            <a:prstDash val="solid"/>
            <a:round/>
            <a:headEnd/>
            <a:tailEnd/>
          </a:ln>
          <a:scene3d>
            <a:camera prst="orthographicFront"/>
            <a:lightRig rig="threePt" dir="t"/>
          </a:scene3d>
          <a:sp3d>
            <a:bevelT/>
          </a:sp3d>
        </p:spPr>
        <p:txBody>
          <a:bodyPr/>
          <a:lstStyle/>
          <a:p>
            <a:pPr defTabSz="457200" fontAlgn="auto">
              <a:spcBef>
                <a:spcPts val="0"/>
              </a:spcBef>
              <a:spcAft>
                <a:spcPts val="0"/>
              </a:spcAft>
              <a:defRPr/>
            </a:pPr>
            <a:r>
              <a:rPr lang="en-US" sz="1400" b="1" dirty="0">
                <a:solidFill>
                  <a:prstClr val="black"/>
                </a:solidFill>
                <a:latin typeface="Calibri"/>
                <a:cs typeface="+mn-cs"/>
              </a:rPr>
              <a:t>   Jason-CS </a:t>
            </a:r>
            <a:r>
              <a:rPr lang="en-US" sz="1000" b="1" dirty="0">
                <a:solidFill>
                  <a:prstClr val="black"/>
                </a:solidFill>
                <a:latin typeface="Calibri"/>
                <a:cs typeface="+mn-cs"/>
              </a:rPr>
              <a:t> </a:t>
            </a:r>
            <a:r>
              <a:rPr lang="en-US" sz="1400" b="1" dirty="0" smtClean="0">
                <a:solidFill>
                  <a:prstClr val="black"/>
                </a:solidFill>
                <a:latin typeface="Calibri"/>
                <a:cs typeface="+mn-cs"/>
              </a:rPr>
              <a:t>A and B </a:t>
            </a:r>
            <a:r>
              <a:rPr lang="en-US" sz="1000" b="1" dirty="0" smtClean="0">
                <a:solidFill>
                  <a:prstClr val="black"/>
                </a:solidFill>
                <a:latin typeface="Calibri"/>
                <a:cs typeface="+mn-cs"/>
              </a:rPr>
              <a:t>Europe/USA</a:t>
            </a:r>
            <a:endParaRPr lang="en-US" sz="1400" b="1" dirty="0">
              <a:solidFill>
                <a:prstClr val="black"/>
              </a:solidFill>
              <a:latin typeface="Calibri"/>
              <a:cs typeface="+mn-cs"/>
            </a:endParaRPr>
          </a:p>
        </p:txBody>
      </p:sp>
      <p:sp>
        <p:nvSpPr>
          <p:cNvPr id="188" name="Pentagon 187"/>
          <p:cNvSpPr/>
          <p:nvPr/>
        </p:nvSpPr>
        <p:spPr>
          <a:xfrm>
            <a:off x="4191000" y="2971800"/>
            <a:ext cx="3727198" cy="310517"/>
          </a:xfrm>
          <a:prstGeom prst="homePlate">
            <a:avLst>
              <a:gd name="adj" fmla="val 123398"/>
            </a:avLst>
          </a:prstGeom>
          <a:solidFill>
            <a:srgbClr val="FFFF99"/>
          </a:solidFill>
          <a:ln w="3175">
            <a:solidFill>
              <a:schemeClr val="tx1"/>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0" rIns="0" bIns="0"/>
          <a:lstStyle/>
          <a:p>
            <a:pPr defTabSz="457200" fontAlgn="auto">
              <a:spcBef>
                <a:spcPts val="0"/>
              </a:spcBef>
              <a:spcAft>
                <a:spcPts val="0"/>
              </a:spcAft>
              <a:defRPr/>
            </a:pPr>
            <a:r>
              <a:rPr lang="en-US" sz="1400" b="1" dirty="0">
                <a:solidFill>
                  <a:prstClr val="black"/>
                </a:solidFill>
              </a:rPr>
              <a:t> </a:t>
            </a:r>
            <a:r>
              <a:rPr lang="en-US" sz="1400" b="1" dirty="0" smtClean="0">
                <a:solidFill>
                  <a:prstClr val="black"/>
                </a:solidFill>
              </a:rPr>
              <a:t>      </a:t>
            </a:r>
            <a:r>
              <a:rPr lang="en-US" sz="1400" b="1" dirty="0" smtClean="0">
                <a:solidFill>
                  <a:srgbClr val="000000"/>
                </a:solidFill>
                <a:ea typeface="Arial Unicode MS" charset="0"/>
                <a:cs typeface="Arial Unicode MS" charset="0"/>
              </a:rPr>
              <a:t>Sentinel-3A </a:t>
            </a:r>
            <a:r>
              <a:rPr lang="en-US" sz="1000" b="1" dirty="0">
                <a:solidFill>
                  <a:srgbClr val="000000"/>
                </a:solidFill>
                <a:ea typeface="Arial Unicode MS" charset="0"/>
                <a:cs typeface="Arial Unicode MS" charset="0"/>
              </a:rPr>
              <a:t>Europe</a:t>
            </a:r>
            <a:endParaRPr lang="en-US" sz="1000" b="1" dirty="0">
              <a:solidFill>
                <a:prstClr val="white"/>
              </a:solidFill>
            </a:endParaRPr>
          </a:p>
          <a:p>
            <a:pPr defTabSz="457200" fontAlgn="auto">
              <a:spcBef>
                <a:spcPts val="0"/>
              </a:spcBef>
              <a:spcAft>
                <a:spcPts val="0"/>
              </a:spcAft>
              <a:defRPr/>
            </a:pPr>
            <a:endParaRPr lang="en-US" sz="1000" b="1" dirty="0">
              <a:solidFill>
                <a:prstClr val="black"/>
              </a:solidFill>
            </a:endParaRPr>
          </a:p>
        </p:txBody>
      </p:sp>
      <p:sp>
        <p:nvSpPr>
          <p:cNvPr id="184" name="TextBox 183"/>
          <p:cNvSpPr txBox="1"/>
          <p:nvPr/>
        </p:nvSpPr>
        <p:spPr>
          <a:xfrm>
            <a:off x="8077200" y="6611779"/>
            <a:ext cx="864339" cy="246221"/>
          </a:xfrm>
          <a:prstGeom prst="rect">
            <a:avLst/>
          </a:prstGeom>
          <a:noFill/>
        </p:spPr>
        <p:txBody>
          <a:bodyPr wrap="none">
            <a:spAutoFit/>
          </a:bodyPr>
          <a:lstStyle/>
          <a:p>
            <a:pPr defTabSz="457200">
              <a:defRPr/>
            </a:pPr>
            <a:r>
              <a:rPr lang="en-US" sz="1000" dirty="0" err="1" smtClean="0">
                <a:solidFill>
                  <a:prstClr val="black"/>
                </a:solidFill>
                <a:latin typeface="Calibri"/>
                <a:cs typeface="+mn-cs"/>
              </a:rPr>
              <a:t>fp</a:t>
            </a:r>
            <a:r>
              <a:rPr lang="en-US" sz="1000" dirty="0" smtClean="0">
                <a:solidFill>
                  <a:prstClr val="black"/>
                </a:solidFill>
                <a:latin typeface="Calibri"/>
                <a:cs typeface="+mn-cs"/>
              </a:rPr>
              <a:t>  July  2012</a:t>
            </a:r>
            <a:endParaRPr lang="en-US" sz="1000" dirty="0">
              <a:solidFill>
                <a:prstClr val="black"/>
              </a:solidFill>
              <a:latin typeface="Calibri"/>
              <a:cs typeface="+mn-cs"/>
            </a:endParaRPr>
          </a:p>
        </p:txBody>
      </p:sp>
      <p:sp>
        <p:nvSpPr>
          <p:cNvPr id="179" name="TextBox 178"/>
          <p:cNvSpPr txBox="1"/>
          <p:nvPr/>
        </p:nvSpPr>
        <p:spPr>
          <a:xfrm>
            <a:off x="-12700" y="152400"/>
            <a:ext cx="9128125" cy="523875"/>
          </a:xfrm>
          <a:prstGeom prst="rect">
            <a:avLst/>
          </a:prstGeom>
          <a:noFill/>
        </p:spPr>
        <p:txBody>
          <a:bodyPr anchor="ctr">
            <a:spAutoFit/>
          </a:bodyPr>
          <a:lstStyle/>
          <a:p>
            <a:pPr algn="ctr" defTabSz="457200">
              <a:defRPr/>
            </a:pPr>
            <a:r>
              <a:rPr lang="en-US" sz="2800" b="1" dirty="0">
                <a:solidFill>
                  <a:srgbClr val="000099"/>
                </a:solidFill>
                <a:latin typeface="Calibri"/>
                <a:cs typeface="+mn-cs"/>
              </a:rPr>
              <a:t>GLOBAL ALTIMETER MISSIONS</a:t>
            </a:r>
          </a:p>
        </p:txBody>
      </p:sp>
      <p:sp>
        <p:nvSpPr>
          <p:cNvPr id="167" name="TextBox 166"/>
          <p:cNvSpPr txBox="1"/>
          <p:nvPr/>
        </p:nvSpPr>
        <p:spPr>
          <a:xfrm>
            <a:off x="3048000" y="1600200"/>
            <a:ext cx="1258678" cy="523220"/>
          </a:xfrm>
          <a:prstGeom prst="rect">
            <a:avLst/>
          </a:prstGeom>
          <a:noFill/>
        </p:spPr>
        <p:txBody>
          <a:bodyPr wrap="none" rtlCol="0">
            <a:spAutoFit/>
          </a:bodyPr>
          <a:lstStyle/>
          <a:p>
            <a:r>
              <a:rPr lang="en-GB" sz="1400" dirty="0" smtClean="0">
                <a:solidFill>
                  <a:srgbClr val="FF0000"/>
                </a:solidFill>
              </a:rPr>
              <a:t>Moved to </a:t>
            </a:r>
          </a:p>
          <a:p>
            <a:r>
              <a:rPr lang="en-GB" sz="1400" dirty="0" smtClean="0">
                <a:solidFill>
                  <a:srgbClr val="FF0000"/>
                </a:solidFill>
              </a:rPr>
              <a:t>geodetic orbit</a:t>
            </a:r>
            <a:endParaRPr lang="en-GB" sz="1400" dirty="0">
              <a:solidFill>
                <a:srgbClr val="FF0000"/>
              </a:solidFill>
            </a:endParaRPr>
          </a:p>
        </p:txBody>
      </p:sp>
      <p:sp>
        <p:nvSpPr>
          <p:cNvPr id="168" name="TextBox 167"/>
          <p:cNvSpPr txBox="1"/>
          <p:nvPr/>
        </p:nvSpPr>
        <p:spPr>
          <a:xfrm>
            <a:off x="3200400" y="3048000"/>
            <a:ext cx="522900" cy="307777"/>
          </a:xfrm>
          <a:prstGeom prst="rect">
            <a:avLst/>
          </a:prstGeom>
          <a:noFill/>
        </p:spPr>
        <p:txBody>
          <a:bodyPr wrap="none" rtlCol="0">
            <a:spAutoFit/>
          </a:bodyPr>
          <a:lstStyle/>
          <a:p>
            <a:r>
              <a:rPr lang="en-GB" sz="1400" dirty="0" smtClean="0">
                <a:solidFill>
                  <a:srgbClr val="FF0000"/>
                </a:solidFill>
              </a:rPr>
              <a:t>Lost</a:t>
            </a:r>
            <a:endParaRPr lang="en-GB" sz="1400" dirty="0">
              <a:solidFill>
                <a:srgbClr val="FF0000"/>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79">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smtClean="0">
                <a:latin typeface="Calibri" pitchFamily="34" charset="0"/>
                <a:ea typeface="ＭＳ Ｐゴシック" pitchFamily="50" charset="-128"/>
              </a:rPr>
              <a:t>OSVW</a:t>
            </a:r>
          </a:p>
          <a:p>
            <a:pPr eaLnBrk="1" hangingPunct="1"/>
            <a:r>
              <a:rPr lang="en-GB" altLang="ja-JP" dirty="0">
                <a:latin typeface="Calibri" pitchFamily="34" charset="0"/>
                <a:ea typeface="ＭＳ Ｐゴシック" pitchFamily="50" charset="-128"/>
              </a:rPr>
              <a:t>Paul Chang, Hans </a:t>
            </a:r>
            <a:r>
              <a:rPr lang="en-GB" altLang="ja-JP" dirty="0" err="1" smtClean="0">
                <a:latin typeface="Calibri" pitchFamily="34" charset="0"/>
                <a:ea typeface="ＭＳ Ｐゴシック" pitchFamily="50" charset="-128"/>
              </a:rPr>
              <a:t>Bonekamp</a:t>
            </a:r>
            <a:r>
              <a:rPr lang="en-GB" altLang="ja-JP" dirty="0">
                <a:latin typeface="Calibri" pitchFamily="34" charset="0"/>
                <a:ea typeface="ＭＳ Ｐゴシック" pitchFamily="50" charset="-128"/>
              </a:rPr>
              <a:t>, B.S. </a:t>
            </a:r>
            <a:r>
              <a:rPr lang="en-GB" altLang="ja-JP" dirty="0" err="1">
                <a:latin typeface="Calibri" pitchFamily="34" charset="0"/>
                <a:ea typeface="ＭＳ Ｐゴシック" pitchFamily="50" charset="-128"/>
              </a:rPr>
              <a:t>Gohil</a:t>
            </a:r>
            <a:endParaRPr lang="en-GB" altLang="ja-JP" dirty="0" smtClean="0">
              <a:latin typeface="Calibri" pitchFamily="34" charset="0"/>
              <a:ea typeface="ＭＳ Ｐゴシック" pitchFamily="50" charset="-128"/>
            </a:endParaRPr>
          </a:p>
        </p:txBody>
      </p:sp>
      <p:sp>
        <p:nvSpPr>
          <p:cNvPr id="13315" name="Rectangle 44"/>
          <p:cNvSpPr>
            <a:spLocks noGrp="1" noChangeArrowheads="1"/>
          </p:cNvSpPr>
          <p:nvPr>
            <p:ph type="ctrTitle"/>
          </p:nvPr>
        </p:nvSpPr>
        <p:spPr>
          <a:xfrm>
            <a:off x="4097217" y="166221"/>
            <a:ext cx="4810857" cy="1874838"/>
          </a:xfrm>
        </p:spPr>
        <p:txBody>
          <a:bodyPr/>
          <a:lstStyle/>
          <a:p>
            <a:r>
              <a:rPr lang="en-US" sz="2400" dirty="0" smtClean="0"/>
              <a:t>VC &amp; WG Progress Reports</a:t>
            </a:r>
          </a:p>
        </p:txBody>
      </p:sp>
    </p:spTree>
  </p:cSld>
  <p:clrMapOvr>
    <a:masterClrMapping/>
  </p:clrMapOvr>
  <p:transition xmlns:p14="http://schemas.microsoft.com/office/powerpoint/2010/mai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44</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Contents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800100" lvl="1"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Updates or revisions</a:t>
            </a: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2012 progress, issues &amp; obstacles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Status on past actions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Participation update</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AOB</a:t>
            </a:r>
          </a:p>
        </p:txBody>
      </p:sp>
    </p:spTree>
    <p:extLst>
      <p:ext uri="{BB962C8B-B14F-4D97-AF65-F5344CB8AC3E}">
        <p14:creationId xmlns:p14="http://schemas.microsoft.com/office/powerpoint/2010/main" val="360783516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45</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914400" lvl="1" indent="-457200" defTabSz="914400" hangingPunct="1">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Revise the OSVW-VC Implementation Plan</a:t>
            </a:r>
          </a:p>
          <a:p>
            <a:pPr marL="914400" lvl="1" indent="-457200" defTabSz="914400" hangingPunct="1">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OSVW data continuity (&amp; reprocessing </a:t>
            </a:r>
            <a:r>
              <a:rPr lang="en-GB" sz="2400" dirty="0" err="1" smtClean="0">
                <a:solidFill>
                  <a:schemeClr val="accent4">
                    <a:lumMod val="90000"/>
                    <a:lumOff val="10000"/>
                  </a:schemeClr>
                </a:solidFill>
                <a:latin typeface="Calibri"/>
                <a:ea typeface="MS Mincho"/>
              </a:rPr>
              <a:t>etc</a:t>
            </a:r>
            <a:r>
              <a:rPr lang="en-GB" sz="2400" dirty="0" smtClean="0">
                <a:solidFill>
                  <a:schemeClr val="accent4">
                    <a:lumMod val="90000"/>
                    <a:lumOff val="10000"/>
                  </a:schemeClr>
                </a:solidFill>
                <a:latin typeface="Calibri"/>
                <a:ea typeface="MS Mincho"/>
              </a:rPr>
              <a:t>)</a:t>
            </a:r>
          </a:p>
          <a:p>
            <a:pPr marL="914400" lvl="1" indent="-457200" defTabSz="914400" hangingPunct="1">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Cross-calibration of OSVW sensors</a:t>
            </a:r>
          </a:p>
          <a:p>
            <a:pPr marL="914400" lvl="1" indent="-457200" defTabSz="914400" hangingPunct="1">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Improved utilisation in forecasting and warning services</a:t>
            </a:r>
          </a:p>
          <a:p>
            <a:pPr marL="914400" lvl="1"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User Training </a:t>
            </a:r>
            <a:r>
              <a:rPr lang="en-GB" sz="2400" dirty="0">
                <a:solidFill>
                  <a:schemeClr val="accent4">
                    <a:lumMod val="90000"/>
                    <a:lumOff val="10000"/>
                  </a:schemeClr>
                </a:solidFill>
                <a:latin typeface="Calibri"/>
                <a:ea typeface="MS Mincho"/>
              </a:rPr>
              <a:t>courses</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46</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AU"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Issues raised</a:t>
            </a:r>
            <a:r>
              <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 SIT-27:</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914400" lvl="1" indent="-457200">
              <a:buFont typeface="+mj-lt"/>
              <a:buAutoNum type="arabicPeriod"/>
            </a:pPr>
            <a:r>
              <a:rPr lang="en-AU" sz="2000" dirty="0" smtClean="0"/>
              <a:t>Engaging the </a:t>
            </a:r>
            <a:r>
              <a:rPr lang="en-AU" sz="2000" dirty="0"/>
              <a:t>International Ocean Vector Winds Science Team (IOVWST) </a:t>
            </a:r>
            <a:r>
              <a:rPr lang="en-AU" sz="2000" dirty="0" smtClean="0"/>
              <a:t>to </a:t>
            </a:r>
            <a:r>
              <a:rPr lang="en-AU" sz="2000" dirty="0"/>
              <a:t>leverage </a:t>
            </a:r>
            <a:r>
              <a:rPr lang="en-AU" sz="2000" dirty="0" smtClean="0"/>
              <a:t>more relevant </a:t>
            </a:r>
            <a:r>
              <a:rPr lang="en-AU" sz="2000" dirty="0"/>
              <a:t>programs and </a:t>
            </a:r>
            <a:r>
              <a:rPr lang="en-AU" sz="2000" dirty="0" smtClean="0"/>
              <a:t>resources</a:t>
            </a:r>
            <a:r>
              <a:rPr lang="en-AU" sz="2000" dirty="0"/>
              <a:t>. </a:t>
            </a:r>
            <a:r>
              <a:rPr lang="en-AU" sz="2000" dirty="0" smtClean="0"/>
              <a:t>(Planning </a:t>
            </a:r>
            <a:r>
              <a:rPr lang="en-AU" sz="2000" dirty="0"/>
              <a:t>an OSVW-VC meeting during IOVWST meeting in June </a:t>
            </a:r>
            <a:r>
              <a:rPr lang="en-AU" sz="2000" dirty="0" smtClean="0"/>
              <a:t>2012.)</a:t>
            </a:r>
          </a:p>
          <a:p>
            <a:pPr marL="914400" lvl="1" indent="-457200">
              <a:buFont typeface="+mj-lt"/>
              <a:buAutoNum type="arabicPeriod"/>
            </a:pPr>
            <a:endParaRPr lang="en-AU" sz="2000" dirty="0"/>
          </a:p>
          <a:p>
            <a:pPr marL="914400" lvl="1" indent="-457200">
              <a:buFont typeface="+mj-lt"/>
              <a:buAutoNum type="arabicPeriod"/>
            </a:pPr>
            <a:r>
              <a:rPr lang="en-AU" sz="2000" dirty="0" smtClean="0"/>
              <a:t>Want clear </a:t>
            </a:r>
            <a:r>
              <a:rPr lang="en-AU" sz="2000" dirty="0"/>
              <a:t>direction from SIT in the context of an agreed CEOS implementation </a:t>
            </a:r>
            <a:r>
              <a:rPr lang="en-AU" sz="2000" dirty="0" smtClean="0"/>
              <a:t>plan.</a:t>
            </a:r>
            <a:endParaRPr lang="en-AU" sz="2000" dirty="0"/>
          </a:p>
          <a:p>
            <a:pPr marL="914400" lvl="1" indent="-457200">
              <a:buFont typeface="+mj-lt"/>
              <a:buAutoNum type="arabicPeriod"/>
            </a:pPr>
            <a:endParaRPr lang="en-AU" sz="2000" dirty="0" smtClean="0"/>
          </a:p>
          <a:p>
            <a:pPr marL="914400" lvl="1" indent="-457200">
              <a:buFont typeface="+mj-lt"/>
              <a:buAutoNum type="arabicPeriod"/>
            </a:pPr>
            <a:r>
              <a:rPr lang="en-AU" sz="2000" dirty="0" smtClean="0"/>
              <a:t>Operational </a:t>
            </a:r>
            <a:r>
              <a:rPr lang="en-AU" sz="2000" dirty="0"/>
              <a:t>requirements remain as critical for </a:t>
            </a:r>
            <a:r>
              <a:rPr lang="en-AU" sz="2000" dirty="0" smtClean="0"/>
              <a:t>OSVW-VC as </a:t>
            </a:r>
            <a:r>
              <a:rPr lang="en-AU" sz="2000" dirty="0"/>
              <a:t>climate </a:t>
            </a:r>
            <a:r>
              <a:rPr lang="en-AU" sz="2000" dirty="0" smtClean="0"/>
              <a:t>requirements.</a:t>
            </a:r>
            <a:endParaRPr lang="en-GB" altLang="ja-JP" sz="2000" dirty="0" smtClean="0"/>
          </a:p>
          <a:p>
            <a:pPr marL="914400" lvl="1" indent="-457200">
              <a:lnSpc>
                <a:spcPct val="90000"/>
              </a:lnSpc>
              <a:buFont typeface="+mj-lt"/>
              <a:buAutoNum type="arabicPeriod"/>
              <a:defRPr/>
            </a:pPr>
            <a:endParaRPr lang="en-GB" altLang="ja-JP" sz="2000" dirty="0" smtClean="0"/>
          </a:p>
          <a:p>
            <a:pPr marL="914400" lvl="1" indent="-457200">
              <a:lnSpc>
                <a:spcPct val="90000"/>
              </a:lnSpc>
              <a:buFont typeface="+mj-lt"/>
              <a:buAutoNum type="arabicPeriod"/>
              <a:defRPr/>
            </a:pPr>
            <a:endParaRPr lang="en-GB" altLang="ja-JP" sz="2000"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47</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May 2012</a:t>
            </a:r>
            <a:r>
              <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telcon</a:t>
            </a:r>
          </a:p>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914400" lvl="1" indent="-457200" defTabSz="914400">
              <a:lnSpc>
                <a:spcPct val="90000"/>
              </a:lnSpc>
              <a:spcBef>
                <a:spcPct val="20000"/>
              </a:spcBef>
              <a:buFont typeface="+mj-lt"/>
              <a:buAutoNum type="arabicPeriod"/>
              <a:defRPr/>
            </a:pPr>
            <a:r>
              <a:rPr lang="en-GB" sz="2400" dirty="0" smtClean="0"/>
              <a:t>No specific actions identified.</a:t>
            </a:r>
          </a:p>
          <a:p>
            <a:pPr marL="914400" lvl="1" indent="-457200" defTabSz="914400">
              <a:lnSpc>
                <a:spcPct val="90000"/>
              </a:lnSpc>
              <a:spcBef>
                <a:spcPct val="20000"/>
              </a:spcBef>
              <a:buFont typeface="+mj-lt"/>
              <a:buAutoNum type="arabicPeriod"/>
              <a:defRPr/>
            </a:pPr>
            <a:endParaRPr lang="en-GB" sz="2400" dirty="0" smtClean="0"/>
          </a:p>
          <a:p>
            <a:pPr marL="914400" lvl="1" indent="-457200" defTabSz="914400">
              <a:lnSpc>
                <a:spcPct val="90000"/>
              </a:lnSpc>
              <a:spcBef>
                <a:spcPct val="20000"/>
              </a:spcBef>
              <a:buFont typeface="+mj-lt"/>
              <a:buAutoNum type="arabicPeriod"/>
              <a:defRPr/>
            </a:pPr>
            <a:endParaRPr lang="en-GB" sz="2400" dirty="0" smtClean="0"/>
          </a:p>
          <a:p>
            <a:pPr marL="914400" lvl="1" indent="-457200" defTabSz="914400">
              <a:lnSpc>
                <a:spcPct val="90000"/>
              </a:lnSpc>
              <a:spcBef>
                <a:spcPct val="20000"/>
              </a:spcBef>
              <a:buFont typeface="+mj-lt"/>
              <a:buAutoNum type="arabicPeriod"/>
              <a:defRPr/>
            </a:pPr>
            <a:endParaRPr lang="en-GB" sz="2400" dirty="0" smtClean="0"/>
          </a:p>
          <a:p>
            <a:pPr marL="914400" lvl="1" indent="-457200" defTabSz="914400">
              <a:lnSpc>
                <a:spcPct val="90000"/>
              </a:lnSpc>
              <a:spcBef>
                <a:spcPct val="20000"/>
              </a:spcBef>
              <a:buFont typeface="Arial" pitchFamily="34" charset="0"/>
              <a:buChar char="•"/>
              <a:defRPr/>
            </a:pPr>
            <a:endParaRPr lang="en-GB" sz="2400" dirty="0"/>
          </a:p>
          <a:p>
            <a:pPr marL="914400" lvl="1" indent="-457200" defTabSz="914400">
              <a:lnSpc>
                <a:spcPct val="90000"/>
              </a:lnSpc>
              <a:spcBef>
                <a:spcPct val="20000"/>
              </a:spcBef>
              <a:buFont typeface="+mj-lt"/>
              <a:buAutoNum type="arabicPeriod"/>
              <a:defRPr/>
            </a:pPr>
            <a:endParaRPr lang="en-GB" sz="2400" dirty="0" smtClean="0"/>
          </a:p>
        </p:txBody>
      </p:sp>
    </p:spTree>
  </p:cSld>
  <p:clrMapOvr>
    <a:overrideClrMapping bg1="lt1" tx1="dk1" bg2="lt2" tx2="dk2" accent1="accent1" accent2="accent2" accent3="accent3" accent4="accent4" accent5="accent5" accent6="accent6" hlink="hlink" folHlink="folHlink"/>
  </p:clrMapOvr>
  <p:transition xmlns:p14="http://schemas.microsoft.com/office/powerpoint/2010/main" spd="slow"/>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48</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CEOS-25</a:t>
            </a: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GB" sz="2400" dirty="0" smtClean="0"/>
              <a:t>No specific actions identified.</a:t>
            </a:r>
          </a:p>
          <a:p>
            <a:pPr defTabSz="914400">
              <a:lnSpc>
                <a:spcPct val="90000"/>
              </a:lnSpc>
              <a:spcBef>
                <a:spcPct val="20000"/>
              </a:spcBef>
              <a:buFont typeface="Arial" pitchFamily="34" charset="0"/>
              <a:buChar char="•"/>
              <a:defRPr/>
            </a:pPr>
            <a:endParaRPr lang="en-GB" sz="2400" dirty="0" smtClean="0"/>
          </a:p>
          <a:p>
            <a:pPr defTabSz="914400">
              <a:lnSpc>
                <a:spcPct val="90000"/>
              </a:lnSpc>
              <a:spcBef>
                <a:spcPct val="20000"/>
              </a:spcBef>
              <a:buFont typeface="Arial" pitchFamily="34" charset="0"/>
              <a:buChar char="•"/>
              <a:defRPr/>
            </a:pPr>
            <a:endParaRPr lang="en-AU" sz="2400" dirty="0" smtClean="0"/>
          </a:p>
          <a:p>
            <a:pPr lvl="1" defTabSz="914400">
              <a:lnSpc>
                <a:spcPct val="90000"/>
              </a:lnSpc>
              <a:spcBef>
                <a:spcPct val="20000"/>
              </a:spcBef>
              <a:defRPr/>
            </a:pPr>
            <a:endParaRPr lang="en-AU" sz="2400" dirty="0"/>
          </a:p>
          <a:p>
            <a:pPr lvl="1" defTabSz="914400">
              <a:lnSpc>
                <a:spcPct val="90000"/>
              </a:lnSpc>
              <a:spcBef>
                <a:spcPct val="20000"/>
              </a:spcBef>
              <a:defRPr/>
            </a:pPr>
            <a:r>
              <a:rPr lang="en-AU" sz="2400" dirty="0" smtClean="0"/>
              <a:t> </a:t>
            </a: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8592439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49</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lvl="1" defTabSz="914400">
              <a:lnSpc>
                <a:spcPct val="90000"/>
              </a:lnSpc>
              <a:spcBef>
                <a:spcPct val="20000"/>
              </a:spcBef>
              <a:defRPr/>
            </a:pPr>
            <a:endParaRPr lang="en-GB" sz="2400" b="1" dirty="0" smtClean="0"/>
          </a:p>
          <a:p>
            <a:pPr defTabSz="914400">
              <a:lnSpc>
                <a:spcPct val="90000"/>
              </a:lnSpc>
              <a:spcBef>
                <a:spcPct val="20000"/>
              </a:spcBef>
              <a:buFont typeface="Arial" pitchFamily="34" charset="0"/>
              <a:buChar char="•"/>
              <a:defRPr/>
            </a:pPr>
            <a:r>
              <a:rPr lang="en-GB" sz="2400" b="1" dirty="0" smtClean="0"/>
              <a:t> OSVW VC Planning Meeting  </a:t>
            </a:r>
          </a:p>
          <a:p>
            <a:pPr defTabSz="914400">
              <a:lnSpc>
                <a:spcPct val="90000"/>
              </a:lnSpc>
              <a:spcBef>
                <a:spcPct val="20000"/>
              </a:spcBef>
              <a:buFont typeface="Arial" pitchFamily="34" charset="0"/>
              <a:buChar char="•"/>
              <a:defRPr/>
            </a:pPr>
            <a:endParaRPr lang="en-GB" sz="2400" dirty="0" smtClean="0"/>
          </a:p>
          <a:p>
            <a:pPr lvl="1" defTabSz="914400">
              <a:lnSpc>
                <a:spcPct val="90000"/>
              </a:lnSpc>
              <a:spcBef>
                <a:spcPct val="20000"/>
              </a:spcBef>
              <a:buFont typeface="Arial" pitchFamily="34" charset="0"/>
              <a:buChar char="•"/>
              <a:defRPr/>
            </a:pPr>
            <a:r>
              <a:rPr lang="en-GB" sz="2400" dirty="0" smtClean="0"/>
              <a:t> Was held on 16/06/2012, Utrecht, Netherlands.</a:t>
            </a:r>
          </a:p>
          <a:p>
            <a:pPr lvl="1" defTabSz="914400">
              <a:lnSpc>
                <a:spcPct val="90000"/>
              </a:lnSpc>
              <a:spcBef>
                <a:spcPct val="20000"/>
              </a:spcBef>
              <a:buFont typeface="Arial" pitchFamily="34" charset="0"/>
              <a:buChar char="•"/>
              <a:defRPr/>
            </a:pPr>
            <a:r>
              <a:rPr lang="en-GB" sz="2400" dirty="0" smtClean="0"/>
              <a:t> Brainstorming character</a:t>
            </a:r>
          </a:p>
          <a:p>
            <a:pPr lvl="1" defTabSz="914400">
              <a:lnSpc>
                <a:spcPct val="90000"/>
              </a:lnSpc>
              <a:spcBef>
                <a:spcPct val="20000"/>
              </a:spcBef>
              <a:buFont typeface="Arial" pitchFamily="34" charset="0"/>
              <a:buChar char="•"/>
              <a:defRPr/>
            </a:pPr>
            <a:r>
              <a:rPr lang="en-GB" sz="2400" dirty="0" smtClean="0"/>
              <a:t> Discussions on outline of updated VC Implementation plan</a:t>
            </a:r>
          </a:p>
          <a:p>
            <a:pPr lvl="1" defTabSz="914400">
              <a:lnSpc>
                <a:spcPct val="90000"/>
              </a:lnSpc>
              <a:spcBef>
                <a:spcPct val="20000"/>
              </a:spcBef>
              <a:buFont typeface="Arial" pitchFamily="34" charset="0"/>
              <a:buChar char="•"/>
              <a:defRPr/>
            </a:pPr>
            <a:r>
              <a:rPr lang="en-GB" sz="2400" dirty="0" smtClean="0"/>
              <a:t> Discussions on </a:t>
            </a:r>
            <a:r>
              <a:rPr lang="en-GB" sz="2400" smtClean="0"/>
              <a:t>VC and </a:t>
            </a:r>
            <a:r>
              <a:rPr lang="en-GB" sz="2400" dirty="0" smtClean="0"/>
              <a:t>IOWST science team links </a:t>
            </a:r>
          </a:p>
          <a:p>
            <a:pPr lvl="1" defTabSz="914400">
              <a:lnSpc>
                <a:spcPct val="90000"/>
              </a:lnSpc>
              <a:spcBef>
                <a:spcPct val="20000"/>
              </a:spcBef>
              <a:defRPr/>
            </a:pPr>
            <a:r>
              <a:rPr lang="en-GB" sz="2400" dirty="0" smtClean="0"/>
              <a:t> </a:t>
            </a:r>
          </a:p>
          <a:p>
            <a:pPr defTabSz="914400">
              <a:lnSpc>
                <a:spcPct val="90000"/>
              </a:lnSpc>
              <a:spcBef>
                <a:spcPct val="20000"/>
              </a:spcBef>
              <a:buFont typeface="Arial" pitchFamily="34" charset="0"/>
              <a:buChar char="•"/>
              <a:defRPr/>
            </a:pPr>
            <a:endParaRPr lang="en-GB" sz="2400" dirty="0" smtClean="0"/>
          </a:p>
          <a:p>
            <a:pPr defTabSz="914400">
              <a:lnSpc>
                <a:spcPct val="90000"/>
              </a:lnSpc>
              <a:spcBef>
                <a:spcPct val="20000"/>
              </a:spcBef>
              <a:buFont typeface="Arial" pitchFamily="34" charset="0"/>
              <a:buChar char="•"/>
              <a:defRPr/>
            </a:pPr>
            <a:endParaRPr lang="en-AU" sz="2400" dirty="0" smtClean="0"/>
          </a:p>
          <a:p>
            <a:pPr lvl="1" defTabSz="914400">
              <a:lnSpc>
                <a:spcPct val="90000"/>
              </a:lnSpc>
              <a:spcBef>
                <a:spcPct val="20000"/>
              </a:spcBef>
              <a:defRPr/>
            </a:pPr>
            <a:endParaRPr lang="en-AU" sz="2400" dirty="0"/>
          </a:p>
          <a:p>
            <a:pPr lvl="1" defTabSz="914400">
              <a:lnSpc>
                <a:spcPct val="90000"/>
              </a:lnSpc>
              <a:spcBef>
                <a:spcPct val="20000"/>
              </a:spcBef>
              <a:defRPr/>
            </a:pPr>
            <a:r>
              <a:rPr lang="en-AU" sz="2400" dirty="0" smtClean="0"/>
              <a:t> </a:t>
            </a: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8592439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Introduction and context </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La Jolla workshop and SIT session started to define VC &amp; WG targets that would support major outcomes for GEO (and CEOS)</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1484533644"/>
              </p:ext>
            </p:extLst>
          </p:nvPr>
        </p:nvGraphicFramePr>
        <p:xfrm>
          <a:off x="2726931" y="2562473"/>
          <a:ext cx="3290000" cy="3672365"/>
        </p:xfrm>
        <a:graphic>
          <a:graphicData uri="http://schemas.openxmlformats.org/drawingml/2006/table">
            <a:tbl>
              <a:tblPr firstRow="1" bandRow="1">
                <a:tableStyleId>{793D81CF-94F2-401A-BA57-92F5A7B2D0C5}</a:tableStyleId>
              </a:tblPr>
              <a:tblGrid>
                <a:gridCol w="597948"/>
                <a:gridCol w="2692052"/>
              </a:tblGrid>
              <a:tr h="250573">
                <a:tc>
                  <a:txBody>
                    <a:bodyPr/>
                    <a:lstStyle/>
                    <a:p>
                      <a:pPr algn="ctr"/>
                      <a:r>
                        <a:rPr lang="en-US" sz="900" b="0" i="0" dirty="0" smtClean="0">
                          <a:latin typeface="Calibri"/>
                          <a:cs typeface="Calibri"/>
                        </a:rPr>
                        <a:t>VC/WG</a:t>
                      </a:r>
                      <a:endParaRPr lang="en-US" sz="900" b="0" i="0" dirty="0">
                        <a:latin typeface="Calibri"/>
                        <a:cs typeface="Calibri"/>
                      </a:endParaRPr>
                    </a:p>
                  </a:txBody>
                  <a:tcPr marL="69117" marR="69117" marT="34559" marB="34559"/>
                </a:tc>
                <a:tc>
                  <a:txBody>
                    <a:bodyPr/>
                    <a:lstStyle/>
                    <a:p>
                      <a:pPr algn="ctr"/>
                      <a:r>
                        <a:rPr lang="en-US" sz="900" b="0" i="0" dirty="0" smtClean="0">
                          <a:latin typeface="Calibri"/>
                          <a:cs typeface="Calibri"/>
                        </a:rPr>
                        <a:t>3-year</a:t>
                      </a:r>
                      <a:r>
                        <a:rPr lang="en-US" sz="900" b="0" i="0" baseline="0" dirty="0" smtClean="0">
                          <a:latin typeface="Calibri"/>
                          <a:cs typeface="Calibri"/>
                        </a:rPr>
                        <a:t> outcomes</a:t>
                      </a:r>
                      <a:endParaRPr lang="en-US" sz="900" b="0" i="0" dirty="0">
                        <a:latin typeface="Calibri"/>
                        <a:cs typeface="Calibri"/>
                      </a:endParaRPr>
                    </a:p>
                  </a:txBody>
                  <a:tcPr marL="69117" marR="69117" marT="34559" marB="34559"/>
                </a:tc>
              </a:tr>
              <a:tr h="460782">
                <a:tc>
                  <a:txBody>
                    <a:bodyPr/>
                    <a:lstStyle/>
                    <a:p>
                      <a:pPr algn="ctr"/>
                      <a:r>
                        <a:rPr lang="en-US" sz="900" b="0" i="0" dirty="0" smtClean="0">
                          <a:latin typeface="Calibri"/>
                          <a:cs typeface="Calibri"/>
                        </a:rPr>
                        <a:t>ACC</a:t>
                      </a:r>
                      <a:endParaRPr lang="en-US" sz="900" b="0" i="0" dirty="0">
                        <a:latin typeface="Calibri"/>
                        <a:cs typeface="Calibri"/>
                      </a:endParaRPr>
                    </a:p>
                  </a:txBody>
                  <a:tcPr marL="69117" marR="69117" marT="34559" marB="34559"/>
                </a:tc>
                <a:tc>
                  <a:txBody>
                    <a:bodyPr/>
                    <a:lstStyle/>
                    <a:p>
                      <a:pPr marL="228600" indent="-228600" algn="ctr">
                        <a:spcBef>
                          <a:spcPts val="600"/>
                        </a:spcBef>
                        <a:spcAft>
                          <a:spcPts val="0"/>
                        </a:spcAft>
                        <a:tabLst>
                          <a:tab pos="228600" algn="l"/>
                          <a:tab pos="457200" algn="l"/>
                        </a:tabLst>
                      </a:pPr>
                      <a:r>
                        <a:rPr lang="en-GB" sz="800" dirty="0">
                          <a:solidFill>
                            <a:schemeClr val="accent4">
                              <a:lumMod val="90000"/>
                              <a:lumOff val="10000"/>
                            </a:schemeClr>
                          </a:solidFill>
                          <a:effectLst/>
                          <a:latin typeface="Calibri"/>
                          <a:ea typeface="MS Mincho"/>
                        </a:rPr>
                        <a:t>Improved volcanic aviation forecasts. Updated AQ Constellation Paper. 1 or </a:t>
                      </a:r>
                      <a:r>
                        <a:rPr lang="en-GB" sz="800" dirty="0" smtClean="0">
                          <a:solidFill>
                            <a:schemeClr val="accent4">
                              <a:lumMod val="90000"/>
                              <a:lumOff val="10000"/>
                            </a:schemeClr>
                          </a:solidFill>
                          <a:effectLst/>
                          <a:latin typeface="Calibri"/>
                          <a:ea typeface="MS Mincho"/>
                        </a:rPr>
                        <a:t>more</a:t>
                      </a:r>
                      <a:r>
                        <a:rPr lang="en-GB" sz="800" baseline="0" dirty="0" smtClean="0">
                          <a:solidFill>
                            <a:schemeClr val="accent4">
                              <a:lumMod val="90000"/>
                              <a:lumOff val="10000"/>
                            </a:schemeClr>
                          </a:solidFill>
                          <a:effectLst/>
                          <a:latin typeface="Calibri"/>
                          <a:ea typeface="MS Mincho"/>
                        </a:rPr>
                        <a:t> </a:t>
                      </a:r>
                      <a:r>
                        <a:rPr lang="en-GB" sz="800" dirty="0" smtClean="0">
                          <a:solidFill>
                            <a:schemeClr val="accent4">
                              <a:lumMod val="90000"/>
                              <a:lumOff val="10000"/>
                            </a:schemeClr>
                          </a:solidFill>
                          <a:effectLst/>
                          <a:latin typeface="Calibri"/>
                          <a:ea typeface="MS Mincho"/>
                        </a:rPr>
                        <a:t>harmonised </a:t>
                      </a:r>
                      <a:r>
                        <a:rPr lang="en-GB" sz="800" dirty="0">
                          <a:solidFill>
                            <a:schemeClr val="accent4">
                              <a:lumMod val="90000"/>
                              <a:lumOff val="10000"/>
                            </a:schemeClr>
                          </a:solidFill>
                          <a:effectLst/>
                          <a:latin typeface="Calibri"/>
                          <a:ea typeface="MS Mincho"/>
                        </a:rPr>
                        <a:t>ECV activities (starting with total ozone). Implementation of CEOS Carbon Strategy of interest.</a:t>
                      </a:r>
                      <a:endParaRPr lang="en-AU" sz="1200" dirty="0">
                        <a:solidFill>
                          <a:schemeClr val="accent4">
                            <a:lumMod val="90000"/>
                            <a:lumOff val="10000"/>
                          </a:schemeClr>
                        </a:solidFill>
                        <a:effectLst/>
                        <a:latin typeface="Times New Roman"/>
                        <a:ea typeface="MS Mincho"/>
                      </a:endParaRPr>
                    </a:p>
                  </a:txBody>
                  <a:tcPr marL="51838" marR="51838" marT="0" marB="0"/>
                </a:tc>
              </a:tr>
              <a:tr h="345586">
                <a:tc>
                  <a:txBody>
                    <a:bodyPr/>
                    <a:lstStyle/>
                    <a:p>
                      <a:pPr algn="ctr"/>
                      <a:r>
                        <a:rPr lang="en-US" sz="900" b="0" i="0" dirty="0" smtClean="0">
                          <a:latin typeface="Calibri"/>
                          <a:cs typeface="Calibri"/>
                        </a:rPr>
                        <a:t>LSI</a:t>
                      </a:r>
                      <a:endParaRPr lang="en-US" sz="900" b="0" i="0" dirty="0">
                        <a:latin typeface="Calibri"/>
                        <a:cs typeface="Calibri"/>
                      </a:endParaRPr>
                    </a:p>
                  </a:txBody>
                  <a:tcPr marL="69117" marR="69117" marT="34559" marB="34559"/>
                </a:tc>
                <a:tc>
                  <a:txBody>
                    <a:bodyPr/>
                    <a:lstStyle/>
                    <a:p>
                      <a:pPr marL="228600" indent="-228600" algn="ctr">
                        <a:spcBef>
                          <a:spcPts val="600"/>
                        </a:spcBef>
                        <a:spcAft>
                          <a:spcPts val="0"/>
                        </a:spcAft>
                        <a:tabLst>
                          <a:tab pos="228600" algn="l"/>
                          <a:tab pos="457200" algn="l"/>
                        </a:tabLst>
                      </a:pPr>
                      <a:r>
                        <a:rPr lang="en-GB" sz="800" dirty="0">
                          <a:solidFill>
                            <a:schemeClr val="accent4">
                              <a:lumMod val="90000"/>
                              <a:lumOff val="10000"/>
                            </a:schemeClr>
                          </a:solidFill>
                          <a:effectLst/>
                          <a:latin typeface="Calibri"/>
                          <a:ea typeface="MS Mincho"/>
                        </a:rPr>
                        <a:t>Mid resolution guidelines document will be finalised soon. Use models will be developed in support. Re-focused LSI portal. On-going support to FCT/GFOI and JECAM.</a:t>
                      </a:r>
                      <a:endParaRPr lang="en-AU" sz="1200" dirty="0">
                        <a:solidFill>
                          <a:schemeClr val="accent4">
                            <a:lumMod val="90000"/>
                            <a:lumOff val="10000"/>
                          </a:schemeClr>
                        </a:solidFill>
                        <a:effectLst/>
                        <a:latin typeface="Times New Roman"/>
                        <a:ea typeface="MS Mincho"/>
                      </a:endParaRPr>
                    </a:p>
                  </a:txBody>
                  <a:tcPr marL="51838" marR="51838" marT="0" marB="0"/>
                </a:tc>
              </a:tr>
              <a:tr h="459406">
                <a:tc>
                  <a:txBody>
                    <a:bodyPr/>
                    <a:lstStyle/>
                    <a:p>
                      <a:pPr algn="ctr"/>
                      <a:r>
                        <a:rPr lang="en-US" sz="900" b="0" i="0" dirty="0" smtClean="0">
                          <a:latin typeface="Calibri"/>
                          <a:cs typeface="Calibri"/>
                        </a:rPr>
                        <a:t>PC</a:t>
                      </a:r>
                      <a:endParaRPr lang="en-US" sz="900" b="0" i="0" dirty="0">
                        <a:latin typeface="Calibri"/>
                        <a:cs typeface="Calibri"/>
                      </a:endParaRPr>
                    </a:p>
                  </a:txBody>
                  <a:tcPr marL="69117" marR="69117" marT="34559" marB="34559"/>
                </a:tc>
                <a:tc>
                  <a:txBody>
                    <a:bodyPr/>
                    <a:lstStyle/>
                    <a:p>
                      <a:pPr marL="228600" indent="-228600" algn="ctr">
                        <a:spcBef>
                          <a:spcPts val="600"/>
                        </a:spcBef>
                        <a:spcAft>
                          <a:spcPts val="0"/>
                        </a:spcAft>
                        <a:tabLst>
                          <a:tab pos="228600" algn="l"/>
                          <a:tab pos="457200" algn="l"/>
                        </a:tabLst>
                      </a:pPr>
                      <a:r>
                        <a:rPr lang="en-GB" sz="800" dirty="0" smtClean="0">
                          <a:solidFill>
                            <a:srgbClr val="365F91"/>
                          </a:solidFill>
                          <a:effectLst/>
                          <a:latin typeface="Calibri"/>
                          <a:ea typeface="MS Mincho"/>
                        </a:rPr>
                        <a:t>Deployment of GPM phase constellation satellites and maintaining continuity with TRMM.  Advocacy of post-GPM phase PC.  Scoping</a:t>
                      </a:r>
                      <a:r>
                        <a:rPr lang="en-GB" sz="800" baseline="0" dirty="0" smtClean="0">
                          <a:solidFill>
                            <a:srgbClr val="365F91"/>
                          </a:solidFill>
                          <a:effectLst/>
                          <a:latin typeface="Calibri"/>
                          <a:ea typeface="MS Mincho"/>
                        </a:rPr>
                        <a:t> and d</a:t>
                      </a:r>
                      <a:r>
                        <a:rPr lang="en-GB" sz="800" dirty="0" smtClean="0">
                          <a:solidFill>
                            <a:srgbClr val="365F91"/>
                          </a:solidFill>
                          <a:effectLst/>
                          <a:latin typeface="Calibri"/>
                          <a:ea typeface="MS Mincho"/>
                        </a:rPr>
                        <a:t>evelopment of PC portal.</a:t>
                      </a:r>
                      <a:endParaRPr lang="en-AU" sz="1200" dirty="0">
                        <a:effectLst/>
                        <a:latin typeface="Times New Roman"/>
                        <a:ea typeface="MS Mincho"/>
                      </a:endParaRPr>
                    </a:p>
                  </a:txBody>
                  <a:tcPr marL="51838" marR="51838" marT="0" marB="0"/>
                </a:tc>
              </a:tr>
              <a:tr h="806368">
                <a:tc>
                  <a:txBody>
                    <a:bodyPr/>
                    <a:lstStyle/>
                    <a:p>
                      <a:pPr algn="ctr"/>
                      <a:r>
                        <a:rPr lang="en-US" sz="900" b="0" i="0" dirty="0" smtClean="0">
                          <a:latin typeface="Calibri"/>
                          <a:cs typeface="Calibri"/>
                        </a:rPr>
                        <a:t>OST</a:t>
                      </a:r>
                      <a:endParaRPr lang="en-US" sz="900" b="0" i="0" dirty="0">
                        <a:latin typeface="Calibri"/>
                        <a:cs typeface="Calibri"/>
                      </a:endParaRPr>
                    </a:p>
                  </a:txBody>
                  <a:tcPr marL="69117" marR="69117" marT="34559" marB="34559"/>
                </a:tc>
                <a:tc>
                  <a:txBody>
                    <a:bodyPr/>
                    <a:lstStyle/>
                    <a:p>
                      <a:pPr marL="228600" indent="-228600" algn="ctr">
                        <a:spcBef>
                          <a:spcPts val="600"/>
                        </a:spcBef>
                        <a:spcAft>
                          <a:spcPts val="0"/>
                        </a:spcAft>
                        <a:tabLst>
                          <a:tab pos="228600" algn="l"/>
                          <a:tab pos="457200" algn="l"/>
                        </a:tabLst>
                      </a:pPr>
                      <a:r>
                        <a:rPr lang="en-US" sz="800" kern="1200" dirty="0" smtClean="0">
                          <a:solidFill>
                            <a:schemeClr val="accent4">
                              <a:lumMod val="90000"/>
                              <a:lumOff val="10000"/>
                            </a:schemeClr>
                          </a:solidFill>
                          <a:effectLst/>
                          <a:latin typeface="Calibri"/>
                          <a:ea typeface="MS Mincho"/>
                          <a:cs typeface="Calibri"/>
                        </a:rPr>
                        <a:t>OST</a:t>
                      </a:r>
                      <a:r>
                        <a:rPr lang="en-US" sz="800" kern="1200" dirty="0" smtClean="0">
                          <a:solidFill>
                            <a:schemeClr val="accent4">
                              <a:lumMod val="90000"/>
                              <a:lumOff val="10000"/>
                            </a:schemeClr>
                          </a:solidFill>
                          <a:latin typeface="Calibri"/>
                          <a:ea typeface="+mn-ea"/>
                          <a:cs typeface="Calibri"/>
                        </a:rPr>
                        <a:t>-VC is evolving toward more active involvement of the OST Science Team, the </a:t>
                      </a:r>
                      <a:r>
                        <a:rPr lang="en-US" sz="800" kern="1200" dirty="0" smtClean="0">
                          <a:solidFill>
                            <a:schemeClr val="accent4">
                              <a:lumMod val="90000"/>
                              <a:lumOff val="10000"/>
                            </a:schemeClr>
                          </a:solidFill>
                          <a:effectLst/>
                          <a:latin typeface="Calibri"/>
                          <a:ea typeface="MS Mincho"/>
                          <a:cs typeface="Calibri"/>
                        </a:rPr>
                        <a:t>development</a:t>
                      </a:r>
                      <a:r>
                        <a:rPr lang="en-US" sz="800" kern="1200" dirty="0" smtClean="0">
                          <a:solidFill>
                            <a:schemeClr val="accent4">
                              <a:lumMod val="90000"/>
                              <a:lumOff val="10000"/>
                            </a:schemeClr>
                          </a:solidFill>
                          <a:latin typeface="Calibri"/>
                          <a:ea typeface="+mn-ea"/>
                          <a:cs typeface="Calibri"/>
                        </a:rPr>
                        <a:t> of the Jason-3 as continuation of the reference time series, and planning for Jason-CS.  New technology in the form of the NASA/CNES SWOT mission (LRD ~2019) will provide for much improved resolution of OST and unprecedented new information on lake levels and river discharge for water cycle studies.</a:t>
                      </a:r>
                      <a:endParaRPr lang="en-AU" sz="800" dirty="0">
                        <a:solidFill>
                          <a:schemeClr val="accent4">
                            <a:lumMod val="90000"/>
                            <a:lumOff val="10000"/>
                          </a:schemeClr>
                        </a:solidFill>
                        <a:effectLst/>
                        <a:latin typeface="Calibri"/>
                        <a:ea typeface="MS Mincho"/>
                        <a:cs typeface="Calibri"/>
                      </a:endParaRPr>
                    </a:p>
                  </a:txBody>
                  <a:tcPr marL="51838" marR="51838" marT="0" marB="0"/>
                </a:tc>
              </a:tr>
              <a:tr h="590665">
                <a:tc>
                  <a:txBody>
                    <a:bodyPr/>
                    <a:lstStyle/>
                    <a:p>
                      <a:pPr algn="ctr"/>
                      <a:r>
                        <a:rPr lang="en-US" sz="900" b="0" i="0" dirty="0" smtClean="0">
                          <a:latin typeface="Calibri"/>
                          <a:cs typeface="Calibri"/>
                        </a:rPr>
                        <a:t>OSVW</a:t>
                      </a:r>
                      <a:endParaRPr lang="en-US" sz="900" b="0" i="0" dirty="0">
                        <a:latin typeface="Calibri"/>
                        <a:cs typeface="Calibri"/>
                      </a:endParaRPr>
                    </a:p>
                  </a:txBody>
                  <a:tcPr marL="69117" marR="69117" marT="34559" marB="34559"/>
                </a:tc>
                <a:tc>
                  <a:txBody>
                    <a:bodyPr/>
                    <a:lstStyle/>
                    <a:p>
                      <a:pPr marL="228600" indent="-228600" algn="ctr">
                        <a:spcBef>
                          <a:spcPts val="600"/>
                        </a:spcBef>
                        <a:spcAft>
                          <a:spcPts val="600"/>
                        </a:spcAft>
                        <a:tabLst>
                          <a:tab pos="228600" algn="l"/>
                          <a:tab pos="457200" algn="l"/>
                        </a:tabLst>
                      </a:pPr>
                      <a:r>
                        <a:rPr lang="en-GB" sz="800" dirty="0">
                          <a:solidFill>
                            <a:schemeClr val="accent4">
                              <a:lumMod val="90000"/>
                              <a:lumOff val="10000"/>
                            </a:schemeClr>
                          </a:solidFill>
                          <a:effectLst/>
                          <a:latin typeface="Calibri"/>
                          <a:ea typeface="MS Mincho"/>
                        </a:rPr>
                        <a:t>Second and likely a  third  training workshop.</a:t>
                      </a:r>
                      <a:endParaRPr lang="en-AU" sz="1200" dirty="0">
                        <a:solidFill>
                          <a:schemeClr val="accent4">
                            <a:lumMod val="90000"/>
                            <a:lumOff val="10000"/>
                          </a:schemeClr>
                        </a:solidFill>
                        <a:effectLst/>
                        <a:latin typeface="Times New Roman"/>
                        <a:ea typeface="MS Mincho"/>
                      </a:endParaRPr>
                    </a:p>
                    <a:p>
                      <a:pPr marL="228600" indent="-228600" algn="ctr">
                        <a:spcBef>
                          <a:spcPts val="600"/>
                        </a:spcBef>
                        <a:spcAft>
                          <a:spcPts val="0"/>
                        </a:spcAft>
                        <a:tabLst>
                          <a:tab pos="228600" algn="l"/>
                          <a:tab pos="457200" algn="l"/>
                        </a:tabLst>
                      </a:pPr>
                      <a:r>
                        <a:rPr lang="en-GB" sz="800" dirty="0">
                          <a:solidFill>
                            <a:schemeClr val="accent4">
                              <a:lumMod val="90000"/>
                              <a:lumOff val="10000"/>
                            </a:schemeClr>
                          </a:solidFill>
                          <a:effectLst/>
                          <a:latin typeface="Calibri"/>
                          <a:ea typeface="MS Mincho"/>
                        </a:rPr>
                        <a:t>Demonstration of a single point-of-access for data.</a:t>
                      </a:r>
                      <a:endParaRPr lang="en-AU" sz="1200" dirty="0">
                        <a:solidFill>
                          <a:schemeClr val="accent4">
                            <a:lumMod val="90000"/>
                            <a:lumOff val="10000"/>
                          </a:schemeClr>
                        </a:solidFill>
                        <a:effectLst/>
                        <a:latin typeface="Times New Roman"/>
                        <a:ea typeface="MS Mincho"/>
                      </a:endParaRPr>
                    </a:p>
                  </a:txBody>
                  <a:tcPr marL="51838" marR="51838" marT="0" marB="0"/>
                </a:tc>
              </a:tr>
              <a:tr h="542921">
                <a:tc>
                  <a:txBody>
                    <a:bodyPr/>
                    <a:lstStyle/>
                    <a:p>
                      <a:pPr algn="ctr"/>
                      <a:r>
                        <a:rPr lang="en-US" sz="900" b="0" i="0" dirty="0" smtClean="0">
                          <a:latin typeface="Calibri"/>
                          <a:cs typeface="Calibri"/>
                        </a:rPr>
                        <a:t>OCR</a:t>
                      </a:r>
                      <a:endParaRPr lang="en-US" sz="900" b="0" i="0" dirty="0">
                        <a:latin typeface="Calibri"/>
                        <a:cs typeface="Calibri"/>
                      </a:endParaRPr>
                    </a:p>
                  </a:txBody>
                  <a:tcPr marL="69117" marR="69117" marT="34559" marB="34559"/>
                </a:tc>
                <a:tc>
                  <a:txBody>
                    <a:bodyPr/>
                    <a:lstStyle/>
                    <a:p>
                      <a:pPr marL="228600" indent="-228600" algn="ctr">
                        <a:spcBef>
                          <a:spcPts val="600"/>
                        </a:spcBef>
                        <a:spcAft>
                          <a:spcPts val="0"/>
                        </a:spcAft>
                        <a:tabLst>
                          <a:tab pos="228600" algn="l"/>
                          <a:tab pos="457200" algn="l"/>
                        </a:tabLst>
                      </a:pPr>
                      <a:r>
                        <a:rPr lang="en-GB" sz="800" dirty="0">
                          <a:solidFill>
                            <a:srgbClr val="002C83"/>
                          </a:solidFill>
                          <a:effectLst/>
                          <a:latin typeface="Calibri"/>
                          <a:ea typeface="MS Mincho"/>
                        </a:rPr>
                        <a:t>Establishment of INSITU-OCR.</a:t>
                      </a:r>
                      <a:endParaRPr lang="en-AU" sz="1200" dirty="0">
                        <a:solidFill>
                          <a:srgbClr val="002C83"/>
                        </a:solidFill>
                        <a:effectLst/>
                        <a:latin typeface="Times New Roman"/>
                        <a:ea typeface="MS Mincho"/>
                      </a:endParaRPr>
                    </a:p>
                    <a:p>
                      <a:pPr marL="228600" indent="-228600" algn="ctr">
                        <a:spcBef>
                          <a:spcPts val="600"/>
                        </a:spcBef>
                        <a:spcAft>
                          <a:spcPts val="0"/>
                        </a:spcAft>
                        <a:tabLst>
                          <a:tab pos="228600" algn="l"/>
                          <a:tab pos="457200" algn="l"/>
                        </a:tabLst>
                      </a:pPr>
                      <a:r>
                        <a:rPr lang="en-GB" sz="800" dirty="0">
                          <a:solidFill>
                            <a:srgbClr val="002C83"/>
                          </a:solidFill>
                          <a:effectLst/>
                          <a:latin typeface="Calibri"/>
                          <a:ea typeface="MS Mincho"/>
                        </a:rPr>
                        <a:t>Report of the OCR product uncertainty</a:t>
                      </a:r>
                      <a:endParaRPr lang="en-AU" sz="1200" dirty="0">
                        <a:solidFill>
                          <a:srgbClr val="002C83"/>
                        </a:solidFill>
                        <a:effectLst/>
                        <a:latin typeface="Times New Roman"/>
                        <a:ea typeface="MS Mincho"/>
                      </a:endParaRPr>
                    </a:p>
                    <a:p>
                      <a:pPr marL="228600" indent="-228600" algn="ctr">
                        <a:spcBef>
                          <a:spcPts val="600"/>
                        </a:spcBef>
                        <a:spcAft>
                          <a:spcPts val="0"/>
                        </a:spcAft>
                        <a:tabLst>
                          <a:tab pos="228600" algn="l"/>
                          <a:tab pos="457200" algn="l"/>
                        </a:tabLst>
                      </a:pPr>
                      <a:r>
                        <a:rPr lang="en-GB" sz="800" dirty="0">
                          <a:solidFill>
                            <a:srgbClr val="365F91"/>
                          </a:solidFill>
                          <a:effectLst/>
                          <a:latin typeface="Calibri"/>
                          <a:ea typeface="MS Mincho"/>
                        </a:rPr>
                        <a:t> </a:t>
                      </a:r>
                      <a:endParaRPr lang="en-AU" sz="1200" dirty="0">
                        <a:effectLst/>
                        <a:latin typeface="Times New Roman"/>
                        <a:ea typeface="MS Mincho"/>
                      </a:endParaRPr>
                    </a:p>
                  </a:txBody>
                  <a:tcPr marL="51838" marR="51838" marT="0" marB="0"/>
                </a:tc>
              </a:tr>
            </a:tbl>
          </a:graphicData>
        </a:graphic>
      </p:graphicFrame>
    </p:spTree>
    <p:extLst>
      <p:ext uri="{BB962C8B-B14F-4D97-AF65-F5344CB8AC3E}">
        <p14:creationId xmlns:p14="http://schemas.microsoft.com/office/powerpoint/2010/main" val="394131392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50</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SIT-27 and Workshop</a:t>
            </a: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US" sz="2400" dirty="0"/>
              <a:t>WS-2: CEOS SIT Chair to provide Paul Chang with a copy of the CEOS letter calling for increased Chinese agency engagement in CEOS.</a:t>
            </a:r>
            <a:endParaRPr lang="en-US" sz="2400" dirty="0" smtClean="0"/>
          </a:p>
          <a:p>
            <a:pPr lvl="1" defTabSz="914400">
              <a:lnSpc>
                <a:spcPct val="90000"/>
              </a:lnSpc>
              <a:spcBef>
                <a:spcPct val="20000"/>
              </a:spcBef>
              <a:defRPr/>
            </a:pPr>
            <a:r>
              <a:rPr lang="en-AU" sz="2400" b="1" i="1" dirty="0" smtClean="0"/>
              <a:t>COMPLETE.</a:t>
            </a:r>
            <a:endParaRPr lang="en-US" sz="2400" b="1" i="1" dirty="0" smtClean="0"/>
          </a:p>
          <a:p>
            <a:pPr lvl="1" defTabSz="914400">
              <a:lnSpc>
                <a:spcPct val="90000"/>
              </a:lnSpc>
              <a:spcBef>
                <a:spcPct val="20000"/>
              </a:spcBef>
              <a:defRPr/>
            </a:pPr>
            <a:endParaRPr lang="en-US" sz="2400" dirty="0"/>
          </a:p>
          <a:p>
            <a:pPr lvl="1" defTabSz="914400">
              <a:lnSpc>
                <a:spcPct val="90000"/>
              </a:lnSpc>
              <a:spcBef>
                <a:spcPct val="20000"/>
              </a:spcBef>
              <a:defRPr/>
            </a:pPr>
            <a:r>
              <a:rPr lang="en-AU" sz="2400" dirty="0"/>
              <a:t>WS-3: Barbara Ryan to share outcomes of internal discussions on atmospheric and ocean winds within WMO with the OSVW VC leadership</a:t>
            </a:r>
            <a:r>
              <a:rPr lang="en-AU" sz="2400" dirty="0" smtClean="0"/>
              <a:t>.</a:t>
            </a:r>
          </a:p>
          <a:p>
            <a:pPr lvl="1" defTabSz="914400">
              <a:lnSpc>
                <a:spcPct val="90000"/>
              </a:lnSpc>
              <a:spcBef>
                <a:spcPct val="20000"/>
              </a:spcBef>
              <a:defRPr/>
            </a:pPr>
            <a:r>
              <a:rPr lang="en-AU" sz="2400" b="1" i="1" dirty="0" smtClean="0"/>
              <a:t>TBD </a:t>
            </a:r>
            <a:endParaRPr kumimoji="0" lang="en-US" altLang="ja-JP" sz="2200" b="1" i="1"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412766041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51</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US" altLang="ja-JP" sz="2400" b="1" i="0" u="none" strike="noStrike" kern="0" cap="none" spc="0" normalizeH="0" baseline="0" noProof="0" dirty="0" err="1" smtClean="0">
                <a:ln>
                  <a:noFill/>
                </a:ln>
                <a:solidFill>
                  <a:schemeClr val="tx1">
                    <a:lumMod val="75000"/>
                  </a:schemeClr>
                </a:solidFill>
                <a:effectLst/>
                <a:uLnTx/>
                <a:uFillTx/>
                <a:latin typeface="Arial" pitchFamily="34" charset="0"/>
                <a:ea typeface="ＭＳ Ｐゴシック" pitchFamily="50" charset="-128"/>
                <a:cs typeface="Arial" pitchFamily="34" charset="0"/>
              </a:rPr>
              <a:t>Wishlist</a:t>
            </a:r>
            <a:r>
              <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a:t>
            </a: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AU" altLang="ja-JP" sz="2000" kern="0" dirty="0" smtClean="0">
                <a:solidFill>
                  <a:schemeClr val="tx1">
                    <a:lumMod val="75000"/>
                  </a:schemeClr>
                </a:solidFill>
                <a:latin typeface="Arial" pitchFamily="34" charset="0"/>
                <a:ea typeface="ＭＳ Ｐゴシック" pitchFamily="50" charset="-128"/>
                <a:cs typeface="Arial" pitchFamily="34" charset="0"/>
              </a:rPr>
              <a:t>Engagement with SOA and CMA (China), and ROSHYDROMET and ROSKOSMOS (Russia)</a:t>
            </a:r>
            <a:r>
              <a:rPr lang="en-AU" sz="2000" dirty="0" smtClean="0"/>
              <a:t>.</a:t>
            </a:r>
          </a:p>
          <a:p>
            <a:pPr marL="800100" lvl="1" indent="-342900" defTabSz="914400">
              <a:lnSpc>
                <a:spcPct val="90000"/>
              </a:lnSpc>
              <a:spcBef>
                <a:spcPct val="20000"/>
              </a:spcBef>
              <a:defRPr/>
            </a:pPr>
            <a:endParaRPr lang="en-AU" sz="2000" dirty="0" smtClean="0"/>
          </a:p>
          <a:p>
            <a:pPr marL="1257300" lvl="2" indent="-342900" defTabSz="914400">
              <a:lnSpc>
                <a:spcPct val="90000"/>
              </a:lnSpc>
              <a:spcBef>
                <a:spcPct val="20000"/>
              </a:spcBef>
              <a:buFont typeface="Arial" charset="0"/>
              <a:buChar char="•"/>
              <a:defRPr/>
            </a:pPr>
            <a:r>
              <a:rPr lang="en-AU" altLang="ja-JP" sz="2000" kern="0" dirty="0" smtClean="0">
                <a:solidFill>
                  <a:schemeClr val="tx1">
                    <a:lumMod val="75000"/>
                  </a:schemeClr>
                </a:solidFill>
                <a:latin typeface="Arial" pitchFamily="34" charset="0"/>
                <a:ea typeface="ＭＳ Ｐゴシック" pitchFamily="50" charset="-128"/>
                <a:cs typeface="Arial" pitchFamily="34" charset="0"/>
              </a:rPr>
              <a:t>EUMETSAT recently signed a cooperation agreement with the China State Oceanographic Administration</a:t>
            </a:r>
          </a:p>
          <a:p>
            <a:pPr marL="1257300" lvl="2" indent="-342900" defTabSz="914400">
              <a:lnSpc>
                <a:spcPct val="90000"/>
              </a:lnSpc>
              <a:spcBef>
                <a:spcPct val="20000"/>
              </a:spcBef>
              <a:defRPr/>
            </a:pPr>
            <a:r>
              <a:rPr lang="en-AU" altLang="ja-JP" sz="2000" kern="0" dirty="0" smtClean="0">
                <a:solidFill>
                  <a:schemeClr val="tx1">
                    <a:lumMod val="75000"/>
                  </a:schemeClr>
                </a:solidFill>
                <a:latin typeface="Arial" pitchFamily="34" charset="0"/>
                <a:ea typeface="ＭＳ Ｐゴシック" pitchFamily="50" charset="-128"/>
                <a:cs typeface="Arial" pitchFamily="34" charset="0"/>
              </a:rPr>
              <a:t>See, </a:t>
            </a:r>
          </a:p>
          <a:p>
            <a:pPr marL="1257300" lvl="2" indent="-342900" defTabSz="914400">
              <a:lnSpc>
                <a:spcPct val="90000"/>
              </a:lnSpc>
              <a:spcBef>
                <a:spcPct val="20000"/>
              </a:spcBef>
              <a:defRPr/>
            </a:pPr>
            <a:r>
              <a:rPr lang="en-AU" altLang="ja-JP" sz="2000" kern="0" dirty="0" smtClean="0">
                <a:solidFill>
                  <a:schemeClr val="tx1">
                    <a:lumMod val="75000"/>
                  </a:schemeClr>
                </a:solidFill>
                <a:latin typeface="Arial" pitchFamily="34" charset="0"/>
                <a:ea typeface="ＭＳ Ｐゴシック" pitchFamily="50" charset="-128"/>
                <a:cs typeface="Arial" pitchFamily="34" charset="0"/>
                <a:hlinkClick r:id="rId3"/>
              </a:rPr>
              <a:t>http://www.eumetsat.int/Home/Main/News/CorporateNews/821844?l=en</a:t>
            </a:r>
            <a:endParaRPr lang="en-AU" altLang="ja-JP" sz="2000" kern="0" dirty="0" smtClean="0">
              <a:solidFill>
                <a:schemeClr val="tx1">
                  <a:lumMod val="75000"/>
                </a:schemeClr>
              </a:solidFill>
              <a:latin typeface="Arial" pitchFamily="34" charset="0"/>
              <a:ea typeface="ＭＳ Ｐゴシック" pitchFamily="50" charset="-128"/>
              <a:cs typeface="Arial" pitchFamily="34" charset="0"/>
            </a:endParaRPr>
          </a:p>
          <a:p>
            <a:pPr marL="1257300" lvl="2" indent="-342900" defTabSz="914400">
              <a:lnSpc>
                <a:spcPct val="90000"/>
              </a:lnSpc>
              <a:spcBef>
                <a:spcPct val="20000"/>
              </a:spcBef>
              <a:defRPr/>
            </a:pPr>
            <a:endParaRPr lang="en-AU" altLang="ja-JP" sz="2000" kern="0" dirty="0" smtClean="0">
              <a:solidFill>
                <a:schemeClr val="tx1">
                  <a:lumMod val="75000"/>
                </a:schemeClr>
              </a:solidFill>
              <a:latin typeface="Arial" pitchFamily="34" charset="0"/>
              <a:ea typeface="ＭＳ Ｐゴシック" pitchFamily="50" charset="-128"/>
              <a:cs typeface="Arial" pitchFamily="34" charset="0"/>
            </a:endParaRPr>
          </a:p>
          <a:p>
            <a:pPr marL="1257300" lvl="2" indent="-342900" defTabSz="914400">
              <a:lnSpc>
                <a:spcPct val="90000"/>
              </a:lnSpc>
              <a:spcBef>
                <a:spcPct val="20000"/>
              </a:spcBef>
              <a:defRPr/>
            </a:pPr>
            <a:r>
              <a:rPr lang="en-AU" altLang="ja-JP" sz="2000" kern="0" dirty="0" smtClean="0">
                <a:solidFill>
                  <a:schemeClr val="tx1">
                    <a:lumMod val="75000"/>
                  </a:schemeClr>
                </a:solidFill>
                <a:latin typeface="Arial" pitchFamily="34" charset="0"/>
                <a:ea typeface="ＭＳ Ｐゴシック" pitchFamily="50" charset="-128"/>
                <a:cs typeface="Arial" pitchFamily="34" charset="0"/>
              </a:rPr>
              <a:t>“</a:t>
            </a:r>
            <a:r>
              <a:rPr lang="en-GB" sz="2000" dirty="0" smtClean="0"/>
              <a:t>a first step on a long journey”</a:t>
            </a:r>
            <a:endParaRPr lang="en-AU" altLang="ja-JP" sz="2000" kern="0" dirty="0" smtClean="0">
              <a:solidFill>
                <a:schemeClr val="tx1">
                  <a:lumMod val="75000"/>
                </a:schemeClr>
              </a:solidFill>
              <a:latin typeface="Arial" pitchFamily="34" charset="0"/>
              <a:ea typeface="ＭＳ Ｐゴシック" pitchFamily="50" charset="-128"/>
              <a:cs typeface="Arial" pitchFamily="34" charset="0"/>
            </a:endParaRPr>
          </a:p>
          <a:p>
            <a:pPr marL="1257300" lvl="2" indent="-342900" defTabSz="914400">
              <a:lnSpc>
                <a:spcPct val="90000"/>
              </a:lnSpc>
              <a:spcBef>
                <a:spcPct val="20000"/>
              </a:spcBef>
              <a:defRPr/>
            </a:pPr>
            <a:endParaRPr lang="en-AU" altLang="ja-JP" sz="2000" kern="0" dirty="0" smtClean="0">
              <a:solidFill>
                <a:schemeClr val="tx1">
                  <a:lumMod val="75000"/>
                </a:schemeClr>
              </a:solidFill>
              <a:latin typeface="Arial" pitchFamily="34" charset="0"/>
              <a:ea typeface="ＭＳ Ｐゴシック" pitchFamily="50" charset="-128"/>
              <a:cs typeface="Arial" pitchFamily="34" charset="0"/>
            </a:endParaRPr>
          </a:p>
          <a:p>
            <a:pPr marL="1257300" lvl="2" indent="-342900" defTabSz="914400">
              <a:lnSpc>
                <a:spcPct val="90000"/>
              </a:lnSpc>
              <a:spcBef>
                <a:spcPct val="20000"/>
              </a:spcBef>
              <a:defRPr/>
            </a:pPr>
            <a:endParaRPr lang="en-AU" altLang="ja-JP" sz="2000" kern="0" dirty="0" smtClean="0">
              <a:solidFill>
                <a:schemeClr val="tx1">
                  <a:lumMod val="75000"/>
                </a:schemeClr>
              </a:solidFill>
              <a:latin typeface="Arial" pitchFamily="34" charset="0"/>
              <a:ea typeface="ＭＳ Ｐゴシック" pitchFamily="50" charset="-128"/>
              <a:cs typeface="Arial" pitchFamily="34" charset="0"/>
            </a:endParaRPr>
          </a:p>
          <a:p>
            <a:pPr marL="1257300" lvl="2" indent="-342900" defTabSz="914400">
              <a:lnSpc>
                <a:spcPct val="90000"/>
              </a:lnSpc>
              <a:spcBef>
                <a:spcPct val="20000"/>
              </a:spcBef>
              <a:defRPr/>
            </a:pPr>
            <a:endParaRPr lang="en-US" altLang="ja-JP" sz="2000" kern="0" dirty="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00532819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52</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Any other business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AOB?</a:t>
            </a:r>
            <a:endParaRPr kumimoji="0" lang="en-US" altLang="ja-JP" sz="20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85649240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smtClean="0">
                <a:latin typeface="Calibri" pitchFamily="34" charset="0"/>
                <a:ea typeface="ＭＳ Ｐゴシック" pitchFamily="50" charset="-128"/>
              </a:rPr>
              <a:t>Precipitation Constellation</a:t>
            </a:r>
          </a:p>
          <a:p>
            <a:pPr eaLnBrk="1" hangingPunct="1"/>
            <a:r>
              <a:rPr lang="en-GB" altLang="ja-JP" dirty="0">
                <a:latin typeface="Calibri" pitchFamily="34" charset="0"/>
                <a:ea typeface="ＭＳ Ｐゴシック" pitchFamily="50" charset="-128"/>
              </a:rPr>
              <a:t>Steven </a:t>
            </a:r>
            <a:r>
              <a:rPr lang="en-GB" altLang="ja-JP" dirty="0" smtClean="0">
                <a:latin typeface="Calibri" pitchFamily="34" charset="0"/>
                <a:ea typeface="ＭＳ Ｐゴシック" pitchFamily="50" charset="-128"/>
              </a:rPr>
              <a:t>Neeck/NASA, </a:t>
            </a:r>
            <a:r>
              <a:rPr lang="en-GB" altLang="ja-JP" dirty="0">
                <a:latin typeface="Calibri" pitchFamily="34" charset="0"/>
                <a:ea typeface="ＭＳ Ｐゴシック" pitchFamily="50" charset="-128"/>
              </a:rPr>
              <a:t>Riko </a:t>
            </a:r>
            <a:r>
              <a:rPr lang="en-GB" altLang="ja-JP" dirty="0" smtClean="0">
                <a:latin typeface="Calibri" pitchFamily="34" charset="0"/>
                <a:ea typeface="ＭＳ Ｐゴシック" pitchFamily="50" charset="-128"/>
              </a:rPr>
              <a:t>Oki/JAXA</a:t>
            </a:r>
          </a:p>
        </p:txBody>
      </p:sp>
      <p:sp>
        <p:nvSpPr>
          <p:cNvPr id="13315" name="Rectangle 44"/>
          <p:cNvSpPr>
            <a:spLocks noGrp="1" noChangeArrowheads="1"/>
          </p:cNvSpPr>
          <p:nvPr>
            <p:ph type="ctrTitle"/>
          </p:nvPr>
        </p:nvSpPr>
        <p:spPr>
          <a:xfrm>
            <a:off x="4097217" y="166221"/>
            <a:ext cx="4810857" cy="1874838"/>
          </a:xfrm>
        </p:spPr>
        <p:txBody>
          <a:bodyPr/>
          <a:lstStyle/>
          <a:p>
            <a:r>
              <a:rPr lang="en-US" sz="2400" dirty="0" smtClean="0"/>
              <a:t>VC &amp; WG Progress Reports</a:t>
            </a:r>
          </a:p>
        </p:txBody>
      </p:sp>
    </p:spTree>
    <p:extLst>
      <p:ext uri="{BB962C8B-B14F-4D97-AF65-F5344CB8AC3E}">
        <p14:creationId xmlns:p14="http://schemas.microsoft.com/office/powerpoint/2010/main" val="2040207329"/>
      </p:ext>
    </p:extLst>
  </p:cSld>
  <p:clrMapOvr>
    <a:masterClrMapping/>
  </p:clrMapOvr>
  <p:transition xmlns:p14="http://schemas.microsoft.com/office/powerpoint/2010/mai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54</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Contents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800100" lvl="1"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Updates or revisions</a:t>
            </a: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2012 progress, issues &amp; obstacles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Status on past actions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Participation update</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AOB</a:t>
            </a:r>
          </a:p>
        </p:txBody>
      </p:sp>
    </p:spTree>
    <p:extLst>
      <p:ext uri="{BB962C8B-B14F-4D97-AF65-F5344CB8AC3E}">
        <p14:creationId xmlns:p14="http://schemas.microsoft.com/office/powerpoint/2010/main" val="101811429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55</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147037" y="1570182"/>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 – no updates/revisions</a:t>
            </a:r>
          </a:p>
          <a:p>
            <a:pPr marL="914400" lvl="1" indent="-457200" defTabSz="914400" hangingPunct="1">
              <a:lnSpc>
                <a:spcPct val="90000"/>
              </a:lnSpc>
              <a:spcBef>
                <a:spcPct val="20000"/>
              </a:spcBef>
              <a:buFont typeface="Courier New" pitchFamily="49" charset="0"/>
              <a:buChar char="o"/>
              <a:defRPr/>
            </a:pPr>
            <a:r>
              <a:rPr lang="en-GB" sz="2400" dirty="0" smtClean="0">
                <a:solidFill>
                  <a:schemeClr val="accent4">
                    <a:lumMod val="90000"/>
                    <a:lumOff val="10000"/>
                  </a:schemeClr>
                </a:solidFill>
                <a:latin typeface="Calibri"/>
                <a:ea typeface="MS Mincho"/>
              </a:rPr>
              <a:t>PC Data Portal and links to CEOS </a:t>
            </a:r>
            <a:r>
              <a:rPr lang="en-GB" sz="2400" dirty="0">
                <a:solidFill>
                  <a:schemeClr val="accent4">
                    <a:lumMod val="90000"/>
                    <a:lumOff val="10000"/>
                  </a:schemeClr>
                </a:solidFill>
                <a:latin typeface="Calibri"/>
                <a:ea typeface="MS Mincho"/>
              </a:rPr>
              <a:t>Water </a:t>
            </a:r>
            <a:r>
              <a:rPr lang="en-GB" sz="2400" dirty="0" smtClean="0">
                <a:solidFill>
                  <a:schemeClr val="accent4">
                    <a:lumMod val="90000"/>
                    <a:lumOff val="10000"/>
                  </a:schemeClr>
                </a:solidFill>
                <a:latin typeface="Calibri"/>
                <a:ea typeface="MS Mincho"/>
              </a:rPr>
              <a:t>Portal</a:t>
            </a:r>
          </a:p>
          <a:p>
            <a:pPr marL="1428750" lvl="2" indent="-514350" defTabSz="914400">
              <a:lnSpc>
                <a:spcPct val="90000"/>
              </a:lnSpc>
              <a:spcBef>
                <a:spcPct val="20000"/>
              </a:spcBef>
              <a:buFont typeface="Calibri" pitchFamily="34" charset="0"/>
              <a:buChar char="−"/>
              <a:defRPr/>
            </a:pPr>
            <a:r>
              <a:rPr lang="en-GB" sz="2000" dirty="0" smtClean="0">
                <a:solidFill>
                  <a:schemeClr val="accent4">
                    <a:lumMod val="90000"/>
                    <a:lumOff val="10000"/>
                  </a:schemeClr>
                </a:solidFill>
                <a:latin typeface="Calibri"/>
                <a:ea typeface="MS Mincho"/>
              </a:rPr>
              <a:t>Construction of First Phase – “link only” interface</a:t>
            </a:r>
          </a:p>
          <a:p>
            <a:pPr marL="1428750" lvl="2" indent="-514350" defTabSz="914400">
              <a:lnSpc>
                <a:spcPct val="90000"/>
              </a:lnSpc>
              <a:spcBef>
                <a:spcPct val="20000"/>
              </a:spcBef>
              <a:buFont typeface="Calibri" pitchFamily="34" charset="0"/>
              <a:buChar char="−"/>
              <a:defRPr/>
            </a:pPr>
            <a:r>
              <a:rPr lang="en-GB" sz="2000" dirty="0" smtClean="0">
                <a:solidFill>
                  <a:schemeClr val="accent4">
                    <a:lumMod val="90000"/>
                    <a:lumOff val="10000"/>
                  </a:schemeClr>
                </a:solidFill>
                <a:latin typeface="Calibri"/>
                <a:ea typeface="MS Mincho"/>
              </a:rPr>
              <a:t>Planning/study for Second Phase – “query/results/order based” interface</a:t>
            </a:r>
            <a:endParaRPr lang="en-GB" sz="2000" dirty="0">
              <a:solidFill>
                <a:schemeClr val="accent4">
                  <a:lumMod val="90000"/>
                  <a:lumOff val="10000"/>
                </a:schemeClr>
              </a:solidFill>
              <a:latin typeface="Calibri"/>
              <a:ea typeface="MS Mincho"/>
            </a:endParaRPr>
          </a:p>
          <a:p>
            <a:pPr marL="914400" lvl="1" indent="-457200" defTabSz="914400" hangingPunct="1">
              <a:lnSpc>
                <a:spcPct val="90000"/>
              </a:lnSpc>
              <a:spcBef>
                <a:spcPct val="20000"/>
              </a:spcBef>
              <a:buFont typeface="Courier New" pitchFamily="49" charset="0"/>
              <a:buChar char="o"/>
              <a:defRPr/>
            </a:pPr>
            <a:r>
              <a:rPr lang="en-GB" sz="2400" dirty="0" smtClean="0">
                <a:solidFill>
                  <a:schemeClr val="accent4">
                    <a:lumMod val="90000"/>
                    <a:lumOff val="10000"/>
                  </a:schemeClr>
                </a:solidFill>
                <a:latin typeface="Calibri"/>
                <a:ea typeface="MS Mincho"/>
              </a:rPr>
              <a:t>Precipitation ECV support – Response to GCOS </a:t>
            </a:r>
            <a:r>
              <a:rPr lang="en-GB" sz="2400" dirty="0">
                <a:solidFill>
                  <a:schemeClr val="accent4">
                    <a:lumMod val="90000"/>
                    <a:lumOff val="10000"/>
                  </a:schemeClr>
                </a:solidFill>
                <a:latin typeface="Calibri"/>
                <a:ea typeface="MS Mincho"/>
              </a:rPr>
              <a:t>Action A-8 </a:t>
            </a:r>
            <a:r>
              <a:rPr lang="en-GB" sz="2400" dirty="0" smtClean="0">
                <a:solidFill>
                  <a:schemeClr val="accent4">
                    <a:lumMod val="90000"/>
                    <a:lumOff val="10000"/>
                  </a:schemeClr>
                </a:solidFill>
                <a:latin typeface="Calibri"/>
                <a:ea typeface="MS Mincho"/>
              </a:rPr>
              <a:t>- </a:t>
            </a:r>
            <a:r>
              <a:rPr lang="en-GB" sz="2400" dirty="0">
                <a:solidFill>
                  <a:schemeClr val="accent4">
                    <a:lumMod val="90000"/>
                    <a:lumOff val="10000"/>
                  </a:schemeClr>
                </a:solidFill>
                <a:latin typeface="Calibri"/>
                <a:ea typeface="MS Mincho"/>
              </a:rPr>
              <a:t>Ensure continuity of satellite precipitation </a:t>
            </a:r>
            <a:r>
              <a:rPr lang="en-GB" sz="2400" dirty="0" smtClean="0">
                <a:solidFill>
                  <a:schemeClr val="accent4">
                    <a:lumMod val="90000"/>
                    <a:lumOff val="10000"/>
                  </a:schemeClr>
                </a:solidFill>
                <a:latin typeface="Calibri"/>
                <a:ea typeface="MS Mincho"/>
              </a:rPr>
              <a:t>products</a:t>
            </a:r>
          </a:p>
          <a:p>
            <a:pPr marL="914400" lvl="1" indent="-457200" defTabSz="914400">
              <a:lnSpc>
                <a:spcPct val="90000"/>
              </a:lnSpc>
              <a:spcBef>
                <a:spcPct val="20000"/>
              </a:spcBef>
              <a:buFont typeface="Courier New" pitchFamily="49" charset="0"/>
              <a:buChar char="o"/>
              <a:defRPr/>
            </a:pPr>
            <a:r>
              <a:rPr lang="en-GB" sz="2400" dirty="0">
                <a:solidFill>
                  <a:schemeClr val="accent4">
                    <a:lumMod val="90000"/>
                    <a:lumOff val="10000"/>
                  </a:schemeClr>
                </a:solidFill>
                <a:latin typeface="Calibri"/>
                <a:ea typeface="MS Mincho"/>
              </a:rPr>
              <a:t>Deployment of GPM phase constellation satellites and maintaining continuity with </a:t>
            </a:r>
            <a:r>
              <a:rPr lang="en-GB" sz="2400" dirty="0" smtClean="0">
                <a:solidFill>
                  <a:schemeClr val="accent4">
                    <a:lumMod val="90000"/>
                    <a:lumOff val="10000"/>
                  </a:schemeClr>
                </a:solidFill>
                <a:latin typeface="Calibri"/>
                <a:ea typeface="MS Mincho"/>
              </a:rPr>
              <a:t>TRMM</a:t>
            </a:r>
          </a:p>
          <a:p>
            <a:pPr marL="914400" lvl="1" indent="-457200" defTabSz="914400">
              <a:lnSpc>
                <a:spcPct val="90000"/>
              </a:lnSpc>
              <a:spcBef>
                <a:spcPct val="20000"/>
              </a:spcBef>
              <a:buFont typeface="Courier New" pitchFamily="49" charset="0"/>
              <a:buChar char="o"/>
              <a:defRPr/>
            </a:pPr>
            <a:r>
              <a:rPr lang="en-GB" sz="2400" dirty="0" smtClean="0">
                <a:solidFill>
                  <a:schemeClr val="accent4">
                    <a:lumMod val="90000"/>
                    <a:lumOff val="10000"/>
                  </a:schemeClr>
                </a:solidFill>
                <a:latin typeface="Calibri"/>
                <a:ea typeface="MS Mincho"/>
              </a:rPr>
              <a:t>Advocacy </a:t>
            </a:r>
            <a:r>
              <a:rPr lang="en-GB" sz="2400" dirty="0">
                <a:solidFill>
                  <a:schemeClr val="accent4">
                    <a:lumMod val="90000"/>
                    <a:lumOff val="10000"/>
                  </a:schemeClr>
                </a:solidFill>
                <a:latin typeface="Calibri"/>
                <a:ea typeface="MS Mincho"/>
              </a:rPr>
              <a:t>of post-GPM phase </a:t>
            </a:r>
            <a:r>
              <a:rPr lang="en-GB" sz="2400" dirty="0" smtClean="0">
                <a:solidFill>
                  <a:schemeClr val="accent4">
                    <a:lumMod val="90000"/>
                    <a:lumOff val="10000"/>
                  </a:schemeClr>
                </a:solidFill>
                <a:latin typeface="Calibri"/>
                <a:ea typeface="MS Mincho"/>
              </a:rPr>
              <a:t>PC</a:t>
            </a:r>
          </a:p>
          <a:p>
            <a:pPr marL="1428750" lvl="2" indent="-514350" defTabSz="914400">
              <a:lnSpc>
                <a:spcPct val="90000"/>
              </a:lnSpc>
              <a:spcBef>
                <a:spcPct val="20000"/>
              </a:spcBef>
              <a:buFont typeface="Calibri" pitchFamily="34" charset="0"/>
              <a:buChar char="−"/>
              <a:defRPr/>
            </a:pPr>
            <a:r>
              <a:rPr lang="en-US" sz="2000" dirty="0" smtClean="0">
                <a:solidFill>
                  <a:schemeClr val="accent4">
                    <a:lumMod val="90000"/>
                    <a:lumOff val="10000"/>
                  </a:schemeClr>
                </a:solidFill>
                <a:latin typeface="Calibri"/>
                <a:ea typeface="MS Mincho"/>
              </a:rPr>
              <a:t>Potential Microwave Imager (MI) shortfall in post-GPM era </a:t>
            </a:r>
          </a:p>
          <a:p>
            <a:pPr marL="1428750" lvl="2" indent="-514350" defTabSz="914400">
              <a:lnSpc>
                <a:spcPct val="90000"/>
              </a:lnSpc>
              <a:spcBef>
                <a:spcPct val="20000"/>
              </a:spcBef>
              <a:buFont typeface="Calibri" pitchFamily="34" charset="0"/>
              <a:buChar char="−"/>
              <a:defRPr/>
            </a:pPr>
            <a:r>
              <a:rPr lang="en-US" sz="2000" dirty="0" smtClean="0">
                <a:solidFill>
                  <a:schemeClr val="accent4">
                    <a:lumMod val="90000"/>
                    <a:lumOff val="10000"/>
                  </a:schemeClr>
                </a:solidFill>
                <a:latin typeface="Calibri"/>
                <a:ea typeface="MS Mincho"/>
              </a:rPr>
              <a:t>Light and solid precipitation measurements at high latitudes</a:t>
            </a:r>
            <a:endParaRPr lang="en-US" altLang="ja-JP" sz="2000" dirty="0" smtClean="0">
              <a:solidFill>
                <a:schemeClr val="accent4">
                  <a:lumMod val="90000"/>
                  <a:lumOff val="10000"/>
                </a:schemeClr>
              </a:solidFill>
              <a:latin typeface="Calibri"/>
              <a:ea typeface="MS Mincho"/>
            </a:endParaRPr>
          </a:p>
        </p:txBody>
      </p:sp>
    </p:spTree>
    <p:extLst>
      <p:ext uri="{BB962C8B-B14F-4D97-AF65-F5344CB8AC3E}">
        <p14:creationId xmlns:p14="http://schemas.microsoft.com/office/powerpoint/2010/main" val="276161904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56</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AU"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2012 Progress</a:t>
            </a:r>
          </a:p>
          <a:p>
            <a:pPr marL="800100" lvl="1" indent="-342900" defTabSz="914400">
              <a:lnSpc>
                <a:spcPct val="90000"/>
              </a:lnSpc>
              <a:spcBef>
                <a:spcPct val="20000"/>
              </a:spcBef>
              <a:buFont typeface="Courier New" pitchFamily="49" charset="0"/>
              <a:buChar char="o"/>
              <a:defRPr/>
            </a:pPr>
            <a:r>
              <a:rPr lang="en-GB" sz="2400" dirty="0" smtClean="0">
                <a:solidFill>
                  <a:schemeClr val="accent4">
                    <a:lumMod val="90000"/>
                    <a:lumOff val="10000"/>
                  </a:schemeClr>
                </a:solidFill>
                <a:latin typeface="Calibri"/>
                <a:ea typeface="MS Mincho"/>
              </a:rPr>
              <a:t>GCOS IP Update Action A8 Response submitted</a:t>
            </a:r>
            <a:endParaRPr lang="en-AU" altLang="ja-JP" sz="2400" dirty="0" smtClean="0">
              <a:solidFill>
                <a:schemeClr val="accent4">
                  <a:lumMod val="90000"/>
                  <a:lumOff val="10000"/>
                </a:schemeClr>
              </a:solidFill>
              <a:latin typeface="Calibri"/>
              <a:ea typeface="MS Mincho"/>
            </a:endParaRPr>
          </a:p>
          <a:p>
            <a:pPr marL="800100" lvl="1" indent="-342900" defTabSz="914400">
              <a:lnSpc>
                <a:spcPct val="90000"/>
              </a:lnSpc>
              <a:spcBef>
                <a:spcPct val="20000"/>
              </a:spcBef>
              <a:buFont typeface="Courier New" pitchFamily="49" charset="0"/>
              <a:buChar char="o"/>
              <a:defRPr/>
            </a:pPr>
            <a:r>
              <a:rPr lang="en-AU" altLang="ja-JP" sz="2400" dirty="0" smtClean="0">
                <a:solidFill>
                  <a:schemeClr val="accent4">
                    <a:lumMod val="90000"/>
                    <a:lumOff val="10000"/>
                  </a:schemeClr>
                </a:solidFill>
                <a:latin typeface="Calibri"/>
                <a:ea typeface="MS Mincho"/>
              </a:rPr>
              <a:t>Phase 1 of PC Data Portal construction initiated per 2012 CEOS-GEO Action WA-01-C1_3</a:t>
            </a:r>
          </a:p>
          <a:p>
            <a:pPr marL="1428750" lvl="2" indent="-514350" defTabSz="914400">
              <a:lnSpc>
                <a:spcPct val="90000"/>
              </a:lnSpc>
              <a:spcBef>
                <a:spcPct val="20000"/>
              </a:spcBef>
              <a:buFont typeface="Calibri" pitchFamily="34" charset="0"/>
              <a:buChar char="−"/>
              <a:defRPr/>
            </a:pPr>
            <a:r>
              <a:rPr lang="en-AU" altLang="ja-JP" sz="2000" dirty="0" smtClean="0">
                <a:solidFill>
                  <a:schemeClr val="accent4">
                    <a:lumMod val="90000"/>
                    <a:lumOff val="10000"/>
                  </a:schemeClr>
                </a:solidFill>
                <a:latin typeface="Calibri"/>
                <a:ea typeface="MS Mincho"/>
              </a:rPr>
              <a:t>Data Portal Concept White Paper drafted</a:t>
            </a:r>
          </a:p>
          <a:p>
            <a:pPr marL="1428750" lvl="2" indent="-514350" defTabSz="914400">
              <a:lnSpc>
                <a:spcPct val="90000"/>
              </a:lnSpc>
              <a:spcBef>
                <a:spcPct val="20000"/>
              </a:spcBef>
              <a:buFont typeface="Calibri" pitchFamily="34" charset="0"/>
              <a:buChar char="−"/>
              <a:defRPr/>
            </a:pPr>
            <a:r>
              <a:rPr lang="en-GB" altLang="ja-JP" sz="2000" dirty="0" smtClean="0">
                <a:solidFill>
                  <a:schemeClr val="accent4">
                    <a:lumMod val="90000"/>
                    <a:lumOff val="10000"/>
                  </a:schemeClr>
                </a:solidFill>
                <a:latin typeface="Calibri"/>
                <a:ea typeface="MS Mincho"/>
              </a:rPr>
              <a:t>Data Portal Planning Meeting held July 11-12th, Tsukuba, Japan</a:t>
            </a:r>
          </a:p>
          <a:p>
            <a:pPr marL="800100" lvl="1" indent="-342900" defTabSz="914400">
              <a:lnSpc>
                <a:spcPct val="90000"/>
              </a:lnSpc>
              <a:spcBef>
                <a:spcPct val="20000"/>
              </a:spcBef>
              <a:buFont typeface="Courier New" pitchFamily="49" charset="0"/>
              <a:buChar char="o"/>
              <a:defRPr/>
            </a:pPr>
            <a:r>
              <a:rPr lang="en-US" altLang="ja-JP" sz="2400" dirty="0" smtClean="0">
                <a:solidFill>
                  <a:schemeClr val="accent4">
                    <a:lumMod val="90000"/>
                    <a:lumOff val="10000"/>
                  </a:schemeClr>
                </a:solidFill>
                <a:latin typeface="Calibri"/>
                <a:ea typeface="MS Mincho"/>
              </a:rPr>
              <a:t>Recent enhancements to the PC</a:t>
            </a:r>
          </a:p>
          <a:p>
            <a:pPr marL="1428750" lvl="2" indent="-514350" defTabSz="914400">
              <a:lnSpc>
                <a:spcPct val="90000"/>
              </a:lnSpc>
              <a:spcBef>
                <a:spcPct val="20000"/>
              </a:spcBef>
              <a:buFont typeface="Calibri" pitchFamily="34" charset="0"/>
              <a:buChar char="−"/>
              <a:defRPr/>
            </a:pPr>
            <a:r>
              <a:rPr lang="en-US" altLang="ja-JP" sz="2000" dirty="0" smtClean="0">
                <a:solidFill>
                  <a:schemeClr val="accent4">
                    <a:lumMod val="90000"/>
                    <a:lumOff val="10000"/>
                  </a:schemeClr>
                </a:solidFill>
                <a:latin typeface="Calibri"/>
                <a:ea typeface="MS Mincho"/>
              </a:rPr>
              <a:t>JAXA GCOM-W1 (“</a:t>
            </a:r>
            <a:r>
              <a:rPr lang="en-US" altLang="ja-JP" sz="2000" dirty="0" err="1" smtClean="0">
                <a:solidFill>
                  <a:schemeClr val="accent4">
                    <a:lumMod val="90000"/>
                    <a:lumOff val="10000"/>
                  </a:schemeClr>
                </a:solidFill>
                <a:latin typeface="Calibri"/>
                <a:ea typeface="MS Mincho"/>
              </a:rPr>
              <a:t>Shizuku</a:t>
            </a:r>
            <a:r>
              <a:rPr lang="en-US" altLang="ja-JP" sz="2000" dirty="0" smtClean="0">
                <a:solidFill>
                  <a:schemeClr val="accent4">
                    <a:lumMod val="90000"/>
                    <a:lumOff val="10000"/>
                  </a:schemeClr>
                </a:solidFill>
                <a:latin typeface="Calibri"/>
                <a:ea typeface="MS Mincho"/>
              </a:rPr>
              <a:t>”) launch, A-Train entry, and</a:t>
            </a:r>
            <a:r>
              <a:rPr lang="en-AU" altLang="ja-JP" sz="2000" dirty="0" smtClean="0">
                <a:solidFill>
                  <a:schemeClr val="accent4">
                    <a:lumMod val="90000"/>
                    <a:lumOff val="10000"/>
                  </a:schemeClr>
                </a:solidFill>
                <a:latin typeface="Calibri"/>
                <a:ea typeface="MS Mincho"/>
              </a:rPr>
              <a:t> ops</a:t>
            </a:r>
            <a:endParaRPr lang="en-US" altLang="ja-JP" sz="2000" dirty="0" smtClean="0">
              <a:solidFill>
                <a:schemeClr val="accent4">
                  <a:lumMod val="90000"/>
                  <a:lumOff val="10000"/>
                </a:schemeClr>
              </a:solidFill>
              <a:latin typeface="Calibri"/>
              <a:ea typeface="MS Mincho"/>
            </a:endParaRPr>
          </a:p>
          <a:p>
            <a:pPr marL="1428750" lvl="2" indent="-514350" defTabSz="914400">
              <a:lnSpc>
                <a:spcPct val="90000"/>
              </a:lnSpc>
              <a:spcBef>
                <a:spcPct val="20000"/>
              </a:spcBef>
              <a:buFont typeface="Calibri" pitchFamily="34" charset="0"/>
              <a:buChar char="−"/>
              <a:defRPr/>
            </a:pPr>
            <a:r>
              <a:rPr lang="en-US" altLang="ja-JP" sz="2000" dirty="0" smtClean="0">
                <a:solidFill>
                  <a:schemeClr val="accent4">
                    <a:lumMod val="90000"/>
                    <a:lumOff val="10000"/>
                  </a:schemeClr>
                </a:solidFill>
                <a:latin typeface="Calibri"/>
                <a:ea typeface="MS Mincho"/>
              </a:rPr>
              <a:t>NASA </a:t>
            </a:r>
            <a:r>
              <a:rPr lang="en-US" altLang="ja-JP" sz="2000" dirty="0" err="1" smtClean="0">
                <a:solidFill>
                  <a:schemeClr val="accent4">
                    <a:lumMod val="90000"/>
                    <a:lumOff val="10000"/>
                  </a:schemeClr>
                </a:solidFill>
                <a:latin typeface="Calibri"/>
                <a:ea typeface="MS Mincho"/>
              </a:rPr>
              <a:t>CloudSat</a:t>
            </a:r>
            <a:r>
              <a:rPr lang="en-US" altLang="ja-JP" sz="2000" dirty="0" smtClean="0">
                <a:solidFill>
                  <a:schemeClr val="accent4">
                    <a:lumMod val="90000"/>
                    <a:lumOff val="10000"/>
                  </a:schemeClr>
                </a:solidFill>
                <a:latin typeface="Calibri"/>
                <a:ea typeface="MS Mincho"/>
              </a:rPr>
              <a:t>  returned to A-Train</a:t>
            </a:r>
          </a:p>
          <a:p>
            <a:pPr marL="1428750" lvl="2" indent="-514350" defTabSz="914400">
              <a:lnSpc>
                <a:spcPct val="90000"/>
              </a:lnSpc>
              <a:spcBef>
                <a:spcPct val="20000"/>
              </a:spcBef>
              <a:buFont typeface="Calibri" pitchFamily="34" charset="0"/>
              <a:buChar char="−"/>
              <a:defRPr/>
            </a:pPr>
            <a:r>
              <a:rPr lang="en-US" altLang="ja-JP" sz="2000" dirty="0" smtClean="0">
                <a:solidFill>
                  <a:schemeClr val="accent4">
                    <a:lumMod val="90000"/>
                    <a:lumOff val="10000"/>
                  </a:schemeClr>
                </a:solidFill>
                <a:latin typeface="Calibri"/>
                <a:ea typeface="MS Mincho"/>
              </a:rPr>
              <a:t>CNES and ISRO M-T SAPHIR and MADRAS data availability</a:t>
            </a:r>
          </a:p>
          <a:p>
            <a:pPr marL="1428750" lvl="2" indent="-514350" defTabSz="914400">
              <a:lnSpc>
                <a:spcPct val="90000"/>
              </a:lnSpc>
              <a:spcBef>
                <a:spcPct val="20000"/>
              </a:spcBef>
              <a:buFont typeface="Calibri" pitchFamily="34" charset="0"/>
              <a:buChar char="−"/>
              <a:defRPr/>
            </a:pPr>
            <a:r>
              <a:rPr lang="en-GB" sz="2000" dirty="0" smtClean="0">
                <a:solidFill>
                  <a:schemeClr val="accent4">
                    <a:lumMod val="90000"/>
                    <a:lumOff val="10000"/>
                  </a:schemeClr>
                </a:solidFill>
                <a:latin typeface="Calibri"/>
                <a:ea typeface="MS Mincho"/>
              </a:rPr>
              <a:t>GCOS IP Update Action A8 Response</a:t>
            </a:r>
            <a:endParaRPr lang="en-US" altLang="ja-JP" sz="2000" dirty="0" smtClean="0">
              <a:solidFill>
                <a:schemeClr val="accent4">
                  <a:lumMod val="90000"/>
                  <a:lumOff val="10000"/>
                </a:schemeClr>
              </a:solidFill>
              <a:latin typeface="Calibri"/>
              <a:ea typeface="MS Mincho"/>
            </a:endParaRPr>
          </a:p>
          <a:p>
            <a:pPr marL="971550" lvl="1" indent="-514350" defTabSz="914400">
              <a:lnSpc>
                <a:spcPct val="90000"/>
              </a:lnSpc>
              <a:spcBef>
                <a:spcPct val="20000"/>
              </a:spcBef>
              <a:buFont typeface="Courier New" pitchFamily="49" charset="0"/>
              <a:buChar char="o"/>
              <a:defRPr/>
            </a:pPr>
            <a:r>
              <a:rPr lang="en-US" altLang="ja-JP" sz="2400" dirty="0" smtClean="0">
                <a:solidFill>
                  <a:schemeClr val="accent4">
                    <a:lumMod val="90000"/>
                    <a:lumOff val="10000"/>
                  </a:schemeClr>
                </a:solidFill>
                <a:latin typeface="Calibri"/>
                <a:ea typeface="MS Mincho"/>
              </a:rPr>
              <a:t>Recent Meetings</a:t>
            </a:r>
          </a:p>
          <a:p>
            <a:pPr marL="1428750" lvl="2" indent="-514350" defTabSz="914400">
              <a:lnSpc>
                <a:spcPct val="90000"/>
              </a:lnSpc>
              <a:spcBef>
                <a:spcPct val="20000"/>
              </a:spcBef>
              <a:buFont typeface="Calibri" pitchFamily="34" charset="0"/>
              <a:buChar char="−"/>
              <a:defRPr/>
            </a:pPr>
            <a:r>
              <a:rPr lang="en-US" altLang="ja-JP" sz="2000" dirty="0" smtClean="0">
                <a:solidFill>
                  <a:schemeClr val="accent4">
                    <a:lumMod val="90000"/>
                    <a:lumOff val="10000"/>
                  </a:schemeClr>
                </a:solidFill>
                <a:latin typeface="Calibri"/>
                <a:ea typeface="MS Mincho"/>
              </a:rPr>
              <a:t>X-Cal Working Group meeting, University of Michigan (GSICS/CGMS)</a:t>
            </a:r>
          </a:p>
          <a:p>
            <a:pPr marL="1428750" lvl="2" indent="-514350" defTabSz="914400">
              <a:lnSpc>
                <a:spcPct val="90000"/>
              </a:lnSpc>
              <a:spcBef>
                <a:spcPct val="20000"/>
              </a:spcBef>
              <a:buFont typeface="Calibri" pitchFamily="34" charset="0"/>
              <a:buChar char="−"/>
              <a:defRPr/>
            </a:pPr>
            <a:r>
              <a:rPr lang="en-US" altLang="ja-JP" sz="2000" dirty="0" smtClean="0">
                <a:solidFill>
                  <a:schemeClr val="accent4">
                    <a:lumMod val="90000"/>
                    <a:lumOff val="10000"/>
                  </a:schemeClr>
                </a:solidFill>
                <a:latin typeface="Calibri"/>
                <a:ea typeface="MS Mincho"/>
              </a:rPr>
              <a:t>5th International GPM Ground Validation Workshop, Toronto, Canada</a:t>
            </a:r>
            <a:endParaRPr lang="en-US" altLang="ja-JP" sz="2400" dirty="0" smtClean="0">
              <a:solidFill>
                <a:schemeClr val="accent4">
                  <a:lumMod val="90000"/>
                  <a:lumOff val="10000"/>
                </a:schemeClr>
              </a:solidFill>
              <a:latin typeface="Calibri"/>
              <a:ea typeface="MS Mincho"/>
            </a:endParaRPr>
          </a:p>
          <a:p>
            <a:endParaRPr lang="en-US" sz="2000" dirty="0" smtClean="0"/>
          </a:p>
        </p:txBody>
      </p:sp>
    </p:spTree>
    <p:extLst>
      <p:ext uri="{BB962C8B-B14F-4D97-AF65-F5344CB8AC3E}">
        <p14:creationId xmlns:p14="http://schemas.microsoft.com/office/powerpoint/2010/main" val="115232925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57</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AU"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Issues raised</a:t>
            </a:r>
            <a:r>
              <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at SIT-27</a:t>
            </a:r>
          </a:p>
          <a:p>
            <a:pPr marL="914400" lvl="1" indent="-457200">
              <a:buFont typeface="+mj-lt"/>
              <a:buAutoNum type="arabicPeriod"/>
            </a:pPr>
            <a:endParaRPr lang="en-AU" altLang="ja-JP" sz="2000" dirty="0"/>
          </a:p>
          <a:p>
            <a:pPr marL="914400" lvl="1" indent="-457200">
              <a:buFont typeface="+mj-lt"/>
              <a:buAutoNum type="arabicPeriod"/>
            </a:pPr>
            <a:r>
              <a:rPr lang="en-US" altLang="ja-JP" sz="2000" dirty="0" smtClean="0"/>
              <a:t>Resources and SMEs</a:t>
            </a:r>
          </a:p>
          <a:p>
            <a:pPr marL="914400" lvl="1" indent="-457200">
              <a:buFont typeface="+mj-lt"/>
              <a:buAutoNum type="arabicPeriod"/>
            </a:pPr>
            <a:endParaRPr lang="en-US" altLang="ja-JP" sz="2000" dirty="0" smtClean="0"/>
          </a:p>
          <a:p>
            <a:pPr marL="914400" lvl="1" indent="-457200">
              <a:buFont typeface="+mj-lt"/>
              <a:buAutoNum type="arabicPeriod"/>
            </a:pPr>
            <a:r>
              <a:rPr lang="en-US" altLang="ja-JP" sz="2000" dirty="0" smtClean="0"/>
              <a:t>Support in promoting solutions to PDA system shortfalls/gaps</a:t>
            </a:r>
          </a:p>
          <a:p>
            <a:pPr marL="914400" lvl="1" indent="-457200">
              <a:buFont typeface="+mj-lt"/>
              <a:buAutoNum type="arabicPeriod"/>
            </a:pPr>
            <a:endParaRPr lang="en-US" altLang="ja-JP" sz="2000" dirty="0" smtClean="0"/>
          </a:p>
          <a:p>
            <a:pPr marL="914400" lvl="1" indent="-457200">
              <a:buFont typeface="+mj-lt"/>
              <a:buAutoNum type="arabicPeriod"/>
            </a:pPr>
            <a:r>
              <a:rPr lang="en-US" altLang="ja-JP" sz="2000" dirty="0" smtClean="0"/>
              <a:t>Non-participation of CEOS members with significant space-based observing capabilities (e.g. China, etc.)</a:t>
            </a:r>
          </a:p>
          <a:p>
            <a:pPr marL="914400" lvl="1" indent="-457200">
              <a:buFont typeface="+mj-lt"/>
              <a:buAutoNum type="arabicPeriod"/>
            </a:pPr>
            <a:endParaRPr lang="en-AU" altLang="ja-JP" sz="2000" dirty="0" smtClean="0"/>
          </a:p>
          <a:p>
            <a:pPr marL="914400" lvl="1" indent="-457200">
              <a:buFont typeface="+mj-lt"/>
              <a:buAutoNum type="arabicPeriod"/>
            </a:pPr>
            <a:endParaRPr lang="en-AU" altLang="ja-JP" sz="2000" dirty="0"/>
          </a:p>
          <a:p>
            <a:pPr lvl="1"/>
            <a:endParaRPr lang="en-GB" altLang="ja-JP" sz="2000" dirty="0" smtClean="0"/>
          </a:p>
          <a:p>
            <a:pPr marL="914400" lvl="1" indent="-457200">
              <a:lnSpc>
                <a:spcPct val="90000"/>
              </a:lnSpc>
              <a:buFont typeface="+mj-lt"/>
              <a:buAutoNum type="arabicPeriod"/>
              <a:defRPr/>
            </a:pPr>
            <a:endParaRPr lang="en-GB" altLang="ja-JP" sz="2000" dirty="0" smtClean="0"/>
          </a:p>
          <a:p>
            <a:pPr marL="914400" lvl="1" indent="-457200">
              <a:lnSpc>
                <a:spcPct val="90000"/>
              </a:lnSpc>
              <a:buFont typeface="+mj-lt"/>
              <a:buAutoNum type="arabicPeriod"/>
              <a:defRPr/>
            </a:pPr>
            <a:endParaRPr lang="en-GB" altLang="ja-JP" sz="2000" dirty="0"/>
          </a:p>
        </p:txBody>
      </p:sp>
    </p:spTree>
    <p:extLst>
      <p:ext uri="{BB962C8B-B14F-4D97-AF65-F5344CB8AC3E}">
        <p14:creationId xmlns:p14="http://schemas.microsoft.com/office/powerpoint/2010/main" val="30577066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58</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May 2012 SIT Chair</a:t>
            </a:r>
            <a:r>
              <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a:t>
            </a:r>
            <a:r>
              <a:rPr kumimoji="0" lang="en-GB" altLang="ja-JP" sz="2400" b="1" i="0" u="none" strike="noStrike" kern="0" cap="none" spc="0" normalizeH="0" noProof="0" dirty="0" err="1" smtClean="0">
                <a:ln>
                  <a:noFill/>
                </a:ln>
                <a:solidFill>
                  <a:schemeClr val="tx1">
                    <a:lumMod val="75000"/>
                  </a:schemeClr>
                </a:solidFill>
                <a:effectLst/>
                <a:uLnTx/>
                <a:uFillTx/>
                <a:latin typeface="Arial" pitchFamily="34" charset="0"/>
                <a:ea typeface="ＭＳ Ｐゴシック" pitchFamily="50" charset="-128"/>
                <a:cs typeface="Arial" pitchFamily="34" charset="0"/>
              </a:rPr>
              <a:t>Telcon</a:t>
            </a: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914400" lvl="1" indent="-457200" defTabSz="914400">
              <a:lnSpc>
                <a:spcPct val="90000"/>
              </a:lnSpc>
              <a:spcBef>
                <a:spcPct val="20000"/>
              </a:spcBef>
              <a:buFont typeface="+mj-lt"/>
              <a:buAutoNum type="arabicPeriod"/>
              <a:defRPr/>
            </a:pPr>
            <a:r>
              <a:rPr lang="en-GB" sz="2000" dirty="0" smtClean="0"/>
              <a:t>Brian </a:t>
            </a:r>
            <a:r>
              <a:rPr lang="en-GB" sz="2000" dirty="0"/>
              <a:t>and the SEO, with support from the MIM team, to work with the ECV inventory team to clarify the role for the VCs in the inventory survey</a:t>
            </a:r>
            <a:r>
              <a:rPr lang="en-GB" sz="2000" dirty="0" smtClean="0"/>
              <a:t>.</a:t>
            </a:r>
          </a:p>
          <a:p>
            <a:pPr lvl="2" defTabSz="914400">
              <a:lnSpc>
                <a:spcPct val="90000"/>
              </a:lnSpc>
              <a:spcBef>
                <a:spcPct val="20000"/>
              </a:spcBef>
              <a:defRPr/>
            </a:pPr>
            <a:r>
              <a:rPr lang="en-GB" sz="2000" b="1" i="1" dirty="0" smtClean="0"/>
              <a:t>TBD</a:t>
            </a:r>
          </a:p>
          <a:p>
            <a:pPr lvl="2" defTabSz="914400">
              <a:lnSpc>
                <a:spcPct val="90000"/>
              </a:lnSpc>
              <a:spcBef>
                <a:spcPct val="20000"/>
              </a:spcBef>
              <a:defRPr/>
            </a:pPr>
            <a:endParaRPr lang="en-GB" sz="2000" b="1" i="1" dirty="0"/>
          </a:p>
          <a:p>
            <a:pPr marL="914400" lvl="1" indent="-457200" defTabSz="914400">
              <a:lnSpc>
                <a:spcPct val="90000"/>
              </a:lnSpc>
              <a:spcBef>
                <a:spcPct val="20000"/>
              </a:spcBef>
              <a:buFont typeface="+mj-lt"/>
              <a:buAutoNum type="arabicPeriod"/>
              <a:defRPr/>
            </a:pPr>
            <a:r>
              <a:rPr lang="en-GB" sz="2000" dirty="0"/>
              <a:t>S</a:t>
            </a:r>
            <a:r>
              <a:rPr lang="en-GB" sz="2000" dirty="0" smtClean="0"/>
              <a:t>tephen </a:t>
            </a:r>
            <a:r>
              <a:rPr lang="en-GB" sz="2000" dirty="0"/>
              <a:t>to send a revised version of the SIT Workshop CSS Monday session reminder to Mike, and Mike will circulate</a:t>
            </a:r>
            <a:r>
              <a:rPr lang="en-GB" sz="2000" dirty="0" smtClean="0"/>
              <a:t>.</a:t>
            </a:r>
          </a:p>
          <a:p>
            <a:pPr lvl="2" defTabSz="914400">
              <a:lnSpc>
                <a:spcPct val="90000"/>
              </a:lnSpc>
              <a:spcBef>
                <a:spcPct val="20000"/>
              </a:spcBef>
              <a:defRPr/>
            </a:pPr>
            <a:r>
              <a:rPr lang="en-GB" sz="2000" b="1" i="1" dirty="0" smtClean="0"/>
              <a:t>COMPLETE</a:t>
            </a:r>
          </a:p>
          <a:p>
            <a:pPr lvl="2" defTabSz="914400">
              <a:lnSpc>
                <a:spcPct val="90000"/>
              </a:lnSpc>
              <a:spcBef>
                <a:spcPct val="20000"/>
              </a:spcBef>
              <a:defRPr/>
            </a:pPr>
            <a:endParaRPr lang="en-GB" sz="2000" b="1" i="1" dirty="0" smtClean="0"/>
          </a:p>
          <a:p>
            <a:pPr lvl="2" defTabSz="914400">
              <a:lnSpc>
                <a:spcPct val="90000"/>
              </a:lnSpc>
              <a:spcBef>
                <a:spcPct val="20000"/>
              </a:spcBef>
              <a:defRPr/>
            </a:pPr>
            <a:r>
              <a:rPr lang="en-GB" sz="2000" b="1" i="1" dirty="0" smtClean="0"/>
              <a:t>No specific PC actions identified</a:t>
            </a:r>
            <a:endParaRPr lang="en-GB" sz="2000" b="1" i="1" dirty="0"/>
          </a:p>
        </p:txBody>
      </p:sp>
    </p:spTree>
    <p:extLst>
      <p:ext uri="{BB962C8B-B14F-4D97-AF65-F5344CB8AC3E}">
        <p14:creationId xmlns:p14="http://schemas.microsoft.com/office/powerpoint/2010/main" val="11753123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59</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SIT-27 and Workshop</a:t>
            </a: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GB" sz="2000" dirty="0" smtClean="0"/>
              <a:t>SIT-27-21: </a:t>
            </a:r>
            <a:r>
              <a:rPr lang="en-AU" sz="2000" dirty="0"/>
              <a:t>SIT Chair Team will work with Virtual Constellations and Working Groups to further define opportunities and approach to implementation targets discussed at SIT-27. And will ensure engagement of Virtual Constellations and Working Groups in the development of the new planning documents. </a:t>
            </a:r>
            <a:endParaRPr lang="en-AU" sz="2000" dirty="0" smtClean="0"/>
          </a:p>
          <a:p>
            <a:pPr lvl="1" defTabSz="914400">
              <a:lnSpc>
                <a:spcPct val="90000"/>
              </a:lnSpc>
              <a:spcBef>
                <a:spcPct val="20000"/>
              </a:spcBef>
              <a:defRPr/>
            </a:pPr>
            <a:endParaRPr lang="en-AU" sz="2000" dirty="0" smtClean="0"/>
          </a:p>
          <a:p>
            <a:pPr lvl="1" defTabSz="914400">
              <a:lnSpc>
                <a:spcPct val="90000"/>
              </a:lnSpc>
              <a:spcBef>
                <a:spcPct val="20000"/>
              </a:spcBef>
              <a:defRPr/>
            </a:pPr>
            <a:r>
              <a:rPr lang="en-US" sz="2000" b="1" i="1" dirty="0" smtClean="0"/>
              <a:t>PC ready to support SIT Chair Team</a:t>
            </a:r>
            <a:endParaRPr lang="en-AU" sz="2000" dirty="0" smtClean="0"/>
          </a:p>
          <a:p>
            <a:pPr lvl="1" defTabSz="914400">
              <a:lnSpc>
                <a:spcPct val="90000"/>
              </a:lnSpc>
              <a:spcBef>
                <a:spcPct val="20000"/>
              </a:spcBef>
              <a:defRPr/>
            </a:pPr>
            <a:endParaRPr kumimoji="0" lang="en-AU" altLang="ja-JP" sz="2000" b="1" i="1" u="none" strike="noStrike" kern="0" cap="none" spc="0" normalizeH="0" baseline="0" noProof="0" dirty="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AU" altLang="ja-JP" sz="2000" dirty="0"/>
              <a:t>WS-7: </a:t>
            </a:r>
            <a:r>
              <a:rPr lang="en-US" sz="2000" dirty="0"/>
              <a:t>VC and WG leadership to work to detail and quantify the additional resources they require, and what they require from specific agencies, to support their coordination and physical deliverables</a:t>
            </a:r>
            <a:r>
              <a:rPr lang="en-AU" sz="2000" dirty="0"/>
              <a:t>. </a:t>
            </a:r>
            <a:endParaRPr lang="en-AU" sz="2000" dirty="0" smtClean="0"/>
          </a:p>
          <a:p>
            <a:pPr lvl="1" defTabSz="914400">
              <a:lnSpc>
                <a:spcPct val="90000"/>
              </a:lnSpc>
              <a:spcBef>
                <a:spcPct val="20000"/>
              </a:spcBef>
              <a:defRPr/>
            </a:pPr>
            <a:endParaRPr lang="en-AU" sz="2000" dirty="0" smtClean="0"/>
          </a:p>
          <a:p>
            <a:pPr lvl="1" defTabSz="914400">
              <a:lnSpc>
                <a:spcPct val="90000"/>
              </a:lnSpc>
              <a:spcBef>
                <a:spcPct val="20000"/>
              </a:spcBef>
              <a:defRPr/>
            </a:pPr>
            <a:r>
              <a:rPr lang="en-US" sz="2000" b="1" i="1" dirty="0" smtClean="0"/>
              <a:t>PC identified Data Portal Phase 2 additional resources in May 2012 SIT Chair </a:t>
            </a:r>
            <a:r>
              <a:rPr lang="en-US" sz="2000" b="1" i="1" dirty="0" err="1" smtClean="0"/>
              <a:t>Telecon</a:t>
            </a:r>
            <a:endParaRPr lang="en-US" sz="2000" b="1" i="1" dirty="0" smtClean="0"/>
          </a:p>
          <a:p>
            <a:pPr lvl="1" defTabSz="914400">
              <a:lnSpc>
                <a:spcPct val="90000"/>
              </a:lnSpc>
              <a:spcBef>
                <a:spcPct val="20000"/>
              </a:spcBef>
              <a:defRPr/>
            </a:pPr>
            <a:endParaRPr lang="en-AU" sz="2000" dirty="0" smtClean="0"/>
          </a:p>
          <a:p>
            <a:pPr lvl="1" defTabSz="914400">
              <a:lnSpc>
                <a:spcPct val="90000"/>
              </a:lnSpc>
              <a:spcBef>
                <a:spcPct val="20000"/>
              </a:spcBef>
              <a:defRPr/>
            </a:pPr>
            <a:endParaRPr kumimoji="0" lang="en-AU" altLang="ja-JP" sz="2000" b="1" i="1"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endParaRPr kumimoji="0" lang="en-US" altLang="ja-JP" sz="2000" b="1" i="1"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73250264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Technical workshop approach </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Continuity of the discussion from La Jolla and CSS</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Each VC &amp; WG asked to report to a template</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Revisit the 3-year outcomes defined in CSS and thereafter</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Status report on 2012 progress, issues &amp; obstacles</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Action status</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Participation update</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AOB</a:t>
            </a:r>
          </a:p>
          <a:p>
            <a:pPr lvl="1" defTabSz="914400">
              <a:lnSpc>
                <a:spcPct val="90000"/>
              </a:lnSpc>
              <a:spcBef>
                <a:spcPct val="20000"/>
              </a:spcBef>
              <a:defRPr/>
            </a:pPr>
            <a:endParaRPr lang="en-GB" altLang="ja-JP" sz="2000" dirty="0" smtClean="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Kick-off with the action status review to recall La Jolla discussions</a:t>
            </a: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000"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41475787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60</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25</a:t>
            </a:r>
            <a:r>
              <a:rPr kumimoji="0" lang="en-GB" altLang="ja-JP" sz="2400" b="1" i="0" u="none" strike="noStrike" kern="0" cap="none" spc="0" normalizeH="0" baseline="3000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th</a:t>
            </a: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CEOS Plenary</a:t>
            </a: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GB" sz="2000" b="1" i="1" dirty="0" smtClean="0"/>
              <a:t>No specific PC actions identified</a:t>
            </a:r>
            <a:endParaRPr lang="en-AU" sz="2000" b="1" i="1" dirty="0" smtClean="0"/>
          </a:p>
          <a:p>
            <a:pPr lvl="1" defTabSz="914400">
              <a:lnSpc>
                <a:spcPct val="90000"/>
              </a:lnSpc>
              <a:spcBef>
                <a:spcPct val="20000"/>
              </a:spcBef>
              <a:defRPr/>
            </a:pPr>
            <a:endParaRPr lang="en-AU" sz="2400" dirty="0"/>
          </a:p>
          <a:p>
            <a:pPr lvl="1" defTabSz="914400">
              <a:lnSpc>
                <a:spcPct val="90000"/>
              </a:lnSpc>
              <a:spcBef>
                <a:spcPct val="20000"/>
              </a:spcBef>
              <a:defRPr/>
            </a:pPr>
            <a:r>
              <a:rPr lang="en-AU" sz="2400" dirty="0" smtClean="0"/>
              <a:t> </a:t>
            </a: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18561188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61</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US" altLang="ja-JP" sz="2400" b="1" i="0" u="none" strike="noStrike" kern="0" cap="none" spc="0" normalizeH="0" baseline="0" noProof="0" dirty="0" err="1" smtClean="0">
                <a:ln>
                  <a:noFill/>
                </a:ln>
                <a:solidFill>
                  <a:schemeClr val="tx1">
                    <a:lumMod val="75000"/>
                  </a:schemeClr>
                </a:solidFill>
                <a:effectLst/>
                <a:uLnTx/>
                <a:uFillTx/>
                <a:latin typeface="Arial" pitchFamily="34" charset="0"/>
                <a:ea typeface="ＭＳ Ｐゴシック" pitchFamily="50" charset="-128"/>
                <a:cs typeface="Arial" pitchFamily="34" charset="0"/>
              </a:rPr>
              <a:t>Wishlist</a:t>
            </a:r>
            <a:r>
              <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a:t>
            </a: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AU" altLang="ja-JP" sz="2000" kern="0" dirty="0" smtClean="0">
                <a:solidFill>
                  <a:schemeClr val="tx1">
                    <a:lumMod val="75000"/>
                  </a:schemeClr>
                </a:solidFill>
                <a:latin typeface="Arial" pitchFamily="34" charset="0"/>
                <a:ea typeface="ＭＳ Ｐゴシック" pitchFamily="50" charset="-128"/>
                <a:cs typeface="Arial" pitchFamily="34" charset="0"/>
              </a:rPr>
              <a:t>Engagement with CMA (China)</a:t>
            </a:r>
            <a:r>
              <a:rPr lang="en-AU" altLang="ja-JP" sz="2000" kern="0" dirty="0">
                <a:solidFill>
                  <a:schemeClr val="tx1">
                    <a:lumMod val="75000"/>
                  </a:schemeClr>
                </a:solidFill>
                <a:latin typeface="Arial" pitchFamily="34" charset="0"/>
                <a:ea typeface="ＭＳ Ｐゴシック" pitchFamily="50" charset="-128"/>
                <a:cs typeface="Arial" pitchFamily="34" charset="0"/>
              </a:rPr>
              <a:t> </a:t>
            </a:r>
            <a:r>
              <a:rPr lang="en-AU" altLang="ja-JP" sz="2000" kern="0" dirty="0" smtClean="0">
                <a:solidFill>
                  <a:schemeClr val="tx1">
                    <a:lumMod val="75000"/>
                  </a:schemeClr>
                </a:solidFill>
                <a:latin typeface="Arial" pitchFamily="34" charset="0"/>
                <a:ea typeface="ＭＳ Ｐゴシック" pitchFamily="50" charset="-128"/>
                <a:cs typeface="Arial" pitchFamily="34" charset="0"/>
              </a:rPr>
              <a:t>and ROSHYDROMET (Russia)</a:t>
            </a:r>
            <a:r>
              <a:rPr lang="en-AU" sz="2000" dirty="0" smtClean="0"/>
              <a:t>.</a:t>
            </a:r>
            <a:endParaRPr lang="en-US" altLang="ja-JP" sz="2000" kern="0" dirty="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85101702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62</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Any other business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400" b="1" i="1" kern="0" dirty="0" smtClean="0">
                <a:solidFill>
                  <a:schemeClr val="tx1">
                    <a:lumMod val="75000"/>
                  </a:schemeClr>
                </a:solidFill>
                <a:latin typeface="Arial" pitchFamily="34" charset="0"/>
                <a:ea typeface="ＭＳ Ｐゴシック" pitchFamily="50" charset="-128"/>
                <a:cs typeface="Arial" pitchFamily="34" charset="0"/>
              </a:rPr>
              <a:t>None identified</a:t>
            </a:r>
            <a:endParaRPr kumimoji="0" lang="en-US" altLang="ja-JP" sz="2000" b="1" i="1"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27445654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a:xfrm>
            <a:off x="4081097" y="1826530"/>
            <a:ext cx="4826977" cy="1821664"/>
          </a:xfrm>
        </p:spPr>
        <p:txBody>
          <a:bodyPr/>
          <a:lstStyle/>
          <a:p>
            <a:pPr eaLnBrk="1" hangingPunct="1"/>
            <a:r>
              <a:rPr lang="en-GB" altLang="ja-JP" sz="4400" dirty="0" smtClean="0">
                <a:latin typeface="Calibri" pitchFamily="34" charset="0"/>
                <a:ea typeface="ＭＳ Ｐゴシック" pitchFamily="50" charset="-128"/>
              </a:rPr>
              <a:t>SST</a:t>
            </a:r>
            <a:endParaRPr lang="en-GB" altLang="ja-JP" sz="2800" dirty="0" smtClean="0">
              <a:latin typeface="Calibri" pitchFamily="34" charset="0"/>
              <a:ea typeface="ＭＳ Ｐゴシック" pitchFamily="50" charset="-128"/>
            </a:endParaRPr>
          </a:p>
          <a:p>
            <a:pPr eaLnBrk="1" hangingPunct="1"/>
            <a:r>
              <a:rPr lang="en-GB" altLang="ja-JP" sz="2800" dirty="0" smtClean="0">
                <a:latin typeface="Calibri" pitchFamily="34" charset="0"/>
                <a:ea typeface="ＭＳ Ｐゴシック" pitchFamily="50" charset="-128"/>
              </a:rPr>
              <a:t>Kenneth S. Casey</a:t>
            </a:r>
            <a:r>
              <a:rPr lang="en-GB" altLang="ja-JP" sz="2800" dirty="0">
                <a:latin typeface="Calibri" pitchFamily="34" charset="0"/>
                <a:ea typeface="ＭＳ Ｐゴシック" pitchFamily="50" charset="-128"/>
              </a:rPr>
              <a:t> </a:t>
            </a:r>
            <a:r>
              <a:rPr lang="en-GB" altLang="ja-JP" sz="2800" dirty="0" smtClean="0">
                <a:latin typeface="Calibri" pitchFamily="34" charset="0"/>
                <a:ea typeface="ＭＳ Ｐゴシック" pitchFamily="50" charset="-128"/>
              </a:rPr>
              <a:t>(NOAA)</a:t>
            </a:r>
          </a:p>
          <a:p>
            <a:pPr eaLnBrk="1" hangingPunct="1"/>
            <a:r>
              <a:rPr lang="en-GB" altLang="ja-JP" sz="2800" dirty="0" smtClean="0">
                <a:latin typeface="Calibri" pitchFamily="34" charset="0"/>
                <a:ea typeface="ＭＳ Ｐゴシック" pitchFamily="50" charset="-128"/>
              </a:rPr>
              <a:t> </a:t>
            </a:r>
            <a:r>
              <a:rPr lang="en-GB" altLang="ja-JP" sz="2800" dirty="0">
                <a:latin typeface="Calibri" pitchFamily="34" charset="0"/>
                <a:ea typeface="ＭＳ Ｐゴシック" pitchFamily="50" charset="-128"/>
              </a:rPr>
              <a:t>Craig </a:t>
            </a:r>
            <a:r>
              <a:rPr lang="en-GB" altLang="ja-JP" sz="2800" dirty="0" err="1" smtClean="0">
                <a:latin typeface="Calibri" pitchFamily="34" charset="0"/>
                <a:ea typeface="ＭＳ Ｐゴシック" pitchFamily="50" charset="-128"/>
              </a:rPr>
              <a:t>Donlon</a:t>
            </a:r>
            <a:r>
              <a:rPr lang="en-GB" altLang="ja-JP" sz="2800" dirty="0" smtClean="0">
                <a:latin typeface="Calibri" pitchFamily="34" charset="0"/>
                <a:ea typeface="ＭＳ Ｐゴシック" pitchFamily="50" charset="-128"/>
              </a:rPr>
              <a:t> (ESA)</a:t>
            </a:r>
          </a:p>
        </p:txBody>
      </p:sp>
      <p:sp>
        <p:nvSpPr>
          <p:cNvPr id="13315" name="Rectangle 44"/>
          <p:cNvSpPr>
            <a:spLocks noGrp="1" noChangeArrowheads="1"/>
          </p:cNvSpPr>
          <p:nvPr>
            <p:ph type="ctrTitle"/>
          </p:nvPr>
        </p:nvSpPr>
        <p:spPr>
          <a:xfrm>
            <a:off x="4097217" y="166221"/>
            <a:ext cx="4810857" cy="1184215"/>
          </a:xfrm>
        </p:spPr>
        <p:txBody>
          <a:bodyPr/>
          <a:lstStyle/>
          <a:p>
            <a:r>
              <a:rPr lang="en-US" sz="2400" dirty="0" smtClean="0"/>
              <a:t>VC &amp; WG Progress Reports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64</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Contents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800100" lvl="1"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Updates or revisions</a:t>
            </a: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2012 progress, issues &amp; obstacles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Status on past actions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Participation update</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AOB</a:t>
            </a:r>
          </a:p>
        </p:txBody>
      </p:sp>
    </p:spTree>
    <p:extLst>
      <p:ext uri="{BB962C8B-B14F-4D97-AF65-F5344CB8AC3E}">
        <p14:creationId xmlns:p14="http://schemas.microsoft.com/office/powerpoint/2010/main" val="360783516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65</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914400" lvl="1"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SST ECV support – the pilot project with WGClimate to demonstrate VC </a:t>
            </a:r>
            <a:r>
              <a:rPr lang="en-GB" sz="2400" dirty="0">
                <a:solidFill>
                  <a:schemeClr val="accent4">
                    <a:lumMod val="90000"/>
                    <a:lumOff val="10000"/>
                  </a:schemeClr>
                </a:solidFill>
                <a:latin typeface="Calibri"/>
                <a:ea typeface="MS Mincho"/>
              </a:rPr>
              <a:t>engagement (2012 &amp; 13)</a:t>
            </a:r>
          </a:p>
          <a:p>
            <a:pPr marL="914400" lvl="1" indent="-457200" defTabSz="914400" hangingPunct="1">
              <a:lnSpc>
                <a:spcPct val="90000"/>
              </a:lnSpc>
              <a:spcBef>
                <a:spcPct val="20000"/>
              </a:spcBef>
              <a:buFont typeface="+mj-lt"/>
              <a:buAutoNum type="alphaLcPeriod"/>
              <a:defRPr/>
            </a:pPr>
            <a:r>
              <a:rPr lang="en-GB" sz="2400" dirty="0">
                <a:solidFill>
                  <a:schemeClr val="accent4">
                    <a:lumMod val="90000"/>
                    <a:lumOff val="10000"/>
                  </a:schemeClr>
                </a:solidFill>
                <a:latin typeface="Calibri"/>
                <a:ea typeface="MS Mincho"/>
              </a:rPr>
              <a:t>VC Portal (May 2012 target in SST-IP)</a:t>
            </a:r>
          </a:p>
          <a:p>
            <a:pPr marL="914400" lvl="1" indent="-457200" defTabSz="914400">
              <a:lnSpc>
                <a:spcPct val="90000"/>
              </a:lnSpc>
              <a:spcBef>
                <a:spcPct val="20000"/>
              </a:spcBef>
              <a:buFont typeface="+mj-lt"/>
              <a:buAutoNum type="alphaLcPeriod"/>
              <a:defRPr/>
            </a:pPr>
            <a:r>
              <a:rPr lang="en-GB" sz="2400" dirty="0">
                <a:solidFill>
                  <a:schemeClr val="accent4">
                    <a:lumMod val="90000"/>
                    <a:lumOff val="10000"/>
                  </a:schemeClr>
                </a:solidFill>
                <a:latin typeface="Calibri"/>
                <a:ea typeface="MS Mincho"/>
              </a:rPr>
              <a:t>Improved SST calibration, inter-calibration, and validation</a:t>
            </a:r>
          </a:p>
          <a:p>
            <a:pPr marL="914400" lvl="1" indent="-457200" defTabSz="914400">
              <a:lnSpc>
                <a:spcPct val="90000"/>
              </a:lnSpc>
              <a:spcBef>
                <a:spcPct val="20000"/>
              </a:spcBef>
              <a:buFont typeface="+mj-lt"/>
              <a:buAutoNum type="alphaLcPeriod"/>
              <a:defRPr/>
            </a:pPr>
            <a:r>
              <a:rPr lang="en-GB" sz="2400" dirty="0">
                <a:solidFill>
                  <a:schemeClr val="accent4">
                    <a:lumMod val="90000"/>
                    <a:lumOff val="10000"/>
                  </a:schemeClr>
                </a:solidFill>
                <a:latin typeface="Calibri"/>
                <a:ea typeface="MS Mincho"/>
              </a:rPr>
              <a:t>T</a:t>
            </a:r>
            <a:r>
              <a:rPr lang="en-GB" sz="2400" dirty="0" smtClean="0">
                <a:solidFill>
                  <a:schemeClr val="accent4">
                    <a:lumMod val="90000"/>
                    <a:lumOff val="10000"/>
                  </a:schemeClr>
                </a:solidFill>
                <a:latin typeface="Calibri"/>
                <a:ea typeface="MS Mincho"/>
              </a:rPr>
              <a:t>raining </a:t>
            </a:r>
            <a:r>
              <a:rPr lang="en-GB" sz="2400" dirty="0">
                <a:solidFill>
                  <a:schemeClr val="accent4">
                    <a:lumMod val="90000"/>
                    <a:lumOff val="10000"/>
                  </a:schemeClr>
                </a:solidFill>
                <a:latin typeface="Calibri"/>
                <a:ea typeface="MS Mincho"/>
              </a:rPr>
              <a:t>activities for satellite SST </a:t>
            </a:r>
            <a:r>
              <a:rPr lang="en-GB" sz="2400" dirty="0" smtClean="0">
                <a:solidFill>
                  <a:schemeClr val="accent4">
                    <a:lumMod val="90000"/>
                    <a:lumOff val="10000"/>
                  </a:schemeClr>
                </a:solidFill>
                <a:latin typeface="Calibri"/>
                <a:ea typeface="MS Mincho"/>
              </a:rPr>
              <a:t>practitioners</a:t>
            </a:r>
            <a:endParaRPr lang="en-US" sz="2400" dirty="0">
              <a:solidFill>
                <a:schemeClr val="accent4">
                  <a:lumMod val="90000"/>
                  <a:lumOff val="10000"/>
                </a:schemeClr>
              </a:solidFill>
              <a:latin typeface="Calibri"/>
              <a:ea typeface="MS Mincho"/>
            </a:endParaRPr>
          </a:p>
          <a:p>
            <a:pPr defTabSz="914400">
              <a:lnSpc>
                <a:spcPct val="90000"/>
              </a:lnSpc>
              <a:spcBef>
                <a:spcPct val="20000"/>
              </a:spcBef>
              <a:defRPr/>
            </a:pPr>
            <a:endParaRPr lang="en-US" altLang="ja-JP" sz="1200" b="1" i="1" dirty="0">
              <a:solidFill>
                <a:schemeClr val="accent4">
                  <a:lumMod val="90000"/>
                  <a:lumOff val="10000"/>
                </a:schemeClr>
              </a:solidFill>
              <a:latin typeface="Calibri"/>
              <a:ea typeface="MS Mincho"/>
              <a:cs typeface="Arial" pitchFamily="34" charset="0"/>
            </a:endParaRPr>
          </a:p>
          <a:p>
            <a:pPr algn="ctr" defTabSz="914400">
              <a:lnSpc>
                <a:spcPct val="90000"/>
              </a:lnSpc>
              <a:spcBef>
                <a:spcPct val="20000"/>
              </a:spcBef>
              <a:defRPr/>
            </a:pPr>
            <a:r>
              <a:rPr lang="en-US" altLang="ja-JP" sz="2800" b="1" i="1" dirty="0" smtClean="0">
                <a:solidFill>
                  <a:schemeClr val="accent4">
                    <a:lumMod val="90000"/>
                    <a:lumOff val="10000"/>
                  </a:schemeClr>
                </a:solidFill>
                <a:latin typeface="Calibri"/>
                <a:ea typeface="MS Mincho"/>
                <a:cs typeface="Arial" pitchFamily="34" charset="0"/>
              </a:rPr>
              <a:t>Status on these items to be given in this presentation.</a:t>
            </a:r>
            <a:endParaRPr lang="en-GB" altLang="ja-JP" sz="2800" b="1" i="1" dirty="0" smtClean="0">
              <a:solidFill>
                <a:srgbClr val="FF0000"/>
              </a:solidFill>
              <a:latin typeface="Arial" pitchFamily="34" charset="0"/>
              <a:ea typeface="ＭＳ Ｐゴシック" pitchFamily="50" charset="-128"/>
              <a:cs typeface="Arial" pitchFamily="34" charset="0"/>
            </a:endParaRPr>
          </a:p>
          <a:p>
            <a:pPr defTabSz="914400" eaLnBrk="0" hangingPunct="0">
              <a:spcBef>
                <a:spcPts val="600"/>
              </a:spcBef>
            </a:pPr>
            <a:endParaRPr lang="en-GB" altLang="ja-JP" sz="1200" b="1" dirty="0" smtClean="0">
              <a:solidFill>
                <a:schemeClr val="tx1">
                  <a:lumMod val="75000"/>
                </a:schemeClr>
              </a:solidFill>
              <a:latin typeface="Arial" pitchFamily="34" charset="0"/>
              <a:ea typeface="ＭＳ Ｐゴシック" pitchFamily="50" charset="-128"/>
              <a:cs typeface="Arial" pitchFamily="34" charset="0"/>
            </a:endParaRPr>
          </a:p>
          <a:p>
            <a:pPr marL="341313" indent="-342900" defTabSz="914400" eaLnBrk="0" hangingPunct="0">
              <a:spcBef>
                <a:spcPts val="600"/>
              </a:spcBef>
              <a:buFont typeface="Arial"/>
              <a:buChar cha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Any revisions to 3-year outcomes?</a:t>
            </a:r>
          </a:p>
          <a:p>
            <a:pPr defTabSz="914400" eaLnBrk="0" hangingPunct="0">
              <a:spcBef>
                <a:spcPts val="600"/>
              </a:spcBef>
            </a:pPr>
            <a:endParaRPr lang="en-US" altLang="ja-JP" sz="1200" b="1" kern="0" dirty="0" smtClean="0">
              <a:solidFill>
                <a:schemeClr val="tx1">
                  <a:lumMod val="75000"/>
                </a:schemeClr>
              </a:solidFill>
              <a:latin typeface="Arial" pitchFamily="34" charset="0"/>
              <a:ea typeface="ＭＳ Ｐゴシック" pitchFamily="50" charset="-128"/>
              <a:cs typeface="Arial" pitchFamily="34" charset="0"/>
            </a:endParaRPr>
          </a:p>
          <a:p>
            <a:pPr marL="0" lvl="1" algn="ctr" defTabSz="914400" eaLnBrk="0" hangingPunct="0">
              <a:spcBef>
                <a:spcPts val="600"/>
              </a:spcBef>
            </a:pPr>
            <a:r>
              <a:rPr lang="en-US" altLang="ja-JP" sz="2800" b="1" i="1" dirty="0" smtClean="0">
                <a:solidFill>
                  <a:schemeClr val="accent4">
                    <a:lumMod val="90000"/>
                    <a:lumOff val="10000"/>
                  </a:schemeClr>
                </a:solidFill>
                <a:latin typeface="Calibri"/>
                <a:ea typeface="MS Mincho"/>
                <a:cs typeface="Arial" pitchFamily="34" charset="0"/>
              </a:rPr>
              <a:t>IP revised at First SST-VC Meeting in June and posted to SST-VC Portal pages.   No major changes to tasks.</a:t>
            </a:r>
            <a:endParaRPr lang="en-GB" altLang="ja-JP" sz="2800" b="1" i="1" dirty="0">
              <a:solidFill>
                <a:srgbClr val="FF0000"/>
              </a:solidFill>
              <a:latin typeface="Arial" pitchFamily="34" charset="0"/>
              <a:ea typeface="ＭＳ Ｐゴシック" pitchFamily="50" charset="-128"/>
              <a:cs typeface="Arial" pitchFamily="34" charset="0"/>
            </a:endParaRPr>
          </a:p>
          <a:p>
            <a:pPr defTabSz="914400" eaLnBrk="0" hangingPunct="0">
              <a:spcBef>
                <a:spcPts val="600"/>
              </a:spcBef>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66</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311795" y="1329466"/>
            <a:ext cx="8832205" cy="5129942"/>
          </a:xfrm>
          <a:prstGeom prst="rect">
            <a:avLst/>
          </a:prstGeom>
        </p:spPr>
        <p:txBody>
          <a:bodyPr/>
          <a:lstStyle/>
          <a:p>
            <a:pPr marR="0" lvl="0" algn="l" defTabSz="914400" rtl="0" eaLnBrk="1" fontAlgn="base" latinLnBrk="0" hangingPunct="1">
              <a:lnSpc>
                <a:spcPct val="90000"/>
              </a:lnSpc>
              <a:spcBef>
                <a:spcPct val="20000"/>
              </a:spcBef>
              <a:spcAft>
                <a:spcPct val="0"/>
              </a:spcAft>
              <a:buClrTx/>
              <a:buSzTx/>
              <a:tabLst/>
              <a:defRPr/>
            </a:pPr>
            <a:r>
              <a:rPr kumimoji="0" lang="en-AU"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Issues raised</a:t>
            </a:r>
            <a:r>
              <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 SIT-27:</a:t>
            </a:r>
            <a:endParaRPr kumimoji="0" lang="en-AU" altLang="ja-JP" sz="12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914400" lvl="1" indent="-457200">
              <a:buFont typeface="+mj-lt"/>
              <a:buAutoNum type="arabicPeriod"/>
            </a:pPr>
            <a:r>
              <a:rPr lang="en-AU" sz="2000" dirty="0" smtClean="0"/>
              <a:t>The SST </a:t>
            </a:r>
            <a:r>
              <a:rPr lang="en-AU" sz="2000" dirty="0"/>
              <a:t>VC Implementation Plan (IP</a:t>
            </a:r>
            <a:r>
              <a:rPr lang="en-AU" sz="2000" dirty="0" smtClean="0"/>
              <a:t>)</a:t>
            </a:r>
            <a:r>
              <a:rPr lang="en-AU" sz="2000" dirty="0"/>
              <a:t> </a:t>
            </a:r>
            <a:r>
              <a:rPr lang="en-AU" sz="2000" dirty="0" smtClean="0"/>
              <a:t>was endorsed, leveraging GHRSST.</a:t>
            </a:r>
          </a:p>
          <a:p>
            <a:pPr marL="914400" lvl="1" indent="-457200">
              <a:buFont typeface="+mj-lt"/>
              <a:buAutoNum type="arabicPeriod"/>
            </a:pPr>
            <a:r>
              <a:rPr lang="en-AU" sz="2000" dirty="0" smtClean="0"/>
              <a:t>CEOS </a:t>
            </a:r>
            <a:r>
              <a:rPr lang="en-AU" sz="2000" dirty="0"/>
              <a:t>Agencies </a:t>
            </a:r>
            <a:r>
              <a:rPr lang="en-AU" sz="2000" dirty="0" smtClean="0"/>
              <a:t>encouraged to </a:t>
            </a:r>
            <a:r>
              <a:rPr lang="en-AU" sz="2000" dirty="0"/>
              <a:t>nominate representatives to the SST VC </a:t>
            </a:r>
            <a:r>
              <a:rPr lang="en-AU" sz="2000" dirty="0" smtClean="0"/>
              <a:t>Team - i</a:t>
            </a:r>
            <a:r>
              <a:rPr lang="en-AU" altLang="ja-JP" sz="2000" dirty="0" smtClean="0"/>
              <a:t>t is hoped that CEOS </a:t>
            </a:r>
            <a:r>
              <a:rPr lang="en-AU" altLang="ja-JP" sz="2000" dirty="0"/>
              <a:t>can enable fuller participation in the SST-VC by CEOS Members having SST capabilities/</a:t>
            </a:r>
            <a:r>
              <a:rPr lang="en-AU" altLang="ja-JP" sz="2000" dirty="0" smtClean="0"/>
              <a:t>interests, and can help </a:t>
            </a:r>
            <a:r>
              <a:rPr lang="en-AU" altLang="ja-JP" sz="2000" dirty="0"/>
              <a:t>ensure agency commitments are sustained over </a:t>
            </a:r>
            <a:r>
              <a:rPr lang="en-AU" altLang="ja-JP" sz="2000" dirty="0" smtClean="0"/>
              <a:t>time.</a:t>
            </a:r>
            <a:endParaRPr lang="en-AU" altLang="ja-JP" sz="2000" dirty="0"/>
          </a:p>
          <a:p>
            <a:pPr marL="914400" lvl="1" indent="-457200">
              <a:buFont typeface="+mj-lt"/>
              <a:buAutoNum type="arabicPeriod"/>
            </a:pPr>
            <a:r>
              <a:rPr lang="en-GB" altLang="ja-JP" sz="2000" dirty="0" smtClean="0"/>
              <a:t>A number of CEOS VCs are trying to emulate the SST-GHRSST relationship; leveraging VC-related international science teams.</a:t>
            </a:r>
            <a:endParaRPr lang="en-GB" altLang="ja-JP" sz="2000" dirty="0"/>
          </a:p>
          <a:p>
            <a:pPr marL="914400" lvl="1" indent="-457200">
              <a:buFont typeface="+mj-lt"/>
              <a:buAutoNum type="arabicPeriod"/>
            </a:pPr>
            <a:r>
              <a:rPr lang="en-GB" altLang="ja-JP" sz="2000" dirty="0" err="1" smtClean="0"/>
              <a:t>WGClimate</a:t>
            </a:r>
            <a:r>
              <a:rPr lang="en-GB" altLang="ja-JP" sz="2000" dirty="0" smtClean="0"/>
              <a:t> planning to trial the ECV process with SST-VC.</a:t>
            </a:r>
          </a:p>
          <a:p>
            <a:pPr marL="914400" lvl="1" indent="-457200">
              <a:buFont typeface="+mj-lt"/>
              <a:buAutoNum type="arabicPeriod"/>
            </a:pPr>
            <a:endParaRPr lang="en-GB" altLang="ja-JP" sz="2000" dirty="0"/>
          </a:p>
          <a:p>
            <a:pPr lvl="1"/>
            <a:r>
              <a:rPr lang="en-GB" altLang="ja-JP" sz="2400" b="1" i="1" dirty="0" smtClean="0"/>
              <a:t>Summary of 2012: First SST-VC Meeting, revised IP, continuing issues with full CEOS agency engagement, SST VC Portal released, unexpected progress with WGISS systems, outreach materials assessed, new launches and old sensor failures</a:t>
            </a: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67</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May 2012</a:t>
            </a:r>
            <a:r>
              <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telcon</a:t>
            </a:r>
          </a:p>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914400" lvl="1" indent="-457200" defTabSz="914400">
              <a:lnSpc>
                <a:spcPct val="90000"/>
              </a:lnSpc>
              <a:spcBef>
                <a:spcPct val="20000"/>
              </a:spcBef>
              <a:buFont typeface="+mj-lt"/>
              <a:buAutoNum type="arabicPeriod"/>
              <a:defRPr/>
            </a:pPr>
            <a:r>
              <a:rPr lang="en-GB" sz="2400" dirty="0" smtClean="0"/>
              <a:t>Craig </a:t>
            </a:r>
            <a:r>
              <a:rPr lang="en-GB" sz="2400" dirty="0" err="1" smtClean="0"/>
              <a:t>Donlon</a:t>
            </a:r>
            <a:r>
              <a:rPr lang="en-GB" sz="2400" dirty="0" smtClean="0"/>
              <a:t> to </a:t>
            </a:r>
            <a:r>
              <a:rPr lang="en-GB" sz="2400" dirty="0"/>
              <a:t>send </a:t>
            </a:r>
            <a:r>
              <a:rPr lang="en-GB" sz="2400" dirty="0" smtClean="0"/>
              <a:t>best </a:t>
            </a:r>
            <a:r>
              <a:rPr lang="en-GB" sz="2400" dirty="0"/>
              <a:t>estimate of individuals to approach top-down for SST target agencies in Russia and China, and for KARI to </a:t>
            </a:r>
            <a:r>
              <a:rPr lang="en-GB" sz="2400" dirty="0" err="1" smtClean="0"/>
              <a:t>Freilich</a:t>
            </a:r>
            <a:r>
              <a:rPr lang="en-GB" sz="2400" dirty="0" smtClean="0"/>
              <a:t> and SIT </a:t>
            </a:r>
            <a:r>
              <a:rPr lang="en-GB" sz="2400" dirty="0"/>
              <a:t>Chair team for follow-up</a:t>
            </a:r>
            <a:r>
              <a:rPr lang="en-GB" sz="2400" dirty="0" smtClean="0"/>
              <a:t>.</a:t>
            </a:r>
            <a:endParaRPr lang="en-GB" sz="2400" b="1" i="1" dirty="0"/>
          </a:p>
          <a:p>
            <a:pPr lvl="2" algn="ctr" defTabSz="914400">
              <a:lnSpc>
                <a:spcPct val="90000"/>
              </a:lnSpc>
              <a:spcBef>
                <a:spcPct val="20000"/>
              </a:spcBef>
              <a:defRPr/>
            </a:pPr>
            <a:r>
              <a:rPr lang="en-GB" sz="2800" b="1" i="1" dirty="0" smtClean="0"/>
              <a:t>In Progress.</a:t>
            </a:r>
          </a:p>
          <a:p>
            <a:pPr marL="914400" lvl="1" indent="-457200" defTabSz="914400">
              <a:lnSpc>
                <a:spcPct val="90000"/>
              </a:lnSpc>
              <a:spcBef>
                <a:spcPct val="20000"/>
              </a:spcBef>
              <a:buFont typeface="+mj-lt"/>
              <a:buAutoNum type="arabicPeriod"/>
              <a:defRPr/>
            </a:pPr>
            <a:endParaRPr lang="en-GB" sz="2400" dirty="0"/>
          </a:p>
          <a:p>
            <a:pPr marL="914400" lvl="1" indent="-457200" defTabSz="914400">
              <a:lnSpc>
                <a:spcPct val="90000"/>
              </a:lnSpc>
              <a:spcBef>
                <a:spcPct val="20000"/>
              </a:spcBef>
              <a:buFont typeface="+mj-lt"/>
              <a:buAutoNum type="arabicPeriod"/>
              <a:defRPr/>
            </a:pPr>
            <a:r>
              <a:rPr lang="en-GB" sz="2400" dirty="0" err="1" smtClean="0"/>
              <a:t>Freilich</a:t>
            </a:r>
            <a:r>
              <a:rPr lang="en-GB" sz="2400" dirty="0" smtClean="0"/>
              <a:t> and CEOS </a:t>
            </a:r>
            <a:r>
              <a:rPr lang="en-GB" sz="2400" dirty="0"/>
              <a:t>SIT Chair team to follow-up with suggested contacts from Russia and China, KARI, as well as ISRO on desired engagement with the SST-VC.</a:t>
            </a:r>
          </a:p>
          <a:p>
            <a:pPr lvl="2" algn="ctr" defTabSz="914400">
              <a:lnSpc>
                <a:spcPct val="90000"/>
              </a:lnSpc>
              <a:spcBef>
                <a:spcPct val="20000"/>
              </a:spcBef>
              <a:defRPr/>
            </a:pPr>
            <a:r>
              <a:rPr lang="en-GB" sz="2800" b="1" i="1" dirty="0" smtClean="0">
                <a:solidFill>
                  <a:srgbClr val="002569"/>
                </a:solidFill>
              </a:rPr>
              <a:t>Awaiting above action.</a:t>
            </a:r>
          </a:p>
        </p:txBody>
      </p:sp>
    </p:spTree>
  </p:cSld>
  <p:clrMapOvr>
    <a:overrideClrMapping bg1="lt1" tx1="dk1" bg2="lt2" tx2="dk2" accent1="accent1" accent2="accent2" accent3="accent3" accent4="accent4" accent5="accent5" accent6="accent6" hlink="hlink" folHlink="folHlink"/>
  </p:clrMapOvr>
  <p:transition xmlns:p14="http://schemas.microsoft.com/office/powerpoint/2010/main" spd="slow"/>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68</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CEOS-25</a:t>
            </a: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12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GB" sz="2400" dirty="0"/>
              <a:t>25-18: </a:t>
            </a:r>
            <a:r>
              <a:rPr lang="en-GB" sz="2400" dirty="0" err="1"/>
              <a:t>WGClimate</a:t>
            </a:r>
            <a:r>
              <a:rPr lang="en-GB" sz="2400" dirty="0"/>
              <a:t> and SST-VC to undertake a pilot effort in 2012 to demonstrate the approach and benefits of the contribution of the CEOS Constellations to ECV coordination – and to report to CEOS-26 with a progress statement and recommendations</a:t>
            </a:r>
            <a:r>
              <a:rPr lang="en-GB" sz="2400" dirty="0" smtClean="0"/>
              <a:t>.</a:t>
            </a:r>
            <a:endParaRPr lang="en-AU" sz="2400" b="1" i="1" dirty="0" smtClean="0"/>
          </a:p>
          <a:p>
            <a:pPr lvl="1" defTabSz="914400">
              <a:lnSpc>
                <a:spcPct val="90000"/>
              </a:lnSpc>
              <a:spcBef>
                <a:spcPct val="20000"/>
              </a:spcBef>
              <a:defRPr/>
            </a:pPr>
            <a:endParaRPr lang="en-AU" sz="1200" dirty="0" smtClean="0">
              <a:solidFill>
                <a:srgbClr val="002569"/>
              </a:solidFill>
            </a:endParaRPr>
          </a:p>
          <a:p>
            <a:pPr lvl="1" defTabSz="914400">
              <a:lnSpc>
                <a:spcPct val="90000"/>
              </a:lnSpc>
              <a:spcBef>
                <a:spcPct val="20000"/>
              </a:spcBef>
              <a:defRPr/>
            </a:pPr>
            <a:r>
              <a:rPr lang="en-AU" sz="2400" b="1" i="1" dirty="0">
                <a:solidFill>
                  <a:srgbClr val="002569"/>
                </a:solidFill>
              </a:rPr>
              <a:t>A discussion </a:t>
            </a:r>
            <a:r>
              <a:rPr lang="en-AU" sz="2400" b="1" i="1" dirty="0" err="1">
                <a:solidFill>
                  <a:srgbClr val="002569"/>
                </a:solidFill>
              </a:rPr>
              <a:t>teleconf</a:t>
            </a:r>
            <a:r>
              <a:rPr lang="en-AU" sz="2400" b="1" i="1" dirty="0">
                <a:solidFill>
                  <a:srgbClr val="002569"/>
                </a:solidFill>
              </a:rPr>
              <a:t> between </a:t>
            </a:r>
            <a:r>
              <a:rPr lang="en-AU" sz="2400" b="1" i="1" dirty="0" smtClean="0">
                <a:solidFill>
                  <a:srgbClr val="002569"/>
                </a:solidFill>
              </a:rPr>
              <a:t>SST</a:t>
            </a:r>
            <a:r>
              <a:rPr lang="en-AU" sz="2400" b="1" i="1" dirty="0">
                <a:solidFill>
                  <a:srgbClr val="002569"/>
                </a:solidFill>
              </a:rPr>
              <a:t>-VC co-Chair and </a:t>
            </a:r>
            <a:r>
              <a:rPr lang="en-AU" sz="2400" b="1" i="1" dirty="0" err="1">
                <a:solidFill>
                  <a:srgbClr val="002569"/>
                </a:solidFill>
              </a:rPr>
              <a:t>WGClimate</a:t>
            </a:r>
            <a:r>
              <a:rPr lang="en-AU" sz="2400" b="1" i="1" dirty="0">
                <a:solidFill>
                  <a:srgbClr val="002569"/>
                </a:solidFill>
              </a:rPr>
              <a:t> co-Chair </a:t>
            </a:r>
            <a:r>
              <a:rPr lang="en-AU" sz="2400" b="1" i="1" dirty="0" smtClean="0">
                <a:solidFill>
                  <a:srgbClr val="002569"/>
                </a:solidFill>
              </a:rPr>
              <a:t>established </a:t>
            </a:r>
            <a:r>
              <a:rPr lang="en-AU" sz="2400" b="1" i="1" dirty="0">
                <a:solidFill>
                  <a:srgbClr val="002569"/>
                </a:solidFill>
              </a:rPr>
              <a:t>that better “bottom-up” feedback from the CEOS </a:t>
            </a:r>
            <a:r>
              <a:rPr lang="en-AU" sz="2400" b="1" i="1" dirty="0" smtClean="0">
                <a:solidFill>
                  <a:srgbClr val="002569"/>
                </a:solidFill>
              </a:rPr>
              <a:t>VCs is required </a:t>
            </a:r>
            <a:r>
              <a:rPr lang="en-AU" sz="2400" b="1" i="1" dirty="0">
                <a:solidFill>
                  <a:srgbClr val="002569"/>
                </a:solidFill>
              </a:rPr>
              <a:t>to develop the most appropriate CEOS climate architecture.  The SST-VC will continue to work as a pilot for </a:t>
            </a:r>
            <a:r>
              <a:rPr lang="en-AU" sz="2400" b="1" i="1" dirty="0" err="1">
                <a:solidFill>
                  <a:srgbClr val="002569"/>
                </a:solidFill>
              </a:rPr>
              <a:t>WGClimate</a:t>
            </a:r>
            <a:r>
              <a:rPr lang="en-AU" sz="2400" b="1" i="1" dirty="0">
                <a:solidFill>
                  <a:srgbClr val="002569"/>
                </a:solidFill>
              </a:rPr>
              <a:t> to </a:t>
            </a:r>
            <a:r>
              <a:rPr lang="en-AU" sz="2400" b="1" i="1" dirty="0" smtClean="0">
                <a:solidFill>
                  <a:srgbClr val="002569"/>
                </a:solidFill>
              </a:rPr>
              <a:t>establish </a:t>
            </a:r>
            <a:r>
              <a:rPr lang="en-AU" sz="2400" b="1" i="1" dirty="0">
                <a:solidFill>
                  <a:srgbClr val="002569"/>
                </a:solidFill>
              </a:rPr>
              <a:t>the best mechanisms to achieve </a:t>
            </a:r>
            <a:r>
              <a:rPr lang="en-AU" sz="2400" b="1" i="1" dirty="0" smtClean="0">
                <a:solidFill>
                  <a:srgbClr val="002569"/>
                </a:solidFill>
              </a:rPr>
              <a:t>this</a:t>
            </a:r>
            <a:r>
              <a:rPr lang="en-AU" sz="2400" b="1" i="1" dirty="0">
                <a:solidFill>
                  <a:srgbClr val="002569"/>
                </a:solidFill>
              </a:rPr>
              <a:t> </a:t>
            </a:r>
            <a:r>
              <a:rPr lang="en-AU" sz="2400" b="1" i="1" dirty="0" smtClean="0">
                <a:solidFill>
                  <a:srgbClr val="002569"/>
                </a:solidFill>
              </a:rPr>
              <a:t>goal.</a:t>
            </a:r>
            <a:endParaRPr kumimoji="0" lang="en-US" altLang="ja-JP" sz="2200" b="1" i="0" u="none" strike="noStrike" kern="0" cap="none" spc="0" normalizeH="0" baseline="0" noProof="0" dirty="0" smtClean="0">
              <a:ln>
                <a:noFill/>
              </a:ln>
              <a:solidFill>
                <a:srgbClr val="002569"/>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8592439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69</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SIT-27 and Workshop</a:t>
            </a: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GB" sz="2400" dirty="0"/>
              <a:t>27-8: SIT Chair to write to the SST-VC team to confirm approval of their Implementation Plan and to urge their progress towards the first milestones as scheduled in the </a:t>
            </a:r>
            <a:r>
              <a:rPr lang="en-GB" sz="2400" dirty="0" smtClean="0"/>
              <a:t>IP.</a:t>
            </a:r>
            <a:endParaRPr lang="en-GB" sz="2400" dirty="0"/>
          </a:p>
          <a:p>
            <a:pPr lvl="1" algn="ctr" defTabSz="914400">
              <a:lnSpc>
                <a:spcPct val="90000"/>
              </a:lnSpc>
              <a:spcBef>
                <a:spcPct val="20000"/>
              </a:spcBef>
              <a:defRPr/>
            </a:pPr>
            <a:r>
              <a:rPr lang="en-GB" sz="2800" b="1" i="1" dirty="0" smtClean="0">
                <a:solidFill>
                  <a:srgbClr val="002569"/>
                </a:solidFill>
              </a:rPr>
              <a:t>Complete</a:t>
            </a:r>
            <a:r>
              <a:rPr lang="en-GB" sz="2400" b="1" i="1" dirty="0" smtClean="0">
                <a:solidFill>
                  <a:srgbClr val="002569"/>
                </a:solidFill>
              </a:rPr>
              <a:t>.</a:t>
            </a:r>
          </a:p>
          <a:p>
            <a:pPr lvl="1" defTabSz="914400">
              <a:lnSpc>
                <a:spcPct val="90000"/>
              </a:lnSpc>
              <a:spcBef>
                <a:spcPct val="20000"/>
              </a:spcBef>
              <a:defRPr/>
            </a:pPr>
            <a:endParaRPr lang="en-GB" altLang="ja-JP" sz="2400" b="1" i="1" kern="0" dirty="0">
              <a:solidFill>
                <a:schemeClr val="tx1">
                  <a:lumMod val="75000"/>
                </a:schemeClr>
              </a:solidFill>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US" altLang="ja-JP" sz="2200" kern="0" dirty="0">
                <a:solidFill>
                  <a:schemeClr val="tx1">
                    <a:lumMod val="75000"/>
                  </a:schemeClr>
                </a:solidFill>
                <a:latin typeface="Arial" pitchFamily="34" charset="0"/>
                <a:ea typeface="ＭＳ Ｐゴシック" pitchFamily="50" charset="-128"/>
                <a:cs typeface="Arial" pitchFamily="34" charset="0"/>
              </a:rPr>
              <a:t>27-9: SIT Chair to circulate a call for CEOS Agencies to nominate representatives to the SST VC Team – in support of SST-VC IP objectives</a:t>
            </a:r>
            <a:r>
              <a:rPr lang="en-US" altLang="ja-JP" sz="2200" kern="0" dirty="0" smtClean="0">
                <a:solidFill>
                  <a:schemeClr val="tx1">
                    <a:lumMod val="75000"/>
                  </a:schemeClr>
                </a:solidFill>
                <a:latin typeface="Arial" pitchFamily="34" charset="0"/>
                <a:ea typeface="ＭＳ Ｐゴシック" pitchFamily="50" charset="-128"/>
                <a:cs typeface="Arial" pitchFamily="34" charset="0"/>
              </a:rPr>
              <a:t>.</a:t>
            </a:r>
            <a:endParaRPr lang="en-US" altLang="ja-JP" sz="2200" kern="0" dirty="0">
              <a:solidFill>
                <a:schemeClr val="tx1">
                  <a:lumMod val="75000"/>
                </a:schemeClr>
              </a:solidFill>
              <a:latin typeface="Arial" pitchFamily="34" charset="0"/>
              <a:ea typeface="ＭＳ Ｐゴシック" pitchFamily="50" charset="-128"/>
              <a:cs typeface="Arial" pitchFamily="34" charset="0"/>
            </a:endParaRPr>
          </a:p>
          <a:p>
            <a:pPr lvl="1" algn="ctr" defTabSz="914400">
              <a:lnSpc>
                <a:spcPct val="90000"/>
              </a:lnSpc>
              <a:spcBef>
                <a:spcPct val="20000"/>
              </a:spcBef>
              <a:defRPr/>
            </a:pPr>
            <a:r>
              <a:rPr lang="en-US" altLang="ja-JP" sz="2800" b="1" i="1" kern="0" dirty="0" smtClean="0">
                <a:solidFill>
                  <a:srgbClr val="002569"/>
                </a:solidFill>
                <a:latin typeface="Arial" pitchFamily="34" charset="0"/>
                <a:ea typeface="ＭＳ Ｐゴシック" pitchFamily="50" charset="-128"/>
                <a:cs typeface="Arial" pitchFamily="34" charset="0"/>
              </a:rPr>
              <a:t>In Progress.</a:t>
            </a:r>
          </a:p>
          <a:p>
            <a:pPr lvl="1" defTabSz="914400">
              <a:lnSpc>
                <a:spcPct val="90000"/>
              </a:lnSpc>
              <a:spcBef>
                <a:spcPct val="20000"/>
              </a:spcBef>
              <a:defRPr/>
            </a:pPr>
            <a:endParaRPr kumimoji="0" lang="en-US" altLang="ja-JP" sz="2200" b="1" i="1"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412766041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 review </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Relevant to VCs and WGs</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Focus on actions not covered in status reports</a:t>
            </a: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000"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25121806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70</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 VC Portal &amp; IDN/CWIC </a:t>
            </a:r>
          </a:p>
        </p:txBody>
      </p:sp>
      <p:sp>
        <p:nvSpPr>
          <p:cNvPr id="5" name="Rectangle 3"/>
          <p:cNvSpPr txBox="1">
            <a:spLocks noChangeArrowheads="1"/>
          </p:cNvSpPr>
          <p:nvPr/>
        </p:nvSpPr>
        <p:spPr>
          <a:xfrm>
            <a:off x="147037" y="1416908"/>
            <a:ext cx="8832205" cy="5129942"/>
          </a:xfrm>
          <a:prstGeom prst="rect">
            <a:avLst/>
          </a:prstGeom>
        </p:spPr>
        <p:txBody>
          <a:bodyPr/>
          <a:lstStyle/>
          <a:p>
            <a:pPr algn="ctr"/>
            <a:r>
              <a:rPr lang="en-US" sz="3200" b="1" i="1" dirty="0" smtClean="0"/>
              <a:t>SST-VC Portal “version 1” action complete</a:t>
            </a:r>
            <a:endParaRPr lang="en-US" sz="3200" b="1" i="1" dirty="0"/>
          </a:p>
          <a:p>
            <a:endParaRPr lang="en-US" sz="1200" dirty="0"/>
          </a:p>
          <a:p>
            <a:r>
              <a:rPr lang="en-US" sz="2400" dirty="0" smtClean="0"/>
              <a:t>At GHRSST</a:t>
            </a:r>
            <a:r>
              <a:rPr lang="en-US" sz="2400" dirty="0"/>
              <a:t>: </a:t>
            </a:r>
            <a:r>
              <a:rPr lang="en-US" sz="2400" dirty="0">
                <a:hlinkClick r:id="rId3"/>
              </a:rPr>
              <a:t> </a:t>
            </a:r>
            <a:r>
              <a:rPr lang="en-US" sz="2400" dirty="0">
                <a:hlinkClick r:id="rId4"/>
              </a:rPr>
              <a:t>https://www.ghrsst.org/users-partners/ceos-sst-vc/</a:t>
            </a:r>
          </a:p>
          <a:p>
            <a:r>
              <a:rPr lang="en-US" sz="2400" dirty="0" smtClean="0"/>
              <a:t>At CEOS</a:t>
            </a:r>
            <a:r>
              <a:rPr lang="en-US" sz="2400" dirty="0"/>
              <a:t>: </a:t>
            </a:r>
            <a:r>
              <a:rPr lang="en-US" sz="2400" u="sng" dirty="0">
                <a:hlinkClick r:id="rId5"/>
              </a:rPr>
              <a:t>http://www.ceos.org</a:t>
            </a:r>
            <a:r>
              <a:rPr lang="en-US" sz="2400" u="sng" dirty="0" smtClean="0">
                <a:hlinkClick r:id="rId5"/>
              </a:rPr>
              <a:t>/</a:t>
            </a:r>
            <a:r>
              <a:rPr lang="en-US" sz="2400" u="sng" dirty="0" err="1" smtClean="0">
                <a:hlinkClick r:id="rId5"/>
              </a:rPr>
              <a:t>sst</a:t>
            </a:r>
            <a:endParaRPr lang="en-US" sz="2400" u="sng" dirty="0" smtClean="0"/>
          </a:p>
          <a:p>
            <a:endParaRPr lang="en-US" altLang="ja-JP" sz="2400" b="1" u="sng" kern="0" noProof="0" dirty="0" smtClean="0">
              <a:solidFill>
                <a:srgbClr val="002569"/>
              </a:solidFill>
              <a:latin typeface="Arial" pitchFamily="34" charset="0"/>
              <a:ea typeface="ＭＳ Ｐゴシック" pitchFamily="50" charset="-128"/>
              <a:cs typeface="Arial" pitchFamily="34" charset="0"/>
            </a:endParaRPr>
          </a:p>
          <a:p>
            <a:pPr algn="ctr"/>
            <a:r>
              <a:rPr lang="en-US" altLang="ja-JP" sz="3200" b="1" i="1" kern="0" noProof="0" dirty="0" smtClean="0">
                <a:solidFill>
                  <a:srgbClr val="002569"/>
                </a:solidFill>
                <a:latin typeface="Arial" pitchFamily="34" charset="0"/>
                <a:ea typeface="ＭＳ Ｐゴシック" pitchFamily="50" charset="-128"/>
                <a:cs typeface="Arial" pitchFamily="34" charset="0"/>
              </a:rPr>
              <a:t>BONUS TASK: SST-VC in WGISS Systems</a:t>
            </a:r>
          </a:p>
          <a:p>
            <a:pPr algn="ctr"/>
            <a:endParaRPr lang="en-US" altLang="ja-JP" sz="1200" b="1" i="1" kern="0" noProof="0" dirty="0" smtClean="0">
              <a:solidFill>
                <a:srgbClr val="002569"/>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US" altLang="ja-JP" sz="2400" b="1" kern="0" dirty="0" smtClean="0">
                <a:solidFill>
                  <a:srgbClr val="002569"/>
                </a:solidFill>
                <a:latin typeface="Arial" pitchFamily="34" charset="0"/>
                <a:ea typeface="ＭＳ Ｐゴシック" pitchFamily="50" charset="-128"/>
                <a:cs typeface="Arial" pitchFamily="34" charset="0"/>
              </a:rPr>
              <a:t>Currently sixty-one</a:t>
            </a:r>
            <a:r>
              <a:rPr lang="en-US" altLang="ja-JP" sz="2400" b="1" kern="0" noProof="0" dirty="0" smtClean="0">
                <a:solidFill>
                  <a:srgbClr val="002569"/>
                </a:solidFill>
                <a:latin typeface="Arial" pitchFamily="34" charset="0"/>
                <a:ea typeface="ＭＳ Ｐゴシック" pitchFamily="50" charset="-128"/>
                <a:cs typeface="Arial" pitchFamily="34" charset="0"/>
              </a:rPr>
              <a:t> L2, L3, and L4 SST “collections” and over 2.3 million data granules in GHRSST</a:t>
            </a:r>
          </a:p>
          <a:p>
            <a:pPr marL="800100" lvl="1" indent="-342900" defTabSz="914400">
              <a:lnSpc>
                <a:spcPct val="90000"/>
              </a:lnSpc>
              <a:spcBef>
                <a:spcPct val="20000"/>
              </a:spcBef>
              <a:buFont typeface="Arial" charset="0"/>
              <a:buChar char="•"/>
              <a:defRPr/>
            </a:pPr>
            <a:r>
              <a:rPr kumimoji="0" lang="en-US" altLang="ja-JP" sz="2400" b="1" i="0" u="none" strike="noStrike" kern="0" cap="none" spc="0" normalizeH="0" dirty="0" smtClean="0">
                <a:ln>
                  <a:noFill/>
                </a:ln>
                <a:solidFill>
                  <a:srgbClr val="002569"/>
                </a:solidFill>
                <a:effectLst/>
                <a:uLnTx/>
                <a:uFillTx/>
                <a:latin typeface="Arial" pitchFamily="34" charset="0"/>
                <a:ea typeface="ＭＳ Ｐゴシック" pitchFamily="50" charset="-128"/>
                <a:cs typeface="Arial" pitchFamily="34" charset="0"/>
              </a:rPr>
              <a:t>First collections were published to CEOS Integrated Data Network in August, with corresponding granule inventories in CEOS WGISS Integrated Catalog (CWIC). </a:t>
            </a:r>
            <a:r>
              <a:rPr lang="en-US" altLang="ja-JP" sz="2400" b="1" kern="0" dirty="0" smtClean="0">
                <a:solidFill>
                  <a:srgbClr val="002569"/>
                </a:solidFill>
                <a:latin typeface="Arial" pitchFamily="34" charset="0"/>
                <a:ea typeface="ＭＳ Ｐゴシック" pitchFamily="50" charset="-128"/>
                <a:cs typeface="Arial" pitchFamily="34" charset="0"/>
              </a:rPr>
              <a:t>Remaining collections/granules are underway.</a:t>
            </a:r>
            <a:endPar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79481241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71</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 SST Training Materials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a:lnSpc>
                <a:spcPct val="90000"/>
              </a:lnSpc>
              <a:spcBef>
                <a:spcPct val="20000"/>
              </a:spcBef>
              <a:buFont typeface="Arial" charset="0"/>
              <a:buChar char="•"/>
              <a:defRPr/>
            </a:pPr>
            <a:r>
              <a:rPr lang="en-US" altLang="ja-JP" sz="2800" b="1" kern="0" dirty="0" smtClean="0">
                <a:solidFill>
                  <a:srgbClr val="002569"/>
                </a:solidFill>
                <a:latin typeface="Arial" pitchFamily="34" charset="0"/>
                <a:ea typeface="ＭＳ Ｐゴシック" pitchFamily="50" charset="-128"/>
                <a:cs typeface="Arial" pitchFamily="34" charset="0"/>
              </a:rPr>
              <a:t>With input from international community, NOAA completed assessment </a:t>
            </a:r>
            <a:r>
              <a:rPr lang="en-US" altLang="ja-JP" sz="2800" b="1" kern="0" dirty="0">
                <a:solidFill>
                  <a:srgbClr val="002569"/>
                </a:solidFill>
                <a:latin typeface="Arial" pitchFamily="34" charset="0"/>
                <a:ea typeface="ＭＳ Ｐゴシック" pitchFamily="50" charset="-128"/>
                <a:cs typeface="Arial" pitchFamily="34" charset="0"/>
              </a:rPr>
              <a:t>of capacity development needs </a:t>
            </a:r>
            <a:r>
              <a:rPr lang="en-US" altLang="ja-JP" sz="2800" b="1" kern="0" dirty="0" smtClean="0">
                <a:solidFill>
                  <a:srgbClr val="002569"/>
                </a:solidFill>
                <a:latin typeface="Arial" pitchFamily="34" charset="0"/>
                <a:ea typeface="ＭＳ Ｐゴシック" pitchFamily="50" charset="-128"/>
                <a:cs typeface="Arial" pitchFamily="34" charset="0"/>
              </a:rPr>
              <a:t>for SST practitioners</a:t>
            </a:r>
          </a:p>
          <a:p>
            <a:pPr marL="342900" indent="-342900" defTabSz="914400">
              <a:lnSpc>
                <a:spcPct val="90000"/>
              </a:lnSpc>
              <a:spcBef>
                <a:spcPct val="20000"/>
              </a:spcBef>
              <a:buFont typeface="Arial" charset="0"/>
              <a:buChar char="•"/>
              <a:defRPr/>
            </a:pPr>
            <a:r>
              <a:rPr lang="en-US" altLang="ja-JP" sz="2800" b="1" kern="0" dirty="0">
                <a:solidFill>
                  <a:srgbClr val="002569"/>
                </a:solidFill>
                <a:latin typeface="Arial" pitchFamily="34" charset="0"/>
                <a:ea typeface="ＭＳ Ｐゴシック" pitchFamily="50" charset="-128"/>
                <a:cs typeface="Arial" pitchFamily="34" charset="0"/>
              </a:rPr>
              <a:t>A</a:t>
            </a:r>
            <a:r>
              <a:rPr lang="en-US" altLang="ja-JP" sz="2800" b="1" kern="0" dirty="0" smtClean="0">
                <a:solidFill>
                  <a:srgbClr val="002569"/>
                </a:solidFill>
                <a:latin typeface="Arial" pitchFamily="34" charset="0"/>
                <a:ea typeface="ＭＳ Ｐゴシック" pitchFamily="50" charset="-128"/>
                <a:cs typeface="Arial" pitchFamily="34" charset="0"/>
              </a:rPr>
              <a:t>ssessment will </a:t>
            </a:r>
            <a:r>
              <a:rPr lang="en-US" altLang="ja-JP" sz="2800" b="1" kern="0" dirty="0">
                <a:solidFill>
                  <a:srgbClr val="002569"/>
                </a:solidFill>
                <a:latin typeface="Arial" pitchFamily="34" charset="0"/>
                <a:ea typeface="ＭＳ Ｐゴシック" pitchFamily="50" charset="-128"/>
                <a:cs typeface="Arial" pitchFamily="34" charset="0"/>
              </a:rPr>
              <a:t>form </a:t>
            </a:r>
            <a:r>
              <a:rPr lang="en-US" altLang="ja-JP" sz="2800" b="1" kern="0" dirty="0" smtClean="0">
                <a:solidFill>
                  <a:srgbClr val="002569"/>
                </a:solidFill>
                <a:latin typeface="Arial" pitchFamily="34" charset="0"/>
                <a:ea typeface="ＭＳ Ｐゴシック" pitchFamily="50" charset="-128"/>
                <a:cs typeface="Arial" pitchFamily="34" charset="0"/>
              </a:rPr>
              <a:t>basis </a:t>
            </a:r>
            <a:r>
              <a:rPr lang="en-US" altLang="ja-JP" sz="2800" b="1" kern="0" dirty="0">
                <a:solidFill>
                  <a:srgbClr val="002569"/>
                </a:solidFill>
                <a:latin typeface="Arial" pitchFamily="34" charset="0"/>
                <a:ea typeface="ＭＳ Ｐゴシック" pitchFamily="50" charset="-128"/>
                <a:cs typeface="Arial" pitchFamily="34" charset="0"/>
              </a:rPr>
              <a:t>for targeted capacity building/training strategies for the SST-</a:t>
            </a:r>
            <a:r>
              <a:rPr lang="en-US" altLang="ja-JP" sz="2800" b="1" kern="0" dirty="0" smtClean="0">
                <a:solidFill>
                  <a:srgbClr val="002569"/>
                </a:solidFill>
                <a:latin typeface="Arial" pitchFamily="34" charset="0"/>
                <a:ea typeface="ＭＳ Ｐゴシック" pitchFamily="50" charset="-128"/>
                <a:cs typeface="Arial" pitchFamily="34" charset="0"/>
              </a:rPr>
              <a:t>VC </a:t>
            </a:r>
            <a:r>
              <a:rPr lang="en-US" altLang="ja-JP" sz="2800" b="1" kern="0" dirty="0">
                <a:solidFill>
                  <a:srgbClr val="002569"/>
                </a:solidFill>
                <a:latin typeface="Arial" pitchFamily="34" charset="0"/>
                <a:ea typeface="ＭＳ Ｐゴシック" pitchFamily="50" charset="-128"/>
                <a:cs typeface="Arial" pitchFamily="34" charset="0"/>
              </a:rPr>
              <a:t> </a:t>
            </a:r>
            <a:endParaRPr lang="en-US" altLang="ja-JP" sz="2800" b="1" kern="0" dirty="0" smtClean="0">
              <a:solidFill>
                <a:srgbClr val="002569"/>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US" altLang="ja-JP" sz="2800" b="1" kern="0" dirty="0">
                <a:solidFill>
                  <a:srgbClr val="002569"/>
                </a:solidFill>
                <a:latin typeface="Arial" pitchFamily="34" charset="0"/>
                <a:ea typeface="ＭＳ Ｐゴシック" pitchFamily="50" charset="-128"/>
                <a:cs typeface="Arial" pitchFamily="34" charset="0"/>
              </a:rPr>
              <a:t>D</a:t>
            </a:r>
            <a:r>
              <a:rPr lang="en-US" altLang="ja-JP" sz="2800" b="1" kern="0" dirty="0" smtClean="0">
                <a:solidFill>
                  <a:srgbClr val="002569"/>
                </a:solidFill>
                <a:latin typeface="Arial" pitchFamily="34" charset="0"/>
                <a:ea typeface="ＭＳ Ｐゴシック" pitchFamily="50" charset="-128"/>
                <a:cs typeface="Arial" pitchFamily="34" charset="0"/>
              </a:rPr>
              <a:t>evelopment </a:t>
            </a:r>
            <a:r>
              <a:rPr lang="en-US" altLang="ja-JP" sz="2800" b="1" kern="0" dirty="0">
                <a:solidFill>
                  <a:srgbClr val="002569"/>
                </a:solidFill>
                <a:latin typeface="Arial" pitchFamily="34" charset="0"/>
                <a:ea typeface="ＭＳ Ｐゴシック" pitchFamily="50" charset="-128"/>
                <a:cs typeface="Arial" pitchFamily="34" charset="0"/>
              </a:rPr>
              <a:t>of materials </a:t>
            </a:r>
            <a:r>
              <a:rPr lang="en-US" altLang="ja-JP" sz="2800" b="1" kern="0" dirty="0" smtClean="0">
                <a:solidFill>
                  <a:srgbClr val="002569"/>
                </a:solidFill>
                <a:latin typeface="Arial" pitchFamily="34" charset="0"/>
                <a:ea typeface="ＭＳ Ｐゴシック" pitchFamily="50" charset="-128"/>
                <a:cs typeface="Arial" pitchFamily="34" charset="0"/>
              </a:rPr>
              <a:t>will target</a:t>
            </a:r>
            <a:r>
              <a:rPr lang="en-US" altLang="ja-JP" sz="2800" b="1" kern="0" dirty="0">
                <a:solidFill>
                  <a:srgbClr val="002569"/>
                </a:solidFill>
                <a:latin typeface="Arial" pitchFamily="34" charset="0"/>
                <a:ea typeface="ＭＳ Ｐゴシック" pitchFamily="50" charset="-128"/>
                <a:cs typeface="Arial" pitchFamily="34" charset="0"/>
              </a:rPr>
              <a:t> </a:t>
            </a:r>
            <a:r>
              <a:rPr lang="en-US" altLang="ja-JP" sz="2800" b="1" kern="0" dirty="0" smtClean="0">
                <a:solidFill>
                  <a:srgbClr val="002569"/>
                </a:solidFill>
                <a:latin typeface="Arial" pitchFamily="34" charset="0"/>
                <a:ea typeface="ＭＳ Ｐゴシック" pitchFamily="50" charset="-128"/>
                <a:cs typeface="Arial" pitchFamily="34" charset="0"/>
              </a:rPr>
              <a:t>(1) general </a:t>
            </a:r>
            <a:r>
              <a:rPr lang="en-US" altLang="ja-JP" sz="2800" b="1" kern="0" dirty="0">
                <a:solidFill>
                  <a:srgbClr val="002569"/>
                </a:solidFill>
                <a:latin typeface="Arial" pitchFamily="34" charset="0"/>
                <a:ea typeface="ＭＳ Ｐゴシック" pitchFamily="50" charset="-128"/>
                <a:cs typeface="Arial" pitchFamily="34" charset="0"/>
              </a:rPr>
              <a:t>users and </a:t>
            </a:r>
            <a:r>
              <a:rPr lang="en-US" altLang="ja-JP" sz="2800" b="1" kern="0" dirty="0" smtClean="0">
                <a:solidFill>
                  <a:srgbClr val="002569"/>
                </a:solidFill>
                <a:latin typeface="Arial" pitchFamily="34" charset="0"/>
                <a:ea typeface="ＭＳ Ｐゴシック" pitchFamily="50" charset="-128"/>
                <a:cs typeface="Arial" pitchFamily="34" charset="0"/>
              </a:rPr>
              <a:t>(2) early</a:t>
            </a:r>
            <a:r>
              <a:rPr lang="en-US" altLang="ja-JP" sz="2800" b="1" kern="0" dirty="0">
                <a:solidFill>
                  <a:srgbClr val="002569"/>
                </a:solidFill>
                <a:latin typeface="Arial" pitchFamily="34" charset="0"/>
                <a:ea typeface="ＭＳ Ｐゴシック" pitchFamily="50" charset="-128"/>
                <a:cs typeface="Arial" pitchFamily="34" charset="0"/>
              </a:rPr>
              <a:t>-career professionals </a:t>
            </a:r>
            <a:endParaRPr lang="en-US" altLang="ja-JP" sz="2800" b="1" kern="0" dirty="0" smtClean="0">
              <a:solidFill>
                <a:srgbClr val="002569"/>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US" altLang="ja-JP" sz="2800" b="1" kern="0" dirty="0" smtClean="0">
                <a:solidFill>
                  <a:srgbClr val="002569"/>
                </a:solidFill>
                <a:latin typeface="Arial" pitchFamily="34" charset="0"/>
                <a:ea typeface="ＭＳ Ｐゴシック" pitchFamily="50" charset="-128"/>
                <a:cs typeface="Arial" pitchFamily="34" charset="0"/>
              </a:rPr>
              <a:t>Specific </a:t>
            </a:r>
            <a:r>
              <a:rPr lang="en-US" altLang="ja-JP" sz="2800" b="1" kern="0" dirty="0">
                <a:solidFill>
                  <a:srgbClr val="002569"/>
                </a:solidFill>
                <a:latin typeface="Arial" pitchFamily="34" charset="0"/>
                <a:ea typeface="ＭＳ Ｐゴシック" pitchFamily="50" charset="-128"/>
                <a:cs typeface="Arial" pitchFamily="34" charset="0"/>
              </a:rPr>
              <a:t>actions were identified to advance the development of these </a:t>
            </a:r>
            <a:r>
              <a:rPr lang="en-US" altLang="ja-JP" sz="2800" b="1" kern="0" dirty="0" smtClean="0">
                <a:solidFill>
                  <a:srgbClr val="002569"/>
                </a:solidFill>
                <a:latin typeface="Arial" pitchFamily="34" charset="0"/>
                <a:ea typeface="ＭＳ Ｐゴシック" pitchFamily="50" charset="-128"/>
                <a:cs typeface="Arial" pitchFamily="34" charset="0"/>
              </a:rPr>
              <a:t>materials</a:t>
            </a:r>
          </a:p>
          <a:p>
            <a:pPr marL="800100" lvl="1" indent="-342900" defTabSz="914400">
              <a:lnSpc>
                <a:spcPct val="90000"/>
              </a:lnSpc>
              <a:spcBef>
                <a:spcPct val="20000"/>
              </a:spcBef>
              <a:buFont typeface="Arial" charset="0"/>
              <a:buChar char="•"/>
              <a:defRPr/>
            </a:pPr>
            <a:r>
              <a:rPr lang="en-US" altLang="ja-JP" sz="2800" b="1" kern="0" dirty="0" smtClean="0">
                <a:solidFill>
                  <a:srgbClr val="002569"/>
                </a:solidFill>
                <a:latin typeface="Arial" pitchFamily="34" charset="0"/>
                <a:ea typeface="ＭＳ Ｐゴシック" pitchFamily="50" charset="-128"/>
                <a:cs typeface="Arial" pitchFamily="34" charset="0"/>
              </a:rPr>
              <a:t>Grouping SST datasets by application areas</a:t>
            </a:r>
          </a:p>
          <a:p>
            <a:pPr marL="800100" lvl="1" indent="-342900" defTabSz="914400">
              <a:lnSpc>
                <a:spcPct val="90000"/>
              </a:lnSpc>
              <a:spcBef>
                <a:spcPct val="20000"/>
              </a:spcBef>
              <a:buFont typeface="Arial" charset="0"/>
              <a:buChar char="•"/>
              <a:defRPr/>
            </a:pPr>
            <a:r>
              <a:rPr lang="en-US" altLang="ja-JP" sz="2800" b="1" kern="0" dirty="0" smtClean="0">
                <a:solidFill>
                  <a:srgbClr val="002569"/>
                </a:solidFill>
                <a:latin typeface="Arial" pitchFamily="34" charset="0"/>
                <a:ea typeface="ＭＳ Ｐゴシック" pitchFamily="50" charset="-128"/>
                <a:cs typeface="Arial" pitchFamily="34" charset="0"/>
              </a:rPr>
              <a:t>Simple “wizard” for dataset selection</a:t>
            </a:r>
          </a:p>
          <a:p>
            <a:pPr marL="800100" lvl="1" indent="-342900" defTabSz="914400">
              <a:lnSpc>
                <a:spcPct val="90000"/>
              </a:lnSpc>
              <a:spcBef>
                <a:spcPct val="20000"/>
              </a:spcBef>
              <a:buFont typeface="Arial" charset="0"/>
              <a:buChar char="•"/>
              <a:defRPr/>
            </a:pPr>
            <a:r>
              <a:rPr lang="en-US" altLang="ja-JP" sz="2800" b="1" kern="0" dirty="0" smtClean="0">
                <a:solidFill>
                  <a:srgbClr val="002569"/>
                </a:solidFill>
                <a:latin typeface="Arial" pitchFamily="34" charset="0"/>
                <a:ea typeface="ＭＳ Ｐゴシック" pitchFamily="50" charset="-128"/>
                <a:cs typeface="Arial" pitchFamily="34" charset="0"/>
              </a:rPr>
              <a:t>Outline for structured educational module</a:t>
            </a:r>
            <a:endParaRPr lang="en-US" altLang="ja-JP" sz="2800" b="1" kern="0" dirty="0">
              <a:solidFill>
                <a:srgbClr val="002569"/>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411108816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72</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 Improved SST </a:t>
            </a:r>
            <a:r>
              <a:rPr lang="en-US" dirty="0" err="1" smtClean="0">
                <a:latin typeface="Tahoma" pitchFamily="-106" charset="0"/>
                <a:ea typeface="ＭＳ Ｐゴシック" pitchFamily="-106" charset="-128"/>
                <a:cs typeface="Tahoma" pitchFamily="-106" charset="0"/>
              </a:rPr>
              <a:t>cal</a:t>
            </a:r>
            <a:r>
              <a:rPr lang="en-US" dirty="0" smtClean="0">
                <a:latin typeface="Tahoma" pitchFamily="-106" charset="0"/>
                <a:ea typeface="ＭＳ Ｐゴシック" pitchFamily="-106" charset="-128"/>
                <a:cs typeface="Tahoma" pitchFamily="-106" charset="0"/>
              </a:rPr>
              <a:t>/</a:t>
            </a:r>
            <a:r>
              <a:rPr lang="en-US" dirty="0" err="1" smtClean="0">
                <a:latin typeface="Tahoma" pitchFamily="-106" charset="0"/>
                <a:ea typeface="ＭＳ Ｐゴシック" pitchFamily="-106" charset="-128"/>
                <a:cs typeface="Tahoma" pitchFamily="-106" charset="0"/>
              </a:rPr>
              <a:t>val</a:t>
            </a:r>
            <a:endParaRPr lang="en-US" dirty="0" smtClean="0">
              <a:latin typeface="Tahoma" pitchFamily="-106" charset="0"/>
              <a:ea typeface="ＭＳ Ｐゴシック" pitchFamily="-106" charset="-128"/>
              <a:cs typeface="Tahoma" pitchFamily="-106" charset="0"/>
            </a:endParaRP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a:lnSpc>
                <a:spcPct val="90000"/>
              </a:lnSpc>
              <a:spcBef>
                <a:spcPct val="20000"/>
              </a:spcBef>
              <a:buFont typeface="Arial" charset="0"/>
              <a:buChar char="•"/>
              <a:defRPr/>
            </a:pPr>
            <a:r>
              <a:rPr lang="en-US" altLang="ja-JP" sz="2800" b="1" kern="0" dirty="0" smtClean="0">
                <a:solidFill>
                  <a:srgbClr val="002569"/>
                </a:solidFill>
                <a:latin typeface="Arial" pitchFamily="34" charset="0"/>
                <a:ea typeface="ＭＳ Ｐゴシック" pitchFamily="50" charset="-128"/>
                <a:cs typeface="Arial" pitchFamily="34" charset="0"/>
              </a:rPr>
              <a:t>Connection with GHRSST SST Validation Technical Advisory Group established</a:t>
            </a:r>
          </a:p>
          <a:p>
            <a:pPr marL="342900" indent="-342900" defTabSz="914400">
              <a:lnSpc>
                <a:spcPct val="90000"/>
              </a:lnSpc>
              <a:spcBef>
                <a:spcPct val="20000"/>
              </a:spcBef>
              <a:buFont typeface="Arial" charset="0"/>
              <a:buChar char="•"/>
              <a:defRPr/>
            </a:pPr>
            <a:endParaRPr lang="en-US" altLang="ja-JP" sz="2800" b="1" kern="0" dirty="0">
              <a:solidFill>
                <a:srgbClr val="002569"/>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78070349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73</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147037" y="1416908"/>
            <a:ext cx="8832205" cy="5129942"/>
          </a:xfrm>
          <a:prstGeom prst="rect">
            <a:avLst/>
          </a:prstGeom>
        </p:spPr>
        <p:txBody>
          <a:bodyPr/>
          <a:lstStyle/>
          <a:p>
            <a:pPr marR="0" lvl="0" algn="l" defTabSz="914400" rtl="0" eaLnBrk="1" fontAlgn="base" latinLnBrk="0" hangingPunct="1">
              <a:lnSpc>
                <a:spcPct val="90000"/>
              </a:lnSpc>
              <a:spcBef>
                <a:spcPct val="20000"/>
              </a:spcBef>
              <a:spcAft>
                <a:spcPct val="0"/>
              </a:spcAft>
              <a:buClrTx/>
              <a:buSzTx/>
              <a:tabLst/>
              <a:defRPr/>
            </a:pPr>
            <a:r>
              <a:rPr kumimoji="0" lang="en-US" altLang="ja-JP" sz="2400" b="1" i="0" u="none" strike="noStrike" kern="0" cap="none" spc="0" normalizeH="0" baseline="0" noProof="0" dirty="0" err="1" smtClean="0">
                <a:ln>
                  <a:noFill/>
                </a:ln>
                <a:solidFill>
                  <a:schemeClr val="tx1">
                    <a:lumMod val="75000"/>
                  </a:schemeClr>
                </a:solidFill>
                <a:effectLst/>
                <a:uLnTx/>
                <a:uFillTx/>
                <a:latin typeface="Arial" pitchFamily="34" charset="0"/>
                <a:ea typeface="ＭＳ Ｐゴシック" pitchFamily="50" charset="-128"/>
                <a:cs typeface="Arial" pitchFamily="34" charset="0"/>
              </a:rPr>
              <a:t>Wishlist</a:t>
            </a:r>
            <a:r>
              <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a:t>
            </a:r>
            <a:r>
              <a:rPr lang="en-US" altLang="ja-JP" sz="2400" b="1" kern="0" noProof="0" dirty="0">
                <a:solidFill>
                  <a:schemeClr val="tx1">
                    <a:lumMod val="75000"/>
                  </a:schemeClr>
                </a:solidFill>
                <a:latin typeface="Arial" pitchFamily="34" charset="0"/>
                <a:ea typeface="ＭＳ Ｐゴシック" pitchFamily="50" charset="-128"/>
                <a:cs typeface="Arial" pitchFamily="34" charset="0"/>
              </a:rPr>
              <a:t> </a:t>
            </a:r>
            <a:r>
              <a:rPr lang="en-US" sz="2400" dirty="0" smtClean="0"/>
              <a:t>Participation </a:t>
            </a:r>
            <a:r>
              <a:rPr lang="en-US" sz="2400" dirty="0"/>
              <a:t>needed from ISRO, KARI, SOA and CMA, CONAE, and ROSKOSMOS</a:t>
            </a:r>
            <a:r>
              <a:rPr lang="en-AU" sz="2000" dirty="0" smtClean="0"/>
              <a:t>.</a:t>
            </a:r>
          </a:p>
          <a:p>
            <a:pPr lvl="1" defTabSz="914400">
              <a:lnSpc>
                <a:spcPct val="90000"/>
              </a:lnSpc>
              <a:spcBef>
                <a:spcPct val="20000"/>
              </a:spcBef>
              <a:defRPr/>
            </a:pPr>
            <a:endParaRPr lang="en-AU" sz="1200" dirty="0" smtClean="0"/>
          </a:p>
          <a:p>
            <a:pPr lvl="1" defTabSz="914400">
              <a:lnSpc>
                <a:spcPct val="90000"/>
              </a:lnSpc>
              <a:spcBef>
                <a:spcPct val="20000"/>
              </a:spcBef>
              <a:defRPr/>
            </a:pPr>
            <a:r>
              <a:rPr lang="en-AU" sz="2400" b="1" i="1" dirty="0" smtClean="0">
                <a:solidFill>
                  <a:srgbClr val="002569"/>
                </a:solidFill>
              </a:rPr>
              <a:t>No progress with above agencies – despite invitations none of those agencies was formally represented at the first SST VC meeting.  KMA did attend the GHRSST meeting and present on progress with COMS-1.</a:t>
            </a:r>
          </a:p>
          <a:p>
            <a:pPr lvl="1" defTabSz="914400">
              <a:lnSpc>
                <a:spcPct val="90000"/>
              </a:lnSpc>
              <a:spcBef>
                <a:spcPct val="20000"/>
              </a:spcBef>
              <a:defRPr/>
            </a:pPr>
            <a:endParaRPr lang="en-AU" sz="1200" b="1" i="1" dirty="0">
              <a:solidFill>
                <a:srgbClr val="002569"/>
              </a:solidFill>
            </a:endParaRPr>
          </a:p>
          <a:p>
            <a:pPr lvl="1" defTabSz="914400">
              <a:lnSpc>
                <a:spcPct val="90000"/>
              </a:lnSpc>
              <a:spcBef>
                <a:spcPct val="20000"/>
              </a:spcBef>
              <a:defRPr/>
            </a:pPr>
            <a:r>
              <a:rPr lang="en-AU" sz="2400" b="1" i="1" dirty="0" smtClean="0">
                <a:solidFill>
                  <a:srgbClr val="002569"/>
                </a:solidFill>
              </a:rPr>
              <a:t>Letter sent from the SST-VC Co-chairs to Beth Greenaway of the UK Space Agency, requesting her to make a nomination and highlighting the extensive contributions already made by the UK.</a:t>
            </a:r>
          </a:p>
          <a:p>
            <a:pPr lvl="1" defTabSz="914400">
              <a:lnSpc>
                <a:spcPct val="90000"/>
              </a:lnSpc>
              <a:spcBef>
                <a:spcPct val="20000"/>
              </a:spcBef>
              <a:defRPr/>
            </a:pPr>
            <a:endParaRPr lang="en-AU" sz="1200" b="1" i="1" dirty="0">
              <a:solidFill>
                <a:srgbClr val="002569"/>
              </a:solidFill>
            </a:endParaRPr>
          </a:p>
          <a:p>
            <a:pPr lvl="1" defTabSz="914400">
              <a:lnSpc>
                <a:spcPct val="90000"/>
              </a:lnSpc>
              <a:spcBef>
                <a:spcPct val="20000"/>
              </a:spcBef>
              <a:defRPr/>
            </a:pPr>
            <a:r>
              <a:rPr lang="en-AU" sz="2400" b="1" i="1" dirty="0" smtClean="0">
                <a:solidFill>
                  <a:srgbClr val="002569"/>
                </a:solidFill>
              </a:rPr>
              <a:t>CSIRO formally nominated a representative, who was able to attend the First SST-VC Meeting in June.</a:t>
            </a:r>
          </a:p>
          <a:p>
            <a:pPr marL="800100" lvl="1" indent="-342900" defTabSz="914400">
              <a:lnSpc>
                <a:spcPct val="90000"/>
              </a:lnSpc>
              <a:spcBef>
                <a:spcPct val="20000"/>
              </a:spcBef>
              <a:buFont typeface="Arial" charset="0"/>
              <a:buChar char="•"/>
              <a:defRPr/>
            </a:pPr>
            <a:endParaRPr lang="en-AU" altLang="ja-JP" sz="2000" kern="0" dirty="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00532819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47037" y="1632611"/>
            <a:ext cx="8832205" cy="1491528"/>
          </a:xfrm>
          <a:prstGeom prst="rect">
            <a:avLst/>
          </a:prstGeom>
        </p:spPr>
        <p:txBody>
          <a:bodyPr/>
          <a:lstStyle/>
          <a:p>
            <a:pPr lvl="1" algn="ctr" defTabSz="914400">
              <a:lnSpc>
                <a:spcPct val="90000"/>
              </a:lnSpc>
              <a:spcBef>
                <a:spcPct val="20000"/>
              </a:spcBef>
              <a:defRPr/>
            </a:pPr>
            <a:r>
              <a:rPr lang="en-AU" altLang="ja-JP" sz="3200" b="1" kern="0" dirty="0" smtClean="0">
                <a:latin typeface="Arial" pitchFamily="34" charset="0"/>
                <a:ea typeface="ＭＳ Ｐゴシック" pitchFamily="50" charset="-128"/>
                <a:cs typeface="Arial" pitchFamily="34" charset="0"/>
              </a:rPr>
              <a:t>Remaining AOB slides for reference</a:t>
            </a:r>
          </a:p>
          <a:p>
            <a:pPr lvl="1" defTabSz="914400">
              <a:lnSpc>
                <a:spcPct val="90000"/>
              </a:lnSpc>
              <a:spcBef>
                <a:spcPct val="20000"/>
              </a:spcBef>
              <a:defRPr/>
            </a:pPr>
            <a:endParaRPr lang="en-AU" altLang="ja-JP" sz="3200" b="1" kern="0" dirty="0" smtClean="0">
              <a:latin typeface="Arial" pitchFamily="34" charset="0"/>
              <a:ea typeface="ＭＳ Ｐゴシック" pitchFamily="50" charset="-128"/>
              <a:cs typeface="Arial" pitchFamily="34" charset="0"/>
            </a:endParaRPr>
          </a:p>
          <a:p>
            <a:pPr marL="1200150" lvl="1" indent="-742950" defTabSz="914400">
              <a:lnSpc>
                <a:spcPct val="90000"/>
              </a:lnSpc>
              <a:spcBef>
                <a:spcPct val="20000"/>
              </a:spcBef>
              <a:buAutoNum type="arabicPeriod"/>
              <a:defRPr/>
            </a:pPr>
            <a:r>
              <a:rPr lang="en-AU" altLang="ja-JP" sz="3200" b="1" kern="0" dirty="0" smtClean="0">
                <a:latin typeface="Arial" pitchFamily="34" charset="0"/>
                <a:ea typeface="ＭＳ Ｐゴシック" pitchFamily="50" charset="-128"/>
                <a:cs typeface="Arial" pitchFamily="34" charset="0"/>
              </a:rPr>
              <a:t>First SST-VC Meeting</a:t>
            </a:r>
          </a:p>
          <a:p>
            <a:pPr marL="1200150" lvl="1" indent="-742950" defTabSz="914400">
              <a:lnSpc>
                <a:spcPct val="90000"/>
              </a:lnSpc>
              <a:spcBef>
                <a:spcPct val="20000"/>
              </a:spcBef>
              <a:buAutoNum type="arabicPeriod"/>
              <a:defRPr/>
            </a:pPr>
            <a:r>
              <a:rPr lang="en-AU" altLang="ja-JP" sz="3200" b="1" kern="0" dirty="0" smtClean="0">
                <a:latin typeface="Arial" pitchFamily="34" charset="0"/>
                <a:ea typeface="ＭＳ Ｐゴシック" pitchFamily="50" charset="-128"/>
                <a:cs typeface="Arial" pitchFamily="34" charset="0"/>
              </a:rPr>
              <a:t>GHRSST-13 Science Team Meeting</a:t>
            </a:r>
          </a:p>
          <a:p>
            <a:pPr marL="1200150" lvl="1" indent="-742950" defTabSz="914400">
              <a:lnSpc>
                <a:spcPct val="90000"/>
              </a:lnSpc>
              <a:spcBef>
                <a:spcPct val="20000"/>
              </a:spcBef>
              <a:buAutoNum type="arabicPeriod"/>
              <a:defRPr/>
            </a:pPr>
            <a:r>
              <a:rPr lang="en-AU" altLang="ja-JP" sz="3200" b="1" kern="0" dirty="0" smtClean="0">
                <a:latin typeface="Arial" pitchFamily="34" charset="0"/>
                <a:ea typeface="ＭＳ Ｐゴシック" pitchFamily="50" charset="-128"/>
                <a:cs typeface="Arial" pitchFamily="34" charset="0"/>
              </a:rPr>
              <a:t>Loss of ENVISAT/AATSR</a:t>
            </a:r>
          </a:p>
          <a:p>
            <a:pPr marL="1200150" lvl="1" indent="-742950" defTabSz="914400">
              <a:lnSpc>
                <a:spcPct val="90000"/>
              </a:lnSpc>
              <a:spcBef>
                <a:spcPct val="20000"/>
              </a:spcBef>
              <a:buAutoNum type="arabicPeriod"/>
              <a:defRPr/>
            </a:pPr>
            <a:r>
              <a:rPr lang="en-AU" altLang="ja-JP" sz="3200" b="1" kern="0" dirty="0" smtClean="0">
                <a:latin typeface="Arial" pitchFamily="34" charset="0"/>
                <a:ea typeface="ＭＳ Ｐゴシック" pitchFamily="50" charset="-128"/>
                <a:cs typeface="Arial" pitchFamily="34" charset="0"/>
              </a:rPr>
              <a:t>Launch of GCOM-W1</a:t>
            </a:r>
          </a:p>
          <a:p>
            <a:pPr marL="1200150" lvl="1" indent="-742950" defTabSz="914400">
              <a:lnSpc>
                <a:spcPct val="90000"/>
              </a:lnSpc>
              <a:spcBef>
                <a:spcPct val="20000"/>
              </a:spcBef>
              <a:buAutoNum type="arabicPeriod"/>
              <a:defRPr/>
            </a:pPr>
            <a:r>
              <a:rPr lang="en-AU" altLang="ja-JP" sz="3200" b="1" kern="0" dirty="0" smtClean="0">
                <a:latin typeface="Arial" pitchFamily="34" charset="0"/>
                <a:ea typeface="ＭＳ Ｐゴシック" pitchFamily="50" charset="-128"/>
                <a:cs typeface="Arial" pitchFamily="34" charset="0"/>
              </a:rPr>
              <a:t>NPP VIIRST SST Looking Good</a:t>
            </a:r>
          </a:p>
          <a:p>
            <a:pPr marL="1200150" lvl="1" indent="-742950" defTabSz="914400">
              <a:lnSpc>
                <a:spcPct val="90000"/>
              </a:lnSpc>
              <a:spcBef>
                <a:spcPct val="20000"/>
              </a:spcBef>
              <a:buAutoNum type="arabicPeriod"/>
              <a:defRPr/>
            </a:pPr>
            <a:r>
              <a:rPr lang="en-AU" altLang="ja-JP" sz="3200" b="1" kern="0" dirty="0" smtClean="0">
                <a:latin typeface="Arial" pitchFamily="34" charset="0"/>
                <a:ea typeface="ＭＳ Ｐゴシック" pitchFamily="50" charset="-128"/>
                <a:cs typeface="Arial" pitchFamily="34" charset="0"/>
              </a:rPr>
              <a:t>MSG-3 SEVIRI Launch and </a:t>
            </a:r>
            <a:r>
              <a:rPr lang="en-AU" altLang="ja-JP" sz="3200" b="1" kern="0" dirty="0" err="1" smtClean="0">
                <a:latin typeface="Arial" pitchFamily="34" charset="0"/>
                <a:ea typeface="ＭＳ Ｐゴシック" pitchFamily="50" charset="-128"/>
                <a:cs typeface="Arial" pitchFamily="34" charset="0"/>
              </a:rPr>
              <a:t>Metop</a:t>
            </a:r>
            <a:r>
              <a:rPr lang="en-AU" altLang="ja-JP" sz="3200" b="1" kern="0" dirty="0" smtClean="0">
                <a:latin typeface="Arial" pitchFamily="34" charset="0"/>
                <a:ea typeface="ＭＳ Ｐゴシック" pitchFamily="50" charset="-128"/>
                <a:cs typeface="Arial" pitchFamily="34" charset="0"/>
              </a:rPr>
              <a:t>-B AVHRR</a:t>
            </a:r>
          </a:p>
          <a:p>
            <a:pPr marL="1200150" lvl="1" indent="-742950" defTabSz="914400">
              <a:lnSpc>
                <a:spcPct val="90000"/>
              </a:lnSpc>
              <a:spcBef>
                <a:spcPct val="20000"/>
              </a:spcBef>
              <a:buAutoNum type="arabicPeriod"/>
              <a:defRPr/>
            </a:pPr>
            <a:endParaRPr lang="en-AU" altLang="ja-JP" sz="3200" b="1" kern="0" dirty="0" smtClean="0">
              <a:latin typeface="Arial" pitchFamily="34" charset="0"/>
              <a:ea typeface="ＭＳ Ｐゴシック" pitchFamily="50" charset="-128"/>
              <a:cs typeface="Arial" pitchFamily="34" charset="0"/>
            </a:endParaRPr>
          </a:p>
          <a:p>
            <a:pPr marL="1200150" lvl="1" indent="-742950" defTabSz="914400">
              <a:lnSpc>
                <a:spcPct val="90000"/>
              </a:lnSpc>
              <a:spcBef>
                <a:spcPct val="20000"/>
              </a:spcBef>
              <a:buAutoNum type="arabicPeriod"/>
              <a:defRPr/>
            </a:pPr>
            <a:endParaRPr lang="en-AU" altLang="ja-JP" sz="3200" b="1" kern="0" dirty="0" smtClean="0">
              <a:latin typeface="Arial" pitchFamily="34" charset="0"/>
              <a:ea typeface="ＭＳ Ｐゴシック" pitchFamily="50" charset="-128"/>
              <a:cs typeface="Arial" pitchFamily="34" charset="0"/>
            </a:endParaRPr>
          </a:p>
          <a:p>
            <a:pPr marL="1200150" lvl="1" indent="-742950" defTabSz="914400">
              <a:lnSpc>
                <a:spcPct val="90000"/>
              </a:lnSpc>
              <a:spcBef>
                <a:spcPct val="20000"/>
              </a:spcBef>
              <a:buAutoNum type="arabicPeriod"/>
              <a:defRPr/>
            </a:pPr>
            <a:endParaRPr lang="en-AU" altLang="ja-JP" sz="3200" b="1" kern="0" dirty="0" smtClean="0">
              <a:latin typeface="Arial" pitchFamily="34" charset="0"/>
              <a:ea typeface="ＭＳ Ｐゴシック" pitchFamily="50" charset="-128"/>
              <a:cs typeface="Arial" pitchFamily="34" charset="0"/>
            </a:endParaRPr>
          </a:p>
          <a:p>
            <a:pPr marL="1200150" lvl="1" indent="-742950" defTabSz="914400">
              <a:lnSpc>
                <a:spcPct val="90000"/>
              </a:lnSpc>
              <a:spcBef>
                <a:spcPct val="20000"/>
              </a:spcBef>
              <a:buAutoNum type="arabicPeriod"/>
              <a:defRPr/>
            </a:pPr>
            <a:endParaRPr lang="en-AU" altLang="ja-JP" sz="3200" b="1" kern="0" dirty="0">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96248019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75</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AOB: First SST-VC Meeting</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a:lnSpc>
                <a:spcPct val="90000"/>
              </a:lnSpc>
              <a:spcBef>
                <a:spcPct val="20000"/>
              </a:spcBef>
              <a:buFont typeface="Arial" charset="0"/>
              <a:buChar char="•"/>
              <a:defRPr/>
            </a:pPr>
            <a:r>
              <a:rPr kumimoji="0" lang="en-US" altLang="ja-JP" sz="2000" b="1" i="0" u="none" strike="noStrike" kern="0" cap="none" spc="0" normalizeH="0" baseline="0" noProof="0" dirty="0" smtClean="0">
                <a:ln>
                  <a:noFill/>
                </a:ln>
                <a:solidFill>
                  <a:srgbClr val="002569"/>
                </a:solidFill>
                <a:effectLst/>
                <a:uLnTx/>
                <a:uFillTx/>
                <a:latin typeface="Arial" pitchFamily="34" charset="0"/>
                <a:ea typeface="ＭＳ Ｐゴシック" pitchFamily="50" charset="-128"/>
                <a:cs typeface="Arial" pitchFamily="34" charset="0"/>
              </a:rPr>
              <a:t>Kindly hosted by JAXA in</a:t>
            </a:r>
            <a:r>
              <a:rPr kumimoji="0" lang="en-US" altLang="ja-JP" sz="20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rPr>
              <a:t> conjunction with GHRSST-13, Tokyo, Japan, 6-7 June 2012</a:t>
            </a:r>
          </a:p>
          <a:p>
            <a:pPr marL="342900" indent="-342900" defTabSz="914400">
              <a:lnSpc>
                <a:spcPct val="90000"/>
              </a:lnSpc>
              <a:spcBef>
                <a:spcPct val="20000"/>
              </a:spcBef>
              <a:buFont typeface="Arial" charset="0"/>
              <a:buChar char="•"/>
              <a:defRPr/>
            </a:pPr>
            <a:r>
              <a:rPr lang="en-US" altLang="ja-JP" sz="2000" b="1" kern="0" dirty="0" smtClean="0">
                <a:solidFill>
                  <a:srgbClr val="002569"/>
                </a:solidFill>
                <a:latin typeface="Arial" pitchFamily="34" charset="0"/>
                <a:ea typeface="ＭＳ Ｐゴシック" pitchFamily="50" charset="-128"/>
                <a:cs typeface="Arial" pitchFamily="34" charset="0"/>
              </a:rPr>
              <a:t>Formal representatives from ESA, NOAA, NASA, JAXA, EUMETSAT,</a:t>
            </a:r>
            <a:r>
              <a:rPr kumimoji="0" lang="en-US" altLang="ja-JP" sz="20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rPr>
              <a:t> CSIRO plus GHRSST Science Team Chair and Project Office</a:t>
            </a:r>
          </a:p>
          <a:p>
            <a:pPr marL="342900" indent="-342900" defTabSz="914400">
              <a:lnSpc>
                <a:spcPct val="90000"/>
              </a:lnSpc>
              <a:spcBef>
                <a:spcPct val="20000"/>
              </a:spcBef>
              <a:buFont typeface="Arial" charset="0"/>
              <a:buChar char="•"/>
              <a:defRPr/>
            </a:pPr>
            <a:r>
              <a:rPr lang="en-US" altLang="ja-JP" sz="2000" b="1" kern="0" dirty="0" smtClean="0">
                <a:solidFill>
                  <a:srgbClr val="002569"/>
                </a:solidFill>
                <a:latin typeface="Arial" pitchFamily="34" charset="0"/>
                <a:ea typeface="ＭＳ Ｐゴシック" pitchFamily="50" charset="-128"/>
                <a:cs typeface="Arial" pitchFamily="34" charset="0"/>
              </a:rPr>
              <a:t>Observers from UKSA, NOAA, NASA, University of Maryland, University of Cape Town/CSIR</a:t>
            </a:r>
          </a:p>
          <a:p>
            <a:pPr marL="342900" indent="-342900" defTabSz="914400">
              <a:lnSpc>
                <a:spcPct val="90000"/>
              </a:lnSpc>
              <a:spcBef>
                <a:spcPct val="20000"/>
              </a:spcBef>
              <a:buFont typeface="Arial" charset="0"/>
              <a:buChar char="•"/>
              <a:defRPr/>
            </a:pPr>
            <a:r>
              <a:rPr kumimoji="0" lang="en-US" altLang="ja-JP" sz="20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rPr>
              <a:t>Major achievements: </a:t>
            </a:r>
          </a:p>
          <a:p>
            <a:pPr marL="800100" lvl="1" indent="-342900" defTabSz="914400">
              <a:lnSpc>
                <a:spcPct val="90000"/>
              </a:lnSpc>
              <a:spcBef>
                <a:spcPct val="20000"/>
              </a:spcBef>
              <a:buFont typeface="Arial" charset="0"/>
              <a:buChar char="•"/>
              <a:defRPr/>
            </a:pPr>
            <a:r>
              <a:rPr lang="en-US" altLang="ja-JP" sz="2000" b="1" kern="0" dirty="0" smtClean="0">
                <a:solidFill>
                  <a:srgbClr val="002569"/>
                </a:solidFill>
                <a:latin typeface="Arial" pitchFamily="34" charset="0"/>
                <a:ea typeface="ＭＳ Ｐゴシック" pitchFamily="50" charset="-128"/>
                <a:cs typeface="Arial" pitchFamily="34" charset="0"/>
              </a:rPr>
              <a:t>Full review of CEOS structure and priorities for 2012</a:t>
            </a:r>
            <a:endParaRPr kumimoji="0" lang="en-US" altLang="ja-JP" sz="20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US" altLang="ja-JP" sz="2000" b="1" kern="0" dirty="0">
                <a:solidFill>
                  <a:srgbClr val="002569"/>
                </a:solidFill>
                <a:latin typeface="Arial" pitchFamily="34" charset="0"/>
                <a:ea typeface="ＭＳ Ｐゴシック" pitchFamily="50" charset="-128"/>
                <a:cs typeface="Arial" pitchFamily="34" charset="0"/>
              </a:rPr>
              <a:t>U</a:t>
            </a:r>
            <a:r>
              <a:rPr kumimoji="0" lang="en-US" altLang="ja-JP" sz="2000" b="1" i="0" u="none" strike="noStrike" kern="0" cap="none" spc="0" normalizeH="0" noProof="0" dirty="0" err="1" smtClean="0">
                <a:ln>
                  <a:noFill/>
                </a:ln>
                <a:solidFill>
                  <a:srgbClr val="002569"/>
                </a:solidFill>
                <a:effectLst/>
                <a:uLnTx/>
                <a:uFillTx/>
                <a:latin typeface="Arial" pitchFamily="34" charset="0"/>
                <a:ea typeface="ＭＳ Ｐゴシック" pitchFamily="50" charset="-128"/>
                <a:cs typeface="Arial" pitchFamily="34" charset="0"/>
              </a:rPr>
              <a:t>pdated</a:t>
            </a:r>
            <a:r>
              <a:rPr kumimoji="0" lang="en-US" altLang="ja-JP" sz="20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rPr>
              <a:t> and revised Implementation Plan, Terms of Reference, and Membership</a:t>
            </a:r>
          </a:p>
          <a:p>
            <a:pPr marL="800100" lvl="1" indent="-342900" defTabSz="914400">
              <a:lnSpc>
                <a:spcPct val="90000"/>
              </a:lnSpc>
              <a:spcBef>
                <a:spcPct val="20000"/>
              </a:spcBef>
              <a:buFont typeface="Arial" charset="0"/>
              <a:buChar char="•"/>
              <a:defRPr/>
            </a:pPr>
            <a:r>
              <a:rPr lang="en-US" altLang="ja-JP" sz="2000" b="1" kern="0" dirty="0">
                <a:solidFill>
                  <a:srgbClr val="002569"/>
                </a:solidFill>
                <a:latin typeface="Arial" pitchFamily="34" charset="0"/>
                <a:ea typeface="ＭＳ Ｐゴシック" pitchFamily="50" charset="-128"/>
                <a:cs typeface="Arial" pitchFamily="34" charset="0"/>
              </a:rPr>
              <a:t>C</a:t>
            </a:r>
            <a:r>
              <a:rPr kumimoji="0" lang="en-US" altLang="ja-JP" sz="2000" b="1" i="0" u="none" strike="noStrike" kern="0" cap="none" spc="0" normalizeH="0" noProof="0" dirty="0" err="1" smtClean="0">
                <a:ln>
                  <a:noFill/>
                </a:ln>
                <a:solidFill>
                  <a:srgbClr val="002569"/>
                </a:solidFill>
                <a:effectLst/>
                <a:uLnTx/>
                <a:uFillTx/>
                <a:latin typeface="Arial" pitchFamily="34" charset="0"/>
                <a:ea typeface="ＭＳ Ｐゴシック" pitchFamily="50" charset="-128"/>
                <a:cs typeface="Arial" pitchFamily="34" charset="0"/>
              </a:rPr>
              <a:t>larified</a:t>
            </a:r>
            <a:r>
              <a:rPr kumimoji="0" lang="en-US" altLang="ja-JP" sz="20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rPr>
              <a:t> GHRSST/SST-VC working arrangements</a:t>
            </a:r>
          </a:p>
          <a:p>
            <a:pPr marL="342900" indent="-342900" defTabSz="914400">
              <a:lnSpc>
                <a:spcPct val="90000"/>
              </a:lnSpc>
              <a:spcBef>
                <a:spcPct val="20000"/>
              </a:spcBef>
              <a:buFont typeface="Arial" charset="0"/>
              <a:buChar char="•"/>
              <a:defRPr/>
            </a:pPr>
            <a:r>
              <a:rPr lang="en-US" altLang="ja-JP" sz="2000" b="1" kern="0" dirty="0" smtClean="0">
                <a:solidFill>
                  <a:srgbClr val="002569"/>
                </a:solidFill>
                <a:latin typeface="Arial" pitchFamily="34" charset="0"/>
                <a:ea typeface="ＭＳ Ｐゴシック" pitchFamily="50" charset="-128"/>
                <a:cs typeface="Arial" pitchFamily="34" charset="0"/>
              </a:rPr>
              <a:t>Key Actions:</a:t>
            </a:r>
          </a:p>
          <a:p>
            <a:pPr marL="800100" lvl="1" indent="-342900" defTabSz="914400">
              <a:lnSpc>
                <a:spcPct val="90000"/>
              </a:lnSpc>
              <a:spcBef>
                <a:spcPct val="20000"/>
              </a:spcBef>
              <a:buFont typeface="Arial" charset="0"/>
              <a:buChar char="•"/>
              <a:defRPr/>
            </a:pPr>
            <a:r>
              <a:rPr kumimoji="0" lang="en-US" altLang="ja-JP" sz="20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rPr>
              <a:t>Engage CEOS members with SST capability</a:t>
            </a:r>
          </a:p>
          <a:p>
            <a:pPr marL="800100" lvl="1" indent="-342900" defTabSz="914400">
              <a:lnSpc>
                <a:spcPct val="90000"/>
              </a:lnSpc>
              <a:spcBef>
                <a:spcPct val="20000"/>
              </a:spcBef>
              <a:buFont typeface="Arial" charset="0"/>
              <a:buChar char="•"/>
              <a:defRPr/>
            </a:pPr>
            <a:r>
              <a:rPr lang="en-US" altLang="ja-JP" sz="2000" b="1" kern="0" dirty="0" smtClean="0">
                <a:solidFill>
                  <a:srgbClr val="002569"/>
                </a:solidFill>
                <a:latin typeface="Arial" pitchFamily="34" charset="0"/>
                <a:ea typeface="ＭＳ Ｐゴシック" pitchFamily="50" charset="-128"/>
                <a:cs typeface="Arial" pitchFamily="34" charset="0"/>
              </a:rPr>
              <a:t>Prioritize support for </a:t>
            </a:r>
            <a:r>
              <a:rPr lang="en-US" altLang="ja-JP" sz="2000" b="1" kern="0" dirty="0" err="1" smtClean="0">
                <a:solidFill>
                  <a:srgbClr val="002569"/>
                </a:solidFill>
                <a:latin typeface="Arial" pitchFamily="34" charset="0"/>
                <a:ea typeface="ＭＳ Ｐゴシック" pitchFamily="50" charset="-128"/>
                <a:cs typeface="Arial" pitchFamily="34" charset="0"/>
              </a:rPr>
              <a:t>WGClimate</a:t>
            </a:r>
            <a:endParaRPr lang="en-US" altLang="ja-JP" sz="2000" b="1" kern="0" dirty="0" smtClean="0">
              <a:solidFill>
                <a:srgbClr val="002569"/>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kumimoji="0" lang="en-US" altLang="ja-JP" sz="20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rPr>
              <a:t>Develop a SST Constellation Definition paper</a:t>
            </a:r>
          </a:p>
          <a:p>
            <a:pPr marL="800100" lvl="1" indent="-342900" defTabSz="914400">
              <a:lnSpc>
                <a:spcPct val="90000"/>
              </a:lnSpc>
              <a:spcBef>
                <a:spcPct val="20000"/>
              </a:spcBef>
              <a:buFont typeface="Arial" charset="0"/>
              <a:buChar char="•"/>
              <a:defRPr/>
            </a:pPr>
            <a:r>
              <a:rPr lang="en-US" altLang="ja-JP" sz="2000" b="1" kern="0" dirty="0" smtClean="0">
                <a:solidFill>
                  <a:srgbClr val="002569"/>
                </a:solidFill>
                <a:latin typeface="Arial" pitchFamily="34" charset="0"/>
                <a:ea typeface="ＭＳ Ｐゴシック" pitchFamily="50" charset="-128"/>
                <a:cs typeface="Arial" pitchFamily="34" charset="0"/>
              </a:rPr>
              <a:t>Employ video/teleconferencing when possible</a:t>
            </a:r>
            <a:endParaRPr kumimoji="0" lang="en-US" altLang="ja-JP" sz="20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kumimoji="0" lang="en-US" altLang="ja-JP" sz="2000" b="1" i="0" u="none" strike="noStrike" kern="0" cap="none" spc="0" normalizeH="0" noProof="0" dirty="0" smtClean="0">
              <a:ln>
                <a:noFill/>
              </a:ln>
              <a:solidFill>
                <a:srgbClr val="FF0000"/>
              </a:solidFill>
              <a:effectLst/>
              <a:uLnTx/>
              <a:uFillTx/>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kumimoji="0" lang="en-US" altLang="ja-JP" sz="20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85649240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76</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AOB: GHRSST-13 Meeting</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a:lnSpc>
                <a:spcPct val="90000"/>
              </a:lnSpc>
              <a:spcBef>
                <a:spcPct val="20000"/>
              </a:spcBef>
              <a:buFont typeface="Arial" charset="0"/>
              <a:buChar char="•"/>
              <a:defRPr/>
            </a:pPr>
            <a:r>
              <a:rPr kumimoji="0" lang="en-US" altLang="ja-JP" sz="2400" b="1" i="0" u="none" strike="noStrike" kern="0" cap="none" spc="0" normalizeH="0" baseline="0" noProof="0" dirty="0" smtClean="0">
                <a:ln>
                  <a:noFill/>
                </a:ln>
                <a:solidFill>
                  <a:srgbClr val="002569"/>
                </a:solidFill>
                <a:effectLst/>
                <a:uLnTx/>
                <a:uFillTx/>
                <a:latin typeface="Arial" pitchFamily="34" charset="0"/>
                <a:ea typeface="ＭＳ Ｐゴシック" pitchFamily="50" charset="-128"/>
                <a:cs typeface="Arial" pitchFamily="34" charset="0"/>
              </a:rPr>
              <a:t>Kindly hosted by JAXA in</a:t>
            </a:r>
            <a:r>
              <a:rPr kumimoji="0" lang="en-US" altLang="ja-JP" sz="24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rPr>
              <a:t> conjunction with SST-VC-1, Tokyo, Japan, 4-9 June 2012</a:t>
            </a:r>
          </a:p>
          <a:p>
            <a:pPr marL="342900" indent="-342900" defTabSz="914400">
              <a:lnSpc>
                <a:spcPct val="90000"/>
              </a:lnSpc>
              <a:spcBef>
                <a:spcPct val="20000"/>
              </a:spcBef>
              <a:buFont typeface="Arial" charset="0"/>
              <a:buChar char="•"/>
              <a:defRPr/>
            </a:pPr>
            <a:r>
              <a:rPr lang="en-US" altLang="ja-JP" sz="2400" b="1" kern="0" dirty="0" smtClean="0">
                <a:solidFill>
                  <a:srgbClr val="002569"/>
                </a:solidFill>
                <a:latin typeface="Arial" pitchFamily="34" charset="0"/>
                <a:ea typeface="ＭＳ Ｐゴシック" pitchFamily="50" charset="-128"/>
                <a:cs typeface="Arial" pitchFamily="34" charset="0"/>
              </a:rPr>
              <a:t>75 representatives from users, science and operational agencies, academic institutions, commercial entities</a:t>
            </a:r>
          </a:p>
          <a:p>
            <a:pPr marL="342900" indent="-342900" defTabSz="914400">
              <a:lnSpc>
                <a:spcPct val="90000"/>
              </a:lnSpc>
              <a:spcBef>
                <a:spcPct val="20000"/>
              </a:spcBef>
              <a:buFont typeface="Arial" charset="0"/>
              <a:buChar char="•"/>
              <a:defRPr/>
            </a:pPr>
            <a:r>
              <a:rPr kumimoji="0" lang="en-US" altLang="ja-JP" sz="24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rPr>
              <a:t>Sessions on: applications, users services, climate data records, algorithm and product development activities</a:t>
            </a:r>
          </a:p>
          <a:p>
            <a:pPr marL="342900" indent="-342900" defTabSz="914400">
              <a:lnSpc>
                <a:spcPct val="90000"/>
              </a:lnSpc>
              <a:spcBef>
                <a:spcPct val="20000"/>
              </a:spcBef>
              <a:buFont typeface="Arial" charset="0"/>
              <a:buChar char="•"/>
              <a:defRPr/>
            </a:pPr>
            <a:r>
              <a:rPr lang="en-US" altLang="ja-JP" sz="2400" b="1" kern="0" dirty="0" smtClean="0">
                <a:solidFill>
                  <a:srgbClr val="002569"/>
                </a:solidFill>
                <a:latin typeface="Arial" pitchFamily="34" charset="0"/>
                <a:ea typeface="ＭＳ Ｐゴシック" pitchFamily="50" charset="-128"/>
                <a:cs typeface="Arial" pitchFamily="34" charset="0"/>
              </a:rPr>
              <a:t>All GHRSST Working Groups met and reported progress to Plenary</a:t>
            </a:r>
          </a:p>
          <a:p>
            <a:pPr marL="342900" indent="-342900" defTabSz="914400">
              <a:lnSpc>
                <a:spcPct val="90000"/>
              </a:lnSpc>
              <a:spcBef>
                <a:spcPct val="20000"/>
              </a:spcBef>
              <a:buFont typeface="Arial" charset="0"/>
              <a:buChar char="•"/>
              <a:defRPr/>
            </a:pPr>
            <a:r>
              <a:rPr lang="en-US" altLang="ja-JP" sz="2400" b="1" kern="0" dirty="0">
                <a:solidFill>
                  <a:srgbClr val="002569"/>
                </a:solidFill>
                <a:latin typeface="Arial" pitchFamily="34" charset="0"/>
                <a:ea typeface="ＭＳ Ｐゴシック" pitchFamily="50" charset="-128"/>
                <a:cs typeface="Arial" pitchFamily="34" charset="0"/>
              </a:rPr>
              <a:t>Presentations explaining the CEOS SST-VC were </a:t>
            </a:r>
            <a:r>
              <a:rPr lang="en-US" altLang="ja-JP" sz="2400" b="1" kern="0" dirty="0" smtClean="0">
                <a:solidFill>
                  <a:srgbClr val="002569"/>
                </a:solidFill>
                <a:latin typeface="Arial" pitchFamily="34" charset="0"/>
                <a:ea typeface="ＭＳ Ｐゴシック" pitchFamily="50" charset="-128"/>
                <a:cs typeface="Arial" pitchFamily="34" charset="0"/>
              </a:rPr>
              <a:t>made, with </a:t>
            </a:r>
            <a:r>
              <a:rPr lang="en-US" altLang="ja-JP" sz="2400" b="1" kern="0" dirty="0">
                <a:solidFill>
                  <a:srgbClr val="002569"/>
                </a:solidFill>
                <a:latin typeface="Arial" pitchFamily="34" charset="0"/>
                <a:ea typeface="ＭＳ Ｐゴシック" pitchFamily="50" charset="-128"/>
                <a:cs typeface="Arial" pitchFamily="34" charset="0"/>
              </a:rPr>
              <a:t>positive feedback </a:t>
            </a:r>
            <a:r>
              <a:rPr lang="en-US" altLang="ja-JP" sz="2400" b="1" kern="0" dirty="0" smtClean="0">
                <a:solidFill>
                  <a:srgbClr val="002569"/>
                </a:solidFill>
                <a:latin typeface="Arial" pitchFamily="34" charset="0"/>
                <a:ea typeface="ＭＳ Ｐゴシック" pitchFamily="50" charset="-128"/>
                <a:cs typeface="Arial" pitchFamily="34" charset="0"/>
              </a:rPr>
              <a:t>from GHRSST Science Team</a:t>
            </a:r>
          </a:p>
          <a:p>
            <a:pPr marL="342900" indent="-342900" defTabSz="914400">
              <a:lnSpc>
                <a:spcPct val="90000"/>
              </a:lnSpc>
              <a:spcBef>
                <a:spcPct val="20000"/>
              </a:spcBef>
              <a:buFont typeface="Arial" charset="0"/>
              <a:buChar char="•"/>
              <a:defRPr/>
            </a:pPr>
            <a:r>
              <a:rPr lang="en-US" altLang="ja-JP" sz="2400" b="1" kern="0" dirty="0" smtClean="0">
                <a:solidFill>
                  <a:srgbClr val="002569"/>
                </a:solidFill>
                <a:latin typeface="Arial" pitchFamily="34" charset="0"/>
                <a:ea typeface="ＭＳ Ｐゴシック" pitchFamily="50" charset="-128"/>
                <a:cs typeface="Arial" pitchFamily="34" charset="0"/>
              </a:rPr>
              <a:t>Details </a:t>
            </a:r>
            <a:r>
              <a:rPr lang="en-US" altLang="ja-JP" sz="2400" b="1" kern="0" dirty="0">
                <a:solidFill>
                  <a:srgbClr val="002569"/>
                </a:solidFill>
                <a:latin typeface="Arial" pitchFamily="34" charset="0"/>
                <a:ea typeface="ＭＳ Ｐゴシック" pitchFamily="50" charset="-128"/>
                <a:cs typeface="Arial" pitchFamily="34" charset="0"/>
              </a:rPr>
              <a:t>and all presentations can be found at </a:t>
            </a:r>
            <a:r>
              <a:rPr lang="en-US" altLang="ja-JP" sz="2400" b="1" kern="0" dirty="0">
                <a:solidFill>
                  <a:srgbClr val="002569"/>
                </a:solidFill>
                <a:latin typeface="Arial" pitchFamily="34" charset="0"/>
                <a:ea typeface="ＭＳ Ｐゴシック" pitchFamily="50" charset="-128"/>
                <a:cs typeface="Arial" pitchFamily="34" charset="0"/>
                <a:hlinkClick r:id="rId3"/>
              </a:rPr>
              <a:t>http://</a:t>
            </a:r>
            <a:r>
              <a:rPr lang="en-US" altLang="ja-JP" sz="2400" b="1" kern="0" dirty="0" smtClean="0">
                <a:solidFill>
                  <a:srgbClr val="002569"/>
                </a:solidFill>
                <a:latin typeface="Arial" pitchFamily="34" charset="0"/>
                <a:ea typeface="ＭＳ Ｐゴシック" pitchFamily="50" charset="-128"/>
                <a:cs typeface="Arial" pitchFamily="34" charset="0"/>
                <a:hlinkClick r:id="rId3"/>
              </a:rPr>
              <a:t>www.ghrsst.org</a:t>
            </a:r>
            <a:endParaRPr lang="en-US" altLang="ja-JP" sz="2400" b="1" kern="0" dirty="0">
              <a:solidFill>
                <a:srgbClr val="002569"/>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414619880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77</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AOB: Loss of </a:t>
            </a:r>
            <a:r>
              <a:rPr lang="en-US" dirty="0" err="1" smtClean="0">
                <a:latin typeface="Tahoma" pitchFamily="-106" charset="0"/>
                <a:ea typeface="ＭＳ Ｐゴシック" pitchFamily="-106" charset="-128"/>
                <a:cs typeface="Tahoma" pitchFamily="-106" charset="0"/>
              </a:rPr>
              <a:t>Envisat</a:t>
            </a:r>
            <a:endParaRPr lang="en-US" dirty="0" smtClean="0">
              <a:latin typeface="Tahoma" pitchFamily="-106" charset="0"/>
              <a:ea typeface="ＭＳ Ｐゴシック" pitchFamily="-106" charset="-128"/>
              <a:cs typeface="Tahoma" pitchFamily="-106" charset="0"/>
            </a:endParaRP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a:lnSpc>
                <a:spcPct val="90000"/>
              </a:lnSpc>
              <a:spcBef>
                <a:spcPct val="20000"/>
              </a:spcBef>
              <a:buFont typeface="Arial" charset="0"/>
              <a:buChar char="•"/>
              <a:defRPr/>
            </a:pPr>
            <a:r>
              <a:rPr lang="en-US" altLang="ja-JP" sz="2400" b="1" kern="0" noProof="0" dirty="0" smtClean="0">
                <a:solidFill>
                  <a:srgbClr val="002569"/>
                </a:solidFill>
                <a:latin typeface="Arial" pitchFamily="34" charset="0"/>
                <a:ea typeface="ＭＳ Ｐゴシック" pitchFamily="50" charset="-128"/>
                <a:cs typeface="Arial" pitchFamily="34" charset="0"/>
              </a:rPr>
              <a:t>Loss of ENVISAT with its AATSR instrument introduces significant dual-view reference radiometer gap</a:t>
            </a:r>
          </a:p>
          <a:p>
            <a:pPr marL="342900" indent="-342900" defTabSz="914400">
              <a:lnSpc>
                <a:spcPct val="90000"/>
              </a:lnSpc>
              <a:spcBef>
                <a:spcPct val="20000"/>
              </a:spcBef>
              <a:buFont typeface="Arial" charset="0"/>
              <a:buChar char="•"/>
              <a:defRPr/>
            </a:pPr>
            <a:r>
              <a:rPr kumimoji="0" lang="en-US" altLang="ja-JP" sz="2400" b="1" i="0" u="none" strike="noStrike" kern="0" cap="none" spc="0" normalizeH="0" dirty="0" smtClean="0">
                <a:ln>
                  <a:noFill/>
                </a:ln>
                <a:solidFill>
                  <a:srgbClr val="002569"/>
                </a:solidFill>
                <a:effectLst/>
                <a:uLnTx/>
                <a:uFillTx/>
                <a:latin typeface="Arial" pitchFamily="34" charset="0"/>
                <a:ea typeface="ＭＳ Ｐゴシック" pitchFamily="50" charset="-128"/>
                <a:cs typeface="Arial" pitchFamily="34" charset="0"/>
              </a:rPr>
              <a:t>Sentinel-3A not to launch before April 2014</a:t>
            </a:r>
          </a:p>
          <a:p>
            <a:pPr marL="342900" indent="-342900" defTabSz="914400">
              <a:lnSpc>
                <a:spcPct val="90000"/>
              </a:lnSpc>
              <a:spcBef>
                <a:spcPct val="20000"/>
              </a:spcBef>
              <a:buFont typeface="Arial" charset="0"/>
              <a:buChar char="•"/>
              <a:defRPr/>
            </a:pPr>
            <a:r>
              <a:rPr lang="en-US" altLang="ja-JP" sz="2400" b="1" kern="0" noProof="0" dirty="0" smtClean="0">
                <a:solidFill>
                  <a:srgbClr val="002569"/>
                </a:solidFill>
                <a:latin typeface="Arial" pitchFamily="34" charset="0"/>
                <a:ea typeface="ＭＳ Ｐゴシック" pitchFamily="50" charset="-128"/>
                <a:cs typeface="Arial" pitchFamily="34" charset="0"/>
              </a:rPr>
              <a:t>Negative impacts observed in operational L4 analysis products</a:t>
            </a:r>
          </a:p>
          <a:p>
            <a:pPr marL="342900" indent="-342900" defTabSz="914400">
              <a:lnSpc>
                <a:spcPct val="90000"/>
              </a:lnSpc>
              <a:spcBef>
                <a:spcPct val="20000"/>
              </a:spcBef>
              <a:buFont typeface="Arial" charset="0"/>
              <a:buChar char="•"/>
              <a:defRPr/>
            </a:pPr>
            <a:r>
              <a:rPr kumimoji="0" lang="en-US" altLang="ja-JP" sz="2400" b="1" i="0" u="none" strike="noStrike" kern="0" cap="none" spc="0" normalizeH="0" dirty="0" smtClean="0">
                <a:ln>
                  <a:noFill/>
                </a:ln>
                <a:solidFill>
                  <a:srgbClr val="002569"/>
                </a:solidFill>
                <a:effectLst/>
                <a:uLnTx/>
                <a:uFillTx/>
                <a:latin typeface="Arial" pitchFamily="34" charset="0"/>
                <a:ea typeface="ＭＳ Ｐゴシック" pitchFamily="50" charset="-128"/>
                <a:cs typeface="Arial" pitchFamily="34" charset="0"/>
              </a:rPr>
              <a:t>Risk to long-term SST record in the event of major volcanic activity prior to Sentinel 3A launch</a:t>
            </a:r>
            <a:endParaRPr kumimoji="0" lang="en-US" altLang="ja-JP" sz="24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kumimoji="0" lang="en-US" altLang="ja-JP" sz="20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62415857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78</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AOB: Successful launch of GCOM-W1</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a:lnSpc>
                <a:spcPct val="90000"/>
              </a:lnSpc>
              <a:spcBef>
                <a:spcPct val="20000"/>
              </a:spcBef>
              <a:buFont typeface="Arial" charset="0"/>
              <a:buChar char="•"/>
              <a:defRPr/>
            </a:pPr>
            <a:r>
              <a:rPr lang="en-US" altLang="ja-JP" sz="2400" b="1" kern="0" noProof="0" dirty="0" smtClean="0">
                <a:solidFill>
                  <a:srgbClr val="002569"/>
                </a:solidFill>
                <a:latin typeface="Arial" pitchFamily="34" charset="0"/>
                <a:ea typeface="ＭＳ Ｐゴシック" pitchFamily="50" charset="-128"/>
                <a:cs typeface="Arial" pitchFamily="34" charset="0"/>
              </a:rPr>
              <a:t>Success launch by JAXA of GCOM-W1 on 17 May 2012 with AMSR2 instrument</a:t>
            </a:r>
          </a:p>
          <a:p>
            <a:pPr marL="342900" indent="-342900" defTabSz="914400">
              <a:lnSpc>
                <a:spcPct val="90000"/>
              </a:lnSpc>
              <a:spcBef>
                <a:spcPct val="20000"/>
              </a:spcBef>
              <a:buFont typeface="Arial" charset="0"/>
              <a:buChar char="•"/>
              <a:defRPr/>
            </a:pPr>
            <a:r>
              <a:rPr lang="en-US" altLang="ja-JP" sz="2400" b="1" kern="0" dirty="0" smtClean="0">
                <a:solidFill>
                  <a:srgbClr val="002569"/>
                </a:solidFill>
                <a:latin typeface="Arial" pitchFamily="34" charset="0"/>
                <a:ea typeface="ＭＳ Ｐゴシック" pitchFamily="50" charset="-128"/>
                <a:cs typeface="Arial" pitchFamily="34" charset="0"/>
              </a:rPr>
              <a:t>Significant </a:t>
            </a:r>
            <a:r>
              <a:rPr lang="en-US" altLang="ja-JP" sz="2400" b="1" kern="0" noProof="0" dirty="0" smtClean="0">
                <a:solidFill>
                  <a:srgbClr val="002569"/>
                </a:solidFill>
                <a:latin typeface="Arial" pitchFamily="34" charset="0"/>
                <a:ea typeface="ＭＳ Ｐゴシック" pitchFamily="50" charset="-128"/>
                <a:cs typeface="Arial" pitchFamily="34" charset="0"/>
              </a:rPr>
              <a:t>event for SST: AMSR2 provides much needed continuity in microwave “all weather” SST capability since dormancy of AMSR-E</a:t>
            </a:r>
          </a:p>
          <a:p>
            <a:pPr marL="342900" indent="-342900" defTabSz="914400">
              <a:lnSpc>
                <a:spcPct val="90000"/>
              </a:lnSpc>
              <a:spcBef>
                <a:spcPct val="20000"/>
              </a:spcBef>
              <a:buFont typeface="Arial" charset="0"/>
              <a:buChar char="•"/>
              <a:defRPr/>
            </a:pPr>
            <a:r>
              <a:rPr lang="en-US" altLang="ja-JP" sz="2400" b="1" kern="0" dirty="0" smtClean="0">
                <a:solidFill>
                  <a:srgbClr val="002569"/>
                </a:solidFill>
                <a:latin typeface="Arial" pitchFamily="34" charset="0"/>
                <a:ea typeface="ＭＳ Ｐゴシック" pitchFamily="50" charset="-128"/>
                <a:cs typeface="Arial" pitchFamily="34" charset="0"/>
              </a:rPr>
              <a:t>Level </a:t>
            </a:r>
            <a:r>
              <a:rPr lang="en-US" altLang="ja-JP" sz="2400" b="1" kern="0" dirty="0">
                <a:solidFill>
                  <a:srgbClr val="002569"/>
                </a:solidFill>
                <a:latin typeface="Arial" pitchFamily="34" charset="0"/>
                <a:ea typeface="ＭＳ Ｐゴシック" pitchFamily="50" charset="-128"/>
                <a:cs typeface="Arial" pitchFamily="34" charset="0"/>
              </a:rPr>
              <a:t>1 products are planned to be made available in January 2013 at https://gcom-w1.</a:t>
            </a:r>
            <a:r>
              <a:rPr lang="en-US" altLang="ja-JP" sz="2400" b="1" kern="0" dirty="0" smtClean="0">
                <a:solidFill>
                  <a:srgbClr val="002569"/>
                </a:solidFill>
                <a:latin typeface="Arial" pitchFamily="34" charset="0"/>
                <a:ea typeface="ＭＳ Ｐゴシック" pitchFamily="50" charset="-128"/>
                <a:cs typeface="Arial" pitchFamily="34" charset="0"/>
              </a:rPr>
              <a:t>jaxa.jp  </a:t>
            </a:r>
          </a:p>
          <a:p>
            <a:pPr marL="342900" indent="-342900" defTabSz="914400">
              <a:lnSpc>
                <a:spcPct val="90000"/>
              </a:lnSpc>
              <a:spcBef>
                <a:spcPct val="20000"/>
              </a:spcBef>
              <a:buFont typeface="Arial" charset="0"/>
              <a:buChar char="•"/>
              <a:defRPr/>
            </a:pPr>
            <a:r>
              <a:rPr lang="en-US" altLang="ja-JP" sz="2400" b="1" kern="0" noProof="0" dirty="0" smtClean="0">
                <a:solidFill>
                  <a:srgbClr val="002569"/>
                </a:solidFill>
                <a:latin typeface="Arial" pitchFamily="34" charset="0"/>
                <a:ea typeface="ＭＳ Ｐゴシック" pitchFamily="50" charset="-128"/>
                <a:cs typeface="Arial" pitchFamily="34" charset="0"/>
              </a:rPr>
              <a:t>Clear need to re-start AMSR-E antenna to collect reference</a:t>
            </a:r>
            <a:r>
              <a:rPr lang="en-US" altLang="ja-JP" sz="2400" b="1" kern="0" dirty="0" smtClean="0">
                <a:solidFill>
                  <a:srgbClr val="002569"/>
                </a:solidFill>
                <a:latin typeface="Arial" pitchFamily="34" charset="0"/>
                <a:ea typeface="ＭＳ Ｐゴシック" pitchFamily="50" charset="-128"/>
                <a:cs typeface="Arial" pitchFamily="34" charset="0"/>
              </a:rPr>
              <a:t> information together with AMSR-2 for cross-calibration measurements and to assure continuity </a:t>
            </a:r>
          </a:p>
          <a:p>
            <a:pPr marL="342900" indent="-342900" defTabSz="914400">
              <a:lnSpc>
                <a:spcPct val="90000"/>
              </a:lnSpc>
              <a:spcBef>
                <a:spcPct val="20000"/>
              </a:spcBef>
              <a:buFont typeface="Arial" charset="0"/>
              <a:buChar char="•"/>
              <a:defRPr/>
            </a:pPr>
            <a:r>
              <a:rPr lang="en-US" altLang="ja-JP" sz="2400" b="1" kern="0" dirty="0" smtClean="0">
                <a:solidFill>
                  <a:srgbClr val="002569"/>
                </a:solidFill>
                <a:latin typeface="Arial" pitchFamily="34" charset="0"/>
                <a:ea typeface="ＭＳ Ｐゴシック" pitchFamily="50" charset="-128"/>
                <a:cs typeface="Arial" pitchFamily="34" charset="0"/>
              </a:rPr>
              <a:t>CEOS desire for VCs</a:t>
            </a:r>
            <a:r>
              <a:rPr lang="en-US" altLang="ja-JP" sz="2400" b="1" kern="0" noProof="0" smtClean="0">
                <a:solidFill>
                  <a:srgbClr val="002569"/>
                </a:solidFill>
                <a:latin typeface="Arial" pitchFamily="34" charset="0"/>
                <a:ea typeface="ＭＳ Ｐゴシック" pitchFamily="50" charset="-128"/>
                <a:cs typeface="Arial" pitchFamily="34" charset="0"/>
              </a:rPr>
              <a:t> to focus </a:t>
            </a:r>
            <a:r>
              <a:rPr lang="en-US" altLang="ja-JP" sz="2400" b="1" kern="0" noProof="0" dirty="0" smtClean="0">
                <a:solidFill>
                  <a:srgbClr val="002569"/>
                </a:solidFill>
                <a:latin typeface="Arial" pitchFamily="34" charset="0"/>
                <a:ea typeface="ＭＳ Ｐゴシック" pitchFamily="50" charset="-128"/>
                <a:cs typeface="Arial" pitchFamily="34" charset="0"/>
              </a:rPr>
              <a:t>on Climate Data Records stresses the importance of open access to </a:t>
            </a:r>
            <a:r>
              <a:rPr lang="en-US" altLang="ja-JP" sz="2400" b="1" kern="0" noProof="0" dirty="0" err="1" smtClean="0">
                <a:solidFill>
                  <a:srgbClr val="002569"/>
                </a:solidFill>
                <a:latin typeface="Arial" pitchFamily="34" charset="0"/>
                <a:ea typeface="ＭＳ Ｐゴシック" pitchFamily="50" charset="-128"/>
                <a:cs typeface="Arial" pitchFamily="34" charset="0"/>
              </a:rPr>
              <a:t>uncalibrated</a:t>
            </a:r>
            <a:r>
              <a:rPr lang="en-US" altLang="ja-JP" sz="2400" b="1" kern="0" noProof="0" dirty="0" smtClean="0">
                <a:solidFill>
                  <a:srgbClr val="002569"/>
                </a:solidFill>
                <a:latin typeface="Arial" pitchFamily="34" charset="0"/>
                <a:ea typeface="ＭＳ Ｐゴシック" pitchFamily="50" charset="-128"/>
                <a:cs typeface="Arial" pitchFamily="34" charset="0"/>
              </a:rPr>
              <a:t> brightness temperatures from microwave radiometers</a:t>
            </a:r>
          </a:p>
        </p:txBody>
      </p:sp>
    </p:spTree>
    <p:extLst>
      <p:ext uri="{BB962C8B-B14F-4D97-AF65-F5344CB8AC3E}">
        <p14:creationId xmlns:p14="http://schemas.microsoft.com/office/powerpoint/2010/main" val="187542058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79</a:t>
            </a:fld>
            <a:endParaRPr lang="en-US" smtClean="0"/>
          </a:p>
        </p:txBody>
      </p:sp>
      <p:sp>
        <p:nvSpPr>
          <p:cNvPr id="3075" name="Title 1"/>
          <p:cNvSpPr>
            <a:spLocks noGrp="1"/>
          </p:cNvSpPr>
          <p:nvPr>
            <p:ph type="title" idx="4294967295"/>
          </p:nvPr>
        </p:nvSpPr>
        <p:spPr>
          <a:xfrm>
            <a:off x="971128" y="101600"/>
            <a:ext cx="8114136" cy="609600"/>
          </a:xfrm>
        </p:spPr>
        <p:txBody>
          <a:bodyPr/>
          <a:lstStyle/>
          <a:p>
            <a:pPr eaLnBrk="1" hangingPunct="1"/>
            <a:r>
              <a:rPr lang="en-US" dirty="0" smtClean="0">
                <a:latin typeface="Tahoma" pitchFamily="-106" charset="0"/>
                <a:ea typeface="ＭＳ Ｐゴシック" pitchFamily="-106" charset="-128"/>
                <a:cs typeface="Tahoma" pitchFamily="-106" charset="0"/>
              </a:rPr>
              <a:t>AOB: Early </a:t>
            </a:r>
            <a:r>
              <a:rPr lang="en-US" dirty="0" err="1" smtClean="0">
                <a:latin typeface="Tahoma" pitchFamily="-106" charset="0"/>
                <a:ea typeface="ＭＳ Ｐゴシック" pitchFamily="-106" charset="-128"/>
                <a:cs typeface="Tahoma" pitchFamily="-106" charset="0"/>
              </a:rPr>
              <a:t>Suomi</a:t>
            </a:r>
            <a:r>
              <a:rPr lang="en-US" dirty="0" smtClean="0">
                <a:latin typeface="Tahoma" pitchFamily="-106" charset="0"/>
                <a:ea typeface="ＭＳ Ｐゴシック" pitchFamily="-106" charset="-128"/>
                <a:cs typeface="Tahoma" pitchFamily="-106" charset="0"/>
              </a:rPr>
              <a:t> NPP Results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a:lnSpc>
                <a:spcPct val="90000"/>
              </a:lnSpc>
              <a:spcBef>
                <a:spcPct val="20000"/>
              </a:spcBef>
              <a:buFont typeface="Arial" charset="0"/>
              <a:buChar char="•"/>
              <a:defRPr/>
            </a:pPr>
            <a:r>
              <a:rPr lang="en-US" altLang="ja-JP" sz="2400" b="1" kern="0" noProof="0" dirty="0" smtClean="0">
                <a:solidFill>
                  <a:srgbClr val="002569"/>
                </a:solidFill>
                <a:latin typeface="Arial" pitchFamily="34" charset="0"/>
                <a:ea typeface="ＭＳ Ｐゴシック" pitchFamily="50" charset="-128"/>
                <a:cs typeface="Arial" pitchFamily="34" charset="0"/>
              </a:rPr>
              <a:t>L1b products now publicly available in beta mode</a:t>
            </a:r>
          </a:p>
          <a:p>
            <a:pPr marL="342900" indent="-342900" defTabSz="914400">
              <a:lnSpc>
                <a:spcPct val="90000"/>
              </a:lnSpc>
              <a:spcBef>
                <a:spcPct val="20000"/>
              </a:spcBef>
              <a:buFont typeface="Arial" charset="0"/>
              <a:buChar char="•"/>
              <a:defRPr/>
            </a:pPr>
            <a:r>
              <a:rPr lang="en-US" altLang="ja-JP" sz="2400" b="1" kern="0" dirty="0" smtClean="0">
                <a:solidFill>
                  <a:srgbClr val="002569"/>
                </a:solidFill>
                <a:latin typeface="Arial" pitchFamily="34" charset="0"/>
                <a:ea typeface="ＭＳ Ｐゴシック" pitchFamily="50" charset="-128"/>
                <a:cs typeface="Arial" pitchFamily="34" charset="0"/>
              </a:rPr>
              <a:t>SST Level 2 products from Integrated Data Processing Segment expected in beta in September 2012</a:t>
            </a:r>
          </a:p>
          <a:p>
            <a:pPr marL="342900" indent="-342900" defTabSz="914400">
              <a:lnSpc>
                <a:spcPct val="90000"/>
              </a:lnSpc>
              <a:spcBef>
                <a:spcPct val="20000"/>
              </a:spcBef>
              <a:buFont typeface="Arial" charset="0"/>
              <a:buChar char="•"/>
              <a:defRPr/>
            </a:pPr>
            <a:r>
              <a:rPr lang="en-US" altLang="ja-JP" sz="2400" b="1" kern="0" dirty="0" smtClean="0">
                <a:solidFill>
                  <a:srgbClr val="002569"/>
                </a:solidFill>
                <a:latin typeface="Arial" pitchFamily="34" charset="0"/>
                <a:ea typeface="ＭＳ Ｐゴシック" pitchFamily="50" charset="-128"/>
                <a:cs typeface="Arial" pitchFamily="34" charset="0"/>
              </a:rPr>
              <a:t>NOAA ACSPO system currently provided beta SST products</a:t>
            </a:r>
          </a:p>
          <a:p>
            <a:pPr marL="342900" indent="-342900" defTabSz="914400">
              <a:lnSpc>
                <a:spcPct val="90000"/>
              </a:lnSpc>
              <a:spcBef>
                <a:spcPct val="20000"/>
              </a:spcBef>
              <a:buFont typeface="Arial" charset="0"/>
              <a:buChar char="•"/>
              <a:defRPr/>
            </a:pPr>
            <a:r>
              <a:rPr lang="en-US" altLang="ja-JP" sz="2400" b="1" kern="0" noProof="0" dirty="0" smtClean="0">
                <a:solidFill>
                  <a:srgbClr val="002569"/>
                </a:solidFill>
                <a:latin typeface="Arial" pitchFamily="34" charset="0"/>
                <a:ea typeface="ＭＳ Ｐゴシック" pitchFamily="50" charset="-128"/>
                <a:cs typeface="Arial" pitchFamily="34" charset="0"/>
              </a:rPr>
              <a:t>VIIRS SST team reported at GHRSST-13 excellent quality of early SST products</a:t>
            </a:r>
          </a:p>
          <a:p>
            <a:pPr marL="342900" indent="-342900" defTabSz="914400">
              <a:lnSpc>
                <a:spcPct val="90000"/>
              </a:lnSpc>
              <a:spcBef>
                <a:spcPct val="20000"/>
              </a:spcBef>
              <a:buFont typeface="Arial" charset="0"/>
              <a:buChar char="•"/>
              <a:defRPr/>
            </a:pPr>
            <a:r>
              <a:rPr lang="en-US" altLang="ja-JP" sz="2400" b="1" kern="0" dirty="0" smtClean="0">
                <a:solidFill>
                  <a:srgbClr val="002569"/>
                </a:solidFill>
                <a:latin typeface="Arial" pitchFamily="34" charset="0"/>
                <a:ea typeface="ＭＳ Ｐゴシック" pitchFamily="50" charset="-128"/>
                <a:cs typeface="Arial" pitchFamily="34" charset="0"/>
              </a:rPr>
              <a:t>Need to ensure clear plan for delivery of VIIRS SST products in GHRSST international consensus L2P format </a:t>
            </a:r>
            <a:endParaRPr lang="en-US" altLang="ja-JP" sz="2400" b="1" kern="0" noProof="0" dirty="0" smtClean="0">
              <a:solidFill>
                <a:srgbClr val="002569"/>
              </a:solidFill>
              <a:latin typeface="Arial" pitchFamily="34" charset="0"/>
              <a:ea typeface="ＭＳ Ｐゴシック" pitchFamily="50" charset="-128"/>
              <a:cs typeface="Arial" pitchFamily="34" charset="0"/>
            </a:endParaRPr>
          </a:p>
          <a:p>
            <a:pPr marR="0" lvl="0" algn="l" defTabSz="914400" rtl="0" eaLnBrk="1" fontAlgn="base" latinLnBrk="0" hangingPunct="1">
              <a:lnSpc>
                <a:spcPct val="90000"/>
              </a:lnSpc>
              <a:spcBef>
                <a:spcPct val="20000"/>
              </a:spcBef>
              <a:spcAft>
                <a:spcPct val="0"/>
              </a:spcAft>
              <a:buClrTx/>
              <a:buSzTx/>
              <a:tabLst/>
              <a:defRPr/>
            </a:pPr>
            <a:endParaRPr lang="en-US" altLang="ja-JP" sz="2400" b="1" kern="0" dirty="0">
              <a:solidFill>
                <a:srgbClr val="002569"/>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rgbClr val="002569"/>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4139359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smtClean="0">
                <a:latin typeface="Calibri" pitchFamily="34" charset="0"/>
                <a:ea typeface="ＭＳ Ｐゴシック" pitchFamily="50" charset="-128"/>
              </a:rPr>
              <a:t>ACC</a:t>
            </a:r>
          </a:p>
          <a:p>
            <a:pPr eaLnBrk="1" hangingPunct="1"/>
            <a:r>
              <a:rPr lang="en-GB" altLang="ja-JP" dirty="0" smtClean="0">
                <a:latin typeface="Calibri" pitchFamily="34" charset="0"/>
                <a:ea typeface="ＭＳ Ｐゴシック" pitchFamily="50" charset="-128"/>
              </a:rPr>
              <a:t>Richard Eckman</a:t>
            </a:r>
          </a:p>
        </p:txBody>
      </p:sp>
      <p:sp>
        <p:nvSpPr>
          <p:cNvPr id="13315" name="Rectangle 44"/>
          <p:cNvSpPr>
            <a:spLocks noGrp="1" noChangeArrowheads="1"/>
          </p:cNvSpPr>
          <p:nvPr>
            <p:ph type="ctrTitle"/>
          </p:nvPr>
        </p:nvSpPr>
        <p:spPr>
          <a:xfrm>
            <a:off x="4097217" y="166221"/>
            <a:ext cx="4810857" cy="1874838"/>
          </a:xfrm>
        </p:spPr>
        <p:txBody>
          <a:bodyPr/>
          <a:lstStyle/>
          <a:p>
            <a:r>
              <a:rPr lang="en-US" sz="2400" dirty="0" smtClean="0"/>
              <a:t>VC &amp; WG Progress Reports</a:t>
            </a:r>
          </a:p>
        </p:txBody>
      </p:sp>
    </p:spTree>
  </p:cSld>
  <p:clrMapOvr>
    <a:masterClrMapping/>
  </p:clrMapOvr>
  <p:transition xmlns:p14="http://schemas.microsoft.com/office/powerpoint/2010/mai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80</a:t>
            </a:fld>
            <a:endParaRPr lang="en-US" smtClean="0"/>
          </a:p>
        </p:txBody>
      </p:sp>
      <p:sp>
        <p:nvSpPr>
          <p:cNvPr id="3075" name="Title 1"/>
          <p:cNvSpPr>
            <a:spLocks noGrp="1"/>
          </p:cNvSpPr>
          <p:nvPr>
            <p:ph type="title" idx="4294967295"/>
          </p:nvPr>
        </p:nvSpPr>
        <p:spPr>
          <a:xfrm>
            <a:off x="971128" y="101600"/>
            <a:ext cx="8114136" cy="609600"/>
          </a:xfrm>
        </p:spPr>
        <p:txBody>
          <a:bodyPr/>
          <a:lstStyle/>
          <a:p>
            <a:pPr eaLnBrk="1" hangingPunct="1"/>
            <a:r>
              <a:rPr lang="en-US" dirty="0" smtClean="0">
                <a:latin typeface="Tahoma" pitchFamily="-106" charset="0"/>
                <a:ea typeface="ＭＳ Ｐゴシック" pitchFamily="-106" charset="-128"/>
                <a:cs typeface="Tahoma" pitchFamily="-106" charset="0"/>
              </a:rPr>
              <a:t>AOB: Other Launch Developments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a:lnSpc>
                <a:spcPct val="90000"/>
              </a:lnSpc>
              <a:spcBef>
                <a:spcPct val="20000"/>
              </a:spcBef>
              <a:buFont typeface="Arial" charset="0"/>
              <a:buChar char="•"/>
              <a:defRPr/>
            </a:pPr>
            <a:r>
              <a:rPr lang="en-US" altLang="ja-JP" sz="2400" b="1" kern="0" noProof="0" dirty="0" smtClean="0">
                <a:solidFill>
                  <a:srgbClr val="002569"/>
                </a:solidFill>
                <a:latin typeface="Arial" pitchFamily="34" charset="0"/>
                <a:ea typeface="ＭＳ Ｐゴシック" pitchFamily="50" charset="-128"/>
                <a:cs typeface="Arial" pitchFamily="34" charset="0"/>
              </a:rPr>
              <a:t>MSG-3 launched 5 July 2012 will secure </a:t>
            </a:r>
            <a:r>
              <a:rPr lang="en-US" altLang="ja-JP" sz="2400" b="1" kern="0" dirty="0" smtClean="0">
                <a:solidFill>
                  <a:srgbClr val="002569"/>
                </a:solidFill>
                <a:latin typeface="Arial" pitchFamily="34" charset="0"/>
                <a:ea typeface="ＭＳ Ｐゴシック" pitchFamily="50" charset="-128"/>
                <a:cs typeface="Arial" pitchFamily="34" charset="0"/>
              </a:rPr>
              <a:t>continuity of SEVIRI geostationary SSTs, currently provided by Meteosat-9 and aging Meteosat-8</a:t>
            </a:r>
          </a:p>
          <a:p>
            <a:pPr marL="342900" indent="-342900" defTabSz="914400">
              <a:lnSpc>
                <a:spcPct val="90000"/>
              </a:lnSpc>
              <a:spcBef>
                <a:spcPct val="20000"/>
              </a:spcBef>
              <a:buFont typeface="Arial" charset="0"/>
              <a:buChar char="•"/>
              <a:defRPr/>
            </a:pPr>
            <a:r>
              <a:rPr lang="en-US" altLang="ja-JP" sz="2400" b="1" kern="0" dirty="0" err="1" smtClean="0">
                <a:solidFill>
                  <a:srgbClr val="002569"/>
                </a:solidFill>
                <a:latin typeface="Arial" pitchFamily="34" charset="0"/>
                <a:ea typeface="ＭＳ Ｐゴシック" pitchFamily="50" charset="-128"/>
                <a:cs typeface="Arial" pitchFamily="34" charset="0"/>
              </a:rPr>
              <a:t>Metop</a:t>
            </a:r>
            <a:r>
              <a:rPr lang="en-US" altLang="ja-JP" sz="2400" b="1" kern="0" dirty="0" smtClean="0">
                <a:solidFill>
                  <a:srgbClr val="002569"/>
                </a:solidFill>
                <a:latin typeface="Arial" pitchFamily="34" charset="0"/>
                <a:ea typeface="ＭＳ Ｐゴシック" pitchFamily="50" charset="-128"/>
                <a:cs typeface="Arial" pitchFamily="34" charset="0"/>
              </a:rPr>
              <a:t>-B with AVHRR and IASI planned for September 2012, after launch delays due to safe drop zone issues</a:t>
            </a:r>
            <a:endParaRPr lang="en-US" altLang="ja-JP" sz="2400" b="1" kern="0" noProof="0" dirty="0" smtClean="0">
              <a:solidFill>
                <a:srgbClr val="002569"/>
              </a:solidFill>
              <a:latin typeface="Arial" pitchFamily="34" charset="0"/>
              <a:ea typeface="ＭＳ Ｐゴシック" pitchFamily="50" charset="-128"/>
              <a:cs typeface="Arial" pitchFamily="34" charset="0"/>
            </a:endParaRPr>
          </a:p>
          <a:p>
            <a:pPr marR="0" lvl="0" algn="l" defTabSz="914400" rtl="0" eaLnBrk="1" fontAlgn="base" latinLnBrk="0" hangingPunct="1">
              <a:lnSpc>
                <a:spcPct val="90000"/>
              </a:lnSpc>
              <a:spcBef>
                <a:spcPct val="20000"/>
              </a:spcBef>
              <a:spcAft>
                <a:spcPct val="0"/>
              </a:spcAft>
              <a:buClrTx/>
              <a:buSzTx/>
              <a:tabLst/>
              <a:defRPr/>
            </a:pPr>
            <a:endParaRPr lang="en-US" altLang="ja-JP" sz="2400" b="1" kern="0" dirty="0">
              <a:solidFill>
                <a:srgbClr val="002569"/>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rgbClr val="002569"/>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69880150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smtClean="0">
                <a:latin typeface="Calibri" pitchFamily="34" charset="0"/>
                <a:ea typeface="ＭＳ Ｐゴシック" pitchFamily="50" charset="-128"/>
              </a:rPr>
              <a:t>WGISS &amp; SEO</a:t>
            </a:r>
          </a:p>
          <a:p>
            <a:pPr eaLnBrk="1" hangingPunct="1"/>
            <a:r>
              <a:rPr lang="en-GB" altLang="ja-JP" dirty="0" err="1">
                <a:latin typeface="Calibri" pitchFamily="34" charset="0"/>
                <a:ea typeface="ＭＳ Ｐゴシック" pitchFamily="50" charset="-128"/>
              </a:rPr>
              <a:t>Satoko</a:t>
            </a:r>
            <a:r>
              <a:rPr lang="en-GB" altLang="ja-JP" dirty="0">
                <a:latin typeface="Calibri" pitchFamily="34" charset="0"/>
                <a:ea typeface="ＭＳ Ｐゴシック" pitchFamily="50" charset="-128"/>
              </a:rPr>
              <a:t> </a:t>
            </a:r>
            <a:r>
              <a:rPr lang="en-GB" altLang="ja-JP" dirty="0" smtClean="0">
                <a:latin typeface="Calibri" pitchFamily="34" charset="0"/>
                <a:ea typeface="ＭＳ Ｐゴシック" pitchFamily="50" charset="-128"/>
              </a:rPr>
              <a:t>Miura</a:t>
            </a:r>
          </a:p>
          <a:p>
            <a:pPr eaLnBrk="1" hangingPunct="1"/>
            <a:r>
              <a:rPr lang="en-GB" altLang="ja-JP" dirty="0" smtClean="0">
                <a:latin typeface="Calibri" pitchFamily="34" charset="0"/>
                <a:ea typeface="ＭＳ Ｐゴシック" pitchFamily="50" charset="-128"/>
              </a:rPr>
              <a:t>Brian </a:t>
            </a:r>
            <a:r>
              <a:rPr lang="en-GB" altLang="ja-JP" dirty="0" err="1" smtClean="0">
                <a:latin typeface="Calibri" pitchFamily="34" charset="0"/>
                <a:ea typeface="ＭＳ Ｐゴシック" pitchFamily="50" charset="-128"/>
              </a:rPr>
              <a:t>Killough</a:t>
            </a:r>
            <a:endParaRPr lang="en-GB" altLang="ja-JP" dirty="0" smtClean="0">
              <a:latin typeface="Calibri" pitchFamily="34" charset="0"/>
              <a:ea typeface="ＭＳ Ｐゴシック" pitchFamily="50" charset="-128"/>
            </a:endParaRPr>
          </a:p>
        </p:txBody>
      </p:sp>
      <p:sp>
        <p:nvSpPr>
          <p:cNvPr id="13315" name="Rectangle 44"/>
          <p:cNvSpPr>
            <a:spLocks noGrp="1" noChangeArrowheads="1"/>
          </p:cNvSpPr>
          <p:nvPr>
            <p:ph type="ctrTitle"/>
          </p:nvPr>
        </p:nvSpPr>
        <p:spPr>
          <a:xfrm>
            <a:off x="4097217" y="166221"/>
            <a:ext cx="4810857" cy="1874838"/>
          </a:xfrm>
        </p:spPr>
        <p:txBody>
          <a:bodyPr/>
          <a:lstStyle/>
          <a:p>
            <a:r>
              <a:rPr lang="en-US" sz="2400" dirty="0" smtClean="0"/>
              <a:t>VC &amp; WG Progress Reports</a:t>
            </a:r>
          </a:p>
        </p:txBody>
      </p:sp>
    </p:spTree>
    <p:extLst>
      <p:ext uri="{BB962C8B-B14F-4D97-AF65-F5344CB8AC3E}">
        <p14:creationId xmlns:p14="http://schemas.microsoft.com/office/powerpoint/2010/main" val="399411475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82</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Contents</a:t>
            </a:r>
          </a:p>
        </p:txBody>
      </p:sp>
      <p:sp>
        <p:nvSpPr>
          <p:cNvPr id="5" name="Rectangle 3"/>
          <p:cNvSpPr txBox="1">
            <a:spLocks noChangeArrowheads="1"/>
          </p:cNvSpPr>
          <p:nvPr/>
        </p:nvSpPr>
        <p:spPr>
          <a:xfrm>
            <a:off x="147037" y="1447642"/>
            <a:ext cx="8832205" cy="5129942"/>
          </a:xfrm>
          <a:prstGeom prst="rect">
            <a:avLst/>
          </a:prstGeom>
        </p:spPr>
        <p:txBody>
          <a:bodyPr/>
          <a:lstStyle/>
          <a:p>
            <a:pPr marL="457200" marR="0" lvl="0" indent="-457200" algn="l" defTabSz="914400" rtl="0" eaLnBrk="1" fontAlgn="base" latinLnBrk="0" hangingPunct="1">
              <a:lnSpc>
                <a:spcPct val="90000"/>
              </a:lnSpc>
              <a:spcBef>
                <a:spcPct val="20000"/>
              </a:spcBef>
              <a:spcAft>
                <a:spcPct val="0"/>
              </a:spcAft>
              <a:buClrTx/>
              <a:buSzTx/>
              <a:buFont typeface="+mj-lt"/>
              <a:buAutoNum type="arabicPeriod"/>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WGISS Activities</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800100" lvl="1" indent="-342900" defTabSz="914400">
              <a:lnSpc>
                <a:spcPct val="90000"/>
              </a:lnSpc>
              <a:spcBef>
                <a:spcPct val="20000"/>
              </a:spcBef>
              <a:buFont typeface="Arial" pitchFamily="34"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Updates or revisions</a:t>
            </a: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2012 progress, issues &amp; obstacles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Status on past actions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Participation update</a:t>
            </a:r>
          </a:p>
          <a:p>
            <a:pPr marL="342900" indent="-342900" defTabSz="914400">
              <a:lnSpc>
                <a:spcPct val="90000"/>
              </a:lnSpc>
              <a:spcBef>
                <a:spcPct val="20000"/>
              </a:spcBef>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marL="457200" indent="-457200" defTabSz="914400">
              <a:lnSpc>
                <a:spcPct val="90000"/>
              </a:lnSpc>
              <a:spcBef>
                <a:spcPct val="20000"/>
              </a:spcBef>
              <a:buFont typeface="+mj-lt"/>
              <a:buAutoNum type="arabicPeriod" startAt="2"/>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WGISS &amp; SEO Joint Activities</a:t>
            </a: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Status on CEOS </a:t>
            </a:r>
            <a:r>
              <a:rPr lang="en-GB" altLang="ja-JP" sz="2400" b="1" smtClean="0">
                <a:solidFill>
                  <a:schemeClr val="tx1">
                    <a:lumMod val="75000"/>
                  </a:schemeClr>
                </a:solidFill>
                <a:latin typeface="Arial" pitchFamily="34" charset="0"/>
                <a:ea typeface="ＭＳ Ｐゴシック" pitchFamily="50" charset="-128"/>
                <a:cs typeface="Arial" pitchFamily="34" charset="0"/>
              </a:rPr>
              <a:t>ations</a:t>
            </a: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26606625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83</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914400" lvl="1" indent="-457200" defTabSz="914400" hangingPunct="1">
              <a:lnSpc>
                <a:spcPct val="90000"/>
              </a:lnSpc>
              <a:spcBef>
                <a:spcPct val="20000"/>
              </a:spcBef>
              <a:buFont typeface="+mj-lt"/>
              <a:buAutoNum type="alphaLcPeriod"/>
              <a:defRPr/>
            </a:pPr>
            <a:r>
              <a:rPr lang="en-AU" sz="2400" dirty="0" smtClean="0">
                <a:solidFill>
                  <a:schemeClr val="accent4">
                    <a:lumMod val="90000"/>
                    <a:lumOff val="10000"/>
                  </a:schemeClr>
                </a:solidFill>
                <a:latin typeface="Calibri"/>
                <a:ea typeface="MS Mincho"/>
              </a:rPr>
              <a:t>Advancing CWIC.</a:t>
            </a:r>
          </a:p>
          <a:p>
            <a:pPr marL="914400" lvl="1" indent="-457200" defTabSz="914400" hangingPunct="1">
              <a:lnSpc>
                <a:spcPct val="90000"/>
              </a:lnSpc>
              <a:spcBef>
                <a:spcPct val="20000"/>
              </a:spcBef>
              <a:buFont typeface="+mj-lt"/>
              <a:buAutoNum type="alphaLcPeriod"/>
              <a:defRPr/>
            </a:pPr>
            <a:r>
              <a:rPr lang="en-AU" sz="2400" dirty="0" smtClean="0">
                <a:solidFill>
                  <a:schemeClr val="accent4">
                    <a:lumMod val="90000"/>
                    <a:lumOff val="10000"/>
                  </a:schemeClr>
                </a:solidFill>
                <a:latin typeface="Calibri"/>
                <a:ea typeface="MS Mincho"/>
              </a:rPr>
              <a:t>IDN development</a:t>
            </a:r>
            <a:endParaRPr lang="en-AU" sz="2400" dirty="0">
              <a:solidFill>
                <a:schemeClr val="accent4">
                  <a:lumMod val="90000"/>
                  <a:lumOff val="10000"/>
                </a:schemeClr>
              </a:solidFill>
              <a:latin typeface="Calibri"/>
              <a:ea typeface="MS Mincho"/>
            </a:endParaRPr>
          </a:p>
          <a:p>
            <a:pPr marL="914400" lvl="1" indent="-457200" defTabSz="914400">
              <a:lnSpc>
                <a:spcPct val="90000"/>
              </a:lnSpc>
              <a:spcBef>
                <a:spcPct val="20000"/>
              </a:spcBef>
              <a:buFont typeface="+mj-lt"/>
              <a:buAutoNum type="alphaLcPeriod"/>
              <a:defRPr/>
            </a:pPr>
            <a:r>
              <a:rPr lang="en-AU" sz="2400" dirty="0" smtClean="0">
                <a:solidFill>
                  <a:schemeClr val="accent4">
                    <a:lumMod val="90000"/>
                    <a:lumOff val="10000"/>
                  </a:schemeClr>
                </a:solidFill>
                <a:latin typeface="Calibri"/>
                <a:ea typeface="MS Mincho"/>
              </a:rPr>
              <a:t>Support to development of CEOS Portals.</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b="1" dirty="0" smtClean="0">
              <a:solidFill>
                <a:schemeClr val="tx1">
                  <a:lumMod val="75000"/>
                </a:schemeClr>
              </a:solidFill>
              <a:latin typeface="Arial" pitchFamily="34" charset="0"/>
              <a:ea typeface="ＭＳ Ｐゴシック" pitchFamily="50" charset="-128"/>
              <a:cs typeface="Arial" pitchFamily="34" charset="0"/>
            </a:endParaRPr>
          </a:p>
          <a:p>
            <a:pPr marL="341313" indent="-342900" defTabSz="914400" eaLnBrk="0" hangingPunct="0">
              <a:spcBef>
                <a:spcPts val="600"/>
              </a:spcBef>
              <a:buFont typeface="Arial"/>
              <a:buChar cha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Any revisions to 3-year outcomes?</a:t>
            </a:r>
          </a:p>
          <a:p>
            <a:pPr marL="912813" lvl="2" indent="-457200" defTabSz="914400" eaLnBrk="0" hangingPunct="0">
              <a:spcBef>
                <a:spcPts val="600"/>
              </a:spcBef>
              <a:buAutoNum type="alphaLcPeriod" startAt="3"/>
            </a:pPr>
            <a:r>
              <a:rPr lang="en-AU" altLang="ja-JP" sz="2000" dirty="0" smtClean="0">
                <a:solidFill>
                  <a:schemeClr val="accent4">
                    <a:lumMod val="90000"/>
                    <a:lumOff val="10000"/>
                  </a:schemeClr>
                </a:solidFill>
                <a:latin typeface="Calibri"/>
                <a:ea typeface="MS Mincho"/>
              </a:rPr>
              <a:t>Support to development of CEOS Portals.</a:t>
            </a:r>
          </a:p>
          <a:p>
            <a:pPr marL="912813" lvl="2" indent="-457200" defTabSz="914400" eaLnBrk="0" hangingPunct="0">
              <a:spcBef>
                <a:spcPts val="600"/>
              </a:spcBef>
              <a:buFont typeface="Wingdings" pitchFamily="2" charset="2"/>
              <a:buChar char="ü"/>
            </a:pPr>
            <a:r>
              <a:rPr lang="en-US" altLang="ja-JP" sz="1600" dirty="0" smtClean="0">
                <a:solidFill>
                  <a:schemeClr val="accent4">
                    <a:lumMod val="90000"/>
                    <a:lumOff val="10000"/>
                  </a:schemeClr>
                </a:solidFill>
              </a:rPr>
              <a:t>At the WGISS-33 meeting (Apr., 2012), the proposal for a CEOS portal template was discussed (led by Steven  </a:t>
            </a:r>
            <a:r>
              <a:rPr lang="en-US" altLang="ja-JP" sz="1600" dirty="0" err="1" smtClean="0">
                <a:solidFill>
                  <a:schemeClr val="accent4">
                    <a:lumMod val="90000"/>
                    <a:lumOff val="10000"/>
                  </a:schemeClr>
                </a:solidFill>
              </a:rPr>
              <a:t>Hosford</a:t>
            </a:r>
            <a:r>
              <a:rPr lang="en-US" altLang="ja-JP" sz="1600" dirty="0" smtClean="0">
                <a:solidFill>
                  <a:schemeClr val="accent4">
                    <a:lumMod val="90000"/>
                    <a:lumOff val="10000"/>
                  </a:schemeClr>
                </a:solidFill>
              </a:rPr>
              <a:t>, CNES). WGISS will be able to support its specification  preparation as technical experts, but not its implementation. Details are pending until further decision was made at the SIT/Plenary level. </a:t>
            </a:r>
          </a:p>
          <a:p>
            <a:pPr marL="912813" lvl="2" indent="-457200" defTabSz="914400" eaLnBrk="0" hangingPunct="0">
              <a:spcBef>
                <a:spcPts val="600"/>
              </a:spcBef>
              <a:buFont typeface="Wingdings" pitchFamily="2" charset="2"/>
              <a:buChar char="ü"/>
            </a:pPr>
            <a:r>
              <a:rPr lang="en-US" altLang="ja-JP" sz="1600" dirty="0" smtClean="0">
                <a:solidFill>
                  <a:schemeClr val="accent4">
                    <a:lumMod val="90000"/>
                    <a:lumOff val="10000"/>
                  </a:schemeClr>
                </a:solidFill>
              </a:rPr>
              <a:t>WGISS/CWIC is providing assistance to SST VC (GHRSST</a:t>
            </a:r>
            <a:r>
              <a:rPr lang="en-US" altLang="ja-JP" sz="1600" smtClean="0">
                <a:solidFill>
                  <a:schemeClr val="accent4">
                    <a:lumMod val="90000"/>
                    <a:lumOff val="10000"/>
                  </a:schemeClr>
                </a:solidFill>
              </a:rPr>
              <a:t>) to become </a:t>
            </a:r>
            <a:r>
              <a:rPr lang="en-US" altLang="ja-JP" sz="1600" dirty="0" smtClean="0">
                <a:solidFill>
                  <a:schemeClr val="accent4">
                    <a:lumMod val="90000"/>
                    <a:lumOff val="10000"/>
                  </a:schemeClr>
                </a:solidFill>
              </a:rPr>
              <a:t>a CWIC data partner.</a:t>
            </a:r>
          </a:p>
          <a:p>
            <a:pPr marL="912813" lvl="2" indent="-457200" defTabSz="914400" eaLnBrk="0" hangingPunct="0">
              <a:spcBef>
                <a:spcPts val="600"/>
              </a:spcBef>
              <a:buFont typeface="Wingdings" pitchFamily="2" charset="2"/>
              <a:buChar char="ü"/>
            </a:pPr>
            <a:r>
              <a:rPr lang="en-US" altLang="ja-JP" sz="1600" dirty="0" smtClean="0">
                <a:solidFill>
                  <a:schemeClr val="accent4">
                    <a:lumMod val="90000"/>
                    <a:lumOff val="10000"/>
                  </a:schemeClr>
                </a:solidFill>
              </a:rPr>
              <a:t>The LSI Portal can now access  CWIC.</a:t>
            </a:r>
          </a:p>
          <a:p>
            <a:pPr marL="912813" lvl="2" defTabSz="914400" eaLnBrk="0" hangingPunct="0">
              <a:spcBef>
                <a:spcPts val="600"/>
              </a:spcBef>
              <a:buFont typeface="Arial" pitchFamily="34" charset="0"/>
              <a:buChar char="•"/>
            </a:pPr>
            <a:endParaRPr lang="en-US" altLang="ja-JP" dirty="0" smtClean="0">
              <a:solidFill>
                <a:srgbClr val="FF0000"/>
              </a:solidFill>
            </a:endParaRPr>
          </a:p>
          <a:p>
            <a:pPr marL="1370013" lvl="3" indent="-457200" defTabSz="914400" eaLnBrk="0" hangingPunct="0">
              <a:spcBef>
                <a:spcPts val="600"/>
              </a:spcBef>
            </a:pPr>
            <a:r>
              <a:rPr lang="en-US" altLang="ja-JP" dirty="0" smtClean="0"/>
              <a:t> </a:t>
            </a:r>
            <a:endParaRPr lang="en-AU" altLang="ja-JP" dirty="0" smtClean="0">
              <a:solidFill>
                <a:schemeClr val="accent4">
                  <a:lumMod val="90000"/>
                  <a:lumOff val="10000"/>
                </a:schemeClr>
              </a:solidFill>
              <a:latin typeface="Calibri"/>
              <a:ea typeface="MS Mincho"/>
            </a:endParaRPr>
          </a:p>
          <a:p>
            <a:pPr marL="341313" indent="-342900" defTabSz="914400" eaLnBrk="0" hangingPunct="0">
              <a:spcBef>
                <a:spcPts val="600"/>
              </a:spcBef>
              <a:buFont typeface="Arial"/>
              <a:buChar char="•"/>
            </a:pPr>
            <a:endPar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07689617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5593" y="1483218"/>
            <a:ext cx="8229600" cy="4865030"/>
          </a:xfrm>
        </p:spPr>
        <p:txBody>
          <a:bodyPr>
            <a:normAutofit fontScale="85000" lnSpcReduction="20000"/>
          </a:bodyPr>
          <a:lstStyle/>
          <a:p>
            <a:r>
              <a:rPr lang="en-US" sz="2800" dirty="0" smtClean="0"/>
              <a:t>GCI Integration</a:t>
            </a:r>
          </a:p>
          <a:p>
            <a:pPr lvl="1">
              <a:buFont typeface="Arial" pitchFamily="34" charset="0"/>
              <a:buChar char="−"/>
            </a:pPr>
            <a:r>
              <a:rPr lang="en-US" sz="2600" dirty="0" smtClean="0"/>
              <a:t>Both the IDN and CWIC integrated with GEO, and accessed by the GEO components (Geo Web Portal, DAB, GENESI).</a:t>
            </a:r>
          </a:p>
          <a:p>
            <a:pPr lvl="1">
              <a:buFont typeface="Arial" pitchFamily="34" charset="0"/>
              <a:buChar char="−"/>
            </a:pPr>
            <a:r>
              <a:rPr lang="en-US" sz="2600" dirty="0">
                <a:solidFill>
                  <a:srgbClr val="002569"/>
                </a:solidFill>
              </a:rPr>
              <a:t>IDN provides collection metadata for </a:t>
            </a:r>
            <a:r>
              <a:rPr lang="en-US" sz="2600" dirty="0">
                <a:solidFill>
                  <a:srgbClr val="FF0000"/>
                </a:solidFill>
              </a:rPr>
              <a:t>over 21,629 data collections</a:t>
            </a:r>
            <a:r>
              <a:rPr lang="en-US" sz="2600" dirty="0">
                <a:solidFill>
                  <a:srgbClr val="002569"/>
                </a:solidFill>
              </a:rPr>
              <a:t> to GEOSS (4 Sept 2012).</a:t>
            </a:r>
          </a:p>
          <a:p>
            <a:pPr lvl="2">
              <a:buFont typeface="Arial" pitchFamily="34" charset="0"/>
              <a:buChar char="−"/>
            </a:pPr>
            <a:r>
              <a:rPr lang="en-US" sz="1900" dirty="0">
                <a:solidFill>
                  <a:srgbClr val="002569"/>
                </a:solidFill>
              </a:rPr>
              <a:t>Registering a data collection in the IDN in effect registers the data collection in GEOSS.  </a:t>
            </a:r>
          </a:p>
          <a:p>
            <a:pPr lvl="2">
              <a:buFont typeface="Arial" pitchFamily="34" charset="0"/>
              <a:buChar char="−"/>
            </a:pPr>
            <a:r>
              <a:rPr lang="en-US" sz="1900" dirty="0">
                <a:solidFill>
                  <a:srgbClr val="002569"/>
                </a:solidFill>
              </a:rPr>
              <a:t>A data collection must be registered in the IDN to be CWIC accessible.</a:t>
            </a:r>
            <a:endParaRPr lang="en-US" sz="2400" dirty="0">
              <a:solidFill>
                <a:srgbClr val="002569"/>
              </a:solidFill>
            </a:endParaRPr>
          </a:p>
          <a:p>
            <a:pPr lvl="1">
              <a:buFont typeface="Arial" pitchFamily="34" charset="0"/>
              <a:buChar char="−"/>
            </a:pPr>
            <a:r>
              <a:rPr lang="en-US" sz="2600" dirty="0" smtClean="0">
                <a:solidFill>
                  <a:srgbClr val="002569"/>
                </a:solidFill>
              </a:rPr>
              <a:t>CWIC provides </a:t>
            </a:r>
            <a:r>
              <a:rPr lang="en-US" sz="2600" dirty="0" smtClean="0">
                <a:solidFill>
                  <a:srgbClr val="FF0000"/>
                </a:solidFill>
              </a:rPr>
              <a:t>access to 1,778 </a:t>
            </a:r>
            <a:r>
              <a:rPr lang="en-US" sz="2600" dirty="0">
                <a:solidFill>
                  <a:srgbClr val="FF0000"/>
                </a:solidFill>
              </a:rPr>
              <a:t>(28 Aug 2012 figure) data </a:t>
            </a:r>
            <a:r>
              <a:rPr lang="en-US" sz="2600" dirty="0" smtClean="0">
                <a:solidFill>
                  <a:srgbClr val="FF0000"/>
                </a:solidFill>
              </a:rPr>
              <a:t>collections </a:t>
            </a:r>
            <a:r>
              <a:rPr lang="en-US" sz="2600" dirty="0" smtClean="0">
                <a:solidFill>
                  <a:srgbClr val="002569"/>
                </a:solidFill>
              </a:rPr>
              <a:t>with inventories.</a:t>
            </a:r>
            <a:endParaRPr lang="en-US" sz="2600" dirty="0" smtClean="0"/>
          </a:p>
          <a:p>
            <a:pPr lvl="1">
              <a:buFont typeface="Arial" pitchFamily="34" charset="0"/>
              <a:buChar char="−"/>
            </a:pPr>
            <a:r>
              <a:rPr lang="en-US" sz="2600" dirty="0" smtClean="0"/>
              <a:t>Providing technical support for GEO component teams accessing IDN and CWIC.</a:t>
            </a:r>
          </a:p>
          <a:p>
            <a:pPr lvl="1">
              <a:buFont typeface="Arial" pitchFamily="34" charset="0"/>
              <a:buChar char="−"/>
            </a:pPr>
            <a:r>
              <a:rPr lang="en-US" sz="2600" dirty="0" smtClean="0"/>
              <a:t>Providing review comments on GEO documents with regards to to IDN and CWIC and GEO capabilities to search and access satellite data.</a:t>
            </a:r>
          </a:p>
          <a:p>
            <a:endParaRPr lang="en-US" dirty="0" smtClean="0"/>
          </a:p>
          <a:p>
            <a:endParaRPr lang="en-US" dirty="0"/>
          </a:p>
        </p:txBody>
      </p:sp>
      <p:sp>
        <p:nvSpPr>
          <p:cNvPr id="5" name="Title 1"/>
          <p:cNvSpPr>
            <a:spLocks noGrp="1"/>
          </p:cNvSpPr>
          <p:nvPr>
            <p:ph type="title"/>
          </p:nvPr>
        </p:nvSpPr>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スライド番号プレースホルダ 5"/>
          <p:cNvSpPr>
            <a:spLocks noGrp="1"/>
          </p:cNvSpPr>
          <p:nvPr>
            <p:ph type="sldNum" sz="quarter" idx="12"/>
          </p:nvPr>
        </p:nvSpPr>
        <p:spPr/>
        <p:txBody>
          <a:bodyPr/>
          <a:lstStyle/>
          <a:p>
            <a:fld id="{B4033504-764F-4D7D-8E80-01B1CC0E791C}" type="slidenum">
              <a:rPr lang="en-US" smtClean="0"/>
              <a:pPr/>
              <a:t>84</a:t>
            </a:fld>
            <a:endParaRPr lang="en-US"/>
          </a:p>
        </p:txBody>
      </p:sp>
    </p:spTree>
    <p:extLst>
      <p:ext uri="{BB962C8B-B14F-4D97-AF65-F5344CB8AC3E}">
        <p14:creationId xmlns:p14="http://schemas.microsoft.com/office/powerpoint/2010/main" val="2186547675"/>
      </p:ext>
    </p:extLst>
  </p:cSld>
  <p:clrMapOvr>
    <a:masterClrMapping/>
  </p:clrMapOvr>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ja-JP" dirty="0" smtClean="0">
                <a:latin typeface="Tahoma" pitchFamily="-106" charset="0"/>
                <a:ea typeface="ＭＳ Ｐゴシック" pitchFamily="-106" charset="-128"/>
                <a:cs typeface="Tahoma" pitchFamily="-106" charset="0"/>
              </a:rPr>
              <a:t>2012 progress, issues, obstacles</a:t>
            </a:r>
            <a:endParaRPr lang="en-US" dirty="0"/>
          </a:p>
        </p:txBody>
      </p:sp>
      <p:sp>
        <p:nvSpPr>
          <p:cNvPr id="3" name="Content Placeholder 2"/>
          <p:cNvSpPr>
            <a:spLocks noGrp="1"/>
          </p:cNvSpPr>
          <p:nvPr>
            <p:ph idx="1"/>
          </p:nvPr>
        </p:nvSpPr>
        <p:spPr>
          <a:xfrm>
            <a:off x="296863" y="1457325"/>
            <a:ext cx="8615489" cy="1298068"/>
          </a:xfrm>
        </p:spPr>
        <p:txBody>
          <a:bodyPr>
            <a:normAutofit fontScale="62500" lnSpcReduction="20000"/>
          </a:bodyPr>
          <a:lstStyle/>
          <a:p>
            <a:pPr marL="0" indent="0"/>
            <a:r>
              <a:rPr lang="en-US" altLang="ja-JP" sz="3400" dirty="0" smtClean="0"/>
              <a:t>GEO Data Collection of Open Resources</a:t>
            </a:r>
            <a:endParaRPr lang="en-US" sz="3400" i="1" dirty="0" smtClean="0"/>
          </a:p>
          <a:p>
            <a:pPr marL="0" indent="0">
              <a:buNone/>
            </a:pPr>
            <a:endParaRPr lang="en-US" i="1" dirty="0" smtClean="0"/>
          </a:p>
          <a:p>
            <a:pPr marL="0" indent="0">
              <a:buNone/>
            </a:pPr>
            <a:r>
              <a:rPr lang="en-US" i="1" dirty="0" smtClean="0"/>
              <a:t>The </a:t>
            </a:r>
            <a:r>
              <a:rPr lang="en-US" i="1" dirty="0"/>
              <a:t>GEOSS Data Collection of Open Resources for Everyone (GEOSS Data-CORE) is a distributed pool of documented datasets with full and open unrestricted access at no more than the cost of reproduction and distribution</a:t>
            </a:r>
            <a:r>
              <a:rPr lang="en-US" i="1" dirty="0" smtClean="0"/>
              <a:t>”</a:t>
            </a:r>
          </a:p>
          <a:p>
            <a:pPr marL="0" indent="0">
              <a:buNone/>
            </a:pPr>
            <a:endParaRPr lang="en-US" dirty="0" smtClean="0"/>
          </a:p>
        </p:txBody>
      </p:sp>
      <p:sp>
        <p:nvSpPr>
          <p:cNvPr id="4" name="スライド番号プレースホルダ 3"/>
          <p:cNvSpPr>
            <a:spLocks noGrp="1"/>
          </p:cNvSpPr>
          <p:nvPr>
            <p:ph type="sldNum" sz="quarter" idx="12"/>
          </p:nvPr>
        </p:nvSpPr>
        <p:spPr/>
        <p:txBody>
          <a:bodyPr/>
          <a:lstStyle/>
          <a:p>
            <a:fld id="{B4033504-764F-4D7D-8E80-01B1CC0E791C}" type="slidenum">
              <a:rPr lang="en-US" smtClean="0"/>
              <a:pPr/>
              <a:t>85</a:t>
            </a:fld>
            <a:endParaRPr lang="en-US"/>
          </a:p>
        </p:txBody>
      </p:sp>
      <p:sp>
        <p:nvSpPr>
          <p:cNvPr id="6" name="Content Placeholder 2"/>
          <p:cNvSpPr txBox="1">
            <a:spLocks/>
          </p:cNvSpPr>
          <p:nvPr/>
        </p:nvSpPr>
        <p:spPr bwMode="auto">
          <a:xfrm>
            <a:off x="162751" y="2548128"/>
            <a:ext cx="5860097" cy="4072127"/>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defRPr/>
            </a:pPr>
            <a:endParaRPr lang="en-US" dirty="0" smtClean="0"/>
          </a:p>
          <a:p>
            <a:pPr marL="285750" indent="-285750" defTabSz="914400" eaLnBrk="0" hangingPunct="0">
              <a:spcBef>
                <a:spcPct val="20000"/>
              </a:spcBef>
              <a:buFont typeface="Arial" pitchFamily="34" charset="0"/>
              <a:buChar char="−"/>
            </a:pPr>
            <a:r>
              <a:rPr lang="en-US" dirty="0" smtClean="0"/>
              <a:t>GEO has </a:t>
            </a:r>
            <a:r>
              <a:rPr lang="en-US" dirty="0" smtClean="0">
                <a:solidFill>
                  <a:srgbClr val="FF0000"/>
                </a:solidFill>
              </a:rPr>
              <a:t>8668</a:t>
            </a:r>
            <a:r>
              <a:rPr lang="en-US" dirty="0" smtClean="0"/>
              <a:t>* data collections tagged as </a:t>
            </a:r>
            <a:r>
              <a:rPr lang="en-US" dirty="0" err="1" smtClean="0"/>
              <a:t>geossDataCore</a:t>
            </a:r>
            <a:r>
              <a:rPr lang="en-US" dirty="0" smtClean="0"/>
              <a:t>.</a:t>
            </a:r>
          </a:p>
          <a:p>
            <a:pPr marL="285750" indent="-285750" defTabSz="914400" eaLnBrk="0" hangingPunct="0">
              <a:spcBef>
                <a:spcPct val="20000"/>
              </a:spcBef>
              <a:buFont typeface="Arial" pitchFamily="34" charset="0"/>
              <a:buChar char="−"/>
            </a:pPr>
            <a:r>
              <a:rPr lang="en-US" dirty="0" smtClean="0"/>
              <a:t>IDN provides </a:t>
            </a:r>
            <a:r>
              <a:rPr lang="en-US" dirty="0" err="1" smtClean="0"/>
              <a:t>geossDataCore</a:t>
            </a:r>
            <a:r>
              <a:rPr lang="en-US" dirty="0" smtClean="0"/>
              <a:t> tagging for </a:t>
            </a:r>
            <a:r>
              <a:rPr lang="en-US" dirty="0" smtClean="0">
                <a:solidFill>
                  <a:srgbClr val="FF0000"/>
                </a:solidFill>
              </a:rPr>
              <a:t>8181</a:t>
            </a:r>
            <a:r>
              <a:rPr lang="en-US" dirty="0" smtClean="0"/>
              <a:t>* US agencies (and INPE) data collections. </a:t>
            </a:r>
          </a:p>
          <a:p>
            <a:pPr marL="285750" indent="-285750" defTabSz="914400" eaLnBrk="0" hangingPunct="0">
              <a:spcBef>
                <a:spcPct val="20000"/>
              </a:spcBef>
              <a:buFont typeface="Arial" pitchFamily="34" charset="0"/>
              <a:buChar char="−"/>
            </a:pPr>
            <a:r>
              <a:rPr lang="en-US" dirty="0" smtClean="0"/>
              <a:t>IDN staff ready and willing to tag data collections from CEOS agencies as “</a:t>
            </a:r>
            <a:r>
              <a:rPr lang="en-US" dirty="0" err="1" smtClean="0"/>
              <a:t>geossDataCore</a:t>
            </a:r>
            <a:r>
              <a:rPr lang="en-US" dirty="0" smtClean="0"/>
              <a:t>” if requested.</a:t>
            </a:r>
          </a:p>
          <a:p>
            <a:pPr marL="285750" indent="-285750" defTabSz="914400" eaLnBrk="0" hangingPunct="0">
              <a:spcBef>
                <a:spcPct val="20000"/>
              </a:spcBef>
              <a:buFont typeface="Arial" pitchFamily="34" charset="0"/>
              <a:buChar char="−"/>
            </a:pPr>
            <a:r>
              <a:rPr lang="en-US" dirty="0" smtClean="0"/>
              <a:t>Tools available to register data collections in the IDN</a:t>
            </a:r>
          </a:p>
          <a:p>
            <a:pPr marL="0" marR="0" lvl="0" indent="0" algn="l" defTabSz="914400" rtl="0" eaLnBrk="0" fontAlgn="base" latinLnBrk="0" hangingPunct="0">
              <a:lnSpc>
                <a:spcPct val="100000"/>
              </a:lnSpc>
              <a:spcBef>
                <a:spcPct val="20000"/>
              </a:spcBef>
              <a:spcAft>
                <a:spcPct val="0"/>
              </a:spcAft>
              <a:buClrTx/>
              <a:buSzTx/>
              <a:buFont typeface="Arial" charset="0"/>
              <a:buNone/>
              <a:tabLst/>
              <a:defRPr/>
            </a:pPr>
            <a:endParaRPr lang="en-US" dirty="0" smtClean="0"/>
          </a:p>
          <a:p>
            <a:pPr marL="0" marR="0" lvl="0" indent="0" algn="l" defTabSz="914400" rtl="0" eaLnBrk="0" fontAlgn="base" latinLnBrk="0" hangingPunct="0">
              <a:lnSpc>
                <a:spcPct val="100000"/>
              </a:lnSpc>
              <a:spcBef>
                <a:spcPct val="20000"/>
              </a:spcBef>
              <a:spcAft>
                <a:spcPct val="0"/>
              </a:spcAft>
              <a:buClrTx/>
              <a:buSzTx/>
              <a:buFont typeface="Arial" charset="0"/>
              <a:buNone/>
              <a:tabLst/>
              <a:defRPr/>
            </a:pPr>
            <a:r>
              <a:rPr lang="en-US" dirty="0" smtClean="0"/>
              <a:t>*4 September 2012 figures</a:t>
            </a:r>
            <a:endParaRPr lang="en-US" dirty="0"/>
          </a:p>
        </p:txBody>
      </p:sp>
      <p:pic>
        <p:nvPicPr>
          <p:cNvPr id="1026" name="Picture 2"/>
          <p:cNvPicPr>
            <a:picLocks noChangeAspect="1" noChangeArrowheads="1"/>
          </p:cNvPicPr>
          <p:nvPr/>
        </p:nvPicPr>
        <p:blipFill>
          <a:blip r:embed="rId2"/>
          <a:srcRect l="8959" t="5192" r="4973" b="6770"/>
          <a:stretch>
            <a:fillRect/>
          </a:stretch>
        </p:blipFill>
        <p:spPr bwMode="auto">
          <a:xfrm>
            <a:off x="5852160" y="2950464"/>
            <a:ext cx="3279648" cy="2645664"/>
          </a:xfrm>
          <a:prstGeom prst="rect">
            <a:avLst/>
          </a:prstGeom>
          <a:noFill/>
          <a:ln w="9525">
            <a:noFill/>
            <a:miter lim="800000"/>
            <a:headEnd/>
            <a:tailEnd/>
          </a:ln>
          <a:effectLst/>
        </p:spPr>
      </p:pic>
      <p:sp>
        <p:nvSpPr>
          <p:cNvPr id="7" name="テキスト ボックス 6"/>
          <p:cNvSpPr txBox="1"/>
          <p:nvPr/>
        </p:nvSpPr>
        <p:spPr>
          <a:xfrm>
            <a:off x="6500298" y="4446507"/>
            <a:ext cx="1999265" cy="461665"/>
          </a:xfrm>
          <a:prstGeom prst="rect">
            <a:avLst/>
          </a:prstGeom>
          <a:noFill/>
        </p:spPr>
        <p:txBody>
          <a:bodyPr wrap="none" rtlCol="0">
            <a:spAutoFit/>
          </a:bodyPr>
          <a:lstStyle/>
          <a:p>
            <a:r>
              <a:rPr kumimoji="1" lang="en-US" altLang="ja-JP" sz="2400" b="1" i="1" dirty="0" smtClean="0">
                <a:solidFill>
                  <a:schemeClr val="bg1"/>
                </a:solidFill>
              </a:rPr>
              <a:t>8181 via IDN</a:t>
            </a:r>
            <a:endParaRPr kumimoji="1" lang="ja-JP" altLang="en-US" sz="2400" b="1" i="1" dirty="0">
              <a:solidFill>
                <a:schemeClr val="bg1"/>
              </a:solidFill>
            </a:endParaRPr>
          </a:p>
        </p:txBody>
      </p:sp>
      <p:sp>
        <p:nvSpPr>
          <p:cNvPr id="8" name="テキスト ボックス 7"/>
          <p:cNvSpPr txBox="1"/>
          <p:nvPr/>
        </p:nvSpPr>
        <p:spPr>
          <a:xfrm>
            <a:off x="6904511" y="5596128"/>
            <a:ext cx="1377365" cy="369332"/>
          </a:xfrm>
          <a:prstGeom prst="rect">
            <a:avLst/>
          </a:prstGeom>
          <a:noFill/>
        </p:spPr>
        <p:txBody>
          <a:bodyPr wrap="none" rtlCol="0">
            <a:spAutoFit/>
          </a:bodyPr>
          <a:lstStyle/>
          <a:p>
            <a:r>
              <a:rPr kumimoji="1" lang="en-US" altLang="ja-JP" i="1" dirty="0" smtClean="0">
                <a:solidFill>
                  <a:schemeClr val="accent4"/>
                </a:solidFill>
              </a:rPr>
              <a:t>Total : 8668</a:t>
            </a:r>
            <a:endParaRPr kumimoji="1" lang="ja-JP" altLang="en-US" i="1" dirty="0">
              <a:solidFill>
                <a:schemeClr val="accent4"/>
              </a:solidFill>
            </a:endParaRPr>
          </a:p>
        </p:txBody>
      </p:sp>
      <p:sp>
        <p:nvSpPr>
          <p:cNvPr id="9" name="テキスト ボックス 8"/>
          <p:cNvSpPr txBox="1"/>
          <p:nvPr/>
        </p:nvSpPr>
        <p:spPr>
          <a:xfrm>
            <a:off x="6338753" y="2765798"/>
            <a:ext cx="1800493" cy="369332"/>
          </a:xfrm>
          <a:prstGeom prst="rect">
            <a:avLst/>
          </a:prstGeom>
          <a:noFill/>
        </p:spPr>
        <p:txBody>
          <a:bodyPr wrap="none" rtlCol="0">
            <a:spAutoFit/>
          </a:bodyPr>
          <a:lstStyle/>
          <a:p>
            <a:r>
              <a:rPr kumimoji="1" lang="en-US" altLang="ja-JP" i="1" dirty="0" smtClean="0">
                <a:solidFill>
                  <a:schemeClr val="accent4"/>
                </a:solidFill>
              </a:rPr>
              <a:t>487 from others</a:t>
            </a:r>
            <a:endParaRPr kumimoji="1" lang="ja-JP" altLang="en-US" i="1" dirty="0">
              <a:solidFill>
                <a:schemeClr val="accent4"/>
              </a:solidFill>
            </a:endParaRPr>
          </a:p>
        </p:txBody>
      </p:sp>
    </p:spTree>
    <p:extLst>
      <p:ext uri="{BB962C8B-B14F-4D97-AF65-F5344CB8AC3E}">
        <p14:creationId xmlns:p14="http://schemas.microsoft.com/office/powerpoint/2010/main" val="46556079"/>
      </p:ext>
    </p:extLst>
  </p:cSld>
  <p:clrMapOvr>
    <a:masterClrMapping/>
  </p:clrMapOvr>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dirty="0" smtClean="0">
                <a:latin typeface="Tahoma" pitchFamily="-106" charset="0"/>
                <a:ea typeface="ＭＳ Ｐゴシック" pitchFamily="-106" charset="-128"/>
                <a:cs typeface="Tahoma" pitchFamily="-106" charset="0"/>
              </a:rPr>
              <a:t>2012 progress, issues, obstacles</a:t>
            </a:r>
            <a:endParaRPr lang="en-US" dirty="0"/>
          </a:p>
        </p:txBody>
      </p:sp>
      <p:sp>
        <p:nvSpPr>
          <p:cNvPr id="3" name="Content Placeholder 2"/>
          <p:cNvSpPr>
            <a:spLocks noGrp="1"/>
          </p:cNvSpPr>
          <p:nvPr>
            <p:ph idx="1"/>
          </p:nvPr>
        </p:nvSpPr>
        <p:spPr/>
        <p:txBody>
          <a:bodyPr>
            <a:normAutofit fontScale="62500" lnSpcReduction="20000"/>
          </a:bodyPr>
          <a:lstStyle/>
          <a:p>
            <a:pPr marL="0" indent="0"/>
            <a:r>
              <a:rPr lang="en-US" altLang="ja-JP" sz="3800" dirty="0" smtClean="0"/>
              <a:t>Data Accessible from CWIC</a:t>
            </a:r>
            <a:endParaRPr lang="en-US" sz="3800" dirty="0" smtClean="0"/>
          </a:p>
          <a:p>
            <a:pPr marL="0" indent="0">
              <a:buNone/>
            </a:pPr>
            <a:endParaRPr lang="en-US" sz="3100" dirty="0" smtClean="0"/>
          </a:p>
          <a:p>
            <a:pPr marL="0" indent="0">
              <a:buNone/>
            </a:pPr>
            <a:r>
              <a:rPr lang="en-US" sz="3100" dirty="0" smtClean="0"/>
              <a:t>Current data partners include NOAA, NASA, USGS, INPE, AOE, JAXA, GHRSST.</a:t>
            </a:r>
          </a:p>
          <a:p>
            <a:pPr lvl="1">
              <a:buFont typeface="Arial" pitchFamily="34" charset="0"/>
              <a:buChar char="−"/>
            </a:pPr>
            <a:r>
              <a:rPr lang="en-US" sz="2900" dirty="0" smtClean="0"/>
              <a:t>USGS and INPE provides access to operational databases</a:t>
            </a:r>
          </a:p>
          <a:p>
            <a:pPr lvl="1">
              <a:buFont typeface="Arial" pitchFamily="34" charset="0"/>
              <a:buChar char="−"/>
            </a:pPr>
            <a:r>
              <a:rPr lang="en-US" sz="2900" dirty="0" smtClean="0"/>
              <a:t>AOE added 3</a:t>
            </a:r>
            <a:r>
              <a:rPr lang="en-US" sz="2900" baseline="30000" dirty="0" smtClean="0"/>
              <a:t>rd</a:t>
            </a:r>
            <a:r>
              <a:rPr lang="en-US" sz="2900" dirty="0" smtClean="0"/>
              <a:t> data center, CRESDA, in addition to BJ-1 and </a:t>
            </a:r>
            <a:r>
              <a:rPr lang="en-US" sz="2900" dirty="0" err="1" smtClean="0"/>
              <a:t>FengYun</a:t>
            </a:r>
            <a:r>
              <a:rPr lang="en-US" sz="2900" dirty="0" smtClean="0"/>
              <a:t> data centers.</a:t>
            </a:r>
          </a:p>
          <a:p>
            <a:pPr lvl="1">
              <a:buFont typeface="Arial" pitchFamily="34" charset="0"/>
              <a:buChar char="−"/>
            </a:pPr>
            <a:r>
              <a:rPr lang="en-US" sz="2900" dirty="0" smtClean="0"/>
              <a:t>NASA and NOAA provide access to their operational systems.</a:t>
            </a:r>
          </a:p>
          <a:p>
            <a:pPr lvl="2">
              <a:buFont typeface="Arial" pitchFamily="34" charset="0"/>
              <a:buChar char="−"/>
            </a:pPr>
            <a:r>
              <a:rPr lang="en-US" sz="2700" dirty="0" smtClean="0"/>
              <a:t>NOAA will add access to most of the data in CLASS when the new API is released in summer 2013</a:t>
            </a:r>
          </a:p>
          <a:p>
            <a:pPr lvl="2">
              <a:buFont typeface="Arial" pitchFamily="34" charset="0"/>
              <a:buChar char="−"/>
            </a:pPr>
            <a:r>
              <a:rPr lang="en-US" sz="2700" dirty="0" smtClean="0"/>
              <a:t>NASA working to make all EO unrestricted online satellite data accessible from CWIC.</a:t>
            </a:r>
          </a:p>
          <a:p>
            <a:pPr lvl="1">
              <a:buFont typeface="Arial" pitchFamily="34" charset="0"/>
              <a:buChar char="−"/>
            </a:pPr>
            <a:r>
              <a:rPr lang="en-US" sz="2900" dirty="0" smtClean="0">
                <a:solidFill>
                  <a:prstClr val="black"/>
                </a:solidFill>
              </a:rPr>
              <a:t>JAXA is a new data partner (prototype), and will provide search to about 200 data collections (~16 million granules). </a:t>
            </a:r>
          </a:p>
          <a:p>
            <a:pPr lvl="1">
              <a:buFont typeface="Arial" pitchFamily="34" charset="0"/>
              <a:buChar char="−"/>
            </a:pPr>
            <a:r>
              <a:rPr lang="en-US" sz="2900" dirty="0" smtClean="0">
                <a:solidFill>
                  <a:prstClr val="black"/>
                </a:solidFill>
              </a:rPr>
              <a:t>SST Constellation (GHRSST/NODC) </a:t>
            </a:r>
            <a:r>
              <a:rPr lang="en-US" sz="2900" dirty="0">
                <a:solidFill>
                  <a:prstClr val="black"/>
                </a:solidFill>
              </a:rPr>
              <a:t>adding ~</a:t>
            </a:r>
            <a:r>
              <a:rPr lang="en-US" sz="2900" dirty="0" smtClean="0">
                <a:solidFill>
                  <a:prstClr val="black"/>
                </a:solidFill>
              </a:rPr>
              <a:t> </a:t>
            </a:r>
            <a:r>
              <a:rPr lang="en-US" sz="2900" dirty="0">
                <a:solidFill>
                  <a:prstClr val="black"/>
                </a:solidFill>
              </a:rPr>
              <a:t>60 data collections (~</a:t>
            </a:r>
            <a:r>
              <a:rPr lang="en-US" sz="2900" dirty="0" smtClean="0">
                <a:solidFill>
                  <a:prstClr val="black"/>
                </a:solidFill>
              </a:rPr>
              <a:t>2.3 </a:t>
            </a:r>
            <a:r>
              <a:rPr lang="en-US" sz="2900" dirty="0">
                <a:solidFill>
                  <a:prstClr val="black"/>
                </a:solidFill>
              </a:rPr>
              <a:t>million granules</a:t>
            </a:r>
            <a:r>
              <a:rPr lang="en-US" sz="2900" dirty="0" smtClean="0">
                <a:solidFill>
                  <a:prstClr val="black"/>
                </a:solidFill>
              </a:rPr>
              <a:t>)</a:t>
            </a:r>
          </a:p>
          <a:p>
            <a:pPr lvl="1">
              <a:buFont typeface="Arial" pitchFamily="34" charset="0"/>
              <a:buChar char="−"/>
            </a:pPr>
            <a:r>
              <a:rPr lang="en-US" sz="2900" dirty="0" smtClean="0">
                <a:solidFill>
                  <a:prstClr val="black"/>
                </a:solidFill>
              </a:rPr>
              <a:t>LSI Constellation team adding additional data to CWIC through the USGS CWIC connection.</a:t>
            </a:r>
          </a:p>
        </p:txBody>
      </p:sp>
      <p:sp>
        <p:nvSpPr>
          <p:cNvPr id="4" name="スライド番号プレースホルダ 3"/>
          <p:cNvSpPr>
            <a:spLocks noGrp="1"/>
          </p:cNvSpPr>
          <p:nvPr>
            <p:ph type="sldNum" sz="quarter" idx="12"/>
          </p:nvPr>
        </p:nvSpPr>
        <p:spPr/>
        <p:txBody>
          <a:bodyPr/>
          <a:lstStyle/>
          <a:p>
            <a:fld id="{B4033504-764F-4D7D-8E80-01B1CC0E791C}" type="slidenum">
              <a:rPr lang="en-US" smtClean="0"/>
              <a:pPr/>
              <a:t>86</a:t>
            </a:fld>
            <a:endParaRPr lang="en-US"/>
          </a:p>
        </p:txBody>
      </p:sp>
    </p:spTree>
    <p:extLst>
      <p:ext uri="{BB962C8B-B14F-4D97-AF65-F5344CB8AC3E}">
        <p14:creationId xmlns:p14="http://schemas.microsoft.com/office/powerpoint/2010/main" val="322414759"/>
      </p:ext>
    </p:extLst>
  </p:cSld>
  <p:clrMapOvr>
    <a:masterClrMapping/>
  </p:clrMapOvr>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87</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AU" altLang="ja-JP" sz="2400" b="1" i="0"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Issues raised</a:t>
            </a:r>
            <a:r>
              <a:rPr kumimoji="0" lang="en-AU" altLang="ja-JP" sz="2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 @ SIT-27:</a:t>
            </a:r>
          </a:p>
          <a:p>
            <a:pPr marL="342900" marR="0" lvl="0" indent="-342900" algn="l" defTabSz="914400" rtl="0" eaLnBrk="1" fontAlgn="base" latinLnBrk="0" hangingPunct="1">
              <a:lnSpc>
                <a:spcPct val="90000"/>
              </a:lnSpc>
              <a:spcBef>
                <a:spcPct val="20000"/>
              </a:spcBef>
              <a:spcAft>
                <a:spcPct val="0"/>
              </a:spcAft>
              <a:buClrTx/>
              <a:buSzTx/>
              <a:tabLst/>
              <a:defRPr/>
            </a:pPr>
            <a:endParaRPr kumimoji="0" lang="en-AU" altLang="ja-JP"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marL="914400" lvl="1" indent="-457200">
              <a:buFont typeface="+mj-lt"/>
              <a:buAutoNum type="arabicPeriod"/>
            </a:pPr>
            <a:r>
              <a:rPr lang="en-AU" sz="2000" dirty="0">
                <a:solidFill>
                  <a:schemeClr val="accent4">
                    <a:lumMod val="90000"/>
                    <a:lumOff val="10000"/>
                  </a:schemeClr>
                </a:solidFill>
              </a:rPr>
              <a:t>Chair succession (addressed) and desire to simplify structure</a:t>
            </a:r>
            <a:r>
              <a:rPr lang="en-AU" sz="2000" dirty="0" smtClean="0">
                <a:solidFill>
                  <a:schemeClr val="accent4">
                    <a:lumMod val="90000"/>
                    <a:lumOff val="10000"/>
                  </a:schemeClr>
                </a:solidFill>
              </a:rPr>
              <a:t>.</a:t>
            </a:r>
          </a:p>
          <a:p>
            <a:pPr marL="1371600" lvl="2" indent="-457200">
              <a:buFont typeface="Wingdings" pitchFamily="2" charset="2"/>
              <a:buChar char="Ø"/>
            </a:pPr>
            <a:r>
              <a:rPr lang="en-AU" dirty="0" smtClean="0">
                <a:solidFill>
                  <a:schemeClr val="accent4">
                    <a:lumMod val="90000"/>
                    <a:lumOff val="10000"/>
                  </a:schemeClr>
                </a:solidFill>
              </a:rPr>
              <a:t>Resolved!</a:t>
            </a:r>
          </a:p>
          <a:p>
            <a:pPr marL="1828800" lvl="3" indent="-457200">
              <a:buFont typeface="Wingdings" pitchFamily="2" charset="2"/>
              <a:buChar char="Ø"/>
            </a:pPr>
            <a:r>
              <a:rPr lang="en-AU" dirty="0" smtClean="0">
                <a:solidFill>
                  <a:schemeClr val="accent4">
                    <a:lumMod val="90000"/>
                    <a:lumOff val="10000"/>
                  </a:schemeClr>
                </a:solidFill>
              </a:rPr>
              <a:t>The new vice-chair was nominated at SIT-27, Richard Moreno/CNES.</a:t>
            </a:r>
          </a:p>
          <a:p>
            <a:pPr marL="1828800" lvl="3" indent="-457200">
              <a:buFont typeface="Wingdings" pitchFamily="2" charset="2"/>
              <a:buChar char="Ø"/>
            </a:pPr>
            <a:r>
              <a:rPr lang="en-AU" dirty="0" smtClean="0">
                <a:solidFill>
                  <a:schemeClr val="accent4">
                    <a:lumMod val="90000"/>
                    <a:lumOff val="10000"/>
                  </a:schemeClr>
                </a:solidFill>
              </a:rPr>
              <a:t>The structure was re-configured and simplified at WGISS-33 (Apr., 2012).</a:t>
            </a:r>
            <a:endParaRPr lang="en-AU" dirty="0">
              <a:solidFill>
                <a:schemeClr val="accent4">
                  <a:lumMod val="90000"/>
                  <a:lumOff val="10000"/>
                </a:schemeClr>
              </a:solidFill>
            </a:endParaRPr>
          </a:p>
          <a:p>
            <a:pPr marL="914400" lvl="1" indent="-457200">
              <a:buFont typeface="+mj-lt"/>
              <a:buAutoNum type="arabicPeriod" startAt="2"/>
            </a:pPr>
            <a:r>
              <a:rPr lang="en-AU" sz="2000" dirty="0" smtClean="0">
                <a:solidFill>
                  <a:schemeClr val="accent4">
                    <a:lumMod val="90000"/>
                    <a:lumOff val="10000"/>
                  </a:schemeClr>
                </a:solidFill>
              </a:rPr>
              <a:t>WGISS support for information systems needed by SDCG.</a:t>
            </a:r>
          </a:p>
          <a:p>
            <a:pPr marL="1371600" lvl="2" indent="-457200">
              <a:buFont typeface="Wingdings" pitchFamily="2" charset="2"/>
              <a:buChar char="Ø"/>
            </a:pPr>
            <a:r>
              <a:rPr lang="en-AU" dirty="0" smtClean="0">
                <a:solidFill>
                  <a:schemeClr val="accent4">
                    <a:lumMod val="90000"/>
                    <a:lumOff val="10000"/>
                  </a:schemeClr>
                </a:solidFill>
              </a:rPr>
              <a:t>Will be discussed at the next WGISS meeting (WGISS-34, 22-28 September), as a part of GFOI topic.</a:t>
            </a:r>
            <a:endParaRPr lang="en-AU" altLang="ja-JP" dirty="0">
              <a:solidFill>
                <a:schemeClr val="accent4">
                  <a:lumMod val="90000"/>
                  <a:lumOff val="10000"/>
                </a:schemeClr>
              </a:solidFill>
            </a:endParaRPr>
          </a:p>
          <a:p>
            <a:pPr marL="914400" lvl="1" indent="-457200">
              <a:buFont typeface="+mj-lt"/>
              <a:buAutoNum type="arabicPeriod" startAt="2"/>
            </a:pPr>
            <a:r>
              <a:rPr lang="en-AU" sz="2000" dirty="0">
                <a:solidFill>
                  <a:schemeClr val="accent4">
                    <a:lumMod val="90000"/>
                    <a:lumOff val="10000"/>
                  </a:schemeClr>
                </a:solidFill>
              </a:rPr>
              <a:t>CWIC funding </a:t>
            </a:r>
            <a:r>
              <a:rPr lang="en-AU" sz="2000" dirty="0" smtClean="0">
                <a:solidFill>
                  <a:schemeClr val="accent4">
                    <a:lumMod val="90000"/>
                    <a:lumOff val="10000"/>
                  </a:schemeClr>
                </a:solidFill>
              </a:rPr>
              <a:t>status, and CWIC</a:t>
            </a:r>
            <a:r>
              <a:rPr lang="en-AU" sz="2000" dirty="0">
                <a:solidFill>
                  <a:schemeClr val="accent4">
                    <a:lumMod val="90000"/>
                    <a:lumOff val="10000"/>
                  </a:schemeClr>
                </a:solidFill>
              </a:rPr>
              <a:t>/HMA interoperability </a:t>
            </a:r>
            <a:r>
              <a:rPr lang="en-AU" sz="2000" dirty="0" smtClean="0">
                <a:solidFill>
                  <a:schemeClr val="accent4">
                    <a:lumMod val="90000"/>
                    <a:lumOff val="10000"/>
                  </a:schemeClr>
                </a:solidFill>
              </a:rPr>
              <a:t>studies.</a:t>
            </a:r>
          </a:p>
          <a:p>
            <a:pPr marL="1371600" lvl="2" indent="-457200">
              <a:buFont typeface="Wingdings" pitchFamily="2" charset="2"/>
              <a:buChar char="Ø"/>
            </a:pPr>
            <a:r>
              <a:rPr lang="en-AU" altLang="ja-JP" dirty="0" smtClean="0">
                <a:solidFill>
                  <a:schemeClr val="accent4">
                    <a:lumMod val="90000"/>
                    <a:lumOff val="10000"/>
                  </a:schemeClr>
                </a:solidFill>
              </a:rPr>
              <a:t>Short Term funding was augmented by NASA to continue CWIC support for this year and part of next year.</a:t>
            </a:r>
          </a:p>
          <a:p>
            <a:pPr marL="1371600" lvl="2" indent="-457200">
              <a:buFont typeface="Wingdings" pitchFamily="2" charset="2"/>
              <a:buChar char="Ø"/>
            </a:pPr>
            <a:r>
              <a:rPr lang="en-AU" altLang="ja-JP" dirty="0" smtClean="0">
                <a:solidFill>
                  <a:schemeClr val="accent4">
                    <a:lumMod val="90000"/>
                    <a:lumOff val="10000"/>
                  </a:schemeClr>
                </a:solidFill>
              </a:rPr>
              <a:t>LONG TERM FUNDING has not been resolved !</a:t>
            </a:r>
          </a:p>
          <a:p>
            <a:pPr marL="1371600" lvl="2" indent="-457200">
              <a:buFont typeface="Wingdings" pitchFamily="2" charset="2"/>
              <a:buChar char="Ø"/>
            </a:pPr>
            <a:r>
              <a:rPr lang="en-AU" altLang="ja-JP" dirty="0" smtClean="0">
                <a:solidFill>
                  <a:schemeClr val="accent4">
                    <a:lumMod val="90000"/>
                    <a:lumOff val="10000"/>
                  </a:schemeClr>
                </a:solidFill>
              </a:rPr>
              <a:t>HMA POC is being requested for CWIC/HMA interoperability studies </a:t>
            </a:r>
            <a:endParaRPr lang="en-AU" altLang="ja-JP" dirty="0">
              <a:solidFill>
                <a:schemeClr val="accent4">
                  <a:lumMod val="90000"/>
                  <a:lumOff val="10000"/>
                </a:schemeClr>
              </a:solidFill>
            </a:endParaRPr>
          </a:p>
          <a:p>
            <a:pPr marL="914400" lvl="1" indent="-457200">
              <a:buFont typeface="+mj-lt"/>
              <a:buAutoNum type="arabicPeriod" startAt="2"/>
            </a:pPr>
            <a:r>
              <a:rPr lang="en-AU" altLang="ja-JP" sz="2000" dirty="0" smtClean="0">
                <a:solidFill>
                  <a:schemeClr val="accent4">
                    <a:lumMod val="90000"/>
                    <a:lumOff val="10000"/>
                  </a:schemeClr>
                </a:solidFill>
              </a:rPr>
              <a:t>Lack of resources</a:t>
            </a:r>
          </a:p>
          <a:p>
            <a:pPr marL="1371600" lvl="2" indent="-457200">
              <a:buFont typeface="Wingdings" pitchFamily="2" charset="2"/>
              <a:buChar char="Ø"/>
            </a:pPr>
            <a:r>
              <a:rPr lang="en-AU" altLang="ja-JP" dirty="0" smtClean="0">
                <a:solidFill>
                  <a:schemeClr val="accent4">
                    <a:lumMod val="90000"/>
                    <a:lumOff val="10000"/>
                  </a:schemeClr>
                </a:solidFill>
              </a:rPr>
              <a:t>New participants at WGISS-33 meeting.</a:t>
            </a:r>
            <a:endParaRPr lang="en-GB" altLang="ja-JP" dirty="0" smtClean="0">
              <a:solidFill>
                <a:schemeClr val="accent4">
                  <a:lumMod val="90000"/>
                  <a:lumOff val="10000"/>
                </a:schemeClr>
              </a:solidFill>
            </a:endParaRPr>
          </a:p>
          <a:p>
            <a:pPr marL="914400" lvl="1" indent="-457200">
              <a:lnSpc>
                <a:spcPct val="90000"/>
              </a:lnSpc>
              <a:buFont typeface="+mj-lt"/>
              <a:buAutoNum type="arabicPeriod" startAt="2"/>
              <a:defRPr/>
            </a:pPr>
            <a:endParaRPr lang="en-GB" altLang="ja-JP" sz="2000" dirty="0" smtClean="0">
              <a:solidFill>
                <a:schemeClr val="accent4">
                  <a:lumMod val="90000"/>
                  <a:lumOff val="10000"/>
                </a:schemeClr>
              </a:solidFill>
            </a:endParaRPr>
          </a:p>
          <a:p>
            <a:pPr marL="914400" lvl="1" indent="-457200">
              <a:lnSpc>
                <a:spcPct val="90000"/>
              </a:lnSpc>
              <a:buFont typeface="+mj-lt"/>
              <a:buAutoNum type="arabicPeriod" startAt="2"/>
              <a:defRPr/>
            </a:pPr>
            <a:endParaRPr lang="en-GB" altLang="ja-JP" sz="2000" dirty="0">
              <a:solidFill>
                <a:schemeClr val="accent4">
                  <a:lumMod val="90000"/>
                  <a:lumOff val="10000"/>
                </a:schemeClr>
              </a:solidFill>
            </a:endParaRPr>
          </a:p>
        </p:txBody>
      </p:sp>
    </p:spTree>
    <p:extLst>
      <p:ext uri="{BB962C8B-B14F-4D97-AF65-F5344CB8AC3E}">
        <p14:creationId xmlns:p14="http://schemas.microsoft.com/office/powerpoint/2010/main" val="27278042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88</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May 2012</a:t>
            </a:r>
            <a:r>
              <a:rPr kumimoji="0" lang="en-GB" altLang="ja-JP" sz="2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 telcon</a:t>
            </a:r>
          </a:p>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marL="914400" lvl="1" indent="-457200" defTabSz="914400">
              <a:lnSpc>
                <a:spcPct val="90000"/>
              </a:lnSpc>
              <a:spcBef>
                <a:spcPct val="20000"/>
              </a:spcBef>
              <a:buFont typeface="+mj-lt"/>
              <a:buAutoNum type="arabicPeriod"/>
              <a:defRPr/>
            </a:pPr>
            <a:r>
              <a:rPr lang="en-GB" sz="2400" dirty="0" smtClean="0">
                <a:solidFill>
                  <a:schemeClr val="accent4">
                    <a:lumMod val="90000"/>
                    <a:lumOff val="10000"/>
                  </a:schemeClr>
                </a:solidFill>
              </a:rPr>
              <a:t>Stephen </a:t>
            </a:r>
            <a:r>
              <a:rPr lang="en-GB" sz="2400" dirty="0">
                <a:solidFill>
                  <a:schemeClr val="accent4">
                    <a:lumMod val="90000"/>
                    <a:lumOff val="10000"/>
                  </a:schemeClr>
                </a:solidFill>
              </a:rPr>
              <a:t>to speak with his ESA colleagues to discuss what support might be possible for CWIC</a:t>
            </a:r>
            <a:r>
              <a:rPr lang="en-GB" sz="2400" dirty="0" smtClean="0">
                <a:solidFill>
                  <a:schemeClr val="accent4">
                    <a:lumMod val="90000"/>
                    <a:lumOff val="10000"/>
                  </a:schemeClr>
                </a:solidFill>
              </a:rPr>
              <a:t>.</a:t>
            </a:r>
          </a:p>
          <a:p>
            <a:pPr lvl="2" defTabSz="914400">
              <a:lnSpc>
                <a:spcPct val="90000"/>
              </a:lnSpc>
              <a:spcBef>
                <a:spcPct val="20000"/>
              </a:spcBef>
              <a:defRPr/>
            </a:pPr>
            <a:r>
              <a:rPr lang="en-GB" sz="2400" b="1" i="1" dirty="0" smtClean="0">
                <a:solidFill>
                  <a:schemeClr val="accent4">
                    <a:lumMod val="90000"/>
                    <a:lumOff val="10000"/>
                  </a:schemeClr>
                </a:solidFill>
              </a:rPr>
              <a:t>No current ESA support for CWIC.</a:t>
            </a:r>
            <a:endParaRPr lang="en-GB" sz="2400" dirty="0">
              <a:solidFill>
                <a:schemeClr val="accent4">
                  <a:lumMod val="90000"/>
                  <a:lumOff val="10000"/>
                </a:schemeClr>
              </a:solidFill>
            </a:endParaRPr>
          </a:p>
          <a:p>
            <a:pPr lvl="1" defTabSz="914400">
              <a:lnSpc>
                <a:spcPct val="90000"/>
              </a:lnSpc>
              <a:spcBef>
                <a:spcPct val="20000"/>
              </a:spcBef>
              <a:defRPr/>
            </a:pPr>
            <a:endParaRPr lang="en-GB" sz="2400" dirty="0">
              <a:solidFill>
                <a:schemeClr val="accent4">
                  <a:lumMod val="90000"/>
                  <a:lumOff val="10000"/>
                </a:schemeClr>
              </a:solidFill>
            </a:endParaRPr>
          </a:p>
          <a:p>
            <a:pPr marL="914400" lvl="1" indent="-457200" defTabSz="914400">
              <a:lnSpc>
                <a:spcPct val="90000"/>
              </a:lnSpc>
              <a:spcBef>
                <a:spcPct val="20000"/>
              </a:spcBef>
              <a:buFont typeface="+mj-lt"/>
              <a:buAutoNum type="arabicPeriod" startAt="2"/>
              <a:defRPr/>
            </a:pPr>
            <a:r>
              <a:rPr lang="en-GB" sz="2400" dirty="0" err="1" smtClean="0">
                <a:solidFill>
                  <a:schemeClr val="accent4">
                    <a:lumMod val="90000"/>
                    <a:lumOff val="10000"/>
                  </a:schemeClr>
                </a:solidFill>
              </a:rPr>
              <a:t>Satoko</a:t>
            </a:r>
            <a:r>
              <a:rPr lang="en-GB" sz="2400" dirty="0" smtClean="0">
                <a:solidFill>
                  <a:schemeClr val="accent4">
                    <a:lumMod val="90000"/>
                    <a:lumOff val="10000"/>
                  </a:schemeClr>
                </a:solidFill>
              </a:rPr>
              <a:t> </a:t>
            </a:r>
            <a:r>
              <a:rPr lang="en-GB" sz="2400" dirty="0">
                <a:solidFill>
                  <a:schemeClr val="accent4">
                    <a:lumMod val="90000"/>
                    <a:lumOff val="10000"/>
                  </a:schemeClr>
                </a:solidFill>
              </a:rPr>
              <a:t>and WGISS to plan ECV and GFOI sessions at the next WGISS meeting (which will be joint with WGCV).</a:t>
            </a:r>
          </a:p>
          <a:p>
            <a:pPr lvl="2" defTabSz="914400">
              <a:lnSpc>
                <a:spcPct val="90000"/>
              </a:lnSpc>
              <a:spcBef>
                <a:spcPct val="20000"/>
              </a:spcBef>
              <a:defRPr/>
            </a:pPr>
            <a:r>
              <a:rPr lang="en-GB" sz="2400" b="1" i="1" dirty="0" smtClean="0">
                <a:solidFill>
                  <a:schemeClr val="accent4">
                    <a:lumMod val="90000"/>
                    <a:lumOff val="10000"/>
                  </a:schemeClr>
                </a:solidFill>
              </a:rPr>
              <a:t>Will ECVs and GFOI be covered on the WGISS-34/WGCV-35 agenda? -&gt; GFOI will be covered. But regarding ECV, WGISS would like to know what is requested to WGISS.</a:t>
            </a:r>
            <a:endParaRPr lang="en-GB" sz="2400" b="1" dirty="0">
              <a:solidFill>
                <a:schemeClr val="accent4">
                  <a:lumMod val="90000"/>
                  <a:lumOff val="10000"/>
                </a:schemeClr>
              </a:solidFill>
            </a:endParaRPr>
          </a:p>
        </p:txBody>
      </p:sp>
    </p:spTree>
    <p:extLst>
      <p:ext uri="{BB962C8B-B14F-4D97-AF65-F5344CB8AC3E}">
        <p14:creationId xmlns:p14="http://schemas.microsoft.com/office/powerpoint/2010/main" val="273936940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89</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May 2012</a:t>
            </a:r>
            <a:r>
              <a:rPr kumimoji="0" lang="en-GB" altLang="ja-JP" sz="2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 telcon</a:t>
            </a:r>
          </a:p>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marL="914400" lvl="1" indent="-457200" defTabSz="914400">
              <a:lnSpc>
                <a:spcPct val="90000"/>
              </a:lnSpc>
              <a:spcBef>
                <a:spcPct val="20000"/>
              </a:spcBef>
              <a:buFont typeface="+mj-lt"/>
              <a:buAutoNum type="arabicPeriod" startAt="3"/>
              <a:defRPr/>
            </a:pPr>
            <a:r>
              <a:rPr lang="en-GB" sz="2400" dirty="0" smtClean="0">
                <a:solidFill>
                  <a:schemeClr val="accent4">
                    <a:lumMod val="90000"/>
                    <a:lumOff val="10000"/>
                  </a:schemeClr>
                </a:solidFill>
              </a:rPr>
              <a:t>The </a:t>
            </a:r>
            <a:r>
              <a:rPr lang="en-GB" sz="2400" dirty="0">
                <a:solidFill>
                  <a:schemeClr val="accent4">
                    <a:lumMod val="90000"/>
                    <a:lumOff val="10000"/>
                  </a:schemeClr>
                </a:solidFill>
              </a:rPr>
              <a:t>NASA SIT team to coordinate with </a:t>
            </a:r>
            <a:r>
              <a:rPr lang="en-GB" sz="2400" dirty="0" err="1">
                <a:solidFill>
                  <a:schemeClr val="accent4">
                    <a:lumMod val="90000"/>
                    <a:lumOff val="10000"/>
                  </a:schemeClr>
                </a:solidFill>
              </a:rPr>
              <a:t>Satoko</a:t>
            </a:r>
            <a:r>
              <a:rPr lang="en-GB" sz="2400" dirty="0">
                <a:solidFill>
                  <a:schemeClr val="accent4">
                    <a:lumMod val="90000"/>
                    <a:lumOff val="10000"/>
                  </a:schemeClr>
                </a:solidFill>
              </a:rPr>
              <a:t> and Martha Maiden on the possibility of raising ESA participation in WGISS during their NASA-ESA framework discussions</a:t>
            </a:r>
            <a:r>
              <a:rPr lang="en-GB" sz="2400" dirty="0" smtClean="0">
                <a:solidFill>
                  <a:schemeClr val="accent4">
                    <a:lumMod val="90000"/>
                    <a:lumOff val="10000"/>
                  </a:schemeClr>
                </a:solidFill>
              </a:rPr>
              <a:t>.</a:t>
            </a:r>
          </a:p>
          <a:p>
            <a:pPr lvl="2" defTabSz="914400">
              <a:lnSpc>
                <a:spcPct val="90000"/>
              </a:lnSpc>
              <a:spcBef>
                <a:spcPct val="20000"/>
              </a:spcBef>
              <a:defRPr/>
            </a:pPr>
            <a:r>
              <a:rPr lang="en-GB" sz="2400" b="1" i="1" dirty="0" smtClean="0">
                <a:solidFill>
                  <a:schemeClr val="accent4">
                    <a:lumMod val="90000"/>
                    <a:lumOff val="10000"/>
                  </a:schemeClr>
                </a:solidFill>
              </a:rPr>
              <a:t>ESA will host WGISS-36.</a:t>
            </a:r>
            <a:endParaRPr lang="en-GB" sz="2400" dirty="0">
              <a:solidFill>
                <a:schemeClr val="accent4">
                  <a:lumMod val="90000"/>
                  <a:lumOff val="10000"/>
                </a:schemeClr>
              </a:solidFill>
            </a:endParaRPr>
          </a:p>
          <a:p>
            <a:pPr marL="914400" lvl="1" indent="-457200" defTabSz="914400">
              <a:lnSpc>
                <a:spcPct val="90000"/>
              </a:lnSpc>
              <a:spcBef>
                <a:spcPct val="20000"/>
              </a:spcBef>
              <a:buFont typeface="+mj-lt"/>
              <a:buAutoNum type="arabicPeriod" startAt="3"/>
              <a:defRPr/>
            </a:pPr>
            <a:endParaRPr lang="en-GB" sz="2400" dirty="0">
              <a:solidFill>
                <a:schemeClr val="accent4">
                  <a:lumMod val="90000"/>
                  <a:lumOff val="10000"/>
                </a:schemeClr>
              </a:solidFill>
            </a:endParaRPr>
          </a:p>
          <a:p>
            <a:pPr marL="914400" lvl="1" indent="-457200" defTabSz="914400">
              <a:lnSpc>
                <a:spcPct val="90000"/>
              </a:lnSpc>
              <a:spcBef>
                <a:spcPct val="20000"/>
              </a:spcBef>
              <a:buFont typeface="+mj-lt"/>
              <a:buAutoNum type="arabicPeriod" startAt="3"/>
              <a:defRPr/>
            </a:pPr>
            <a:r>
              <a:rPr lang="en-GB" sz="2400" dirty="0" smtClean="0">
                <a:solidFill>
                  <a:schemeClr val="accent4">
                    <a:lumMod val="90000"/>
                    <a:lumOff val="10000"/>
                  </a:schemeClr>
                </a:solidFill>
              </a:rPr>
              <a:t>Stephen Ward (SIT chair team) to </a:t>
            </a:r>
            <a:r>
              <a:rPr lang="en-GB" sz="2400" dirty="0">
                <a:solidFill>
                  <a:schemeClr val="accent4">
                    <a:lumMod val="90000"/>
                    <a:lumOff val="10000"/>
                  </a:schemeClr>
                </a:solidFill>
              </a:rPr>
              <a:t>ask his ESA colleagues whether ESA’s hosting of WGISS-36 represents a change in their WGISS participation profile.</a:t>
            </a:r>
          </a:p>
          <a:p>
            <a:pPr lvl="2" defTabSz="914400">
              <a:lnSpc>
                <a:spcPct val="90000"/>
              </a:lnSpc>
              <a:spcBef>
                <a:spcPct val="20000"/>
              </a:spcBef>
              <a:defRPr/>
            </a:pPr>
            <a:r>
              <a:rPr lang="en-GB" sz="2400" b="1" i="1" dirty="0" smtClean="0">
                <a:solidFill>
                  <a:schemeClr val="accent4">
                    <a:lumMod val="90000"/>
                    <a:lumOff val="10000"/>
                  </a:schemeClr>
                </a:solidFill>
              </a:rPr>
              <a:t>Appears that current support levels are to be maintained.</a:t>
            </a:r>
            <a:endParaRPr lang="en-GB" sz="2400" b="1" dirty="0">
              <a:solidFill>
                <a:schemeClr val="accent4">
                  <a:lumMod val="90000"/>
                  <a:lumOff val="10000"/>
                </a:schemeClr>
              </a:solidFill>
            </a:endParaRPr>
          </a:p>
        </p:txBody>
      </p:sp>
    </p:spTree>
    <p:extLst>
      <p:ext uri="{BB962C8B-B14F-4D97-AF65-F5344CB8AC3E}">
        <p14:creationId xmlns:p14="http://schemas.microsoft.com/office/powerpoint/2010/main" val="305410436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9</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Contents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800100" lvl="1"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Updates or revisions</a:t>
            </a: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2012 progress, issues &amp; obstacles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Status on past actions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Participation update</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AOB</a:t>
            </a:r>
          </a:p>
        </p:txBody>
      </p:sp>
    </p:spTree>
    <p:extLst>
      <p:ext uri="{BB962C8B-B14F-4D97-AF65-F5344CB8AC3E}">
        <p14:creationId xmlns:p14="http://schemas.microsoft.com/office/powerpoint/2010/main" val="360783516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90</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000" b="1" i="0"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CEOS-25</a:t>
            </a:r>
            <a:endParaRPr kumimoji="0" lang="en-GB" altLang="ja-JP" sz="20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1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GB" sz="2000" dirty="0" smtClean="0">
                <a:solidFill>
                  <a:schemeClr val="accent4">
                    <a:lumMod val="90000"/>
                    <a:lumOff val="10000"/>
                  </a:schemeClr>
                </a:solidFill>
              </a:rPr>
              <a:t>25-4: CEOS </a:t>
            </a:r>
            <a:r>
              <a:rPr lang="en-GB" sz="2000" dirty="0">
                <a:solidFill>
                  <a:schemeClr val="accent4">
                    <a:lumMod val="90000"/>
                    <a:lumOff val="10000"/>
                  </a:schemeClr>
                </a:solidFill>
              </a:rPr>
              <a:t>Agencies are encouraged to support the long-term funding necessary for the CWIC development &amp; operations, and to work with WGISS to become a “CWIC Partner</a:t>
            </a:r>
            <a:r>
              <a:rPr lang="en-GB" sz="2000" dirty="0" smtClean="0">
                <a:solidFill>
                  <a:schemeClr val="accent4">
                    <a:lumMod val="90000"/>
                    <a:lumOff val="10000"/>
                  </a:schemeClr>
                </a:solidFill>
              </a:rPr>
              <a:t>”</a:t>
            </a:r>
          </a:p>
          <a:p>
            <a:pPr lvl="1" defTabSz="914400">
              <a:lnSpc>
                <a:spcPct val="90000"/>
              </a:lnSpc>
              <a:spcBef>
                <a:spcPct val="20000"/>
              </a:spcBef>
              <a:defRPr/>
            </a:pPr>
            <a:r>
              <a:rPr lang="en-AU" sz="2000" b="1" i="1" dirty="0" smtClean="0">
                <a:solidFill>
                  <a:schemeClr val="accent4">
                    <a:lumMod val="90000"/>
                    <a:lumOff val="10000"/>
                  </a:schemeClr>
                </a:solidFill>
              </a:rPr>
              <a:t>TBD. </a:t>
            </a:r>
            <a:endParaRPr lang="en-AU" i="1" dirty="0" smtClean="0">
              <a:solidFill>
                <a:schemeClr val="accent4">
                  <a:lumMod val="90000"/>
                  <a:lumOff val="10000"/>
                </a:schemeClr>
              </a:solidFill>
            </a:endParaRPr>
          </a:p>
          <a:p>
            <a:pPr lvl="1" defTabSz="914400">
              <a:lnSpc>
                <a:spcPct val="90000"/>
              </a:lnSpc>
              <a:spcBef>
                <a:spcPct val="20000"/>
              </a:spcBef>
              <a:defRPr/>
            </a:pPr>
            <a:r>
              <a:rPr lang="en-AU" i="1" dirty="0" smtClean="0">
                <a:solidFill>
                  <a:schemeClr val="accent4">
                    <a:lumMod val="90000"/>
                    <a:lumOff val="10000"/>
                  </a:schemeClr>
                </a:solidFill>
              </a:rPr>
              <a:t>-&gt; </a:t>
            </a:r>
            <a:r>
              <a:rPr lang="en-US" altLang="ja-JP" i="1" dirty="0" smtClean="0">
                <a:solidFill>
                  <a:schemeClr val="accent4">
                    <a:lumMod val="90000"/>
                    <a:lumOff val="10000"/>
                  </a:schemeClr>
                </a:solidFill>
              </a:rPr>
              <a:t>LONG TERM FUNDING is still needed, although </a:t>
            </a:r>
            <a:r>
              <a:rPr lang="en-AU" altLang="ja-JP" sz="2000" i="1" dirty="0" smtClean="0">
                <a:solidFill>
                  <a:schemeClr val="accent4">
                    <a:lumMod val="90000"/>
                    <a:lumOff val="10000"/>
                  </a:schemeClr>
                </a:solidFill>
              </a:rPr>
              <a:t>s</a:t>
            </a:r>
            <a:r>
              <a:rPr lang="en-US" i="1" dirty="0" err="1" smtClean="0">
                <a:solidFill>
                  <a:schemeClr val="accent4">
                    <a:lumMod val="90000"/>
                    <a:lumOff val="10000"/>
                  </a:schemeClr>
                </a:solidFill>
              </a:rPr>
              <a:t>hort</a:t>
            </a:r>
            <a:r>
              <a:rPr lang="en-US" i="1" dirty="0" smtClean="0">
                <a:solidFill>
                  <a:schemeClr val="accent4">
                    <a:lumMod val="90000"/>
                    <a:lumOff val="10000"/>
                  </a:schemeClr>
                </a:solidFill>
              </a:rPr>
              <a:t> Term funding was augmented by NASA  to continue CWIC support for this year and part of next year.</a:t>
            </a:r>
          </a:p>
          <a:p>
            <a:pPr lvl="1" defTabSz="914400">
              <a:lnSpc>
                <a:spcPct val="90000"/>
              </a:lnSpc>
              <a:spcBef>
                <a:spcPct val="20000"/>
              </a:spcBef>
              <a:defRPr/>
            </a:pPr>
            <a:r>
              <a:rPr lang="en-US" i="1" dirty="0" smtClean="0">
                <a:solidFill>
                  <a:schemeClr val="accent4">
                    <a:lumMod val="90000"/>
                    <a:lumOff val="10000"/>
                  </a:schemeClr>
                </a:solidFill>
              </a:rPr>
              <a:t>-&gt;WGISS would like the SIT/Plenary reps to review the list of CWIC Data Partners and identify other key satellite data archives that should become CWIC data partners.</a:t>
            </a:r>
          </a:p>
          <a:p>
            <a:pPr lvl="1" defTabSz="914400">
              <a:lnSpc>
                <a:spcPct val="90000"/>
              </a:lnSpc>
              <a:spcBef>
                <a:spcPct val="20000"/>
              </a:spcBef>
              <a:defRPr/>
            </a:pPr>
            <a:endParaRPr lang="en-AU" sz="1400" dirty="0" smtClean="0">
              <a:solidFill>
                <a:schemeClr val="accent4">
                  <a:lumMod val="90000"/>
                  <a:lumOff val="10000"/>
                </a:schemeClr>
              </a:solidFill>
            </a:endParaRPr>
          </a:p>
          <a:p>
            <a:pPr lvl="1" defTabSz="914400">
              <a:lnSpc>
                <a:spcPct val="90000"/>
              </a:lnSpc>
              <a:spcBef>
                <a:spcPct val="20000"/>
              </a:spcBef>
              <a:defRPr/>
            </a:pPr>
            <a:r>
              <a:rPr lang="en-AU" sz="2000" dirty="0" smtClean="0">
                <a:solidFill>
                  <a:schemeClr val="accent4">
                    <a:lumMod val="90000"/>
                    <a:lumOff val="10000"/>
                  </a:schemeClr>
                </a:solidFill>
              </a:rPr>
              <a:t>25-5: </a:t>
            </a:r>
            <a:r>
              <a:rPr lang="en-AU" sz="2000" dirty="0">
                <a:solidFill>
                  <a:schemeClr val="accent4">
                    <a:lumMod val="90000"/>
                    <a:lumOff val="10000"/>
                  </a:schemeClr>
                </a:solidFill>
              </a:rPr>
              <a:t>WGISS should develop CWIC guidelines for future data partners to understand requirements</a:t>
            </a:r>
            <a:endParaRPr lang="en-AU" sz="2000" dirty="0" smtClean="0">
              <a:solidFill>
                <a:schemeClr val="accent4">
                  <a:lumMod val="90000"/>
                  <a:lumOff val="10000"/>
                </a:schemeClr>
              </a:solidFill>
            </a:endParaRPr>
          </a:p>
          <a:p>
            <a:pPr lvl="1" defTabSz="914400">
              <a:lnSpc>
                <a:spcPct val="90000"/>
              </a:lnSpc>
              <a:spcBef>
                <a:spcPct val="20000"/>
              </a:spcBef>
              <a:defRPr/>
            </a:pPr>
            <a:r>
              <a:rPr lang="en-AU" sz="2000" b="1" i="1" dirty="0" smtClean="0">
                <a:solidFill>
                  <a:schemeClr val="accent4">
                    <a:lumMod val="90000"/>
                    <a:lumOff val="10000"/>
                  </a:schemeClr>
                </a:solidFill>
              </a:rPr>
              <a:t>COMPLETE early 2012.  </a:t>
            </a:r>
          </a:p>
          <a:p>
            <a:pPr lvl="1" defTabSz="914400">
              <a:lnSpc>
                <a:spcPct val="90000"/>
              </a:lnSpc>
              <a:spcBef>
                <a:spcPct val="20000"/>
              </a:spcBef>
              <a:defRPr/>
            </a:pPr>
            <a:r>
              <a:rPr lang="en-AU" i="1" dirty="0" smtClean="0">
                <a:solidFill>
                  <a:schemeClr val="accent4">
                    <a:lumMod val="90000"/>
                    <a:lumOff val="10000"/>
                  </a:schemeClr>
                </a:solidFill>
              </a:rPr>
              <a:t>-&gt; Yes, it is now available at  </a:t>
            </a:r>
            <a:r>
              <a:rPr lang="en-US" altLang="ja-JP" i="1" dirty="0" smtClean="0">
                <a:solidFill>
                  <a:schemeClr val="accent4">
                    <a:lumMod val="90000"/>
                    <a:lumOff val="10000"/>
                  </a:schemeClr>
                </a:solidFill>
              </a:rPr>
              <a:t>http://wgiss.ceos.org/cwic</a:t>
            </a:r>
            <a:r>
              <a:rPr lang="en-AU" i="1" dirty="0" smtClean="0">
                <a:solidFill>
                  <a:schemeClr val="accent4">
                    <a:lumMod val="90000"/>
                    <a:lumOff val="10000"/>
                  </a:schemeClr>
                </a:solidFill>
              </a:rPr>
              <a:t>.</a:t>
            </a:r>
            <a:endParaRPr lang="en-AU" sz="2000" i="1" dirty="0">
              <a:solidFill>
                <a:schemeClr val="accent4">
                  <a:lumMod val="90000"/>
                  <a:lumOff val="10000"/>
                </a:schemeClr>
              </a:solidFill>
            </a:endParaRPr>
          </a:p>
          <a:p>
            <a:pPr lvl="1" defTabSz="914400">
              <a:lnSpc>
                <a:spcPct val="90000"/>
              </a:lnSpc>
              <a:spcBef>
                <a:spcPct val="20000"/>
              </a:spcBef>
              <a:defRPr/>
            </a:pPr>
            <a:endParaRPr lang="en-AU" sz="2000" dirty="0">
              <a:solidFill>
                <a:schemeClr val="accent4">
                  <a:lumMod val="90000"/>
                  <a:lumOff val="10000"/>
                </a:schemeClr>
              </a:solidFill>
            </a:endParaRPr>
          </a:p>
          <a:p>
            <a:pPr lvl="1" defTabSz="914400">
              <a:lnSpc>
                <a:spcPct val="90000"/>
              </a:lnSpc>
              <a:spcBef>
                <a:spcPct val="20000"/>
              </a:spcBef>
              <a:defRPr/>
            </a:pPr>
            <a:r>
              <a:rPr lang="en-AU" sz="2000" dirty="0" smtClean="0">
                <a:solidFill>
                  <a:schemeClr val="accent4">
                    <a:lumMod val="90000"/>
                    <a:lumOff val="10000"/>
                  </a:schemeClr>
                </a:solidFill>
              </a:rPr>
              <a:t> </a:t>
            </a:r>
            <a:endParaRPr kumimoji="0" lang="en-US" altLang="ja-JP" sz="2000" b="1" i="0"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85543892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91</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CEOS-25</a:t>
            </a:r>
            <a:endParaRPr kumimoji="0" lang="en-GB" altLang="ja-JP" sz="2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2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AU" sz="2400" dirty="0" smtClean="0">
                <a:solidFill>
                  <a:schemeClr val="accent4">
                    <a:lumMod val="90000"/>
                    <a:lumOff val="10000"/>
                  </a:schemeClr>
                </a:solidFill>
              </a:rPr>
              <a:t>25-6</a:t>
            </a:r>
            <a:r>
              <a:rPr lang="en-AU" sz="2400" dirty="0">
                <a:solidFill>
                  <a:schemeClr val="accent4">
                    <a:lumMod val="90000"/>
                    <a:lumOff val="10000"/>
                  </a:schemeClr>
                </a:solidFill>
              </a:rPr>
              <a:t>: WGISS to engage related agencies and to lead an investigation into the opportunities and obstacles for the interoperability of HMA and CWIC, providing a report and recommendations to CEOS-</a:t>
            </a:r>
            <a:r>
              <a:rPr lang="en-AU" sz="2400" dirty="0" smtClean="0">
                <a:solidFill>
                  <a:schemeClr val="accent4">
                    <a:lumMod val="90000"/>
                    <a:lumOff val="10000"/>
                  </a:schemeClr>
                </a:solidFill>
              </a:rPr>
              <a:t>26</a:t>
            </a:r>
          </a:p>
          <a:p>
            <a:pPr lvl="1" defTabSz="914400">
              <a:lnSpc>
                <a:spcPct val="90000"/>
              </a:lnSpc>
              <a:spcBef>
                <a:spcPct val="20000"/>
              </a:spcBef>
              <a:defRPr/>
            </a:pPr>
            <a:r>
              <a:rPr lang="en-AU" sz="2400" b="1" i="1" dirty="0" smtClean="0">
                <a:solidFill>
                  <a:schemeClr val="accent4">
                    <a:lumMod val="90000"/>
                    <a:lumOff val="10000"/>
                  </a:schemeClr>
                </a:solidFill>
              </a:rPr>
              <a:t>TBD. -&gt; HMA POC is necessary for this investigation.</a:t>
            </a:r>
          </a:p>
          <a:p>
            <a:pPr lvl="1" defTabSz="914400">
              <a:lnSpc>
                <a:spcPct val="90000"/>
              </a:lnSpc>
              <a:spcBef>
                <a:spcPct val="20000"/>
              </a:spcBef>
              <a:defRPr/>
            </a:pPr>
            <a:endParaRPr lang="en-AU" sz="2400" b="1" i="1" dirty="0">
              <a:solidFill>
                <a:schemeClr val="accent4">
                  <a:lumMod val="90000"/>
                  <a:lumOff val="10000"/>
                </a:schemeClr>
              </a:solidFill>
            </a:endParaRPr>
          </a:p>
          <a:p>
            <a:pPr lvl="1" defTabSz="914400">
              <a:lnSpc>
                <a:spcPct val="90000"/>
              </a:lnSpc>
              <a:spcBef>
                <a:spcPct val="20000"/>
              </a:spcBef>
              <a:defRPr/>
            </a:pPr>
            <a:r>
              <a:rPr lang="en-AU" sz="2400" dirty="0">
                <a:solidFill>
                  <a:schemeClr val="accent4">
                    <a:lumMod val="90000"/>
                    <a:lumOff val="10000"/>
                  </a:schemeClr>
                </a:solidFill>
              </a:rPr>
              <a:t>25-15: CEOS Chair to write to CEOS agencies outlining the WGISS Work Plan and objectives for the coming years and inviting representation from CEOS agencies not currently </a:t>
            </a:r>
            <a:r>
              <a:rPr lang="en-AU" sz="2400" dirty="0" smtClean="0">
                <a:solidFill>
                  <a:schemeClr val="accent4">
                    <a:lumMod val="90000"/>
                    <a:lumOff val="10000"/>
                  </a:schemeClr>
                </a:solidFill>
              </a:rPr>
              <a:t>active.</a:t>
            </a:r>
            <a:endParaRPr lang="en-AU" sz="2400" dirty="0">
              <a:solidFill>
                <a:schemeClr val="accent4">
                  <a:lumMod val="90000"/>
                  <a:lumOff val="10000"/>
                </a:schemeClr>
              </a:solidFill>
            </a:endParaRPr>
          </a:p>
          <a:p>
            <a:pPr lvl="1" defTabSz="914400">
              <a:lnSpc>
                <a:spcPct val="90000"/>
              </a:lnSpc>
              <a:spcBef>
                <a:spcPct val="20000"/>
              </a:spcBef>
              <a:defRPr/>
            </a:pPr>
            <a:r>
              <a:rPr lang="en-AU" altLang="ja-JP" sz="2400" b="1" i="1" kern="0" dirty="0" smtClean="0">
                <a:solidFill>
                  <a:schemeClr val="accent4">
                    <a:lumMod val="90000"/>
                    <a:lumOff val="10000"/>
                  </a:schemeClr>
                </a:solidFill>
                <a:latin typeface="Arial" pitchFamily="34" charset="0"/>
                <a:ea typeface="ＭＳ Ｐゴシック" pitchFamily="50" charset="-128"/>
                <a:cs typeface="Arial" pitchFamily="34" charset="0"/>
              </a:rPr>
              <a:t>Complete</a:t>
            </a:r>
            <a:r>
              <a:rPr kumimoji="0" lang="en-AU" altLang="ja-JP" sz="2400" b="1" i="1"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 -&gt; CEOS Chair</a:t>
            </a:r>
            <a:r>
              <a:rPr kumimoji="0" lang="en-AU" altLang="ja-JP" sz="2400" b="1" i="1"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 kindly completed this action.</a:t>
            </a:r>
            <a:endParaRPr kumimoji="0" lang="en-US" altLang="ja-JP" sz="2200" b="1" i="1"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9147299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92</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SIT-27 and Workshop</a:t>
            </a:r>
            <a:endParaRPr kumimoji="0" lang="en-GB" altLang="ja-JP" sz="2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US" sz="2400" dirty="0">
                <a:solidFill>
                  <a:schemeClr val="accent4">
                    <a:lumMod val="90000"/>
                    <a:lumOff val="10000"/>
                  </a:schemeClr>
                </a:solidFill>
              </a:rPr>
              <a:t>WS-5: ESA to nominate a point of contact for the WGISS CWIC team on </a:t>
            </a:r>
            <a:r>
              <a:rPr lang="en-US" sz="2400" dirty="0" smtClean="0">
                <a:solidFill>
                  <a:schemeClr val="accent4">
                    <a:lumMod val="90000"/>
                    <a:lumOff val="10000"/>
                  </a:schemeClr>
                </a:solidFill>
              </a:rPr>
              <a:t>HMA</a:t>
            </a:r>
          </a:p>
          <a:p>
            <a:pPr lvl="1" defTabSz="914400">
              <a:lnSpc>
                <a:spcPct val="90000"/>
              </a:lnSpc>
              <a:spcBef>
                <a:spcPct val="20000"/>
              </a:spcBef>
              <a:defRPr/>
            </a:pPr>
            <a:r>
              <a:rPr lang="en-US" sz="2400" b="1" i="1" dirty="0" smtClean="0">
                <a:solidFill>
                  <a:schemeClr val="accent4">
                    <a:lumMod val="90000"/>
                    <a:lumOff val="10000"/>
                  </a:schemeClr>
                </a:solidFill>
              </a:rPr>
              <a:t>TBD</a:t>
            </a:r>
          </a:p>
          <a:p>
            <a:pPr lvl="1" defTabSz="914400">
              <a:lnSpc>
                <a:spcPct val="90000"/>
              </a:lnSpc>
              <a:spcBef>
                <a:spcPct val="20000"/>
              </a:spcBef>
              <a:defRPr/>
            </a:pPr>
            <a:endParaRPr lang="en-US" dirty="0">
              <a:solidFill>
                <a:schemeClr val="accent4">
                  <a:lumMod val="90000"/>
                  <a:lumOff val="10000"/>
                </a:schemeClr>
              </a:solidFill>
            </a:endParaRPr>
          </a:p>
          <a:p>
            <a:pPr lvl="1" defTabSz="914400">
              <a:lnSpc>
                <a:spcPct val="90000"/>
              </a:lnSpc>
              <a:spcBef>
                <a:spcPct val="20000"/>
              </a:spcBef>
              <a:defRPr/>
            </a:pPr>
            <a:r>
              <a:rPr lang="en-US" sz="2400" dirty="0" smtClean="0">
                <a:solidFill>
                  <a:schemeClr val="accent4">
                    <a:lumMod val="90000"/>
                    <a:lumOff val="10000"/>
                  </a:schemeClr>
                </a:solidFill>
              </a:rPr>
              <a:t>27</a:t>
            </a:r>
            <a:r>
              <a:rPr lang="en-US" sz="2400" dirty="0">
                <a:solidFill>
                  <a:schemeClr val="accent4">
                    <a:lumMod val="90000"/>
                    <a:lumOff val="10000"/>
                  </a:schemeClr>
                </a:solidFill>
              </a:rPr>
              <a:t>-4: CEOS Agencies encouraged to nominate candidates to serve as WGISS Vice-Chair</a:t>
            </a:r>
            <a:r>
              <a:rPr lang="en-US" sz="2400" dirty="0" smtClean="0">
                <a:solidFill>
                  <a:schemeClr val="accent4">
                    <a:lumMod val="90000"/>
                    <a:lumOff val="10000"/>
                  </a:schemeClr>
                </a:solidFill>
              </a:rPr>
              <a:t>.</a:t>
            </a:r>
          </a:p>
          <a:p>
            <a:pPr lvl="1" defTabSz="914400">
              <a:lnSpc>
                <a:spcPct val="90000"/>
              </a:lnSpc>
              <a:spcBef>
                <a:spcPct val="20000"/>
              </a:spcBef>
              <a:defRPr/>
            </a:pPr>
            <a:r>
              <a:rPr lang="en-US" sz="2400" b="1" i="1" dirty="0" smtClean="0">
                <a:solidFill>
                  <a:schemeClr val="accent4">
                    <a:lumMod val="90000"/>
                    <a:lumOff val="10000"/>
                  </a:schemeClr>
                </a:solidFill>
              </a:rPr>
              <a:t>Complete, </a:t>
            </a:r>
            <a:r>
              <a:rPr lang="en-AU" sz="2400" b="1" i="1" dirty="0">
                <a:solidFill>
                  <a:schemeClr val="accent4">
                    <a:lumMod val="90000"/>
                    <a:lumOff val="10000"/>
                  </a:schemeClr>
                </a:solidFill>
              </a:rPr>
              <a:t>Richard Moreno from CNES </a:t>
            </a:r>
            <a:endParaRPr lang="en-US" sz="2400" b="1" i="1" dirty="0" smtClean="0">
              <a:solidFill>
                <a:schemeClr val="accent4">
                  <a:lumMod val="90000"/>
                  <a:lumOff val="10000"/>
                </a:schemeClr>
              </a:solidFill>
            </a:endParaRPr>
          </a:p>
          <a:p>
            <a:pPr lvl="1" defTabSz="914400">
              <a:lnSpc>
                <a:spcPct val="90000"/>
              </a:lnSpc>
              <a:spcBef>
                <a:spcPct val="20000"/>
              </a:spcBef>
              <a:defRPr/>
            </a:pPr>
            <a:endParaRPr lang="en-US" sz="2000" dirty="0">
              <a:solidFill>
                <a:schemeClr val="accent4">
                  <a:lumMod val="90000"/>
                  <a:lumOff val="10000"/>
                </a:schemeClr>
              </a:solidFill>
            </a:endParaRPr>
          </a:p>
          <a:p>
            <a:pPr lvl="1" defTabSz="914400">
              <a:lnSpc>
                <a:spcPct val="90000"/>
              </a:lnSpc>
              <a:spcBef>
                <a:spcPct val="20000"/>
              </a:spcBef>
              <a:defRPr/>
            </a:pPr>
            <a:r>
              <a:rPr lang="en-US" sz="2400" dirty="0" smtClean="0">
                <a:solidFill>
                  <a:schemeClr val="accent4">
                    <a:lumMod val="90000"/>
                    <a:lumOff val="10000"/>
                  </a:schemeClr>
                </a:solidFill>
              </a:rPr>
              <a:t>27</a:t>
            </a:r>
            <a:r>
              <a:rPr lang="en-US" sz="2400" dirty="0">
                <a:solidFill>
                  <a:schemeClr val="accent4">
                    <a:lumMod val="90000"/>
                    <a:lumOff val="10000"/>
                  </a:schemeClr>
                </a:solidFill>
              </a:rPr>
              <a:t>-25: CNES to make a presentation at WGISS-33 in Tokyo to begin more detailed discussion on the development of a VC portal template.</a:t>
            </a:r>
            <a:endParaRPr lang="en-US" sz="2400" dirty="0" smtClean="0">
              <a:solidFill>
                <a:schemeClr val="accent4">
                  <a:lumMod val="90000"/>
                  <a:lumOff val="10000"/>
                </a:schemeClr>
              </a:solidFill>
            </a:endParaRPr>
          </a:p>
          <a:p>
            <a:pPr lvl="1" defTabSz="914400">
              <a:lnSpc>
                <a:spcPct val="90000"/>
              </a:lnSpc>
              <a:spcBef>
                <a:spcPct val="20000"/>
              </a:spcBef>
              <a:defRPr/>
            </a:pPr>
            <a:r>
              <a:rPr lang="en-US" sz="2400" b="1" i="1" dirty="0" smtClean="0">
                <a:solidFill>
                  <a:schemeClr val="accent4">
                    <a:lumMod val="90000"/>
                    <a:lumOff val="10000"/>
                  </a:schemeClr>
                </a:solidFill>
              </a:rPr>
              <a:t>Complete </a:t>
            </a:r>
            <a:r>
              <a:rPr lang="en-US" sz="2000" b="1" i="1" dirty="0" smtClean="0">
                <a:solidFill>
                  <a:schemeClr val="accent4">
                    <a:lumMod val="90000"/>
                    <a:lumOff val="10000"/>
                  </a:schemeClr>
                </a:solidFill>
              </a:rPr>
              <a:t>-&gt; CNES did this presentation. </a:t>
            </a:r>
            <a:endParaRPr lang="en-AU" sz="2400" dirty="0">
              <a:solidFill>
                <a:schemeClr val="accent4">
                  <a:lumMod val="90000"/>
                  <a:lumOff val="10000"/>
                </a:schemeClr>
              </a:solidFill>
            </a:endParaRPr>
          </a:p>
          <a:p>
            <a:pPr lvl="1" defTabSz="914400">
              <a:lnSpc>
                <a:spcPct val="90000"/>
              </a:lnSpc>
              <a:spcBef>
                <a:spcPct val="20000"/>
              </a:spcBef>
              <a:defRPr/>
            </a:pPr>
            <a:r>
              <a:rPr lang="en-AU" sz="2400" dirty="0" smtClean="0">
                <a:solidFill>
                  <a:schemeClr val="accent4">
                    <a:lumMod val="90000"/>
                    <a:lumOff val="10000"/>
                  </a:schemeClr>
                </a:solidFill>
              </a:rPr>
              <a:t> </a:t>
            </a:r>
            <a:endParaRPr kumimoji="0" lang="en-US" altLang="ja-JP" sz="2200" b="1" i="0"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65287445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93</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SIT-27 &amp; workshop</a:t>
            </a:r>
            <a:endParaRPr kumimoji="0" lang="en-GB" altLang="ja-JP" sz="2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2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AU" sz="2400" dirty="0" smtClean="0">
                <a:solidFill>
                  <a:schemeClr val="accent4">
                    <a:lumMod val="90000"/>
                    <a:lumOff val="10000"/>
                  </a:schemeClr>
                </a:solidFill>
              </a:rPr>
              <a:t>27-21: SIT </a:t>
            </a:r>
            <a:r>
              <a:rPr lang="en-AU" sz="2400" dirty="0">
                <a:solidFill>
                  <a:schemeClr val="accent4">
                    <a:lumMod val="90000"/>
                    <a:lumOff val="10000"/>
                  </a:schemeClr>
                </a:solidFill>
              </a:rPr>
              <a:t>Chair Team will work with Virtual Constellations and Working Groups to further define opportunities and approach to implementation targets discussed at SIT-27. And will ensure engagement of Virtual Constellations and Working Groups in the development of the new planning documents</a:t>
            </a:r>
            <a:r>
              <a:rPr lang="en-AU" sz="2400" dirty="0" smtClean="0">
                <a:solidFill>
                  <a:schemeClr val="accent4">
                    <a:lumMod val="90000"/>
                    <a:lumOff val="10000"/>
                  </a:schemeClr>
                </a:solidFill>
              </a:rPr>
              <a:t>.</a:t>
            </a:r>
          </a:p>
          <a:p>
            <a:pPr lvl="1" defTabSz="914400">
              <a:lnSpc>
                <a:spcPct val="90000"/>
              </a:lnSpc>
              <a:spcBef>
                <a:spcPct val="20000"/>
              </a:spcBef>
              <a:defRPr/>
            </a:pPr>
            <a:endParaRPr lang="en-AU" sz="2400" dirty="0">
              <a:solidFill>
                <a:schemeClr val="accent4">
                  <a:lumMod val="90000"/>
                  <a:lumOff val="10000"/>
                </a:schemeClr>
              </a:solidFill>
            </a:endParaRPr>
          </a:p>
          <a:p>
            <a:pPr lvl="1" defTabSz="914400">
              <a:lnSpc>
                <a:spcPct val="90000"/>
              </a:lnSpc>
              <a:spcBef>
                <a:spcPct val="20000"/>
              </a:spcBef>
              <a:defRPr/>
            </a:pPr>
            <a:r>
              <a:rPr lang="en-US" sz="2400" dirty="0" smtClean="0">
                <a:solidFill>
                  <a:schemeClr val="accent4">
                    <a:lumMod val="90000"/>
                    <a:lumOff val="10000"/>
                  </a:schemeClr>
                </a:solidFill>
              </a:rPr>
              <a:t>WS-7: VC </a:t>
            </a:r>
            <a:r>
              <a:rPr lang="en-US" sz="2400" dirty="0">
                <a:solidFill>
                  <a:schemeClr val="accent4">
                    <a:lumMod val="90000"/>
                    <a:lumOff val="10000"/>
                  </a:schemeClr>
                </a:solidFill>
              </a:rPr>
              <a:t>and WG leadership to work to detail and quantify the additional resources they require, and what they require from specific agencies, to support their coordination and physical deliverables</a:t>
            </a:r>
            <a:r>
              <a:rPr lang="en-AU" sz="2400" dirty="0" smtClean="0">
                <a:solidFill>
                  <a:schemeClr val="accent4">
                    <a:lumMod val="90000"/>
                    <a:lumOff val="10000"/>
                  </a:schemeClr>
                </a:solidFill>
              </a:rPr>
              <a:t>. -&gt; WGISS request is shown in the next slide. </a:t>
            </a:r>
          </a:p>
          <a:p>
            <a:pPr lvl="1" defTabSz="914400">
              <a:lnSpc>
                <a:spcPct val="90000"/>
              </a:lnSpc>
              <a:spcBef>
                <a:spcPct val="20000"/>
              </a:spcBef>
              <a:defRPr/>
            </a:pPr>
            <a:endParaRPr lang="en-AU" sz="2400" dirty="0">
              <a:solidFill>
                <a:schemeClr val="accent4">
                  <a:lumMod val="90000"/>
                  <a:lumOff val="10000"/>
                </a:schemeClr>
              </a:solidFill>
            </a:endParaRPr>
          </a:p>
          <a:p>
            <a:pPr lvl="1" defTabSz="914400">
              <a:lnSpc>
                <a:spcPct val="90000"/>
              </a:lnSpc>
              <a:spcBef>
                <a:spcPct val="20000"/>
              </a:spcBef>
              <a:defRPr/>
            </a:pPr>
            <a:r>
              <a:rPr lang="en-AU" sz="2400" dirty="0" smtClean="0">
                <a:solidFill>
                  <a:schemeClr val="accent4">
                    <a:lumMod val="90000"/>
                    <a:lumOff val="10000"/>
                  </a:schemeClr>
                </a:solidFill>
              </a:rPr>
              <a:t> </a:t>
            </a:r>
            <a:endParaRPr kumimoji="0" lang="en-US" altLang="ja-JP" sz="2200" b="1" i="0"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68807809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94</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US" altLang="ja-JP" sz="2400" b="1" i="0" u="none" strike="noStrike" kern="0" cap="none" spc="0" normalizeH="0" baseline="0" noProof="0" dirty="0" err="1" smtClean="0">
                <a:ln>
                  <a:noFill/>
                </a:ln>
                <a:solidFill>
                  <a:schemeClr val="tx1">
                    <a:lumMod val="75000"/>
                  </a:schemeClr>
                </a:solidFill>
                <a:effectLst/>
                <a:uLnTx/>
                <a:uFillTx/>
                <a:latin typeface="Arial" pitchFamily="34" charset="0"/>
                <a:ea typeface="ＭＳ Ｐゴシック" pitchFamily="50" charset="-128"/>
                <a:cs typeface="Arial" pitchFamily="34" charset="0"/>
              </a:rPr>
              <a:t>Wishlist</a:t>
            </a:r>
            <a:r>
              <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a:t>
            </a: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US" altLang="ja-JP" sz="2400" kern="0" dirty="0">
                <a:solidFill>
                  <a:schemeClr val="tx1">
                    <a:lumMod val="50000"/>
                  </a:schemeClr>
                </a:solidFill>
                <a:latin typeface="Arial" pitchFamily="34" charset="0"/>
                <a:ea typeface="ＭＳ Ｐゴシック" pitchFamily="50" charset="-128"/>
                <a:cs typeface="Arial" pitchFamily="34" charset="0"/>
              </a:rPr>
              <a:t>WGISS welcome any participant from any agency, especially related to systems/services related to EO </a:t>
            </a:r>
            <a:r>
              <a:rPr lang="en-US" altLang="ja-JP" sz="2400" kern="0" dirty="0" smtClean="0">
                <a:solidFill>
                  <a:schemeClr val="tx1">
                    <a:lumMod val="50000"/>
                  </a:schemeClr>
                </a:solidFill>
                <a:latin typeface="Arial" pitchFamily="34" charset="0"/>
                <a:ea typeface="ＭＳ Ｐゴシック" pitchFamily="50" charset="-128"/>
                <a:cs typeface="Arial" pitchFamily="34" charset="0"/>
              </a:rPr>
              <a:t>data, but the top </a:t>
            </a:r>
            <a:r>
              <a:rPr lang="en-US" altLang="ja-JP" sz="2400" kern="0" dirty="0">
                <a:solidFill>
                  <a:schemeClr val="tx1">
                    <a:lumMod val="50000"/>
                  </a:schemeClr>
                </a:solidFill>
                <a:latin typeface="Arial" pitchFamily="34" charset="0"/>
                <a:ea typeface="ＭＳ Ｐゴシック" pitchFamily="50" charset="-128"/>
                <a:cs typeface="Arial" pitchFamily="34" charset="0"/>
              </a:rPr>
              <a:t>priority is participants from ESA (HMA representative)</a:t>
            </a:r>
            <a:r>
              <a:rPr lang="en-US" altLang="ja-JP" sz="2400" kern="0" dirty="0" smtClean="0">
                <a:solidFill>
                  <a:schemeClr val="tx1">
                    <a:lumMod val="50000"/>
                  </a:schemeClr>
                </a:solidFill>
                <a:latin typeface="Arial" pitchFamily="34" charset="0"/>
                <a:ea typeface="ＭＳ Ｐゴシック" pitchFamily="50" charset="-128"/>
                <a:cs typeface="Arial" pitchFamily="34" charset="0"/>
              </a:rPr>
              <a:t>.</a:t>
            </a:r>
          </a:p>
          <a:p>
            <a:pPr marL="800100" lvl="1" indent="-342900" defTabSz="914400">
              <a:lnSpc>
                <a:spcPct val="90000"/>
              </a:lnSpc>
              <a:spcBef>
                <a:spcPct val="20000"/>
              </a:spcBef>
              <a:buFont typeface="Arial" charset="0"/>
              <a:buChar char="•"/>
              <a:defRPr/>
            </a:pPr>
            <a:endParaRPr lang="en-US" altLang="ja-JP" sz="2400" kern="0" dirty="0" smtClean="0">
              <a:solidFill>
                <a:schemeClr val="tx1">
                  <a:lumMod val="50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US" altLang="ja-JP" sz="2400" kern="0" dirty="0" smtClean="0">
                <a:solidFill>
                  <a:schemeClr val="tx1">
                    <a:lumMod val="50000"/>
                  </a:schemeClr>
                </a:solidFill>
                <a:latin typeface="Arial" pitchFamily="34" charset="0"/>
                <a:ea typeface="ＭＳ Ｐゴシック" pitchFamily="50" charset="-128"/>
                <a:cs typeface="Arial" pitchFamily="34" charset="0"/>
              </a:rPr>
              <a:t>ISRO representative (</a:t>
            </a:r>
            <a:r>
              <a:rPr lang="en-AU" sz="2400" dirty="0" err="1">
                <a:solidFill>
                  <a:schemeClr val="tx1">
                    <a:lumMod val="50000"/>
                  </a:schemeClr>
                </a:solidFill>
              </a:rPr>
              <a:t>Shri</a:t>
            </a:r>
            <a:r>
              <a:rPr lang="en-AU" sz="2400" dirty="0">
                <a:solidFill>
                  <a:schemeClr val="tx1">
                    <a:lumMod val="50000"/>
                  </a:schemeClr>
                </a:solidFill>
              </a:rPr>
              <a:t> </a:t>
            </a:r>
            <a:r>
              <a:rPr lang="en-AU" sz="2400" dirty="0" err="1">
                <a:solidFill>
                  <a:schemeClr val="tx1">
                    <a:lumMod val="50000"/>
                  </a:schemeClr>
                </a:solidFill>
              </a:rPr>
              <a:t>Nitant</a:t>
            </a:r>
            <a:r>
              <a:rPr lang="en-AU" sz="2400" dirty="0">
                <a:solidFill>
                  <a:schemeClr val="tx1">
                    <a:lumMod val="50000"/>
                  </a:schemeClr>
                </a:solidFill>
              </a:rPr>
              <a:t> </a:t>
            </a:r>
            <a:r>
              <a:rPr lang="en-AU" sz="2400" dirty="0" err="1" smtClean="0">
                <a:solidFill>
                  <a:schemeClr val="tx1">
                    <a:lumMod val="50000"/>
                  </a:schemeClr>
                </a:solidFill>
              </a:rPr>
              <a:t>Dube</a:t>
            </a:r>
            <a:r>
              <a:rPr lang="en-AU" sz="2400" dirty="0" smtClean="0">
                <a:solidFill>
                  <a:schemeClr val="tx1">
                    <a:lumMod val="50000"/>
                  </a:schemeClr>
                </a:solidFill>
              </a:rPr>
              <a:t>) has been identified, and WGISS-34 will be hosted by ISRO week of 24th September.</a:t>
            </a:r>
            <a:endParaRPr lang="en-US" altLang="ja-JP" sz="2400" kern="0" dirty="0">
              <a:solidFill>
                <a:schemeClr val="tx1">
                  <a:lumMod val="50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US" altLang="ja-JP" sz="2400" b="1" kern="0" dirty="0" smtClean="0">
              <a:solidFill>
                <a:schemeClr val="tx1">
                  <a:lumMod val="50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US" altLang="ja-JP" sz="2400" kern="0" dirty="0" smtClean="0">
                <a:solidFill>
                  <a:schemeClr val="tx1">
                    <a:lumMod val="50000"/>
                  </a:schemeClr>
                </a:solidFill>
                <a:latin typeface="Arial" pitchFamily="34" charset="0"/>
                <a:ea typeface="ＭＳ Ｐゴシック" pitchFamily="50" charset="-128"/>
                <a:cs typeface="Arial" pitchFamily="34" charset="0"/>
              </a:rPr>
              <a:t>Would welcome participation from the </a:t>
            </a:r>
            <a:r>
              <a:rPr lang="en-AU" sz="2400" dirty="0">
                <a:solidFill>
                  <a:schemeClr val="tx1">
                    <a:lumMod val="50000"/>
                  </a:schemeClr>
                </a:solidFill>
              </a:rPr>
              <a:t>“Earth Observation </a:t>
            </a:r>
            <a:r>
              <a:rPr lang="en-AU" sz="2400" dirty="0" err="1">
                <a:solidFill>
                  <a:schemeClr val="tx1">
                    <a:lumMod val="50000"/>
                  </a:schemeClr>
                </a:solidFill>
              </a:rPr>
              <a:t>Center</a:t>
            </a:r>
            <a:r>
              <a:rPr lang="en-AU" sz="2400" dirty="0">
                <a:solidFill>
                  <a:schemeClr val="tx1">
                    <a:lumMod val="50000"/>
                  </a:schemeClr>
                </a:solidFill>
              </a:rPr>
              <a:t>” </a:t>
            </a:r>
            <a:r>
              <a:rPr lang="en-AU" sz="2400" dirty="0" smtClean="0">
                <a:solidFill>
                  <a:schemeClr val="tx1">
                    <a:lumMod val="50000"/>
                  </a:schemeClr>
                </a:solidFill>
              </a:rPr>
              <a:t> at DLR, and </a:t>
            </a:r>
            <a:r>
              <a:rPr lang="en-AU" sz="2400" dirty="0">
                <a:solidFill>
                  <a:schemeClr val="tx1">
                    <a:lumMod val="50000"/>
                  </a:schemeClr>
                </a:solidFill>
              </a:rPr>
              <a:t>“Earth Observation Portal” </a:t>
            </a:r>
            <a:r>
              <a:rPr lang="en-AU" sz="2400" dirty="0" smtClean="0">
                <a:solidFill>
                  <a:schemeClr val="tx1">
                    <a:lumMod val="50000"/>
                  </a:schemeClr>
                </a:solidFill>
              </a:rPr>
              <a:t>at EUMETSAT.</a:t>
            </a:r>
            <a:endParaRPr lang="en-US" altLang="ja-JP" sz="2400" kern="0" dirty="0">
              <a:solidFill>
                <a:schemeClr val="tx1">
                  <a:lumMod val="50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99743110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539875" y="139700"/>
            <a:ext cx="7494588" cy="584200"/>
          </a:xfrm>
          <a:prstGeom prst="rect">
            <a:avLst/>
          </a:prstGeom>
          <a:noFill/>
          <a:ln w="9525">
            <a:noFill/>
            <a:miter lim="800000"/>
            <a:headEnd/>
            <a:tailEnd/>
          </a:ln>
        </p:spPr>
        <p:txBody>
          <a:bodyPr>
            <a:prstTxWarp prst="textNoShape">
              <a:avLst/>
            </a:prstTxWarp>
            <a:spAutoFit/>
          </a:bodyPr>
          <a:lstStyle/>
          <a:p>
            <a:pPr algn="r"/>
            <a:r>
              <a:rPr lang="en-US" sz="3200" b="1" dirty="0">
                <a:solidFill>
                  <a:srgbClr val="FFFF00"/>
                </a:solidFill>
                <a:latin typeface="Tahoma" pitchFamily="-106" charset="0"/>
                <a:ea typeface="Tahoma" pitchFamily="-106" charset="0"/>
                <a:cs typeface="Tahoma" pitchFamily="-106" charset="0"/>
              </a:rPr>
              <a:t>CEOS Action</a:t>
            </a:r>
            <a:r>
              <a:rPr lang="en-US" sz="3200" b="1" dirty="0">
                <a:solidFill>
                  <a:srgbClr val="FFFFFF"/>
                </a:solidFill>
                <a:latin typeface="Tahoma" pitchFamily="-106" charset="0"/>
                <a:ea typeface="Tahoma" pitchFamily="-106" charset="0"/>
                <a:cs typeface="Tahoma" pitchFamily="-106" charset="0"/>
              </a:rPr>
              <a:t>: Data Policy Study</a:t>
            </a:r>
            <a:endParaRPr lang="en-CA" sz="3200" b="1" dirty="0">
              <a:solidFill>
                <a:srgbClr val="FFFFFF"/>
              </a:solidFill>
              <a:latin typeface="Arial" pitchFamily="-106" charset="0"/>
              <a:cs typeface="ＭＳ Ｐゴシック" pitchFamily="-106" charset="-128"/>
            </a:endParaRPr>
          </a:p>
        </p:txBody>
      </p:sp>
      <p:sp>
        <p:nvSpPr>
          <p:cNvPr id="3" name="Content Placeholder 2"/>
          <p:cNvSpPr txBox="1">
            <a:spLocks/>
          </p:cNvSpPr>
          <p:nvPr/>
        </p:nvSpPr>
        <p:spPr bwMode="auto">
          <a:xfrm>
            <a:off x="177800" y="1430338"/>
            <a:ext cx="8712200" cy="4267200"/>
          </a:xfrm>
          <a:prstGeom prst="rect">
            <a:avLst/>
          </a:prstGeom>
          <a:noFill/>
          <a:ln w="9525">
            <a:noFill/>
            <a:miter lim="800000"/>
            <a:headEnd/>
            <a:tailEnd/>
          </a:ln>
        </p:spPr>
        <p:txBody>
          <a:bodyPr>
            <a:prstTxWarp prst="textNoShape">
              <a:avLst/>
            </a:prstTxWarp>
          </a:bodyPr>
          <a:lstStyle/>
          <a:p>
            <a:pPr marL="228600" indent="-228600">
              <a:spcBef>
                <a:spcPct val="20000"/>
              </a:spcBef>
            </a:pPr>
            <a:r>
              <a:rPr lang="en-US" b="1" dirty="0">
                <a:solidFill>
                  <a:srgbClr val="000000"/>
                </a:solidFill>
                <a:latin typeface="Calibri" pitchFamily="-106" charset="0"/>
                <a:ea typeface="Calibri" pitchFamily="-106" charset="0"/>
                <a:cs typeface="Calibri" pitchFamily="-106" charset="0"/>
              </a:rPr>
              <a:t>CEOS Action: </a:t>
            </a:r>
            <a:r>
              <a:rPr lang="en-US" dirty="0">
                <a:solidFill>
                  <a:srgbClr val="000000"/>
                </a:solidFill>
                <a:latin typeface="Calibri" pitchFamily="-106" charset="0"/>
                <a:ea typeface="Calibri" pitchFamily="-106" charset="0"/>
                <a:cs typeface="Calibri" pitchFamily="-106" charset="0"/>
              </a:rPr>
              <a:t>(ID-01-C1_1, Due: 31-Oct-2012) </a:t>
            </a:r>
          </a:p>
          <a:p>
            <a:pPr marL="228600" indent="-228600">
              <a:spcBef>
                <a:spcPct val="20000"/>
              </a:spcBef>
              <a:buSzPct val="70000"/>
              <a:buFont typeface="Wingdings" pitchFamily="-106" charset="2"/>
              <a:buChar char="Ø"/>
            </a:pPr>
            <a:r>
              <a:rPr lang="en-US" dirty="0">
                <a:solidFill>
                  <a:srgbClr val="000000"/>
                </a:solidFill>
                <a:latin typeface="Calibri" pitchFamily="-106" charset="0"/>
                <a:ea typeface="Calibri" pitchFamily="-106" charset="0"/>
                <a:cs typeface="Calibri" pitchFamily="-106" charset="0"/>
              </a:rPr>
              <a:t>Conduct an assessment of data sharing policies for current </a:t>
            </a:r>
            <a:br>
              <a:rPr lang="en-US" dirty="0">
                <a:solidFill>
                  <a:srgbClr val="000000"/>
                </a:solidFill>
                <a:latin typeface="Calibri" pitchFamily="-106" charset="0"/>
                <a:ea typeface="Calibri" pitchFamily="-106" charset="0"/>
                <a:cs typeface="Calibri" pitchFamily="-106" charset="0"/>
              </a:rPr>
            </a:br>
            <a:r>
              <a:rPr lang="en-US" dirty="0">
                <a:solidFill>
                  <a:srgbClr val="000000"/>
                </a:solidFill>
                <a:latin typeface="Calibri" pitchFamily="-106" charset="0"/>
                <a:ea typeface="Calibri" pitchFamily="-106" charset="0"/>
                <a:cs typeface="Calibri" pitchFamily="-106" charset="0"/>
              </a:rPr>
              <a:t>CEOS missions to determine the nature of any restrictions.</a:t>
            </a:r>
          </a:p>
          <a:p>
            <a:pPr marL="228600" indent="-228600">
              <a:spcBef>
                <a:spcPct val="20000"/>
              </a:spcBef>
            </a:pPr>
            <a:r>
              <a:rPr lang="en-US" b="1" dirty="0">
                <a:solidFill>
                  <a:srgbClr val="000000"/>
                </a:solidFill>
                <a:latin typeface="Calibri" pitchFamily="-106" charset="0"/>
                <a:ea typeface="Calibri" pitchFamily="-106" charset="0"/>
                <a:cs typeface="Calibri" pitchFamily="-106" charset="0"/>
              </a:rPr>
              <a:t>Data Access Categories </a:t>
            </a:r>
          </a:p>
          <a:p>
            <a:pPr marL="228600" indent="-228600">
              <a:spcBef>
                <a:spcPct val="20000"/>
              </a:spcBef>
              <a:buSzPct val="70000"/>
              <a:buFont typeface="Wingdings" pitchFamily="-106" charset="2"/>
              <a:buChar char="Ø"/>
            </a:pPr>
            <a:r>
              <a:rPr lang="en-US" b="1" u="sng" dirty="0">
                <a:solidFill>
                  <a:srgbClr val="0000FF"/>
                </a:solidFill>
                <a:latin typeface="Calibri" pitchFamily="-106" charset="0"/>
                <a:ea typeface="Calibri" pitchFamily="-106" charset="0"/>
                <a:cs typeface="Calibri" pitchFamily="-106" charset="0"/>
              </a:rPr>
              <a:t>OPEN</a:t>
            </a:r>
            <a:r>
              <a:rPr lang="en-US" b="1" dirty="0">
                <a:solidFill>
                  <a:srgbClr val="000000"/>
                </a:solidFill>
                <a:latin typeface="Calibri" pitchFamily="-106" charset="0"/>
                <a:ea typeface="Calibri" pitchFamily="-106" charset="0"/>
                <a:cs typeface="Calibri" pitchFamily="-106" charset="0"/>
              </a:rPr>
              <a:t> </a:t>
            </a:r>
            <a:r>
              <a:rPr lang="en-US" dirty="0">
                <a:solidFill>
                  <a:srgbClr val="000000"/>
                </a:solidFill>
                <a:latin typeface="Calibri" pitchFamily="-106" charset="0"/>
                <a:ea typeface="Calibri" pitchFamily="-106" charset="0"/>
                <a:cs typeface="Calibri" pitchFamily="-106" charset="0"/>
              </a:rPr>
              <a:t>-- No restrictions other than simple registration (&lt; 2 days)  </a:t>
            </a:r>
          </a:p>
          <a:p>
            <a:pPr marL="228600" indent="-228600">
              <a:spcBef>
                <a:spcPct val="20000"/>
              </a:spcBef>
              <a:buSzPct val="70000"/>
              <a:buFont typeface="Wingdings" pitchFamily="-106" charset="2"/>
              <a:buChar char="Ø"/>
            </a:pPr>
            <a:r>
              <a:rPr lang="en-US" b="1" u="sng" dirty="0">
                <a:solidFill>
                  <a:srgbClr val="0000FF"/>
                </a:solidFill>
                <a:latin typeface="Calibri" pitchFamily="-106" charset="0"/>
                <a:ea typeface="Calibri" pitchFamily="-106" charset="0"/>
                <a:cs typeface="Calibri" pitchFamily="-106" charset="0"/>
              </a:rPr>
              <a:t>RESTRICTED</a:t>
            </a:r>
            <a:r>
              <a:rPr lang="en-US" u="sng" dirty="0">
                <a:solidFill>
                  <a:srgbClr val="000000"/>
                </a:solidFill>
                <a:latin typeface="Calibri" pitchFamily="-106" charset="0"/>
                <a:ea typeface="Calibri" pitchFamily="-106" charset="0"/>
                <a:cs typeface="Calibri" pitchFamily="-106" charset="0"/>
              </a:rPr>
              <a:t> </a:t>
            </a:r>
            <a:r>
              <a:rPr lang="en-US" dirty="0">
                <a:solidFill>
                  <a:srgbClr val="000000"/>
                </a:solidFill>
                <a:latin typeface="Calibri" pitchFamily="-106" charset="0"/>
                <a:ea typeface="Calibri" pitchFamily="-106" charset="0"/>
                <a:cs typeface="Calibri" pitchFamily="-106" charset="0"/>
              </a:rPr>
              <a:t>-- Some restrictions to data access including data fees or a proposal process. </a:t>
            </a:r>
          </a:p>
          <a:p>
            <a:pPr marL="228600" indent="-228600">
              <a:spcBef>
                <a:spcPct val="20000"/>
              </a:spcBef>
              <a:buSzPct val="70000"/>
              <a:buFont typeface="Wingdings" pitchFamily="-106" charset="2"/>
              <a:buChar char="Ø"/>
            </a:pPr>
            <a:r>
              <a:rPr lang="en-US" b="1" u="sng" dirty="0">
                <a:solidFill>
                  <a:srgbClr val="0000FF"/>
                </a:solidFill>
                <a:latin typeface="Calibri" pitchFamily="-106" charset="0"/>
                <a:ea typeface="Calibri" pitchFamily="-106" charset="0"/>
                <a:cs typeface="Calibri" pitchFamily="-106" charset="0"/>
              </a:rPr>
              <a:t>NO ACCESS</a:t>
            </a:r>
            <a:r>
              <a:rPr lang="en-US" dirty="0">
                <a:solidFill>
                  <a:srgbClr val="000000"/>
                </a:solidFill>
                <a:latin typeface="Calibri" pitchFamily="-106" charset="0"/>
                <a:ea typeface="Calibri" pitchFamily="-106" charset="0"/>
                <a:cs typeface="Calibri" pitchFamily="-106" charset="0"/>
              </a:rPr>
              <a:t> – Data not available for public access and/or no public access source found.</a:t>
            </a:r>
            <a:endParaRPr lang="en-US" b="1" dirty="0">
              <a:solidFill>
                <a:srgbClr val="000000"/>
              </a:solidFill>
              <a:latin typeface="Calibri" pitchFamily="-106" charset="0"/>
              <a:ea typeface="Calibri" pitchFamily="-106" charset="0"/>
              <a:cs typeface="Calibri" pitchFamily="-106" charset="0"/>
            </a:endParaRPr>
          </a:p>
          <a:p>
            <a:pPr marL="228600" indent="-228600">
              <a:spcBef>
                <a:spcPct val="20000"/>
              </a:spcBef>
            </a:pPr>
            <a:r>
              <a:rPr lang="en-US" b="1" dirty="0">
                <a:solidFill>
                  <a:srgbClr val="000000"/>
                </a:solidFill>
                <a:latin typeface="Calibri" pitchFamily="-106" charset="0"/>
                <a:ea typeface="Calibri" pitchFamily="-106" charset="0"/>
                <a:cs typeface="Calibri" pitchFamily="-106" charset="0"/>
              </a:rPr>
              <a:t>Status</a:t>
            </a:r>
          </a:p>
          <a:p>
            <a:pPr marL="228600" indent="-228600">
              <a:spcBef>
                <a:spcPct val="20000"/>
              </a:spcBef>
              <a:buSzPct val="70000"/>
              <a:buFont typeface="Wingdings" pitchFamily="-106" charset="2"/>
              <a:buChar char="Ø"/>
            </a:pPr>
            <a:r>
              <a:rPr lang="en-US" dirty="0">
                <a:solidFill>
                  <a:srgbClr val="000000"/>
                </a:solidFill>
                <a:latin typeface="Calibri" pitchFamily="-106" charset="0"/>
                <a:ea typeface="Calibri" pitchFamily="-106" charset="0"/>
                <a:cs typeface="Calibri" pitchFamily="-106" charset="0"/>
              </a:rPr>
              <a:t>The first release of this study (Phase-1) was completed </a:t>
            </a:r>
            <a:br>
              <a:rPr lang="en-US" dirty="0">
                <a:solidFill>
                  <a:srgbClr val="000000"/>
                </a:solidFill>
                <a:latin typeface="Calibri" pitchFamily="-106" charset="0"/>
                <a:ea typeface="Calibri" pitchFamily="-106" charset="0"/>
                <a:cs typeface="Calibri" pitchFamily="-106" charset="0"/>
              </a:rPr>
            </a:br>
            <a:r>
              <a:rPr lang="en-US" dirty="0">
                <a:solidFill>
                  <a:srgbClr val="000000"/>
                </a:solidFill>
                <a:latin typeface="Calibri" pitchFamily="-106" charset="0"/>
                <a:ea typeface="Calibri" pitchFamily="-106" charset="0"/>
                <a:cs typeface="Calibri" pitchFamily="-106" charset="0"/>
              </a:rPr>
              <a:t>on August 30.  Thanks to the AMA team for their work !</a:t>
            </a:r>
          </a:p>
          <a:p>
            <a:pPr marL="228600" indent="-228600">
              <a:spcBef>
                <a:spcPct val="20000"/>
              </a:spcBef>
            </a:pPr>
            <a:r>
              <a:rPr lang="en-US" b="1" dirty="0">
                <a:solidFill>
                  <a:srgbClr val="000000"/>
                </a:solidFill>
                <a:latin typeface="Calibri" pitchFamily="-106" charset="0"/>
                <a:ea typeface="Calibri" pitchFamily="-106" charset="0"/>
                <a:cs typeface="Calibri" pitchFamily="-106" charset="0"/>
              </a:rPr>
              <a:t>Next Steps</a:t>
            </a:r>
          </a:p>
          <a:p>
            <a:pPr marL="228600" indent="-228600">
              <a:spcBef>
                <a:spcPct val="20000"/>
              </a:spcBef>
              <a:buSzPct val="70000"/>
              <a:buFont typeface="Wingdings" pitchFamily="-106" charset="2"/>
              <a:buChar char="Ø"/>
            </a:pPr>
            <a:r>
              <a:rPr lang="en-US" dirty="0">
                <a:solidFill>
                  <a:srgbClr val="000000"/>
                </a:solidFill>
                <a:latin typeface="Calibri" pitchFamily="-106" charset="0"/>
                <a:ea typeface="Calibri" pitchFamily="-106" charset="0"/>
                <a:cs typeface="Calibri" pitchFamily="-106" charset="0"/>
              </a:rPr>
              <a:t>Review results with SIT (here) and WGISS (Sept meeting).</a:t>
            </a:r>
          </a:p>
          <a:p>
            <a:pPr marL="228600" indent="-228600">
              <a:spcBef>
                <a:spcPct val="20000"/>
              </a:spcBef>
              <a:buSzPct val="70000"/>
              <a:buFont typeface="Wingdings" pitchFamily="-106" charset="2"/>
              <a:buChar char="Ø"/>
            </a:pPr>
            <a:r>
              <a:rPr lang="en-US" dirty="0">
                <a:solidFill>
                  <a:srgbClr val="000000"/>
                </a:solidFill>
                <a:latin typeface="Calibri" pitchFamily="-106" charset="0"/>
                <a:ea typeface="Calibri" pitchFamily="-106" charset="0"/>
                <a:cs typeface="Calibri" pitchFamily="-106" charset="0"/>
              </a:rPr>
              <a:t>Complete Final Report by CEOS Plenary.</a:t>
            </a:r>
          </a:p>
          <a:p>
            <a:pPr marL="228600" indent="-228600">
              <a:spcBef>
                <a:spcPct val="20000"/>
              </a:spcBef>
              <a:buSzPct val="70000"/>
              <a:buFont typeface="Wingdings" pitchFamily="-106" charset="2"/>
              <a:buChar char="Ø"/>
            </a:pPr>
            <a:r>
              <a:rPr lang="en-US" dirty="0">
                <a:solidFill>
                  <a:srgbClr val="000000"/>
                </a:solidFill>
                <a:latin typeface="Calibri" pitchFamily="-106" charset="0"/>
                <a:ea typeface="Calibri" pitchFamily="-106" charset="0"/>
                <a:cs typeface="Calibri" pitchFamily="-106" charset="0"/>
              </a:rPr>
              <a:t>Work with WGISS to define the way forward for 2013. </a:t>
            </a:r>
          </a:p>
        </p:txBody>
      </p:sp>
      <p:pic>
        <p:nvPicPr>
          <p:cNvPr id="4" name="Picture 8"/>
          <p:cNvPicPr>
            <a:picLocks noChangeAspect="1"/>
          </p:cNvPicPr>
          <p:nvPr/>
        </p:nvPicPr>
        <p:blipFill>
          <a:blip r:embed="rId2"/>
          <a:srcRect/>
          <a:stretch>
            <a:fillRect/>
          </a:stretch>
        </p:blipFill>
        <p:spPr bwMode="auto">
          <a:xfrm>
            <a:off x="6819900" y="1597025"/>
            <a:ext cx="1468967" cy="1295691"/>
          </a:xfrm>
          <a:prstGeom prst="rect">
            <a:avLst/>
          </a:prstGeom>
          <a:noFill/>
          <a:ln w="9525">
            <a:noFill/>
            <a:miter lim="800000"/>
            <a:headEnd/>
            <a:tailEnd/>
          </a:ln>
        </p:spPr>
      </p:pic>
      <p:pic>
        <p:nvPicPr>
          <p:cNvPr id="5" name="Picture 7"/>
          <p:cNvPicPr>
            <a:picLocks noChangeAspect="1"/>
          </p:cNvPicPr>
          <p:nvPr/>
        </p:nvPicPr>
        <p:blipFill>
          <a:blip r:embed="rId3"/>
          <a:srcRect/>
          <a:stretch>
            <a:fillRect/>
          </a:stretch>
        </p:blipFill>
        <p:spPr bwMode="auto">
          <a:xfrm>
            <a:off x="5917139" y="3960804"/>
            <a:ext cx="1736725" cy="798512"/>
          </a:xfrm>
          <a:prstGeom prst="rect">
            <a:avLst/>
          </a:prstGeom>
          <a:noFill/>
          <a:ln w="9525">
            <a:noFill/>
            <a:miter lim="800000"/>
            <a:headEnd/>
            <a:tailEnd/>
          </a:ln>
        </p:spPr>
      </p:pic>
    </p:spTree>
    <p:extLst>
      <p:ext uri="{BB962C8B-B14F-4D97-AF65-F5344CB8AC3E}">
        <p14:creationId xmlns:p14="http://schemas.microsoft.com/office/powerpoint/2010/main" val="2947295619"/>
      </p:ext>
    </p:extLst>
  </p:cSld>
  <p:clrMapOvr>
    <a:masterClrMapping/>
  </p:clrMapOvr>
  <p:transition xmlns:p14="http://schemas.microsoft.com/office/powerpoint/2010/main" spd="slow"/>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539875" y="139700"/>
            <a:ext cx="7494588" cy="584200"/>
          </a:xfrm>
          <a:prstGeom prst="rect">
            <a:avLst/>
          </a:prstGeom>
          <a:noFill/>
          <a:ln w="9525">
            <a:noFill/>
            <a:miter lim="800000"/>
            <a:headEnd/>
            <a:tailEnd/>
          </a:ln>
        </p:spPr>
        <p:txBody>
          <a:bodyPr>
            <a:prstTxWarp prst="textNoShape">
              <a:avLst/>
            </a:prstTxWarp>
            <a:spAutoFit/>
          </a:bodyPr>
          <a:lstStyle/>
          <a:p>
            <a:pPr algn="r"/>
            <a:r>
              <a:rPr lang="en-US" sz="3200" b="1">
                <a:solidFill>
                  <a:srgbClr val="FFFFFF"/>
                </a:solidFill>
                <a:latin typeface="Tahoma" pitchFamily="-106" charset="0"/>
                <a:ea typeface="Tahoma" pitchFamily="-106" charset="0"/>
                <a:cs typeface="Tahoma" pitchFamily="-106" charset="0"/>
              </a:rPr>
              <a:t>Phase-1 Results</a:t>
            </a:r>
            <a:endParaRPr lang="en-CA" sz="3200" b="1">
              <a:solidFill>
                <a:srgbClr val="FFFFFF"/>
              </a:solidFill>
              <a:latin typeface="Arial" pitchFamily="-106" charset="0"/>
              <a:cs typeface="ＭＳ Ｐゴシック" pitchFamily="-106" charset="-128"/>
            </a:endParaRPr>
          </a:p>
        </p:txBody>
      </p:sp>
      <p:sp>
        <p:nvSpPr>
          <p:cNvPr id="3" name="Content Placeholder 2"/>
          <p:cNvSpPr txBox="1">
            <a:spLocks/>
          </p:cNvSpPr>
          <p:nvPr/>
        </p:nvSpPr>
        <p:spPr bwMode="auto">
          <a:xfrm>
            <a:off x="152400" y="1349375"/>
            <a:ext cx="8643938" cy="4816475"/>
          </a:xfrm>
          <a:prstGeom prst="rect">
            <a:avLst/>
          </a:prstGeom>
          <a:noFill/>
          <a:ln w="9525">
            <a:noFill/>
            <a:miter lim="800000"/>
            <a:headEnd/>
            <a:tailEnd/>
          </a:ln>
        </p:spPr>
        <p:txBody>
          <a:bodyPr>
            <a:prstTxWarp prst="textNoShape">
              <a:avLst/>
            </a:prstTxWarp>
          </a:bodyPr>
          <a:lstStyle/>
          <a:p>
            <a:pPr marL="228600" indent="-228600">
              <a:spcBef>
                <a:spcPct val="20000"/>
              </a:spcBef>
            </a:pPr>
            <a:r>
              <a:rPr lang="en-US" sz="2400">
                <a:solidFill>
                  <a:srgbClr val="000000"/>
                </a:solidFill>
                <a:latin typeface="Calibri" pitchFamily="-106" charset="0"/>
                <a:ea typeface="Calibri" pitchFamily="-106" charset="0"/>
                <a:cs typeface="Calibri" pitchFamily="-106" charset="0"/>
              </a:rPr>
              <a:t>Out of 257 current CEOS mission-instrument combinations ...</a:t>
            </a:r>
          </a:p>
          <a:p>
            <a:pPr marL="228600" indent="-228600">
              <a:spcBef>
                <a:spcPct val="20000"/>
              </a:spcBef>
              <a:buFont typeface="Arial" pitchFamily="-106" charset="0"/>
              <a:buChar char="•"/>
            </a:pPr>
            <a:r>
              <a:rPr lang="en-US" sz="2400" b="1">
                <a:solidFill>
                  <a:srgbClr val="0000FF"/>
                </a:solidFill>
                <a:latin typeface="Calibri" pitchFamily="-106" charset="0"/>
                <a:ea typeface="Calibri" pitchFamily="-106" charset="0"/>
                <a:cs typeface="Calibri" pitchFamily="-106" charset="0"/>
              </a:rPr>
              <a:t>76% </a:t>
            </a:r>
            <a:r>
              <a:rPr lang="en-US" sz="2400">
                <a:solidFill>
                  <a:srgbClr val="001335"/>
                </a:solidFill>
                <a:latin typeface="Calibri" pitchFamily="-106" charset="0"/>
                <a:ea typeface="Calibri" pitchFamily="-106" charset="0"/>
                <a:cs typeface="Calibri" pitchFamily="-106" charset="0"/>
              </a:rPr>
              <a:t>- </a:t>
            </a:r>
            <a:r>
              <a:rPr lang="en-US" sz="2400" b="1">
                <a:solidFill>
                  <a:srgbClr val="001335"/>
                </a:solidFill>
                <a:latin typeface="Calibri" pitchFamily="-106" charset="0"/>
                <a:ea typeface="Calibri" pitchFamily="-106" charset="0"/>
                <a:cs typeface="Calibri" pitchFamily="-106" charset="0"/>
              </a:rPr>
              <a:t>OPEN </a:t>
            </a:r>
            <a:r>
              <a:rPr lang="en-US" sz="2400" b="1">
                <a:solidFill>
                  <a:srgbClr val="000000"/>
                </a:solidFill>
                <a:latin typeface="Calibri" pitchFamily="-106" charset="0"/>
                <a:ea typeface="Calibri" pitchFamily="-106" charset="0"/>
                <a:cs typeface="Calibri" pitchFamily="-106" charset="0"/>
              </a:rPr>
              <a:t>Data Access</a:t>
            </a:r>
          </a:p>
          <a:p>
            <a:pPr marL="228600" indent="-228600">
              <a:spcBef>
                <a:spcPct val="20000"/>
              </a:spcBef>
              <a:buFont typeface="Arial" pitchFamily="-106" charset="0"/>
              <a:buChar char="•"/>
            </a:pPr>
            <a:r>
              <a:rPr lang="en-US" sz="2400">
                <a:solidFill>
                  <a:srgbClr val="000000"/>
                </a:solidFill>
                <a:latin typeface="Calibri" pitchFamily="-106" charset="0"/>
                <a:ea typeface="Calibri" pitchFamily="-106" charset="0"/>
                <a:cs typeface="Calibri" pitchFamily="-106" charset="0"/>
              </a:rPr>
              <a:t>15% - Restricted Data Access </a:t>
            </a:r>
            <a:br>
              <a:rPr lang="en-US" sz="2400">
                <a:solidFill>
                  <a:srgbClr val="000000"/>
                </a:solidFill>
                <a:latin typeface="Calibri" pitchFamily="-106" charset="0"/>
                <a:ea typeface="Calibri" pitchFamily="-106" charset="0"/>
                <a:cs typeface="Calibri" pitchFamily="-106" charset="0"/>
              </a:rPr>
            </a:br>
            <a:r>
              <a:rPr lang="en-US" sz="2000">
                <a:solidFill>
                  <a:srgbClr val="000000"/>
                </a:solidFill>
                <a:latin typeface="Calibri" pitchFamily="-106" charset="0"/>
                <a:ea typeface="Calibri" pitchFamily="-106" charset="0"/>
                <a:cs typeface="Calibri" pitchFamily="-106" charset="0"/>
              </a:rPr>
              <a:t>(8% fee, 4% unknown, 3% proposals)</a:t>
            </a:r>
            <a:endParaRPr lang="en-US" sz="2400">
              <a:solidFill>
                <a:srgbClr val="000000"/>
              </a:solidFill>
              <a:latin typeface="Calibri" pitchFamily="-106" charset="0"/>
              <a:ea typeface="Calibri" pitchFamily="-106" charset="0"/>
              <a:cs typeface="Calibri" pitchFamily="-106" charset="0"/>
            </a:endParaRPr>
          </a:p>
          <a:p>
            <a:pPr marL="228600" indent="-228600">
              <a:spcBef>
                <a:spcPct val="20000"/>
              </a:spcBef>
              <a:buFont typeface="Arial" pitchFamily="-106" charset="0"/>
              <a:buChar char="•"/>
            </a:pPr>
            <a:r>
              <a:rPr lang="en-US" sz="2400">
                <a:solidFill>
                  <a:srgbClr val="000000"/>
                </a:solidFill>
                <a:latin typeface="Calibri" pitchFamily="-106" charset="0"/>
                <a:ea typeface="Calibri" pitchFamily="-106" charset="0"/>
                <a:cs typeface="Calibri" pitchFamily="-106" charset="0"/>
              </a:rPr>
              <a:t>9% - No Data Access (see below)</a:t>
            </a:r>
            <a:r>
              <a:rPr lang="en-US" sz="2000">
                <a:solidFill>
                  <a:srgbClr val="000000"/>
                </a:solidFill>
                <a:latin typeface="Calibri" pitchFamily="-106" charset="0"/>
                <a:ea typeface="Calibri" pitchFamily="-106" charset="0"/>
                <a:cs typeface="Calibri" pitchFamily="-106" charset="0"/>
              </a:rPr>
              <a:t/>
            </a:r>
            <a:br>
              <a:rPr lang="en-US" sz="2000">
                <a:solidFill>
                  <a:srgbClr val="000000"/>
                </a:solidFill>
                <a:latin typeface="Calibri" pitchFamily="-106" charset="0"/>
                <a:ea typeface="Calibri" pitchFamily="-106" charset="0"/>
                <a:cs typeface="Calibri" pitchFamily="-106" charset="0"/>
              </a:rPr>
            </a:br>
            <a:endParaRPr lang="en-US" sz="2000">
              <a:solidFill>
                <a:srgbClr val="000000"/>
              </a:solidFill>
              <a:latin typeface="Calibri" pitchFamily="-106" charset="0"/>
              <a:ea typeface="Calibri" pitchFamily="-106" charset="0"/>
              <a:cs typeface="Calibri" pitchFamily="-106" charset="0"/>
            </a:endParaRPr>
          </a:p>
          <a:p>
            <a:pPr marL="228600" indent="-228600">
              <a:spcBef>
                <a:spcPct val="20000"/>
              </a:spcBef>
            </a:pPr>
            <a:r>
              <a:rPr lang="en-US" sz="2000" u="sng">
                <a:solidFill>
                  <a:srgbClr val="000000"/>
                </a:solidFill>
                <a:latin typeface="Calibri" pitchFamily="-106" charset="0"/>
                <a:ea typeface="Calibri" pitchFamily="-106" charset="0"/>
                <a:cs typeface="Calibri" pitchFamily="-106" charset="0"/>
              </a:rPr>
              <a:t>Summary of “</a:t>
            </a:r>
            <a:r>
              <a:rPr lang="en-US" sz="2000" b="1" u="sng">
                <a:solidFill>
                  <a:srgbClr val="000000"/>
                </a:solidFill>
                <a:latin typeface="Calibri" pitchFamily="-106" charset="0"/>
                <a:ea typeface="Calibri" pitchFamily="-106" charset="0"/>
                <a:cs typeface="Calibri" pitchFamily="-106" charset="0"/>
              </a:rPr>
              <a:t>No Data Access</a:t>
            </a:r>
            <a:r>
              <a:rPr lang="en-US" sz="2000" u="sng">
                <a:solidFill>
                  <a:srgbClr val="000000"/>
                </a:solidFill>
                <a:latin typeface="Calibri" pitchFamily="-106" charset="0"/>
                <a:ea typeface="Calibri" pitchFamily="-106" charset="0"/>
                <a:cs typeface="Calibri" pitchFamily="-106" charset="0"/>
              </a:rPr>
              <a:t>” findings</a:t>
            </a:r>
          </a:p>
          <a:p>
            <a:pPr marL="228600" indent="-228600">
              <a:spcBef>
                <a:spcPct val="20000"/>
              </a:spcBef>
              <a:buFont typeface="Arial" pitchFamily="-106" charset="0"/>
              <a:buChar char="•"/>
            </a:pPr>
            <a:r>
              <a:rPr lang="en-US" sz="1600">
                <a:solidFill>
                  <a:srgbClr val="000000"/>
                </a:solidFill>
                <a:latin typeface="Calibri" pitchFamily="-106" charset="0"/>
                <a:ea typeface="Calibri" pitchFamily="-106" charset="0"/>
                <a:cs typeface="Calibri" pitchFamily="-106" charset="0"/>
              </a:rPr>
              <a:t>AISSAT-1 (NSC) – No access point found</a:t>
            </a:r>
          </a:p>
          <a:p>
            <a:pPr marL="228600" indent="-228600">
              <a:spcBef>
                <a:spcPct val="20000"/>
              </a:spcBef>
              <a:buFont typeface="Arial" pitchFamily="-106" charset="0"/>
              <a:buChar char="•"/>
            </a:pPr>
            <a:r>
              <a:rPr lang="en-US" sz="1600">
                <a:solidFill>
                  <a:srgbClr val="000000"/>
                </a:solidFill>
                <a:latin typeface="Calibri" pitchFamily="-106" charset="0"/>
                <a:ea typeface="Calibri" pitchFamily="-106" charset="0"/>
                <a:cs typeface="Calibri" pitchFamily="-106" charset="0"/>
              </a:rPr>
              <a:t>CARTOSAT 2A/2B (ISRO) – No access points found.  Other similar missions found</a:t>
            </a:r>
          </a:p>
          <a:p>
            <a:pPr marL="228600" indent="-228600">
              <a:spcBef>
                <a:spcPct val="20000"/>
              </a:spcBef>
              <a:buFont typeface="Arial" pitchFamily="-106" charset="0"/>
              <a:buChar char="•"/>
            </a:pPr>
            <a:r>
              <a:rPr lang="en-US" sz="1600">
                <a:solidFill>
                  <a:srgbClr val="000000"/>
                </a:solidFill>
                <a:latin typeface="Calibri" pitchFamily="-106" charset="0"/>
                <a:ea typeface="Calibri" pitchFamily="-106" charset="0"/>
                <a:cs typeface="Calibri" pitchFamily="-106" charset="0"/>
              </a:rPr>
              <a:t>Elektro-L N1 (ROSKOSMOS) – FTP seems to be available, but no access point found</a:t>
            </a:r>
          </a:p>
          <a:p>
            <a:pPr marL="228600" indent="-228600">
              <a:spcBef>
                <a:spcPct val="20000"/>
              </a:spcBef>
              <a:buFont typeface="Arial" pitchFamily="-106" charset="0"/>
              <a:buChar char="•"/>
            </a:pPr>
            <a:r>
              <a:rPr lang="en-US" sz="1600">
                <a:solidFill>
                  <a:srgbClr val="000000"/>
                </a:solidFill>
                <a:latin typeface="Calibri" pitchFamily="-106" charset="0"/>
                <a:ea typeface="Calibri" pitchFamily="-106" charset="0"/>
                <a:cs typeface="Calibri" pitchFamily="-106" charset="0"/>
              </a:rPr>
              <a:t>IMS-1 (ISRO) – May be available through NRSC, but no public access points found</a:t>
            </a:r>
          </a:p>
          <a:p>
            <a:pPr marL="228600" indent="-228600">
              <a:spcBef>
                <a:spcPct val="20000"/>
              </a:spcBef>
              <a:buFont typeface="Arial" pitchFamily="-106" charset="0"/>
              <a:buChar char="•"/>
            </a:pPr>
            <a:r>
              <a:rPr lang="en-US" sz="1600">
                <a:solidFill>
                  <a:srgbClr val="000000"/>
                </a:solidFill>
                <a:latin typeface="Calibri" pitchFamily="-106" charset="0"/>
                <a:ea typeface="Calibri" pitchFamily="-106" charset="0"/>
                <a:cs typeface="Calibri" pitchFamily="-106" charset="0"/>
              </a:rPr>
              <a:t>NMP EO-1 (NASA) – No public access to LEISA-AC instrument data in archive.</a:t>
            </a:r>
          </a:p>
          <a:p>
            <a:pPr marL="228600" indent="-228600">
              <a:spcBef>
                <a:spcPct val="20000"/>
              </a:spcBef>
              <a:buFont typeface="Arial" pitchFamily="-106" charset="0"/>
              <a:buChar char="•"/>
            </a:pPr>
            <a:r>
              <a:rPr lang="en-US" sz="1600">
                <a:solidFill>
                  <a:srgbClr val="000000"/>
                </a:solidFill>
                <a:latin typeface="Calibri" pitchFamily="-106" charset="0"/>
                <a:ea typeface="Calibri" pitchFamily="-106" charset="0"/>
                <a:cs typeface="Calibri" pitchFamily="-106" charset="0"/>
              </a:rPr>
              <a:t>RASAT (TUBITAK) – Contacted TUBITAK.  Policy unknown. No access found.</a:t>
            </a:r>
          </a:p>
          <a:p>
            <a:pPr marL="228600" indent="-228600">
              <a:spcBef>
                <a:spcPct val="20000"/>
              </a:spcBef>
              <a:buFont typeface="Arial" pitchFamily="-106" charset="0"/>
              <a:buChar char="•"/>
            </a:pPr>
            <a:r>
              <a:rPr lang="en-US" sz="1600">
                <a:solidFill>
                  <a:srgbClr val="000000"/>
                </a:solidFill>
                <a:latin typeface="Calibri" pitchFamily="-106" charset="0"/>
                <a:ea typeface="Calibri" pitchFamily="-106" charset="0"/>
                <a:cs typeface="Calibri" pitchFamily="-106" charset="0"/>
              </a:rPr>
              <a:t>Resurs DK-1 (ROSKOSMOS) – No public access point found</a:t>
            </a:r>
          </a:p>
          <a:p>
            <a:pPr marL="228600" indent="-228600">
              <a:spcBef>
                <a:spcPct val="20000"/>
              </a:spcBef>
              <a:buFont typeface="Arial" pitchFamily="-106" charset="0"/>
              <a:buChar char="•"/>
            </a:pPr>
            <a:r>
              <a:rPr lang="en-US" sz="1600">
                <a:solidFill>
                  <a:srgbClr val="000000"/>
                </a:solidFill>
                <a:latin typeface="Calibri" pitchFamily="-106" charset="0"/>
                <a:ea typeface="Calibri" pitchFamily="-106" charset="0"/>
                <a:cs typeface="Calibri" pitchFamily="-106" charset="0"/>
              </a:rPr>
              <a:t>SAC-C and SAC-D/Aquarius (CONAE+) – No public access points found for 10 instruments.  SAC-C HRTC, SAC-C MMRS, SAC-D Aquarius instruments are all OPEN data access.</a:t>
            </a:r>
          </a:p>
          <a:p>
            <a:pPr marL="228600" indent="-228600">
              <a:spcBef>
                <a:spcPct val="20000"/>
              </a:spcBef>
              <a:buFont typeface="Arial" pitchFamily="-106" charset="0"/>
              <a:buChar char="•"/>
            </a:pPr>
            <a:endParaRPr lang="en-US">
              <a:solidFill>
                <a:srgbClr val="000000"/>
              </a:solidFill>
              <a:latin typeface="Calibri" pitchFamily="-106" charset="0"/>
              <a:ea typeface="Calibri" pitchFamily="-106" charset="0"/>
              <a:cs typeface="Calibri" pitchFamily="-106" charset="0"/>
            </a:endParaRPr>
          </a:p>
          <a:p>
            <a:pPr marL="228600" indent="-228600">
              <a:spcBef>
                <a:spcPct val="20000"/>
              </a:spcBef>
              <a:buFont typeface="Arial" pitchFamily="-106" charset="0"/>
              <a:buChar char="•"/>
            </a:pPr>
            <a:r>
              <a:rPr lang="en-US">
                <a:solidFill>
                  <a:srgbClr val="000000"/>
                </a:solidFill>
                <a:latin typeface="Calibri" pitchFamily="-106" charset="0"/>
                <a:ea typeface="Calibri" pitchFamily="-106" charset="0"/>
                <a:cs typeface="Calibri" pitchFamily="-106" charset="0"/>
              </a:rPr>
              <a:t> </a:t>
            </a:r>
          </a:p>
          <a:p>
            <a:pPr marL="228600" indent="-228600">
              <a:spcBef>
                <a:spcPct val="20000"/>
              </a:spcBef>
            </a:pPr>
            <a:endParaRPr lang="en-US" sz="2000">
              <a:solidFill>
                <a:srgbClr val="000000"/>
              </a:solidFill>
              <a:latin typeface="Calibri" pitchFamily="-106" charset="0"/>
              <a:ea typeface="Calibri" pitchFamily="-106" charset="0"/>
              <a:cs typeface="Calibri" pitchFamily="-106" charset="0"/>
            </a:endParaRPr>
          </a:p>
          <a:p>
            <a:pPr marL="228600" indent="-228600">
              <a:spcBef>
                <a:spcPct val="20000"/>
              </a:spcBef>
              <a:buFont typeface="Arial" pitchFamily="-106" charset="0"/>
              <a:buChar char="•"/>
            </a:pPr>
            <a:endParaRPr lang="en-US" sz="2000">
              <a:solidFill>
                <a:srgbClr val="000000"/>
              </a:solidFill>
              <a:latin typeface="Calibri" pitchFamily="-106" charset="0"/>
              <a:ea typeface="Calibri" pitchFamily="-106" charset="0"/>
              <a:cs typeface="Calibri" pitchFamily="-106" charset="0"/>
            </a:endParaRPr>
          </a:p>
          <a:p>
            <a:pPr marL="228600" indent="-228600">
              <a:spcBef>
                <a:spcPct val="20000"/>
              </a:spcBef>
              <a:buFont typeface="Arial" pitchFamily="-106" charset="0"/>
              <a:buChar char="•"/>
            </a:pPr>
            <a:endParaRPr lang="en-US" sz="2000">
              <a:solidFill>
                <a:srgbClr val="002060"/>
              </a:solidFill>
              <a:latin typeface="Calibri" pitchFamily="-106" charset="0"/>
              <a:ea typeface="Calibri" pitchFamily="-106" charset="0"/>
              <a:cs typeface="Calibri" pitchFamily="-106" charset="0"/>
            </a:endParaRPr>
          </a:p>
        </p:txBody>
      </p:sp>
      <p:pic>
        <p:nvPicPr>
          <p:cNvPr id="4" name="Picture 4"/>
          <p:cNvPicPr>
            <a:picLocks noChangeAspect="1"/>
          </p:cNvPicPr>
          <p:nvPr/>
        </p:nvPicPr>
        <p:blipFill>
          <a:blip r:embed="rId2"/>
          <a:srcRect/>
          <a:stretch>
            <a:fillRect/>
          </a:stretch>
        </p:blipFill>
        <p:spPr bwMode="auto">
          <a:xfrm>
            <a:off x="4805363" y="1847850"/>
            <a:ext cx="2803525" cy="2276475"/>
          </a:xfrm>
          <a:prstGeom prst="rect">
            <a:avLst/>
          </a:prstGeom>
          <a:noFill/>
          <a:ln w="9525">
            <a:noFill/>
            <a:miter lim="800000"/>
            <a:headEnd/>
            <a:tailEnd/>
          </a:ln>
        </p:spPr>
      </p:pic>
    </p:spTree>
    <p:extLst>
      <p:ext uri="{BB962C8B-B14F-4D97-AF65-F5344CB8AC3E}">
        <p14:creationId xmlns:p14="http://schemas.microsoft.com/office/powerpoint/2010/main" val="2037732241"/>
      </p:ext>
    </p:extLst>
  </p:cSld>
  <p:clrMapOvr>
    <a:masterClrMapping/>
  </p:clrMapOvr>
  <p:transition xmlns:p14="http://schemas.microsoft.com/office/powerpoint/2010/main" spd="slow"/>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539875" y="139700"/>
            <a:ext cx="7494588" cy="584200"/>
          </a:xfrm>
          <a:prstGeom prst="rect">
            <a:avLst/>
          </a:prstGeom>
          <a:noFill/>
          <a:ln w="9525">
            <a:noFill/>
            <a:miter lim="800000"/>
            <a:headEnd/>
            <a:tailEnd/>
          </a:ln>
        </p:spPr>
        <p:txBody>
          <a:bodyPr>
            <a:prstTxWarp prst="textNoShape">
              <a:avLst/>
            </a:prstTxWarp>
            <a:spAutoFit/>
          </a:bodyPr>
          <a:lstStyle/>
          <a:p>
            <a:pPr algn="r"/>
            <a:r>
              <a:rPr lang="en-US" sz="3200" b="1">
                <a:solidFill>
                  <a:srgbClr val="FFFF00"/>
                </a:solidFill>
                <a:latin typeface="Tahoma" pitchFamily="-106" charset="0"/>
                <a:ea typeface="Tahoma" pitchFamily="-106" charset="0"/>
                <a:cs typeface="Tahoma" pitchFamily="-106" charset="0"/>
              </a:rPr>
              <a:t>CEOS Action</a:t>
            </a:r>
            <a:r>
              <a:rPr lang="en-US" sz="3200" b="1">
                <a:solidFill>
                  <a:srgbClr val="FFFFFF"/>
                </a:solidFill>
                <a:latin typeface="Tahoma" pitchFamily="-106" charset="0"/>
                <a:ea typeface="Tahoma" pitchFamily="-106" charset="0"/>
                <a:cs typeface="Tahoma" pitchFamily="-106" charset="0"/>
              </a:rPr>
              <a:t>: GCI Registration</a:t>
            </a:r>
            <a:endParaRPr lang="en-CA" sz="3200" b="1">
              <a:solidFill>
                <a:srgbClr val="FFFFFF"/>
              </a:solidFill>
              <a:latin typeface="Arial" pitchFamily="-106" charset="0"/>
              <a:cs typeface="ＭＳ Ｐゴシック" pitchFamily="-106" charset="-128"/>
            </a:endParaRPr>
          </a:p>
        </p:txBody>
      </p:sp>
      <p:sp>
        <p:nvSpPr>
          <p:cNvPr id="3" name="Content Placeholder 2"/>
          <p:cNvSpPr txBox="1">
            <a:spLocks/>
          </p:cNvSpPr>
          <p:nvPr/>
        </p:nvSpPr>
        <p:spPr bwMode="auto">
          <a:xfrm>
            <a:off x="177800" y="1430338"/>
            <a:ext cx="8712200" cy="5241925"/>
          </a:xfrm>
          <a:prstGeom prst="rect">
            <a:avLst/>
          </a:prstGeom>
          <a:noFill/>
          <a:ln w="9525">
            <a:noFill/>
            <a:miter lim="800000"/>
            <a:headEnd/>
            <a:tailEnd/>
          </a:ln>
        </p:spPr>
        <p:txBody>
          <a:bodyPr>
            <a:prstTxWarp prst="textNoShape">
              <a:avLst/>
            </a:prstTxWarp>
          </a:bodyPr>
          <a:lstStyle/>
          <a:p>
            <a:pPr marL="228600" indent="-228600">
              <a:spcBef>
                <a:spcPct val="20000"/>
              </a:spcBef>
            </a:pPr>
            <a:r>
              <a:rPr lang="en-US" b="1">
                <a:solidFill>
                  <a:srgbClr val="000000"/>
                </a:solidFill>
                <a:latin typeface="Calibri" pitchFamily="-106" charset="0"/>
                <a:ea typeface="Calibri" pitchFamily="-106" charset="0"/>
                <a:cs typeface="Calibri" pitchFamily="-106" charset="0"/>
              </a:rPr>
              <a:t>CEOS Action: </a:t>
            </a:r>
            <a:r>
              <a:rPr lang="en-US">
                <a:solidFill>
                  <a:srgbClr val="000000"/>
                </a:solidFill>
                <a:latin typeface="Calibri" pitchFamily="-106" charset="0"/>
                <a:ea typeface="Calibri" pitchFamily="-106" charset="0"/>
                <a:cs typeface="Calibri" pitchFamily="-106" charset="0"/>
              </a:rPr>
              <a:t>(IN-05-C1_1, Due: 31-Oct-2012) </a:t>
            </a:r>
          </a:p>
          <a:p>
            <a:pPr marL="228600" indent="-228600">
              <a:spcBef>
                <a:spcPct val="20000"/>
              </a:spcBef>
              <a:buSzPct val="70000"/>
              <a:buFont typeface="Wingdings" pitchFamily="-106" charset="2"/>
              <a:buChar char="Ø"/>
            </a:pPr>
            <a:r>
              <a:rPr lang="en-US" sz="1600">
                <a:solidFill>
                  <a:srgbClr val="000000"/>
                </a:solidFill>
                <a:latin typeface="Calibri" pitchFamily="-106" charset="0"/>
                <a:ea typeface="Calibri" pitchFamily="-106" charset="0"/>
                <a:cs typeface="Calibri" pitchFamily="-106" charset="0"/>
              </a:rPr>
              <a:t>Conduct an assessment of CEOS data registration in the GCI to </a:t>
            </a:r>
            <a:br>
              <a:rPr lang="en-US" sz="1600">
                <a:solidFill>
                  <a:srgbClr val="000000"/>
                </a:solidFill>
                <a:latin typeface="Calibri" pitchFamily="-106" charset="0"/>
                <a:ea typeface="Calibri" pitchFamily="-106" charset="0"/>
                <a:cs typeface="Calibri" pitchFamily="-106" charset="0"/>
              </a:rPr>
            </a:br>
            <a:r>
              <a:rPr lang="en-US" sz="1600">
                <a:solidFill>
                  <a:srgbClr val="000000"/>
                </a:solidFill>
                <a:latin typeface="Calibri" pitchFamily="-106" charset="0"/>
                <a:ea typeface="Calibri" pitchFamily="-106" charset="0"/>
                <a:cs typeface="Calibri" pitchFamily="-106" charset="0"/>
              </a:rPr>
              <a:t>support the GEOSS architecture and interoperability principles. </a:t>
            </a:r>
            <a:br>
              <a:rPr lang="en-US" sz="1600">
                <a:solidFill>
                  <a:srgbClr val="000000"/>
                </a:solidFill>
                <a:latin typeface="Calibri" pitchFamily="-106" charset="0"/>
                <a:ea typeface="Calibri" pitchFamily="-106" charset="0"/>
                <a:cs typeface="Calibri" pitchFamily="-106" charset="0"/>
              </a:rPr>
            </a:br>
            <a:r>
              <a:rPr lang="en-US" sz="1600">
                <a:solidFill>
                  <a:srgbClr val="000000"/>
                </a:solidFill>
                <a:latin typeface="Calibri" pitchFamily="-106" charset="0"/>
                <a:ea typeface="Calibri" pitchFamily="-106" charset="0"/>
                <a:cs typeface="Calibri" pitchFamily="-106" charset="0"/>
              </a:rPr>
              <a:t>Consider Data-CORE, Data Portals and Broker Services (CWIC).</a:t>
            </a:r>
          </a:p>
          <a:p>
            <a:pPr marL="228600" indent="-228600">
              <a:spcBef>
                <a:spcPct val="20000"/>
              </a:spcBef>
            </a:pPr>
            <a:r>
              <a:rPr lang="en-US" b="1">
                <a:solidFill>
                  <a:srgbClr val="000000"/>
                </a:solidFill>
                <a:latin typeface="Calibri" pitchFamily="-106" charset="0"/>
                <a:ea typeface="Calibri" pitchFamily="-106" charset="0"/>
                <a:cs typeface="Calibri" pitchFamily="-106" charset="0"/>
              </a:rPr>
              <a:t>Definitions</a:t>
            </a:r>
          </a:p>
          <a:p>
            <a:pPr marL="228600" indent="-228600">
              <a:spcBef>
                <a:spcPct val="20000"/>
              </a:spcBef>
              <a:buSzPct val="70000"/>
              <a:buFont typeface="Wingdings" pitchFamily="-106" charset="2"/>
              <a:buChar char="Ø"/>
            </a:pPr>
            <a:r>
              <a:rPr lang="en-US" sz="1600">
                <a:solidFill>
                  <a:srgbClr val="000000"/>
                </a:solidFill>
                <a:latin typeface="Calibri" pitchFamily="-106" charset="0"/>
                <a:ea typeface="Calibri" pitchFamily="-106" charset="0"/>
                <a:cs typeface="Calibri" pitchFamily="-106" charset="0"/>
              </a:rPr>
              <a:t>GEOSS Data Collection of Open Resources for Everyone (</a:t>
            </a:r>
            <a:r>
              <a:rPr lang="en-US" sz="1600" b="1">
                <a:solidFill>
                  <a:srgbClr val="000000"/>
                </a:solidFill>
                <a:latin typeface="Calibri" pitchFamily="-106" charset="0"/>
                <a:ea typeface="Calibri" pitchFamily="-106" charset="0"/>
                <a:cs typeface="Calibri" pitchFamily="-106" charset="0"/>
              </a:rPr>
              <a:t>DataCORE</a:t>
            </a:r>
            <a:r>
              <a:rPr lang="en-US" sz="1600">
                <a:solidFill>
                  <a:srgbClr val="000000"/>
                </a:solidFill>
                <a:latin typeface="Calibri" pitchFamily="-106" charset="0"/>
                <a:ea typeface="Calibri" pitchFamily="-106" charset="0"/>
                <a:cs typeface="Calibri" pitchFamily="-106" charset="0"/>
              </a:rPr>
              <a:t>) is a pool of datasets, contributed by the GEO community on the basis of full and open exchange (at no more than the cost of reproduction and distribution) and unrestricted access.</a:t>
            </a:r>
          </a:p>
          <a:p>
            <a:pPr marL="228600" indent="-228600">
              <a:spcBef>
                <a:spcPct val="20000"/>
              </a:spcBef>
              <a:buSzPct val="70000"/>
              <a:buFont typeface="Wingdings" pitchFamily="-106" charset="2"/>
              <a:buChar char="Ø"/>
            </a:pPr>
            <a:r>
              <a:rPr lang="en-US" sz="1600" b="1">
                <a:solidFill>
                  <a:srgbClr val="000000"/>
                </a:solidFill>
                <a:latin typeface="Calibri" pitchFamily="-106" charset="0"/>
                <a:ea typeface="Calibri" pitchFamily="-106" charset="0"/>
                <a:cs typeface="Calibri" pitchFamily="-106" charset="0"/>
              </a:rPr>
              <a:t>Client Portals </a:t>
            </a:r>
            <a:r>
              <a:rPr lang="en-US" sz="1600">
                <a:solidFill>
                  <a:srgbClr val="000000"/>
                </a:solidFill>
                <a:latin typeface="Calibri" pitchFamily="-106" charset="0"/>
                <a:ea typeface="Calibri" pitchFamily="-106" charset="0"/>
                <a:cs typeface="Calibri" pitchFamily="-106" charset="0"/>
              </a:rPr>
              <a:t>are Search / Access tools that connect users to data collections and/or products.  </a:t>
            </a:r>
          </a:p>
          <a:p>
            <a:pPr marL="228600" indent="-228600">
              <a:spcBef>
                <a:spcPct val="20000"/>
              </a:spcBef>
              <a:buSzPct val="70000"/>
              <a:buFont typeface="Wingdings" pitchFamily="-106" charset="2"/>
              <a:buChar char="Ø"/>
            </a:pPr>
            <a:r>
              <a:rPr lang="en-US" sz="1600">
                <a:solidFill>
                  <a:srgbClr val="000000"/>
                </a:solidFill>
                <a:latin typeface="Calibri" pitchFamily="-106" charset="0"/>
                <a:ea typeface="Calibri" pitchFamily="-106" charset="0"/>
                <a:cs typeface="Calibri" pitchFamily="-106" charset="0"/>
              </a:rPr>
              <a:t>The CEOS WGISS Integrated Catalog (</a:t>
            </a:r>
            <a:r>
              <a:rPr lang="en-US" sz="1600" b="1">
                <a:solidFill>
                  <a:srgbClr val="000000"/>
                </a:solidFill>
                <a:latin typeface="Calibri" pitchFamily="-106" charset="0"/>
                <a:ea typeface="Calibri" pitchFamily="-106" charset="0"/>
                <a:cs typeface="Calibri" pitchFamily="-106" charset="0"/>
              </a:rPr>
              <a:t>CWIC</a:t>
            </a:r>
            <a:r>
              <a:rPr lang="en-US" sz="1600">
                <a:solidFill>
                  <a:srgbClr val="000000"/>
                </a:solidFill>
                <a:latin typeface="Calibri" pitchFamily="-106" charset="0"/>
                <a:ea typeface="Calibri" pitchFamily="-106" charset="0"/>
                <a:cs typeface="Calibri" pitchFamily="-106" charset="0"/>
              </a:rPr>
              <a:t>) provides an interface between client portals and partner data servers</a:t>
            </a:r>
          </a:p>
          <a:p>
            <a:pPr marL="228600" indent="-228600">
              <a:spcBef>
                <a:spcPct val="20000"/>
              </a:spcBef>
            </a:pPr>
            <a:r>
              <a:rPr lang="en-US" b="1">
                <a:solidFill>
                  <a:srgbClr val="000000"/>
                </a:solidFill>
                <a:latin typeface="Calibri" pitchFamily="-106" charset="0"/>
                <a:ea typeface="Calibri" pitchFamily="-106" charset="0"/>
                <a:cs typeface="Calibri" pitchFamily="-106" charset="0"/>
              </a:rPr>
              <a:t>Status</a:t>
            </a:r>
          </a:p>
          <a:p>
            <a:pPr marL="228600" indent="-228600">
              <a:spcBef>
                <a:spcPct val="20000"/>
              </a:spcBef>
              <a:buSzPct val="70000"/>
              <a:buFont typeface="Wingdings" pitchFamily="-106" charset="2"/>
              <a:buChar char="Ø"/>
            </a:pPr>
            <a:r>
              <a:rPr lang="en-US" sz="1600">
                <a:solidFill>
                  <a:srgbClr val="000000"/>
                </a:solidFill>
                <a:latin typeface="Calibri" pitchFamily="-106" charset="0"/>
                <a:ea typeface="Calibri" pitchFamily="-106" charset="0"/>
                <a:cs typeface="Calibri" pitchFamily="-106" charset="0"/>
              </a:rPr>
              <a:t>The first release of this study (Phase-1) was completed Aug 30. </a:t>
            </a:r>
            <a:br>
              <a:rPr lang="en-US" sz="1600">
                <a:solidFill>
                  <a:srgbClr val="000000"/>
                </a:solidFill>
                <a:latin typeface="Calibri" pitchFamily="-106" charset="0"/>
                <a:ea typeface="Calibri" pitchFamily="-106" charset="0"/>
                <a:cs typeface="Calibri" pitchFamily="-106" charset="0"/>
              </a:rPr>
            </a:br>
            <a:r>
              <a:rPr lang="en-US" sz="1600">
                <a:solidFill>
                  <a:srgbClr val="000000"/>
                </a:solidFill>
                <a:latin typeface="Calibri" pitchFamily="-106" charset="0"/>
                <a:ea typeface="Calibri" pitchFamily="-106" charset="0"/>
                <a:cs typeface="Calibri" pitchFamily="-106" charset="0"/>
              </a:rPr>
              <a:t>Thanks to the AMA team for their work !</a:t>
            </a:r>
          </a:p>
          <a:p>
            <a:pPr marL="228600" indent="-228600">
              <a:spcBef>
                <a:spcPct val="20000"/>
              </a:spcBef>
            </a:pPr>
            <a:r>
              <a:rPr lang="en-US" b="1">
                <a:solidFill>
                  <a:srgbClr val="000000"/>
                </a:solidFill>
                <a:latin typeface="Calibri" pitchFamily="-106" charset="0"/>
                <a:ea typeface="Calibri" pitchFamily="-106" charset="0"/>
                <a:cs typeface="Calibri" pitchFamily="-106" charset="0"/>
              </a:rPr>
              <a:t>Next Steps</a:t>
            </a:r>
          </a:p>
          <a:p>
            <a:pPr marL="228600" indent="-228600">
              <a:spcBef>
                <a:spcPct val="20000"/>
              </a:spcBef>
              <a:buSzPct val="70000"/>
              <a:buFont typeface="Wingdings" pitchFamily="-106" charset="2"/>
              <a:buChar char="Ø"/>
            </a:pPr>
            <a:r>
              <a:rPr lang="en-US" sz="1600">
                <a:solidFill>
                  <a:srgbClr val="000000"/>
                </a:solidFill>
                <a:latin typeface="Calibri" pitchFamily="-106" charset="0"/>
                <a:ea typeface="Calibri" pitchFamily="-106" charset="0"/>
                <a:cs typeface="Calibri" pitchFamily="-106" charset="0"/>
              </a:rPr>
              <a:t>Review results with SIT (here) and WGISS (Sept meeting).</a:t>
            </a:r>
          </a:p>
          <a:p>
            <a:pPr marL="228600" indent="-228600">
              <a:spcBef>
                <a:spcPct val="20000"/>
              </a:spcBef>
              <a:buSzPct val="70000"/>
              <a:buFont typeface="Wingdings" pitchFamily="-106" charset="2"/>
              <a:buChar char="Ø"/>
            </a:pPr>
            <a:r>
              <a:rPr lang="en-US" sz="1600">
                <a:solidFill>
                  <a:srgbClr val="000000"/>
                </a:solidFill>
                <a:latin typeface="Calibri" pitchFamily="-106" charset="0"/>
                <a:ea typeface="Calibri" pitchFamily="-106" charset="0"/>
                <a:cs typeface="Calibri" pitchFamily="-106" charset="0"/>
              </a:rPr>
              <a:t>Complete Final Report by CEOS Plenary.</a:t>
            </a:r>
          </a:p>
          <a:p>
            <a:pPr marL="228600" indent="-228600">
              <a:spcBef>
                <a:spcPct val="20000"/>
              </a:spcBef>
              <a:buSzPct val="70000"/>
              <a:buFont typeface="Wingdings" pitchFamily="-106" charset="2"/>
              <a:buChar char="Ø"/>
            </a:pPr>
            <a:r>
              <a:rPr lang="en-US" sz="1600">
                <a:solidFill>
                  <a:srgbClr val="000000"/>
                </a:solidFill>
                <a:latin typeface="Calibri" pitchFamily="-106" charset="0"/>
                <a:ea typeface="Calibri" pitchFamily="-106" charset="0"/>
                <a:cs typeface="Calibri" pitchFamily="-106" charset="0"/>
              </a:rPr>
              <a:t>Work with GEO and WGISS to define the way forward for 2013.</a:t>
            </a:r>
          </a:p>
        </p:txBody>
      </p:sp>
      <p:pic>
        <p:nvPicPr>
          <p:cNvPr id="4" name="Picture 7"/>
          <p:cNvPicPr>
            <a:picLocks noChangeAspect="1"/>
          </p:cNvPicPr>
          <p:nvPr/>
        </p:nvPicPr>
        <p:blipFill>
          <a:blip r:embed="rId2"/>
          <a:srcRect/>
          <a:stretch>
            <a:fillRect/>
          </a:stretch>
        </p:blipFill>
        <p:spPr bwMode="auto">
          <a:xfrm>
            <a:off x="5857875" y="4664075"/>
            <a:ext cx="1649413" cy="757238"/>
          </a:xfrm>
          <a:prstGeom prst="rect">
            <a:avLst/>
          </a:prstGeom>
          <a:noFill/>
          <a:ln w="9525">
            <a:noFill/>
            <a:miter lim="800000"/>
            <a:headEnd/>
            <a:tailEnd/>
          </a:ln>
        </p:spPr>
      </p:pic>
      <p:pic>
        <p:nvPicPr>
          <p:cNvPr id="5" name="Picture 4"/>
          <p:cNvPicPr>
            <a:picLocks noChangeAspect="1"/>
          </p:cNvPicPr>
          <p:nvPr/>
        </p:nvPicPr>
        <p:blipFill>
          <a:blip r:embed="rId3"/>
          <a:srcRect/>
          <a:stretch>
            <a:fillRect/>
          </a:stretch>
        </p:blipFill>
        <p:spPr bwMode="auto">
          <a:xfrm>
            <a:off x="5857875" y="1354138"/>
            <a:ext cx="1649413" cy="1560512"/>
          </a:xfrm>
          <a:prstGeom prst="rect">
            <a:avLst/>
          </a:prstGeom>
          <a:noFill/>
          <a:ln w="9525">
            <a:noFill/>
            <a:miter lim="800000"/>
            <a:headEnd/>
            <a:tailEnd/>
          </a:ln>
        </p:spPr>
      </p:pic>
    </p:spTree>
    <p:extLst>
      <p:ext uri="{BB962C8B-B14F-4D97-AF65-F5344CB8AC3E}">
        <p14:creationId xmlns:p14="http://schemas.microsoft.com/office/powerpoint/2010/main" val="1723841604"/>
      </p:ext>
    </p:extLst>
  </p:cSld>
  <p:clrMapOvr>
    <a:masterClrMapping/>
  </p:clrMapOvr>
  <p:transition xmlns:p14="http://schemas.microsoft.com/office/powerpoint/2010/main" spd="slow"/>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539875" y="139700"/>
            <a:ext cx="7494588" cy="584200"/>
          </a:xfrm>
          <a:prstGeom prst="rect">
            <a:avLst/>
          </a:prstGeom>
          <a:noFill/>
          <a:ln w="9525">
            <a:noFill/>
            <a:miter lim="800000"/>
            <a:headEnd/>
            <a:tailEnd/>
          </a:ln>
        </p:spPr>
        <p:txBody>
          <a:bodyPr>
            <a:prstTxWarp prst="textNoShape">
              <a:avLst/>
            </a:prstTxWarp>
            <a:spAutoFit/>
          </a:bodyPr>
          <a:lstStyle/>
          <a:p>
            <a:pPr algn="r"/>
            <a:r>
              <a:rPr lang="en-US" sz="3200" b="1">
                <a:solidFill>
                  <a:srgbClr val="FFFFFF"/>
                </a:solidFill>
                <a:latin typeface="Tahoma" pitchFamily="-106" charset="0"/>
                <a:ea typeface="Tahoma" pitchFamily="-106" charset="0"/>
                <a:cs typeface="Tahoma" pitchFamily="-106" charset="0"/>
              </a:rPr>
              <a:t>Phase-1 Results</a:t>
            </a:r>
            <a:endParaRPr lang="en-CA" sz="3200" b="1">
              <a:solidFill>
                <a:srgbClr val="FFFFFF"/>
              </a:solidFill>
              <a:latin typeface="Arial" pitchFamily="-106" charset="0"/>
              <a:cs typeface="ＭＳ Ｐゴシック" pitchFamily="-106" charset="-128"/>
            </a:endParaRPr>
          </a:p>
        </p:txBody>
      </p:sp>
      <p:sp>
        <p:nvSpPr>
          <p:cNvPr id="3" name="Content Placeholder 2"/>
          <p:cNvSpPr txBox="1">
            <a:spLocks/>
          </p:cNvSpPr>
          <p:nvPr/>
        </p:nvSpPr>
        <p:spPr bwMode="auto">
          <a:xfrm>
            <a:off x="152400" y="1490663"/>
            <a:ext cx="8780463" cy="4816475"/>
          </a:xfrm>
          <a:prstGeom prst="rect">
            <a:avLst/>
          </a:prstGeom>
          <a:noFill/>
          <a:ln w="9525">
            <a:noFill/>
            <a:miter lim="800000"/>
            <a:headEnd/>
            <a:tailEnd/>
          </a:ln>
        </p:spPr>
        <p:txBody>
          <a:bodyPr>
            <a:prstTxWarp prst="textNoShape">
              <a:avLst/>
            </a:prstTxWarp>
          </a:bodyPr>
          <a:lstStyle/>
          <a:p>
            <a:pPr marL="228600" indent="-228600">
              <a:spcBef>
                <a:spcPct val="20000"/>
              </a:spcBef>
              <a:defRPr/>
            </a:pPr>
            <a:r>
              <a:rPr lang="en-US" sz="2000" dirty="0">
                <a:solidFill>
                  <a:srgbClr val="000000"/>
                </a:solidFill>
                <a:latin typeface="Calibri" pitchFamily="-106" charset="0"/>
                <a:ea typeface="Calibri" pitchFamily="-106" charset="0"/>
                <a:cs typeface="Calibri" pitchFamily="-106" charset="0"/>
              </a:rPr>
              <a:t>Out of 257 current CEOS mission-instrument combinations ...</a:t>
            </a:r>
          </a:p>
          <a:p>
            <a:pPr marL="228600" indent="-228600">
              <a:spcBef>
                <a:spcPct val="20000"/>
              </a:spcBef>
              <a:buFont typeface="Arial" pitchFamily="-106" charset="0"/>
              <a:buChar char="•"/>
              <a:defRPr/>
            </a:pPr>
            <a:r>
              <a:rPr lang="en-US" sz="2000" b="1" dirty="0">
                <a:solidFill>
                  <a:srgbClr val="0000FF"/>
                </a:solidFill>
                <a:latin typeface="Calibri" pitchFamily="-106" charset="0"/>
                <a:ea typeface="Calibri" pitchFamily="-106" charset="0"/>
                <a:cs typeface="Calibri" pitchFamily="-106" charset="0"/>
              </a:rPr>
              <a:t>35%</a:t>
            </a:r>
            <a:r>
              <a:rPr lang="en-US" sz="2000" dirty="0">
                <a:solidFill>
                  <a:srgbClr val="002569">
                    <a:lumMod val="50000"/>
                  </a:srgbClr>
                </a:solidFill>
                <a:latin typeface="Calibri" pitchFamily="-106" charset="0"/>
                <a:ea typeface="Calibri" pitchFamily="-106" charset="0"/>
                <a:cs typeface="Calibri" pitchFamily="-106" charset="0"/>
              </a:rPr>
              <a:t> produce datasets that are considered </a:t>
            </a:r>
            <a:r>
              <a:rPr lang="en-US" sz="2000" b="1" dirty="0">
                <a:solidFill>
                  <a:srgbClr val="002569">
                    <a:lumMod val="50000"/>
                  </a:srgbClr>
                </a:solidFill>
                <a:latin typeface="Calibri" pitchFamily="-106" charset="0"/>
                <a:ea typeface="Calibri" pitchFamily="-106" charset="0"/>
                <a:cs typeface="Calibri" pitchFamily="-106" charset="0"/>
              </a:rPr>
              <a:t>DataCORE</a:t>
            </a:r>
            <a:br>
              <a:rPr lang="en-US" sz="2000" b="1" dirty="0">
                <a:solidFill>
                  <a:srgbClr val="002569">
                    <a:lumMod val="50000"/>
                  </a:srgbClr>
                </a:solidFill>
                <a:latin typeface="Calibri" pitchFamily="-106" charset="0"/>
                <a:ea typeface="Calibri" pitchFamily="-106" charset="0"/>
                <a:cs typeface="Calibri" pitchFamily="-106" charset="0"/>
              </a:rPr>
            </a:br>
            <a:r>
              <a:rPr lang="en-US" sz="1600" i="1" dirty="0">
                <a:solidFill>
                  <a:srgbClr val="002569">
                    <a:lumMod val="50000"/>
                  </a:srgbClr>
                </a:solidFill>
                <a:latin typeface="Calibri" pitchFamily="-106" charset="0"/>
                <a:ea typeface="Calibri" pitchFamily="-106" charset="0"/>
                <a:cs typeface="Calibri" pitchFamily="-106" charset="0"/>
              </a:rPr>
              <a:t>Some OPEN datasets that are not DataCORE come from these missions: </a:t>
            </a:r>
            <a:br>
              <a:rPr lang="en-US" sz="1600" i="1" dirty="0">
                <a:solidFill>
                  <a:srgbClr val="002569">
                    <a:lumMod val="50000"/>
                  </a:srgbClr>
                </a:solidFill>
                <a:latin typeface="Calibri" pitchFamily="-106" charset="0"/>
                <a:ea typeface="Calibri" pitchFamily="-106" charset="0"/>
                <a:cs typeface="Calibri" pitchFamily="-106" charset="0"/>
              </a:rPr>
            </a:br>
            <a:r>
              <a:rPr lang="en-US" sz="1600" i="1" dirty="0">
                <a:solidFill>
                  <a:srgbClr val="002569">
                    <a:lumMod val="50000"/>
                  </a:srgbClr>
                </a:solidFill>
                <a:latin typeface="Calibri" pitchFamily="-106" charset="0"/>
                <a:ea typeface="Calibri" pitchFamily="-106" charset="0"/>
                <a:cs typeface="Calibri" pitchFamily="-106" charset="0"/>
              </a:rPr>
              <a:t>FY (NRSCC), DMSP (NOAA, some), GOES (NOAA, some), INSAT-3A (ISRO). </a:t>
            </a:r>
            <a:r>
              <a:rPr lang="en-US" sz="1600" i="1" dirty="0">
                <a:solidFill>
                  <a:srgbClr val="FF0000"/>
                </a:solidFill>
                <a:latin typeface="Calibri" pitchFamily="-106" charset="0"/>
                <a:ea typeface="Calibri" pitchFamily="-106" charset="0"/>
                <a:cs typeface="Calibri" pitchFamily="-106" charset="0"/>
              </a:rPr>
              <a:t>Could these be DataCORE?</a:t>
            </a:r>
            <a:endParaRPr lang="en-US" sz="2000" i="1" dirty="0">
              <a:solidFill>
                <a:srgbClr val="FF0000"/>
              </a:solidFill>
              <a:latin typeface="Calibri" pitchFamily="-106" charset="0"/>
              <a:ea typeface="Calibri" pitchFamily="-106" charset="0"/>
              <a:cs typeface="Calibri" pitchFamily="-106" charset="0"/>
            </a:endParaRPr>
          </a:p>
          <a:p>
            <a:pPr marL="228600" indent="-228600">
              <a:spcBef>
                <a:spcPct val="20000"/>
              </a:spcBef>
              <a:buFont typeface="Arial" pitchFamily="-106" charset="0"/>
              <a:buChar char="•"/>
              <a:defRPr/>
            </a:pPr>
            <a:r>
              <a:rPr lang="en-US" sz="2000" b="1" dirty="0">
                <a:solidFill>
                  <a:srgbClr val="0000FF"/>
                </a:solidFill>
                <a:latin typeface="Calibri" pitchFamily="-106" charset="0"/>
                <a:ea typeface="Calibri" pitchFamily="-106" charset="0"/>
                <a:cs typeface="Calibri" pitchFamily="-106" charset="0"/>
              </a:rPr>
              <a:t>44%</a:t>
            </a:r>
            <a:r>
              <a:rPr lang="en-US" sz="2000" dirty="0">
                <a:solidFill>
                  <a:srgbClr val="000000"/>
                </a:solidFill>
                <a:latin typeface="Calibri" pitchFamily="-106" charset="0"/>
                <a:ea typeface="Calibri" pitchFamily="-106" charset="0"/>
                <a:cs typeface="Calibri" pitchFamily="-106" charset="0"/>
              </a:rPr>
              <a:t> have data collections that are accessible through the </a:t>
            </a:r>
            <a:r>
              <a:rPr lang="en-US" sz="2000" b="1" dirty="0">
                <a:solidFill>
                  <a:srgbClr val="000000"/>
                </a:solidFill>
                <a:latin typeface="Calibri" pitchFamily="-106" charset="0"/>
                <a:ea typeface="Calibri" pitchFamily="-106" charset="0"/>
                <a:cs typeface="Calibri" pitchFamily="-106" charset="0"/>
              </a:rPr>
              <a:t>CEOS IDN</a:t>
            </a:r>
            <a:r>
              <a:rPr lang="en-US" sz="2000" dirty="0">
                <a:solidFill>
                  <a:srgbClr val="000000"/>
                </a:solidFill>
                <a:latin typeface="Calibri" pitchFamily="-106" charset="0"/>
                <a:ea typeface="Calibri" pitchFamily="-106" charset="0"/>
                <a:cs typeface="Calibri" pitchFamily="-106" charset="0"/>
              </a:rPr>
              <a:t/>
            </a:r>
            <a:br>
              <a:rPr lang="en-US" sz="2000" dirty="0">
                <a:solidFill>
                  <a:srgbClr val="000000"/>
                </a:solidFill>
                <a:latin typeface="Calibri" pitchFamily="-106" charset="0"/>
                <a:ea typeface="Calibri" pitchFamily="-106" charset="0"/>
                <a:cs typeface="Calibri" pitchFamily="-106" charset="0"/>
              </a:rPr>
            </a:br>
            <a:r>
              <a:rPr lang="en-US" sz="1600" i="1" dirty="0">
                <a:solidFill>
                  <a:srgbClr val="000000"/>
                </a:solidFill>
                <a:latin typeface="Calibri" pitchFamily="-106" charset="0"/>
                <a:ea typeface="Calibri" pitchFamily="-106" charset="0"/>
                <a:cs typeface="Calibri" pitchFamily="-106" charset="0"/>
              </a:rPr>
              <a:t>The CEOS International Directory Network (IDN) is the CEOS endorsed location for information about Earth observation data collections. The IDN (idn.ceos.org) is connected to </a:t>
            </a:r>
            <a:r>
              <a:rPr lang="en-US" sz="1600" b="1" i="1" dirty="0">
                <a:solidFill>
                  <a:srgbClr val="000000"/>
                </a:solidFill>
                <a:latin typeface="Calibri" pitchFamily="-106" charset="0"/>
                <a:ea typeface="Calibri" pitchFamily="-106" charset="0"/>
                <a:cs typeface="Calibri" pitchFamily="-106" charset="0"/>
              </a:rPr>
              <a:t>55%</a:t>
            </a:r>
            <a:r>
              <a:rPr lang="en-US" sz="1600" i="1" dirty="0">
                <a:solidFill>
                  <a:srgbClr val="000000"/>
                </a:solidFill>
                <a:latin typeface="Calibri" pitchFamily="-106" charset="0"/>
                <a:ea typeface="Calibri" pitchFamily="-106" charset="0"/>
                <a:cs typeface="Calibri" pitchFamily="-106" charset="0"/>
              </a:rPr>
              <a:t> of the CEOS OPEN datasets. Queries result in Directory Interchange Format (DIF) results from 21,000+ data collections.</a:t>
            </a:r>
            <a:endParaRPr lang="en-US" sz="2000" i="1" dirty="0">
              <a:solidFill>
                <a:srgbClr val="000000"/>
              </a:solidFill>
              <a:latin typeface="Calibri" pitchFamily="-106" charset="0"/>
              <a:ea typeface="Calibri" pitchFamily="-106" charset="0"/>
              <a:cs typeface="Calibri" pitchFamily="-106" charset="0"/>
            </a:endParaRPr>
          </a:p>
          <a:p>
            <a:pPr marL="228600" indent="-228600">
              <a:spcBef>
                <a:spcPct val="20000"/>
              </a:spcBef>
              <a:buFont typeface="Arial" pitchFamily="-106" charset="0"/>
              <a:buChar char="•"/>
              <a:defRPr/>
            </a:pPr>
            <a:r>
              <a:rPr lang="en-US" sz="2000" b="1" dirty="0">
                <a:solidFill>
                  <a:srgbClr val="0000FF"/>
                </a:solidFill>
                <a:latin typeface="Calibri" pitchFamily="-106" charset="0"/>
                <a:ea typeface="Calibri" pitchFamily="-106" charset="0"/>
                <a:cs typeface="Calibri" pitchFamily="-106" charset="0"/>
              </a:rPr>
              <a:t>27%</a:t>
            </a:r>
            <a:r>
              <a:rPr lang="en-US" sz="2000" dirty="0">
                <a:solidFill>
                  <a:srgbClr val="000000"/>
                </a:solidFill>
                <a:latin typeface="Calibri" pitchFamily="-106" charset="0"/>
                <a:ea typeface="Calibri" pitchFamily="-106" charset="0"/>
                <a:cs typeface="Calibri" pitchFamily="-106" charset="0"/>
              </a:rPr>
              <a:t> utilize </a:t>
            </a:r>
            <a:r>
              <a:rPr lang="en-US" sz="2000" b="1" dirty="0">
                <a:solidFill>
                  <a:srgbClr val="000000"/>
                </a:solidFill>
                <a:latin typeface="Calibri" pitchFamily="-106" charset="0"/>
                <a:ea typeface="Calibri" pitchFamily="-106" charset="0"/>
                <a:cs typeface="Calibri" pitchFamily="-106" charset="0"/>
              </a:rPr>
              <a:t>CWIC</a:t>
            </a:r>
            <a:r>
              <a:rPr lang="en-US" sz="2000" dirty="0">
                <a:solidFill>
                  <a:srgbClr val="000000"/>
                </a:solidFill>
                <a:latin typeface="Calibri" pitchFamily="-106" charset="0"/>
                <a:ea typeface="Calibri" pitchFamily="-106" charset="0"/>
                <a:cs typeface="Calibri" pitchFamily="-106" charset="0"/>
              </a:rPr>
              <a:t> for access to data products</a:t>
            </a:r>
            <a:br>
              <a:rPr lang="en-US" sz="2000" dirty="0">
                <a:solidFill>
                  <a:srgbClr val="000000"/>
                </a:solidFill>
                <a:latin typeface="Calibri" pitchFamily="-106" charset="0"/>
                <a:ea typeface="Calibri" pitchFamily="-106" charset="0"/>
                <a:cs typeface="Calibri" pitchFamily="-106" charset="0"/>
              </a:rPr>
            </a:br>
            <a:r>
              <a:rPr lang="en-US" sz="1600" i="1" dirty="0">
                <a:solidFill>
                  <a:srgbClr val="000000"/>
                </a:solidFill>
                <a:latin typeface="Calibri" pitchFamily="-106" charset="0"/>
                <a:ea typeface="Calibri" pitchFamily="-106" charset="0"/>
                <a:cs typeface="Calibri" pitchFamily="-106" charset="0"/>
              </a:rPr>
              <a:t>CWIC is utilized by 70 mission-instrument combinations from </a:t>
            </a:r>
            <a:r>
              <a:rPr lang="en-US" sz="1600" b="1" i="1" dirty="0">
                <a:solidFill>
                  <a:srgbClr val="000000"/>
                </a:solidFill>
                <a:latin typeface="Calibri" pitchFamily="-106" charset="0"/>
                <a:ea typeface="Calibri" pitchFamily="-106" charset="0"/>
                <a:cs typeface="Calibri" pitchFamily="-106" charset="0"/>
              </a:rPr>
              <a:t>28 missions</a:t>
            </a:r>
            <a:br>
              <a:rPr lang="en-US" sz="1600" b="1" i="1" dirty="0">
                <a:solidFill>
                  <a:srgbClr val="000000"/>
                </a:solidFill>
                <a:latin typeface="Calibri" pitchFamily="-106" charset="0"/>
                <a:ea typeface="Calibri" pitchFamily="-106" charset="0"/>
                <a:cs typeface="Calibri" pitchFamily="-106" charset="0"/>
              </a:rPr>
            </a:br>
            <a:r>
              <a:rPr lang="en-US" sz="1600" i="1" dirty="0">
                <a:solidFill>
                  <a:srgbClr val="FF0000"/>
                </a:solidFill>
                <a:latin typeface="Calibri" pitchFamily="-106" charset="0"/>
                <a:ea typeface="Calibri" pitchFamily="-106" charset="0"/>
                <a:cs typeface="Calibri" pitchFamily="-106" charset="0"/>
              </a:rPr>
              <a:t>NOAA-CLASS, SST Constellation (GHRSST), and LSI Constellation Portal integration is in progress.</a:t>
            </a:r>
            <a:endParaRPr lang="en-US" sz="1600" i="1" u="sng" dirty="0">
              <a:solidFill>
                <a:srgbClr val="FF0000"/>
              </a:solidFill>
              <a:latin typeface="Calibri" pitchFamily="-106" charset="0"/>
              <a:ea typeface="Calibri" pitchFamily="-106" charset="0"/>
              <a:cs typeface="Calibri" pitchFamily="-106" charset="0"/>
            </a:endParaRPr>
          </a:p>
          <a:p>
            <a:pPr marL="228600" indent="-228600">
              <a:spcBef>
                <a:spcPct val="20000"/>
              </a:spcBef>
              <a:buFont typeface="Arial" pitchFamily="-106" charset="0"/>
              <a:buChar char="•"/>
              <a:defRPr/>
            </a:pPr>
            <a:endParaRPr lang="en-US" sz="1600" i="1" dirty="0">
              <a:solidFill>
                <a:srgbClr val="000000"/>
              </a:solidFill>
              <a:latin typeface="Calibri" pitchFamily="-106" charset="0"/>
              <a:ea typeface="Calibri" pitchFamily="-106" charset="0"/>
              <a:cs typeface="Calibri" pitchFamily="-106" charset="0"/>
            </a:endParaRPr>
          </a:p>
          <a:p>
            <a:pPr marL="228600" indent="-228600">
              <a:spcBef>
                <a:spcPct val="20000"/>
              </a:spcBef>
              <a:defRPr/>
            </a:pPr>
            <a:r>
              <a:rPr lang="en-US" sz="2000" dirty="0">
                <a:solidFill>
                  <a:srgbClr val="000000"/>
                </a:solidFill>
                <a:latin typeface="Calibri" pitchFamily="-106" charset="0"/>
                <a:ea typeface="Calibri" pitchFamily="-106" charset="0"/>
                <a:cs typeface="Calibri" pitchFamily="-106" charset="0"/>
              </a:rPr>
              <a:t>What missions could the </a:t>
            </a:r>
            <a:r>
              <a:rPr lang="en-US" sz="2000" b="1" dirty="0">
                <a:solidFill>
                  <a:srgbClr val="000000"/>
                </a:solidFill>
                <a:latin typeface="Calibri" pitchFamily="-106" charset="0"/>
                <a:ea typeface="Calibri" pitchFamily="-106" charset="0"/>
                <a:cs typeface="Calibri" pitchFamily="-106" charset="0"/>
              </a:rPr>
              <a:t>IDN</a:t>
            </a:r>
            <a:r>
              <a:rPr lang="en-US" sz="2000" dirty="0">
                <a:solidFill>
                  <a:srgbClr val="000000"/>
                </a:solidFill>
                <a:latin typeface="Calibri" pitchFamily="-106" charset="0"/>
                <a:ea typeface="Calibri" pitchFamily="-106" charset="0"/>
                <a:cs typeface="Calibri" pitchFamily="-106" charset="0"/>
              </a:rPr>
              <a:t> target to add to their database?  </a:t>
            </a:r>
            <a:br>
              <a:rPr lang="en-US" sz="2000" dirty="0">
                <a:solidFill>
                  <a:srgbClr val="000000"/>
                </a:solidFill>
                <a:latin typeface="Calibri" pitchFamily="-106" charset="0"/>
                <a:ea typeface="Calibri" pitchFamily="-106" charset="0"/>
                <a:cs typeface="Calibri" pitchFamily="-106" charset="0"/>
              </a:rPr>
            </a:br>
            <a:r>
              <a:rPr lang="en-US" i="1" dirty="0">
                <a:solidFill>
                  <a:srgbClr val="000000"/>
                </a:solidFill>
                <a:latin typeface="Calibri" pitchFamily="-106" charset="0"/>
                <a:ea typeface="Calibri" pitchFamily="-106" charset="0"/>
                <a:cs typeface="Calibri" pitchFamily="-106" charset="0"/>
              </a:rPr>
              <a:t>Megha-Tropiques, FY-3B, HY-2A </a:t>
            </a:r>
            <a:endParaRPr lang="en-US" sz="2000" i="1" dirty="0">
              <a:solidFill>
                <a:srgbClr val="000000"/>
              </a:solidFill>
              <a:latin typeface="Calibri" pitchFamily="-106" charset="0"/>
              <a:ea typeface="Calibri" pitchFamily="-106" charset="0"/>
              <a:cs typeface="Calibri" pitchFamily="-106" charset="0"/>
            </a:endParaRPr>
          </a:p>
          <a:p>
            <a:pPr marL="228600" indent="-228600">
              <a:spcBef>
                <a:spcPct val="20000"/>
              </a:spcBef>
              <a:defRPr/>
            </a:pPr>
            <a:r>
              <a:rPr lang="en-US" sz="2000" dirty="0">
                <a:solidFill>
                  <a:srgbClr val="000000"/>
                </a:solidFill>
                <a:latin typeface="Calibri" pitchFamily="-106" charset="0"/>
                <a:ea typeface="Calibri" pitchFamily="-106" charset="0"/>
                <a:cs typeface="Calibri" pitchFamily="-106" charset="0"/>
              </a:rPr>
              <a:t>What missions could </a:t>
            </a:r>
            <a:r>
              <a:rPr lang="en-US" sz="2000" b="1" dirty="0">
                <a:solidFill>
                  <a:srgbClr val="000000"/>
                </a:solidFill>
                <a:latin typeface="Calibri" pitchFamily="-106" charset="0"/>
                <a:ea typeface="Calibri" pitchFamily="-106" charset="0"/>
                <a:cs typeface="Calibri" pitchFamily="-106" charset="0"/>
              </a:rPr>
              <a:t>CWIC</a:t>
            </a:r>
            <a:r>
              <a:rPr lang="en-US" sz="2000" dirty="0">
                <a:solidFill>
                  <a:srgbClr val="000000"/>
                </a:solidFill>
                <a:latin typeface="Calibri" pitchFamily="-106" charset="0"/>
                <a:ea typeface="Calibri" pitchFamily="-106" charset="0"/>
                <a:cs typeface="Calibri" pitchFamily="-106" charset="0"/>
              </a:rPr>
              <a:t> target to become partners?</a:t>
            </a:r>
            <a:br>
              <a:rPr lang="en-US" sz="2000" dirty="0">
                <a:solidFill>
                  <a:srgbClr val="000000"/>
                </a:solidFill>
                <a:latin typeface="Calibri" pitchFamily="-106" charset="0"/>
                <a:ea typeface="Calibri" pitchFamily="-106" charset="0"/>
                <a:cs typeface="Calibri" pitchFamily="-106" charset="0"/>
              </a:rPr>
            </a:br>
            <a:r>
              <a:rPr lang="en-US" i="1" dirty="0">
                <a:solidFill>
                  <a:srgbClr val="000000"/>
                </a:solidFill>
                <a:latin typeface="Calibri" pitchFamily="-106" charset="0"/>
                <a:ea typeface="Calibri" pitchFamily="-106" charset="0"/>
                <a:cs typeface="Calibri" pitchFamily="-106" charset="0"/>
              </a:rPr>
              <a:t>Megha-Tropiques, FY-3A/B, HY-2A, SAC-C/D</a:t>
            </a:r>
            <a:br>
              <a:rPr lang="en-US" i="1" dirty="0">
                <a:solidFill>
                  <a:srgbClr val="000000"/>
                </a:solidFill>
                <a:latin typeface="Calibri" pitchFamily="-106" charset="0"/>
                <a:ea typeface="Calibri" pitchFamily="-106" charset="0"/>
                <a:cs typeface="Calibri" pitchFamily="-106" charset="0"/>
              </a:rPr>
            </a:br>
            <a:r>
              <a:rPr lang="en-US" i="1" dirty="0">
                <a:solidFill>
                  <a:srgbClr val="000000"/>
                </a:solidFill>
                <a:latin typeface="Calibri" pitchFamily="-106" charset="0"/>
                <a:ea typeface="Calibri" pitchFamily="-106" charset="0"/>
                <a:cs typeface="Calibri" pitchFamily="-106" charset="0"/>
              </a:rPr>
              <a:t>Additional missions will also be considered .... </a:t>
            </a:r>
            <a:r>
              <a:rPr lang="en-US" dirty="0">
                <a:solidFill>
                  <a:srgbClr val="000000"/>
                </a:solidFill>
                <a:latin typeface="Calibri" pitchFamily="-106" charset="0"/>
                <a:ea typeface="Calibri" pitchFamily="-106" charset="0"/>
                <a:cs typeface="Calibri" pitchFamily="-106" charset="0"/>
              </a:rPr>
              <a:t/>
            </a:r>
            <a:br>
              <a:rPr lang="en-US" dirty="0">
                <a:solidFill>
                  <a:srgbClr val="000000"/>
                </a:solidFill>
                <a:latin typeface="Calibri" pitchFamily="-106" charset="0"/>
                <a:ea typeface="Calibri" pitchFamily="-106" charset="0"/>
                <a:cs typeface="Calibri" pitchFamily="-106" charset="0"/>
              </a:rPr>
            </a:br>
            <a:endParaRPr lang="en-US" sz="1600" dirty="0">
              <a:solidFill>
                <a:srgbClr val="000000"/>
              </a:solidFill>
              <a:latin typeface="Calibri" pitchFamily="-106" charset="0"/>
              <a:ea typeface="Calibri" pitchFamily="-106" charset="0"/>
              <a:cs typeface="Calibri" pitchFamily="-106" charset="0"/>
            </a:endParaRPr>
          </a:p>
          <a:p>
            <a:pPr marL="228600" indent="-228600">
              <a:spcBef>
                <a:spcPct val="20000"/>
              </a:spcBef>
              <a:defRPr/>
            </a:pPr>
            <a:endParaRPr lang="en-US" dirty="0">
              <a:solidFill>
                <a:srgbClr val="000000"/>
              </a:solidFill>
              <a:latin typeface="Calibri" pitchFamily="-106" charset="0"/>
              <a:ea typeface="Calibri" pitchFamily="-106" charset="0"/>
              <a:cs typeface="Calibri" pitchFamily="-106" charset="0"/>
            </a:endParaRPr>
          </a:p>
          <a:p>
            <a:pPr marL="228600" indent="-228600">
              <a:spcBef>
                <a:spcPct val="20000"/>
              </a:spcBef>
              <a:buFont typeface="Arial" pitchFamily="-106" charset="0"/>
              <a:buChar char="•"/>
              <a:defRPr/>
            </a:pPr>
            <a:endParaRPr lang="en-US" dirty="0">
              <a:solidFill>
                <a:srgbClr val="000000"/>
              </a:solidFill>
              <a:latin typeface="Calibri" pitchFamily="-106" charset="0"/>
              <a:ea typeface="Calibri" pitchFamily="-106" charset="0"/>
              <a:cs typeface="Calibri" pitchFamily="-106" charset="0"/>
            </a:endParaRPr>
          </a:p>
          <a:p>
            <a:pPr marL="228600" indent="-228600">
              <a:spcBef>
                <a:spcPct val="20000"/>
              </a:spcBef>
              <a:buFont typeface="Arial" pitchFamily="-106" charset="0"/>
              <a:buChar char="•"/>
              <a:defRPr/>
            </a:pPr>
            <a:endParaRPr lang="en-US" dirty="0">
              <a:solidFill>
                <a:srgbClr val="002060"/>
              </a:solidFill>
              <a:latin typeface="Calibri" pitchFamily="-106" charset="0"/>
              <a:ea typeface="Calibri" pitchFamily="-106" charset="0"/>
              <a:cs typeface="Calibri" pitchFamily="-106" charset="0"/>
            </a:endParaRPr>
          </a:p>
        </p:txBody>
      </p:sp>
      <p:pic>
        <p:nvPicPr>
          <p:cNvPr id="4" name="Picture 4"/>
          <p:cNvPicPr>
            <a:picLocks noChangeAspect="1"/>
          </p:cNvPicPr>
          <p:nvPr/>
        </p:nvPicPr>
        <p:blipFill>
          <a:blip r:embed="rId2"/>
          <a:srcRect/>
          <a:stretch>
            <a:fillRect/>
          </a:stretch>
        </p:blipFill>
        <p:spPr bwMode="auto">
          <a:xfrm>
            <a:off x="6715125" y="5016500"/>
            <a:ext cx="2246313" cy="1627188"/>
          </a:xfrm>
          <a:prstGeom prst="rect">
            <a:avLst/>
          </a:prstGeom>
          <a:noFill/>
          <a:ln w="9525">
            <a:noFill/>
            <a:miter lim="800000"/>
            <a:headEnd/>
            <a:tailEnd/>
          </a:ln>
        </p:spPr>
      </p:pic>
    </p:spTree>
    <p:extLst>
      <p:ext uri="{BB962C8B-B14F-4D97-AF65-F5344CB8AC3E}">
        <p14:creationId xmlns:p14="http://schemas.microsoft.com/office/powerpoint/2010/main" val="4154764665"/>
      </p:ext>
    </p:extLst>
  </p:cSld>
  <p:clrMapOvr>
    <a:masterClrMapping/>
  </p:clrMapOvr>
  <p:transition xmlns:p14="http://schemas.microsoft.com/office/powerpoint/2010/main" spd="slow"/>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a:xfrm>
            <a:off x="3983443" y="1471423"/>
            <a:ext cx="4826977" cy="2266076"/>
          </a:xfrm>
        </p:spPr>
        <p:txBody>
          <a:bodyPr/>
          <a:lstStyle/>
          <a:p>
            <a:pPr eaLnBrk="1" hangingPunct="1"/>
            <a:r>
              <a:rPr lang="en-GB" altLang="ja-JP" sz="4400" dirty="0" smtClean="0">
                <a:latin typeface="Calibri" pitchFamily="34" charset="0"/>
                <a:ea typeface="ＭＳ Ｐゴシック" pitchFamily="50" charset="-128"/>
              </a:rPr>
              <a:t>WGCV and QA4EO</a:t>
            </a:r>
            <a:endParaRPr lang="en-GB" altLang="ja-JP" sz="2800" dirty="0" smtClean="0">
              <a:latin typeface="Calibri" pitchFamily="34" charset="0"/>
              <a:ea typeface="ＭＳ Ｐゴシック" pitchFamily="50" charset="-128"/>
            </a:endParaRPr>
          </a:p>
          <a:p>
            <a:pPr eaLnBrk="1" hangingPunct="1"/>
            <a:r>
              <a:rPr lang="en-GB" altLang="ja-JP" sz="2800" dirty="0" smtClean="0">
                <a:latin typeface="Calibri" pitchFamily="34" charset="0"/>
                <a:ea typeface="ＭＳ Ｐゴシック" pitchFamily="50" charset="-128"/>
              </a:rPr>
              <a:t>Greg Stensaas (NOAA)</a:t>
            </a:r>
          </a:p>
          <a:p>
            <a:pPr eaLnBrk="1" hangingPunct="1"/>
            <a:r>
              <a:rPr lang="en-GB" altLang="ja-JP" sz="2800" dirty="0" smtClean="0">
                <a:latin typeface="Calibri" pitchFamily="34" charset="0"/>
                <a:ea typeface="ＭＳ Ｐゴシック" pitchFamily="50" charset="-128"/>
              </a:rPr>
              <a:t>Satish Srivastava (CSA)</a:t>
            </a:r>
          </a:p>
          <a:p>
            <a:pPr eaLnBrk="1" hangingPunct="1"/>
            <a:r>
              <a:rPr lang="en-GB" altLang="ja-JP" sz="2800" dirty="0" smtClean="0">
                <a:latin typeface="Calibri" pitchFamily="34" charset="0"/>
                <a:ea typeface="ＭＳ Ｐゴシック" pitchFamily="50" charset="-128"/>
              </a:rPr>
              <a:t>Albrecht vonBargen (DLR)</a:t>
            </a:r>
            <a:endParaRPr lang="en-GB" altLang="ja-JP" sz="2800" dirty="0">
              <a:latin typeface="Calibri" pitchFamily="34" charset="0"/>
              <a:ea typeface="ＭＳ Ｐゴシック" pitchFamily="50" charset="-128"/>
            </a:endParaRPr>
          </a:p>
          <a:p>
            <a:pPr eaLnBrk="1" hangingPunct="1"/>
            <a:endParaRPr lang="en-GB" altLang="ja-JP" sz="2800" dirty="0" smtClean="0">
              <a:latin typeface="Calibri" pitchFamily="34" charset="0"/>
              <a:ea typeface="ＭＳ Ｐゴシック" pitchFamily="50" charset="-128"/>
            </a:endParaRPr>
          </a:p>
        </p:txBody>
      </p:sp>
      <p:sp>
        <p:nvSpPr>
          <p:cNvPr id="13315" name="Rectangle 44"/>
          <p:cNvSpPr>
            <a:spLocks noGrp="1" noChangeArrowheads="1"/>
          </p:cNvSpPr>
          <p:nvPr>
            <p:ph type="ctrTitle"/>
          </p:nvPr>
        </p:nvSpPr>
        <p:spPr>
          <a:xfrm>
            <a:off x="3524435" y="166221"/>
            <a:ext cx="5383639" cy="1184215"/>
          </a:xfrm>
        </p:spPr>
        <p:txBody>
          <a:bodyPr/>
          <a:lstStyle/>
          <a:p>
            <a:r>
              <a:rPr lang="en-US" sz="2400" dirty="0"/>
              <a:t>VC &amp; WG Contributions and Issues </a:t>
            </a:r>
            <a:br>
              <a:rPr lang="en-US" sz="2400" dirty="0"/>
            </a:br>
            <a:r>
              <a:rPr lang="en-US" sz="2400" dirty="0"/>
              <a:t>VC &amp; WG Progress Reports</a:t>
            </a:r>
            <a:endParaRPr lang="en-US" sz="2400" dirty="0" smtClean="0"/>
          </a:p>
        </p:txBody>
      </p:sp>
    </p:spTree>
    <p:extLst>
      <p:ext uri="{BB962C8B-B14F-4D97-AF65-F5344CB8AC3E}">
        <p14:creationId xmlns:p14="http://schemas.microsoft.com/office/powerpoint/2010/main" val="184033961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4_EUM_template_v03">
  <a:themeElements>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fontScheme name="4_EUM_template_v03">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lnDef>
  </a:objectDefaults>
  <a:extraClrSchemeLst>
    <a:extraClrScheme>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clrMap bg1="lt1" tx1="dk1" bg2="lt2" tx2="dk2" accent1="accent1" accent2="accent2" accent3="accent3" accent4="accent4" accent5="accent5" accent6="accent6" hlink="hlink" folHlink="folHlink"/>
    </a:extraClrScheme>
    <a:extraClrScheme>
      <a:clrScheme name="1_EUM_template_v03 2">
        <a:dk1>
          <a:srgbClr val="002569"/>
        </a:dk1>
        <a:lt1>
          <a:srgbClr val="FFFFFF"/>
        </a:lt1>
        <a:dk2>
          <a:srgbClr val="002569"/>
        </a:dk2>
        <a:lt2>
          <a:srgbClr val="5F758D"/>
        </a:lt2>
        <a:accent1>
          <a:srgbClr val="F6D0A9"/>
        </a:accent1>
        <a:accent2>
          <a:srgbClr val="EBCAE3"/>
        </a:accent2>
        <a:accent3>
          <a:srgbClr val="FFFFFF"/>
        </a:accent3>
        <a:accent4>
          <a:srgbClr val="001E59"/>
        </a:accent4>
        <a:accent5>
          <a:srgbClr val="FAE4D1"/>
        </a:accent5>
        <a:accent6>
          <a:srgbClr val="D5B7CE"/>
        </a:accent6>
        <a:hlink>
          <a:srgbClr val="4E2029"/>
        </a:hlink>
        <a:folHlink>
          <a:srgbClr val="423B69"/>
        </a:folHlink>
      </a:clrScheme>
      <a:clrMap bg1="lt1" tx1="dk1" bg2="lt2" tx2="dk2" accent1="accent1" accent2="accent2" accent3="accent3" accent4="accent4" accent5="accent5" accent6="accent6" hlink="hlink" folHlink="folHlink"/>
    </a:extraClrScheme>
    <a:extraClrScheme>
      <a:clrScheme name="1_EUM_template_v03 3">
        <a:dk1>
          <a:srgbClr val="002569"/>
        </a:dk1>
        <a:lt1>
          <a:srgbClr val="FFFFFF"/>
        </a:lt1>
        <a:dk2>
          <a:srgbClr val="002569"/>
        </a:dk2>
        <a:lt2>
          <a:srgbClr val="5F758D"/>
        </a:lt2>
        <a:accent1>
          <a:srgbClr val="5B97B1"/>
        </a:accent1>
        <a:accent2>
          <a:srgbClr val="F39600"/>
        </a:accent2>
        <a:accent3>
          <a:srgbClr val="FFFFFF"/>
        </a:accent3>
        <a:accent4>
          <a:srgbClr val="001E59"/>
        </a:accent4>
        <a:accent5>
          <a:srgbClr val="B5C9D5"/>
        </a:accent5>
        <a:accent6>
          <a:srgbClr val="DC8700"/>
        </a:accent6>
        <a:hlink>
          <a:srgbClr val="FFE4AE"/>
        </a:hlink>
        <a:folHlink>
          <a:srgbClr val="002A3D"/>
        </a:folHlink>
      </a:clrScheme>
      <a:clrMap bg1="lt1" tx1="dk1" bg2="lt2" tx2="dk2" accent1="accent1" accent2="accent2" accent3="accent3" accent4="accent4" accent5="accent5" accent6="accent6" hlink="hlink" folHlink="folHlink"/>
    </a:extraClrScheme>
    <a:extraClrScheme>
      <a:clrScheme name="1_EUM_template_v03 4">
        <a:dk1>
          <a:srgbClr val="002569"/>
        </a:dk1>
        <a:lt1>
          <a:srgbClr val="FFFFFF"/>
        </a:lt1>
        <a:dk2>
          <a:srgbClr val="002569"/>
        </a:dk2>
        <a:lt2>
          <a:srgbClr val="5F758D"/>
        </a:lt2>
        <a:accent1>
          <a:srgbClr val="003F80"/>
        </a:accent1>
        <a:accent2>
          <a:srgbClr val="BDD7EE"/>
        </a:accent2>
        <a:accent3>
          <a:srgbClr val="FFFFFF"/>
        </a:accent3>
        <a:accent4>
          <a:srgbClr val="001E59"/>
        </a:accent4>
        <a:accent5>
          <a:srgbClr val="AAAFC0"/>
        </a:accent5>
        <a:accent6>
          <a:srgbClr val="ABC3D8"/>
        </a:accent6>
        <a:hlink>
          <a:srgbClr val="FFD350"/>
        </a:hlink>
        <a:folHlink>
          <a:srgbClr val="EB6F3F"/>
        </a:folHlink>
      </a:clrScheme>
      <a:clrMap bg1="lt1" tx1="dk1" bg2="lt2" tx2="dk2" accent1="accent1" accent2="accent2" accent3="accent3" accent4="accent4" accent5="accent5" accent6="accent6" hlink="hlink" folHlink="folHlink"/>
    </a:extraClrScheme>
    <a:extraClrScheme>
      <a:clrScheme name="1_EUM_template_v03 5">
        <a:dk1>
          <a:srgbClr val="002569"/>
        </a:dk1>
        <a:lt1>
          <a:srgbClr val="FFFFFF"/>
        </a:lt1>
        <a:dk2>
          <a:srgbClr val="002569"/>
        </a:dk2>
        <a:lt2>
          <a:srgbClr val="5F758D"/>
        </a:lt2>
        <a:accent1>
          <a:srgbClr val="C75B12"/>
        </a:accent1>
        <a:accent2>
          <a:srgbClr val="003359"/>
        </a:accent2>
        <a:accent3>
          <a:srgbClr val="FFFFFF"/>
        </a:accent3>
        <a:accent4>
          <a:srgbClr val="001E59"/>
        </a:accent4>
        <a:accent5>
          <a:srgbClr val="E0B5AA"/>
        </a:accent5>
        <a:accent6>
          <a:srgbClr val="002D50"/>
        </a:accent6>
        <a:hlink>
          <a:srgbClr val="92A2BD"/>
        </a:hlink>
        <a:folHlink>
          <a:srgbClr val="C7B3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themeOverride>
</file>

<file path=ppt/theme/themeOverride2.xml><?xml version="1.0" encoding="utf-8"?>
<a:themeOverride xmlns:a="http://schemas.openxmlformats.org/drawingml/2006/main">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themeOverride>
</file>

<file path=ppt/theme/themeOverride3.xml><?xml version="1.0" encoding="utf-8"?>
<a:themeOverride xmlns:a="http://schemas.openxmlformats.org/drawingml/2006/main">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themeOverride>
</file>

<file path=ppt/theme/themeOverride4.xml><?xml version="1.0" encoding="utf-8"?>
<a:themeOverride xmlns:a="http://schemas.openxmlformats.org/drawingml/2006/main">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themeOverride>
</file>

<file path=ppt/theme/themeOverride5.xml><?xml version="1.0" encoding="utf-8"?>
<a:themeOverride xmlns:a="http://schemas.openxmlformats.org/drawingml/2006/main">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themeOverride>
</file>

<file path=ppt/theme/themeOverride6.xml><?xml version="1.0" encoding="utf-8"?>
<a:themeOverride xmlns:a="http://schemas.openxmlformats.org/drawingml/2006/main">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themeOverride>
</file>

<file path=ppt/theme/themeOverride7.xml><?xml version="1.0" encoding="utf-8"?>
<a:themeOverride xmlns:a="http://schemas.openxmlformats.org/drawingml/2006/main">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themeOverride>
</file>

<file path=docProps/app.xml><?xml version="1.0" encoding="utf-8"?>
<Properties xmlns="http://schemas.openxmlformats.org/officeDocument/2006/extended-properties" xmlns:vt="http://schemas.openxmlformats.org/officeDocument/2006/docPropsVTypes">
  <Template/>
  <TotalTime>1642</TotalTime>
  <Words>10645</Words>
  <Application>Microsoft Macintosh PowerPoint</Application>
  <PresentationFormat>On-screen Show (4:3)</PresentationFormat>
  <Paragraphs>1687</Paragraphs>
  <Slides>141</Slides>
  <Notes>127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141</vt:i4>
      </vt:variant>
    </vt:vector>
  </HeadingPairs>
  <TitlesOfParts>
    <vt:vector size="143" baseType="lpstr">
      <vt:lpstr>4_EUM_template_v03</vt:lpstr>
      <vt:lpstr>Acrobat Document</vt:lpstr>
      <vt:lpstr>Progress Towards Established CEOS-GEO Priorities   VC &amp; WG Contributions and Issues</vt:lpstr>
      <vt:lpstr>Session Plan</vt:lpstr>
      <vt:lpstr>Introduction and context </vt:lpstr>
      <vt:lpstr>Introduction and context </vt:lpstr>
      <vt:lpstr>Introduction and context </vt:lpstr>
      <vt:lpstr>Technical workshop approach </vt:lpstr>
      <vt:lpstr>Action status review </vt:lpstr>
      <vt:lpstr>VC &amp; WG Progress Reports</vt:lpstr>
      <vt:lpstr>Contents</vt:lpstr>
      <vt:lpstr>Deliverables</vt:lpstr>
      <vt:lpstr>Deliverables</vt:lpstr>
      <vt:lpstr>2012 progress, issues, obstacles</vt:lpstr>
      <vt:lpstr>2012 progress, issues, obstacles</vt:lpstr>
      <vt:lpstr>Action status</vt:lpstr>
      <vt:lpstr>Action status</vt:lpstr>
      <vt:lpstr>Participation update</vt:lpstr>
      <vt:lpstr>VC &amp; WG Progress Reports</vt:lpstr>
      <vt:lpstr>Contents</vt:lpstr>
      <vt:lpstr>Deliverables</vt:lpstr>
      <vt:lpstr>PowerPoint Presentation</vt:lpstr>
      <vt:lpstr>2012 progress, issues, obstacles</vt:lpstr>
      <vt:lpstr>Action status</vt:lpstr>
      <vt:lpstr>Action status</vt:lpstr>
      <vt:lpstr>Participation update</vt:lpstr>
      <vt:lpstr>Any other business</vt:lpstr>
      <vt:lpstr>VC &amp; WG Progress Reports</vt:lpstr>
      <vt:lpstr>Contents</vt:lpstr>
      <vt:lpstr>Deliverables</vt:lpstr>
      <vt:lpstr>2012 progress, issues, obstacles</vt:lpstr>
      <vt:lpstr>Action status</vt:lpstr>
      <vt:lpstr>Action status</vt:lpstr>
      <vt:lpstr>Action status</vt:lpstr>
      <vt:lpstr>VC &amp; WG Progress Reports</vt:lpstr>
      <vt:lpstr>Contents</vt:lpstr>
      <vt:lpstr>Deliverables</vt:lpstr>
      <vt:lpstr>2012 progress, issues, obstacles</vt:lpstr>
      <vt:lpstr>Action status</vt:lpstr>
      <vt:lpstr>Action status</vt:lpstr>
      <vt:lpstr>Action status</vt:lpstr>
      <vt:lpstr>Participation update</vt:lpstr>
      <vt:lpstr>Any other business</vt:lpstr>
      <vt:lpstr>PowerPoint Presentation</vt:lpstr>
      <vt:lpstr>VC &amp; WG Progress Reports</vt:lpstr>
      <vt:lpstr>Contents</vt:lpstr>
      <vt:lpstr>Deliverables</vt:lpstr>
      <vt:lpstr>2012 progress, issues, obstacles</vt:lpstr>
      <vt:lpstr>Action status</vt:lpstr>
      <vt:lpstr>Action status</vt:lpstr>
      <vt:lpstr>Action status</vt:lpstr>
      <vt:lpstr>Action status</vt:lpstr>
      <vt:lpstr>Participation update</vt:lpstr>
      <vt:lpstr>Any other business</vt:lpstr>
      <vt:lpstr>VC &amp; WG Progress Reports</vt:lpstr>
      <vt:lpstr>Contents</vt:lpstr>
      <vt:lpstr>Deliverables</vt:lpstr>
      <vt:lpstr>2012 progress, issues, obstacles</vt:lpstr>
      <vt:lpstr>2012 progress, issues, obstacles</vt:lpstr>
      <vt:lpstr>Action status</vt:lpstr>
      <vt:lpstr>Action status</vt:lpstr>
      <vt:lpstr>Action status</vt:lpstr>
      <vt:lpstr>Participation update</vt:lpstr>
      <vt:lpstr>Any other business</vt:lpstr>
      <vt:lpstr>VC &amp; WG Progress Reports</vt:lpstr>
      <vt:lpstr>Contents</vt:lpstr>
      <vt:lpstr>Deliverables</vt:lpstr>
      <vt:lpstr>2012 progress, issues, obstacles</vt:lpstr>
      <vt:lpstr>Action status</vt:lpstr>
      <vt:lpstr>Action status</vt:lpstr>
      <vt:lpstr>Action status</vt:lpstr>
      <vt:lpstr>Deliverable: VC Portal &amp; IDN/CWIC </vt:lpstr>
      <vt:lpstr>Deliverable: SST Training Materials</vt:lpstr>
      <vt:lpstr>Deliverable: Improved SST cal/val</vt:lpstr>
      <vt:lpstr>Participation update</vt:lpstr>
      <vt:lpstr>PowerPoint Presentation</vt:lpstr>
      <vt:lpstr>AOB: First SST-VC Meeting</vt:lpstr>
      <vt:lpstr>AOB: GHRSST-13 Meeting</vt:lpstr>
      <vt:lpstr>AOB: Loss of Envisat</vt:lpstr>
      <vt:lpstr>AOB: Successful launch of GCOM-W1</vt:lpstr>
      <vt:lpstr>AOB: Early Suomi NPP Results</vt:lpstr>
      <vt:lpstr>AOB: Other Launch Developments</vt:lpstr>
      <vt:lpstr>VC &amp; WG Progress Reports</vt:lpstr>
      <vt:lpstr>Contents</vt:lpstr>
      <vt:lpstr>Deliverables</vt:lpstr>
      <vt:lpstr>2012 progress, issues, obstacles</vt:lpstr>
      <vt:lpstr>2012 progress, issues, obstacles</vt:lpstr>
      <vt:lpstr>2012 progress, issues, obstacles</vt:lpstr>
      <vt:lpstr>2012 progress, issues, obstacles</vt:lpstr>
      <vt:lpstr>Action status</vt:lpstr>
      <vt:lpstr>Action status</vt:lpstr>
      <vt:lpstr>Action status</vt:lpstr>
      <vt:lpstr>Action status</vt:lpstr>
      <vt:lpstr>Action status</vt:lpstr>
      <vt:lpstr>Action status</vt:lpstr>
      <vt:lpstr>Participation update</vt:lpstr>
      <vt:lpstr>PowerPoint Presentation</vt:lpstr>
      <vt:lpstr>PowerPoint Presentation</vt:lpstr>
      <vt:lpstr>PowerPoint Presentation</vt:lpstr>
      <vt:lpstr>PowerPoint Presentation</vt:lpstr>
      <vt:lpstr>VC &amp; WG Contributions and Issues  VC &amp; WG Progress Reports</vt:lpstr>
      <vt:lpstr>Contents</vt:lpstr>
      <vt:lpstr>Deliverables</vt:lpstr>
      <vt:lpstr>2012 progress, issues, obstacles</vt:lpstr>
      <vt:lpstr>2012 progress, issues, obstacles</vt:lpstr>
      <vt:lpstr>PowerPoint Presentation</vt:lpstr>
      <vt:lpstr>Action status</vt:lpstr>
      <vt:lpstr>Action status</vt:lpstr>
      <vt:lpstr>Action status</vt:lpstr>
      <vt:lpstr>Action status</vt:lpstr>
      <vt:lpstr>Participation update</vt:lpstr>
      <vt:lpstr>Participation update</vt:lpstr>
      <vt:lpstr>Participation update</vt:lpstr>
      <vt:lpstr>Participation update</vt:lpstr>
      <vt:lpstr>Participation update</vt:lpstr>
      <vt:lpstr>Meetings</vt:lpstr>
      <vt:lpstr>WHAT IS QA4EO?</vt:lpstr>
      <vt:lpstr>QA4EO SEC and Support</vt:lpstr>
      <vt:lpstr>QA4EO Implementation Plan</vt:lpstr>
      <vt:lpstr>QA4EO Implementation Profile</vt:lpstr>
      <vt:lpstr>QA4EO Implementation Task Force for GEO</vt:lpstr>
      <vt:lpstr>CEOS QA4EO Implementation Taskforce</vt:lpstr>
      <vt:lpstr>WGCV engage in common efforts w/ other CEOS components</vt:lpstr>
      <vt:lpstr>QA4EO actions required of SIT and CEOS members</vt:lpstr>
      <vt:lpstr>QA4EO actions required of SIT and CEOS members (continued)</vt:lpstr>
      <vt:lpstr> CEOS Showcase Update</vt:lpstr>
      <vt:lpstr> CEOS Showcase Update</vt:lpstr>
      <vt:lpstr>VC &amp; WG Progress Reports</vt:lpstr>
      <vt:lpstr>Contents</vt:lpstr>
      <vt:lpstr>Deliverables</vt:lpstr>
      <vt:lpstr>2012 progress, issues, obstacles</vt:lpstr>
      <vt:lpstr>Action status</vt:lpstr>
      <vt:lpstr>Participation update</vt:lpstr>
      <vt:lpstr>Any other business</vt:lpstr>
      <vt:lpstr>Progress Towards Established CEOS-GEO Priorities   Discussion session</vt:lpstr>
      <vt:lpstr>Candidate topics</vt:lpstr>
      <vt:lpstr>VC &amp; WG Participation Strategy </vt:lpstr>
      <vt:lpstr>VC &amp; WG communications paper</vt:lpstr>
      <vt:lpstr>Operational oceanography coordination</vt:lpstr>
      <vt:lpstr>Top-down direction?</vt:lpstr>
      <vt:lpstr>High priority targets for multiple groups</vt:lpstr>
      <vt:lpstr>High priority targets for multiple groups</vt:lpstr>
      <vt:lpstr>Cross VC Data Discovery &amp; Access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Brian Killough</dc:creator>
  <cp:lastModifiedBy>George Dyke</cp:lastModifiedBy>
  <cp:revision>72</cp:revision>
  <dcterms:created xsi:type="dcterms:W3CDTF">2011-11-16T09:23:13Z</dcterms:created>
  <dcterms:modified xsi:type="dcterms:W3CDTF">2012-09-11T17:37:00Z</dcterms:modified>
</cp:coreProperties>
</file>