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3"/>
  </p:notesMasterIdLst>
  <p:sldIdLst>
    <p:sldId id="260" r:id="rId2"/>
    <p:sldId id="261" r:id="rId3"/>
    <p:sldId id="262" r:id="rId4"/>
    <p:sldId id="257" r:id="rId5"/>
    <p:sldId id="263" r:id="rId6"/>
    <p:sldId id="264" r:id="rId7"/>
    <p:sldId id="265" r:id="rId8"/>
    <p:sldId id="266" r:id="rId9"/>
    <p:sldId id="258" r:id="rId10"/>
    <p:sldId id="267" r:id="rId11"/>
    <p:sldId id="268" r:id="rId12"/>
  </p:sldIdLst>
  <p:sldSz cx="9144000" cy="6858000" type="screen4x3"/>
  <p:notesSz cx="6735763" cy="9866313"/>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106"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106"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106"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106"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106" charset="-128"/>
        <a:cs typeface="+mn-cs"/>
      </a:defRPr>
    </a:lvl5pPr>
    <a:lvl6pPr marL="2286000" algn="l" defTabSz="914400" rtl="0" eaLnBrk="1" latinLnBrk="0" hangingPunct="1">
      <a:defRPr kern="1200">
        <a:solidFill>
          <a:schemeClr val="tx1"/>
        </a:solidFill>
        <a:latin typeface="Arial" charset="0"/>
        <a:ea typeface="ＭＳ Ｐゴシック" pitchFamily="-106" charset="-128"/>
        <a:cs typeface="+mn-cs"/>
      </a:defRPr>
    </a:lvl6pPr>
    <a:lvl7pPr marL="2743200" algn="l" defTabSz="914400" rtl="0" eaLnBrk="1" latinLnBrk="0" hangingPunct="1">
      <a:defRPr kern="1200">
        <a:solidFill>
          <a:schemeClr val="tx1"/>
        </a:solidFill>
        <a:latin typeface="Arial" charset="0"/>
        <a:ea typeface="ＭＳ Ｐゴシック" pitchFamily="-106" charset="-128"/>
        <a:cs typeface="+mn-cs"/>
      </a:defRPr>
    </a:lvl7pPr>
    <a:lvl8pPr marL="3200400" algn="l" defTabSz="914400" rtl="0" eaLnBrk="1" latinLnBrk="0" hangingPunct="1">
      <a:defRPr kern="1200">
        <a:solidFill>
          <a:schemeClr val="tx1"/>
        </a:solidFill>
        <a:latin typeface="Arial" charset="0"/>
        <a:ea typeface="ＭＳ Ｐゴシック" pitchFamily="-106" charset="-128"/>
        <a:cs typeface="+mn-cs"/>
      </a:defRPr>
    </a:lvl8pPr>
    <a:lvl9pPr marL="3657600" algn="l" defTabSz="914400" rtl="0" eaLnBrk="1" latinLnBrk="0" hangingPunct="1">
      <a:defRPr kern="1200">
        <a:solidFill>
          <a:schemeClr val="tx1"/>
        </a:solidFill>
        <a:latin typeface="Arial" charset="0"/>
        <a:ea typeface="ＭＳ Ｐゴシック" pitchFamily="-106"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9" autoAdjust="0"/>
    <p:restoredTop sz="94696" autoAdjust="0"/>
  </p:normalViewPr>
  <p:slideViewPr>
    <p:cSldViewPr snapToGrid="0" snapToObjects="1">
      <p:cViewPr varScale="1">
        <p:scale>
          <a:sx n="157" d="100"/>
          <a:sy n="157" d="100"/>
        </p:scale>
        <p:origin x="-104" y="-53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3316"/>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15373" y="0"/>
            <a:ext cx="2918831" cy="493316"/>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06" charset="0"/>
              </a:defRPr>
            </a:lvl1pPr>
          </a:lstStyle>
          <a:p>
            <a:pPr>
              <a:defRPr/>
            </a:pPr>
            <a:fld id="{70C43DB1-6AE4-42F4-A030-67A0368BA2C1}" type="datetime1">
              <a:rPr lang="en-US"/>
              <a:pPr>
                <a:defRPr/>
              </a:pPr>
              <a:t>6/09/12</a:t>
            </a:fld>
            <a:endParaRPr lang="en-US"/>
          </a:p>
        </p:txBody>
      </p:sp>
      <p:sp>
        <p:nvSpPr>
          <p:cNvPr id="4" name="Slide Image Placeholder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3577" y="4686499"/>
            <a:ext cx="5388610" cy="4439841"/>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15373" y="9371285"/>
            <a:ext cx="2918831" cy="493316"/>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06" charset="0"/>
              </a:defRPr>
            </a:lvl1pPr>
          </a:lstStyle>
          <a:p>
            <a:pPr>
              <a:defRPr/>
            </a:pPr>
            <a:fld id="{3D31D474-A30B-46C7-A7CB-BF5BB52F9BBE}" type="slidenum">
              <a:rPr lang="en-US"/>
              <a:pPr>
                <a:defRPr/>
              </a:pPr>
              <a:t>‹#›</a:t>
            </a:fld>
            <a:endParaRPr lang="en-US"/>
          </a:p>
        </p:txBody>
      </p:sp>
    </p:spTree>
    <p:extLst>
      <p:ext uri="{BB962C8B-B14F-4D97-AF65-F5344CB8AC3E}">
        <p14:creationId xmlns:p14="http://schemas.microsoft.com/office/powerpoint/2010/main" val="736428884"/>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ＭＳ Ｐゴシック" pitchFamily="-106"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1</a:t>
            </a:fld>
            <a:endParaRPr lang="de-DE"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smtClean="0">
              <a:latin typeface="Times New Roman" pitchFamily="-106"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4</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9</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4"/>
          <p:cNvSpPr>
            <a:spLocks noChangeArrowheads="1"/>
          </p:cNvSpPr>
          <p:nvPr/>
        </p:nvSpPr>
        <p:spPr bwMode="auto">
          <a:xfrm>
            <a:off x="309197" y="6523039"/>
            <a:ext cx="461665" cy="138499"/>
          </a:xfrm>
          <a:prstGeom prst="rect">
            <a:avLst/>
          </a:prstGeom>
          <a:noFill/>
          <a:ln w="9525">
            <a:noFill/>
            <a:miter lim="800000"/>
            <a:headEnd/>
            <a:tailEnd/>
          </a:ln>
        </p:spPr>
        <p:txBody>
          <a:bodyPr wrap="none" lIns="0" tIns="0" rIns="0" bIns="0">
            <a:spAutoFit/>
          </a:bodyPr>
          <a:lstStyle/>
          <a:p>
            <a:pPr algn="l">
              <a:defRPr/>
            </a:pPr>
            <a:r>
              <a:rPr lang="de-DE" sz="900">
                <a:solidFill>
                  <a:srgbClr val="5F758D"/>
                </a:solidFill>
                <a:latin typeface="Century Gothic" pitchFamily="34" charset="0"/>
              </a:rPr>
              <a:t>Slide: </a:t>
            </a:r>
            <a:fld id="{00674DB5-EA4F-4207-BB2F-8F03D6107A33}" type="slidenum">
              <a:rPr lang="de-DE" sz="900">
                <a:solidFill>
                  <a:srgbClr val="5F758D"/>
                </a:solidFill>
                <a:latin typeface="Century Gothic" pitchFamily="34" charset="0"/>
              </a:rPr>
              <a:pPr algn="l">
                <a:defRPr/>
              </a:pPr>
              <a:t>‹#›</a:t>
            </a:fld>
            <a:endParaRPr lang="de-DE" sz="900">
              <a:solidFill>
                <a:srgbClr val="5F758D"/>
              </a:solidFill>
              <a:latin typeface="Century Gothic" pitchFamily="34" charset="0"/>
            </a:endParaRPr>
          </a:p>
        </p:txBody>
      </p:sp>
      <p:sp>
        <p:nvSpPr>
          <p:cNvPr id="5" name="AutoShape 5"/>
          <p:cNvSpPr>
            <a:spLocks noChangeAspect="1" noChangeArrowheads="1" noTextEdit="1"/>
          </p:cNvSpPr>
          <p:nvPr/>
        </p:nvSpPr>
        <p:spPr bwMode="auto">
          <a:xfrm>
            <a:off x="0" y="3244851"/>
            <a:ext cx="9144000" cy="288925"/>
          </a:xfrm>
          <a:prstGeom prst="rect">
            <a:avLst/>
          </a:prstGeom>
          <a:noFill/>
          <a:ln w="9525">
            <a:noFill/>
            <a:miter lim="800000"/>
            <a:headEnd/>
            <a:tailEnd/>
          </a:ln>
        </p:spPr>
        <p:txBody>
          <a:bodyPr/>
          <a:lstStyle/>
          <a:p>
            <a:pPr>
              <a:defRPr/>
            </a:pPr>
            <a:endParaRPr lang="en-US">
              <a:latin typeface="Tahoma" pitchFamily="34" charset="0"/>
            </a:endParaRPr>
          </a:p>
        </p:txBody>
      </p:sp>
      <p:sp>
        <p:nvSpPr>
          <p:cNvPr id="6" name="Rectangle 36"/>
          <p:cNvSpPr>
            <a:spLocks noChangeArrowheads="1"/>
          </p:cNvSpPr>
          <p:nvPr userDrawn="1"/>
        </p:nvSpPr>
        <p:spPr bwMode="auto">
          <a:xfrm>
            <a:off x="962758" y="6523039"/>
            <a:ext cx="4685578" cy="153888"/>
          </a:xfrm>
          <a:prstGeom prst="rect">
            <a:avLst/>
          </a:prstGeom>
          <a:noFill/>
          <a:ln w="9525">
            <a:noFill/>
            <a:miter lim="800000"/>
            <a:headEnd/>
            <a:tailEnd/>
          </a:ln>
        </p:spPr>
        <p:txBody>
          <a:bodyPr wrap="none" lIns="0" tIns="0" rIns="0" bIns="0">
            <a:spAutoFit/>
          </a:bodyPr>
          <a:lstStyle/>
          <a:p>
            <a:pPr algn="l">
              <a:defRPr/>
            </a:pPr>
            <a:r>
              <a:rPr lang="de-DE" sz="1000" dirty="0">
                <a:solidFill>
                  <a:schemeClr val="tx2">
                    <a:lumMod val="50000"/>
                  </a:schemeClr>
                </a:solidFill>
                <a:latin typeface="Century Gothic" pitchFamily="34" charset="0"/>
              </a:rPr>
              <a:t>CEOS </a:t>
            </a:r>
            <a:r>
              <a:rPr lang="de-DE" sz="1000" dirty="0" smtClean="0">
                <a:solidFill>
                  <a:schemeClr val="tx2">
                    <a:lumMod val="50000"/>
                  </a:schemeClr>
                </a:solidFill>
                <a:latin typeface="Century Gothic" pitchFamily="34" charset="0"/>
              </a:rPr>
              <a:t>SIT</a:t>
            </a:r>
            <a:r>
              <a:rPr lang="de-DE" sz="1000" baseline="0" dirty="0" smtClean="0">
                <a:solidFill>
                  <a:schemeClr val="tx2">
                    <a:lumMod val="50000"/>
                  </a:schemeClr>
                </a:solidFill>
                <a:latin typeface="Century Gothic" pitchFamily="34" charset="0"/>
              </a:rPr>
              <a:t> Technical Workshop</a:t>
            </a:r>
            <a:r>
              <a:rPr lang="de-DE" sz="1000" dirty="0" smtClean="0">
                <a:solidFill>
                  <a:schemeClr val="tx2">
                    <a:lumMod val="50000"/>
                  </a:schemeClr>
                </a:solidFill>
                <a:latin typeface="Century Gothic" pitchFamily="34" charset="0"/>
              </a:rPr>
              <a:t> |Reston, Virginia, USA| 11-12 </a:t>
            </a:r>
            <a:r>
              <a:rPr lang="de-DE" sz="1000" dirty="0">
                <a:solidFill>
                  <a:schemeClr val="tx2">
                    <a:lumMod val="50000"/>
                  </a:schemeClr>
                </a:solidFill>
                <a:latin typeface="Century Gothic" pitchFamily="34" charset="0"/>
              </a:rPr>
              <a:t>September </a:t>
            </a:r>
            <a:r>
              <a:rPr lang="de-DE" sz="1000" dirty="0" smtClean="0">
                <a:solidFill>
                  <a:schemeClr val="tx2">
                    <a:lumMod val="50000"/>
                  </a:schemeClr>
                </a:solidFill>
                <a:latin typeface="Century Gothic" pitchFamily="34" charset="0"/>
              </a:rPr>
              <a:t>2012</a:t>
            </a:r>
            <a:endParaRPr lang="de-DE" sz="1000" dirty="0">
              <a:solidFill>
                <a:schemeClr val="tx2">
                  <a:lumMod val="50000"/>
                </a:schemeClr>
              </a:solidFill>
              <a:latin typeface="Century Gothic" pitchFamily="34" charset="0"/>
            </a:endParaRPr>
          </a:p>
        </p:txBody>
      </p:sp>
      <p:pic>
        <p:nvPicPr>
          <p:cNvPr id="7" name="Picture 2"/>
          <p:cNvPicPr>
            <a:picLocks noChangeAspect="1" noChangeArrowheads="1"/>
          </p:cNvPicPr>
          <p:nvPr userDrawn="1"/>
        </p:nvPicPr>
        <p:blipFill>
          <a:blip r:embed="rId3"/>
          <a:srcRect/>
          <a:stretch>
            <a:fillRect/>
          </a:stretch>
        </p:blipFill>
        <p:spPr bwMode="auto">
          <a:xfrm>
            <a:off x="7712320" y="4881563"/>
            <a:ext cx="1431680" cy="933450"/>
          </a:xfrm>
          <a:prstGeom prst="rect">
            <a:avLst/>
          </a:prstGeom>
          <a:noFill/>
          <a:ln w="12700">
            <a:noFill/>
            <a:miter lim="800000"/>
            <a:headEnd/>
            <a:tailEnd/>
          </a:ln>
        </p:spPr>
      </p:pic>
      <p:sp>
        <p:nvSpPr>
          <p:cNvPr id="328706" name="Rectangle 2"/>
          <p:cNvSpPr>
            <a:spLocks noGrp="1" noChangeArrowheads="1"/>
          </p:cNvSpPr>
          <p:nvPr>
            <p:ph type="ctrTitle" sz="quarter"/>
          </p:nvPr>
        </p:nvSpPr>
        <p:spPr>
          <a:xfrm>
            <a:off x="4089889" y="666750"/>
            <a:ext cx="4810857" cy="1874838"/>
          </a:xfrm>
        </p:spPr>
        <p:txBody>
          <a:bodyPr anchor="b"/>
          <a:lstStyle>
            <a:lvl1pPr>
              <a:defRPr sz="3200"/>
            </a:lvl1pPr>
          </a:lstStyle>
          <a:p>
            <a:r>
              <a:rPr lang="en-GB"/>
              <a:t>Click to edit Master title style</a:t>
            </a:r>
          </a:p>
        </p:txBody>
      </p:sp>
      <p:sp>
        <p:nvSpPr>
          <p:cNvPr id="328707" name="Rectangle 3"/>
          <p:cNvSpPr>
            <a:spLocks noGrp="1" noChangeArrowheads="1"/>
          </p:cNvSpPr>
          <p:nvPr>
            <p:ph type="subTitle" sz="quarter" idx="1"/>
          </p:nvPr>
        </p:nvSpPr>
        <p:spPr>
          <a:xfrm>
            <a:off x="4081097" y="2722564"/>
            <a:ext cx="4826977" cy="1093787"/>
          </a:xfrm>
        </p:spPr>
        <p:txBody>
          <a:bodyPr/>
          <a:lstStyle>
            <a:lvl1pPr marL="0" indent="0">
              <a:buNone/>
              <a:defRPr sz="1800">
                <a:solidFill>
                  <a:schemeClr val="bg1"/>
                </a:solidFill>
                <a:latin typeface="Century Gothic" pitchFamily="34" charset="0"/>
              </a:defRPr>
            </a:lvl1pPr>
          </a:lstStyle>
          <a:p>
            <a:r>
              <a:rPr lang="en-GB" dirty="0"/>
              <a:t>Click to edit Master subtitle style</a:t>
            </a:r>
          </a:p>
        </p:txBody>
      </p:sp>
    </p:spTree>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xfrm>
            <a:off x="7239000" y="6546850"/>
            <a:ext cx="1905000" cy="311150"/>
          </a:xfrm>
        </p:spPr>
        <p:txBody>
          <a:bodyPr/>
          <a:lstStyle>
            <a:lvl1pPr>
              <a:defRPr/>
            </a:lvl1pPr>
          </a:lstStyle>
          <a:p>
            <a:pPr>
              <a:defRPr/>
            </a:pPr>
            <a:fld id="{6BF8D2B0-EFB6-4DAA-9B0B-6F6B3A580823}" type="slidenum">
              <a:rPr lang="en-US"/>
              <a:pPr>
                <a:defRPr/>
              </a:pPr>
              <a:t>‹#›</a:t>
            </a:fld>
            <a:endParaRPr lang="en-US"/>
          </a:p>
        </p:txBody>
      </p:sp>
    </p:spTree>
  </p:cSld>
  <p:clrMapOvr>
    <a:masterClrMapping/>
  </p:clrMapOvr>
  <p:transition xmlns:p14="http://schemas.microsoft.com/office/powerpoint/2010/mai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a:xfrm>
            <a:off x="457200" y="6356350"/>
            <a:ext cx="2133600" cy="365125"/>
          </a:xfrm>
          <a:prstGeom prst="rect">
            <a:avLst/>
          </a:prstGeom>
        </p:spPr>
        <p:txBody>
          <a:bodyPr/>
          <a:lstStyle>
            <a:lvl1pPr>
              <a:defRPr/>
            </a:lvl1pPr>
          </a:lstStyle>
          <a:p>
            <a:fld id="{0DD3E805-A2F9-44B1-BAF3-A768D79D3E70}" type="datetimeFigureOut">
              <a:rPr lang="ja-JP" altLang="en-US"/>
              <a:pPr/>
              <a:t>6/09/12</a:t>
            </a:fld>
            <a:endParaRPr lang="ja-JP" altLang="en-US"/>
          </a:p>
        </p:txBody>
      </p:sp>
      <p:sp>
        <p:nvSpPr>
          <p:cNvPr id="5" name="フッター プレースホルダ 4"/>
          <p:cNvSpPr>
            <a:spLocks noGrp="1"/>
          </p:cNvSpPr>
          <p:nvPr>
            <p:ph type="ftr" sz="quarter" idx="11"/>
          </p:nvPr>
        </p:nvSpPr>
        <p:spPr>
          <a:xfrm>
            <a:off x="3124200" y="6356350"/>
            <a:ext cx="2895600" cy="365125"/>
          </a:xfrm>
          <a:prstGeom prst="rect">
            <a:avLst/>
          </a:prstGeom>
        </p:spPr>
        <p:txBody>
          <a:bodyPr/>
          <a:lstStyle>
            <a:lvl1pPr>
              <a:defRPr/>
            </a:lvl1pPr>
          </a:lstStyle>
          <a:p>
            <a:endParaRPr lang="ja-JP" altLang="en-US"/>
          </a:p>
        </p:txBody>
      </p:sp>
      <p:sp>
        <p:nvSpPr>
          <p:cNvPr id="6" name="スライド番号プレースホルダ 5"/>
          <p:cNvSpPr>
            <a:spLocks noGrp="1"/>
          </p:cNvSpPr>
          <p:nvPr>
            <p:ph type="sldNum" sz="quarter" idx="12"/>
          </p:nvPr>
        </p:nvSpPr>
        <p:spPr/>
        <p:txBody>
          <a:bodyPr/>
          <a:lstStyle>
            <a:lvl1pPr>
              <a:defRPr/>
            </a:lvl1pPr>
          </a:lstStyle>
          <a:p>
            <a:fld id="{E32D0A05-D979-41F8-A7AB-0F8CEE3C4C47}" type="slidenum">
              <a:rPr lang="ja-JP" altLang="en-US"/>
              <a:pPr/>
              <a: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theme" Target="../theme/theme1.xml"/><Relationship Id="rId5" Type="http://schemas.openxmlformats.org/officeDocument/2006/relationships/image" Target="../media/image1.png"/><Relationship Id="rId6"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9" name="Rectangle 8"/>
          <p:cNvSpPr/>
          <p:nvPr userDrawn="1"/>
        </p:nvSpPr>
        <p:spPr bwMode="auto">
          <a:xfrm>
            <a:off x="0" y="1347788"/>
            <a:ext cx="9144000" cy="5510212"/>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wrap="none" anchor="ctr"/>
          <a:lstStyle/>
          <a:p>
            <a:pPr algn="r" defTabSz="914400" eaLnBrk="0" hangingPunct="0">
              <a:defRPr/>
            </a:pPr>
            <a:endParaRPr lang="en-US" sz="1500" dirty="0">
              <a:solidFill>
                <a:srgbClr val="000000"/>
              </a:solidFill>
              <a:latin typeface="Tahoma" pitchFamily="34" charset="0"/>
              <a:ea typeface="ＭＳ Ｐゴシック" pitchFamily="-105" charset="-128"/>
              <a:cs typeface="ＭＳ Ｐゴシック" pitchFamily="-105" charset="-128"/>
            </a:endParaRPr>
          </a:p>
        </p:txBody>
      </p:sp>
      <p:sp>
        <p:nvSpPr>
          <p:cNvPr id="1027" name="Rectangle 2"/>
          <p:cNvSpPr>
            <a:spLocks noGrp="1" noChangeArrowheads="1"/>
          </p:cNvSpPr>
          <p:nvPr>
            <p:ph type="title"/>
          </p:nvPr>
        </p:nvSpPr>
        <p:spPr bwMode="auto">
          <a:xfrm>
            <a:off x="1671638" y="188913"/>
            <a:ext cx="7396162" cy="501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8" name="Rectangle 58"/>
          <p:cNvSpPr>
            <a:spLocks noGrp="1" noChangeArrowheads="1"/>
          </p:cNvSpPr>
          <p:nvPr>
            <p:ph type="body" idx="1"/>
          </p:nvPr>
        </p:nvSpPr>
        <p:spPr bwMode="auto">
          <a:xfrm>
            <a:off x="296863" y="1457325"/>
            <a:ext cx="8445500" cy="4864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p:txBody>
      </p:sp>
      <p:sp>
        <p:nvSpPr>
          <p:cNvPr id="4" name="TextBox 3"/>
          <p:cNvSpPr txBox="1"/>
          <p:nvPr userDrawn="1"/>
        </p:nvSpPr>
        <p:spPr>
          <a:xfrm>
            <a:off x="19050" y="559374"/>
            <a:ext cx="1588897" cy="553998"/>
          </a:xfrm>
          <a:prstGeom prst="rect">
            <a:avLst/>
          </a:prstGeom>
          <a:noFill/>
        </p:spPr>
        <p:txBody>
          <a:bodyPr wrap="none">
            <a:spAutoFit/>
          </a:bodyPr>
          <a:lstStyle/>
          <a:p>
            <a:pPr defTabSz="914400" eaLnBrk="0" hangingPunct="0">
              <a:spcBef>
                <a:spcPts val="0"/>
              </a:spcBef>
              <a:defRPr/>
            </a:pPr>
            <a:r>
              <a:rPr lang="en-US" sz="1000" b="1" dirty="0">
                <a:solidFill>
                  <a:srgbClr val="FFFFFF"/>
                </a:solidFill>
                <a:latin typeface="Arial Unicode MS" pitchFamily="-111" charset="0"/>
                <a:ea typeface="ＭＳ Ｐゴシック" pitchFamily="-105" charset="-128"/>
                <a:cs typeface="ＭＳ Ｐゴシック" pitchFamily="-105" charset="-128"/>
              </a:rPr>
              <a:t>SIT Technical Workshop</a:t>
            </a:r>
          </a:p>
          <a:p>
            <a:pPr defTabSz="914400" eaLnBrk="0" hangingPunct="0">
              <a:spcBef>
                <a:spcPts val="0"/>
              </a:spcBef>
              <a:defRPr/>
            </a:pPr>
            <a:r>
              <a:rPr lang="en-US" sz="1000" b="1" dirty="0">
                <a:solidFill>
                  <a:srgbClr val="FFFFFF"/>
                </a:solidFill>
                <a:latin typeface="Arial Unicode MS" pitchFamily="-111" charset="0"/>
                <a:ea typeface="ＭＳ Ｐゴシック" pitchFamily="-105" charset="-128"/>
                <a:cs typeface="ＭＳ Ｐゴシック" pitchFamily="-105" charset="-128"/>
              </a:rPr>
              <a:t>Reston, Virginia, USA</a:t>
            </a:r>
            <a:br>
              <a:rPr lang="en-US" sz="1000" b="1" dirty="0">
                <a:solidFill>
                  <a:srgbClr val="FFFFFF"/>
                </a:solidFill>
                <a:latin typeface="Arial Unicode MS" pitchFamily="-111" charset="0"/>
                <a:ea typeface="ＭＳ Ｐゴシック" pitchFamily="-105" charset="-128"/>
                <a:cs typeface="ＭＳ Ｐゴシック" pitchFamily="-105" charset="-128"/>
              </a:rPr>
            </a:br>
            <a:r>
              <a:rPr lang="en-US" sz="1000" b="1" dirty="0">
                <a:solidFill>
                  <a:srgbClr val="FFFFFF"/>
                </a:solidFill>
                <a:latin typeface="Arial Unicode MS" pitchFamily="-111" charset="0"/>
                <a:ea typeface="ＭＳ Ｐゴシック" pitchFamily="-105" charset="-128"/>
                <a:cs typeface="ＭＳ Ｐゴシック" pitchFamily="-105" charset="-128"/>
              </a:rPr>
              <a:t>Sept </a:t>
            </a:r>
            <a:r>
              <a:rPr lang="en-US" sz="1000" b="1" dirty="0" smtClean="0">
                <a:solidFill>
                  <a:srgbClr val="FFFFFF"/>
                </a:solidFill>
                <a:latin typeface="Arial Unicode MS" pitchFamily="-111" charset="0"/>
                <a:ea typeface="ＭＳ Ｐゴシック" pitchFamily="-105" charset="-128"/>
                <a:cs typeface="ＭＳ Ｐゴシック" pitchFamily="-105" charset="-128"/>
              </a:rPr>
              <a:t>11-12</a:t>
            </a:r>
            <a:r>
              <a:rPr lang="en-US" sz="1000" b="1" dirty="0">
                <a:solidFill>
                  <a:srgbClr val="FFFFFF"/>
                </a:solidFill>
                <a:latin typeface="Arial Unicode MS" pitchFamily="-111" charset="0"/>
                <a:ea typeface="ＭＳ Ｐゴシック" pitchFamily="-105" charset="-128"/>
                <a:cs typeface="ＭＳ Ｐゴシック" pitchFamily="-105" charset="-128"/>
              </a:rPr>
              <a:t>, 2012</a:t>
            </a:r>
          </a:p>
        </p:txBody>
      </p:sp>
      <p:sp>
        <p:nvSpPr>
          <p:cNvPr id="8" name="Rectangle 4"/>
          <p:cNvSpPr>
            <a:spLocks noGrp="1" noChangeArrowheads="1"/>
          </p:cNvSpPr>
          <p:nvPr>
            <p:ph type="sldNum" sz="quarter" idx="4"/>
          </p:nvPr>
        </p:nvSpPr>
        <p:spPr>
          <a:xfrm>
            <a:off x="7239000" y="6600825"/>
            <a:ext cx="1905000" cy="257175"/>
          </a:xfrm>
          <a:prstGeom prst="rect">
            <a:avLst/>
          </a:prstGeom>
        </p:spPr>
        <p:txBody>
          <a:bodyPr vert="horz" wrap="square" lIns="91440" tIns="45720" rIns="91440" bIns="45720" numCol="1" anchor="t" anchorCtr="0" compatLnSpc="1">
            <a:prstTxWarp prst="textNoShape">
              <a:avLst/>
            </a:prstTxWarp>
          </a:bodyPr>
          <a:lstStyle>
            <a:lvl1pPr algn="r" eaLnBrk="0" hangingPunct="0">
              <a:spcBef>
                <a:spcPct val="50000"/>
              </a:spcBef>
              <a:defRPr sz="1000">
                <a:solidFill>
                  <a:srgbClr val="002569"/>
                </a:solidFill>
                <a:latin typeface="Calibri" pitchFamily="-106" charset="0"/>
                <a:cs typeface="Calibri" pitchFamily="-106" charset="0"/>
              </a:defRPr>
            </a:lvl1pPr>
          </a:lstStyle>
          <a:p>
            <a:pPr>
              <a:defRPr/>
            </a:pPr>
            <a:fld id="{980EA4A0-E513-42EA-B292-B21C1B51B660}" type="slidenum">
              <a:rPr lang="en-US"/>
              <a:pPr>
                <a:defRPr/>
              </a:pPr>
              <a:t>‹#›</a:t>
            </a:fld>
            <a:endParaRPr lang="en-US"/>
          </a:p>
        </p:txBody>
      </p:sp>
      <p:pic>
        <p:nvPicPr>
          <p:cNvPr id="10" name="Picture 34"/>
          <p:cNvPicPr>
            <a:picLocks noChangeAspect="1" noChangeArrowheads="1"/>
          </p:cNvPicPr>
          <p:nvPr userDrawn="1"/>
        </p:nvPicPr>
        <p:blipFill>
          <a:blip r:embed="rId6" cstate="print"/>
          <a:srcRect t="16208"/>
          <a:stretch>
            <a:fillRect/>
          </a:stretch>
        </p:blipFill>
        <p:spPr bwMode="auto">
          <a:xfrm>
            <a:off x="1" y="0"/>
            <a:ext cx="1375442" cy="69056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2" r:id="rId1"/>
    <p:sldLayoutId id="2147483671" r:id="rId2"/>
    <p:sldLayoutId id="2147483673" r:id="rId3"/>
  </p:sldLayoutIdLst>
  <p:transition xmlns:p14="http://schemas.microsoft.com/office/powerpoint/2010/main" spd="slow"/>
  <p:txStyles>
    <p:titleStyle>
      <a:lvl1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1pPr>
      <a:lvl2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2pPr>
      <a:lvl3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3pPr>
      <a:lvl4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4pPr>
      <a:lvl5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2800" b="1">
          <a:solidFill>
            <a:schemeClr val="bg1"/>
          </a:solidFill>
          <a:latin typeface="Century Gothic" pitchFamily="34" charset="0"/>
        </a:defRPr>
      </a:lvl6pPr>
      <a:lvl7pPr marL="914400" algn="l" rtl="0" eaLnBrk="0" fontAlgn="base" hangingPunct="0">
        <a:spcBef>
          <a:spcPct val="0"/>
        </a:spcBef>
        <a:spcAft>
          <a:spcPct val="0"/>
        </a:spcAft>
        <a:defRPr sz="2800" b="1">
          <a:solidFill>
            <a:schemeClr val="bg1"/>
          </a:solidFill>
          <a:latin typeface="Century Gothic" pitchFamily="34" charset="0"/>
        </a:defRPr>
      </a:lvl7pPr>
      <a:lvl8pPr marL="1371600" algn="l" rtl="0" eaLnBrk="0" fontAlgn="base" hangingPunct="0">
        <a:spcBef>
          <a:spcPct val="0"/>
        </a:spcBef>
        <a:spcAft>
          <a:spcPct val="0"/>
        </a:spcAft>
        <a:defRPr sz="2800" b="1">
          <a:solidFill>
            <a:schemeClr val="bg1"/>
          </a:solidFill>
          <a:latin typeface="Century Gothic" pitchFamily="34" charset="0"/>
        </a:defRPr>
      </a:lvl8pPr>
      <a:lvl9pPr marL="1828800" algn="l" rtl="0" eaLnBrk="0" fontAlgn="base" hangingPunct="0">
        <a:spcBef>
          <a:spcPct val="0"/>
        </a:spcBef>
        <a:spcAft>
          <a:spcPct val="0"/>
        </a:spcAft>
        <a:defRPr sz="2800" b="1">
          <a:solidFill>
            <a:schemeClr val="bg1"/>
          </a:solidFill>
          <a:latin typeface="Century Gothic" pitchFamily="34" charset="0"/>
        </a:defRPr>
      </a:lvl9pPr>
    </p:titleStyle>
    <p:bodyStyle>
      <a:lvl1pPr marL="342900" indent="-342900" algn="l" rtl="0" eaLnBrk="0" fontAlgn="base" hangingPunct="0">
        <a:spcBef>
          <a:spcPct val="20000"/>
        </a:spcBef>
        <a:spcAft>
          <a:spcPct val="0"/>
        </a:spcAft>
        <a:buFont typeface="Arial" charset="0"/>
        <a:buChar char="•"/>
        <a:defRPr sz="2400" b="1">
          <a:solidFill>
            <a:schemeClr val="tx2"/>
          </a:solidFill>
          <a:latin typeface="Arial" charset="0"/>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200" b="1">
          <a:solidFill>
            <a:schemeClr val="tx2"/>
          </a:solidFill>
          <a:latin typeface="Arial" charset="0"/>
          <a:ea typeface="ＭＳ Ｐゴシック" charset="-128"/>
        </a:defRPr>
      </a:lvl2pPr>
      <a:lvl3pPr marL="1143000" indent="-228600" algn="l" rtl="0" eaLnBrk="0" fontAlgn="base" hangingPunct="0">
        <a:spcBef>
          <a:spcPct val="20000"/>
        </a:spcBef>
        <a:spcAft>
          <a:spcPct val="0"/>
        </a:spcAft>
        <a:buFont typeface="Courier New" pitchFamily="-106" charset="0"/>
        <a:buChar char="o"/>
        <a:defRPr sz="2000" b="1">
          <a:solidFill>
            <a:schemeClr val="tx2"/>
          </a:solidFill>
          <a:latin typeface="Arial" charset="0"/>
          <a:ea typeface="ＭＳ Ｐゴシック" charset="-128"/>
        </a:defRPr>
      </a:lvl3pPr>
      <a:lvl4pPr marL="1600200" indent="-228600" algn="l" rtl="0" eaLnBrk="0" fontAlgn="base" hangingPunct="0">
        <a:spcBef>
          <a:spcPct val="20000"/>
        </a:spcBef>
        <a:spcAft>
          <a:spcPct val="0"/>
        </a:spcAft>
        <a:buFont typeface="Wingdings" pitchFamily="-106" charset="2"/>
        <a:buChar char="§"/>
        <a:defRPr b="1">
          <a:solidFill>
            <a:schemeClr val="tx2"/>
          </a:solidFill>
          <a:latin typeface="Arial" charset="0"/>
          <a:ea typeface="ＭＳ Ｐゴシック" charset="-128"/>
        </a:defRPr>
      </a:lvl4pPr>
      <a:lvl5pPr marL="2057400" indent="-228600" algn="l" rtl="0" eaLnBrk="0" fontAlgn="base" hangingPunct="0">
        <a:spcBef>
          <a:spcPct val="20000"/>
        </a:spcBef>
        <a:spcAft>
          <a:spcPct val="0"/>
        </a:spcAft>
        <a:buFont typeface="Arial" charset="0"/>
        <a:buChar char="•"/>
        <a:defRPr sz="1600" b="1">
          <a:solidFill>
            <a:schemeClr val="tx2"/>
          </a:solidFill>
          <a:latin typeface="Arial" charset="0"/>
          <a:ea typeface="ＭＳ Ｐゴシック" charset="-128"/>
        </a:defRPr>
      </a:lvl5pPr>
      <a:lvl6pPr marL="2514600" indent="-228600" algn="l" rtl="0" eaLnBrk="0" fontAlgn="base" hangingPunct="0">
        <a:spcBef>
          <a:spcPct val="20000"/>
        </a:spcBef>
        <a:spcAft>
          <a:spcPct val="0"/>
        </a:spcAft>
        <a:defRPr sz="2400">
          <a:solidFill>
            <a:schemeClr val="tx2"/>
          </a:solidFill>
          <a:latin typeface="+mn-lt"/>
        </a:defRPr>
      </a:lvl6pPr>
      <a:lvl7pPr marL="2971800" indent="-228600" algn="l" rtl="0" eaLnBrk="0" fontAlgn="base" hangingPunct="0">
        <a:spcBef>
          <a:spcPct val="20000"/>
        </a:spcBef>
        <a:spcAft>
          <a:spcPct val="0"/>
        </a:spcAft>
        <a:defRPr sz="2400">
          <a:solidFill>
            <a:schemeClr val="tx2"/>
          </a:solidFill>
          <a:latin typeface="+mn-lt"/>
        </a:defRPr>
      </a:lvl7pPr>
      <a:lvl8pPr marL="3429000" indent="-228600" algn="l" rtl="0" eaLnBrk="0" fontAlgn="base" hangingPunct="0">
        <a:spcBef>
          <a:spcPct val="20000"/>
        </a:spcBef>
        <a:spcAft>
          <a:spcPct val="0"/>
        </a:spcAft>
        <a:defRPr sz="2400">
          <a:solidFill>
            <a:schemeClr val="tx2"/>
          </a:solidFill>
          <a:latin typeface="+mn-lt"/>
        </a:defRPr>
      </a:lvl8pPr>
      <a:lvl9pPr marL="3886200" indent="-228600" algn="l" rtl="0" eaLnBrk="0" fontAlgn="base" hangingPunct="0">
        <a:spcBef>
          <a:spcPct val="20000"/>
        </a:spcBef>
        <a:spcAft>
          <a:spcPct val="0"/>
        </a:spcAft>
        <a:defRPr sz="2400">
          <a:solidFill>
            <a:schemeClr val="tx2"/>
          </a:solidFill>
          <a:latin typeface="+mn-lt"/>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3"/>
          <p:cNvSpPr>
            <a:spLocks noGrp="1" noChangeArrowheads="1"/>
          </p:cNvSpPr>
          <p:nvPr>
            <p:ph type="subTitle" idx="1"/>
          </p:nvPr>
        </p:nvSpPr>
        <p:spPr/>
        <p:txBody>
          <a:bodyPr/>
          <a:lstStyle/>
          <a:p>
            <a:pPr eaLnBrk="1" hangingPunct="1"/>
            <a:r>
              <a:rPr lang="en-GB" altLang="ja-JP" dirty="0" smtClean="0">
                <a:latin typeface="Calibri" pitchFamily="34" charset="0"/>
                <a:ea typeface="ＭＳ Ｐゴシック" pitchFamily="50" charset="-128"/>
              </a:rPr>
              <a:t>CEOS Work Plan reference: WA-01-C1</a:t>
            </a:r>
            <a:endParaRPr lang="en-GB" altLang="ja-JP" dirty="0" smtClean="0">
              <a:latin typeface="Calibri" pitchFamily="34" charset="0"/>
              <a:ea typeface="ＭＳ Ｐゴシック" pitchFamily="50" charset="-128"/>
            </a:endParaRPr>
          </a:p>
          <a:p>
            <a:pPr eaLnBrk="1" hangingPunct="1"/>
            <a:r>
              <a:rPr lang="en-GB" altLang="ja-JP" dirty="0" smtClean="0">
                <a:latin typeface="Calibri" pitchFamily="34" charset="0"/>
                <a:ea typeface="ＭＳ Ｐゴシック" pitchFamily="50" charset="-128"/>
              </a:rPr>
              <a:t>Osamu </a:t>
            </a:r>
            <a:r>
              <a:rPr lang="en-GB" altLang="ja-JP" dirty="0" err="1" smtClean="0">
                <a:latin typeface="Calibri" pitchFamily="34" charset="0"/>
                <a:ea typeface="ＭＳ Ｐゴシック" pitchFamily="50" charset="-128"/>
              </a:rPr>
              <a:t>Ochiai</a:t>
            </a:r>
            <a:r>
              <a:rPr lang="en-GB" altLang="ja-JP" dirty="0" smtClean="0">
                <a:latin typeface="Calibri" pitchFamily="34" charset="0"/>
                <a:ea typeface="ＭＳ Ｐゴシック" pitchFamily="50" charset="-128"/>
              </a:rPr>
              <a:t>, Water SBA Coordinator</a:t>
            </a:r>
          </a:p>
        </p:txBody>
      </p:sp>
      <p:sp>
        <p:nvSpPr>
          <p:cNvPr id="13315" name="Rectangle 44"/>
          <p:cNvSpPr>
            <a:spLocks noGrp="1" noChangeArrowheads="1"/>
          </p:cNvSpPr>
          <p:nvPr>
            <p:ph type="ctrTitle"/>
          </p:nvPr>
        </p:nvSpPr>
        <p:spPr>
          <a:xfrm>
            <a:off x="3493827" y="666750"/>
            <a:ext cx="5406920" cy="1874838"/>
          </a:xfrm>
        </p:spPr>
        <p:txBody>
          <a:bodyPr/>
          <a:lstStyle/>
          <a:p>
            <a:r>
              <a:rPr lang="en-US" smtClean="0"/>
              <a:t>The GEO Water Strategy Report – The CEOS Contribution</a:t>
            </a:r>
            <a:endParaRPr lang="en-US" dirty="0" smtClean="0"/>
          </a:p>
        </p:txBody>
      </p:sp>
    </p:spTree>
  </p:cSld>
  <p:clrMapOvr>
    <a:masterClrMapping/>
  </p:clrMapOvr>
  <p:transition xmlns:p14="http://schemas.microsoft.com/office/powerpoint/2010/mai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4707" y="1787857"/>
            <a:ext cx="9058890" cy="3139321"/>
          </a:xfrm>
          <a:prstGeom prst="rect">
            <a:avLst/>
          </a:prstGeom>
          <a:noFill/>
        </p:spPr>
        <p:txBody>
          <a:bodyPr wrap="none" rtlCol="0">
            <a:spAutoFit/>
          </a:bodyPr>
          <a:lstStyle/>
          <a:p>
            <a:r>
              <a:rPr lang="en-US" altLang="ja-JP" b="1" u="sng" dirty="0" smtClean="0"/>
              <a:t>2013:</a:t>
            </a:r>
            <a:endParaRPr lang="ja-JP" altLang="ja-JP" b="1" smtClean="0"/>
          </a:p>
          <a:p>
            <a:r>
              <a:rPr lang="en-US" altLang="ja-JP" dirty="0" smtClean="0"/>
              <a:t>January 31 – Second draft of the report prepared</a:t>
            </a:r>
            <a:endParaRPr lang="ja-JP" altLang="ja-JP" smtClean="0"/>
          </a:p>
          <a:p>
            <a:r>
              <a:rPr lang="en-US" altLang="ja-JP" dirty="0" smtClean="0"/>
              <a:t>January/ February – GEOSS Water Strategy meeting in Europe</a:t>
            </a:r>
            <a:endParaRPr lang="ja-JP" altLang="ja-JP" smtClean="0"/>
          </a:p>
          <a:p>
            <a:r>
              <a:rPr lang="en-US" altLang="ja-JP" dirty="0" smtClean="0"/>
              <a:t>March/April – GEOSS Water Strategy meeting in Asia</a:t>
            </a:r>
            <a:endParaRPr lang="ja-JP" altLang="ja-JP" smtClean="0"/>
          </a:p>
          <a:p>
            <a:r>
              <a:rPr lang="en-US" altLang="ja-JP" dirty="0" smtClean="0"/>
              <a:t>April 30 – new ideas incorporated into the report</a:t>
            </a:r>
            <a:endParaRPr lang="ja-JP" altLang="ja-JP" smtClean="0"/>
          </a:p>
          <a:p>
            <a:r>
              <a:rPr lang="en-US" altLang="ja-JP" dirty="0" smtClean="0"/>
              <a:t>May 15 – Revised draft document circulated to CEOS and GEO members for comment</a:t>
            </a:r>
            <a:endParaRPr lang="ja-JP" altLang="ja-JP" smtClean="0"/>
          </a:p>
          <a:p>
            <a:r>
              <a:rPr lang="en-US" altLang="ja-JP" dirty="0" smtClean="0"/>
              <a:t>July 1 – Comments received, analyzed and incorporated into the report</a:t>
            </a:r>
            <a:endParaRPr lang="ja-JP" altLang="ja-JP" smtClean="0"/>
          </a:p>
          <a:p>
            <a:r>
              <a:rPr lang="en-US" altLang="ja-JP" dirty="0" smtClean="0"/>
              <a:t>July 31 – Final thorough technical edit of the report completed</a:t>
            </a:r>
            <a:endParaRPr lang="ja-JP" altLang="ja-JP" smtClean="0"/>
          </a:p>
          <a:p>
            <a:r>
              <a:rPr lang="en-US" altLang="ja-JP" dirty="0" smtClean="0"/>
              <a:t>August 1- Interaction with the agency printing the report would begin</a:t>
            </a:r>
            <a:endParaRPr lang="ja-JP" altLang="ja-JP" smtClean="0"/>
          </a:p>
          <a:p>
            <a:r>
              <a:rPr lang="en-US" altLang="ja-JP" dirty="0" smtClean="0"/>
              <a:t>October 15 – copies of the report would be available</a:t>
            </a:r>
            <a:endParaRPr lang="ja-JP" altLang="ja-JP" smtClean="0"/>
          </a:p>
          <a:p>
            <a:r>
              <a:rPr lang="en-US" altLang="ja-JP" b="1" dirty="0" smtClean="0"/>
              <a:t>November – copies of the report would be distributed at the GEO Summit</a:t>
            </a:r>
            <a:endParaRPr lang="en-US" dirty="0"/>
          </a:p>
        </p:txBody>
      </p:sp>
    </p:spTree>
  </p:cSld>
  <p:clrMapOvr>
    <a:masterClrMapping/>
  </p:clrMapOvr>
  <p:transition xmlns:p14="http://schemas.microsoft.com/office/powerpoint/2010/mai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8615" y="1651371"/>
            <a:ext cx="3259226" cy="461665"/>
          </a:xfrm>
          <a:prstGeom prst="rect">
            <a:avLst/>
          </a:prstGeom>
          <a:noFill/>
        </p:spPr>
        <p:txBody>
          <a:bodyPr wrap="none" rtlCol="0">
            <a:spAutoFit/>
          </a:bodyPr>
          <a:lstStyle/>
          <a:p>
            <a:r>
              <a:rPr lang="en-US" sz="2400" b="1" dirty="0" smtClean="0"/>
              <a:t>CEOS Contributions:</a:t>
            </a:r>
            <a:endParaRPr lang="en-US" sz="2400" b="1" dirty="0"/>
          </a:p>
        </p:txBody>
      </p:sp>
      <p:sp>
        <p:nvSpPr>
          <p:cNvPr id="3" name="TextBox 2"/>
          <p:cNvSpPr txBox="1"/>
          <p:nvPr/>
        </p:nvSpPr>
        <p:spPr>
          <a:xfrm>
            <a:off x="368487" y="2197282"/>
            <a:ext cx="8366393" cy="2862322"/>
          </a:xfrm>
          <a:prstGeom prst="rect">
            <a:avLst/>
          </a:prstGeom>
          <a:noFill/>
        </p:spPr>
        <p:txBody>
          <a:bodyPr wrap="none" rtlCol="0">
            <a:spAutoFit/>
          </a:bodyPr>
          <a:lstStyle/>
          <a:p>
            <a:pPr marL="342900" indent="-342900">
              <a:buAutoNum type="arabicPeriod"/>
            </a:pPr>
            <a:r>
              <a:rPr lang="en-US" dirty="0" smtClean="0"/>
              <a:t>CEOS is contributing several sections to </a:t>
            </a:r>
            <a:r>
              <a:rPr lang="en-US" smtClean="0"/>
              <a:t>the report.</a:t>
            </a:r>
          </a:p>
          <a:p>
            <a:pPr marL="342900" indent="-342900">
              <a:buAutoNum type="arabicPeriod"/>
            </a:pPr>
            <a:r>
              <a:rPr lang="en-US" smtClean="0"/>
              <a:t>CEOS </a:t>
            </a:r>
            <a:r>
              <a:rPr lang="en-US" dirty="0" smtClean="0"/>
              <a:t>is providing a review function for </a:t>
            </a:r>
            <a:r>
              <a:rPr lang="en-US" smtClean="0"/>
              <a:t>the report.</a:t>
            </a:r>
          </a:p>
          <a:p>
            <a:pPr marL="342900" indent="-342900">
              <a:buAutoNum type="arabicPeriod"/>
            </a:pPr>
            <a:r>
              <a:rPr lang="en-US" smtClean="0"/>
              <a:t>CEOS </a:t>
            </a:r>
            <a:r>
              <a:rPr lang="en-US" dirty="0" smtClean="0"/>
              <a:t>is providing a its services by preparing charts for current and planned </a:t>
            </a:r>
          </a:p>
          <a:p>
            <a:pPr marL="342900" indent="-342900"/>
            <a:r>
              <a:rPr lang="en-US" dirty="0" smtClean="0"/>
              <a:t>      missions providing different water </a:t>
            </a:r>
            <a:r>
              <a:rPr lang="en-US" smtClean="0"/>
              <a:t>cycle variables.</a:t>
            </a:r>
          </a:p>
          <a:p>
            <a:pPr marL="342900" indent="-342900"/>
            <a:r>
              <a:rPr lang="en-US" smtClean="0"/>
              <a:t>4.  CEOS </a:t>
            </a:r>
            <a:r>
              <a:rPr lang="en-US" dirty="0" smtClean="0"/>
              <a:t>Water coordinator holds regular teleconference calls with the GEOSS</a:t>
            </a:r>
          </a:p>
          <a:p>
            <a:pPr marL="342900" indent="-342900"/>
            <a:r>
              <a:rPr lang="en-US" dirty="0" smtClean="0"/>
              <a:t>       Water Strategy lead to discuss progress and inputs,</a:t>
            </a:r>
          </a:p>
          <a:p>
            <a:pPr marL="342900" indent="-342900"/>
            <a:endParaRPr lang="en-US" dirty="0" smtClean="0"/>
          </a:p>
          <a:p>
            <a:pPr marL="342900" indent="-342900"/>
            <a:endParaRPr lang="en-US" dirty="0" smtClean="0"/>
          </a:p>
          <a:p>
            <a:pPr marL="342900" indent="-342900"/>
            <a:endParaRPr lang="en-US" dirty="0" smtClean="0"/>
          </a:p>
          <a:p>
            <a:pPr marL="342900" indent="-342900"/>
            <a:endParaRPr lang="en-US" dirty="0"/>
          </a:p>
        </p:txBody>
      </p:sp>
    </p:spTree>
  </p:cSld>
  <p:clrMapOvr>
    <a:masterClrMapping/>
  </p:clrMapOvr>
  <p:transition xmlns:p14="http://schemas.microsoft.com/office/powerpoint/2010/mai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タイトル 1"/>
          <p:cNvSpPr>
            <a:spLocks noGrp="1"/>
          </p:cNvSpPr>
          <p:nvPr>
            <p:ph type="title"/>
          </p:nvPr>
        </p:nvSpPr>
        <p:spPr>
          <a:xfrm>
            <a:off x="457200" y="44450"/>
            <a:ext cx="8229600" cy="1008063"/>
          </a:xfrm>
        </p:spPr>
        <p:txBody>
          <a:bodyPr/>
          <a:lstStyle/>
          <a:p>
            <a:pPr algn="ctr"/>
            <a:r>
              <a:rPr lang="en-US" altLang="ja-JP" sz="3600" smtClean="0"/>
              <a:t>GEO Water Cycle Strategy</a:t>
            </a:r>
            <a:endParaRPr lang="ja-JP" altLang="en-US" sz="3600" smtClean="0"/>
          </a:p>
        </p:txBody>
      </p:sp>
      <p:sp>
        <p:nvSpPr>
          <p:cNvPr id="11267" name="コンテンツ プレースホルダ 2"/>
          <p:cNvSpPr>
            <a:spLocks noGrp="1"/>
          </p:cNvSpPr>
          <p:nvPr>
            <p:ph idx="1"/>
          </p:nvPr>
        </p:nvSpPr>
        <p:spPr>
          <a:xfrm>
            <a:off x="1" y="1781068"/>
            <a:ext cx="9144000" cy="4592472"/>
          </a:xfrm>
        </p:spPr>
        <p:txBody>
          <a:bodyPr/>
          <a:lstStyle/>
          <a:p>
            <a:r>
              <a:rPr lang="en-US" altLang="ja-JP" sz="2400" b="1" u="sng" smtClean="0"/>
              <a:t>Background</a:t>
            </a:r>
            <a:r>
              <a:rPr lang="en-US" altLang="ja-JP" sz="2400" b="1" smtClean="0"/>
              <a:t>: </a:t>
            </a:r>
            <a:r>
              <a:rPr lang="en-US" altLang="ja-JP" sz="2400" smtClean="0"/>
              <a:t>Integrated Global Water Cycle Observations report published by IGOS-P and ESA in 2004. </a:t>
            </a:r>
          </a:p>
          <a:p>
            <a:r>
              <a:rPr lang="en-US" altLang="ja-JP" sz="2400" b="1" u="sng" smtClean="0"/>
              <a:t>Purpose of the Revised IGWCO Report</a:t>
            </a:r>
            <a:r>
              <a:rPr lang="en-US" altLang="ja-JP" sz="2400" b="1" smtClean="0"/>
              <a:t>:</a:t>
            </a:r>
            <a:endParaRPr lang="ja-JP" altLang="ja-JP" sz="2400" smtClean="0"/>
          </a:p>
          <a:p>
            <a:pPr lvl="1"/>
            <a:r>
              <a:rPr lang="en-US" altLang="ja-JP" sz="2000" smtClean="0"/>
              <a:t>To update and synthesize the available information about the status of water cycle observations and information systems on the basis of the IGWCO report of 2004.</a:t>
            </a:r>
            <a:endParaRPr lang="ja-JP" altLang="ja-JP" sz="2000" smtClean="0"/>
          </a:p>
          <a:p>
            <a:pPr lvl="1"/>
            <a:r>
              <a:rPr lang="en-US" altLang="ja-JP" sz="2000" smtClean="0"/>
              <a:t>To describe a strategy for water cycle observations and information that will enable the short- term GEO objective and the long-term community goals to be achieved. </a:t>
            </a:r>
            <a:endParaRPr lang="ja-JP" altLang="ja-JP" sz="2000" smtClean="0"/>
          </a:p>
          <a:p>
            <a:pPr lvl="1"/>
            <a:r>
              <a:rPr lang="en-US" altLang="ja-JP" sz="2000" smtClean="0"/>
              <a:t>To provide CEOS, GEO, WMO and other agencies with guidance about strategies for water cycle observations, information systems, interoperability, capacity building, etc.</a:t>
            </a:r>
            <a:endParaRPr lang="ja-JP" altLang="ja-JP" sz="2000" smtClean="0"/>
          </a:p>
          <a:p>
            <a:pPr lvl="1"/>
            <a:r>
              <a:rPr lang="en-US" altLang="ja-JP" sz="2000" smtClean="0"/>
              <a:t>To propose major initiatives that will advance this overall concept.</a:t>
            </a:r>
          </a:p>
        </p:txBody>
      </p:sp>
      <p:sp>
        <p:nvSpPr>
          <p:cNvPr id="11268" name="スライド番号プレースホルダ 3"/>
          <p:cNvSpPr>
            <a:spLocks noGrp="1"/>
          </p:cNvSpPr>
          <p:nvPr>
            <p:ph type="sldNum" sz="quarter" idx="12"/>
          </p:nvPr>
        </p:nvSpPr>
        <p:spPr bwMode="auto">
          <a:noFill/>
          <a:ln>
            <a:miter lim="800000"/>
            <a:headEnd/>
            <a:tailEnd/>
          </a:ln>
        </p:spPr>
        <p:txBody>
          <a:bodyPr/>
          <a:lstStyle/>
          <a:p>
            <a:fld id="{134E26AC-E014-400B-B3E2-9BC54603B23A}" type="slidenum">
              <a:rPr lang="en-US" altLang="ja-JP"/>
              <a:pPr/>
              <a:t>2</a:t>
            </a:fld>
            <a:endParaRPr lang="en-US" altLang="ja-JP"/>
          </a:p>
        </p:txBody>
      </p:sp>
      <p:pic>
        <p:nvPicPr>
          <p:cNvPr id="11269" name="Picture 5"/>
          <p:cNvPicPr>
            <a:picLocks noChangeAspect="1" noChangeArrowheads="1"/>
          </p:cNvPicPr>
          <p:nvPr/>
        </p:nvPicPr>
        <p:blipFill>
          <a:blip r:embed="rId2"/>
          <a:srcRect/>
          <a:stretch>
            <a:fillRect/>
          </a:stretch>
        </p:blipFill>
        <p:spPr bwMode="auto">
          <a:xfrm>
            <a:off x="7439989" y="44450"/>
            <a:ext cx="1704012" cy="1736618"/>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タイトル 1"/>
          <p:cNvSpPr>
            <a:spLocks noGrp="1"/>
          </p:cNvSpPr>
          <p:nvPr>
            <p:ph type="title"/>
          </p:nvPr>
        </p:nvSpPr>
        <p:spPr>
          <a:xfrm>
            <a:off x="675564" y="0"/>
            <a:ext cx="8229600" cy="1143001"/>
          </a:xfrm>
        </p:spPr>
        <p:txBody>
          <a:bodyPr/>
          <a:lstStyle/>
          <a:p>
            <a:pPr algn="ctr"/>
            <a:r>
              <a:rPr lang="en-US" altLang="ja-JP" sz="3600" smtClean="0"/>
              <a:t>GEO Water Cycle Strategy -</a:t>
            </a:r>
            <a:br>
              <a:rPr lang="en-US" altLang="ja-JP" sz="3600" smtClean="0"/>
            </a:br>
            <a:r>
              <a:rPr lang="en-US" altLang="ja-JP" sz="3600" smtClean="0"/>
              <a:t>from observations to decision</a:t>
            </a:r>
            <a:endParaRPr lang="ja-JP" altLang="en-US" sz="3600" smtClean="0"/>
          </a:p>
        </p:txBody>
      </p:sp>
      <p:sp>
        <p:nvSpPr>
          <p:cNvPr id="12291" name="コンテンツ プレースホルダ 2"/>
          <p:cNvSpPr>
            <a:spLocks noGrp="1"/>
          </p:cNvSpPr>
          <p:nvPr>
            <p:ph idx="1"/>
          </p:nvPr>
        </p:nvSpPr>
        <p:spPr>
          <a:xfrm>
            <a:off x="0" y="1644891"/>
            <a:ext cx="9144000" cy="4924425"/>
          </a:xfrm>
        </p:spPr>
        <p:txBody>
          <a:bodyPr/>
          <a:lstStyle/>
          <a:p>
            <a:r>
              <a:rPr lang="en-US" altLang="ja-JP" sz="2000" b="1" u="sng" dirty="0" smtClean="0"/>
              <a:t>Scope of the report</a:t>
            </a:r>
            <a:r>
              <a:rPr lang="en-US" altLang="ja-JP" sz="2000" b="1" dirty="0" smtClean="0"/>
              <a:t>:</a:t>
            </a:r>
            <a:r>
              <a:rPr lang="en-US" altLang="ja-JP" sz="2000" dirty="0" smtClean="0"/>
              <a:t> The revised report will cover the contributions of satellite data, in-situ data, modeling capabilities and the interpretation of data to meet the needs of users.</a:t>
            </a:r>
          </a:p>
          <a:p>
            <a:r>
              <a:rPr lang="en-US" altLang="ja-JP" sz="2000" b="1" u="sng" dirty="0" smtClean="0"/>
              <a:t>Governance</a:t>
            </a:r>
            <a:r>
              <a:rPr lang="en-US" altLang="ja-JP" sz="2000" b="1" dirty="0" smtClean="0"/>
              <a:t>: </a:t>
            </a:r>
            <a:r>
              <a:rPr lang="en-US" altLang="ja-JP" sz="2000" dirty="0" smtClean="0"/>
              <a:t>A writing team consisting of experts from the IGWCO COP, both research and operational space agencies and in-situ network communities, national and international </a:t>
            </a:r>
            <a:r>
              <a:rPr lang="en-US" altLang="ja-JP" sz="2000" dirty="0" err="1" smtClean="0"/>
              <a:t>programmes</a:t>
            </a:r>
            <a:r>
              <a:rPr lang="en-US" altLang="ja-JP" sz="2000" dirty="0" smtClean="0"/>
              <a:t> and the broader water cycle science community has been formed.</a:t>
            </a:r>
          </a:p>
          <a:p>
            <a:r>
              <a:rPr lang="en-US" altLang="ja-JP" sz="2000" b="1" u="sng" dirty="0" smtClean="0"/>
              <a:t>Who will read the report</a:t>
            </a:r>
            <a:r>
              <a:rPr lang="en-US" altLang="ja-JP" sz="2000" b="1" dirty="0" smtClean="0"/>
              <a:t>:</a:t>
            </a:r>
            <a:r>
              <a:rPr lang="en-US" altLang="ja-JP" sz="2000" dirty="0" smtClean="0"/>
              <a:t> The report will be of interest to the producers of water cycle information, stakeholders who use this information in decision making, the water cycle scientific community,  CEOS and the space agencies, WMO, national agencies responsible for in-situ data, United Nations and other international water </a:t>
            </a:r>
            <a:r>
              <a:rPr lang="en-US" altLang="ja-JP" sz="2000" dirty="0" err="1" smtClean="0"/>
              <a:t>programmes</a:t>
            </a:r>
            <a:r>
              <a:rPr lang="en-US" altLang="ja-JP" sz="2000" dirty="0" smtClean="0"/>
              <a:t>, and GEO members.</a:t>
            </a:r>
          </a:p>
          <a:p>
            <a:r>
              <a:rPr lang="en-US" altLang="ja-JP" sz="2000" b="1" u="sng" dirty="0" smtClean="0"/>
              <a:t>Timeline for producing the report</a:t>
            </a:r>
            <a:r>
              <a:rPr lang="en-US" altLang="ja-JP" sz="2000" b="1" dirty="0" smtClean="0"/>
              <a:t>:</a:t>
            </a:r>
            <a:r>
              <a:rPr lang="en-US" altLang="ja-JP" sz="2000" dirty="0" smtClean="0"/>
              <a:t> The report would be developed between January 15, 2012 and the GEO Summit in November 2013. </a:t>
            </a:r>
            <a:endParaRPr lang="ja-JP" altLang="en-US" sz="2000" smtClean="0"/>
          </a:p>
        </p:txBody>
      </p:sp>
      <p:sp>
        <p:nvSpPr>
          <p:cNvPr id="12292" name="スライド番号プレースホルダ 3"/>
          <p:cNvSpPr>
            <a:spLocks noGrp="1"/>
          </p:cNvSpPr>
          <p:nvPr>
            <p:ph type="sldNum" sz="quarter" idx="12"/>
          </p:nvPr>
        </p:nvSpPr>
        <p:spPr bwMode="auto">
          <a:noFill/>
          <a:ln>
            <a:miter lim="800000"/>
            <a:headEnd/>
            <a:tailEnd/>
          </a:ln>
        </p:spPr>
        <p:txBody>
          <a:bodyPr/>
          <a:lstStyle/>
          <a:p>
            <a:fld id="{87FCC5DF-C447-4017-8E18-42D3E0DFBB21}" type="slidenum">
              <a:rPr lang="en-US" altLang="ja-JP"/>
              <a:pPr/>
              <a:t>3</a:t>
            </a:fld>
            <a:endParaRPr lang="en-US" altLang="ja-JP"/>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4</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smtClean="0">
                <a:latin typeface="Tahoma" pitchFamily="-106" charset="0"/>
                <a:ea typeface="ＭＳ Ｐゴシック" pitchFamily="-106" charset="-128"/>
                <a:cs typeface="Tahoma" pitchFamily="-106" charset="0"/>
              </a:rPr>
              <a:t>Table of contents and chapter authors</a:t>
            </a:r>
            <a:endParaRPr lang="en-US" dirty="0" smtClean="0">
              <a:latin typeface="Tahoma" pitchFamily="-106" charset="0"/>
              <a:ea typeface="ＭＳ Ｐゴシック" pitchFamily="-106" charset="-128"/>
              <a:cs typeface="Tahoma" pitchFamily="-106" charset="0"/>
            </a:endParaRPr>
          </a:p>
        </p:txBody>
      </p:sp>
      <p:sp>
        <p:nvSpPr>
          <p:cNvPr id="5" name="Rectangle 3"/>
          <p:cNvSpPr txBox="1">
            <a:spLocks noChangeArrowheads="1"/>
          </p:cNvSpPr>
          <p:nvPr/>
        </p:nvSpPr>
        <p:spPr>
          <a:xfrm>
            <a:off x="147037" y="1416908"/>
            <a:ext cx="8832205" cy="5129942"/>
          </a:xfrm>
          <a:prstGeom prst="rect">
            <a:avLst/>
          </a:prstGeom>
        </p:spPr>
        <p:txBody>
          <a:bodyPr/>
          <a:lstStyle/>
          <a:p>
            <a:pPr marL="457200" lvl="0" indent="-457200">
              <a:buAutoNum type="arabicPeriod"/>
            </a:pPr>
            <a:r>
              <a:rPr lang="en-US" altLang="ja-JP" sz="2400" b="1" dirty="0" smtClean="0"/>
              <a:t>Introduction </a:t>
            </a:r>
            <a:r>
              <a:rPr lang="en-US" altLang="ja-JP" dirty="0" smtClean="0"/>
              <a:t>(Draft Available)</a:t>
            </a:r>
            <a:r>
              <a:rPr lang="en-US" altLang="ja-JP" sz="2400" dirty="0" smtClean="0"/>
              <a:t> </a:t>
            </a:r>
          </a:p>
          <a:p>
            <a:pPr marL="457200" lvl="0" indent="-457200">
              <a:buAutoNum type="arabicPeriod"/>
            </a:pPr>
            <a:r>
              <a:rPr lang="en-US" altLang="ja-JP" sz="2400" b="1" dirty="0" smtClean="0"/>
              <a:t>Background </a:t>
            </a:r>
            <a:r>
              <a:rPr lang="en-US" altLang="ja-JP" dirty="0" smtClean="0"/>
              <a:t>(Draft Available)</a:t>
            </a:r>
          </a:p>
          <a:p>
            <a:pPr marL="914400" lvl="1" indent="-457200"/>
            <a:r>
              <a:rPr lang="en-US" altLang="ja-JP" dirty="0" smtClean="0"/>
              <a:t>2.1 Scope of freshwater issues</a:t>
            </a:r>
          </a:p>
          <a:p>
            <a:pPr marL="914400" lvl="1" indent="-457200"/>
            <a:r>
              <a:rPr lang="en-US" altLang="ja-JP" dirty="0" smtClean="0"/>
              <a:t>2.2 Background to the IGWCO and GEO approach</a:t>
            </a:r>
            <a:r>
              <a:rPr lang="ja-JP" altLang="ja-JP" smtClean="0"/>
              <a:t> </a:t>
            </a:r>
            <a:endParaRPr lang="en-US" altLang="ja-JP" dirty="0" smtClean="0"/>
          </a:p>
          <a:p>
            <a:pPr marL="914400" lvl="1" indent="-457200"/>
            <a:r>
              <a:rPr lang="en-US" altLang="ja-JP" dirty="0" smtClean="0"/>
              <a:t>2.3 The Role of Water in Sustainable Development</a:t>
            </a:r>
          </a:p>
          <a:p>
            <a:pPr lvl="0"/>
            <a:r>
              <a:rPr lang="en-US" altLang="ja-JP" sz="2400" b="1" dirty="0" smtClean="0"/>
              <a:t>3. Needs for Water Data </a:t>
            </a:r>
            <a:r>
              <a:rPr lang="en-US" altLang="ja-JP" dirty="0" smtClean="0"/>
              <a:t>(Draft Available)</a:t>
            </a:r>
            <a:r>
              <a:rPr lang="en-US" altLang="ja-JP" sz="2400" b="1" dirty="0" smtClean="0"/>
              <a:t> </a:t>
            </a:r>
            <a:endParaRPr lang="ja-JP" altLang="ja-JP" sz="2400" b="1" smtClean="0"/>
          </a:p>
          <a:p>
            <a:pPr marL="914400" lvl="1" indent="-457200"/>
            <a:r>
              <a:rPr lang="en-US" altLang="ja-JP" dirty="0" smtClean="0"/>
              <a:t>3.1 User Requirements Review, </a:t>
            </a:r>
            <a:endParaRPr lang="ja-JP" altLang="ja-JP" smtClean="0"/>
          </a:p>
          <a:p>
            <a:pPr marL="914400" lvl="1" indent="-457200"/>
            <a:r>
              <a:rPr lang="en-US" altLang="ja-JP" dirty="0" smtClean="0"/>
              <a:t>3.2 National and Regional Reviews </a:t>
            </a:r>
            <a:endParaRPr lang="ja-JP" altLang="ja-JP" smtClean="0"/>
          </a:p>
          <a:p>
            <a:pPr marL="1371600" lvl="2" indent="-457200"/>
            <a:r>
              <a:rPr lang="en-US" altLang="ja-JP" dirty="0" smtClean="0"/>
              <a:t>3.2.1 National and Regional Reviews </a:t>
            </a:r>
            <a:endParaRPr lang="ja-JP" altLang="ja-JP" smtClean="0"/>
          </a:p>
          <a:p>
            <a:pPr marL="1371600" lvl="2" indent="-457200"/>
            <a:r>
              <a:rPr lang="en-US" altLang="ja-JP" dirty="0" smtClean="0"/>
              <a:t>3.2.2 National and Regional Examples of Benefits from the Use of Water Cycle Data/Information</a:t>
            </a:r>
            <a:endParaRPr lang="ja-JP" altLang="ja-JP" smtClean="0"/>
          </a:p>
          <a:p>
            <a:pPr marL="914400" lvl="1" indent="-457200"/>
            <a:r>
              <a:rPr lang="en-US" altLang="ja-JP" dirty="0" smtClean="0"/>
              <a:t>3.3. Examples of Needs from Applications, Regional Demonstration Projects and Capacity Building Activities</a:t>
            </a:r>
            <a:endParaRPr lang="ja-JP" altLang="ja-JP" smtClean="0"/>
          </a:p>
          <a:p>
            <a:pPr marL="914400" lvl="1" indent="-457200"/>
            <a:r>
              <a:rPr lang="en-US" altLang="ja-JP" dirty="0" smtClean="0"/>
              <a:t>3.4 Extremes (Floods and Droughts)</a:t>
            </a:r>
            <a:endParaRPr lang="ja-JP" altLang="ja-JP" smtClean="0"/>
          </a:p>
          <a:p>
            <a:pPr marL="914400" lvl="1" indent="-457200"/>
            <a:r>
              <a:rPr lang="en-US" altLang="ja-JP" dirty="0" smtClean="0"/>
              <a:t>3.5 Support for Climate Studies (ECVs) </a:t>
            </a:r>
          </a:p>
          <a:p>
            <a:pPr marL="914400" lvl="1" indent="-457200"/>
            <a:r>
              <a:rPr lang="en-US" altLang="ja-JP" dirty="0" smtClean="0"/>
              <a:t>3.6 Needs for water quality data</a:t>
            </a:r>
            <a:endParaRPr lang="ja-JP" altLang="ja-JP" smtClean="0"/>
          </a:p>
          <a:p>
            <a:pPr marL="914400" lvl="1" indent="-457200"/>
            <a:r>
              <a:rPr lang="en-US" altLang="ja-JP" dirty="0" smtClean="0"/>
              <a:t>3.7 The value of water data</a:t>
            </a:r>
            <a:endParaRPr lang="ja-JP" altLang="ja-JP" sz="2400" smtClean="0"/>
          </a:p>
          <a:p>
            <a:pPr marL="173038" indent="-174625" defTabSz="914400" eaLnBrk="0" hangingPunct="0">
              <a:spcBef>
                <a:spcPts val="600"/>
              </a:spcBef>
              <a:buFont typeface="Wingdings" pitchFamily="-106" charset="2"/>
              <a:buChar char="§"/>
            </a:pPr>
            <a:endParaRPr lang="en-GB" sz="2000" b="1" dirty="0" smtClean="0">
              <a:solidFill>
                <a:schemeClr val="tx1">
                  <a:lumMod val="75000"/>
                </a:schemeClr>
              </a:solidFill>
              <a:latin typeface="Arial" pitchFamily="34" charset="0"/>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smtClean="0">
                <a:latin typeface="Tahoma" pitchFamily="-106" charset="0"/>
                <a:ea typeface="ＭＳ Ｐゴシック" pitchFamily="-106" charset="-128"/>
                <a:cs typeface="Tahoma" pitchFamily="-106" charset="0"/>
              </a:rPr>
              <a:t>Table of contents and chapter authors</a:t>
            </a:r>
            <a:endParaRPr kumimoji="1" lang="ja-JP" altLang="en-US"/>
          </a:p>
        </p:txBody>
      </p:sp>
      <p:sp>
        <p:nvSpPr>
          <p:cNvPr id="3" name="コンテンツ プレースホルダ 2"/>
          <p:cNvSpPr>
            <a:spLocks noGrp="1"/>
          </p:cNvSpPr>
          <p:nvPr>
            <p:ph idx="1"/>
          </p:nvPr>
        </p:nvSpPr>
        <p:spPr>
          <a:xfrm>
            <a:off x="296863" y="1457324"/>
            <a:ext cx="8445500" cy="5400675"/>
          </a:xfrm>
        </p:spPr>
        <p:txBody>
          <a:bodyPr/>
          <a:lstStyle/>
          <a:p>
            <a:pPr lvl="0">
              <a:buNone/>
            </a:pPr>
            <a:r>
              <a:rPr lang="en-US" altLang="ja-JP" dirty="0" smtClean="0"/>
              <a:t>4</a:t>
            </a:r>
            <a:r>
              <a:rPr lang="en-US" altLang="ja-JP" kern="1200" dirty="0" smtClean="0">
                <a:solidFill>
                  <a:schemeClr val="tx1"/>
                </a:solidFill>
                <a:ea typeface="ＭＳ Ｐゴシック" pitchFamily="-106" charset="-128"/>
                <a:cs typeface="+mn-cs"/>
              </a:rPr>
              <a:t>. Overview of the Status and Future of Water Cycle Observations </a:t>
            </a:r>
          </a:p>
          <a:p>
            <a:pPr lvl="0">
              <a:buNone/>
            </a:pPr>
            <a:r>
              <a:rPr lang="en-US" altLang="ja-JP" sz="1800" b="0" kern="1200" dirty="0" smtClean="0">
                <a:solidFill>
                  <a:schemeClr val="tx1"/>
                </a:solidFill>
                <a:ea typeface="ＭＳ Ｐゴシック" pitchFamily="-106" charset="-128"/>
                <a:cs typeface="+mn-cs"/>
              </a:rPr>
              <a:t>	4.1 Scope of Water Cycle Observations</a:t>
            </a:r>
          </a:p>
          <a:p>
            <a:pPr lvl="0">
              <a:buNone/>
            </a:pPr>
            <a:r>
              <a:rPr lang="en-US" altLang="ja-JP" sz="1800" b="0" kern="1200" dirty="0" smtClean="0">
                <a:solidFill>
                  <a:schemeClr val="tx1"/>
                </a:solidFill>
                <a:ea typeface="ＭＳ Ｐゴシック" pitchFamily="-106" charset="-128"/>
                <a:cs typeface="+mn-cs"/>
              </a:rPr>
              <a:t>	</a:t>
            </a:r>
            <a:r>
              <a:rPr lang="en-US" altLang="ja-JP" sz="1800" b="0" u="sng" kern="1200" dirty="0" smtClean="0">
                <a:solidFill>
                  <a:schemeClr val="tx1"/>
                </a:solidFill>
                <a:ea typeface="ＭＳ Ｐゴシック" pitchFamily="-106" charset="-128"/>
                <a:cs typeface="+mn-cs"/>
              </a:rPr>
              <a:t>4.2 The role of satellites in providing water cycle data (CEOS section) (Draft Available) </a:t>
            </a:r>
            <a:endParaRPr lang="en-US" altLang="ja-JP" sz="1800" b="0" kern="1200" dirty="0" smtClean="0">
              <a:solidFill>
                <a:schemeClr val="tx1"/>
              </a:solidFill>
              <a:ea typeface="ＭＳ Ｐゴシック" pitchFamily="-106" charset="-128"/>
              <a:cs typeface="+mn-cs"/>
            </a:endParaRPr>
          </a:p>
          <a:p>
            <a:pPr lvl="0">
              <a:buNone/>
            </a:pPr>
            <a:r>
              <a:rPr lang="en-US" altLang="ja-JP" sz="1800" b="0" kern="1200" dirty="0" smtClean="0">
                <a:solidFill>
                  <a:schemeClr val="tx1"/>
                </a:solidFill>
                <a:ea typeface="ＭＳ Ｐゴシック" pitchFamily="-106" charset="-128"/>
                <a:cs typeface="+mn-cs"/>
              </a:rPr>
              <a:t>	4.3 The role of in-situ data and the status of in-situ observational networks and data systems (WMO)</a:t>
            </a:r>
            <a:endParaRPr lang="ja-JP" altLang="ja-JP" sz="1800" b="0" kern="1200" smtClean="0">
              <a:solidFill>
                <a:schemeClr val="tx1"/>
              </a:solidFill>
              <a:ea typeface="ＭＳ Ｐゴシック" pitchFamily="-106" charset="-128"/>
              <a:cs typeface="+mn-cs"/>
            </a:endParaRPr>
          </a:p>
          <a:p>
            <a:pPr lvl="0">
              <a:buNone/>
            </a:pPr>
            <a:r>
              <a:rPr lang="en-US" altLang="ja-JP" sz="1800" b="0" kern="1200" dirty="0" smtClean="0">
                <a:solidFill>
                  <a:schemeClr val="tx1"/>
                </a:solidFill>
                <a:ea typeface="ＭＳ Ｐゴシック" pitchFamily="-106" charset="-128"/>
                <a:cs typeface="+mn-cs"/>
              </a:rPr>
              <a:t>	4.4 The status of water cycle measurements:</a:t>
            </a:r>
            <a:endParaRPr lang="ja-JP" altLang="ja-JP" sz="1800" b="0" kern="1200" smtClean="0">
              <a:solidFill>
                <a:schemeClr val="tx1"/>
              </a:solidFill>
              <a:ea typeface="ＭＳ Ｐゴシック" pitchFamily="-106" charset="-128"/>
              <a:cs typeface="+mn-cs"/>
            </a:endParaRPr>
          </a:p>
          <a:p>
            <a:pPr lvl="1">
              <a:buNone/>
            </a:pPr>
            <a:r>
              <a:rPr lang="en-US" altLang="ja-JP" sz="1400" b="0" kern="1200" dirty="0" smtClean="0">
                <a:solidFill>
                  <a:schemeClr val="tx1"/>
                </a:solidFill>
                <a:ea typeface="ＭＳ Ｐゴシック" pitchFamily="-106" charset="-128"/>
                <a:cs typeface="+mn-cs"/>
              </a:rPr>
              <a:t>	4.4.1 Clouds and Water </a:t>
            </a:r>
            <a:r>
              <a:rPr lang="en-US" altLang="ja-JP" sz="1400" b="0" kern="1200" dirty="0" err="1" smtClean="0">
                <a:solidFill>
                  <a:schemeClr val="tx1"/>
                </a:solidFill>
                <a:ea typeface="ＭＳ Ｐゴシック" pitchFamily="-106" charset="-128"/>
                <a:cs typeface="+mn-cs"/>
              </a:rPr>
              <a:t>Vapour</a:t>
            </a:r>
            <a:r>
              <a:rPr lang="en-US" altLang="ja-JP" sz="1400" b="0" kern="1200" dirty="0" smtClean="0">
                <a:solidFill>
                  <a:schemeClr val="tx1"/>
                </a:solidFill>
                <a:ea typeface="ＭＳ Ｐゴシック" pitchFamily="-106" charset="-128"/>
                <a:cs typeface="+mn-cs"/>
              </a:rPr>
              <a:t> (Draft Available)</a:t>
            </a:r>
            <a:endParaRPr lang="ja-JP" altLang="ja-JP" sz="1400" b="0" kern="1200" smtClean="0">
              <a:solidFill>
                <a:schemeClr val="tx1"/>
              </a:solidFill>
              <a:ea typeface="ＭＳ Ｐゴシック" pitchFamily="-106" charset="-128"/>
              <a:cs typeface="+mn-cs"/>
            </a:endParaRPr>
          </a:p>
          <a:p>
            <a:pPr lvl="1"/>
            <a:r>
              <a:rPr lang="en-US" altLang="ja-JP" sz="1400" b="0" kern="1200" dirty="0" smtClean="0">
                <a:solidFill>
                  <a:schemeClr val="tx1"/>
                </a:solidFill>
                <a:ea typeface="ＭＳ Ｐゴシック" pitchFamily="-106" charset="-128"/>
                <a:cs typeface="+mn-cs"/>
              </a:rPr>
              <a:t>4.4.2 Precipitation  (Draft Available)</a:t>
            </a:r>
            <a:endParaRPr lang="ja-JP" altLang="ja-JP" sz="1400" b="0" kern="1200" smtClean="0">
              <a:solidFill>
                <a:schemeClr val="tx1"/>
              </a:solidFill>
              <a:ea typeface="ＭＳ Ｐゴシック" pitchFamily="-106" charset="-128"/>
              <a:cs typeface="+mn-cs"/>
            </a:endParaRPr>
          </a:p>
          <a:p>
            <a:pPr lvl="1"/>
            <a:r>
              <a:rPr lang="en-US" altLang="ja-JP" sz="1400" b="0" kern="1200" dirty="0" smtClean="0">
                <a:solidFill>
                  <a:schemeClr val="tx1"/>
                </a:solidFill>
                <a:ea typeface="ＭＳ Ｐゴシック" pitchFamily="-106" charset="-128"/>
                <a:cs typeface="+mn-cs"/>
              </a:rPr>
              <a:t>4.4.3. Soil moisture </a:t>
            </a:r>
          </a:p>
          <a:p>
            <a:pPr lvl="1"/>
            <a:r>
              <a:rPr lang="en-US" altLang="ja-JP" sz="1400" b="0" kern="1200" dirty="0" smtClean="0">
                <a:solidFill>
                  <a:schemeClr val="tx1"/>
                </a:solidFill>
                <a:ea typeface="ＭＳ Ｐゴシック" pitchFamily="-106" charset="-128"/>
                <a:cs typeface="+mn-cs"/>
              </a:rPr>
              <a:t>4.4.4. </a:t>
            </a:r>
            <a:r>
              <a:rPr lang="en-US" altLang="ja-JP" sz="1400" b="0" kern="1200" dirty="0" err="1" smtClean="0">
                <a:solidFill>
                  <a:schemeClr val="tx1"/>
                </a:solidFill>
                <a:ea typeface="ＭＳ Ｐゴシック" pitchFamily="-106" charset="-128"/>
                <a:cs typeface="+mn-cs"/>
              </a:rPr>
              <a:t>Evapotranspiration</a:t>
            </a:r>
            <a:endParaRPr lang="en-US" altLang="ja-JP" sz="1400" b="0" kern="1200" dirty="0" smtClean="0">
              <a:solidFill>
                <a:schemeClr val="tx1"/>
              </a:solidFill>
              <a:ea typeface="ＭＳ Ｐゴシック" pitchFamily="-106" charset="-128"/>
              <a:cs typeface="+mn-cs"/>
            </a:endParaRPr>
          </a:p>
          <a:p>
            <a:pPr lvl="1"/>
            <a:r>
              <a:rPr lang="en-US" altLang="ja-JP" sz="1400" b="0" kern="1200" dirty="0" smtClean="0">
                <a:solidFill>
                  <a:schemeClr val="tx1"/>
                </a:solidFill>
                <a:ea typeface="ＭＳ Ｐゴシック" pitchFamily="-106" charset="-128"/>
                <a:cs typeface="+mn-cs"/>
              </a:rPr>
              <a:t>4.4.5. Runoff and discharge </a:t>
            </a:r>
          </a:p>
          <a:p>
            <a:pPr lvl="1"/>
            <a:r>
              <a:rPr lang="en-US" altLang="ja-JP" sz="1400" b="0" kern="1200" dirty="0" smtClean="0">
                <a:solidFill>
                  <a:schemeClr val="tx1"/>
                </a:solidFill>
                <a:ea typeface="ＭＳ Ｐゴシック" pitchFamily="-106" charset="-128"/>
                <a:cs typeface="+mn-cs"/>
              </a:rPr>
              <a:t>4.4.6.Surface Water Storage</a:t>
            </a:r>
          </a:p>
          <a:p>
            <a:pPr lvl="1"/>
            <a:r>
              <a:rPr lang="en-US" altLang="ja-JP" sz="1400" b="0" kern="1200" dirty="0" smtClean="0">
                <a:solidFill>
                  <a:schemeClr val="tx1"/>
                </a:solidFill>
                <a:ea typeface="ＭＳ Ｐゴシック" pitchFamily="-106" charset="-128"/>
                <a:cs typeface="+mn-cs"/>
              </a:rPr>
              <a:t>.4.7. Sub-surface water storage </a:t>
            </a:r>
            <a:r>
              <a:rPr lang="en-US" altLang="ja-JP" sz="1400" b="0" kern="1200" dirty="0" smtClean="0">
                <a:solidFill>
                  <a:schemeClr val="tx1"/>
                </a:solidFill>
                <a:ea typeface="ＭＳ Ｐゴシック" pitchFamily="-106" charset="-128"/>
              </a:rPr>
              <a:t>(Draft Available)</a:t>
            </a:r>
            <a:endParaRPr lang="ja-JP" altLang="ja-JP" sz="1400" b="0" kern="1200" smtClean="0">
              <a:solidFill>
                <a:schemeClr val="tx1"/>
              </a:solidFill>
              <a:ea typeface="ＭＳ Ｐゴシック" pitchFamily="-106" charset="-128"/>
            </a:endParaRPr>
          </a:p>
          <a:p>
            <a:pPr lvl="1"/>
            <a:r>
              <a:rPr lang="en-US" altLang="ja-JP" sz="1400" b="0" kern="1200" dirty="0" smtClean="0">
                <a:solidFill>
                  <a:schemeClr val="tx1"/>
                </a:solidFill>
                <a:ea typeface="ＭＳ Ｐゴシック" pitchFamily="-106" charset="-128"/>
                <a:cs typeface="+mn-cs"/>
              </a:rPr>
              <a:t>4.4.8. The </a:t>
            </a:r>
            <a:r>
              <a:rPr lang="en-US" altLang="ja-JP" sz="1400" b="0" kern="1200" dirty="0" err="1" smtClean="0">
                <a:solidFill>
                  <a:schemeClr val="tx1"/>
                </a:solidFill>
                <a:ea typeface="ＭＳ Ｐゴシック" pitchFamily="-106" charset="-128"/>
                <a:cs typeface="+mn-cs"/>
              </a:rPr>
              <a:t>cryosphere</a:t>
            </a:r>
            <a:endParaRPr lang="ja-JP" altLang="ja-JP" sz="1400" b="0" kern="1200" smtClean="0">
              <a:solidFill>
                <a:schemeClr val="tx1"/>
              </a:solidFill>
              <a:ea typeface="ＭＳ Ｐゴシック" pitchFamily="-106" charset="-128"/>
              <a:cs typeface="+mn-cs"/>
            </a:endParaRPr>
          </a:p>
          <a:p>
            <a:endParaRPr kumimoji="1" lang="ja-JP"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smtClean="0">
                <a:latin typeface="Tahoma" pitchFamily="-106" charset="0"/>
                <a:ea typeface="ＭＳ Ｐゴシック" pitchFamily="-106" charset="-128"/>
                <a:cs typeface="Tahoma" pitchFamily="-106" charset="0"/>
              </a:rPr>
              <a:t>Table of contents and chapter authors</a:t>
            </a:r>
            <a:endParaRPr kumimoji="1" lang="ja-JP" altLang="en-US"/>
          </a:p>
        </p:txBody>
      </p:sp>
      <p:sp>
        <p:nvSpPr>
          <p:cNvPr id="3" name="コンテンツ プレースホルダ 2"/>
          <p:cNvSpPr>
            <a:spLocks noGrp="1"/>
          </p:cNvSpPr>
          <p:nvPr>
            <p:ph idx="1"/>
          </p:nvPr>
        </p:nvSpPr>
        <p:spPr>
          <a:xfrm>
            <a:off x="296863" y="1457324"/>
            <a:ext cx="8445500" cy="5189135"/>
          </a:xfrm>
        </p:spPr>
        <p:txBody>
          <a:bodyPr/>
          <a:lstStyle/>
          <a:p>
            <a:pPr lvl="0">
              <a:buNone/>
            </a:pPr>
            <a:r>
              <a:rPr lang="en-US" altLang="ja-JP" dirty="0" smtClean="0"/>
              <a:t>5. The Status and Future of Water Quality </a:t>
            </a:r>
            <a:r>
              <a:rPr lang="en-US" altLang="ja-JP" smtClean="0"/>
              <a:t>Measurements :</a:t>
            </a:r>
            <a:endParaRPr lang="ja-JP" altLang="ja-JP" smtClean="0"/>
          </a:p>
          <a:p>
            <a:pPr>
              <a:buNone/>
            </a:pPr>
            <a:r>
              <a:rPr lang="en-US" altLang="ja-JP" sz="1800" b="0" dirty="0" smtClean="0"/>
              <a:t>	5.1 Scope of water quality measurements</a:t>
            </a:r>
          </a:p>
          <a:p>
            <a:pPr>
              <a:buNone/>
            </a:pPr>
            <a:r>
              <a:rPr lang="en-US" altLang="ja-JP" sz="1800" b="0" dirty="0" smtClean="0"/>
              <a:t>	5.2 Role of In-situ data and observational networks</a:t>
            </a:r>
          </a:p>
          <a:p>
            <a:pPr>
              <a:buNone/>
            </a:pPr>
            <a:r>
              <a:rPr lang="en-US" altLang="ja-JP" sz="1800" b="0" dirty="0" smtClean="0"/>
              <a:t>	5.3 Role of satellite measurements</a:t>
            </a:r>
          </a:p>
          <a:p>
            <a:pPr>
              <a:buNone/>
            </a:pPr>
            <a:r>
              <a:rPr lang="en-US" altLang="ja-JP" sz="1800" b="0" dirty="0" smtClean="0"/>
              <a:t>	5.4. The status of water quality measurements</a:t>
            </a:r>
          </a:p>
          <a:p>
            <a:pPr>
              <a:buNone/>
            </a:pPr>
            <a:endParaRPr lang="ja-JP" altLang="ja-JP" sz="1800" b="0" smtClean="0"/>
          </a:p>
          <a:p>
            <a:pPr>
              <a:buNone/>
            </a:pPr>
            <a:r>
              <a:rPr lang="en-US" altLang="ja-JP" dirty="0" smtClean="0"/>
              <a:t>6. Data Issues:</a:t>
            </a:r>
            <a:endParaRPr lang="ja-JP" altLang="ja-JP" smtClean="0"/>
          </a:p>
          <a:p>
            <a:pPr>
              <a:buNone/>
            </a:pPr>
            <a:r>
              <a:rPr lang="en-US" altLang="ja-JP" sz="1800" b="0" dirty="0" smtClean="0"/>
              <a:t>	</a:t>
            </a:r>
            <a:r>
              <a:rPr lang="en-US" altLang="ja-JP" sz="1800" b="0" u="sng" dirty="0" smtClean="0"/>
              <a:t>6.1 Calibration/ Validation issues (CEOS/WGCV to provide a volunteer)</a:t>
            </a:r>
          </a:p>
          <a:p>
            <a:pPr>
              <a:buNone/>
            </a:pPr>
            <a:r>
              <a:rPr lang="en-US" altLang="ja-JP" sz="1800" b="0" dirty="0" smtClean="0"/>
              <a:t>	</a:t>
            </a:r>
            <a:r>
              <a:rPr lang="en-US" altLang="ja-JP" sz="1800" b="0" u="sng" dirty="0" smtClean="0"/>
              <a:t>6.2 Data Acquisition </a:t>
            </a:r>
            <a:r>
              <a:rPr lang="en-US" altLang="ja-JP" sz="1800" b="0" u="sng" smtClean="0"/>
              <a:t>and Distribution</a:t>
            </a:r>
            <a:r>
              <a:rPr lang="ja-JP" altLang="en-US" sz="1800" b="0" u="sng" smtClean="0"/>
              <a:t> </a:t>
            </a:r>
            <a:r>
              <a:rPr lang="en-US" altLang="ja-JP" sz="1800" b="0" u="sng" smtClean="0"/>
              <a:t>(CEOS/WGISS to provide a volunteer)</a:t>
            </a:r>
            <a:endParaRPr lang="en-US" altLang="ja-JP" sz="1800" b="0" u="sng" dirty="0" smtClean="0"/>
          </a:p>
          <a:p>
            <a:pPr>
              <a:buNone/>
            </a:pPr>
            <a:r>
              <a:rPr lang="en-US" altLang="ja-JP" sz="1800" b="0" dirty="0" smtClean="0"/>
              <a:t>	6.3 GEOWOW</a:t>
            </a:r>
          </a:p>
          <a:p>
            <a:pPr>
              <a:buNone/>
            </a:pPr>
            <a:r>
              <a:rPr lang="en-US" altLang="ja-JP" sz="1800" b="0" dirty="0" smtClean="0"/>
              <a:t>	6.4 Observational Requirements for Prediction Systems (How do we make this different from user requirements)</a:t>
            </a:r>
            <a:endParaRPr lang="ja-JP" altLang="ja-JP" sz="1800" b="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smtClean="0">
                <a:latin typeface="Tahoma" pitchFamily="-106" charset="0"/>
                <a:ea typeface="ＭＳ Ｐゴシック" pitchFamily="-106" charset="-128"/>
                <a:cs typeface="Tahoma" pitchFamily="-106" charset="0"/>
              </a:rPr>
              <a:t>Table of contents and chapter authors</a:t>
            </a:r>
            <a:endParaRPr kumimoji="1" lang="ja-JP" altLang="en-US"/>
          </a:p>
        </p:txBody>
      </p:sp>
      <p:sp>
        <p:nvSpPr>
          <p:cNvPr id="3" name="コンテンツ プレースホルダ 2"/>
          <p:cNvSpPr>
            <a:spLocks noGrp="1"/>
          </p:cNvSpPr>
          <p:nvPr>
            <p:ph idx="1"/>
          </p:nvPr>
        </p:nvSpPr>
        <p:spPr>
          <a:xfrm>
            <a:off x="1" y="1378426"/>
            <a:ext cx="9143999" cy="5793478"/>
          </a:xfrm>
        </p:spPr>
        <p:txBody>
          <a:bodyPr/>
          <a:lstStyle/>
          <a:p>
            <a:pPr lvl="0">
              <a:buNone/>
            </a:pPr>
            <a:r>
              <a:rPr lang="en-US" altLang="ja-JP" dirty="0" smtClean="0"/>
              <a:t>7. Water Cycle Integration </a:t>
            </a:r>
            <a:endParaRPr lang="ja-JP" altLang="ja-JP" smtClean="0"/>
          </a:p>
          <a:p>
            <a:pPr lvl="0">
              <a:buNone/>
            </a:pPr>
            <a:r>
              <a:rPr lang="en-US" altLang="ja-JP" sz="1800" b="0" dirty="0" smtClean="0"/>
              <a:t>	</a:t>
            </a:r>
            <a:r>
              <a:rPr lang="en-US" altLang="ja-JP" sz="1600" b="0" dirty="0" smtClean="0"/>
              <a:t>The need for integration</a:t>
            </a:r>
            <a:endParaRPr lang="ja-JP" altLang="ja-JP" sz="1600" b="0" smtClean="0"/>
          </a:p>
          <a:p>
            <a:pPr lvl="0">
              <a:buNone/>
            </a:pPr>
            <a:r>
              <a:rPr lang="en-US" altLang="ja-JP" sz="1600" b="0" dirty="0" smtClean="0"/>
              <a:t>	Approaches for integration: a) globally, b) regionally, c) between in-situ and satellite measurements , d) across variables, e) across SBAs, </a:t>
            </a:r>
          </a:p>
          <a:p>
            <a:pPr>
              <a:buNone/>
            </a:pPr>
            <a:r>
              <a:rPr lang="en-US" altLang="ja-JP" sz="1600" b="0" dirty="0" smtClean="0"/>
              <a:t>	The Water Cycle Integrator </a:t>
            </a:r>
            <a:r>
              <a:rPr lang="en-US" altLang="ja-JP" sz="1600" b="0" kern="1200" dirty="0" smtClean="0">
                <a:solidFill>
                  <a:schemeClr val="tx1"/>
                </a:solidFill>
                <a:ea typeface="ＭＳ Ｐゴシック" pitchFamily="-106" charset="-128"/>
              </a:rPr>
              <a:t>(Draft Available)</a:t>
            </a:r>
            <a:endParaRPr lang="ja-JP" altLang="ja-JP" sz="1600" b="0" kern="1200" smtClean="0">
              <a:solidFill>
                <a:schemeClr val="tx1"/>
              </a:solidFill>
              <a:ea typeface="ＭＳ Ｐゴシック" pitchFamily="-106" charset="-128"/>
            </a:endParaRPr>
          </a:p>
          <a:p>
            <a:pPr lvl="0">
              <a:buNone/>
            </a:pPr>
            <a:r>
              <a:rPr lang="en-US" altLang="ja-JP" sz="1600" b="0" dirty="0" smtClean="0"/>
              <a:t>	Data assimilation systems </a:t>
            </a:r>
          </a:p>
          <a:p>
            <a:pPr lvl="0">
              <a:buNone/>
            </a:pPr>
            <a:r>
              <a:rPr lang="en-US" altLang="ja-JP" sz="1600" b="0" dirty="0" smtClean="0"/>
              <a:t>	Research Initiatives (e.g., GEWEX)</a:t>
            </a:r>
            <a:endParaRPr lang="ja-JP" altLang="ja-JP" sz="1600" b="0" smtClean="0"/>
          </a:p>
          <a:p>
            <a:pPr lvl="0">
              <a:buNone/>
            </a:pPr>
            <a:r>
              <a:rPr lang="en-US" altLang="ja-JP" sz="1600" b="0" dirty="0" smtClean="0"/>
              <a:t>	The role of models in integration</a:t>
            </a:r>
            <a:endParaRPr lang="ja-JP" altLang="ja-JP" sz="1600" b="0" smtClean="0"/>
          </a:p>
          <a:p>
            <a:pPr lvl="0">
              <a:buNone/>
            </a:pPr>
            <a:r>
              <a:rPr lang="en-US" altLang="ja-JP" sz="1600" b="0" dirty="0" smtClean="0"/>
              <a:t>	Regional Water Cycle Integration </a:t>
            </a:r>
          </a:p>
          <a:p>
            <a:pPr lvl="0">
              <a:buNone/>
            </a:pPr>
            <a:r>
              <a:rPr lang="en-US" altLang="ja-JP" dirty="0" smtClean="0"/>
              <a:t>8. Capacity Building and Regional Perspectives of water cycle information applications </a:t>
            </a:r>
            <a:endParaRPr lang="ja-JP" altLang="ja-JP" smtClean="0"/>
          </a:p>
          <a:p>
            <a:pPr>
              <a:buNone/>
            </a:pPr>
            <a:r>
              <a:rPr lang="en-US" altLang="ja-JP" sz="1800" b="0" smtClean="0"/>
              <a:t>	</a:t>
            </a:r>
            <a:r>
              <a:rPr lang="en-US" altLang="ja-JP" sz="1600" b="0" u="sng" smtClean="0"/>
              <a:t>Capacity </a:t>
            </a:r>
            <a:r>
              <a:rPr lang="en-US" altLang="ja-JP" sz="1600" b="0" u="sng" dirty="0" smtClean="0"/>
              <a:t>Building and </a:t>
            </a:r>
            <a:r>
              <a:rPr lang="en-US" altLang="ja-JP" sz="1600" b="0" u="sng" smtClean="0"/>
              <a:t>Technology Transfer (CEOS/WGCapD to provide a volunteer)</a:t>
            </a:r>
            <a:endParaRPr lang="en-US" altLang="ja-JP" sz="1600" b="0" u="sng" dirty="0" smtClean="0"/>
          </a:p>
          <a:p>
            <a:pPr>
              <a:buNone/>
            </a:pPr>
            <a:r>
              <a:rPr lang="en-US" altLang="ja-JP" sz="1600" b="0" dirty="0" smtClean="0"/>
              <a:t>      Asia (Draft Available)</a:t>
            </a:r>
            <a:endParaRPr lang="ja-JP" altLang="ja-JP" sz="1600" b="0" smtClean="0"/>
          </a:p>
          <a:p>
            <a:pPr>
              <a:buNone/>
            </a:pPr>
            <a:r>
              <a:rPr lang="en-US" altLang="ja-JP" sz="1600" b="0" dirty="0" smtClean="0"/>
              <a:t>	Europe</a:t>
            </a:r>
            <a:endParaRPr lang="ja-JP" altLang="ja-JP" sz="1600" b="0" smtClean="0"/>
          </a:p>
          <a:p>
            <a:pPr>
              <a:buNone/>
            </a:pPr>
            <a:r>
              <a:rPr lang="en-US" altLang="ja-JP" sz="1600" b="0" dirty="0" smtClean="0"/>
              <a:t>	Africa (Draft Available) </a:t>
            </a:r>
          </a:p>
          <a:p>
            <a:pPr>
              <a:buNone/>
            </a:pPr>
            <a:r>
              <a:rPr lang="en-US" altLang="ja-JP" sz="1600" b="0" dirty="0" smtClean="0"/>
              <a:t>	North America</a:t>
            </a:r>
            <a:endParaRPr lang="ja-JP" altLang="ja-JP" sz="1600" b="0" smtClean="0"/>
          </a:p>
          <a:p>
            <a:pPr>
              <a:buNone/>
            </a:pPr>
            <a:r>
              <a:rPr lang="en-US" altLang="ja-JP" sz="1600" b="0" dirty="0" smtClean="0"/>
              <a:t>	Latin and Caribbean America</a:t>
            </a:r>
            <a:endParaRPr kumimoji="1" lang="ja-JP" altLang="en-US" sz="16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smtClean="0">
                <a:latin typeface="Tahoma" pitchFamily="-106" charset="0"/>
                <a:ea typeface="ＭＳ Ｐゴシック" pitchFamily="-106" charset="-128"/>
                <a:cs typeface="Tahoma" pitchFamily="-106" charset="0"/>
              </a:rPr>
              <a:t>Table of contents and chapter authors</a:t>
            </a:r>
            <a:endParaRPr kumimoji="1" lang="ja-JP" altLang="en-US"/>
          </a:p>
        </p:txBody>
      </p:sp>
      <p:sp>
        <p:nvSpPr>
          <p:cNvPr id="3" name="コンテンツ プレースホルダ 2"/>
          <p:cNvSpPr>
            <a:spLocks noGrp="1"/>
          </p:cNvSpPr>
          <p:nvPr>
            <p:ph idx="1"/>
          </p:nvPr>
        </p:nvSpPr>
        <p:spPr>
          <a:xfrm>
            <a:off x="0" y="1457325"/>
            <a:ext cx="9067799" cy="4864100"/>
          </a:xfrm>
        </p:spPr>
        <p:txBody>
          <a:bodyPr/>
          <a:lstStyle/>
          <a:p>
            <a:pPr lvl="0">
              <a:buNone/>
            </a:pPr>
            <a:r>
              <a:rPr lang="en-US" altLang="ja-JP" smtClean="0"/>
              <a:t> 9</a:t>
            </a:r>
            <a:r>
              <a:rPr lang="en-US" altLang="ja-JP" dirty="0" smtClean="0"/>
              <a:t>. Linkages</a:t>
            </a:r>
            <a:endParaRPr lang="ja-JP" altLang="ja-JP" smtClean="0"/>
          </a:p>
          <a:p>
            <a:pPr>
              <a:buNone/>
            </a:pPr>
            <a:r>
              <a:rPr lang="en-US" altLang="ja-JP" dirty="0" smtClean="0"/>
              <a:t>10. Institutional and Funding Issues </a:t>
            </a:r>
          </a:p>
          <a:p>
            <a:pPr>
              <a:buNone/>
            </a:pPr>
            <a:r>
              <a:rPr lang="en-US" altLang="ja-JP" dirty="0" smtClean="0"/>
              <a:t>11. Implementation Plan </a:t>
            </a:r>
            <a:endParaRPr lang="ja-JP" altLang="ja-JP" smtClean="0"/>
          </a:p>
          <a:p>
            <a:pPr lvl="0">
              <a:buNone/>
            </a:pPr>
            <a:r>
              <a:rPr lang="en-US" altLang="ja-JP" sz="1800" b="0" dirty="0" smtClean="0"/>
              <a:t>	Water Cycle Integrator (Draft Available)</a:t>
            </a:r>
            <a:endParaRPr lang="ja-JP" altLang="ja-JP" sz="1800" b="0" smtClean="0"/>
          </a:p>
          <a:p>
            <a:pPr>
              <a:buNone/>
            </a:pPr>
            <a:r>
              <a:rPr lang="en-US" altLang="ja-JP" sz="1800" b="0" dirty="0" smtClean="0"/>
              <a:t>	Related IGWCO and GEO activities (Draft Available)</a:t>
            </a:r>
            <a:endParaRPr lang="ja-JP" altLang="ja-JP" sz="1800" b="0" smtClean="0"/>
          </a:p>
          <a:p>
            <a:pPr lvl="0">
              <a:buNone/>
            </a:pPr>
            <a:r>
              <a:rPr lang="en-US" altLang="ja-JP" dirty="0" smtClean="0"/>
              <a:t>12. Recommendations for preparing for Water Cycle activities in Phase II of GEO</a:t>
            </a:r>
            <a:endParaRPr lang="ja-JP" altLang="ja-JP" smtClean="0"/>
          </a:p>
          <a:p>
            <a:pPr lvl="0">
              <a:buNone/>
            </a:pPr>
            <a:r>
              <a:rPr lang="en-US" altLang="ja-JP" dirty="0" smtClean="0"/>
              <a:t>13. References </a:t>
            </a:r>
            <a:endParaRPr lang="ja-JP" altLang="ja-JP" smtClean="0"/>
          </a:p>
          <a:p>
            <a:pPr>
              <a:buNone/>
            </a:pPr>
            <a:endParaRPr kumimoji="1" lang="ja-JP"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9</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smtClean="0">
                <a:latin typeface="Tahoma" pitchFamily="-106" charset="0"/>
                <a:ea typeface="ＭＳ Ｐゴシック" pitchFamily="-106" charset="-128"/>
                <a:cs typeface="Tahoma" pitchFamily="-106" charset="0"/>
              </a:rPr>
              <a:t>Future Schedule</a:t>
            </a:r>
            <a:endParaRPr lang="en-US" dirty="0" smtClean="0">
              <a:latin typeface="Tahoma" pitchFamily="-106" charset="0"/>
              <a:ea typeface="ＭＳ Ｐゴシック" pitchFamily="-106" charset="-128"/>
              <a:cs typeface="Tahoma" pitchFamily="-106" charset="0"/>
            </a:endParaRPr>
          </a:p>
        </p:txBody>
      </p:sp>
      <p:sp>
        <p:nvSpPr>
          <p:cNvPr id="6" name="Rectangle 3"/>
          <p:cNvSpPr txBox="1">
            <a:spLocks noChangeArrowheads="1"/>
          </p:cNvSpPr>
          <p:nvPr/>
        </p:nvSpPr>
        <p:spPr>
          <a:xfrm>
            <a:off x="1" y="1214650"/>
            <a:ext cx="9144000" cy="5643349"/>
          </a:xfrm>
          <a:prstGeom prst="rect">
            <a:avLst/>
          </a:prstGeom>
        </p:spPr>
        <p:txBody>
          <a:bodyPr/>
          <a:lstStyle/>
          <a:p>
            <a:endParaRPr lang="en-US" altLang="ja-JP" b="1" u="sng" dirty="0" smtClean="0"/>
          </a:p>
          <a:p>
            <a:endParaRPr lang="en-US" altLang="ja-JP" b="1" u="sng" dirty="0" smtClean="0"/>
          </a:p>
          <a:p>
            <a:endParaRPr lang="en-US" altLang="ja-JP" b="1" u="sng" dirty="0" smtClean="0"/>
          </a:p>
          <a:p>
            <a:r>
              <a:rPr lang="en-US" altLang="ja-JP" b="1" u="sng" dirty="0" smtClean="0"/>
              <a:t>2012:</a:t>
            </a:r>
            <a:endParaRPr lang="ja-JP" altLang="ja-JP" b="1" smtClean="0"/>
          </a:p>
          <a:p>
            <a:r>
              <a:rPr lang="en-US" altLang="ja-JP" sz="1600" b="1" dirty="0" smtClean="0"/>
              <a:t>September 1 – all contributors will have submitted their contributions (This has slipped a bit)</a:t>
            </a:r>
            <a:endParaRPr lang="ja-JP" altLang="ja-JP" sz="1600" b="1" smtClean="0"/>
          </a:p>
          <a:p>
            <a:r>
              <a:rPr lang="en-US" altLang="ja-JP" sz="1600" dirty="0" smtClean="0"/>
              <a:t>September 20 – missing sections and bridging text would be drafted</a:t>
            </a:r>
            <a:endParaRPr lang="ja-JP" altLang="ja-JP" sz="1600" smtClean="0"/>
          </a:p>
          <a:p>
            <a:r>
              <a:rPr lang="en-US" altLang="ja-JP" sz="1600" b="1" dirty="0" smtClean="0"/>
              <a:t>October 1 – text would be circulated back to all authors for comments, corrections, etc</a:t>
            </a:r>
            <a:endParaRPr lang="ja-JP" altLang="ja-JP" sz="1600" b="1" smtClean="0"/>
          </a:p>
          <a:p>
            <a:r>
              <a:rPr lang="en-US" altLang="ja-JP" sz="1600" dirty="0" smtClean="0"/>
              <a:t>October 15 – comments would be circulated back to authors</a:t>
            </a:r>
            <a:endParaRPr lang="ja-JP" altLang="ja-JP" sz="1600" smtClean="0"/>
          </a:p>
          <a:p>
            <a:r>
              <a:rPr lang="en-US" altLang="ja-JP" sz="1600" b="1" dirty="0" smtClean="0"/>
              <a:t>October 22,23* - US Workshop.  Authors would present section overviews and suggestions for modifying the text (Alternative dates of Dec. 1 and 2 now under consideration)</a:t>
            </a:r>
            <a:endParaRPr lang="ja-JP" altLang="ja-JP" sz="1600" b="1" smtClean="0"/>
          </a:p>
          <a:p>
            <a:r>
              <a:rPr lang="en-US" altLang="ja-JP" sz="1600" dirty="0" smtClean="0"/>
              <a:t>November 15 – modified text would be developed</a:t>
            </a:r>
            <a:endParaRPr lang="ja-JP" altLang="ja-JP" sz="1600" smtClean="0"/>
          </a:p>
          <a:p>
            <a:r>
              <a:rPr lang="en-US" altLang="ja-JP" sz="1600" dirty="0" smtClean="0"/>
              <a:t>November 27 – document would be distributed to the general hydrologic community for comment</a:t>
            </a:r>
            <a:endParaRPr lang="ja-JP" altLang="ja-JP" sz="1600" smtClean="0"/>
          </a:p>
          <a:p>
            <a:r>
              <a:rPr lang="en-US" altLang="ja-JP" sz="1600" dirty="0" smtClean="0"/>
              <a:t>December 3-7 – Science session and town hall meeting dealing with the GEOSS Water Strategy</a:t>
            </a:r>
            <a:endParaRPr lang="ja-JP" altLang="ja-JP" sz="1600" smtClean="0"/>
          </a:p>
          <a:p>
            <a:r>
              <a:rPr lang="en-US" altLang="ja-JP" sz="1600" dirty="0" smtClean="0"/>
              <a:t>December 31 – Review comments received and distributed to authors for action</a:t>
            </a:r>
            <a:endParaRPr lang="ja-JP" altLang="ja-JP" sz="1600" smtClean="0"/>
          </a:p>
          <a:p>
            <a:pPr lvl="0"/>
            <a:r>
              <a:rPr lang="en-US" altLang="ja-JP" sz="1600" dirty="0" smtClean="0"/>
              <a:t>Full inventory of high resolution images would be available for the report.</a:t>
            </a:r>
            <a:endParaRPr lang="ja-JP" altLang="ja-JP" sz="1600" smtClean="0"/>
          </a:p>
          <a:p>
            <a:endParaRPr lang="ja-JP" altLang="ja-JP" sz="1600" b="1"/>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theme/theme1.xml><?xml version="1.0" encoding="utf-8"?>
<a:theme xmlns:a="http://schemas.openxmlformats.org/drawingml/2006/main" name="4_EUM_template_v03">
  <a:themeElements>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fontScheme name="4_EUM_template_v03">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lnDef>
  </a:objectDefaults>
  <a:extraClrSchemeLst>
    <a:extraClrScheme>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clrMap bg1="lt1" tx1="dk1" bg2="lt2" tx2="dk2" accent1="accent1" accent2="accent2" accent3="accent3" accent4="accent4" accent5="accent5" accent6="accent6" hlink="hlink" folHlink="folHlink"/>
    </a:extraClrScheme>
    <a:extraClrScheme>
      <a:clrScheme name="1_EUM_template_v03 2">
        <a:dk1>
          <a:srgbClr val="002569"/>
        </a:dk1>
        <a:lt1>
          <a:srgbClr val="FFFFFF"/>
        </a:lt1>
        <a:dk2>
          <a:srgbClr val="002569"/>
        </a:dk2>
        <a:lt2>
          <a:srgbClr val="5F758D"/>
        </a:lt2>
        <a:accent1>
          <a:srgbClr val="F6D0A9"/>
        </a:accent1>
        <a:accent2>
          <a:srgbClr val="EBCAE3"/>
        </a:accent2>
        <a:accent3>
          <a:srgbClr val="FFFFFF"/>
        </a:accent3>
        <a:accent4>
          <a:srgbClr val="001E59"/>
        </a:accent4>
        <a:accent5>
          <a:srgbClr val="FAE4D1"/>
        </a:accent5>
        <a:accent6>
          <a:srgbClr val="D5B7CE"/>
        </a:accent6>
        <a:hlink>
          <a:srgbClr val="4E2029"/>
        </a:hlink>
        <a:folHlink>
          <a:srgbClr val="423B69"/>
        </a:folHlink>
      </a:clrScheme>
      <a:clrMap bg1="lt1" tx1="dk1" bg2="lt2" tx2="dk2" accent1="accent1" accent2="accent2" accent3="accent3" accent4="accent4" accent5="accent5" accent6="accent6" hlink="hlink" folHlink="folHlink"/>
    </a:extraClrScheme>
    <a:extraClrScheme>
      <a:clrScheme name="1_EUM_template_v03 3">
        <a:dk1>
          <a:srgbClr val="002569"/>
        </a:dk1>
        <a:lt1>
          <a:srgbClr val="FFFFFF"/>
        </a:lt1>
        <a:dk2>
          <a:srgbClr val="002569"/>
        </a:dk2>
        <a:lt2>
          <a:srgbClr val="5F758D"/>
        </a:lt2>
        <a:accent1>
          <a:srgbClr val="5B97B1"/>
        </a:accent1>
        <a:accent2>
          <a:srgbClr val="F39600"/>
        </a:accent2>
        <a:accent3>
          <a:srgbClr val="FFFFFF"/>
        </a:accent3>
        <a:accent4>
          <a:srgbClr val="001E59"/>
        </a:accent4>
        <a:accent5>
          <a:srgbClr val="B5C9D5"/>
        </a:accent5>
        <a:accent6>
          <a:srgbClr val="DC8700"/>
        </a:accent6>
        <a:hlink>
          <a:srgbClr val="FFE4AE"/>
        </a:hlink>
        <a:folHlink>
          <a:srgbClr val="002A3D"/>
        </a:folHlink>
      </a:clrScheme>
      <a:clrMap bg1="lt1" tx1="dk1" bg2="lt2" tx2="dk2" accent1="accent1" accent2="accent2" accent3="accent3" accent4="accent4" accent5="accent5" accent6="accent6" hlink="hlink" folHlink="folHlink"/>
    </a:extraClrScheme>
    <a:extraClrScheme>
      <a:clrScheme name="1_EUM_template_v03 4">
        <a:dk1>
          <a:srgbClr val="002569"/>
        </a:dk1>
        <a:lt1>
          <a:srgbClr val="FFFFFF"/>
        </a:lt1>
        <a:dk2>
          <a:srgbClr val="002569"/>
        </a:dk2>
        <a:lt2>
          <a:srgbClr val="5F758D"/>
        </a:lt2>
        <a:accent1>
          <a:srgbClr val="003F80"/>
        </a:accent1>
        <a:accent2>
          <a:srgbClr val="BDD7EE"/>
        </a:accent2>
        <a:accent3>
          <a:srgbClr val="FFFFFF"/>
        </a:accent3>
        <a:accent4>
          <a:srgbClr val="001E59"/>
        </a:accent4>
        <a:accent5>
          <a:srgbClr val="AAAFC0"/>
        </a:accent5>
        <a:accent6>
          <a:srgbClr val="ABC3D8"/>
        </a:accent6>
        <a:hlink>
          <a:srgbClr val="FFD350"/>
        </a:hlink>
        <a:folHlink>
          <a:srgbClr val="EB6F3F"/>
        </a:folHlink>
      </a:clrScheme>
      <a:clrMap bg1="lt1" tx1="dk1" bg2="lt2" tx2="dk2" accent1="accent1" accent2="accent2" accent3="accent3" accent4="accent4" accent5="accent5" accent6="accent6" hlink="hlink" folHlink="folHlink"/>
    </a:extraClrScheme>
    <a:extraClrScheme>
      <a:clrScheme name="1_EUM_template_v03 5">
        <a:dk1>
          <a:srgbClr val="002569"/>
        </a:dk1>
        <a:lt1>
          <a:srgbClr val="FFFFFF"/>
        </a:lt1>
        <a:dk2>
          <a:srgbClr val="002569"/>
        </a:dk2>
        <a:lt2>
          <a:srgbClr val="5F758D"/>
        </a:lt2>
        <a:accent1>
          <a:srgbClr val="C75B12"/>
        </a:accent1>
        <a:accent2>
          <a:srgbClr val="003359"/>
        </a:accent2>
        <a:accent3>
          <a:srgbClr val="FFFFFF"/>
        </a:accent3>
        <a:accent4>
          <a:srgbClr val="001E59"/>
        </a:accent4>
        <a:accent5>
          <a:srgbClr val="E0B5AA"/>
        </a:accent5>
        <a:accent6>
          <a:srgbClr val="002D50"/>
        </a:accent6>
        <a:hlink>
          <a:srgbClr val="92A2BD"/>
        </a:hlink>
        <a:folHlink>
          <a:srgbClr val="C7B37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290</TotalTime>
  <Words>786</Words>
  <Application>Microsoft Macintosh PowerPoint</Application>
  <PresentationFormat>On-screen Show (4:3)</PresentationFormat>
  <Paragraphs>123</Paragraphs>
  <Slides>11</Slides>
  <Notes>3</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4_EUM_template_v03</vt:lpstr>
      <vt:lpstr>The GEO Water Strategy Report – The CEOS Contribution</vt:lpstr>
      <vt:lpstr>GEO Water Cycle Strategy</vt:lpstr>
      <vt:lpstr>GEO Water Cycle Strategy - from observations to decision</vt:lpstr>
      <vt:lpstr>Table of contents and chapter authors</vt:lpstr>
      <vt:lpstr>Table of contents and chapter authors</vt:lpstr>
      <vt:lpstr>Table of contents and chapter authors</vt:lpstr>
      <vt:lpstr>Table of contents and chapter authors</vt:lpstr>
      <vt:lpstr>Table of contents and chapter authors</vt:lpstr>
      <vt:lpstr>Future Schedule</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Brian Killough</dc:creator>
  <cp:lastModifiedBy>George Dyke</cp:lastModifiedBy>
  <cp:revision>27</cp:revision>
  <dcterms:created xsi:type="dcterms:W3CDTF">2011-11-16T09:23:13Z</dcterms:created>
  <dcterms:modified xsi:type="dcterms:W3CDTF">2012-09-06T03:32:55Z</dcterms:modified>
</cp:coreProperties>
</file>