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  <p:sldMasterId id="2147483652" r:id="rId3"/>
  </p:sldMasterIdLst>
  <p:notesMasterIdLst>
    <p:notesMasterId r:id="rId13"/>
  </p:notesMasterIdLst>
  <p:handoutMasterIdLst>
    <p:handoutMasterId r:id="rId14"/>
  </p:handoutMasterIdLst>
  <p:sldIdLst>
    <p:sldId id="563" r:id="rId4"/>
    <p:sldId id="569" r:id="rId5"/>
    <p:sldId id="570" r:id="rId6"/>
    <p:sldId id="571" r:id="rId7"/>
    <p:sldId id="572" r:id="rId8"/>
    <p:sldId id="573" r:id="rId9"/>
    <p:sldId id="566" r:id="rId10"/>
    <p:sldId id="575" r:id="rId11"/>
    <p:sldId id="568" r:id="rId12"/>
  </p:sldIdLst>
  <p:sldSz cx="9906000" cy="6858000" type="A4"/>
  <p:notesSz cx="6761163" cy="99425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ヒラギノ角ゴ Pro W3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ヒラギノ角ゴ Pro W3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ヒラギノ角ゴ Pro W3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ヒラギノ角ゴ Pro W3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ヒラギノ角ゴ Pro W3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ヒラギノ角ゴ Pro W3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ヒラギノ角ゴ Pro W3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ヒラギノ角ゴ Pro W3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ヒラギノ角ゴ Pro W3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NE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EB8"/>
    <a:srgbClr val="6273AA"/>
    <a:srgbClr val="FFB219"/>
    <a:srgbClr val="CCFF99"/>
    <a:srgbClr val="FFCC66"/>
    <a:srgbClr val="09367A"/>
    <a:srgbClr val="949EC4"/>
    <a:srgbClr val="FE35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392" autoAdjust="0"/>
    <p:restoredTop sz="95495" autoAdjust="0"/>
  </p:normalViewPr>
  <p:slideViewPr>
    <p:cSldViewPr>
      <p:cViewPr>
        <p:scale>
          <a:sx n="50" d="100"/>
          <a:sy n="50" d="100"/>
        </p:scale>
        <p:origin x="-984" y="2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020"/>
    </p:cViewPr>
  </p:sorterViewPr>
  <p:notesViewPr>
    <p:cSldViewPr>
      <p:cViewPr varScale="1">
        <p:scale>
          <a:sx n="61" d="100"/>
          <a:sy n="61" d="100"/>
        </p:scale>
        <p:origin x="-1086" y="-78"/>
      </p:cViewPr>
      <p:guideLst>
        <p:guide orient="horz" pos="3132"/>
        <p:guide pos="213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27" tIns="46163" rIns="92327" bIns="46163" numCol="1" anchor="t" anchorCtr="0" compatLnSpc="1">
            <a:prstTxWarp prst="textNoShape">
              <a:avLst/>
            </a:prstTxWarp>
          </a:bodyPr>
          <a:lstStyle>
            <a:lvl1pPr algn="l" defTabSz="923925" eaLnBrk="0" hangingPunct="0">
              <a:defRPr sz="1200" b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0638" y="0"/>
            <a:ext cx="29289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27" tIns="46163" rIns="92327" bIns="46163" numCol="1" anchor="t" anchorCtr="0" compatLnSpc="1">
            <a:prstTxWarp prst="textNoShape">
              <a:avLst/>
            </a:prstTxWarp>
          </a:bodyPr>
          <a:lstStyle>
            <a:lvl1pPr algn="r" defTabSz="923925" eaLnBrk="0" hangingPunct="0">
              <a:defRPr sz="1200" b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289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27" tIns="46163" rIns="92327" bIns="46163" numCol="1" anchor="b" anchorCtr="0" compatLnSpc="1">
            <a:prstTxWarp prst="textNoShape">
              <a:avLst/>
            </a:prstTxWarp>
          </a:bodyPr>
          <a:lstStyle>
            <a:lvl1pPr algn="l" defTabSz="923925" eaLnBrk="0" hangingPunct="0">
              <a:defRPr sz="1200" b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0638" y="9444038"/>
            <a:ext cx="29289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27" tIns="46163" rIns="92327" bIns="46163" numCol="1" anchor="b" anchorCtr="0" compatLnSpc="1">
            <a:prstTxWarp prst="textNoShape">
              <a:avLst/>
            </a:prstTxWarp>
          </a:bodyPr>
          <a:lstStyle>
            <a:lvl1pPr algn="r" defTabSz="923925" eaLnBrk="0" hangingPunct="0">
              <a:defRPr sz="1200" b="0"/>
            </a:lvl1pPr>
          </a:lstStyle>
          <a:p>
            <a:pPr>
              <a:defRPr/>
            </a:pPr>
            <a:fld id="{84B3C942-0CCA-44E6-81A4-782DA4338D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27" tIns="46163" rIns="92327" bIns="46163" numCol="1" anchor="t" anchorCtr="0" compatLnSpc="1">
            <a:prstTxWarp prst="textNoShape">
              <a:avLst/>
            </a:prstTxWarp>
          </a:bodyPr>
          <a:lstStyle>
            <a:lvl1pPr algn="l" defTabSz="923925" eaLnBrk="0" hangingPunct="0">
              <a:defRPr sz="1200" b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2225" y="0"/>
            <a:ext cx="29289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27" tIns="46163" rIns="92327" bIns="46163" numCol="1" anchor="t" anchorCtr="0" compatLnSpc="1">
            <a:prstTxWarp prst="textNoShape">
              <a:avLst/>
            </a:prstTxWarp>
          </a:bodyPr>
          <a:lstStyle>
            <a:lvl1pPr algn="r" defTabSz="923925" eaLnBrk="0" hangingPunct="0">
              <a:defRPr sz="1200" b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87388" y="744538"/>
            <a:ext cx="538797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1700" y="4722813"/>
            <a:ext cx="4957763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27" tIns="46163" rIns="92327" bIns="461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289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27" tIns="46163" rIns="92327" bIns="46163" numCol="1" anchor="b" anchorCtr="0" compatLnSpc="1">
            <a:prstTxWarp prst="textNoShape">
              <a:avLst/>
            </a:prstTxWarp>
          </a:bodyPr>
          <a:lstStyle>
            <a:lvl1pPr algn="l" defTabSz="923925" eaLnBrk="0" hangingPunct="0">
              <a:defRPr sz="1200" b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2225" y="9445625"/>
            <a:ext cx="29289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27" tIns="46163" rIns="92327" bIns="46163" numCol="1" anchor="b" anchorCtr="0" compatLnSpc="1">
            <a:prstTxWarp prst="textNoShape">
              <a:avLst/>
            </a:prstTxWarp>
          </a:bodyPr>
          <a:lstStyle>
            <a:lvl1pPr algn="r" defTabSz="923925" eaLnBrk="0" hangingPunct="0">
              <a:defRPr sz="1200" b="0"/>
            </a:lvl1pPr>
          </a:lstStyle>
          <a:p>
            <a:pPr>
              <a:defRPr/>
            </a:pPr>
            <a:fld id="{BF2DFE68-D5E2-44C7-8D00-F1CFA776B5E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D7915B-F983-4FF5-A016-85A2FD18DEE9}" type="slidenum">
              <a:rPr lang="fr-FR" smtClean="0"/>
              <a:pPr/>
              <a:t>7</a:t>
            </a:fld>
            <a:endParaRPr lang="fr-FR" smtClean="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F8DE32-820F-42B7-A859-33A6399188A3}" type="slidenum">
              <a:rPr lang="fr-FR" smtClean="0"/>
              <a:pPr/>
              <a:t>9</a:t>
            </a:fld>
            <a:endParaRPr lang="fr-FR" smtClean="0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8211B-06FA-4CB4-94DB-5B4C2B4F249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A9A97-2AC5-4FE7-8AFD-0A5FFC4474B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410450" y="44450"/>
            <a:ext cx="2222500" cy="64087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44450"/>
            <a:ext cx="6516687" cy="64087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D6D0D-62AD-4E1E-9EDF-5344D94FF9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90E21-FA4C-46F2-83CA-1A075A3E112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9820F-2E8F-4A9E-8503-09BEEF9E8B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109ED-211E-4E01-A63E-1D08F98A9BB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3" y="1989138"/>
            <a:ext cx="417512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68888" y="1989138"/>
            <a:ext cx="417512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A7B29-D54C-4CC8-BF70-CA622F36DC9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41EDD-633C-4636-8233-636312FA9C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D14AF-0529-4820-A71D-A4203527829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AA49-F025-4378-A00B-2D9A99C0F4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06A78-F4D0-47E9-8A47-BDBA8166D80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E8FD4-30CB-4F0D-A144-B15E1EF1440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6AAC2-8A90-45FB-AB89-1C8A5D7390E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4207E-7A30-4A49-B43B-4FA0EC02B8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410450" y="44450"/>
            <a:ext cx="2222500" cy="64087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44450"/>
            <a:ext cx="6516687" cy="64087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F5F3E-F548-4AFA-8090-5FEC2F82F6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FF5FC-B8D2-41B2-B587-C773BF743B4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FDD7A-A31D-4245-94B7-800C14190E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63992-055A-4A88-80C4-ECEB40F7C1A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3" y="1989138"/>
            <a:ext cx="417512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68888" y="1989138"/>
            <a:ext cx="417512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E4FCF-FDC0-42D5-B39D-AFA4BF6D818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89EA3-B958-4C4B-8385-E601099CE69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05F88-02E1-4DED-BD9D-99DC4D32EE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CE7D9-5D22-4D7A-AD96-71D9303FDC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C7856-2B3A-49A7-BBEC-239C5E567F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2EB4F-3230-4ED7-B014-EF4F69F2B87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50C23-52FF-42D1-9635-3A077B493B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16C14-96C0-4F97-8DDA-DA20BB7DE1E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410450" y="44450"/>
            <a:ext cx="2222500" cy="64087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44450"/>
            <a:ext cx="6516687" cy="64087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D855B-8151-4D00-9F94-A3729D3915E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3" y="1989138"/>
            <a:ext cx="417512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68888" y="1989138"/>
            <a:ext cx="417512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E89AC-4EA0-4390-8EDB-2DA76142C1F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3A9AA-87DC-4A1D-A198-60E0C9EBB9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50312-BBF4-4512-A0B1-4008A67FBA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35667-D8A3-4AB7-B841-C9BE3BCD34D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41A4A-341E-4B92-A655-86F3660BE49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7EB82-9230-48CC-A212-86A049FD28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2050" y="44450"/>
            <a:ext cx="720090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1989138"/>
            <a:ext cx="85026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 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85088" y="657225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solidFill>
                  <a:srgbClr val="09367A"/>
                </a:solidFill>
              </a:defRPr>
            </a:lvl1pPr>
          </a:lstStyle>
          <a:p>
            <a:pPr>
              <a:defRPr/>
            </a:pPr>
            <a:fld id="{BD0F7745-051E-4FB1-8827-3735CDB69A5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029" name="Picture 5" descr="logo_CNES_2011_courbe_bleu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025" y="80963"/>
            <a:ext cx="4303713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B80AD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B80AD"/>
          </a:solidFill>
          <a:latin typeface="Arial" charset="0"/>
          <a:ea typeface="ヒラギノ角ゴ Pro W3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B80AD"/>
          </a:solidFill>
          <a:latin typeface="Arial" charset="0"/>
          <a:ea typeface="ヒラギノ角ゴ Pro W3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B80AD"/>
          </a:solidFill>
          <a:latin typeface="Arial" charset="0"/>
          <a:ea typeface="ヒラギノ角ゴ Pro W3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B80AD"/>
          </a:solidFill>
          <a:latin typeface="Arial" charset="0"/>
          <a:ea typeface="ヒラギノ角ゴ Pro W3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400" b="1">
          <a:solidFill>
            <a:srgbClr val="7B80AD"/>
          </a:solidFill>
          <a:latin typeface="Arial" charset="0"/>
          <a:ea typeface="ヒラギノ角ゴ Pro W3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400" b="1">
          <a:solidFill>
            <a:srgbClr val="7B80AD"/>
          </a:solidFill>
          <a:latin typeface="Arial" charset="0"/>
          <a:ea typeface="ヒラギノ角ゴ Pro W3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400" b="1">
          <a:solidFill>
            <a:srgbClr val="7B80AD"/>
          </a:solidFill>
          <a:latin typeface="Arial" charset="0"/>
          <a:ea typeface="ヒラギノ角ゴ Pro W3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400" b="1">
          <a:solidFill>
            <a:srgbClr val="7B80AD"/>
          </a:solidFill>
          <a:latin typeface="Arial" charset="0"/>
          <a:ea typeface="ヒラギノ角ゴ Pro W3" charset="-128"/>
        </a:defRPr>
      </a:lvl9pPr>
    </p:titleStyle>
    <p:bodyStyle>
      <a:lvl1pPr marL="174625" indent="-17462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■"/>
        <a:defRPr sz="2000" b="1">
          <a:solidFill>
            <a:srgbClr val="09367A"/>
          </a:solidFill>
          <a:latin typeface="+mn-lt"/>
          <a:ea typeface="+mn-ea"/>
          <a:cs typeface="+mn-cs"/>
        </a:defRPr>
      </a:lvl1pPr>
      <a:lvl2pPr marL="527050" indent="-173038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w"/>
        <a:defRPr b="1">
          <a:solidFill>
            <a:srgbClr val="09367A"/>
          </a:solidFill>
          <a:latin typeface="+mn-lt"/>
          <a:ea typeface="+mn-ea"/>
        </a:defRPr>
      </a:lvl2pPr>
      <a:lvl3pPr marL="900113" indent="-193675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9367A"/>
          </a:solidFill>
          <a:latin typeface="+mn-lt"/>
          <a:ea typeface="+mn-ea"/>
        </a:defRPr>
      </a:lvl3pPr>
      <a:lvl4pPr marL="2335213" indent="-174625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"/>
        <a:defRPr sz="1600">
          <a:solidFill>
            <a:srgbClr val="09367A"/>
          </a:solidFill>
          <a:latin typeface="+mn-lt"/>
          <a:ea typeface="+mn-ea"/>
        </a:defRPr>
      </a:lvl4pPr>
      <a:lvl5pPr marL="2514600" indent="-685800" algn="l" rtl="0" eaLnBrk="0" fontAlgn="base" hangingPunct="0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5pPr>
      <a:lvl6pPr marL="2971800" algn="l" rtl="0" fontAlgn="base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6pPr>
      <a:lvl7pPr marL="3429000" algn="l" rtl="0" fontAlgn="base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7pPr>
      <a:lvl8pPr marL="3886200" algn="l" rtl="0" fontAlgn="base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8pPr>
      <a:lvl9pPr marL="4343400" algn="l" rtl="0" fontAlgn="base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2050" y="44450"/>
            <a:ext cx="720090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1989138"/>
            <a:ext cx="85026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 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59802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85088" y="657225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solidFill>
                  <a:srgbClr val="09367A"/>
                </a:solidFill>
              </a:defRPr>
            </a:lvl1pPr>
          </a:lstStyle>
          <a:p>
            <a:pPr>
              <a:defRPr/>
            </a:pPr>
            <a:fld id="{F6EF0E72-8557-4C51-B701-6283A76DD0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3317" name="Picture 5" descr="logo_CNES_2011_courbe_blanc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57150" y="115888"/>
            <a:ext cx="4391025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</a:defRPr>
      </a:lvl9pPr>
    </p:titleStyle>
    <p:bodyStyle>
      <a:lvl1pPr marL="174625" indent="-17462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■"/>
        <a:defRPr sz="2000" b="1">
          <a:solidFill>
            <a:schemeClr val="bg1"/>
          </a:solidFill>
          <a:latin typeface="+mn-lt"/>
          <a:ea typeface="+mn-ea"/>
          <a:cs typeface="+mn-cs"/>
        </a:defRPr>
      </a:lvl1pPr>
      <a:lvl2pPr marL="527050" indent="-173038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w"/>
        <a:defRPr b="1">
          <a:solidFill>
            <a:schemeClr val="bg1"/>
          </a:solidFill>
          <a:latin typeface="+mn-lt"/>
          <a:ea typeface="+mn-ea"/>
        </a:defRPr>
      </a:lvl2pPr>
      <a:lvl3pPr marL="900113" indent="-193675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chemeClr val="bg1"/>
          </a:solidFill>
          <a:latin typeface="+mn-lt"/>
          <a:ea typeface="+mn-ea"/>
        </a:defRPr>
      </a:lvl3pPr>
      <a:lvl4pPr marL="2335213" indent="-174625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"/>
        <a:defRPr sz="1600">
          <a:solidFill>
            <a:srgbClr val="09367A"/>
          </a:solidFill>
          <a:latin typeface="+mn-lt"/>
          <a:ea typeface="+mn-ea"/>
        </a:defRPr>
      </a:lvl4pPr>
      <a:lvl5pPr marL="2514600" indent="-685800" algn="l" rtl="0" eaLnBrk="0" fontAlgn="base" hangingPunct="0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5pPr>
      <a:lvl6pPr marL="2971800" algn="l" rtl="0" fontAlgn="base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6pPr>
      <a:lvl7pPr marL="3429000" algn="l" rtl="0" fontAlgn="base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7pPr>
      <a:lvl8pPr marL="3886200" algn="l" rtl="0" fontAlgn="base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8pPr>
      <a:lvl9pPr marL="4343400" algn="l" rtl="0" fontAlgn="base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E2D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2050" y="44450"/>
            <a:ext cx="720090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1989138"/>
            <a:ext cx="85026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 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59904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85088" y="657225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solidFill>
                  <a:srgbClr val="09367A"/>
                </a:solidFill>
              </a:defRPr>
            </a:lvl1pPr>
          </a:lstStyle>
          <a:p>
            <a:pPr>
              <a:defRPr/>
            </a:pPr>
            <a:fld id="{DC2217D1-DFC0-4FFE-82E8-D8610F0BCA7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25605" name="Picture 5" descr="logo_CNES_2011_courbe_blanc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57150" y="115888"/>
            <a:ext cx="4391025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  <p:sldLayoutId id="2147483675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ヒラギノ角ゴ Pro W3" charset="-128"/>
        </a:defRPr>
      </a:lvl9pPr>
    </p:titleStyle>
    <p:bodyStyle>
      <a:lvl1pPr marL="174625" indent="-17462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■"/>
        <a:defRPr sz="2000" b="1">
          <a:solidFill>
            <a:schemeClr val="bg1"/>
          </a:solidFill>
          <a:latin typeface="+mn-lt"/>
          <a:ea typeface="+mn-ea"/>
          <a:cs typeface="+mn-cs"/>
        </a:defRPr>
      </a:lvl1pPr>
      <a:lvl2pPr marL="527050" indent="-173038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w"/>
        <a:defRPr b="1">
          <a:solidFill>
            <a:schemeClr val="bg1"/>
          </a:solidFill>
          <a:latin typeface="+mn-lt"/>
          <a:ea typeface="+mn-ea"/>
        </a:defRPr>
      </a:lvl2pPr>
      <a:lvl3pPr marL="900113" indent="-193675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chemeClr val="bg1"/>
          </a:solidFill>
          <a:latin typeface="+mn-lt"/>
          <a:ea typeface="+mn-ea"/>
        </a:defRPr>
      </a:lvl3pPr>
      <a:lvl4pPr marL="2335213" indent="-174625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"/>
        <a:defRPr sz="1600">
          <a:solidFill>
            <a:srgbClr val="09367A"/>
          </a:solidFill>
          <a:latin typeface="+mn-lt"/>
          <a:ea typeface="+mn-ea"/>
        </a:defRPr>
      </a:lvl4pPr>
      <a:lvl5pPr marL="2514600" indent="-685800" algn="l" rtl="0" eaLnBrk="0" fontAlgn="base" hangingPunct="0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5pPr>
      <a:lvl6pPr marL="2971800" algn="l" rtl="0" fontAlgn="base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6pPr>
      <a:lvl7pPr marL="3429000" algn="l" rtl="0" fontAlgn="base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7pPr>
      <a:lvl8pPr marL="3886200" algn="l" rtl="0" fontAlgn="base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8pPr>
      <a:lvl9pPr marL="4343400" algn="l" rtl="0" fontAlgn="base">
        <a:spcBef>
          <a:spcPct val="20000"/>
        </a:spcBef>
        <a:spcAft>
          <a:spcPct val="0"/>
        </a:spcAft>
        <a:defRPr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FR" sz="2800" dirty="0" smtClean="0"/>
              <a:t>CEOS Vice Chair Report</a:t>
            </a:r>
          </a:p>
        </p:txBody>
      </p:sp>
      <p:sp>
        <p:nvSpPr>
          <p:cNvPr id="39938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/>
            <a:r>
              <a:rPr lang="fr-FR" sz="2400" dirty="0" smtClean="0"/>
              <a:t>S. Hosford</a:t>
            </a:r>
          </a:p>
          <a:p>
            <a:pPr algn="l" eaLnBrk="1" hangingPunct="1"/>
            <a:r>
              <a:rPr lang="fr-FR" sz="2400" dirty="0" smtClean="0"/>
              <a:t>CNES, CEOS SIT vice-chair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Context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1363" y="1285860"/>
            <a:ext cx="8502650" cy="4464050"/>
          </a:xfrm>
        </p:spPr>
        <p:txBody>
          <a:bodyPr/>
          <a:lstStyle/>
          <a:p>
            <a:pPr>
              <a:buNone/>
            </a:pPr>
            <a:r>
              <a:rPr lang="en-IE" dirty="0" smtClean="0"/>
              <a:t>Looking forward to </a:t>
            </a:r>
            <a:r>
              <a:rPr lang="en-IE" dirty="0" err="1" smtClean="0"/>
              <a:t>nov</a:t>
            </a:r>
            <a:r>
              <a:rPr lang="en-IE" dirty="0" smtClean="0"/>
              <a:t> 2013 …</a:t>
            </a:r>
          </a:p>
          <a:p>
            <a:pPr>
              <a:buNone/>
            </a:pPr>
            <a:r>
              <a:rPr lang="en-IE" dirty="0" smtClean="0"/>
              <a:t> </a:t>
            </a:r>
          </a:p>
          <a:p>
            <a:pPr>
              <a:buNone/>
            </a:pPr>
            <a:r>
              <a:rPr lang="en-IE" dirty="0" smtClean="0"/>
              <a:t>CEOS </a:t>
            </a:r>
          </a:p>
          <a:p>
            <a:r>
              <a:rPr lang="en-IE" dirty="0" smtClean="0"/>
              <a:t> CSSII process completed – recommendations and documents stabilised and agreed at plenary </a:t>
            </a:r>
          </a:p>
          <a:p>
            <a:r>
              <a:rPr lang="en-IE" dirty="0" smtClean="0"/>
              <a:t>New procedures and structures to « test drive » … </a:t>
            </a:r>
          </a:p>
          <a:p>
            <a:r>
              <a:rPr lang="en-IE" dirty="0" smtClean="0"/>
              <a:t> …  all the while, CEOS will still have to be delivering on its core business  </a:t>
            </a:r>
          </a:p>
          <a:p>
            <a:endParaRPr lang="en-IE" dirty="0" smtClean="0"/>
          </a:p>
          <a:p>
            <a:pPr>
              <a:buNone/>
            </a:pPr>
            <a:r>
              <a:rPr lang="en-IE" dirty="0" smtClean="0"/>
              <a:t>GEO </a:t>
            </a:r>
          </a:p>
          <a:p>
            <a:r>
              <a:rPr lang="en-IE" dirty="0" smtClean="0"/>
              <a:t> 2 years and counting to the « implementation » of the System of Systems ... </a:t>
            </a:r>
          </a:p>
          <a:p>
            <a:r>
              <a:rPr lang="en-IE" dirty="0" smtClean="0"/>
              <a:t> ... demonstrating concrete progress will be the priority  </a:t>
            </a:r>
            <a:endParaRPr lang="en-I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1E8FD4-30CB-4F0D-A144-B15E1EF14408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sp>
        <p:nvSpPr>
          <p:cNvPr id="6" name="Rectangle à coins arrondis 5"/>
          <p:cNvSpPr/>
          <p:nvPr/>
        </p:nvSpPr>
        <p:spPr bwMode="auto">
          <a:xfrm rot="18997628">
            <a:off x="3866372" y="2847755"/>
            <a:ext cx="1785950" cy="45832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CHANGE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 bwMode="auto">
          <a:xfrm rot="18997628">
            <a:off x="3896488" y="5074324"/>
            <a:ext cx="1785950" cy="45832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DELIVERY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1362" y="1500174"/>
            <a:ext cx="8712231" cy="4464050"/>
          </a:xfrm>
        </p:spPr>
        <p:txBody>
          <a:bodyPr/>
          <a:lstStyle/>
          <a:p>
            <a:pPr marL="0" indent="0">
              <a:buNone/>
            </a:pPr>
            <a:r>
              <a:rPr lang="en-IE" sz="2400" dirty="0" smtClean="0"/>
              <a:t>CNES will endeavour to balance these two requirements: managing </a:t>
            </a:r>
            <a:r>
              <a:rPr lang="en-IE" sz="2400" dirty="0" smtClean="0">
                <a:solidFill>
                  <a:srgbClr val="FF0000"/>
                </a:solidFill>
              </a:rPr>
              <a:t>change</a:t>
            </a:r>
            <a:r>
              <a:rPr lang="en-IE" sz="2400" dirty="0" smtClean="0"/>
              <a:t> while continuing to </a:t>
            </a:r>
            <a:r>
              <a:rPr lang="en-IE" sz="2400" dirty="0" smtClean="0">
                <a:solidFill>
                  <a:srgbClr val="FF0000"/>
                </a:solidFill>
              </a:rPr>
              <a:t>deliver</a:t>
            </a:r>
            <a:r>
              <a:rPr lang="en-IE" sz="2400" dirty="0" smtClean="0"/>
              <a:t> on CEOS “core business”</a:t>
            </a:r>
          </a:p>
          <a:p>
            <a:pPr marL="0" indent="0">
              <a:buNone/>
            </a:pPr>
            <a:endParaRPr lang="en-IE" sz="2400" dirty="0" smtClean="0"/>
          </a:p>
          <a:p>
            <a:pPr marL="0" indent="0">
              <a:buNone/>
            </a:pPr>
            <a:r>
              <a:rPr lang="en-IE" sz="2400" dirty="0" smtClean="0"/>
              <a:t>Two main themes :</a:t>
            </a:r>
          </a:p>
          <a:p>
            <a:pPr marL="0" indent="0"/>
            <a:r>
              <a:rPr lang="en-IE" sz="2400" dirty="0" smtClean="0"/>
              <a:t> Implementation of CSSII recommendations  </a:t>
            </a:r>
          </a:p>
          <a:p>
            <a:pPr marL="352425" lvl="1" indent="0"/>
            <a:r>
              <a:rPr lang="en-IE" sz="2000" dirty="0" smtClean="0"/>
              <a:t> Manage the evolution of CEOS as described in the </a:t>
            </a:r>
            <a:r>
              <a:rPr lang="en-IE" sz="2000" dirty="0" err="1" smtClean="0"/>
              <a:t>recoms</a:t>
            </a:r>
            <a:r>
              <a:rPr lang="en-IE" sz="2000" dirty="0" smtClean="0"/>
              <a:t> passed at plenary 2013</a:t>
            </a:r>
          </a:p>
          <a:p>
            <a:pPr marL="352425" lvl="1" indent="0"/>
            <a:r>
              <a:rPr lang="en-IE" sz="2000" dirty="0" smtClean="0"/>
              <a:t>Implement the processes agreed on</a:t>
            </a:r>
          </a:p>
          <a:p>
            <a:pPr marL="0" indent="0">
              <a:buNone/>
            </a:pPr>
            <a:r>
              <a:rPr lang="en-IE" sz="2400" dirty="0" smtClean="0"/>
              <a:t>   </a:t>
            </a:r>
          </a:p>
          <a:p>
            <a:pPr marL="0" indent="0"/>
            <a:r>
              <a:rPr lang="en-IE" sz="2400" dirty="0" smtClean="0"/>
              <a:t> Support GEO in showing concrete progress</a:t>
            </a:r>
          </a:p>
          <a:p>
            <a:pPr marL="352425" lvl="1" indent="0"/>
            <a:r>
              <a:rPr lang="en-IE" sz="2000" dirty="0" smtClean="0"/>
              <a:t>Improve access to EO data </a:t>
            </a:r>
          </a:p>
          <a:p>
            <a:pPr marL="352425" lvl="1" indent="0"/>
            <a:endParaRPr lang="en-IE" sz="2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1E8FD4-30CB-4F0D-A144-B15E1EF14408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22382" y="1142984"/>
            <a:ext cx="8502650" cy="4000528"/>
          </a:xfrm>
        </p:spPr>
        <p:txBody>
          <a:bodyPr/>
          <a:lstStyle/>
          <a:p>
            <a:pPr marL="0" indent="0">
              <a:buNone/>
            </a:pPr>
            <a:r>
              <a:rPr lang="en-IE" dirty="0" smtClean="0"/>
              <a:t>Passage from Tim Berners-Lee testimony to the US House of Representatives hearing on “the future of the </a:t>
            </a:r>
            <a:r>
              <a:rPr lang="en-IE" dirty="0" smtClean="0"/>
              <a:t>WWW” </a:t>
            </a:r>
            <a:r>
              <a:rPr lang="en-IE" dirty="0" smtClean="0"/>
              <a:t>(01/03/2007)</a:t>
            </a:r>
          </a:p>
          <a:p>
            <a:pPr marL="0" indent="0">
              <a:buNone/>
            </a:pPr>
            <a:endParaRPr lang="en-IE" dirty="0" smtClean="0"/>
          </a:p>
          <a:p>
            <a:pPr marL="0" indent="0" algn="just">
              <a:buNone/>
            </a:pPr>
            <a:r>
              <a:rPr lang="en-IE" b="0" i="1" dirty="0" smtClean="0"/>
              <a:t>“ … the Web will get better and better at helping us to manage, integrate, and analyze data … Today you can see the data with your browser, but can't get other computer programs to manipulate or analyze it without going through a lot of manual effort yourself. As this problem is solved, we can expect that Web as a whole to look more like a large database or spreadsheet, rather than just a set of linked documents …”</a:t>
            </a:r>
          </a:p>
          <a:p>
            <a:pPr marL="0" indent="0" algn="just">
              <a:buNone/>
            </a:pPr>
            <a:r>
              <a:rPr lang="en-IE" b="0" i="1" dirty="0" smtClean="0"/>
              <a:t>…</a:t>
            </a:r>
          </a:p>
          <a:p>
            <a:pPr marL="0" indent="0" algn="just">
              <a:buNone/>
            </a:pPr>
            <a:r>
              <a:rPr lang="en-IE" b="0" i="1" dirty="0" smtClean="0"/>
              <a:t>“Locked within all of this data is the key to knowledge about how to … govern our world more effectively.” </a:t>
            </a:r>
          </a:p>
          <a:p>
            <a:pPr marL="0" indent="0">
              <a:buNone/>
            </a:pPr>
            <a:endParaRPr lang="en-IE" sz="2400" b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1E8FD4-30CB-4F0D-A144-B15E1EF14408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Role of CEOS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1363" y="1000108"/>
            <a:ext cx="8502650" cy="4464050"/>
          </a:xfrm>
        </p:spPr>
        <p:txBody>
          <a:bodyPr/>
          <a:lstStyle/>
          <a:p>
            <a:pPr algn="just"/>
            <a:r>
              <a:rPr lang="en-IE" dirty="0" smtClean="0"/>
              <a:t> </a:t>
            </a:r>
            <a:r>
              <a:rPr lang="en-IE" sz="2200" dirty="0" smtClean="0"/>
              <a:t>Creating this </a:t>
            </a:r>
            <a:r>
              <a:rPr lang="en-IE" sz="2200" dirty="0" smtClean="0"/>
              <a:t>“</a:t>
            </a:r>
            <a:r>
              <a:rPr lang="en-IE" sz="2200" i="1" dirty="0" smtClean="0"/>
              <a:t>large database</a:t>
            </a:r>
            <a:r>
              <a:rPr lang="en-IE" sz="2200" dirty="0" smtClean="0"/>
              <a:t>” </a:t>
            </a:r>
            <a:r>
              <a:rPr lang="en-IE" sz="2200" dirty="0" smtClean="0"/>
              <a:t>(for EO data) is one of the primary roles of GEO</a:t>
            </a:r>
          </a:p>
          <a:p>
            <a:pPr algn="just"/>
            <a:endParaRPr lang="en-IE" sz="2200" dirty="0" smtClean="0"/>
          </a:p>
          <a:p>
            <a:pPr marL="0" indent="0" algn="just"/>
            <a:r>
              <a:rPr lang="en-IE" sz="2200" dirty="0" smtClean="0"/>
              <a:t> CEOS Space agencies acquire and distribute substantial amounts of data </a:t>
            </a:r>
          </a:p>
          <a:p>
            <a:pPr marL="0" indent="0"/>
            <a:endParaRPr lang="en-IE" dirty="0" smtClean="0"/>
          </a:p>
          <a:p>
            <a:pPr marL="0" indent="0"/>
            <a:endParaRPr lang="en-IE" dirty="0" smtClean="0"/>
          </a:p>
          <a:p>
            <a:pPr marL="0" indent="0">
              <a:buNone/>
            </a:pPr>
            <a:r>
              <a:rPr lang="en-IE" sz="2400" dirty="0" smtClean="0">
                <a:solidFill>
                  <a:srgbClr val="FF0000"/>
                </a:solidFill>
              </a:rPr>
              <a:t>	</a:t>
            </a:r>
            <a:endParaRPr lang="en-IE" dirty="0" smtClean="0"/>
          </a:p>
          <a:p>
            <a:pPr marL="0" indent="0">
              <a:buNone/>
            </a:pPr>
            <a:endParaRPr lang="en-IE" dirty="0" smtClean="0"/>
          </a:p>
          <a:p>
            <a:pPr algn="just"/>
            <a:endParaRPr lang="en-IE" sz="2200" dirty="0" smtClean="0"/>
          </a:p>
          <a:p>
            <a:pPr algn="just"/>
            <a:r>
              <a:rPr lang="en-IE" sz="2200" dirty="0" smtClean="0"/>
              <a:t>This work has been ongoing within CEOS (WGISS, VCs) </a:t>
            </a:r>
          </a:p>
          <a:p>
            <a:pPr algn="just"/>
            <a:endParaRPr lang="en-IE" sz="2200" dirty="0" smtClean="0"/>
          </a:p>
          <a:p>
            <a:pPr algn="just"/>
            <a:r>
              <a:rPr lang="en-IE" sz="2200" dirty="0" smtClean="0"/>
              <a:t> In support of GEO (concrete progress), we propose to increase the awareness among member agencies and encourage more active contribution </a:t>
            </a:r>
            <a:endParaRPr lang="en-IE" sz="2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1E8FD4-30CB-4F0D-A144-B15E1EF14408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166786" y="3286124"/>
            <a:ext cx="71914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sz="2800" dirty="0" smtClean="0">
                <a:solidFill>
                  <a:srgbClr val="FF0000"/>
                </a:solidFill>
              </a:rPr>
              <a:t>CEOS has significant added-value in structuring the access to this data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Tools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79506" y="714356"/>
            <a:ext cx="8502650" cy="4464050"/>
          </a:xfrm>
        </p:spPr>
        <p:txBody>
          <a:bodyPr/>
          <a:lstStyle/>
          <a:p>
            <a:pPr marL="0" indent="0" algn="just">
              <a:buNone/>
            </a:pPr>
            <a:r>
              <a:rPr lang="en-IE" sz="2200" dirty="0" smtClean="0"/>
              <a:t>A natural tool for improving structured access to CEOS agencies’ data is through the Virtual Constellations  </a:t>
            </a:r>
          </a:p>
          <a:p>
            <a:pPr algn="just">
              <a:buNone/>
            </a:pPr>
            <a:endParaRPr lang="en-IE" sz="2200" dirty="0" smtClean="0"/>
          </a:p>
          <a:p>
            <a:pPr algn="just">
              <a:buNone/>
            </a:pPr>
            <a:r>
              <a:rPr lang="en-IE" sz="2200" dirty="0" smtClean="0"/>
              <a:t>How can we speed the development of access to VC data? </a:t>
            </a:r>
          </a:p>
          <a:p>
            <a:pPr algn="just"/>
            <a:r>
              <a:rPr lang="en-IE" sz="2200" dirty="0" smtClean="0"/>
              <a:t> Generate a set of “requirements” for VC portals (and connections to databases) </a:t>
            </a:r>
          </a:p>
          <a:p>
            <a:pPr algn="just"/>
            <a:r>
              <a:rPr lang="en-IE" sz="2200" dirty="0" smtClean="0"/>
              <a:t> </a:t>
            </a:r>
            <a:r>
              <a:rPr lang="en-US" sz="2200" dirty="0" smtClean="0"/>
              <a:t>Develop a Call for Proposals/Contributions to be issued by </a:t>
            </a:r>
            <a:r>
              <a:rPr lang="en-US" sz="2200" dirty="0" smtClean="0">
                <a:solidFill>
                  <a:srgbClr val="FF0000"/>
                </a:solidFill>
              </a:rPr>
              <a:t>CEOS </a:t>
            </a:r>
            <a:r>
              <a:rPr lang="en-US" sz="2200" dirty="0" smtClean="0"/>
              <a:t>leadership to </a:t>
            </a:r>
            <a:r>
              <a:rPr lang="en-US" sz="2200" dirty="0" smtClean="0">
                <a:solidFill>
                  <a:srgbClr val="FF0000"/>
                </a:solidFill>
              </a:rPr>
              <a:t>member agencies </a:t>
            </a:r>
            <a:r>
              <a:rPr lang="en-US" sz="2200" dirty="0" smtClean="0"/>
              <a:t>for the implementation of these </a:t>
            </a:r>
            <a:r>
              <a:rPr lang="en-US" sz="2200" dirty="0" smtClean="0"/>
              <a:t>requirements</a:t>
            </a:r>
          </a:p>
          <a:p>
            <a:pPr algn="just" eaLnBrk="1" hangingPunct="1">
              <a:buNone/>
            </a:pPr>
            <a:endParaRPr lang="en-IE" sz="2800" dirty="0" smtClean="0"/>
          </a:p>
          <a:p>
            <a:pPr algn="just" eaLnBrk="1" hangingPunct="1">
              <a:buNone/>
            </a:pPr>
            <a:r>
              <a:rPr lang="en-IE" sz="2400" dirty="0" smtClean="0"/>
              <a:t>Objective</a:t>
            </a:r>
            <a:r>
              <a:rPr lang="en-IE" sz="2400" dirty="0" smtClean="0"/>
              <a:t>:</a:t>
            </a:r>
          </a:p>
          <a:p>
            <a:pPr algn="just" eaLnBrk="1" hangingPunct="1"/>
            <a:r>
              <a:rPr lang="en-IE" dirty="0" smtClean="0"/>
              <a:t>By 2015, establish an “operational” (not 24/7) portal for each VC that provides users “seamless” access to its satellite data.  This would incorporate a temporal/spatial data search capacity, visualisation, link to data records and a common “look and feel”/”branding”.   </a:t>
            </a:r>
          </a:p>
          <a:p>
            <a:endParaRPr lang="en-IE" sz="2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1E8FD4-30CB-4F0D-A144-B15E1EF14408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dirty="0" smtClean="0"/>
              <a:t>A VC portal Call for Proposals</a:t>
            </a:r>
          </a:p>
        </p:txBody>
      </p:sp>
      <p:sp>
        <p:nvSpPr>
          <p:cNvPr id="45058" name="Espace réservé du contenu 10"/>
          <p:cNvSpPr>
            <a:spLocks noGrp="1"/>
          </p:cNvSpPr>
          <p:nvPr>
            <p:ph idx="1"/>
          </p:nvPr>
        </p:nvSpPr>
        <p:spPr>
          <a:xfrm>
            <a:off x="741363" y="1679575"/>
            <a:ext cx="8502650" cy="446405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en-IE" sz="2400" dirty="0" smtClean="0"/>
              <a:t>Definition of a “VC portal specification” incorporating three major aspects:</a:t>
            </a:r>
          </a:p>
          <a:p>
            <a:pPr lvl="1" algn="just" eaLnBrk="1" hangingPunct="1"/>
            <a:r>
              <a:rPr lang="en-IE" sz="2000" dirty="0" smtClean="0"/>
              <a:t>Technical implementation of a data discovery interface and “seamless” access to data (probably in distributed databases) for each VC  </a:t>
            </a:r>
          </a:p>
          <a:p>
            <a:pPr lvl="2" algn="just" eaLnBrk="1" hangingPunct="1"/>
            <a:r>
              <a:rPr lang="en-IE" sz="1800" dirty="0" smtClean="0">
                <a:solidFill>
                  <a:schemeClr val="tx1"/>
                </a:solidFill>
              </a:rPr>
              <a:t>Functional description</a:t>
            </a:r>
          </a:p>
          <a:p>
            <a:pPr lvl="2" algn="just" eaLnBrk="1" hangingPunct="1"/>
            <a:r>
              <a:rPr lang="en-IE" sz="1800" dirty="0" smtClean="0">
                <a:solidFill>
                  <a:schemeClr val="tx1"/>
                </a:solidFill>
              </a:rPr>
              <a:t>Implementation  of a data level catalogue</a:t>
            </a:r>
          </a:p>
          <a:p>
            <a:pPr lvl="2" algn="just" eaLnBrk="1" hangingPunct="1"/>
            <a:r>
              <a:rPr lang="en-IE" sz="1800" dirty="0" smtClean="0">
                <a:solidFill>
                  <a:schemeClr val="tx1"/>
                </a:solidFill>
              </a:rPr>
              <a:t>Access to data in distributed databases (SSO, interoperability protocol)</a:t>
            </a:r>
          </a:p>
          <a:p>
            <a:pPr lvl="2" algn="just" eaLnBrk="1" hangingPunct="1"/>
            <a:endParaRPr lang="en-IE" sz="1800" dirty="0" smtClean="0"/>
          </a:p>
          <a:p>
            <a:pPr lvl="1" algn="just" eaLnBrk="1" hangingPunct="1"/>
            <a:r>
              <a:rPr lang="en-IE" sz="2000" dirty="0" smtClean="0"/>
              <a:t>Information content</a:t>
            </a:r>
          </a:p>
          <a:p>
            <a:pPr lvl="2" algn="just" eaLnBrk="1" hangingPunct="1"/>
            <a:r>
              <a:rPr lang="en-IE" sz="1800" dirty="0" smtClean="0"/>
              <a:t>VC context and portal description </a:t>
            </a:r>
          </a:p>
          <a:p>
            <a:pPr lvl="2" algn="just" eaLnBrk="1" hangingPunct="1"/>
            <a:r>
              <a:rPr lang="en-IE" sz="1800" dirty="0" smtClean="0"/>
              <a:t>List of missions and instruments consistent with the CEOS MIM</a:t>
            </a:r>
          </a:p>
          <a:p>
            <a:pPr lvl="1" algn="just" eaLnBrk="1" hangingPunct="1"/>
            <a:r>
              <a:rPr lang="en-IE" sz="2000" dirty="0" smtClean="0"/>
              <a:t>“Look and feel”</a:t>
            </a:r>
          </a:p>
          <a:p>
            <a:pPr lvl="2" algn="just" eaLnBrk="1" hangingPunct="1"/>
            <a:r>
              <a:rPr lang="en-IE" sz="1800" dirty="0" smtClean="0"/>
              <a:t>CEOS branding</a:t>
            </a:r>
          </a:p>
          <a:p>
            <a:pPr lvl="2" algn="just" eaLnBrk="1" hangingPunct="1"/>
            <a:endParaRPr lang="en-IE" sz="1800" dirty="0" smtClean="0"/>
          </a:p>
        </p:txBody>
      </p:sp>
      <p:sp>
        <p:nvSpPr>
          <p:cNvPr id="45059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DF257DF-9701-419C-B983-3FCAC6ADB537}" type="slidenum">
              <a:rPr lang="fr-FR" smtClean="0"/>
              <a:pPr/>
              <a:t>7</a:t>
            </a:fld>
            <a:endParaRPr lang="fr-F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Roll out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1363" y="1214422"/>
            <a:ext cx="8502650" cy="5238766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400" b="0" dirty="0" smtClean="0"/>
              <a:t> Interact with VC groups to understand the data sources (and the agencies) that should be accessed through each VC.  Understand any issues or desires from the VC groups.</a:t>
            </a:r>
          </a:p>
          <a:p>
            <a:pPr>
              <a:spcBef>
                <a:spcPts val="1200"/>
              </a:spcBef>
            </a:pPr>
            <a:r>
              <a:rPr lang="en-US" sz="2400" b="0" dirty="0" smtClean="0"/>
              <a:t>WGISS and SEO to develop a set of standards for CEOS portals that might include consistent branding, client portal approaches, connections to CWIC or HMA, etc.</a:t>
            </a:r>
          </a:p>
          <a:p>
            <a:pPr>
              <a:spcBef>
                <a:spcPts val="1200"/>
              </a:spcBef>
            </a:pPr>
            <a:r>
              <a:rPr lang="en-US" sz="2400" b="0" dirty="0" smtClean="0"/>
              <a:t>WGISS and SEO to carry out a gap analysis on existing VC data portals - current portal assets vs. identified standards.  These gaps will become the basis for a targeted “Call for Proposals” to complete the work.</a:t>
            </a:r>
          </a:p>
          <a:p>
            <a:pPr>
              <a:spcBef>
                <a:spcPts val="1200"/>
              </a:spcBef>
            </a:pPr>
            <a:r>
              <a:rPr lang="en-US" sz="2400" b="0" dirty="0" smtClean="0"/>
              <a:t>SIT leadership to implement this “Call for Contributions” during 2013 to 2015 window with the goal of achieving completion of all VC data portals by the end of 2015.  </a:t>
            </a: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1E8FD4-30CB-4F0D-A144-B15E1EF14408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Espace réservé du contenu 10"/>
          <p:cNvSpPr>
            <a:spLocks noGrp="1"/>
          </p:cNvSpPr>
          <p:nvPr>
            <p:ph idx="1"/>
          </p:nvPr>
        </p:nvSpPr>
        <p:spPr>
          <a:xfrm>
            <a:off x="741363" y="1679575"/>
            <a:ext cx="8502650" cy="4464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IE" sz="3200" smtClean="0"/>
              <a:t>Thanks for your feedback / thoughts on these proposals </a:t>
            </a:r>
          </a:p>
        </p:txBody>
      </p:sp>
      <p:sp>
        <p:nvSpPr>
          <p:cNvPr id="4915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3B39B97-1A60-4F46-BF87-E04F1399620A}" type="slidenum">
              <a:rPr lang="fr-FR" smtClean="0"/>
              <a:pPr/>
              <a:t>9</a:t>
            </a:fld>
            <a:endParaRPr lang="fr-FR" smtClean="0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0" y="3124200"/>
            <a:ext cx="4176713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Nouvelle présentation">
  <a:themeElements>
    <a:clrScheme name="1_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ouvelle pré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23908D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23908D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</a:defRPr>
        </a:defPPr>
      </a:lstStyle>
    </a:lnDef>
  </a:objectDefaults>
  <a:extraClrSchemeLst>
    <a:extraClrScheme>
      <a:clrScheme name="1_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Nouvelle présentation">
  <a:themeElements>
    <a:clrScheme name="2_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Nouvelle pré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23908D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23908D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</a:defRPr>
        </a:defPPr>
      </a:lstStyle>
    </a:lnDef>
  </a:objectDefaults>
  <a:extraClrSchemeLst>
    <a:extraClrScheme>
      <a:clrScheme name="2_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Nouvelle présentation">
  <a:themeElements>
    <a:clrScheme name="3_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Nouvelle pré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23908D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23908D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</a:defRPr>
        </a:defPPr>
      </a:lstStyle>
    </a:lnDef>
  </a:objectDefaults>
  <a:extraClrSchemeLst>
    <a:extraClrScheme>
      <a:clrScheme name="3_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21932</TotalTime>
  <Words>536</Words>
  <Application>Microsoft PowerPoint</Application>
  <PresentationFormat>Format A4 (210 x 297 mm)</PresentationFormat>
  <Paragraphs>81</Paragraphs>
  <Slides>9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1_Nouvelle présentation</vt:lpstr>
      <vt:lpstr>2_Nouvelle présentation</vt:lpstr>
      <vt:lpstr>3_Nouvelle présentation</vt:lpstr>
      <vt:lpstr>CEOS Vice Chair Report</vt:lpstr>
      <vt:lpstr>Context</vt:lpstr>
      <vt:lpstr> </vt:lpstr>
      <vt:lpstr>Diapositive 4</vt:lpstr>
      <vt:lpstr>Role of CEOS</vt:lpstr>
      <vt:lpstr>Tools</vt:lpstr>
      <vt:lpstr>A VC portal Call for Proposals</vt:lpstr>
      <vt:lpstr>Roll out</vt:lpstr>
      <vt:lpstr>Diapositive 9</vt:lpstr>
    </vt:vector>
  </TitlesOfParts>
  <Manager>DCE</Manager>
  <Company/>
  <LinksUpToDate>false</LinksUpToDate>
  <SharedDoc>false</SharedDoc>
  <HyperlinkBase>imprimés word/excel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Generale_en</dc:title>
  <dc:creator>L.Mossay</dc:creator>
  <dc:description>masque avec page de garde et seconde page de même couleur</dc:description>
  <cp:lastModifiedBy>Steven</cp:lastModifiedBy>
  <cp:revision>1072</cp:revision>
  <dcterms:created xsi:type="dcterms:W3CDTF">2005-10-19T13:49:35Z</dcterms:created>
  <dcterms:modified xsi:type="dcterms:W3CDTF">2012-09-12T17:40:00Z</dcterms:modified>
</cp:coreProperties>
</file>