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1"/>
  </p:notesMasterIdLst>
  <p:sldIdLst>
    <p:sldId id="260" r:id="rId2"/>
    <p:sldId id="257" r:id="rId3"/>
    <p:sldId id="259" r:id="rId4"/>
    <p:sldId id="261" r:id="rId5"/>
    <p:sldId id="262" r:id="rId6"/>
    <p:sldId id="263" r:id="rId7"/>
    <p:sldId id="264" r:id="rId8"/>
    <p:sldId id="267" r:id="rId9"/>
    <p:sldId id="265" r:id="rId10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9" autoAdjust="0"/>
    <p:restoredTop sz="94696" autoAdjust="0"/>
  </p:normalViewPr>
  <p:slideViewPr>
    <p:cSldViewPr snapToGrid="0" snapToObjects="1">
      <p:cViewPr varScale="1">
        <p:scale>
          <a:sx n="70" d="100"/>
          <a:sy n="70" d="100"/>
        </p:scale>
        <p:origin x="-116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6" charset="0"/>
              </a:defRPr>
            </a:lvl1pPr>
          </a:lstStyle>
          <a:p>
            <a:pPr>
              <a:defRPr/>
            </a:pPr>
            <a:fld id="{70C43DB1-6AE4-42F4-A030-67A0368BA2C1}" type="datetime1">
              <a:rPr lang="en-US"/>
              <a:pPr>
                <a:defRPr/>
              </a:pPr>
              <a:t>9/12/2012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6" charset="0"/>
              </a:defRPr>
            </a:lvl1pPr>
          </a:lstStyle>
          <a:p>
            <a:pPr>
              <a:defRPr/>
            </a:pPr>
            <a:fld id="{3D31D474-A30B-46C7-A7CB-BF5BB52F9B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ＭＳ Ｐゴシック" pitchFamily="-106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098A87-5171-4B75-93C2-5524BB9D1112}" type="slidenum">
              <a:rPr lang="de-DE" smtClean="0">
                <a:latin typeface="Times New Roman" pitchFamily="-106" charset="0"/>
              </a:rPr>
              <a:pPr/>
              <a:t>1</a:t>
            </a:fld>
            <a:endParaRPr lang="de-DE" smtClean="0">
              <a:latin typeface="Times New Roman" pitchFamily="-106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>
              <a:latin typeface="Times New Roman" pitchFamily="-106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2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3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309197" y="6523039"/>
            <a:ext cx="461665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defRPr/>
            </a:pPr>
            <a:r>
              <a:rPr lang="de-DE" sz="900">
                <a:solidFill>
                  <a:srgbClr val="5F758D"/>
                </a:solidFill>
                <a:latin typeface="Century Gothic" pitchFamily="34" charset="0"/>
              </a:rPr>
              <a:t>Slide: </a:t>
            </a:r>
            <a:fld id="{00674DB5-EA4F-4207-BB2F-8F03D6107A33}" type="slidenum">
              <a:rPr lang="de-DE" sz="900">
                <a:solidFill>
                  <a:srgbClr val="5F758D"/>
                </a:solidFill>
                <a:latin typeface="Century Gothic" pitchFamily="34" charset="0"/>
              </a:rPr>
              <a:pPr algn="l">
                <a:defRPr/>
              </a:pPr>
              <a:t>‹#›</a:t>
            </a:fld>
            <a:endParaRPr lang="de-DE" sz="900">
              <a:solidFill>
                <a:srgbClr val="5F758D"/>
              </a:solidFill>
              <a:latin typeface="Century Gothic" pitchFamily="34" charset="0"/>
            </a:endParaRPr>
          </a:p>
        </p:txBody>
      </p:sp>
      <p:sp>
        <p:nvSpPr>
          <p:cNvPr id="5" name="AutoShape 5"/>
          <p:cNvSpPr>
            <a:spLocks noChangeAspect="1" noChangeArrowheads="1" noTextEdit="1"/>
          </p:cNvSpPr>
          <p:nvPr/>
        </p:nvSpPr>
        <p:spPr bwMode="auto">
          <a:xfrm>
            <a:off x="0" y="3244851"/>
            <a:ext cx="914400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Tahoma" pitchFamily="34" charset="0"/>
            </a:endParaRPr>
          </a:p>
        </p:txBody>
      </p:sp>
      <p:sp>
        <p:nvSpPr>
          <p:cNvPr id="6" name="Rectangle 36"/>
          <p:cNvSpPr>
            <a:spLocks noChangeArrowheads="1"/>
          </p:cNvSpPr>
          <p:nvPr userDrawn="1"/>
        </p:nvSpPr>
        <p:spPr bwMode="auto">
          <a:xfrm>
            <a:off x="962758" y="6523039"/>
            <a:ext cx="4685578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defRPr/>
            </a:pPr>
            <a:r>
              <a:rPr lang="de-DE" sz="1000" dirty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CEOS </a:t>
            </a:r>
            <a:r>
              <a:rPr lang="de-DE" sz="1000" dirty="0" smtClean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SIT</a:t>
            </a:r>
            <a:r>
              <a:rPr lang="de-DE" sz="1000" baseline="0" dirty="0" smtClean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 Technical Workshop</a:t>
            </a:r>
            <a:r>
              <a:rPr lang="de-DE" sz="1000" dirty="0" smtClean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 |Reston, Virginia, USA| 11-12 </a:t>
            </a:r>
            <a:r>
              <a:rPr lang="de-DE" sz="1000" dirty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September </a:t>
            </a:r>
            <a:r>
              <a:rPr lang="de-DE" sz="1000" dirty="0" smtClean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2012</a:t>
            </a:r>
            <a:endParaRPr lang="de-DE" sz="1000" dirty="0">
              <a:solidFill>
                <a:schemeClr val="tx2">
                  <a:lumMod val="50000"/>
                </a:schemeClr>
              </a:solidFill>
              <a:latin typeface="Century Gothic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712320" y="4881563"/>
            <a:ext cx="1431680" cy="9334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32870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4089889" y="666750"/>
            <a:ext cx="4810857" cy="187483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2870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81097" y="2722564"/>
            <a:ext cx="4826977" cy="1093787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  <a:latin typeface="Century Gothic" pitchFamily="34" charset="0"/>
              </a:defRPr>
            </a:lvl1pPr>
          </a:lstStyle>
          <a:p>
            <a:r>
              <a:rPr lang="en-GB" dirty="0"/>
              <a:t>Click to edit Master subtitle style</a:t>
            </a: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239000" y="6546850"/>
            <a:ext cx="1905000" cy="3111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F8D2B0-EFB6-4DAA-9B0B-6F6B3A5808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auto">
          <a:xfrm>
            <a:off x="0" y="1347788"/>
            <a:ext cx="9144000" cy="551021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r" defTabSz="914400" eaLnBrk="0" hangingPunct="0">
              <a:defRPr/>
            </a:pPr>
            <a:endParaRPr lang="en-US" sz="1500" dirty="0">
              <a:solidFill>
                <a:srgbClr val="000000"/>
              </a:solidFill>
              <a:latin typeface="Tahoma" pitchFamily="34" charset="0"/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71638" y="188913"/>
            <a:ext cx="7396162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8" name="Rectangle 5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96863" y="1457325"/>
            <a:ext cx="8445500" cy="486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19050" y="559374"/>
            <a:ext cx="1588897" cy="5539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914400" eaLnBrk="0" hangingPunct="0">
              <a:spcBef>
                <a:spcPts val="0"/>
              </a:spcBef>
              <a:defRPr/>
            </a:pPr>
            <a: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SIT Technical Workshop</a:t>
            </a:r>
          </a:p>
          <a:p>
            <a:pPr defTabSz="914400" eaLnBrk="0" hangingPunct="0">
              <a:spcBef>
                <a:spcPts val="0"/>
              </a:spcBef>
              <a:defRPr/>
            </a:pPr>
            <a: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Reston, Virginia, USA</a:t>
            </a:r>
            <a:b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</a:br>
            <a: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Sept </a:t>
            </a: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11-12</a:t>
            </a:r>
            <a: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, 2012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239000" y="6600825"/>
            <a:ext cx="1905000" cy="2571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50000"/>
              </a:spcBef>
              <a:defRPr sz="1000">
                <a:solidFill>
                  <a:srgbClr val="002569"/>
                </a:solidFill>
                <a:latin typeface="Calibri" pitchFamily="-106" charset="0"/>
                <a:cs typeface="Calibri" pitchFamily="-106" charset="0"/>
              </a:defRPr>
            </a:lvl1pPr>
          </a:lstStyle>
          <a:p>
            <a:pPr>
              <a:defRPr/>
            </a:pPr>
            <a:fld id="{980EA4A0-E513-42EA-B292-B21C1B51B6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" name="Picture 34"/>
          <p:cNvPicPr>
            <a:picLocks noChangeAspect="1" noChangeArrowheads="1"/>
          </p:cNvPicPr>
          <p:nvPr userDrawn="1"/>
        </p:nvPicPr>
        <p:blipFill>
          <a:blip r:embed="rId5" cstate="print"/>
          <a:srcRect t="16208"/>
          <a:stretch>
            <a:fillRect/>
          </a:stretch>
        </p:blipFill>
        <p:spPr bwMode="auto">
          <a:xfrm>
            <a:off x="1" y="0"/>
            <a:ext cx="1375442" cy="69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</p:sldLayoutIdLst>
  <p:transition spd="slow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200" b="1">
          <a:solidFill>
            <a:schemeClr val="tx2"/>
          </a:solidFill>
          <a:latin typeface="Arial" charset="0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Courier New" pitchFamily="-106" charset="0"/>
        <a:buChar char="o"/>
        <a:defRPr sz="2000" b="1">
          <a:solidFill>
            <a:schemeClr val="tx2"/>
          </a:solidFill>
          <a:latin typeface="Arial" charset="0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-106" charset="2"/>
        <a:buChar char="§"/>
        <a:defRPr b="1">
          <a:solidFill>
            <a:schemeClr val="tx2"/>
          </a:solidFill>
          <a:latin typeface="Arial" charset="0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b="1">
          <a:solidFill>
            <a:schemeClr val="tx2"/>
          </a:solidFill>
          <a:latin typeface="Arial" charset="0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ceospleanary2012.isro.gov.in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coesplenary2012.isro.gov.in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GB" altLang="ja-JP" dirty="0" smtClean="0">
              <a:latin typeface="Calibri" pitchFamily="34" charset="0"/>
              <a:ea typeface="ＭＳ Ｐゴシック" pitchFamily="50" charset="-128"/>
            </a:endParaRPr>
          </a:p>
          <a:p>
            <a:pPr eaLnBrk="1" hangingPunct="1"/>
            <a:r>
              <a:rPr lang="en-GB" altLang="ja-JP" dirty="0" smtClean="0">
                <a:latin typeface="Calibri" pitchFamily="34" charset="0"/>
                <a:ea typeface="ＭＳ Ｐゴシック" pitchFamily="50" charset="-128"/>
              </a:rPr>
              <a:t>                                                       VIVEK SINGH</a:t>
            </a:r>
          </a:p>
        </p:txBody>
      </p:sp>
      <p:sp>
        <p:nvSpPr>
          <p:cNvPr id="13315" name="Rectangle 4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CEOS PLENARY PREPARATION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2</a:t>
            </a:fld>
            <a:endParaRPr lang="en-US" smtClean="0"/>
          </a:p>
        </p:txBody>
      </p:sp>
      <p:sp>
        <p:nvSpPr>
          <p:cNvPr id="3075" name="Title 1"/>
          <p:cNvSpPr>
            <a:spLocks noGrp="1"/>
          </p:cNvSpPr>
          <p:nvPr>
            <p:ph type="title" idx="4294967295"/>
          </p:nvPr>
        </p:nvSpPr>
        <p:spPr>
          <a:xfrm>
            <a:off x="1320800" y="101600"/>
            <a:ext cx="7764463" cy="6096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CEOS PLENARY PREPARATION   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47037" y="1416908"/>
            <a:ext cx="8832205" cy="5129942"/>
          </a:xfrm>
          <a:prstGeom prst="rect">
            <a:avLst/>
          </a:prstGeom>
        </p:spPr>
        <p:txBody>
          <a:bodyPr/>
          <a:lstStyle/>
          <a:p>
            <a:pPr marL="742950" marR="0" lvl="1" indent="-28575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altLang="ja-JP" sz="2200" b="1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20800" y="3289110"/>
            <a:ext cx="633824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 </a:t>
            </a:r>
            <a:r>
              <a:rPr lang="en-US" sz="2800" b="1" dirty="0" smtClean="0"/>
              <a:t>All government clearances and approvals obtained for hosting 26</a:t>
            </a:r>
            <a:r>
              <a:rPr lang="en-US" sz="2800" b="1" baseline="30000" dirty="0" smtClean="0"/>
              <a:t>th</a:t>
            </a:r>
            <a:r>
              <a:rPr lang="en-US" sz="2800" b="1" dirty="0" smtClean="0"/>
              <a:t> CEOS Plenary at Bangalore, India.</a:t>
            </a:r>
          </a:p>
          <a:p>
            <a:r>
              <a:rPr lang="en-US" sz="2800" dirty="0" smtClean="0"/>
              <a:t>						</a:t>
            </a:r>
            <a:endParaRPr lang="en-US" sz="28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3</a:t>
            </a:fld>
            <a:endParaRPr lang="en-US" smtClean="0"/>
          </a:p>
        </p:txBody>
      </p:sp>
      <p:sp>
        <p:nvSpPr>
          <p:cNvPr id="3075" name="Title 1"/>
          <p:cNvSpPr>
            <a:spLocks noGrp="1"/>
          </p:cNvSpPr>
          <p:nvPr>
            <p:ph type="title" idx="4294967295"/>
          </p:nvPr>
        </p:nvSpPr>
        <p:spPr>
          <a:xfrm>
            <a:off x="1320800" y="101600"/>
            <a:ext cx="7764463" cy="6096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CEOS PLENARY PREPARATION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47037" y="1416908"/>
            <a:ext cx="8832205" cy="5129942"/>
          </a:xfrm>
          <a:prstGeom prst="rect">
            <a:avLst/>
          </a:prstGeom>
        </p:spPr>
        <p:txBody>
          <a:bodyPr/>
          <a:lstStyle/>
          <a:p>
            <a:pPr marL="742950" marR="0" lvl="1" indent="-28575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altLang="ja-JP" sz="2200" b="1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1543050"/>
            <a:ext cx="9143999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 </a:t>
            </a:r>
            <a:r>
              <a:rPr lang="en-US" sz="2400" b="1" dirty="0" smtClean="0"/>
              <a:t>Agenda : Draft circulated (11 sessions), comments awaited</a:t>
            </a:r>
          </a:p>
          <a:p>
            <a:r>
              <a:rPr lang="en-US" sz="2400" b="1" dirty="0" smtClean="0"/>
              <a:t>			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en-US" sz="2400" b="1" dirty="0" smtClean="0">
                <a:solidFill>
                  <a:srgbClr val="00B050"/>
                </a:solidFill>
              </a:rPr>
              <a:t>Identified speakers need to confirm their 						 participation or their nominee	</a:t>
            </a:r>
          </a:p>
          <a:p>
            <a:endParaRPr lang="en-US" sz="2400" b="1" dirty="0" smtClean="0"/>
          </a:p>
          <a:p>
            <a:r>
              <a:rPr lang="en-US" sz="2400" b="1" dirty="0" smtClean="0"/>
              <a:t>Considerations for agenda:</a:t>
            </a:r>
          </a:p>
          <a:p>
            <a:pPr>
              <a:spcBef>
                <a:spcPts val="600"/>
              </a:spcBef>
            </a:pPr>
            <a:r>
              <a:rPr lang="en-US" sz="2400" b="1" dirty="0" smtClean="0"/>
              <a:t>	- Attempt to make result oriented Plenary</a:t>
            </a:r>
          </a:p>
          <a:p>
            <a:pPr>
              <a:spcBef>
                <a:spcPts val="600"/>
              </a:spcBef>
            </a:pPr>
            <a:r>
              <a:rPr lang="en-US" sz="2400" b="1" dirty="0" smtClean="0"/>
              <a:t>	- Opportunity for every agency to express their views</a:t>
            </a:r>
          </a:p>
          <a:p>
            <a:pPr>
              <a:spcBef>
                <a:spcPts val="600"/>
              </a:spcBef>
            </a:pPr>
            <a:r>
              <a:rPr lang="en-US" sz="2400" b="1" dirty="0" smtClean="0"/>
              <a:t>	- Attempt to bring Decision and administration related 	  		issues earlier and provide sufficient time. It would be 	  		‘Essential Business Session’. Request you to 				   	communicate such issues as per agenda.</a:t>
            </a:r>
          </a:p>
          <a:p>
            <a:pPr>
              <a:spcBef>
                <a:spcPts val="600"/>
              </a:spcBef>
            </a:pPr>
            <a:r>
              <a:rPr lang="en-US" sz="2400" b="1" dirty="0" smtClean="0"/>
              <a:t>	- Followed by detailed briefing and status of related item 	  in the respective session.</a:t>
            </a:r>
          </a:p>
          <a:p>
            <a:r>
              <a:rPr lang="en-US" sz="2400" b="1" dirty="0" smtClean="0"/>
              <a:t>				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7037" y="1543050"/>
            <a:ext cx="8832205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/>
              <a:t> </a:t>
            </a:r>
            <a:r>
              <a:rPr lang="en-US" sz="2400" b="1" dirty="0" smtClean="0"/>
              <a:t>SIT Workshop need to do active review of the Agenda</a:t>
            </a:r>
          </a:p>
          <a:p>
            <a:pPr algn="ctr"/>
            <a:r>
              <a:rPr lang="en-US" sz="2400" b="1" dirty="0" smtClean="0"/>
              <a:t>				</a:t>
            </a:r>
          </a:p>
          <a:p>
            <a:pPr algn="ctr"/>
            <a:r>
              <a:rPr lang="en-US" sz="2400" b="1" dirty="0" smtClean="0"/>
              <a:t>Efforts are to make Plenary effective decision making body</a:t>
            </a:r>
          </a:p>
          <a:p>
            <a:r>
              <a:rPr lang="en-US" sz="2400" b="1" dirty="0" smtClean="0"/>
              <a:t>				</a:t>
            </a:r>
          </a:p>
          <a:p>
            <a:pPr marL="228600" indent="-228600" algn="just">
              <a:buFont typeface="Arial" pitchFamily="34" charset="0"/>
              <a:buChar char="•"/>
              <a:tabLst>
                <a:tab pos="800100" algn="l"/>
              </a:tabLst>
            </a:pPr>
            <a:r>
              <a:rPr lang="en-US" sz="2400" b="1" dirty="0" smtClean="0"/>
              <a:t>Agenda will go for modification by September 30</a:t>
            </a:r>
            <a:r>
              <a:rPr lang="en-US" sz="2400" b="1" baseline="30000" dirty="0" smtClean="0"/>
              <a:t>th</a:t>
            </a:r>
            <a:r>
              <a:rPr lang="en-US" sz="2400" b="1" dirty="0" smtClean="0"/>
              <a:t> </a:t>
            </a:r>
          </a:p>
          <a:p>
            <a:pPr marL="228600" indent="-228600" algn="just">
              <a:buFont typeface="Arial" pitchFamily="34" charset="0"/>
              <a:buChar char="•"/>
              <a:tabLst>
                <a:tab pos="800100" algn="l"/>
              </a:tabLst>
            </a:pPr>
            <a:r>
              <a:rPr lang="en-US" sz="2400" b="1" dirty="0" smtClean="0"/>
              <a:t>Provide the background materials by October 10</a:t>
            </a:r>
            <a:r>
              <a:rPr lang="en-US" sz="2400" b="1" baseline="30000" dirty="0" smtClean="0"/>
              <a:t>th</a:t>
            </a:r>
            <a:endParaRPr lang="en-US" sz="2400" b="1" dirty="0" smtClean="0"/>
          </a:p>
          <a:p>
            <a:pPr algn="ctr"/>
            <a:r>
              <a:rPr lang="en-US" sz="2400" b="1" dirty="0" smtClean="0"/>
              <a:t> </a:t>
            </a:r>
          </a:p>
          <a:p>
            <a:pPr algn="ctr"/>
            <a:r>
              <a:rPr lang="en-US" sz="3600" b="1" dirty="0" smtClean="0"/>
              <a:t>Your valuable suggestions are most </a:t>
            </a:r>
            <a:r>
              <a:rPr lang="en-US" sz="4800" b="1" dirty="0" smtClean="0"/>
              <a:t>welcome</a:t>
            </a:r>
            <a:r>
              <a:rPr lang="en-US" sz="3600" b="1" dirty="0" smtClean="0"/>
              <a:t>.</a:t>
            </a:r>
            <a:endParaRPr lang="en-US" sz="3600" b="1" dirty="0"/>
          </a:p>
        </p:txBody>
      </p:sp>
      <p:sp>
        <p:nvSpPr>
          <p:cNvPr id="3" name="Title 1"/>
          <p:cNvSpPr txBox="1">
            <a:spLocks/>
          </p:cNvSpPr>
          <p:nvPr/>
        </p:nvSpPr>
        <p:spPr bwMode="auto">
          <a:xfrm>
            <a:off x="1320800" y="101600"/>
            <a:ext cx="776446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CEOS PLENARY AGENDA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7037" y="1428750"/>
            <a:ext cx="8832205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/>
              <a:t> </a:t>
            </a:r>
            <a:r>
              <a:rPr lang="en-US" sz="2400" b="1" dirty="0" smtClean="0"/>
              <a:t>Major Topics are:</a:t>
            </a:r>
          </a:p>
          <a:p>
            <a:pPr algn="ctr"/>
            <a:endParaRPr lang="en-US" sz="2400" b="1" dirty="0" smtClean="0"/>
          </a:p>
          <a:p>
            <a:pPr marL="171450" indent="-171450" algn="just">
              <a:buFont typeface="Arial" pitchFamily="34" charset="0"/>
              <a:buChar char="•"/>
            </a:pPr>
            <a:r>
              <a:rPr lang="en-US" sz="2000" b="1" dirty="0" smtClean="0"/>
              <a:t>CSS implementation and guidelines for future on Membership &amp; Participation, Essential Questions and CEOS Structure, top level planning documents</a:t>
            </a:r>
          </a:p>
          <a:p>
            <a:pPr marL="171450" indent="-171450" algn="just">
              <a:buFont typeface="Arial" pitchFamily="34" charset="0"/>
              <a:buChar char="•"/>
            </a:pPr>
            <a:r>
              <a:rPr lang="en-US" sz="2000" b="1" dirty="0" smtClean="0"/>
              <a:t>GEO Post 2015 activities and CEOS perspectives</a:t>
            </a:r>
          </a:p>
          <a:p>
            <a:pPr marL="171450" indent="-171450" algn="just">
              <a:buFont typeface="Arial" pitchFamily="34" charset="0"/>
              <a:buChar char="•"/>
            </a:pPr>
            <a:r>
              <a:rPr lang="en-US" sz="2000" b="1" dirty="0" smtClean="0"/>
              <a:t>SDCG and LSI coordination</a:t>
            </a:r>
          </a:p>
          <a:p>
            <a:pPr marL="171450" indent="-171450" algn="just">
              <a:buFont typeface="Arial" pitchFamily="34" charset="0"/>
              <a:buChar char="•"/>
            </a:pPr>
            <a:r>
              <a:rPr lang="en-US" sz="2000" b="1" dirty="0" smtClean="0"/>
              <a:t>GFOI data acquisition strategy</a:t>
            </a:r>
          </a:p>
          <a:p>
            <a:pPr marL="171450" indent="-171450" algn="just">
              <a:buFont typeface="Arial" pitchFamily="34" charset="0"/>
              <a:buChar char="•"/>
            </a:pPr>
            <a:r>
              <a:rPr lang="en-US" sz="2000" b="1" dirty="0" smtClean="0"/>
              <a:t>Climate- ECV inventory, GCOS IP, preparation for UNFCCC COP-18/SBSTA-37</a:t>
            </a:r>
          </a:p>
          <a:p>
            <a:pPr marL="171450" indent="-171450" algn="just">
              <a:buFont typeface="Arial" pitchFamily="34" charset="0"/>
              <a:buChar char="•"/>
            </a:pPr>
            <a:r>
              <a:rPr lang="en-US" sz="2000" b="1" dirty="0" smtClean="0"/>
              <a:t>Strategy for Carbon observation from Space</a:t>
            </a:r>
          </a:p>
          <a:p>
            <a:pPr marL="171450" indent="-171450" algn="just">
              <a:buFont typeface="Arial" pitchFamily="34" charset="0"/>
              <a:buChar char="•"/>
            </a:pPr>
            <a:r>
              <a:rPr lang="en-US" sz="2000" b="1" dirty="0" smtClean="0"/>
              <a:t>GEO GLAM user requirement from CEOS</a:t>
            </a:r>
          </a:p>
          <a:p>
            <a:pPr marL="171450" indent="-171450" algn="just">
              <a:buFont typeface="Arial" pitchFamily="34" charset="0"/>
              <a:buChar char="•"/>
            </a:pPr>
            <a:r>
              <a:rPr lang="en-US" sz="2000" b="1" dirty="0" smtClean="0"/>
              <a:t>Contribution of CEOS for Disaster Risk Management</a:t>
            </a:r>
          </a:p>
          <a:p>
            <a:pPr marL="171450" indent="-171450" algn="just">
              <a:buFont typeface="Arial" pitchFamily="34" charset="0"/>
              <a:buChar char="•"/>
            </a:pPr>
            <a:r>
              <a:rPr lang="en-US" sz="2000" b="1" dirty="0" smtClean="0"/>
              <a:t>Reporting of VCs and WGs</a:t>
            </a:r>
          </a:p>
          <a:p>
            <a:pPr marL="171450" indent="-171450" algn="just">
              <a:buFont typeface="Arial" pitchFamily="34" charset="0"/>
              <a:buChar char="•"/>
            </a:pPr>
            <a:r>
              <a:rPr lang="en-US" sz="2000" b="1" dirty="0" smtClean="0"/>
              <a:t>Report on Rio+20 from CEOS perspective</a:t>
            </a:r>
          </a:p>
          <a:p>
            <a:pPr marL="171450" indent="-171450" algn="just">
              <a:buFont typeface="Arial" pitchFamily="34" charset="0"/>
              <a:buChar char="•"/>
            </a:pPr>
            <a:r>
              <a:rPr lang="en-US" sz="2000" b="1" dirty="0" smtClean="0"/>
              <a:t>Progress on deliverables envisaged as per CEOS WP 2012</a:t>
            </a:r>
          </a:p>
          <a:p>
            <a:pPr marL="171450" indent="-171450" algn="just">
              <a:buFont typeface="Arial" pitchFamily="34" charset="0"/>
              <a:buChar char="•"/>
            </a:pPr>
            <a:r>
              <a:rPr lang="en-US" sz="2000" b="1" dirty="0" smtClean="0"/>
              <a:t>High level documents, EO Handbook, Rio+20 </a:t>
            </a:r>
            <a:endParaRPr lang="en-US" sz="3600" b="1" dirty="0"/>
          </a:p>
        </p:txBody>
      </p:sp>
      <p:sp>
        <p:nvSpPr>
          <p:cNvPr id="3" name="Title 1"/>
          <p:cNvSpPr txBox="1">
            <a:spLocks/>
          </p:cNvSpPr>
          <p:nvPr/>
        </p:nvSpPr>
        <p:spPr bwMode="auto">
          <a:xfrm>
            <a:off x="1320800" y="101600"/>
            <a:ext cx="776446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CEOS PLENARY AGENDA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7037" y="1571625"/>
            <a:ext cx="5987063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b="1" dirty="0" smtClean="0"/>
              <a:t>October 24th </a:t>
            </a:r>
          </a:p>
          <a:p>
            <a:pPr marL="457200" indent="-285750" algn="just">
              <a:buFont typeface="Arial" pitchFamily="34" charset="0"/>
              <a:buChar char="•"/>
            </a:pPr>
            <a:r>
              <a:rPr lang="en-US" b="1" dirty="0" smtClean="0"/>
              <a:t>CEOS SEC-168</a:t>
            </a:r>
          </a:p>
          <a:p>
            <a:pPr marL="457200" indent="-285750" algn="just">
              <a:buFont typeface="Arial" pitchFamily="34" charset="0"/>
              <a:buChar char="•"/>
            </a:pPr>
            <a:r>
              <a:rPr lang="en-US" b="1" dirty="0" smtClean="0"/>
              <a:t>TROIKA</a:t>
            </a:r>
          </a:p>
          <a:p>
            <a:pPr marL="457200" indent="-285750" algn="just">
              <a:buFont typeface="Arial" pitchFamily="34" charset="0"/>
              <a:buChar char="•"/>
            </a:pPr>
            <a:r>
              <a:rPr lang="en-US" b="1" dirty="0" smtClean="0"/>
              <a:t>SIDE MEETINGS – Request you to provide the meeting name, capacity and other requirements</a:t>
            </a:r>
            <a:endParaRPr lang="en-US" sz="2400" b="1" dirty="0" smtClean="0"/>
          </a:p>
          <a:p>
            <a:pPr algn="just"/>
            <a:r>
              <a:rPr lang="en-US" sz="2400" b="1" dirty="0" smtClean="0"/>
              <a:t>October 25th </a:t>
            </a:r>
          </a:p>
          <a:p>
            <a:pPr marL="457200" indent="-285750" algn="just">
              <a:buFont typeface="Arial" pitchFamily="34" charset="0"/>
              <a:buChar char="•"/>
            </a:pPr>
            <a:r>
              <a:rPr lang="en-US" b="1" dirty="0" smtClean="0"/>
              <a:t>Registration</a:t>
            </a:r>
          </a:p>
          <a:p>
            <a:pPr marL="457200" indent="-285750" algn="just">
              <a:buFont typeface="Arial" pitchFamily="34" charset="0"/>
              <a:buChar char="•"/>
            </a:pPr>
            <a:r>
              <a:rPr lang="en-US" b="1" dirty="0" smtClean="0"/>
              <a:t>Plenary</a:t>
            </a:r>
          </a:p>
          <a:p>
            <a:pPr marL="457200" indent="-285750" algn="just">
              <a:buFont typeface="Arial" pitchFamily="34" charset="0"/>
              <a:buChar char="•"/>
            </a:pPr>
            <a:r>
              <a:rPr lang="en-US" b="1" dirty="0" smtClean="0"/>
              <a:t>Dinner</a:t>
            </a:r>
          </a:p>
          <a:p>
            <a:pPr marL="457200" indent="-457200" algn="just"/>
            <a:r>
              <a:rPr lang="en-US" sz="2400" b="1" dirty="0" smtClean="0"/>
              <a:t>October 26th </a:t>
            </a:r>
          </a:p>
          <a:p>
            <a:pPr marL="457200" indent="-285750" algn="just">
              <a:buFont typeface="Arial" pitchFamily="34" charset="0"/>
              <a:buChar char="•"/>
            </a:pPr>
            <a:r>
              <a:rPr lang="en-US" b="1" dirty="0" smtClean="0"/>
              <a:t>Plenary</a:t>
            </a:r>
          </a:p>
          <a:p>
            <a:pPr marL="457200" indent="-285750" algn="just">
              <a:buFont typeface="Arial" pitchFamily="34" charset="0"/>
              <a:buChar char="•"/>
            </a:pPr>
            <a:r>
              <a:rPr lang="en-US" b="1" dirty="0" smtClean="0"/>
              <a:t>Handing over</a:t>
            </a:r>
          </a:p>
          <a:p>
            <a:pPr marL="457200" indent="-285750" algn="just">
              <a:buFont typeface="Arial" pitchFamily="34" charset="0"/>
              <a:buChar char="•"/>
            </a:pPr>
            <a:r>
              <a:rPr lang="en-US" b="1" dirty="0" smtClean="0"/>
              <a:t>CEOS SEC-169</a:t>
            </a:r>
          </a:p>
          <a:p>
            <a:r>
              <a:rPr lang="en-US" sz="2400" b="1" dirty="0" smtClean="0"/>
              <a:t>October 27th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b="1" dirty="0" smtClean="0"/>
              <a:t>Site seeing (optional)</a:t>
            </a:r>
          </a:p>
        </p:txBody>
      </p:sp>
      <p:sp>
        <p:nvSpPr>
          <p:cNvPr id="3" name="Title 1"/>
          <p:cNvSpPr txBox="1">
            <a:spLocks/>
          </p:cNvSpPr>
          <p:nvPr/>
        </p:nvSpPr>
        <p:spPr bwMode="auto">
          <a:xfrm>
            <a:off x="1320800" y="139700"/>
            <a:ext cx="776446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CEOS PLENARY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Day by Day schedule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7037" y="1378425"/>
            <a:ext cx="8410110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u="sng" dirty="0" smtClean="0">
                <a:solidFill>
                  <a:srgbClr val="C00000"/>
                </a:solidFill>
              </a:rPr>
              <a:t>CEOS Plenary Details</a:t>
            </a:r>
            <a:r>
              <a:rPr lang="en-US" sz="2800" b="1" dirty="0" smtClean="0">
                <a:solidFill>
                  <a:srgbClr val="C00000"/>
                </a:solidFill>
              </a:rPr>
              <a:t> </a:t>
            </a:r>
          </a:p>
          <a:p>
            <a:endParaRPr lang="en-US" sz="2400" b="1" dirty="0" smtClean="0"/>
          </a:p>
          <a:p>
            <a:r>
              <a:rPr lang="en-US" sz="2400" b="1" dirty="0" smtClean="0"/>
              <a:t>Date </a:t>
            </a:r>
            <a:r>
              <a:rPr lang="en-US" sz="2400" b="1" dirty="0" smtClean="0"/>
              <a:t>						: 		24 – 27</a:t>
            </a:r>
            <a:r>
              <a:rPr lang="en-US" sz="2400" b="1" baseline="30000" dirty="0" smtClean="0"/>
              <a:t>th</a:t>
            </a:r>
            <a:r>
              <a:rPr lang="en-US" sz="2400" b="1" dirty="0" smtClean="0"/>
              <a:t> October 2012</a:t>
            </a:r>
          </a:p>
          <a:p>
            <a:r>
              <a:rPr lang="en-US" sz="2400" b="1" dirty="0" smtClean="0"/>
              <a:t>Venue						: 		Bangalore, India </a:t>
            </a:r>
          </a:p>
          <a:p>
            <a:r>
              <a:rPr lang="en-US" sz="2400" b="1" dirty="0" smtClean="0"/>
              <a:t>Recommended Stay 	:		Hotel Sheraton</a:t>
            </a:r>
          </a:p>
          <a:p>
            <a:r>
              <a:rPr lang="en-US" sz="2400" b="1" dirty="0" smtClean="0"/>
              <a:t>Airport					:		</a:t>
            </a:r>
            <a:r>
              <a:rPr lang="en-US" sz="2400" b="1" dirty="0" err="1" smtClean="0"/>
              <a:t>Bengaluru</a:t>
            </a:r>
            <a:r>
              <a:rPr lang="en-US" sz="2400" b="1" dirty="0" smtClean="0"/>
              <a:t> International Airport</a:t>
            </a:r>
          </a:p>
          <a:p>
            <a:r>
              <a:rPr lang="en-US" sz="2400" b="1" dirty="0" smtClean="0"/>
              <a:t>Time zone 				: 		GMT + 05:30 HRS</a:t>
            </a:r>
          </a:p>
          <a:p>
            <a:r>
              <a:rPr lang="en-US" sz="2400" b="1" dirty="0" smtClean="0"/>
              <a:t>Temperature 			: 		Max : 82 deg F (approx)</a:t>
            </a:r>
          </a:p>
          <a:p>
            <a:r>
              <a:rPr lang="en-US" sz="2400" b="1" dirty="0" smtClean="0"/>
              <a:t>									Min :  66 deg F (approx)</a:t>
            </a:r>
          </a:p>
          <a:p>
            <a:r>
              <a:rPr lang="en-US" sz="2400" b="1" dirty="0" smtClean="0"/>
              <a:t>Humidity 				: 		79% RH</a:t>
            </a:r>
          </a:p>
          <a:p>
            <a:r>
              <a:rPr lang="en-US" sz="2400" b="1" dirty="0" smtClean="0"/>
              <a:t>Power Supply 			: 		220 V, 50 Hz	</a:t>
            </a:r>
          </a:p>
          <a:p>
            <a:pPr algn="just"/>
            <a:endParaRPr lang="en-US" b="1" dirty="0" smtClean="0"/>
          </a:p>
        </p:txBody>
      </p:sp>
      <p:sp>
        <p:nvSpPr>
          <p:cNvPr id="3" name="Title 1"/>
          <p:cNvSpPr txBox="1">
            <a:spLocks/>
          </p:cNvSpPr>
          <p:nvPr/>
        </p:nvSpPr>
        <p:spPr bwMode="auto">
          <a:xfrm>
            <a:off x="1320800" y="139700"/>
            <a:ext cx="776446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CEOS PLENARY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Other arrangements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45660" y="4695166"/>
            <a:ext cx="867997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en-US" sz="2000" b="1" dirty="0" smtClean="0"/>
              <a:t>Transport from Airport to Hotel and back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n-US" sz="2000" b="1" dirty="0" smtClean="0"/>
              <a:t>Lunch all the 3 days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n-US" sz="2000" b="1" dirty="0" smtClean="0"/>
              <a:t>Reception dinner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n-US" sz="2000" b="1" dirty="0" smtClean="0"/>
              <a:t>Coffee / Tea / Water all the meeting time</a:t>
            </a:r>
            <a:endParaRPr lang="en-US" sz="2000" dirty="0"/>
          </a:p>
        </p:txBody>
      </p:sp>
      <p:sp>
        <p:nvSpPr>
          <p:cNvPr id="3" name="Rectangle 2"/>
          <p:cNvSpPr/>
          <p:nvPr/>
        </p:nvSpPr>
        <p:spPr>
          <a:xfrm>
            <a:off x="245660" y="1555845"/>
            <a:ext cx="867997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			</a:t>
            </a:r>
            <a:r>
              <a:rPr lang="en-US" b="1" dirty="0" smtClean="0"/>
              <a:t>Currency : 	Rupee (Rs ~ 55 = $ 1)</a:t>
            </a:r>
          </a:p>
          <a:p>
            <a:r>
              <a:rPr lang="en-US" b="1" dirty="0" smtClean="0"/>
              <a:t>	Plenary Venue : 		TBC</a:t>
            </a:r>
          </a:p>
          <a:p>
            <a:r>
              <a:rPr lang="en-US" b="1" dirty="0" smtClean="0"/>
              <a:t>			Website : 	</a:t>
            </a:r>
            <a:r>
              <a:rPr lang="en-US" b="1" dirty="0" smtClean="0">
                <a:hlinkClick r:id="rId2"/>
              </a:rPr>
              <a:t>http://ceospleanary2012.isro.gov.in</a:t>
            </a:r>
            <a:endParaRPr lang="en-US" b="1" dirty="0" smtClean="0"/>
          </a:p>
          <a:p>
            <a:r>
              <a:rPr lang="en-US" b="1" dirty="0" smtClean="0"/>
              <a:t>	    	Registration : 	Form available on website</a:t>
            </a:r>
          </a:p>
          <a:p>
            <a:r>
              <a:rPr lang="en-US" b="1" dirty="0" smtClean="0"/>
              <a:t>   	 Invitation letter :	Posted to each individual</a:t>
            </a:r>
          </a:p>
          <a:p>
            <a:r>
              <a:rPr lang="en-US" b="1" dirty="0" smtClean="0"/>
              <a:t>			    VISA : 	Embassy of India has been informed</a:t>
            </a:r>
          </a:p>
          <a:p>
            <a:r>
              <a:rPr lang="en-US" b="1" dirty="0" smtClean="0"/>
              <a:t>			     Wi-Fi : 	Available at Venue</a:t>
            </a:r>
          </a:p>
          <a:p>
            <a:r>
              <a:rPr lang="en-US" b="1" dirty="0" smtClean="0"/>
              <a:t>		  Guidance :		Information Desk Available</a:t>
            </a:r>
          </a:p>
          <a:p>
            <a:r>
              <a:rPr lang="en-US" b="1" dirty="0" smtClean="0"/>
              <a:t>			 ID card : 	All time at Venue</a:t>
            </a:r>
          </a:p>
          <a:p>
            <a:r>
              <a:rPr lang="en-US" b="1" dirty="0" smtClean="0"/>
              <a:t>			Caution : 	No smoking/alcohol consumption 										at any session</a:t>
            </a:r>
            <a:endParaRPr lang="en-US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7037" y="1571625"/>
            <a:ext cx="349151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/>
            <a:r>
              <a:rPr lang="en-US" sz="2400" b="1" dirty="0" smtClean="0"/>
              <a:t>Already registered</a:t>
            </a:r>
            <a:endParaRPr lang="en-US" b="1" dirty="0" smtClean="0"/>
          </a:p>
        </p:txBody>
      </p:sp>
      <p:sp>
        <p:nvSpPr>
          <p:cNvPr id="3" name="Title 1"/>
          <p:cNvSpPr txBox="1">
            <a:spLocks/>
          </p:cNvSpPr>
          <p:nvPr/>
        </p:nvSpPr>
        <p:spPr bwMode="auto">
          <a:xfrm>
            <a:off x="1320800" y="139700"/>
            <a:ext cx="776446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CEOS PLENARY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Registration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7037" y="2083475"/>
            <a:ext cx="248602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/>
              <a:t>NASA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CAS, China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CSA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JAXA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ESA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EC-JRC</a:t>
            </a: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EUMETSAT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ESCAP</a:t>
            </a:r>
          </a:p>
        </p:txBody>
      </p:sp>
      <p:sp>
        <p:nvSpPr>
          <p:cNvPr id="5" name="Rectangle 4"/>
          <p:cNvSpPr/>
          <p:nvPr/>
        </p:nvSpPr>
        <p:spPr>
          <a:xfrm>
            <a:off x="2633062" y="2083475"/>
            <a:ext cx="313908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 startAt="9"/>
            </a:pPr>
            <a:r>
              <a:rPr lang="en-US" dirty="0" smtClean="0"/>
              <a:t>GCOS</a:t>
            </a:r>
          </a:p>
          <a:p>
            <a:pPr marL="342900" indent="-342900">
              <a:buFont typeface="+mj-lt"/>
              <a:buAutoNum type="arabicPeriod" startAt="9"/>
            </a:pPr>
            <a:r>
              <a:rPr lang="en-US" dirty="0" smtClean="0"/>
              <a:t>NOAA </a:t>
            </a:r>
          </a:p>
          <a:p>
            <a:pPr marL="342900" indent="-342900">
              <a:buFont typeface="+mj-lt"/>
              <a:buAutoNum type="arabicPeriod" startAt="9"/>
            </a:pPr>
            <a:r>
              <a:rPr lang="en-US" dirty="0" smtClean="0"/>
              <a:t>USGS</a:t>
            </a:r>
          </a:p>
          <a:p>
            <a:pPr marL="342900" indent="-342900">
              <a:buFont typeface="+mj-lt"/>
              <a:buAutoNum type="arabicPeriod" startAt="9"/>
            </a:pPr>
            <a:r>
              <a:rPr lang="en-US" dirty="0" smtClean="0"/>
              <a:t>CNES</a:t>
            </a:r>
          </a:p>
          <a:p>
            <a:pPr marL="342900" indent="-342900">
              <a:buFont typeface="+mj-lt"/>
              <a:buAutoNum type="arabicPeriod" startAt="9"/>
            </a:pPr>
            <a:r>
              <a:rPr lang="en-US" dirty="0" smtClean="0"/>
              <a:t>NSMC, China</a:t>
            </a:r>
          </a:p>
          <a:p>
            <a:pPr marL="342900" indent="-342900">
              <a:buFont typeface="+mj-lt"/>
              <a:buAutoNum type="arabicPeriod" startAt="9"/>
            </a:pPr>
            <a:r>
              <a:rPr lang="en-US" dirty="0" smtClean="0"/>
              <a:t>SANSA</a:t>
            </a:r>
          </a:p>
          <a:p>
            <a:pPr marL="342900" indent="-342900">
              <a:buFont typeface="+mj-lt"/>
              <a:buAutoNum type="arabicPeriod" startAt="9"/>
            </a:pPr>
            <a:r>
              <a:rPr lang="en-US" dirty="0" smtClean="0"/>
              <a:t>ISRO</a:t>
            </a:r>
          </a:p>
          <a:p>
            <a:pPr marL="342900" indent="-342900">
              <a:buFont typeface="+mj-lt"/>
              <a:buAutoNum type="arabicPeriod" startAt="9"/>
            </a:pPr>
            <a:r>
              <a:rPr lang="en-IN" dirty="0" smtClean="0"/>
              <a:t>US Department of State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76225" y="4731603"/>
            <a:ext cx="848677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00B050"/>
                </a:solidFill>
              </a:rPr>
              <a:t>Request other CEOS agencies to register early to plan the activities</a:t>
            </a:r>
            <a:endParaRPr lang="en-US" sz="2400" b="1" dirty="0" smtClean="0">
              <a:solidFill>
                <a:srgbClr val="00B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81401" y="6402943"/>
            <a:ext cx="5429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More information </a:t>
            </a:r>
            <a:r>
              <a:rPr lang="en-US" dirty="0" smtClean="0">
                <a:hlinkClick r:id="rId2"/>
              </a:rPr>
              <a:t>http://coesplenary2012.isro.gov.in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_EUM_template_v03">
  <a:themeElements>
    <a:clrScheme name="1_EUM_template_v03 1">
      <a:dk1>
        <a:srgbClr val="002569"/>
      </a:dk1>
      <a:lt1>
        <a:srgbClr val="FFFFFF"/>
      </a:lt1>
      <a:dk2>
        <a:srgbClr val="002569"/>
      </a:dk2>
      <a:lt2>
        <a:srgbClr val="5F758D"/>
      </a:lt2>
      <a:accent1>
        <a:srgbClr val="FF9A00"/>
      </a:accent1>
      <a:accent2>
        <a:srgbClr val="9F2D20"/>
      </a:accent2>
      <a:accent3>
        <a:srgbClr val="FFFFFF"/>
      </a:accent3>
      <a:accent4>
        <a:srgbClr val="001E59"/>
      </a:accent4>
      <a:accent5>
        <a:srgbClr val="FFCAAA"/>
      </a:accent5>
      <a:accent6>
        <a:srgbClr val="90281C"/>
      </a:accent6>
      <a:hlink>
        <a:srgbClr val="7498C0"/>
      </a:hlink>
      <a:folHlink>
        <a:srgbClr val="929497"/>
      </a:folHlink>
    </a:clrScheme>
    <a:fontScheme name="4_EUM_template_v03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1_EUM_template_v03 1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FF9A00"/>
        </a:accent1>
        <a:accent2>
          <a:srgbClr val="9F2D20"/>
        </a:accent2>
        <a:accent3>
          <a:srgbClr val="FFFFFF"/>
        </a:accent3>
        <a:accent4>
          <a:srgbClr val="001E59"/>
        </a:accent4>
        <a:accent5>
          <a:srgbClr val="FFCAAA"/>
        </a:accent5>
        <a:accent6>
          <a:srgbClr val="90281C"/>
        </a:accent6>
        <a:hlink>
          <a:srgbClr val="7498C0"/>
        </a:hlink>
        <a:folHlink>
          <a:srgbClr val="92949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2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F6D0A9"/>
        </a:accent1>
        <a:accent2>
          <a:srgbClr val="EBCAE3"/>
        </a:accent2>
        <a:accent3>
          <a:srgbClr val="FFFFFF"/>
        </a:accent3>
        <a:accent4>
          <a:srgbClr val="001E59"/>
        </a:accent4>
        <a:accent5>
          <a:srgbClr val="FAE4D1"/>
        </a:accent5>
        <a:accent6>
          <a:srgbClr val="D5B7CE"/>
        </a:accent6>
        <a:hlink>
          <a:srgbClr val="4E2029"/>
        </a:hlink>
        <a:folHlink>
          <a:srgbClr val="423B6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3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5B97B1"/>
        </a:accent1>
        <a:accent2>
          <a:srgbClr val="F39600"/>
        </a:accent2>
        <a:accent3>
          <a:srgbClr val="FFFFFF"/>
        </a:accent3>
        <a:accent4>
          <a:srgbClr val="001E59"/>
        </a:accent4>
        <a:accent5>
          <a:srgbClr val="B5C9D5"/>
        </a:accent5>
        <a:accent6>
          <a:srgbClr val="DC8700"/>
        </a:accent6>
        <a:hlink>
          <a:srgbClr val="FFE4AE"/>
        </a:hlink>
        <a:folHlink>
          <a:srgbClr val="002A3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4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003F80"/>
        </a:accent1>
        <a:accent2>
          <a:srgbClr val="BDD7EE"/>
        </a:accent2>
        <a:accent3>
          <a:srgbClr val="FFFFFF"/>
        </a:accent3>
        <a:accent4>
          <a:srgbClr val="001E59"/>
        </a:accent4>
        <a:accent5>
          <a:srgbClr val="AAAFC0"/>
        </a:accent5>
        <a:accent6>
          <a:srgbClr val="ABC3D8"/>
        </a:accent6>
        <a:hlink>
          <a:srgbClr val="FFD350"/>
        </a:hlink>
        <a:folHlink>
          <a:srgbClr val="EB6F3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5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C75B12"/>
        </a:accent1>
        <a:accent2>
          <a:srgbClr val="003359"/>
        </a:accent2>
        <a:accent3>
          <a:srgbClr val="FFFFFF"/>
        </a:accent3>
        <a:accent4>
          <a:srgbClr val="001E59"/>
        </a:accent4>
        <a:accent5>
          <a:srgbClr val="E0B5AA"/>
        </a:accent5>
        <a:accent6>
          <a:srgbClr val="002D50"/>
        </a:accent6>
        <a:hlink>
          <a:srgbClr val="92A2BD"/>
        </a:hlink>
        <a:folHlink>
          <a:srgbClr val="C7B37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500</TotalTime>
  <Words>282</Words>
  <Application>Microsoft Office PowerPoint</Application>
  <PresentationFormat>On-screen Show (4:3)</PresentationFormat>
  <Paragraphs>109</Paragraphs>
  <Slides>9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4_EUM_template_v03</vt:lpstr>
      <vt:lpstr>CEOS PLENARY PREPARATION</vt:lpstr>
      <vt:lpstr>CEOS PLENARY PREPARATION   </vt:lpstr>
      <vt:lpstr>CEOS PLENARY PREPARATION</vt:lpstr>
      <vt:lpstr>Slide 4</vt:lpstr>
      <vt:lpstr>Slide 5</vt:lpstr>
      <vt:lpstr>Slide 6</vt:lpstr>
      <vt:lpstr>Slide 7</vt:lpstr>
      <vt:lpstr>Slide 8</vt:lpstr>
      <vt:lpstr>Slide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Brian Killough</dc:creator>
  <cp:lastModifiedBy>HP Authorized Customer</cp:lastModifiedBy>
  <cp:revision>56</cp:revision>
  <dcterms:created xsi:type="dcterms:W3CDTF">2011-11-16T09:23:13Z</dcterms:created>
  <dcterms:modified xsi:type="dcterms:W3CDTF">2012-09-12T11:13:26Z</dcterms:modified>
</cp:coreProperties>
</file>