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98" r:id="rId2"/>
    <p:sldId id="301" r:id="rId3"/>
    <p:sldId id="302" r:id="rId4"/>
    <p:sldId id="299" r:id="rId5"/>
    <p:sldId id="300" r:id="rId6"/>
    <p:sldId id="289" r:id="rId7"/>
    <p:sldId id="291" r:id="rId8"/>
    <p:sldId id="303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rk Werle" initials="D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84131" autoAdjust="0"/>
  </p:normalViewPr>
  <p:slideViewPr>
    <p:cSldViewPr snapToGrid="0" snapToObjects="1">
      <p:cViewPr>
        <p:scale>
          <a:sx n="95" d="100"/>
          <a:sy n="95" d="100"/>
        </p:scale>
        <p:origin x="-53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7907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dirty="0" smtClean="0">
                <a:latin typeface="Times New Roman" pitchFamily="-106" charset="0"/>
              </a:rPr>
              <a:t>CEOS-GEO Action Item</a:t>
            </a:r>
            <a:r>
              <a:rPr lang="de-DE" baseline="0" dirty="0" smtClean="0">
                <a:latin typeface="Times New Roman" pitchFamily="-106" charset="0"/>
              </a:rPr>
              <a:t> </a:t>
            </a:r>
            <a:r>
              <a:rPr lang="de-DE" dirty="0" smtClean="0"/>
              <a:t>DI-01-C2_2</a:t>
            </a:r>
          </a:p>
          <a:p>
            <a:r>
              <a:rPr lang="de-DE" dirty="0" smtClean="0"/>
              <a:t>GEO Task Reference DI-01-C2</a:t>
            </a:r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 smtClean="0">
                <a:solidFill>
                  <a:srgbClr val="FF0000"/>
                </a:solidFill>
                <a:latin typeface="Times New Roman" pitchFamily="-106" charset="0"/>
              </a:rPr>
              <a:t>SIT is asked to support</a:t>
            </a:r>
            <a:r>
              <a:rPr lang="en-US" b="1" baseline="0" dirty="0" smtClean="0">
                <a:solidFill>
                  <a:srgbClr val="FF0000"/>
                </a:solidFill>
                <a:latin typeface="Times New Roman" pitchFamily="-106" charset="0"/>
              </a:rPr>
              <a:t> this proposed approach</a:t>
            </a:r>
            <a:endParaRPr lang="en-US" b="1" dirty="0" smtClean="0">
              <a:solidFill>
                <a:srgbClr val="FF0000"/>
              </a:solidFill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DEFAE0-C778-4E96-A3BE-8CF1EC78E4E2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6BFF4-4CB0-4385-8578-608A11F494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526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6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3" r:id="rId2"/>
    <p:sldLayoutId id="2147483674" r:id="rId3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3094891" y="2331218"/>
            <a:ext cx="6049109" cy="1093787"/>
          </a:xfrm>
        </p:spPr>
        <p:txBody>
          <a:bodyPr/>
          <a:lstStyle/>
          <a:p>
            <a:endParaRPr lang="en-US" sz="1600" dirty="0" smtClean="0"/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Guy Seguin, CSA (Disasters SBA Coordinator)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Jörn Hoffmann DLR  (POC Supersite Coordination Team)</a:t>
            </a:r>
            <a:br>
              <a:rPr lang="en-GB" altLang="ja-JP" dirty="0" smtClean="0">
                <a:latin typeface="Calibri" pitchFamily="34" charset="0"/>
                <a:ea typeface="ＭＳ Ｐゴシック" pitchFamily="50" charset="-128"/>
              </a:rPr>
            </a:b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	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094891" y="1296237"/>
            <a:ext cx="5797062" cy="1205802"/>
          </a:xfrm>
        </p:spPr>
        <p:txBody>
          <a:bodyPr/>
          <a:lstStyle/>
          <a:p>
            <a:pPr algn="l"/>
            <a:r>
              <a:rPr lang="en-US" dirty="0" err="1" smtClean="0"/>
              <a:t>GEOHazard</a:t>
            </a:r>
            <a:r>
              <a:rPr lang="en-US" dirty="0" smtClean="0"/>
              <a:t> Supersite</a:t>
            </a:r>
            <a:br>
              <a:rPr lang="en-US" dirty="0" smtClean="0"/>
            </a:br>
            <a:r>
              <a:rPr lang="en-US" dirty="0" smtClean="0"/>
              <a:t>SIT decisions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66" y="152400"/>
            <a:ext cx="8229600" cy="1143000"/>
          </a:xfrm>
        </p:spPr>
        <p:txBody>
          <a:bodyPr>
            <a:normAutofit fontScale="90000"/>
          </a:bodyPr>
          <a:lstStyle/>
          <a:p>
            <a:pPr lvl="0" algn="l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700" b="0" dirty="0" smtClean="0">
                <a:latin typeface="Arial Black" pitchFamily="34" charset="0"/>
              </a:rPr>
              <a:t>25</a:t>
            </a:r>
            <a:r>
              <a:rPr lang="en-US" sz="2700" b="0" baseline="30000" dirty="0" smtClean="0">
                <a:latin typeface="Arial Black" pitchFamily="34" charset="0"/>
              </a:rPr>
              <a:t>th</a:t>
            </a:r>
            <a:r>
              <a:rPr lang="en-US" sz="2700" b="0" dirty="0" smtClean="0">
                <a:latin typeface="Arial Black" pitchFamily="34" charset="0"/>
              </a:rPr>
              <a:t> CEOS Plenary, a</a:t>
            </a:r>
            <a:r>
              <a:rPr lang="en-US" sz="2700" dirty="0" smtClean="0">
                <a:latin typeface="Arial Black" pitchFamily="34" charset="0"/>
              </a:rPr>
              <a:t>genda item 17, T. Stryker</a:t>
            </a:r>
            <a:br>
              <a:rPr lang="en-US" sz="2700" dirty="0" smtClean="0">
                <a:latin typeface="Arial Black" pitchFamily="34" charset="0"/>
              </a:rPr>
            </a:br>
            <a:r>
              <a:rPr lang="en-US" sz="2700" dirty="0" smtClean="0">
                <a:latin typeface="Arial Black" pitchFamily="34" charset="0"/>
              </a:rPr>
              <a:t>E</a:t>
            </a:r>
            <a:r>
              <a:rPr lang="en-US" sz="2700" b="0" dirty="0" smtClean="0">
                <a:latin typeface="Arial Black" pitchFamily="34" charset="0"/>
              </a:rPr>
              <a:t>mergin</a:t>
            </a:r>
            <a:r>
              <a:rPr lang="en-US" sz="2700" dirty="0" smtClean="0">
                <a:latin typeface="Arial Black" pitchFamily="34" charset="0"/>
              </a:rPr>
              <a:t>g Issues in the 2011 CEOS Work Plan</a:t>
            </a:r>
            <a:br>
              <a:rPr lang="en-US" sz="2700" dirty="0" smtClean="0">
                <a:latin typeface="Arial Black" pitchFamily="34" charset="0"/>
              </a:rPr>
            </a:br>
            <a:r>
              <a:rPr lang="en-US" dirty="0" err="1" smtClean="0">
                <a:latin typeface="Calibri" pitchFamily="34" charset="0"/>
              </a:rPr>
              <a:t>Geohazards</a:t>
            </a:r>
            <a:r>
              <a:rPr lang="en-US" dirty="0" smtClean="0">
                <a:latin typeface="Calibri" pitchFamily="34" charset="0"/>
              </a:rPr>
              <a:t> Supersites</a:t>
            </a:r>
            <a:br>
              <a:rPr lang="en-US" dirty="0" smtClean="0">
                <a:latin typeface="Calibri" pitchFamily="34" charset="0"/>
              </a:rPr>
            </a:br>
            <a:endParaRPr lang="en-US" sz="2700" i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7912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Calibri" pitchFamily="34" charset="0"/>
              </a:rPr>
              <a:t>Program of access </a:t>
            </a:r>
            <a:r>
              <a:rPr lang="en-US" sz="2000" dirty="0">
                <a:latin typeface="Calibri" pitchFamily="34" charset="0"/>
              </a:rPr>
              <a:t>to </a:t>
            </a:r>
            <a:r>
              <a:rPr lang="en-US" sz="2000" dirty="0" err="1">
                <a:latin typeface="Calibri" pitchFamily="34" charset="0"/>
              </a:rPr>
              <a:t>spaceborne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EO </a:t>
            </a:r>
            <a:r>
              <a:rPr lang="en-US" sz="2000" dirty="0">
                <a:latin typeface="Calibri" pitchFamily="34" charset="0"/>
              </a:rPr>
              <a:t>and </a:t>
            </a:r>
            <a:r>
              <a:rPr lang="en-US" sz="2000" i="1" dirty="0">
                <a:latin typeface="Calibri" pitchFamily="34" charset="0"/>
              </a:rPr>
              <a:t>in situ</a:t>
            </a:r>
            <a:r>
              <a:rPr lang="en-US" sz="2000" dirty="0">
                <a:latin typeface="Calibri" pitchFamily="34" charset="0"/>
              </a:rPr>
              <a:t> geophysical data of selected sites prone to earthquake, volcanoes, or other </a:t>
            </a:r>
            <a:r>
              <a:rPr lang="en-US" sz="2000" dirty="0" smtClean="0">
                <a:latin typeface="Calibri" pitchFamily="34" charset="0"/>
              </a:rPr>
              <a:t>hazards</a:t>
            </a:r>
          </a:p>
          <a:p>
            <a:r>
              <a:rPr lang="en-US" sz="2000" dirty="0" smtClean="0">
                <a:latin typeface="Calibri" pitchFamily="34" charset="0"/>
              </a:rPr>
              <a:t>Objectives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Initial:  Address observational </a:t>
            </a:r>
            <a:r>
              <a:rPr lang="en-US" sz="2000" dirty="0">
                <a:latin typeface="Calibri" pitchFamily="34" charset="0"/>
              </a:rPr>
              <a:t>gaps through </a:t>
            </a:r>
            <a:r>
              <a:rPr lang="en-US" sz="2000" dirty="0" smtClean="0">
                <a:latin typeface="Calibri" pitchFamily="34" charset="0"/>
              </a:rPr>
              <a:t>multi-satellite </a:t>
            </a:r>
            <a:r>
              <a:rPr lang="en-US" sz="2000" dirty="0">
                <a:latin typeface="Calibri" pitchFamily="34" charset="0"/>
              </a:rPr>
              <a:t>on-line SAR data repository for the selected Supersites, </a:t>
            </a:r>
            <a:r>
              <a:rPr lang="en-US" sz="2000" dirty="0" smtClean="0">
                <a:latin typeface="Calibri" pitchFamily="34" charset="0"/>
              </a:rPr>
              <a:t>and enhanced data access 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Long-term:  International</a:t>
            </a:r>
            <a:r>
              <a:rPr lang="en-US" sz="2000" dirty="0">
                <a:latin typeface="Calibri" pitchFamily="34" charset="0"/>
              </a:rPr>
              <a:t>, sustainable and integrated approach to geo-hazards, </a:t>
            </a:r>
            <a:r>
              <a:rPr lang="en-US" sz="2000" dirty="0" smtClean="0">
                <a:latin typeface="Calibri" pitchFamily="34" charset="0"/>
              </a:rPr>
              <a:t>with optimal use of GEO members’ satellite and </a:t>
            </a:r>
            <a:r>
              <a:rPr lang="en-US" sz="2000" i="1" dirty="0" smtClean="0">
                <a:latin typeface="Calibri" pitchFamily="34" charset="0"/>
              </a:rPr>
              <a:t>in situ</a:t>
            </a:r>
            <a:r>
              <a:rPr lang="en-US" sz="2000" dirty="0" smtClean="0">
                <a:latin typeface="Calibri" pitchFamily="34" charset="0"/>
              </a:rPr>
              <a:t> data</a:t>
            </a:r>
          </a:p>
          <a:p>
            <a:r>
              <a:rPr lang="en-US" sz="2000" dirty="0" smtClean="0">
                <a:latin typeface="Calibri" pitchFamily="34" charset="0"/>
              </a:rPr>
              <a:t>Supersites Side Meeting: Sept 2011 FRINGE Conference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Principal Investigator (PI) proposal process review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Broadest possible data sharing within existing data policies</a:t>
            </a:r>
          </a:p>
          <a:p>
            <a:pPr lvl="1"/>
            <a:r>
              <a:rPr lang="en-US" sz="2000" dirty="0" smtClean="0">
                <a:latin typeface="Calibri" pitchFamily="34" charset="0"/>
              </a:rPr>
              <a:t>Science reporting to data providers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Requests to CEOS Plenary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CEOS Agencies data provision on Hawaii Supersite as GEO showcase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Concur on establishment of a CEOS Disaster SBA Team subgroup to review Supersite proposal requests and coordinate Agency data provision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dirty="0" smtClean="0">
                <a:latin typeface="Calibri" pitchFamily="34" charset="0"/>
              </a:rPr>
              <a:t>Supersites (cont’d)</a:t>
            </a:r>
            <a:endParaRPr lang="en-US" sz="48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b="1" dirty="0">
                <a:latin typeface="Calibri" pitchFamily="34" charset="0"/>
              </a:rPr>
              <a:t>CEOS Agencies Providing remote sensing data/information:</a:t>
            </a:r>
            <a:r>
              <a:rPr lang="en-US" dirty="0">
                <a:latin typeface="Calibri" pitchFamily="34" charset="0"/>
              </a:rPr>
              <a:t>  CSA, DLR, ESA, JAXA, NASA</a:t>
            </a:r>
          </a:p>
          <a:p>
            <a:pPr lvl="0"/>
            <a:r>
              <a:rPr lang="en-GB" b="1" dirty="0">
                <a:latin typeface="Calibri" pitchFamily="34" charset="0"/>
              </a:rPr>
              <a:t>Data/Information Provided to:</a:t>
            </a:r>
            <a:r>
              <a:rPr lang="en-GB" dirty="0">
                <a:latin typeface="Calibri" pitchFamily="34" charset="0"/>
              </a:rPr>
              <a:t>  Supersites </a:t>
            </a:r>
            <a:r>
              <a:rPr lang="en-GB" dirty="0" smtClean="0">
                <a:latin typeface="Calibri" pitchFamily="34" charset="0"/>
              </a:rPr>
              <a:t>PI’s</a:t>
            </a:r>
            <a:endParaRPr lang="en-US" dirty="0">
              <a:latin typeface="Calibri" pitchFamily="34" charset="0"/>
            </a:endParaRPr>
          </a:p>
          <a:p>
            <a:pPr lvl="0"/>
            <a:r>
              <a:rPr lang="en-GB" b="1" dirty="0">
                <a:latin typeface="Calibri" pitchFamily="34" charset="0"/>
              </a:rPr>
              <a:t>When/how is this data/information being provided?</a:t>
            </a:r>
            <a:r>
              <a:rPr lang="en-GB" dirty="0">
                <a:latin typeface="Calibri" pitchFamily="34" charset="0"/>
              </a:rPr>
              <a:t>  Data resides in CEOS Agency databases and can be accessed through Supersites virtual </a:t>
            </a:r>
            <a:r>
              <a:rPr lang="en-GB" dirty="0" smtClean="0">
                <a:latin typeface="Calibri" pitchFamily="34" charset="0"/>
              </a:rPr>
              <a:t>cyber-infrastructure</a:t>
            </a:r>
            <a:endParaRPr lang="en-US" dirty="0">
              <a:latin typeface="Calibri" pitchFamily="34" charset="0"/>
            </a:endParaRPr>
          </a:p>
          <a:p>
            <a:pPr lvl="0"/>
            <a:r>
              <a:rPr lang="en-GB" b="1" dirty="0">
                <a:latin typeface="Calibri" pitchFamily="34" charset="0"/>
              </a:rPr>
              <a:t>Feedback from CEOS “Customers”?</a:t>
            </a:r>
            <a:r>
              <a:rPr lang="en-GB" dirty="0">
                <a:latin typeface="Calibri" pitchFamily="34" charset="0"/>
              </a:rPr>
              <a:t>  Feedback from Supersites </a:t>
            </a:r>
            <a:r>
              <a:rPr lang="en-GB" dirty="0" smtClean="0">
                <a:latin typeface="Calibri" pitchFamily="34" charset="0"/>
              </a:rPr>
              <a:t>PI’s </a:t>
            </a:r>
            <a:r>
              <a:rPr lang="en-GB" dirty="0">
                <a:latin typeface="Calibri" pitchFamily="34" charset="0"/>
              </a:rPr>
              <a:t>is very favourable.  Multi-source SAR data has benefitted research at various sites worldwide.  Interest in additional sites and demand for related data is very high and needs to be developed in a systematic way so as to not overwhelm CEOS Agency resources, or run afoul of prevailing data policies.   </a:t>
            </a:r>
            <a:endParaRPr lang="en-US" dirty="0">
              <a:latin typeface="Calibri" pitchFamily="34" charset="0"/>
            </a:endParaRPr>
          </a:p>
          <a:p>
            <a:pPr lvl="0"/>
            <a:r>
              <a:rPr lang="en-GB" b="1" dirty="0">
                <a:solidFill>
                  <a:srgbClr val="FF0000"/>
                </a:solidFill>
                <a:latin typeface="Calibri" pitchFamily="34" charset="0"/>
              </a:rPr>
              <a:t>Plans to continue the project?</a:t>
            </a:r>
            <a:r>
              <a:rPr lang="en-GB" dirty="0">
                <a:solidFill>
                  <a:srgbClr val="FF0000"/>
                </a:solidFill>
                <a:latin typeface="Calibri" pitchFamily="34" charset="0"/>
              </a:rPr>
              <a:t>  Yes, for an indefinite period of time, to an undefined number of sites, including those subject to other geo-hazards (e.g., landslides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>
                <a:latin typeface="Calibri" pitchFamily="34" charset="0"/>
              </a:rPr>
              <a:t>Lucca Statement 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	CEOS Agencies have decided at the recent plenary in Lucca to </a:t>
            </a:r>
            <a:r>
              <a:rPr lang="en-US" dirty="0" smtClean="0">
                <a:solidFill>
                  <a:srgbClr val="FF0000"/>
                </a:solidFill>
              </a:rPr>
              <a:t>focus</a:t>
            </a:r>
            <a:r>
              <a:rPr lang="en-US" dirty="0" smtClean="0"/>
              <a:t> on the following </a:t>
            </a:r>
            <a:r>
              <a:rPr lang="en-US" dirty="0" smtClean="0">
                <a:solidFill>
                  <a:srgbClr val="FF0000"/>
                </a:solidFill>
              </a:rPr>
              <a:t>priority initiatives </a:t>
            </a:r>
            <a:r>
              <a:rPr lang="en-US" dirty="0" smtClean="0"/>
              <a:t>which will constitute the core of their program for the years ahead: </a:t>
            </a:r>
            <a:r>
              <a:rPr lang="en-CA" dirty="0" smtClean="0"/>
              <a:t>(among others)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development of a more integrated approach in the areas of disaster mitigation and disaster management; and,</a:t>
            </a:r>
          </a:p>
          <a:p>
            <a:pPr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Continued progress in the implementation of the Geo-hazards Supersites initiative </a:t>
            </a:r>
            <a:r>
              <a:rPr lang="en-US" dirty="0" smtClean="0"/>
              <a:t>to further the understanding of tectonic processes in relation to natural disasters</a:t>
            </a:r>
          </a:p>
          <a:p>
            <a:pPr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 emphasis of the role that CEOS agencies can play in the complete Disaster Risk Management Cycle, in response to requirements from operational stakeholders.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>
                <a:latin typeface="Calibri" pitchFamily="34" charset="0"/>
              </a:rPr>
              <a:t>Terms of Reference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Supersite evaluation and </a:t>
            </a:r>
            <a:r>
              <a:rPr lang="en-US" sz="3200" dirty="0" err="1" smtClean="0">
                <a:latin typeface="Calibri" pitchFamily="34" charset="0"/>
              </a:rPr>
              <a:t>coord</a:t>
            </a:r>
            <a:r>
              <a:rPr lang="en-US" sz="3200" dirty="0" smtClean="0">
                <a:latin typeface="Calibri" pitchFamily="34" charset="0"/>
              </a:rPr>
              <a:t>. team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>
                <a:latin typeface="Calibri" pitchFamily="34" charset="0"/>
              </a:rPr>
              <a:t>Develop an agreement with the </a:t>
            </a:r>
            <a:r>
              <a:rPr lang="en-US" sz="2400" dirty="0" err="1" smtClean="0">
                <a:latin typeface="Calibri" pitchFamily="34" charset="0"/>
              </a:rPr>
              <a:t>CoP</a:t>
            </a:r>
            <a:r>
              <a:rPr lang="en-US" sz="2400" dirty="0" smtClean="0">
                <a:latin typeface="Calibri" pitchFamily="34" charset="0"/>
              </a:rPr>
              <a:t> on the objectives and definition of supersite.</a:t>
            </a:r>
          </a:p>
          <a:p>
            <a:pPr lvl="0"/>
            <a:r>
              <a:rPr lang="en-CA" sz="2400" dirty="0" smtClean="0">
                <a:latin typeface="Calibri" pitchFamily="34" charset="0"/>
              </a:rPr>
              <a:t>Establish process to respond to the supersite proposals</a:t>
            </a:r>
            <a:endParaRPr lang="en-US" sz="2400" dirty="0" smtClean="0">
              <a:latin typeface="Calibri" pitchFamily="34" charset="0"/>
            </a:endParaRPr>
          </a:p>
          <a:p>
            <a:pPr lvl="0"/>
            <a:r>
              <a:rPr lang="en-US" sz="2400" dirty="0" smtClean="0">
                <a:latin typeface="Calibri" pitchFamily="34" charset="0"/>
              </a:rPr>
              <a:t>Review Supersites proposals and evaluate the science aspect and coordinate Space Agencies data provision.</a:t>
            </a:r>
          </a:p>
          <a:p>
            <a:pPr lvl="0"/>
            <a:r>
              <a:rPr lang="en-US" sz="2400" dirty="0" smtClean="0">
                <a:latin typeface="Calibri" pitchFamily="34" charset="0"/>
              </a:rPr>
              <a:t>Advise CEOS on course of actions and policy.</a:t>
            </a:r>
          </a:p>
          <a:p>
            <a:pPr lvl="0"/>
            <a:r>
              <a:rPr lang="en-CA" sz="2400" dirty="0" smtClean="0">
                <a:latin typeface="Calibri" pitchFamily="34" charset="0"/>
              </a:rPr>
              <a:t>Identify required actions in CEOS action plan and report to CEOS on milestones deliverables and progress</a:t>
            </a:r>
            <a:endParaRPr lang="en-US" sz="2400" dirty="0" smtClean="0">
              <a:latin typeface="Calibri" pitchFamily="34" charset="0"/>
            </a:endParaRPr>
          </a:p>
          <a:p>
            <a:pPr lvl="0"/>
            <a:r>
              <a:rPr lang="en-US" sz="2400" dirty="0" smtClean="0">
                <a:latin typeface="Calibri" pitchFamily="34" charset="0"/>
              </a:rPr>
              <a:t>Advise on resources, delivery on commitments of Members and Participating Organizations.</a:t>
            </a:r>
          </a:p>
          <a:p>
            <a:pPr lvl="0"/>
            <a:r>
              <a:rPr lang="en-CA" sz="2400" dirty="0" smtClean="0">
                <a:latin typeface="Calibri" pitchFamily="34" charset="0"/>
              </a:rPr>
              <a:t>Initial members are: </a:t>
            </a:r>
            <a:r>
              <a:rPr lang="en-US" sz="2400" dirty="0" smtClean="0">
                <a:latin typeface="Calibri" pitchFamily="34" charset="0"/>
              </a:rPr>
              <a:t>CSA, DLR, ESA,ASI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Supersite selection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1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Process to obtain CEOS support to supersite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Supersite Nomination to SAC (Scientific Advisory Committee)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using standard proposal based on SOAR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Recommendation by SAC to CEOS SCT (Supersites Coordination Team 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Evaluation &amp; development of a proposal to provide data by SCT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Recommendation by CEOS SCT to SIT Chair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SIT Chair decision to forward recommendation to the CEOS Plenary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Plenary approve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SAC confirms successful setup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8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Regular review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Are Supersites actively exploited? Are they the right ones?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Every 2 years</a:t>
            </a: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endParaRPr lang="en-GB" altLang="ja-JP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Hawai’i  Supersite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Status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 facto active since 2010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Formal proposal according to CEOS process received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Supported by Scientific Advisory Committee</a:t>
            </a:r>
            <a:endParaRPr lang="en-GB" altLang="ja-JP" b="1" dirty="0" smtClean="0">
              <a:solidFill>
                <a:srgbClr val="FF0000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Recommendation of CEOS Supersite Coordination Team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should accept as a “Permanent Supersite”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should commit* to support this Supersite with these resources: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(ASI)	100 scenes/</a:t>
            </a:r>
            <a:r>
              <a:rPr lang="en-GB" altLang="ja-JP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yr</a:t>
            </a: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	COSMO/</a:t>
            </a:r>
            <a:r>
              <a:rPr lang="en-GB" altLang="ja-JP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Skymed</a:t>
            </a:r>
            <a:endParaRPr lang="en-GB" altLang="ja-JP" sz="16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(CNES)	1 coverage @ 2.5m	SPOT-5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(CSA)	archive data	Radarsat-1</a:t>
            </a:r>
            <a:b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</a:b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		Radarsat-2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(DLR) 	250 scenes by end 2014	</a:t>
            </a:r>
            <a:r>
              <a:rPr lang="en-GB" altLang="ja-JP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TerraSAR</a:t>
            </a: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-X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(ESA)	complete archive	ERS-1, -2, </a:t>
            </a:r>
            <a:r>
              <a:rPr lang="en-GB" altLang="ja-JP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Envisat</a:t>
            </a:r>
            <a:r>
              <a:rPr lang="en-GB" altLang="ja-JP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/>
            </a:r>
            <a:br>
              <a:rPr lang="en-GB" altLang="ja-JP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</a:b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	any available acquisition	Sentinel-1, -2</a:t>
            </a:r>
          </a:p>
          <a:p>
            <a:pPr lvl="2" defTabSz="914400">
              <a:lnSpc>
                <a:spcPct val="90000"/>
              </a:lnSpc>
              <a:spcBef>
                <a:spcPct val="20000"/>
              </a:spcBef>
              <a:tabLst>
                <a:tab pos="1798638" algn="l"/>
                <a:tab pos="4843463" algn="l"/>
              </a:tabLst>
            </a:pPr>
            <a:r>
              <a:rPr lang="en-GB" altLang="ja-JP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(NASA)	any available acquisition	EO-1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tabLst>
                <a:tab pos="1798638" algn="l"/>
                <a:tab pos="4843463" algn="l"/>
              </a:tabLst>
            </a:pPr>
            <a:endParaRPr lang="en-GB" altLang="ja-JP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pic>
        <p:nvPicPr>
          <p:cNvPr id="1026" name="Picture 2" descr="http://supersites.earthobservations.org/HawaiiFrames_Dec2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464" y="4594773"/>
            <a:ext cx="2154778" cy="17410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107988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Request to SIT Chair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Forward recommendation to the CEOS Plenary to    approve the process that CEOS will use to select Supersites to support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Forward recommendation to the CEOS Plenary to approve Hawaii as a “Permanent Supersite” that CEOS will support with the data requested.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07988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600</Words>
  <Application>Microsoft Office PowerPoint</Application>
  <PresentationFormat>On-screen Show (4:3)</PresentationFormat>
  <Paragraphs>88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4_EUM_template_v03</vt:lpstr>
      <vt:lpstr>GEOHazard Supersite SIT decisions</vt:lpstr>
      <vt:lpstr>25th CEOS Plenary, agenda item 17, T. Stryker Emerging Issues in the 2011 CEOS Work Plan Geohazards Supersites </vt:lpstr>
      <vt:lpstr>Supersites (cont’d)</vt:lpstr>
      <vt:lpstr>Lucca Statement </vt:lpstr>
      <vt:lpstr>Terms of Reference Supersite evaluation and coord. team</vt:lpstr>
      <vt:lpstr>Supersite selection</vt:lpstr>
      <vt:lpstr>Hawai’i  Supersite</vt:lpstr>
      <vt:lpstr>Request to SIT Chair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gseguin</cp:lastModifiedBy>
  <cp:revision>103</cp:revision>
  <dcterms:created xsi:type="dcterms:W3CDTF">2011-11-16T09:23:13Z</dcterms:created>
  <dcterms:modified xsi:type="dcterms:W3CDTF">2012-09-12T03:30:09Z</dcterms:modified>
</cp:coreProperties>
</file>