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8"/>
  </p:notesMasterIdLst>
  <p:sldIdLst>
    <p:sldId id="260" r:id="rId2"/>
    <p:sldId id="262" r:id="rId3"/>
    <p:sldId id="261" r:id="rId4"/>
    <p:sldId id="263" r:id="rId5"/>
    <p:sldId id="258" r:id="rId6"/>
    <p:sldId id="259" r:id="rId7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ＭＳ Ｐゴシック" pitchFamily="-106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9" autoAdjust="0"/>
    <p:restoredTop sz="94696" autoAdjust="0"/>
  </p:normalViewPr>
  <p:slideViewPr>
    <p:cSldViewPr snapToGrid="0" snapToObjects="1">
      <p:cViewPr varScale="1">
        <p:scale>
          <a:sx n="74" d="100"/>
          <a:sy n="74" d="100"/>
        </p:scale>
        <p:origin x="-104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-106" charset="0"/>
              </a:defRPr>
            </a:lvl1pPr>
          </a:lstStyle>
          <a:p>
            <a:pPr>
              <a:defRPr/>
            </a:pPr>
            <a:fld id="{70C43DB1-6AE4-42F4-A030-67A0368BA2C1}" type="datetime1">
              <a:rPr lang="en-US"/>
              <a:pPr>
                <a:defRPr/>
              </a:pPr>
              <a:t>8/31/2012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-106" charset="0"/>
              </a:defRPr>
            </a:lvl1pPr>
          </a:lstStyle>
          <a:p>
            <a:pPr>
              <a:defRPr/>
            </a:pPr>
            <a:fld id="{3D31D474-A30B-46C7-A7CB-BF5BB52F9BB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ＭＳ Ｐゴシック" pitchFamily="-106" charset="-128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C098A87-5171-4B75-93C2-5524BB9D1112}" type="slidenum">
              <a:rPr lang="de-DE" smtClean="0">
                <a:latin typeface="Times New Roman" pitchFamily="-106" charset="0"/>
              </a:rPr>
              <a:pPr/>
              <a:t>1</a:t>
            </a:fld>
            <a:endParaRPr lang="de-DE" smtClean="0">
              <a:latin typeface="Times New Roman" pitchFamily="-106" charset="0"/>
            </a:endParaRPr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de-DE" smtClean="0">
              <a:latin typeface="Times New Roman" pitchFamily="-106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3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4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5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latin typeface="Times New Roman" pitchFamily="-106" charset="0"/>
            </a:endParaRPr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7D10890-62FC-4A72-AC60-97757228D65B}" type="slidenum">
              <a:rPr lang="en-US" smtClean="0">
                <a:solidFill>
                  <a:srgbClr val="000000"/>
                </a:solidFill>
              </a:rPr>
              <a:pPr/>
              <a:t>6</a:t>
            </a:fld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5125" name="Header Placeholder 4"/>
          <p:cNvSpPr>
            <a:spLocks noGrp="1"/>
          </p:cNvSpPr>
          <p:nvPr>
            <p:ph type="hdr" sz="quarter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  <a:latin typeface="Times New Roman" pitchFamily="-106" charset="0"/>
              <a:ea typeface="ＭＳ Ｐゴシック" pitchFamily="-106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309197" y="6523039"/>
            <a:ext cx="461665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l">
              <a:defRPr/>
            </a:pPr>
            <a:r>
              <a:rPr lang="de-DE" sz="900">
                <a:solidFill>
                  <a:srgbClr val="5F758D"/>
                </a:solidFill>
                <a:latin typeface="Century Gothic" pitchFamily="34" charset="0"/>
              </a:rPr>
              <a:t>Slide: </a:t>
            </a:r>
            <a:fld id="{00674DB5-EA4F-4207-BB2F-8F03D6107A33}" type="slidenum">
              <a:rPr lang="de-DE" sz="900">
                <a:solidFill>
                  <a:srgbClr val="5F758D"/>
                </a:solidFill>
                <a:latin typeface="Century Gothic" pitchFamily="34" charset="0"/>
              </a:rPr>
              <a:pPr algn="l">
                <a:defRPr/>
              </a:pPr>
              <a:t>‹#›</a:t>
            </a:fld>
            <a:endParaRPr lang="de-DE" sz="900">
              <a:solidFill>
                <a:srgbClr val="5F758D"/>
              </a:solidFill>
              <a:latin typeface="Century Gothic" pitchFamily="34" charset="0"/>
            </a:endParaRPr>
          </a:p>
        </p:txBody>
      </p:sp>
      <p:sp>
        <p:nvSpPr>
          <p:cNvPr id="5" name="AutoShape 5"/>
          <p:cNvSpPr>
            <a:spLocks noChangeAspect="1" noChangeArrowheads="1" noTextEdit="1"/>
          </p:cNvSpPr>
          <p:nvPr/>
        </p:nvSpPr>
        <p:spPr bwMode="auto">
          <a:xfrm>
            <a:off x="0" y="3244851"/>
            <a:ext cx="9144000" cy="288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>
              <a:latin typeface="Tahoma" pitchFamily="34" charset="0"/>
            </a:endParaRPr>
          </a:p>
        </p:txBody>
      </p:sp>
      <p:sp>
        <p:nvSpPr>
          <p:cNvPr id="6" name="Rectangle 36"/>
          <p:cNvSpPr>
            <a:spLocks noChangeArrowheads="1"/>
          </p:cNvSpPr>
          <p:nvPr userDrawn="1"/>
        </p:nvSpPr>
        <p:spPr bwMode="auto">
          <a:xfrm>
            <a:off x="962758" y="6523039"/>
            <a:ext cx="468557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l">
              <a:defRPr/>
            </a:pPr>
            <a:r>
              <a:rPr lang="de-DE" sz="1000" dirty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CEOS </a:t>
            </a:r>
            <a:r>
              <a:rPr lang="de-DE" sz="100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SIT</a:t>
            </a:r>
            <a:r>
              <a:rPr lang="de-DE" sz="1000" baseline="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 Technical Workshop</a:t>
            </a:r>
            <a:r>
              <a:rPr lang="de-DE" sz="100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 |Reston, Virginia, USA| 11-12 </a:t>
            </a:r>
            <a:r>
              <a:rPr lang="de-DE" sz="1000" dirty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September </a:t>
            </a:r>
            <a:r>
              <a:rPr lang="de-DE" sz="1000" dirty="0" smtClean="0">
                <a:solidFill>
                  <a:schemeClr val="tx2">
                    <a:lumMod val="50000"/>
                  </a:schemeClr>
                </a:solidFill>
                <a:latin typeface="Century Gothic" pitchFamily="34" charset="0"/>
              </a:rPr>
              <a:t>2012</a:t>
            </a:r>
            <a:endParaRPr lang="de-DE" sz="1000" dirty="0">
              <a:solidFill>
                <a:schemeClr val="tx2">
                  <a:lumMod val="50000"/>
                </a:schemeClr>
              </a:solidFill>
              <a:latin typeface="Century Gothic" pitchFamily="34" charset="0"/>
            </a:endParaRPr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7712320" y="4881563"/>
            <a:ext cx="1431680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328706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4089889" y="666750"/>
            <a:ext cx="4810857" cy="1874838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28707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4081097" y="2722564"/>
            <a:ext cx="4826977" cy="1093787"/>
          </a:xfrm>
        </p:spPr>
        <p:txBody>
          <a:bodyPr/>
          <a:lstStyle>
            <a:lvl1pPr marL="0" indent="0">
              <a:buNone/>
              <a:defRPr sz="1800">
                <a:solidFill>
                  <a:schemeClr val="bg1"/>
                </a:solidFill>
                <a:latin typeface="Century Gothic" pitchFamily="34" charset="0"/>
              </a:defRPr>
            </a:lvl1pPr>
          </a:lstStyle>
          <a:p>
            <a:r>
              <a:rPr lang="en-GB" dirty="0"/>
              <a:t>Click to edit Master subtitle style</a:t>
            </a:r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239000" y="6546850"/>
            <a:ext cx="1905000" cy="3111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F8D2B0-EFB6-4DAA-9B0B-6F6B3A58082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 bwMode="auto">
          <a:xfrm>
            <a:off x="0" y="1347788"/>
            <a:ext cx="9144000" cy="5510212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r" defTabSz="914400" eaLnBrk="0" hangingPunct="0">
              <a:defRPr/>
            </a:pPr>
            <a:endParaRPr lang="en-US" sz="1500" dirty="0">
              <a:solidFill>
                <a:srgbClr val="000000"/>
              </a:solidFill>
              <a:latin typeface="Tahoma" pitchFamily="34" charset="0"/>
              <a:ea typeface="ＭＳ Ｐゴシック" pitchFamily="-105" charset="-128"/>
              <a:cs typeface="ＭＳ Ｐゴシック" pitchFamily="-105" charset="-128"/>
            </a:endParaRPr>
          </a:p>
        </p:txBody>
      </p:sp>
      <p:sp>
        <p:nvSpPr>
          <p:cNvPr id="1027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671638" y="188913"/>
            <a:ext cx="7396162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1028" name="Rectangle 58"/>
          <p:cNvSpPr>
            <a:spLocks noGrp="1" noChangeArrowheads="1"/>
          </p:cNvSpPr>
          <p:nvPr>
            <p:ph type="body" idx="1"/>
          </p:nvPr>
        </p:nvSpPr>
        <p:spPr bwMode="auto">
          <a:xfrm>
            <a:off x="296863" y="1457325"/>
            <a:ext cx="8445500" cy="4864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Master text styles</a:t>
            </a:r>
          </a:p>
          <a:p>
            <a:pPr lvl="1"/>
            <a:r>
              <a:rPr lang="en-GB" dirty="0" smtClean="0"/>
              <a:t>Second level</a:t>
            </a:r>
          </a:p>
          <a:p>
            <a:pPr lvl="2"/>
            <a:r>
              <a:rPr lang="en-GB" dirty="0" smtClean="0"/>
              <a:t>Third level</a:t>
            </a:r>
          </a:p>
          <a:p>
            <a:pPr lvl="3"/>
            <a:r>
              <a:rPr lang="en-GB" dirty="0" smtClean="0"/>
              <a:t>Fourth level</a:t>
            </a:r>
          </a:p>
          <a:p>
            <a:pPr lvl="4"/>
            <a:r>
              <a:rPr lang="en-GB" dirty="0" smtClean="0"/>
              <a:t>Fifth level</a:t>
            </a:r>
          </a:p>
        </p:txBody>
      </p:sp>
      <p:sp>
        <p:nvSpPr>
          <p:cNvPr id="4" name="TextBox 3"/>
          <p:cNvSpPr txBox="1"/>
          <p:nvPr userDrawn="1"/>
        </p:nvSpPr>
        <p:spPr>
          <a:xfrm>
            <a:off x="19050" y="559374"/>
            <a:ext cx="1588897" cy="55399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914400" eaLnBrk="0" hangingPunct="0">
              <a:spcBef>
                <a:spcPts val="0"/>
              </a:spcBef>
              <a:defRPr/>
            </a:pP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SIT Technical Workshop</a:t>
            </a:r>
          </a:p>
          <a:p>
            <a:pPr defTabSz="914400" eaLnBrk="0" hangingPunct="0">
              <a:spcBef>
                <a:spcPts val="0"/>
              </a:spcBef>
              <a:defRPr/>
            </a:pP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Reston, Virginia, USA</a:t>
            </a:r>
            <a:b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</a:b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Sept </a:t>
            </a:r>
            <a:r>
              <a:rPr lang="en-US" sz="1000" b="1" dirty="0" smtClean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11-12</a:t>
            </a:r>
            <a:r>
              <a:rPr lang="en-US" sz="1000" b="1" dirty="0">
                <a:solidFill>
                  <a:srgbClr val="FFFFFF"/>
                </a:solidFill>
                <a:latin typeface="Arial Unicode MS" pitchFamily="-111" charset="0"/>
                <a:ea typeface="ＭＳ Ｐゴシック" pitchFamily="-105" charset="-128"/>
                <a:cs typeface="ＭＳ Ｐゴシック" pitchFamily="-105" charset="-128"/>
              </a:rPr>
              <a:t>, 2012</a:t>
            </a:r>
          </a:p>
        </p:txBody>
      </p:sp>
      <p:sp>
        <p:nvSpPr>
          <p:cNvPr id="8" name="Rectangle 4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239000" y="6600825"/>
            <a:ext cx="1905000" cy="257175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spcBef>
                <a:spcPct val="50000"/>
              </a:spcBef>
              <a:defRPr sz="1000">
                <a:solidFill>
                  <a:srgbClr val="002569"/>
                </a:solidFill>
                <a:latin typeface="Calibri" pitchFamily="-106" charset="0"/>
                <a:cs typeface="Calibri" pitchFamily="-106" charset="0"/>
              </a:defRPr>
            </a:lvl1pPr>
          </a:lstStyle>
          <a:p>
            <a:pPr>
              <a:defRPr/>
            </a:pPr>
            <a:fld id="{980EA4A0-E513-42EA-B292-B21C1B51B6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" name="Picture 34"/>
          <p:cNvPicPr>
            <a:picLocks noChangeAspect="1" noChangeArrowheads="1"/>
          </p:cNvPicPr>
          <p:nvPr userDrawn="1"/>
        </p:nvPicPr>
        <p:blipFill>
          <a:blip r:embed="rId5" cstate="print"/>
          <a:srcRect t="16208"/>
          <a:stretch>
            <a:fillRect/>
          </a:stretch>
        </p:blipFill>
        <p:spPr bwMode="auto">
          <a:xfrm>
            <a:off x="1" y="0"/>
            <a:ext cx="1375442" cy="690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1" r:id="rId2"/>
  </p:sldLayoutIdLst>
  <p:transition spd="slow"/>
  <p:txStyles>
    <p:titleStyle>
      <a:lvl1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Century Gothic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200" b="1">
          <a:solidFill>
            <a:schemeClr val="tx2"/>
          </a:solidFill>
          <a:latin typeface="Arial" charset="0"/>
          <a:ea typeface="ＭＳ Ｐゴシック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Courier New" pitchFamily="-106" charset="0"/>
        <a:buChar char="o"/>
        <a:defRPr sz="2000" b="1">
          <a:solidFill>
            <a:schemeClr val="tx2"/>
          </a:solidFill>
          <a:latin typeface="Arial" charset="0"/>
          <a:ea typeface="ＭＳ Ｐゴシック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Wingdings" pitchFamily="-106" charset="2"/>
        <a:buChar char="§"/>
        <a:defRPr b="1">
          <a:solidFill>
            <a:schemeClr val="tx2"/>
          </a:solidFill>
          <a:latin typeface="Arial" charset="0"/>
          <a:ea typeface="ＭＳ Ｐゴシック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1600" b="1">
          <a:solidFill>
            <a:schemeClr val="tx2"/>
          </a:solidFill>
          <a:latin typeface="Arial" charset="0"/>
          <a:ea typeface="ＭＳ Ｐゴシック" charset="-128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2"/>
          </a:solidFill>
          <a:latin typeface="+mn-lt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arthobservations.org/geoss_imp.shtml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4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Ref:  2012 CEOS Work Plan Sections 2 &amp; 3</a:t>
            </a:r>
          </a:p>
          <a:p>
            <a:pPr eaLnBrk="1" hangingPunct="1"/>
            <a:r>
              <a:rPr lang="en-GB" altLang="ja-JP" dirty="0" smtClean="0">
                <a:latin typeface="Calibri" pitchFamily="34" charset="0"/>
                <a:ea typeface="ＭＳ Ｐゴシック" pitchFamily="50" charset="-128"/>
              </a:rPr>
              <a:t>Tim Stryker</a:t>
            </a:r>
          </a:p>
        </p:txBody>
      </p:sp>
      <p:sp>
        <p:nvSpPr>
          <p:cNvPr id="13315" name="Rectangle 44"/>
          <p:cNvSpPr>
            <a:spLocks noGrp="1" noChangeArrowheads="1"/>
          </p:cNvSpPr>
          <p:nvPr>
            <p:ph type="ctrTitle"/>
          </p:nvPr>
        </p:nvSpPr>
        <p:spPr>
          <a:xfrm>
            <a:off x="3271235" y="666750"/>
            <a:ext cx="5629512" cy="1874838"/>
          </a:xfrm>
        </p:spPr>
        <p:txBody>
          <a:bodyPr/>
          <a:lstStyle/>
          <a:p>
            <a:r>
              <a:rPr lang="en-US" dirty="0" smtClean="0"/>
              <a:t>Overview of Planned 2013 Revision to the 2012-2015 GEO Work Plan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44699" y="1146220"/>
            <a:ext cx="8706118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 defTabSz="914400">
              <a:lnSpc>
                <a:spcPct val="90000"/>
              </a:lnSpc>
              <a:spcBef>
                <a:spcPct val="20000"/>
              </a:spcBef>
            </a:pPr>
            <a:endParaRPr lang="en-GB" altLang="ja-JP" sz="24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32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WP Organization and Structure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400" b="1" u="sng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Target-Driven </a:t>
            </a:r>
            <a:r>
              <a:rPr lang="en-GB" altLang="ja-JP" sz="2400" b="1" u="sng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Approach</a:t>
            </a: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: Designed to meet the </a:t>
            </a:r>
            <a:r>
              <a:rPr lang="en-GB" altLang="ja-JP" sz="2400" b="1" i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2015 GEOSS Strategic Targets</a:t>
            </a:r>
            <a:endParaRPr lang="en-GB" altLang="ja-JP" sz="2400" b="1" i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Three-Part Structure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400" b="1" u="sng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Infrastructure</a:t>
            </a: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: Physical cross-cutting components of an operational and sustainable </a:t>
            </a: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GEOSS, </a:t>
            </a:r>
            <a:r>
              <a:rPr lang="en-GB" altLang="ja-JP" sz="2400" b="1" dirty="0" err="1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incl</a:t>
            </a: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 interoperable observing, modelling, and dissemination systems</a:t>
            </a:r>
            <a:endParaRPr lang="en-GB" altLang="ja-JP" sz="24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400" b="1" u="sng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Institutions and Development</a:t>
            </a: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:  “GEO at work</a:t>
            </a: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”, the community’s efforts to ensure GEOSS is sustainable, relevant, and widely used</a:t>
            </a:r>
            <a:endParaRPr lang="en-GB" altLang="ja-JP" sz="24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400" b="1" u="sng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Information for Societal Benefits</a:t>
            </a: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: Information, tools, and end-to-end systems across nine SBAs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41679" y="0"/>
            <a:ext cx="779519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  <a:latin typeface="Tahoma" pitchFamily="34" charset="0"/>
                <a:cs typeface="Tahoma" pitchFamily="34" charset="0"/>
              </a:rPr>
              <a:t>     Activity Status – Recent History</a:t>
            </a:r>
            <a:endParaRPr lang="en-US" sz="3200" b="1" dirty="0">
              <a:solidFill>
                <a:schemeClr val="bg1"/>
              </a:solidFill>
              <a:latin typeface="Tahoma" pitchFamily="34" charset="0"/>
              <a:cs typeface="Tahoma" pitchFamily="34" charset="0"/>
            </a:endParaRP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3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320800" y="101600"/>
            <a:ext cx="7764463" cy="609600"/>
          </a:xfrm>
        </p:spPr>
        <p:txBody>
          <a:bodyPr/>
          <a:lstStyle/>
          <a:p>
            <a:pPr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Activity </a:t>
            </a:r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Status – Recent History</a:t>
            </a:r>
            <a:endParaRPr lang="en-US" dirty="0" smtClean="0">
              <a:latin typeface="Tahoma" pitchFamily="-106" charset="0"/>
              <a:ea typeface="ＭＳ Ｐゴシック" pitchFamily="-106" charset="-128"/>
              <a:cs typeface="Tahoma" pitchFamily="-106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147037" y="1416908"/>
            <a:ext cx="8832205" cy="5129942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r>
              <a:rPr lang="en-GB" altLang="ja-JP" sz="32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26 Tasks</a:t>
            </a:r>
          </a:p>
          <a:p>
            <a:pPr marL="342900" marR="0" lvl="0" indent="-3429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r>
              <a:rPr lang="en-GB" altLang="ja-JP" sz="32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60 Components, Supported by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Leads (GEO Members and Organizations)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Point of Contact (representing of one the Leads)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Contributors (additional Members and Organizations)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Component sheets available via GEO Work Plan Information Management System:  </a:t>
            </a: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  <a:hlinkClick r:id="rId3"/>
              </a:rPr>
              <a:t>www.earthobservations.org/geoss_imp.shtml</a:t>
            </a: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 </a:t>
            </a:r>
            <a:endParaRPr lang="en-GB" altLang="ja-JP" sz="24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32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GEO Implementation Boards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Assess Strategic Targets completion progress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Actively coordinate activities across Tasks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Advise on Task issues</a:t>
            </a:r>
            <a:endParaRPr lang="en-GB" altLang="ja-JP" sz="24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73038" indent="-174625" defTabSz="914400" eaLnBrk="0" hangingPunct="0">
              <a:spcBef>
                <a:spcPts val="600"/>
              </a:spcBef>
              <a:buFont typeface="Wingdings" pitchFamily="-106" charset="2"/>
              <a:buChar char="§"/>
            </a:pPr>
            <a:endParaRPr lang="en-GB" sz="20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 marL="742950" marR="0" lvl="1" indent="-28575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endParaRPr kumimoji="0" lang="en-US" altLang="ja-JP" sz="2200" b="1" i="0" u="none" strike="noStrike" kern="0" cap="none" spc="0" normalizeH="0" baseline="0" noProof="0" dirty="0" smtClean="0">
              <a:ln>
                <a:noFill/>
              </a:ln>
              <a:solidFill>
                <a:schemeClr val="tx1">
                  <a:lumMod val="75000"/>
                </a:schemeClr>
              </a:solidFill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4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320800" y="101600"/>
            <a:ext cx="7764463" cy="609600"/>
          </a:xfrm>
        </p:spPr>
        <p:txBody>
          <a:bodyPr/>
          <a:lstStyle/>
          <a:p>
            <a:pPr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Activity </a:t>
            </a:r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Status – Recent History</a:t>
            </a:r>
            <a:endParaRPr lang="en-US" dirty="0" smtClean="0">
              <a:latin typeface="Tahoma" pitchFamily="-106" charset="0"/>
              <a:ea typeface="ＭＳ Ｐゴシック" pitchFamily="-106" charset="-128"/>
              <a:cs typeface="Tahoma" pitchFamily="-106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147037" y="1416908"/>
            <a:ext cx="8996963" cy="5129942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r>
              <a:rPr lang="en-GB" altLang="ja-JP" sz="28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Recent WP Development</a:t>
            </a:r>
            <a:endParaRPr lang="en-GB" altLang="ja-JP" sz="28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0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M</a:t>
            </a:r>
            <a:r>
              <a:rPr lang="en-GB" altLang="ja-JP" sz="20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ultiple re-drafts of GEO WP since Nov 2011 CEOS and GEO Plenary meetings, with WP v1.1 released on 18 July 2012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0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Comments Deadline of 4 September 2012 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0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Comments to </a:t>
            </a:r>
            <a:r>
              <a:rPr lang="en-GB" altLang="ja-JP" sz="20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GEO </a:t>
            </a:r>
            <a:r>
              <a:rPr lang="en-GB" altLang="ja-JP" sz="20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WP v1.1 now </a:t>
            </a:r>
            <a:r>
              <a:rPr lang="en-GB" altLang="ja-JP" sz="20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under GEO Secretariat review</a:t>
            </a:r>
            <a:endParaRPr lang="en-GB" altLang="ja-JP" sz="20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8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WP v1.1 Minor Adjustments and Updates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0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Two new Task Components created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Global Land Cover Validation and User Engagement (SB-02-C2)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Global Land Cover Methodology and Capacity Building/Outreach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sz="2000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Two Task Components removed or merged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Operational Carbon Capture Sequestration and Monitoring System (SB-05-C3) removed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Tsunami Early Warning and Hazard Assessment (DI-01-C3) is merged with </a:t>
            </a:r>
            <a:r>
              <a:rPr lang="en-GB" altLang="ja-JP" b="1" dirty="0" err="1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Geohazards</a:t>
            </a:r>
            <a:r>
              <a:rPr lang="en-GB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 Monitoring, Alert, and Risk Assessment (DI-01-C2)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GB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Task Leads are updated and Task Descriptions and Priority Actions are refined (</a:t>
            </a:r>
            <a:r>
              <a:rPr lang="en-GB" altLang="ja-JP" b="1" i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e.g., </a:t>
            </a:r>
            <a:r>
              <a:rPr lang="en-GB" altLang="ja-JP" b="1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Developing Institutional and Individual Capacity [ID-02], and GEO BON [BI-01])</a:t>
            </a:r>
          </a:p>
          <a:p>
            <a:pPr marL="1257300" lvl="2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endParaRPr lang="en-GB" altLang="ja-JP" sz="20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173038" indent="-174625" defTabSz="914400" eaLnBrk="0" hangingPunct="0">
              <a:spcBef>
                <a:spcPts val="600"/>
              </a:spcBef>
              <a:buFont typeface="Wingdings" pitchFamily="-106" charset="2"/>
              <a:buChar char="§"/>
            </a:pPr>
            <a:endParaRPr lang="en-GB" sz="2000" b="1" dirty="0" smtClean="0">
              <a:solidFill>
                <a:schemeClr val="tx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 marL="742950" marR="0" lvl="1" indent="-28575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endParaRPr kumimoji="0" lang="en-US" altLang="ja-JP" sz="2200" b="1" i="0" u="none" strike="noStrike" kern="0" cap="none" spc="0" normalizeH="0" baseline="0" noProof="0" dirty="0" smtClean="0">
              <a:ln>
                <a:noFill/>
              </a:ln>
              <a:solidFill>
                <a:schemeClr val="tx1">
                  <a:lumMod val="75000"/>
                </a:schemeClr>
              </a:solidFill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5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379538" y="101600"/>
            <a:ext cx="7764462" cy="609600"/>
          </a:xfrm>
        </p:spPr>
        <p:txBody>
          <a:bodyPr/>
          <a:lstStyle/>
          <a:p>
            <a:pPr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Near </a:t>
            </a:r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Future </a:t>
            </a:r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Plan</a:t>
            </a:r>
            <a:endParaRPr lang="en-US" dirty="0" smtClean="0">
              <a:latin typeface="Tahoma" pitchFamily="-106" charset="0"/>
              <a:ea typeface="ＭＳ Ｐゴシック" pitchFamily="-106" charset="-128"/>
              <a:cs typeface="Tahoma" pitchFamily="-106" charset="0"/>
            </a:endParaRP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>
          <a:xfrm>
            <a:off x="147037" y="1571455"/>
            <a:ext cx="8996963" cy="5129942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r>
              <a:rPr kumimoji="0" lang="en-GB" altLang="ja-JP" sz="28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Updated WP to be submitted</a:t>
            </a:r>
            <a:r>
              <a:rPr kumimoji="0" lang="en-GB" altLang="ja-JP" sz="2800" b="1" i="0" u="none" strike="noStrike" kern="0" cap="none" spc="0" normalizeH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 to GEO-IX Plenary </a:t>
            </a:r>
            <a:r>
              <a:rPr lang="en-GB" altLang="ja-JP" sz="28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for acceptance as a “living document”</a:t>
            </a:r>
          </a:p>
          <a:p>
            <a:pPr marL="342900" marR="0" lvl="0" indent="-3429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r>
              <a:rPr lang="en-GB" altLang="ja-JP" sz="28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CEOS Role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Lead/Co-Lead for 19 Components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POC for 4 Components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Task Coordinator for 3 Tasks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Implementation Board Member for 2 Boards</a:t>
            </a: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8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CEOS Decision/Role at Upcoming Events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26</a:t>
            </a:r>
            <a:r>
              <a:rPr lang="en-GB" altLang="ja-JP" sz="2400" b="1" kern="0" baseline="3000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th</a:t>
            </a:r>
            <a:r>
              <a:rPr lang="en-GB" altLang="ja-JP" sz="24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 CEOS Plenary: Confirm CEOS support to GEO WP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4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GEO-IX Plenary: CEOS written and oral reports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kumimoji="0" lang="en-GB" altLang="ja-JP" sz="24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End of 2012:</a:t>
            </a:r>
            <a:r>
              <a:rPr kumimoji="0" lang="en-GB" altLang="ja-JP" sz="2400" b="1" i="0" u="none" strike="noStrike" kern="0" cap="none" spc="0" normalizeH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 Progress report on CEOS actions support to GEO WP Tasks/Components</a:t>
            </a:r>
            <a:endParaRPr kumimoji="0" lang="en-US" altLang="ja-JP" sz="2200" b="1" i="0" u="none" strike="noStrike" kern="0" cap="none" spc="0" normalizeH="0" baseline="0" noProof="0" dirty="0" smtClean="0">
              <a:ln>
                <a:noFill/>
              </a:ln>
              <a:solidFill>
                <a:schemeClr val="tx1">
                  <a:lumMod val="75000"/>
                </a:schemeClr>
              </a:solidFill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5"/>
          <p:cNvSpPr>
            <a:spLocks noGrp="1"/>
          </p:cNvSpPr>
          <p:nvPr>
            <p:ph type="sldNum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eaLnBrk="1" hangingPunct="1">
              <a:spcBef>
                <a:spcPct val="0"/>
              </a:spcBef>
            </a:pPr>
            <a:fld id="{685D9731-F711-4403-8BC4-60A829C86C9C}" type="slidenum">
              <a:rPr lang="en-US" smtClean="0"/>
              <a:pPr eaLnBrk="1" hangingPunct="1">
                <a:spcBef>
                  <a:spcPct val="0"/>
                </a:spcBef>
              </a:pPr>
              <a:t>6</a:t>
            </a:fld>
            <a:endParaRPr lang="en-US" smtClean="0"/>
          </a:p>
        </p:txBody>
      </p:sp>
      <p:sp>
        <p:nvSpPr>
          <p:cNvPr id="3075" name="Title 1"/>
          <p:cNvSpPr>
            <a:spLocks noGrp="1"/>
          </p:cNvSpPr>
          <p:nvPr>
            <p:ph type="title" idx="4294967295"/>
          </p:nvPr>
        </p:nvSpPr>
        <p:spPr>
          <a:xfrm>
            <a:off x="1320800" y="101600"/>
            <a:ext cx="7764463" cy="609600"/>
          </a:xfrm>
        </p:spPr>
        <p:txBody>
          <a:bodyPr/>
          <a:lstStyle/>
          <a:p>
            <a:pPr eaLnBrk="1" hangingPunct="1"/>
            <a:r>
              <a:rPr lang="en-US" dirty="0" smtClean="0">
                <a:latin typeface="Tahoma" pitchFamily="-106" charset="0"/>
                <a:ea typeface="ＭＳ Ｐゴシック" pitchFamily="-106" charset="-128"/>
                <a:cs typeface="Tahoma" pitchFamily="-106" charset="0"/>
              </a:rPr>
              <a:t>Appendix – GEO Communities of Practice</a:t>
            </a:r>
            <a:endParaRPr lang="en-US" dirty="0" smtClean="0">
              <a:latin typeface="Tahoma" pitchFamily="-106" charset="0"/>
              <a:ea typeface="ＭＳ Ｐゴシック" pitchFamily="-106" charset="-128"/>
              <a:cs typeface="Tahoma" pitchFamily="-106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147037" y="1944942"/>
            <a:ext cx="8832205" cy="5129942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r>
              <a:rPr kumimoji="0" lang="en-US" altLang="ja-JP" sz="24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User-led</a:t>
            </a:r>
            <a:r>
              <a:rPr kumimoji="0" lang="en-US" altLang="ja-JP" sz="2400" b="1" i="0" u="none" strike="noStrike" kern="0" cap="none" spc="0" normalizeH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 community of stakeholders…with a common interest in specific aspects of societal benefits to be realized by GEOSS implementation</a:t>
            </a:r>
          </a:p>
          <a:p>
            <a:pPr marL="342900" marR="0" lvl="0" indent="-3429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r>
              <a:rPr lang="en-US" altLang="ja-JP" sz="2400" b="1" kern="0" baseline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Objectives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kumimoji="0" lang="en-US" altLang="ja-JP" sz="2000" b="1" i="0" u="none" strike="noStrike" kern="0" cap="none" spc="0" normalizeH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Requirements development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altLang="ja-JP" sz="2000" b="1" kern="0" baseline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Forum</a:t>
            </a:r>
            <a:r>
              <a:rPr lang="en-US" altLang="ja-JP" sz="20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 for cooperation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US" altLang="ja-JP" sz="20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Advise on matters of societal benefit (</a:t>
            </a:r>
            <a:r>
              <a:rPr lang="en-US" altLang="ja-JP" sz="2000" b="1" kern="0" dirty="0" err="1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incl</a:t>
            </a:r>
            <a:r>
              <a:rPr lang="en-US" altLang="ja-JP" sz="20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 cross-cutting issues)</a:t>
            </a:r>
          </a:p>
          <a:p>
            <a:pPr marL="342900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kumimoji="0" lang="en-GB" altLang="ja-JP" sz="24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COPs</a:t>
            </a:r>
          </a:p>
          <a:p>
            <a:pPr marL="800100" lvl="1" indent="-342900" defTabSz="914400"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  <a:defRPr/>
            </a:pPr>
            <a:r>
              <a:rPr lang="en-GB" altLang="ja-JP" sz="20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Air Quality, </a:t>
            </a:r>
            <a:r>
              <a:rPr kumimoji="0" lang="en-GB" altLang="ja-JP" sz="20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Biodiversity, </a:t>
            </a:r>
            <a:r>
              <a:rPr lang="en-GB" altLang="ja-JP" sz="20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Carbon, C</a:t>
            </a:r>
            <a:r>
              <a:rPr kumimoji="0" lang="en-GB" altLang="ja-JP" sz="2000" b="1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oastal</a:t>
            </a:r>
            <a:r>
              <a:rPr kumimoji="0" lang="en-GB" altLang="ja-JP" sz="2000" b="1" i="0" u="none" strike="noStrike" kern="0" cap="none" spc="0" normalizeH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 Zone, </a:t>
            </a:r>
            <a:r>
              <a:rPr lang="en-GB" altLang="ja-JP" sz="2000" b="1" kern="0" baseline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Energy, </a:t>
            </a:r>
            <a:r>
              <a:rPr kumimoji="0" lang="en-GB" altLang="ja-JP" sz="2000" b="1" i="0" u="none" strike="noStrike" kern="0" cap="none" spc="0" normalizeH="0" noProof="0" dirty="0" smtClean="0">
                <a:ln>
                  <a:noFill/>
                </a:ln>
                <a:solidFill>
                  <a:schemeClr val="tx1">
                    <a:lumMod val="75000"/>
                  </a:schemeClr>
                </a:solidFill>
                <a:effectLst/>
                <a:uLnTx/>
                <a:uFillTx/>
                <a:latin typeface="Arial" pitchFamily="34" charset="0"/>
                <a:ea typeface="ＭＳ Ｐゴシック" pitchFamily="50" charset="-128"/>
                <a:cs typeface="Arial" pitchFamily="34" charset="0"/>
              </a:rPr>
              <a:t>Forest,</a:t>
            </a:r>
            <a:r>
              <a:rPr lang="en-GB" altLang="ja-JP" sz="20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 </a:t>
            </a:r>
            <a:r>
              <a:rPr lang="en-GB" altLang="ja-JP" sz="2000" b="1" kern="0" baseline="0" dirty="0" err="1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Geohazards</a:t>
            </a:r>
            <a:r>
              <a:rPr lang="en-GB" altLang="ja-JP" sz="2000" b="1" kern="0" baseline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, Global Agricultural</a:t>
            </a:r>
            <a:r>
              <a:rPr lang="en-GB" altLang="ja-JP" sz="2000" b="1" kern="0" dirty="0" smtClean="0">
                <a:solidFill>
                  <a:schemeClr val="tx1">
                    <a:lumMod val="75000"/>
                  </a:schemeClr>
                </a:solidFill>
                <a:latin typeface="Arial" pitchFamily="34" charset="0"/>
                <a:ea typeface="ＭＳ Ｐゴシック" pitchFamily="50" charset="-128"/>
                <a:cs typeface="Arial" pitchFamily="34" charset="0"/>
              </a:rPr>
              <a:t> Monitoring, Health and Environment, Integrated Global Water Cycle Observations, Ocean</a:t>
            </a:r>
            <a:endParaRPr kumimoji="0" lang="en-GB" altLang="ja-JP" sz="2000" b="1" i="0" u="none" strike="noStrike" kern="0" cap="none" spc="0" normalizeH="0" baseline="0" noProof="0" dirty="0" smtClean="0">
              <a:ln>
                <a:noFill/>
              </a:ln>
              <a:solidFill>
                <a:schemeClr val="tx1">
                  <a:lumMod val="75000"/>
                </a:schemeClr>
              </a:solidFill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  <a:p>
            <a:pPr marL="742950" marR="0" lvl="1" indent="-28575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tabLst/>
              <a:defRPr/>
            </a:pPr>
            <a:endParaRPr kumimoji="0" lang="en-US" altLang="ja-JP" sz="2200" b="1" i="0" u="none" strike="noStrike" kern="0" cap="none" spc="0" normalizeH="0" baseline="0" noProof="0" dirty="0" smtClean="0">
              <a:ln>
                <a:noFill/>
              </a:ln>
              <a:solidFill>
                <a:schemeClr val="tx1">
                  <a:lumMod val="75000"/>
                </a:schemeClr>
              </a:solidFill>
              <a:effectLst/>
              <a:uLnTx/>
              <a:uFillTx/>
              <a:latin typeface="Arial" pitchFamily="34" charset="0"/>
              <a:ea typeface="ＭＳ Ｐゴシック" pitchFamily="50" charset="-128"/>
              <a:cs typeface="Arial" pitchFamily="34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4_EUM_template_v03">
  <a:themeElements>
    <a:clrScheme name="1_EUM_template_v03 1">
      <a:dk1>
        <a:srgbClr val="002569"/>
      </a:dk1>
      <a:lt1>
        <a:srgbClr val="FFFFFF"/>
      </a:lt1>
      <a:dk2>
        <a:srgbClr val="002569"/>
      </a:dk2>
      <a:lt2>
        <a:srgbClr val="5F758D"/>
      </a:lt2>
      <a:accent1>
        <a:srgbClr val="FF9A00"/>
      </a:accent1>
      <a:accent2>
        <a:srgbClr val="9F2D20"/>
      </a:accent2>
      <a:accent3>
        <a:srgbClr val="FFFFFF"/>
      </a:accent3>
      <a:accent4>
        <a:srgbClr val="001E59"/>
      </a:accent4>
      <a:accent5>
        <a:srgbClr val="FFCAAA"/>
      </a:accent5>
      <a:accent6>
        <a:srgbClr val="90281C"/>
      </a:accent6>
      <a:hlink>
        <a:srgbClr val="7498C0"/>
      </a:hlink>
      <a:folHlink>
        <a:srgbClr val="929497"/>
      </a:folHlink>
    </a:clrScheme>
    <a:fontScheme name="4_EUM_template_v03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5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5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1_EUM_template_v03 1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FF9A00"/>
        </a:accent1>
        <a:accent2>
          <a:srgbClr val="9F2D20"/>
        </a:accent2>
        <a:accent3>
          <a:srgbClr val="FFFFFF"/>
        </a:accent3>
        <a:accent4>
          <a:srgbClr val="001E59"/>
        </a:accent4>
        <a:accent5>
          <a:srgbClr val="FFCAAA"/>
        </a:accent5>
        <a:accent6>
          <a:srgbClr val="90281C"/>
        </a:accent6>
        <a:hlink>
          <a:srgbClr val="7498C0"/>
        </a:hlink>
        <a:folHlink>
          <a:srgbClr val="92949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2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F6D0A9"/>
        </a:accent1>
        <a:accent2>
          <a:srgbClr val="EBCAE3"/>
        </a:accent2>
        <a:accent3>
          <a:srgbClr val="FFFFFF"/>
        </a:accent3>
        <a:accent4>
          <a:srgbClr val="001E59"/>
        </a:accent4>
        <a:accent5>
          <a:srgbClr val="FAE4D1"/>
        </a:accent5>
        <a:accent6>
          <a:srgbClr val="D5B7CE"/>
        </a:accent6>
        <a:hlink>
          <a:srgbClr val="4E2029"/>
        </a:hlink>
        <a:folHlink>
          <a:srgbClr val="423B6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3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5B97B1"/>
        </a:accent1>
        <a:accent2>
          <a:srgbClr val="F39600"/>
        </a:accent2>
        <a:accent3>
          <a:srgbClr val="FFFFFF"/>
        </a:accent3>
        <a:accent4>
          <a:srgbClr val="001E59"/>
        </a:accent4>
        <a:accent5>
          <a:srgbClr val="B5C9D5"/>
        </a:accent5>
        <a:accent6>
          <a:srgbClr val="DC8700"/>
        </a:accent6>
        <a:hlink>
          <a:srgbClr val="FFE4AE"/>
        </a:hlink>
        <a:folHlink>
          <a:srgbClr val="002A3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4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003F80"/>
        </a:accent1>
        <a:accent2>
          <a:srgbClr val="BDD7EE"/>
        </a:accent2>
        <a:accent3>
          <a:srgbClr val="FFFFFF"/>
        </a:accent3>
        <a:accent4>
          <a:srgbClr val="001E59"/>
        </a:accent4>
        <a:accent5>
          <a:srgbClr val="AAAFC0"/>
        </a:accent5>
        <a:accent6>
          <a:srgbClr val="ABC3D8"/>
        </a:accent6>
        <a:hlink>
          <a:srgbClr val="FFD350"/>
        </a:hlink>
        <a:folHlink>
          <a:srgbClr val="EB6F3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UM_template_v03 5">
        <a:dk1>
          <a:srgbClr val="002569"/>
        </a:dk1>
        <a:lt1>
          <a:srgbClr val="FFFFFF"/>
        </a:lt1>
        <a:dk2>
          <a:srgbClr val="002569"/>
        </a:dk2>
        <a:lt2>
          <a:srgbClr val="5F758D"/>
        </a:lt2>
        <a:accent1>
          <a:srgbClr val="C75B12"/>
        </a:accent1>
        <a:accent2>
          <a:srgbClr val="003359"/>
        </a:accent2>
        <a:accent3>
          <a:srgbClr val="FFFFFF"/>
        </a:accent3>
        <a:accent4>
          <a:srgbClr val="001E59"/>
        </a:accent4>
        <a:accent5>
          <a:srgbClr val="E0B5AA"/>
        </a:accent5>
        <a:accent6>
          <a:srgbClr val="002D50"/>
        </a:accent6>
        <a:hlink>
          <a:srgbClr val="92A2BD"/>
        </a:hlink>
        <a:folHlink>
          <a:srgbClr val="C7B37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319</TotalTime>
  <Words>473</Words>
  <Application>Microsoft Office PowerPoint</Application>
  <PresentationFormat>On-screen Show (4:3)</PresentationFormat>
  <Paragraphs>64</Paragraphs>
  <Slides>6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4_EUM_template_v03</vt:lpstr>
      <vt:lpstr>Overview of Planned 2013 Revision to the 2012-2015 GEO Work Plan</vt:lpstr>
      <vt:lpstr>Slide 2</vt:lpstr>
      <vt:lpstr>Activity Status – Recent History</vt:lpstr>
      <vt:lpstr>Activity Status – Recent History</vt:lpstr>
      <vt:lpstr>Near Future Plan</vt:lpstr>
      <vt:lpstr>Appendix – GEO Communities of Practice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Brian Killough</dc:creator>
  <cp:lastModifiedBy>Timothy Schilling Stryker</cp:lastModifiedBy>
  <cp:revision>26</cp:revision>
  <dcterms:created xsi:type="dcterms:W3CDTF">2011-11-16T09:23:13Z</dcterms:created>
  <dcterms:modified xsi:type="dcterms:W3CDTF">2012-08-31T14:10:24Z</dcterms:modified>
</cp:coreProperties>
</file>

<file path=docProps/thumbnail.jpeg>
</file>