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sldIdLst>
    <p:sldId id="257" r:id="rId2"/>
    <p:sldId id="664" r:id="rId3"/>
    <p:sldId id="682" r:id="rId4"/>
    <p:sldId id="683" r:id="rId5"/>
    <p:sldId id="684" r:id="rId6"/>
    <p:sldId id="685" r:id="rId7"/>
    <p:sldId id="689" r:id="rId8"/>
    <p:sldId id="687" r:id="rId9"/>
    <p:sldId id="690" r:id="rId10"/>
    <p:sldId id="691" r:id="rId11"/>
    <p:sldId id="692" r:id="rId12"/>
    <p:sldId id="693" r:id="rId13"/>
    <p:sldId id="694" r:id="rId14"/>
    <p:sldId id="695" r:id="rId15"/>
    <p:sldId id="698" r:id="rId16"/>
    <p:sldId id="701" r:id="rId17"/>
    <p:sldId id="705" r:id="rId18"/>
    <p:sldId id="706" r:id="rId19"/>
    <p:sldId id="707" r:id="rId20"/>
    <p:sldId id="679"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77" d="100"/>
          <a:sy n="77" d="100"/>
        </p:scale>
        <p:origin x="-1618" y="-52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42CC7808-04E8-4ED0-9DF7-00336DCBE8C9}" type="datetime1">
              <a:rPr lang="en-US"/>
              <a:pPr>
                <a:defRPr/>
              </a:pPr>
              <a:t>9/9/2012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05EA30B2-81A3-48FA-A3F9-AE56239E53E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2532" name="Slide Number Placeholder 3"/>
          <p:cNvSpPr>
            <a:spLocks noGrp="1"/>
          </p:cNvSpPr>
          <p:nvPr>
            <p:ph type="sldNum" sz="quarter" idx="5"/>
          </p:nvPr>
        </p:nvSpPr>
        <p:spPr bwMode="auto">
          <a:noFill/>
          <a:ln>
            <a:miter lim="800000"/>
            <a:headEnd/>
            <a:tailEnd/>
          </a:ln>
        </p:spPr>
        <p:txBody>
          <a:bodyPr/>
          <a:lstStyle/>
          <a:p>
            <a:fld id="{1920A912-0016-4263-9E98-3048AA028969}" type="slidenum">
              <a:rPr lang="en-US" smtClean="0">
                <a:solidFill>
                  <a:srgbClr val="000000"/>
                </a:solidFill>
                <a:latin typeface="Calibri" pitchFamily="34" charset="0"/>
                <a:ea typeface="ＭＳ Ｐゴシック" pitchFamily="34" charset="-128"/>
              </a:rPr>
              <a:pPr/>
              <a:t>1</a:t>
            </a:fld>
            <a:endParaRPr lang="en-US" smtClean="0">
              <a:solidFill>
                <a:srgbClr val="000000"/>
              </a:solidFill>
              <a:latin typeface="Calibri" pitchFamily="34" charset="0"/>
              <a:ea typeface="ＭＳ Ｐゴシック" pitchFamily="34" charset="-128"/>
            </a:endParaRPr>
          </a:p>
        </p:txBody>
      </p:sp>
      <p:sp>
        <p:nvSpPr>
          <p:cNvPr id="2253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6F32FFBE-E192-417F-818E-1956861C9006}" type="slidenum">
              <a:rPr lang="en-US" smtClean="0">
                <a:solidFill>
                  <a:srgbClr val="000000"/>
                </a:solidFill>
                <a:latin typeface="Calibri" pitchFamily="34" charset="0"/>
                <a:ea typeface="ＭＳ Ｐゴシック" pitchFamily="34" charset="-128"/>
              </a:rPr>
              <a:pPr/>
              <a:t>15</a:t>
            </a:fld>
            <a:endParaRPr lang="en-US" smtClean="0">
              <a:solidFill>
                <a:srgbClr val="000000"/>
              </a:solidFill>
              <a:latin typeface="Calibri" pitchFamily="34" charset="0"/>
              <a:ea typeface="ＭＳ Ｐゴシック" pitchFamily="34" charset="-128"/>
            </a:endParaRPr>
          </a:p>
        </p:txBody>
      </p:sp>
      <p:sp>
        <p:nvSpPr>
          <p:cNvPr id="2765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6F32FFBE-E192-417F-818E-1956861C9006}" type="slidenum">
              <a:rPr lang="en-US" smtClean="0">
                <a:solidFill>
                  <a:srgbClr val="000000"/>
                </a:solidFill>
                <a:latin typeface="Calibri" pitchFamily="34" charset="0"/>
                <a:ea typeface="ＭＳ Ｐゴシック" pitchFamily="34" charset="-128"/>
              </a:rPr>
              <a:pPr/>
              <a:t>16</a:t>
            </a:fld>
            <a:endParaRPr lang="en-US" smtClean="0">
              <a:solidFill>
                <a:srgbClr val="000000"/>
              </a:solidFill>
              <a:latin typeface="Calibri" pitchFamily="34" charset="0"/>
              <a:ea typeface="ＭＳ Ｐゴシック" pitchFamily="34" charset="-128"/>
            </a:endParaRPr>
          </a:p>
        </p:txBody>
      </p:sp>
      <p:sp>
        <p:nvSpPr>
          <p:cNvPr id="2765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6F32FFBE-E192-417F-818E-1956861C9006}" type="slidenum">
              <a:rPr lang="en-US" smtClean="0">
                <a:solidFill>
                  <a:srgbClr val="000000"/>
                </a:solidFill>
                <a:latin typeface="Calibri" pitchFamily="34" charset="0"/>
                <a:ea typeface="ＭＳ Ｐゴシック" pitchFamily="34" charset="-128"/>
              </a:rPr>
              <a:pPr/>
              <a:t>17</a:t>
            </a:fld>
            <a:endParaRPr lang="en-US" smtClean="0">
              <a:solidFill>
                <a:srgbClr val="000000"/>
              </a:solidFill>
              <a:latin typeface="Calibri" pitchFamily="34" charset="0"/>
              <a:ea typeface="ＭＳ Ｐゴシック" pitchFamily="34" charset="-128"/>
            </a:endParaRPr>
          </a:p>
        </p:txBody>
      </p:sp>
      <p:sp>
        <p:nvSpPr>
          <p:cNvPr id="2765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6F32FFBE-E192-417F-818E-1956861C9006}" type="slidenum">
              <a:rPr lang="en-US" smtClean="0">
                <a:solidFill>
                  <a:srgbClr val="000000"/>
                </a:solidFill>
                <a:latin typeface="Calibri" pitchFamily="34" charset="0"/>
                <a:ea typeface="ＭＳ Ｐゴシック" pitchFamily="34" charset="-128"/>
              </a:rPr>
              <a:pPr/>
              <a:t>18</a:t>
            </a:fld>
            <a:endParaRPr lang="en-US" smtClean="0">
              <a:solidFill>
                <a:srgbClr val="000000"/>
              </a:solidFill>
              <a:latin typeface="Calibri" pitchFamily="34" charset="0"/>
              <a:ea typeface="ＭＳ Ｐゴシック" pitchFamily="34" charset="-128"/>
            </a:endParaRPr>
          </a:p>
        </p:txBody>
      </p:sp>
      <p:sp>
        <p:nvSpPr>
          <p:cNvPr id="2765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7652" name="Slide Number Placeholder 3"/>
          <p:cNvSpPr>
            <a:spLocks noGrp="1"/>
          </p:cNvSpPr>
          <p:nvPr>
            <p:ph type="sldNum" sz="quarter" idx="5"/>
          </p:nvPr>
        </p:nvSpPr>
        <p:spPr bwMode="auto">
          <a:noFill/>
          <a:ln>
            <a:miter lim="800000"/>
            <a:headEnd/>
            <a:tailEnd/>
          </a:ln>
        </p:spPr>
        <p:txBody>
          <a:bodyPr/>
          <a:lstStyle/>
          <a:p>
            <a:fld id="{6F32FFBE-E192-417F-818E-1956861C9006}" type="slidenum">
              <a:rPr lang="en-US" smtClean="0">
                <a:solidFill>
                  <a:srgbClr val="000000"/>
                </a:solidFill>
                <a:latin typeface="Calibri" pitchFamily="34" charset="0"/>
                <a:ea typeface="ＭＳ Ｐゴシック" pitchFamily="34" charset="-128"/>
              </a:rPr>
              <a:pPr/>
              <a:t>19</a:t>
            </a:fld>
            <a:endParaRPr lang="en-US" smtClean="0">
              <a:solidFill>
                <a:srgbClr val="000000"/>
              </a:solidFill>
              <a:latin typeface="Calibri" pitchFamily="34" charset="0"/>
              <a:ea typeface="ＭＳ Ｐゴシック" pitchFamily="34" charset="-128"/>
            </a:endParaRPr>
          </a:p>
        </p:txBody>
      </p:sp>
      <p:sp>
        <p:nvSpPr>
          <p:cNvPr id="27653"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3556" name="Slide Number Placeholder 3"/>
          <p:cNvSpPr>
            <a:spLocks noGrp="1"/>
          </p:cNvSpPr>
          <p:nvPr>
            <p:ph type="sldNum" sz="quarter" idx="5"/>
          </p:nvPr>
        </p:nvSpPr>
        <p:spPr bwMode="auto">
          <a:noFill/>
          <a:ln>
            <a:miter lim="800000"/>
            <a:headEnd/>
            <a:tailEnd/>
          </a:ln>
        </p:spPr>
        <p:txBody>
          <a:bodyPr/>
          <a:lstStyle/>
          <a:p>
            <a:fld id="{50E9E092-AAB8-4258-9EBA-3D5DE4057CD4}" type="slidenum">
              <a:rPr lang="en-US" smtClean="0">
                <a:solidFill>
                  <a:srgbClr val="000000"/>
                </a:solidFill>
                <a:latin typeface="Calibri" pitchFamily="34" charset="0"/>
                <a:ea typeface="ＭＳ Ｐゴシック" pitchFamily="34" charset="-128"/>
              </a:rPr>
              <a:pPr/>
              <a:t>2</a:t>
            </a:fld>
            <a:endParaRPr lang="en-US" smtClean="0">
              <a:solidFill>
                <a:srgbClr val="000000"/>
              </a:solidFill>
              <a:latin typeface="Calibri" pitchFamily="34" charset="0"/>
              <a:ea typeface="ＭＳ Ｐゴシック" pitchFamily="34" charset="-128"/>
            </a:endParaRPr>
          </a:p>
        </p:txBody>
      </p:sp>
      <p:sp>
        <p:nvSpPr>
          <p:cNvPr id="23557"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8676" name="Slide Number Placeholder 3"/>
          <p:cNvSpPr>
            <a:spLocks noGrp="1"/>
          </p:cNvSpPr>
          <p:nvPr>
            <p:ph type="sldNum" sz="quarter" idx="5"/>
          </p:nvPr>
        </p:nvSpPr>
        <p:spPr bwMode="auto">
          <a:noFill/>
          <a:ln>
            <a:miter lim="800000"/>
            <a:headEnd/>
            <a:tailEnd/>
          </a:ln>
        </p:spPr>
        <p:txBody>
          <a:bodyPr/>
          <a:lstStyle/>
          <a:p>
            <a:fld id="{DF9CBBBE-AED9-4075-A331-A5C0B3E65E55}" type="slidenum">
              <a:rPr lang="en-US" smtClean="0">
                <a:solidFill>
                  <a:srgbClr val="000000"/>
                </a:solidFill>
                <a:latin typeface="Calibri" pitchFamily="34" charset="0"/>
                <a:ea typeface="ＭＳ Ｐゴシック" pitchFamily="34" charset="-128"/>
              </a:rPr>
              <a:pPr/>
              <a:t>20</a:t>
            </a:fld>
            <a:endParaRPr lang="en-US" smtClean="0">
              <a:solidFill>
                <a:srgbClr val="000000"/>
              </a:solidFill>
              <a:latin typeface="Calibri" pitchFamily="34" charset="0"/>
              <a:ea typeface="ＭＳ Ｐゴシック" pitchFamily="34" charset="-128"/>
            </a:endParaRPr>
          </a:p>
        </p:txBody>
      </p:sp>
      <p:sp>
        <p:nvSpPr>
          <p:cNvPr id="28677"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a:lstStyle/>
          <a:p>
            <a:pPr defTabSz="908050" eaLnBrk="0" hangingPunct="0"/>
            <a:fld id="{09B19B18-F15A-4129-AB14-041D8E162E9C}" type="slidenum">
              <a:rPr lang="en-US" smtClean="0">
                <a:latin typeface="Arial" pitchFamily="34" charset="0"/>
                <a:ea typeface="ＭＳ Ｐゴシック" pitchFamily="34" charset="-128"/>
                <a:cs typeface="Arial" pitchFamily="34" charset="0"/>
              </a:rPr>
              <a:pPr defTabSz="908050" eaLnBrk="0" hangingPunct="0"/>
              <a:t>3</a:t>
            </a:fld>
            <a:endParaRPr lang="en-US" smtClean="0">
              <a:latin typeface="Arial" pitchFamily="34" charset="0"/>
              <a:ea typeface="ＭＳ Ｐゴシック" pitchFamily="34" charset="-128"/>
              <a:cs typeface="Arial" pitchFamily="34" charset="0"/>
            </a:endParaRPr>
          </a:p>
        </p:txBody>
      </p:sp>
      <p:sp>
        <p:nvSpPr>
          <p:cNvPr id="24579" name="Slide Image Placeholder 1"/>
          <p:cNvSpPr>
            <a:spLocks noGrp="1" noRot="1" noChangeAspect="1" noTextEdit="1"/>
          </p:cNvSpPr>
          <p:nvPr>
            <p:ph type="sldImg"/>
          </p:nvPr>
        </p:nvSpPr>
        <p:spPr bwMode="auto">
          <a:noFill/>
          <a:ln>
            <a:solidFill>
              <a:srgbClr val="000000"/>
            </a:solidFill>
            <a:miter lim="800000"/>
            <a:headEnd/>
            <a:tailEnd/>
          </a:ln>
        </p:spPr>
      </p:sp>
      <p:sp>
        <p:nvSpPr>
          <p:cNvPr id="24580" name="Notes Placeholder 2"/>
          <p:cNvSpPr>
            <a:spLocks noGrp="1"/>
          </p:cNvSpPr>
          <p:nvPr>
            <p:ph type="body" idx="1"/>
          </p:nvPr>
        </p:nvSpPr>
        <p:spPr bwMode="auto">
          <a:noFill/>
        </p:spPr>
        <p:txBody>
          <a:bodyPr wrap="square" lIns="91433" tIns="45717" rIns="91433" bIns="45717" numCol="1" anchor="t" anchorCtr="0" compatLnSpc="1">
            <a:prstTxWarp prst="textNoShape">
              <a:avLst/>
            </a:prstTxWarp>
          </a:bodyPr>
          <a:lstStyle/>
          <a:p>
            <a:pPr eaLnBrk="1" hangingPunct="1">
              <a:spcBef>
                <a:spcPct val="0"/>
              </a:spcBef>
            </a:pPr>
            <a:endParaRPr lang="en-CA" smtClean="0">
              <a:latin typeface="Arial" pitchFamily="34" charset="0"/>
              <a:ea typeface="ＭＳ Ｐゴシック" pitchFamily="34" charset="-128"/>
            </a:endParaRPr>
          </a:p>
        </p:txBody>
      </p:sp>
      <p:sp>
        <p:nvSpPr>
          <p:cNvPr id="24581" name="Header Placeholder 3"/>
          <p:cNvSpPr txBox="1">
            <a:spLocks noGrp="1"/>
          </p:cNvSpPr>
          <p:nvPr/>
        </p:nvSpPr>
        <p:spPr bwMode="auto">
          <a:xfrm>
            <a:off x="0" y="0"/>
            <a:ext cx="2971800" cy="457200"/>
          </a:xfrm>
          <a:prstGeom prst="rect">
            <a:avLst/>
          </a:prstGeom>
          <a:noFill/>
          <a:ln w="9525">
            <a:noFill/>
            <a:miter lim="800000"/>
            <a:headEnd/>
            <a:tailEnd/>
          </a:ln>
        </p:spPr>
        <p:txBody>
          <a:bodyPr lIns="91433" tIns="45717" rIns="91433" bIns="45717"/>
          <a:lstStyle/>
          <a:p>
            <a:pPr defTabSz="930275"/>
            <a:endParaRPr lang="en-US" altLang="ja-JP" sz="1200">
              <a:latin typeface="Calibri" pitchFamily="34" charset="0"/>
              <a:cs typeface="Arial" pitchFamily="34" charset="0"/>
            </a:endParaRPr>
          </a:p>
        </p:txBody>
      </p:sp>
      <p:sp>
        <p:nvSpPr>
          <p:cNvPr id="24582" name="Slide Number Placeholder 4"/>
          <p:cNvSpPr txBox="1">
            <a:spLocks noGrp="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defTabSz="930275"/>
            <a:fld id="{B8803676-7075-44D8-AA61-B727B476FAE0}" type="slidenum">
              <a:rPr lang="en-US" altLang="ja-JP" sz="1200">
                <a:latin typeface="Calibri" pitchFamily="34" charset="0"/>
                <a:cs typeface="Arial" pitchFamily="34" charset="0"/>
              </a:rPr>
              <a:pPr algn="r" defTabSz="930275"/>
              <a:t>3</a:t>
            </a:fld>
            <a:endParaRPr lang="en-US" altLang="ja-JP" sz="1200">
              <a:latin typeface="Calibri"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25604" name="Slide Number Placeholder 3"/>
          <p:cNvSpPr>
            <a:spLocks noGrp="1"/>
          </p:cNvSpPr>
          <p:nvPr>
            <p:ph type="sldNum" sz="quarter" idx="5"/>
          </p:nvPr>
        </p:nvSpPr>
        <p:spPr bwMode="auto">
          <a:noFill/>
          <a:ln>
            <a:miter lim="800000"/>
            <a:headEnd/>
            <a:tailEnd/>
          </a:ln>
        </p:spPr>
        <p:txBody>
          <a:bodyPr/>
          <a:lstStyle/>
          <a:p>
            <a:fld id="{048FD641-CF76-4735-A1F3-8FF41092996C}" type="slidenum">
              <a:rPr lang="en-US" smtClean="0">
                <a:solidFill>
                  <a:srgbClr val="000000"/>
                </a:solidFill>
                <a:latin typeface="Calibri" pitchFamily="34" charset="0"/>
                <a:ea typeface="ＭＳ Ｐゴシック" pitchFamily="34" charset="-128"/>
              </a:rPr>
              <a:pPr/>
              <a:t>7</a:t>
            </a:fld>
            <a:endParaRPr lang="en-US" smtClean="0">
              <a:solidFill>
                <a:srgbClr val="000000"/>
              </a:solidFill>
              <a:latin typeface="Calibri" pitchFamily="34" charset="0"/>
              <a:ea typeface="ＭＳ Ｐゴシック" pitchFamily="34" charset="-128"/>
            </a:endParaRPr>
          </a:p>
        </p:txBody>
      </p:sp>
      <p:sp>
        <p:nvSpPr>
          <p:cNvPr id="2560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a:lstStyle/>
          <a:p>
            <a:pPr defTabSz="908050" eaLnBrk="0" hangingPunct="0"/>
            <a:fld id="{328F60ED-B19D-4FA6-AFF8-65AE2252084A}" type="slidenum">
              <a:rPr lang="en-US" smtClean="0">
                <a:latin typeface="Arial" pitchFamily="34" charset="0"/>
                <a:ea typeface="ＭＳ Ｐゴシック" pitchFamily="34" charset="-128"/>
                <a:cs typeface="Arial" pitchFamily="34" charset="0"/>
              </a:rPr>
              <a:pPr defTabSz="908050" eaLnBrk="0" hangingPunct="0"/>
              <a:t>8</a:t>
            </a:fld>
            <a:endParaRPr lang="en-US" smtClean="0">
              <a:latin typeface="Arial" pitchFamily="34" charset="0"/>
              <a:ea typeface="ＭＳ Ｐゴシック" pitchFamily="34" charset="-128"/>
              <a:cs typeface="Arial" pitchFamily="34" charset="0"/>
            </a:endParaRPr>
          </a:p>
        </p:txBody>
      </p:sp>
      <p:sp>
        <p:nvSpPr>
          <p:cNvPr id="26627" name="Slide Image Placeholder 1"/>
          <p:cNvSpPr>
            <a:spLocks noGrp="1" noRot="1" noChangeAspect="1" noTextEdit="1"/>
          </p:cNvSpPr>
          <p:nvPr>
            <p:ph type="sldImg"/>
          </p:nvPr>
        </p:nvSpPr>
        <p:spPr bwMode="auto">
          <a:noFill/>
          <a:ln>
            <a:solidFill>
              <a:srgbClr val="000000"/>
            </a:solidFill>
            <a:miter lim="800000"/>
            <a:headEnd/>
            <a:tailEnd/>
          </a:ln>
        </p:spPr>
      </p:sp>
      <p:sp>
        <p:nvSpPr>
          <p:cNvPr id="26628" name="Notes Placeholder 2"/>
          <p:cNvSpPr>
            <a:spLocks noGrp="1"/>
          </p:cNvSpPr>
          <p:nvPr>
            <p:ph type="body" idx="1"/>
          </p:nvPr>
        </p:nvSpPr>
        <p:spPr bwMode="auto">
          <a:noFill/>
        </p:spPr>
        <p:txBody>
          <a:bodyPr wrap="square" lIns="91433" tIns="45717" rIns="91433" bIns="45717" numCol="1" anchor="t" anchorCtr="0" compatLnSpc="1">
            <a:prstTxWarp prst="textNoShape">
              <a:avLst/>
            </a:prstTxWarp>
          </a:bodyPr>
          <a:lstStyle/>
          <a:p>
            <a:pPr eaLnBrk="1" hangingPunct="1">
              <a:spcBef>
                <a:spcPct val="0"/>
              </a:spcBef>
            </a:pPr>
            <a:endParaRPr lang="en-CA" smtClean="0">
              <a:latin typeface="Arial" pitchFamily="34" charset="0"/>
              <a:ea typeface="ＭＳ Ｐゴシック" pitchFamily="34" charset="-128"/>
            </a:endParaRPr>
          </a:p>
        </p:txBody>
      </p:sp>
      <p:sp>
        <p:nvSpPr>
          <p:cNvPr id="26629" name="Header Placeholder 3"/>
          <p:cNvSpPr txBox="1">
            <a:spLocks noGrp="1"/>
          </p:cNvSpPr>
          <p:nvPr/>
        </p:nvSpPr>
        <p:spPr bwMode="auto">
          <a:xfrm>
            <a:off x="0" y="0"/>
            <a:ext cx="2971800" cy="457200"/>
          </a:xfrm>
          <a:prstGeom prst="rect">
            <a:avLst/>
          </a:prstGeom>
          <a:noFill/>
          <a:ln w="9525">
            <a:noFill/>
            <a:miter lim="800000"/>
            <a:headEnd/>
            <a:tailEnd/>
          </a:ln>
        </p:spPr>
        <p:txBody>
          <a:bodyPr lIns="91433" tIns="45717" rIns="91433" bIns="45717"/>
          <a:lstStyle/>
          <a:p>
            <a:pPr defTabSz="930275"/>
            <a:endParaRPr lang="en-US" altLang="ja-JP" sz="1200">
              <a:latin typeface="Calibri" pitchFamily="34" charset="0"/>
              <a:cs typeface="Arial" pitchFamily="34" charset="0"/>
            </a:endParaRPr>
          </a:p>
        </p:txBody>
      </p:sp>
      <p:sp>
        <p:nvSpPr>
          <p:cNvPr id="26630" name="Slide Number Placeholder 4"/>
          <p:cNvSpPr txBox="1">
            <a:spLocks noGrp="1"/>
          </p:cNvSpPr>
          <p:nvPr/>
        </p:nvSpPr>
        <p:spPr bwMode="auto">
          <a:xfrm>
            <a:off x="3884613" y="8685213"/>
            <a:ext cx="2971800" cy="457200"/>
          </a:xfrm>
          <a:prstGeom prst="rect">
            <a:avLst/>
          </a:prstGeom>
          <a:noFill/>
          <a:ln w="9525">
            <a:noFill/>
            <a:miter lim="800000"/>
            <a:headEnd/>
            <a:tailEnd/>
          </a:ln>
        </p:spPr>
        <p:txBody>
          <a:bodyPr lIns="91433" tIns="45717" rIns="91433" bIns="45717" anchor="b"/>
          <a:lstStyle/>
          <a:p>
            <a:pPr algn="r" defTabSz="930275"/>
            <a:fld id="{222AE408-F68D-4515-8B5A-149E3977EA80}" type="slidenum">
              <a:rPr lang="en-US" altLang="ja-JP" sz="1200">
                <a:latin typeface="Calibri" pitchFamily="34" charset="0"/>
                <a:cs typeface="Arial" pitchFamily="34" charset="0"/>
              </a:rPr>
              <a:pPr algn="r" defTabSz="930275"/>
              <a:t>8</a:t>
            </a:fld>
            <a:endParaRPr lang="en-US" altLang="ja-JP" sz="1200">
              <a:latin typeface="Calibri"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5EA30B2-81A3-48FA-A3F9-AE56239E53E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F3E947FC-3D8C-4B43-B0B0-ECA2EB2550D2}"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F553188-3D07-42D3-872B-9E290AB0E1F3}" type="datetime1">
              <a:rPr lang="en-CA"/>
              <a:pPr>
                <a:defRPr/>
              </a:pPr>
              <a:t>09/09/2012</a:t>
            </a:fld>
            <a:endParaRPr lang="en-CA"/>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10691E4-360F-45C2-9DE1-A839DD09D199}"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9144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685800" y="1295400"/>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648200" y="12954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648200" y="37719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Rectangle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fld id="{A7BA8B76-511E-4DD4-9547-8895855A5FB4}" type="datetime1">
              <a:rPr lang="en-CA"/>
              <a:pPr>
                <a:defRPr/>
              </a:pPr>
              <a:t>09/09/2012</a:t>
            </a:fld>
            <a:endParaRPr lang="en-US"/>
          </a:p>
        </p:txBody>
      </p:sp>
      <p:sp>
        <p:nvSpPr>
          <p:cNvPr id="7" name="Rectangle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8"/>
          <p:cNvSpPr>
            <a:spLocks noChangeArrowheads="1"/>
          </p:cNvSpPr>
          <p:nvPr userDrawn="1"/>
        </p:nvSpPr>
        <p:spPr bwMode="auto">
          <a:xfrm>
            <a:off x="0" y="1347788"/>
            <a:ext cx="9144000" cy="5510212"/>
          </a:xfrm>
          <a:prstGeom prst="rect">
            <a:avLst/>
          </a:prstGeom>
          <a:solidFill>
            <a:schemeClr val="bg1"/>
          </a:solidFill>
          <a:ln w="9525" algn="ctr">
            <a:solidFill>
              <a:schemeClr val="bg1"/>
            </a:solidFill>
            <a:round/>
            <a:headEnd/>
            <a:tailEnd/>
          </a:ln>
        </p:spPr>
        <p:txBody>
          <a:bodyPr wrap="none" anchor="ctr"/>
          <a:lstStyle/>
          <a:p>
            <a:pPr algn="r" defTabSz="914400" eaLnBrk="0" hangingPunct="0"/>
            <a:endParaRPr lang="en-US" sz="1500">
              <a:solidFill>
                <a:srgbClr val="000000"/>
              </a:solidFill>
              <a:latin typeface="Tahoma" pitchFamily="34" charset="0"/>
            </a:endParaRPr>
          </a:p>
        </p:txBody>
      </p:sp>
      <p:sp>
        <p:nvSpPr>
          <p:cNvPr id="1027" name="Rectangle 2"/>
          <p:cNvSpPr>
            <a:spLocks noGrp="1" noChangeArrowheads="1"/>
          </p:cNvSpPr>
          <p:nvPr>
            <p:ph type="title"/>
          </p:nvPr>
        </p:nvSpPr>
        <p:spPr bwMode="auto">
          <a:xfrm>
            <a:off x="1419225" y="188913"/>
            <a:ext cx="7648575"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TextBox 3"/>
          <p:cNvSpPr txBox="1">
            <a:spLocks noChangeArrowheads="1"/>
          </p:cNvSpPr>
          <p:nvPr userDrawn="1"/>
        </p:nvSpPr>
        <p:spPr bwMode="auto">
          <a:xfrm>
            <a:off x="19050" y="528638"/>
            <a:ext cx="144145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914400">
              <a:spcBef>
                <a:spcPct val="50000"/>
              </a:spcBef>
              <a:defRPr/>
            </a:pPr>
            <a:r>
              <a:rPr lang="en-US" sz="900" smtClean="0">
                <a:solidFill>
                  <a:srgbClr val="FFFFFF"/>
                </a:solidFill>
                <a:latin typeface="Arial Unicode MS" pitchFamily="34" charset="-128"/>
              </a:rPr>
              <a:t>SIT Technical Workshop</a:t>
            </a:r>
            <a:br>
              <a:rPr lang="en-US" sz="900" smtClean="0">
                <a:solidFill>
                  <a:srgbClr val="FFFFFF"/>
                </a:solidFill>
                <a:latin typeface="Arial Unicode MS" pitchFamily="34" charset="-128"/>
              </a:rPr>
            </a:br>
            <a:r>
              <a:rPr lang="en-US" sz="900" smtClean="0">
                <a:solidFill>
                  <a:srgbClr val="FFFFFF"/>
                </a:solidFill>
                <a:latin typeface="Arial Unicode MS" pitchFamily="34" charset="-128"/>
              </a:rPr>
              <a:t>Washington DC, USA</a:t>
            </a:r>
            <a:br>
              <a:rPr lang="en-US" sz="900" smtClean="0">
                <a:solidFill>
                  <a:srgbClr val="FFFFFF"/>
                </a:solidFill>
                <a:latin typeface="Arial Unicode MS" pitchFamily="34" charset="-128"/>
              </a:rPr>
            </a:br>
            <a:r>
              <a:rPr lang="en-US" sz="900" smtClean="0">
                <a:solidFill>
                  <a:srgbClr val="FFFFFF"/>
                </a:solidFill>
                <a:latin typeface="Arial Unicode MS" pitchFamily="34" charset="-128"/>
              </a:rPr>
              <a:t>September 11-12, 2012</a:t>
            </a:r>
          </a:p>
        </p:txBody>
      </p:sp>
      <p:pic>
        <p:nvPicPr>
          <p:cNvPr id="1030" name="Picture 4" descr="CEOS_logo_transparent.png"/>
          <p:cNvPicPr>
            <a:picLocks noChangeAspect="1"/>
          </p:cNvPicPr>
          <p:nvPr userDrawn="1"/>
        </p:nvPicPr>
        <p:blipFill>
          <a:blip r:embed="rId6"/>
          <a:srcRect/>
          <a:stretch>
            <a:fillRect/>
          </a:stretch>
        </p:blipFill>
        <p:spPr bwMode="auto">
          <a:xfrm>
            <a:off x="95250" y="71438"/>
            <a:ext cx="1206500" cy="477837"/>
          </a:xfrm>
          <a:prstGeom prst="rect">
            <a:avLst/>
          </a:prstGeom>
          <a:noFill/>
          <a:ln w="9525">
            <a:noFill/>
            <a:miter lim="800000"/>
            <a:headEnd/>
            <a:tailEnd/>
          </a:ln>
        </p:spPr>
      </p:pic>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charset="0"/>
                <a:ea typeface="ＭＳ Ｐゴシック" charset="0"/>
                <a:cs typeface="Calibri" charset="0"/>
              </a:defRPr>
            </a:lvl1pPr>
          </a:lstStyle>
          <a:p>
            <a:pPr>
              <a:defRPr/>
            </a:pPr>
            <a:fld id="{19DF8826-28B4-4113-A55E-2CABF134E4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pitchFamily="34"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49"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2"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pitchFamily="34"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jecam.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hyperlink" Target="mailto:scientificsecretary@isro.gov.in" TargetMode="External"/><Relationship Id="rId3" Type="http://schemas.openxmlformats.org/officeDocument/2006/relationships/hyperlink" Target="mailto:Yves.Crevier@asc-csa.gc.ca" TargetMode="External"/><Relationship Id="rId7" Type="http://schemas.openxmlformats.org/officeDocument/2006/relationships/hyperlink" Target="mailto:kiran@sac.isro.gov.in"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mailto:Achim.Roth@dlr.de" TargetMode="External"/><Relationship Id="rId5" Type="http://schemas.openxmlformats.org/officeDocument/2006/relationships/hyperlink" Target="mailto:steven.hosford@cnes.fr" TargetMode="External"/><Relationship Id="rId4" Type="http://schemas.openxmlformats.org/officeDocument/2006/relationships/hyperlink" Target="mailto:ivan.petiteville@esa.int"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ochiai.osamu@jaxa.jp"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mailto:pthenkabail@sgs.gov" TargetMode="External"/><Relationship Id="rId5" Type="http://schemas.openxmlformats.org/officeDocument/2006/relationships/hyperlink" Target="mailto:bradley.doorn@nasa.gov" TargetMode="External"/><Relationship Id="rId4" Type="http://schemas.openxmlformats.org/officeDocument/2006/relationships/hyperlink" Target="mailto:preesan@gistda.or.th"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rothenhaeusler@rapideye.de"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mailto:grigby@mdacorporation.com" TargetMode="External"/><Relationship Id="rId5" Type="http://schemas.openxmlformats.org/officeDocument/2006/relationships/hyperlink" Target="mailto:danderso@digitalglobe.com" TargetMode="External"/><Relationship Id="rId4" Type="http://schemas.openxmlformats.org/officeDocument/2006/relationships/hyperlink" Target="mailto:G.Holmes@dmcii.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FE3744FA-8735-4A4D-B4C9-D1D6F5EFA186}" type="slidenum">
              <a:rPr lang="en-US" smtClean="0">
                <a:latin typeface="Calibri" pitchFamily="34" charset="0"/>
                <a:ea typeface="ＭＳ Ｐゴシック" pitchFamily="34" charset="-128"/>
              </a:rPr>
              <a:pPr eaLnBrk="1" hangingPunct="1">
                <a:spcBef>
                  <a:spcPct val="0"/>
                </a:spcBef>
              </a:pPr>
              <a:t>1</a:t>
            </a:fld>
            <a:endParaRPr lang="en-US" smtClean="0">
              <a:latin typeface="Calibri" pitchFamily="34" charset="0"/>
              <a:ea typeface="ＭＳ Ｐゴシック" pitchFamily="34" charset="-128"/>
            </a:endParaRPr>
          </a:p>
        </p:txBody>
      </p:sp>
      <p:sp>
        <p:nvSpPr>
          <p:cNvPr id="5123" name="TextBox 1"/>
          <p:cNvSpPr txBox="1">
            <a:spLocks noChangeArrowheads="1"/>
          </p:cNvSpPr>
          <p:nvPr/>
        </p:nvSpPr>
        <p:spPr bwMode="auto">
          <a:xfrm>
            <a:off x="3254375" y="4814888"/>
            <a:ext cx="2527300" cy="1200150"/>
          </a:xfrm>
          <a:prstGeom prst="rect">
            <a:avLst/>
          </a:prstGeom>
          <a:noFill/>
          <a:ln w="9525">
            <a:noFill/>
            <a:miter lim="800000"/>
            <a:headEnd/>
            <a:tailEnd/>
          </a:ln>
        </p:spPr>
        <p:txBody>
          <a:bodyPr wrap="none">
            <a:spAutoFit/>
          </a:bodyPr>
          <a:lstStyle/>
          <a:p>
            <a:pPr algn="ctr"/>
            <a:r>
              <a:rPr lang="en-US"/>
              <a:t>Prasad S Thenkabail</a:t>
            </a:r>
          </a:p>
          <a:p>
            <a:pPr algn="ctr"/>
            <a:endParaRPr lang="en-US"/>
          </a:p>
          <a:p>
            <a:pPr algn="ctr"/>
            <a:r>
              <a:rPr lang="en-US"/>
              <a:t>11-12 September 2012</a:t>
            </a:r>
          </a:p>
          <a:p>
            <a:pPr algn="ctr"/>
            <a:r>
              <a:rPr lang="en-US"/>
              <a:t>Washington DC</a:t>
            </a:r>
          </a:p>
        </p:txBody>
      </p:sp>
      <p:sp>
        <p:nvSpPr>
          <p:cNvPr id="5124" name="TextBox 5"/>
          <p:cNvSpPr txBox="1">
            <a:spLocks noChangeArrowheads="1"/>
          </p:cNvSpPr>
          <p:nvPr/>
        </p:nvSpPr>
        <p:spPr bwMode="auto">
          <a:xfrm>
            <a:off x="2681288" y="2500313"/>
            <a:ext cx="3486150" cy="584200"/>
          </a:xfrm>
          <a:prstGeom prst="rect">
            <a:avLst/>
          </a:prstGeom>
          <a:noFill/>
          <a:ln w="9525">
            <a:noFill/>
            <a:miter lim="800000"/>
            <a:headEnd/>
            <a:tailEnd/>
          </a:ln>
        </p:spPr>
        <p:txBody>
          <a:bodyPr wrap="none">
            <a:spAutoFit/>
          </a:bodyPr>
          <a:lstStyle/>
          <a:p>
            <a:pPr algn="ctr"/>
            <a:r>
              <a:rPr lang="en-US" sz="3200" b="1"/>
              <a:t>Status of JECAM</a:t>
            </a:r>
          </a:p>
        </p:txBody>
      </p:sp>
      <p:pic>
        <p:nvPicPr>
          <p:cNvPr id="5125" name="Picture 2" descr="JECAM | Joint Experiment for Crop Assessment and Monitoring">
            <a:hlinkClick r:id="rId3"/>
          </p:cNvPr>
          <p:cNvPicPr>
            <a:picLocks noChangeAspect="1" noChangeArrowheads="1"/>
          </p:cNvPicPr>
          <p:nvPr/>
        </p:nvPicPr>
        <p:blipFill>
          <a:blip r:embed="rId4"/>
          <a:srcRect/>
          <a:stretch>
            <a:fillRect/>
          </a:stretch>
        </p:blipFill>
        <p:spPr bwMode="auto">
          <a:xfrm>
            <a:off x="1588" y="3551238"/>
            <a:ext cx="9144000" cy="9525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90575" y="255588"/>
            <a:ext cx="8229600" cy="533400"/>
          </a:xfrm>
        </p:spPr>
        <p:txBody>
          <a:bodyPr/>
          <a:lstStyle/>
          <a:p>
            <a:r>
              <a:rPr lang="en-CA" sz="2400" smtClean="0">
                <a:latin typeface="Arial" pitchFamily="34" charset="0"/>
                <a:ea typeface="ＭＳ Ｐゴシック" pitchFamily="34" charset="-128"/>
              </a:rPr>
              <a:t>Data Requests of JECAM Sites: </a:t>
            </a:r>
            <a:br>
              <a:rPr lang="en-CA" sz="2400" smtClean="0">
                <a:latin typeface="Arial" pitchFamily="34" charset="0"/>
                <a:ea typeface="ＭＳ Ｐゴシック" pitchFamily="34" charset="-128"/>
              </a:rPr>
            </a:br>
            <a:r>
              <a:rPr lang="en-CA" sz="2400" smtClean="0">
                <a:latin typeface="Arial" pitchFamily="34" charset="0"/>
                <a:ea typeface="ＭＳ Ｐゴシック" pitchFamily="34" charset="-128"/>
              </a:rPr>
              <a:t>US and Mexico</a:t>
            </a:r>
          </a:p>
        </p:txBody>
      </p:sp>
      <p:graphicFrame>
        <p:nvGraphicFramePr>
          <p:cNvPr id="5" name="Content Placeholder 4"/>
          <p:cNvGraphicFramePr>
            <a:graphicFrameLocks noGrp="1"/>
          </p:cNvGraphicFramePr>
          <p:nvPr>
            <p:ph idx="1"/>
          </p:nvPr>
        </p:nvGraphicFramePr>
        <p:xfrm>
          <a:off x="457200" y="1295400"/>
          <a:ext cx="8229600" cy="5341946"/>
        </p:xfrm>
        <a:graphic>
          <a:graphicData uri="http://schemas.openxmlformats.org/drawingml/2006/table">
            <a:tbl>
              <a:tblPr firstRow="1" bandRow="1">
                <a:tableStyleId>{5C22544A-7EE6-4342-B048-85BDC9FD1C3A}</a:tableStyleId>
              </a:tblPr>
              <a:tblGrid>
                <a:gridCol w="2743200"/>
                <a:gridCol w="2743200"/>
                <a:gridCol w="2743200"/>
              </a:tblGrid>
              <a:tr h="365753">
                <a:tc>
                  <a:txBody>
                    <a:bodyPr/>
                    <a:lstStyle/>
                    <a:p>
                      <a:pPr algn="ctr"/>
                      <a:endParaRPr lang="en-CA" sz="1800" dirty="0"/>
                    </a:p>
                  </a:txBody>
                  <a:tcPr marT="45717" marB="45717"/>
                </a:tc>
                <a:tc>
                  <a:txBody>
                    <a:bodyPr/>
                    <a:lstStyle/>
                    <a:p>
                      <a:pPr algn="ctr"/>
                      <a:r>
                        <a:rPr lang="en-CA" sz="1800" dirty="0" smtClean="0"/>
                        <a:t>US:</a:t>
                      </a:r>
                      <a:r>
                        <a:rPr lang="en-CA" sz="1800" baseline="0" dirty="0" smtClean="0"/>
                        <a:t> South Fork, Iowa</a:t>
                      </a:r>
                      <a:endParaRPr lang="en-CA" sz="1800" dirty="0"/>
                    </a:p>
                  </a:txBody>
                  <a:tcPr marT="45717" marB="45717"/>
                </a:tc>
                <a:tc>
                  <a:txBody>
                    <a:bodyPr/>
                    <a:lstStyle/>
                    <a:p>
                      <a:pPr algn="ctr"/>
                      <a:r>
                        <a:rPr lang="en-CA" sz="1800" dirty="0" smtClean="0"/>
                        <a:t>Mexico</a:t>
                      </a:r>
                      <a:endParaRPr lang="en-CA" sz="1800" dirty="0"/>
                    </a:p>
                  </a:txBody>
                  <a:tcPr marT="45717" marB="45717"/>
                </a:tc>
              </a:tr>
              <a:tr h="311012">
                <a:tc>
                  <a:txBody>
                    <a:bodyPr/>
                    <a:lstStyle/>
                    <a:p>
                      <a:pPr algn="ctr"/>
                      <a:r>
                        <a:rPr lang="en-CA" sz="1400" dirty="0" smtClean="0"/>
                        <a:t>MODIS</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ASTER</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Landsat-5 &amp; 7</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r>
                        <a:rPr lang="en-CA" sz="1400" dirty="0" smtClean="0"/>
                        <a:t>No requests to date</a:t>
                      </a:r>
                      <a:endParaRPr lang="en-CA" sz="1400" dirty="0"/>
                    </a:p>
                  </a:txBody>
                  <a:tcPr marT="45717" marB="45717"/>
                </a:tc>
              </a:tr>
              <a:tr h="311012">
                <a:tc>
                  <a:txBody>
                    <a:bodyPr/>
                    <a:lstStyle/>
                    <a:p>
                      <a:pPr algn="ctr"/>
                      <a:r>
                        <a:rPr lang="en-CA" sz="1400" dirty="0" smtClean="0"/>
                        <a:t>Hyperion</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ALI</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AWIFS</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LISS-3</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LISS-4</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UK DMC-2</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err="1" smtClean="0"/>
                        <a:t>RapidEye</a:t>
                      </a:r>
                      <a:endParaRPr lang="en-CA" sz="1400" dirty="0"/>
                    </a:p>
                  </a:txBody>
                  <a:tcPr marT="45717" marB="45717"/>
                </a:tc>
                <a:tc>
                  <a:txBody>
                    <a:bodyPr/>
                    <a:lstStyle/>
                    <a:p>
                      <a:pPr algn="ct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err="1" smtClean="0"/>
                        <a:t>Quickbird</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Worldview- 2</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RADARSAT-2</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err="1" smtClean="0"/>
                        <a:t>TerraSAR</a:t>
                      </a:r>
                      <a:r>
                        <a:rPr lang="en-CA" sz="1400" dirty="0" smtClean="0"/>
                        <a:t>-X</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Aqua AMSR-E</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r h="311012">
                <a:tc>
                  <a:txBody>
                    <a:bodyPr/>
                    <a:lstStyle/>
                    <a:p>
                      <a:pPr algn="ctr"/>
                      <a:r>
                        <a:rPr lang="en-CA" sz="1400" dirty="0" smtClean="0"/>
                        <a:t>SMOS MIRAS</a:t>
                      </a:r>
                      <a:endParaRPr lang="en-CA" sz="1400" dirty="0"/>
                    </a:p>
                  </a:txBody>
                  <a:tcPr marT="45717" marB="45717"/>
                </a:tc>
                <a:tc>
                  <a:txBody>
                    <a:bodyPr/>
                    <a:lstStyle/>
                    <a:p>
                      <a:pPr algn="ctr"/>
                      <a:r>
                        <a:rPr lang="en-CA" sz="1400" dirty="0" smtClean="0"/>
                        <a:t>X</a:t>
                      </a:r>
                      <a:endParaRPr lang="en-CA" sz="1400" dirty="0"/>
                    </a:p>
                  </a:txBody>
                  <a:tcPr marT="45717" marB="45717"/>
                </a:tc>
                <a:tc>
                  <a:txBody>
                    <a:bodyPr/>
                    <a:lstStyle/>
                    <a:p>
                      <a:pPr algn="ctr"/>
                      <a:endParaRPr lang="en-CA" sz="1400" dirty="0"/>
                    </a:p>
                  </a:txBody>
                  <a:tcPr marT="45717" marB="45717"/>
                </a:tc>
              </a:tr>
            </a:tbl>
          </a:graphicData>
        </a:graphic>
      </p:graphicFrame>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728663" y="233363"/>
            <a:ext cx="8229600" cy="533400"/>
          </a:xfrm>
        </p:spPr>
        <p:txBody>
          <a:bodyPr/>
          <a:lstStyle/>
          <a:p>
            <a:r>
              <a:rPr lang="en-CA" sz="2400" smtClean="0">
                <a:latin typeface="Arial" pitchFamily="34" charset="0"/>
                <a:ea typeface="ＭＳ Ｐゴシック" pitchFamily="34" charset="-128"/>
              </a:rPr>
              <a:t>Data Requests of JECAM Sites: </a:t>
            </a:r>
            <a:br>
              <a:rPr lang="en-CA" sz="2400" smtClean="0">
                <a:latin typeface="Arial" pitchFamily="34" charset="0"/>
                <a:ea typeface="ＭＳ Ｐゴシック" pitchFamily="34" charset="-128"/>
              </a:rPr>
            </a:br>
            <a:r>
              <a:rPr lang="en-CA" sz="2400" smtClean="0">
                <a:latin typeface="Arial" pitchFamily="34" charset="0"/>
                <a:ea typeface="ＭＳ Ｐゴシック" pitchFamily="34" charset="-128"/>
              </a:rPr>
              <a:t>Argentina and Paraguay</a:t>
            </a:r>
          </a:p>
        </p:txBody>
      </p:sp>
      <p:graphicFrame>
        <p:nvGraphicFramePr>
          <p:cNvPr id="5" name="Content Placeholder 4"/>
          <p:cNvGraphicFramePr>
            <a:graphicFrameLocks noGrp="1"/>
          </p:cNvGraphicFramePr>
          <p:nvPr>
            <p:ph idx="1"/>
          </p:nvPr>
        </p:nvGraphicFramePr>
        <p:xfrm>
          <a:off x="457200" y="1600200"/>
          <a:ext cx="8229600" cy="4821232"/>
        </p:xfrm>
        <a:graphic>
          <a:graphicData uri="http://schemas.openxmlformats.org/drawingml/2006/table">
            <a:tbl>
              <a:tblPr firstRow="1" bandRow="1">
                <a:tableStyleId>{5C22544A-7EE6-4342-B048-85BDC9FD1C3A}</a:tableStyleId>
              </a:tblPr>
              <a:tblGrid>
                <a:gridCol w="2743200"/>
                <a:gridCol w="2743200"/>
                <a:gridCol w="2743200"/>
              </a:tblGrid>
              <a:tr h="370864">
                <a:tc>
                  <a:txBody>
                    <a:bodyPr/>
                    <a:lstStyle/>
                    <a:p>
                      <a:pPr algn="ctr"/>
                      <a:endParaRPr lang="en-CA" sz="1800" dirty="0"/>
                    </a:p>
                  </a:txBody>
                  <a:tcPr marT="45723" marB="45723"/>
                </a:tc>
                <a:tc>
                  <a:txBody>
                    <a:bodyPr/>
                    <a:lstStyle/>
                    <a:p>
                      <a:pPr algn="ctr"/>
                      <a:r>
                        <a:rPr lang="en-CA" sz="1800" dirty="0" smtClean="0"/>
                        <a:t>Argentina</a:t>
                      </a:r>
                      <a:endParaRPr lang="en-CA" sz="1800" dirty="0"/>
                    </a:p>
                  </a:txBody>
                  <a:tcPr marT="45723" marB="45723"/>
                </a:tc>
                <a:tc>
                  <a:txBody>
                    <a:bodyPr/>
                    <a:lstStyle/>
                    <a:p>
                      <a:pPr algn="ctr"/>
                      <a:r>
                        <a:rPr lang="en-CA" sz="1800" dirty="0" smtClean="0"/>
                        <a:t>Paraguay</a:t>
                      </a:r>
                      <a:endParaRPr lang="en-CA" sz="1800" dirty="0"/>
                    </a:p>
                  </a:txBody>
                  <a:tcPr marT="45723" marB="45723"/>
                </a:tc>
              </a:tr>
              <a:tr h="370864">
                <a:tc>
                  <a:txBody>
                    <a:bodyPr/>
                    <a:lstStyle/>
                    <a:p>
                      <a:pPr algn="ctr"/>
                      <a:r>
                        <a:rPr lang="en-CA" sz="1800" dirty="0" smtClean="0"/>
                        <a:t>Landsat-5 &amp; 7</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endParaRPr lang="en-CA" sz="1800" dirty="0"/>
                    </a:p>
                  </a:txBody>
                  <a:tcPr marT="45723" marB="45723"/>
                </a:tc>
              </a:tr>
              <a:tr h="370864">
                <a:tc>
                  <a:txBody>
                    <a:bodyPr/>
                    <a:lstStyle/>
                    <a:p>
                      <a:pPr algn="ctr"/>
                      <a:r>
                        <a:rPr lang="en-CA" sz="1800" dirty="0" smtClean="0"/>
                        <a:t>AWIFS</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endParaRPr lang="en-CA" sz="1800" dirty="0"/>
                    </a:p>
                  </a:txBody>
                  <a:tcPr marT="45723" marB="45723"/>
                </a:tc>
              </a:tr>
              <a:tr h="370864">
                <a:tc>
                  <a:txBody>
                    <a:bodyPr/>
                    <a:lstStyle/>
                    <a:p>
                      <a:pPr algn="ctr"/>
                      <a:r>
                        <a:rPr lang="en-CA" sz="1800" dirty="0" smtClean="0"/>
                        <a:t>LISS-3</a:t>
                      </a:r>
                      <a:endParaRPr lang="en-CA" sz="1800" dirty="0"/>
                    </a:p>
                  </a:txBody>
                  <a:tcPr marT="45723" marB="45723"/>
                </a:tc>
                <a:tc>
                  <a:txBody>
                    <a:bodyPr/>
                    <a:lstStyle/>
                    <a:p>
                      <a:pPr algn="ctr"/>
                      <a:endParaRPr lang="en-CA" sz="1800" dirty="0"/>
                    </a:p>
                  </a:txBody>
                  <a:tcPr marT="45723" marB="45723"/>
                </a:tc>
                <a:tc>
                  <a:txBody>
                    <a:bodyPr/>
                    <a:lstStyle/>
                    <a:p>
                      <a:pPr algn="ctr"/>
                      <a:r>
                        <a:rPr lang="en-CA" sz="1800" dirty="0" smtClean="0"/>
                        <a:t>X</a:t>
                      </a:r>
                      <a:endParaRPr lang="en-CA" sz="1800" dirty="0"/>
                    </a:p>
                  </a:txBody>
                  <a:tcPr marT="45723" marB="45723"/>
                </a:tc>
              </a:tr>
              <a:tr h="370864">
                <a:tc>
                  <a:txBody>
                    <a:bodyPr/>
                    <a:lstStyle/>
                    <a:p>
                      <a:pPr algn="ctr"/>
                      <a:r>
                        <a:rPr lang="en-CA" sz="1800" dirty="0" smtClean="0"/>
                        <a:t>LISS-4</a:t>
                      </a:r>
                      <a:endParaRPr lang="en-CA" sz="1800" dirty="0"/>
                    </a:p>
                  </a:txBody>
                  <a:tcPr marT="45723" marB="45723"/>
                </a:tc>
                <a:tc>
                  <a:txBody>
                    <a:bodyPr/>
                    <a:lstStyle/>
                    <a:p>
                      <a:pPr algn="ctr"/>
                      <a:endParaRPr lang="en-CA" sz="1800" dirty="0"/>
                    </a:p>
                  </a:txBody>
                  <a:tcPr marT="45723" marB="45723"/>
                </a:tc>
                <a:tc>
                  <a:txBody>
                    <a:bodyPr/>
                    <a:lstStyle/>
                    <a:p>
                      <a:pPr algn="ctr"/>
                      <a:endParaRPr lang="en-CA" sz="1800" dirty="0"/>
                    </a:p>
                  </a:txBody>
                  <a:tcPr marT="45723" marB="45723"/>
                </a:tc>
              </a:tr>
              <a:tr h="370864">
                <a:tc>
                  <a:txBody>
                    <a:bodyPr/>
                    <a:lstStyle/>
                    <a:p>
                      <a:pPr algn="ctr"/>
                      <a:r>
                        <a:rPr lang="en-CA" sz="1800" dirty="0" smtClean="0"/>
                        <a:t>UK DMC-2</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r>
                        <a:rPr lang="en-CA" sz="1800" dirty="0" smtClean="0"/>
                        <a:t>X</a:t>
                      </a:r>
                      <a:endParaRPr lang="en-CA" sz="1800" dirty="0"/>
                    </a:p>
                  </a:txBody>
                  <a:tcPr marT="45723" marB="45723"/>
                </a:tc>
              </a:tr>
              <a:tr h="370864">
                <a:tc>
                  <a:txBody>
                    <a:bodyPr/>
                    <a:lstStyle/>
                    <a:p>
                      <a:pPr algn="ctr"/>
                      <a:r>
                        <a:rPr lang="en-CA" sz="1800" dirty="0" err="1" smtClean="0"/>
                        <a:t>RapidEye</a:t>
                      </a:r>
                      <a:endParaRPr lang="en-CA" sz="1800" dirty="0"/>
                    </a:p>
                  </a:txBody>
                  <a:tcPr marT="45723" marB="45723"/>
                </a:tc>
                <a:tc>
                  <a:txBody>
                    <a:bodyPr/>
                    <a:lstStyle/>
                    <a:p>
                      <a:pPr algn="ctr"/>
                      <a:endParaRPr lang="en-CA" sz="1800" dirty="0"/>
                    </a:p>
                  </a:txBody>
                  <a:tcPr marT="45723" marB="45723"/>
                </a:tc>
                <a:tc>
                  <a:txBody>
                    <a:bodyPr/>
                    <a:lstStyle/>
                    <a:p>
                      <a:pPr algn="ctr"/>
                      <a:endParaRPr lang="en-CA" sz="1800" dirty="0"/>
                    </a:p>
                  </a:txBody>
                  <a:tcPr marT="45723" marB="45723"/>
                </a:tc>
              </a:tr>
              <a:tr h="370864">
                <a:tc>
                  <a:txBody>
                    <a:bodyPr/>
                    <a:lstStyle/>
                    <a:p>
                      <a:pPr algn="ctr"/>
                      <a:r>
                        <a:rPr lang="en-CA" sz="1800" dirty="0" err="1" smtClean="0"/>
                        <a:t>Quickbird</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endParaRPr lang="en-CA" sz="1800" dirty="0"/>
                    </a:p>
                  </a:txBody>
                  <a:tcPr marT="45723" marB="45723"/>
                </a:tc>
              </a:tr>
              <a:tr h="370864">
                <a:tc>
                  <a:txBody>
                    <a:bodyPr/>
                    <a:lstStyle/>
                    <a:p>
                      <a:pPr algn="ctr"/>
                      <a:r>
                        <a:rPr lang="en-CA" sz="1800" dirty="0" smtClean="0"/>
                        <a:t>Worldview- 2</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r>
                        <a:rPr lang="en-CA" sz="1800" dirty="0" smtClean="0"/>
                        <a:t>X</a:t>
                      </a:r>
                      <a:endParaRPr lang="en-CA" sz="1800" dirty="0"/>
                    </a:p>
                  </a:txBody>
                  <a:tcPr marT="45723" marB="45723"/>
                </a:tc>
              </a:tr>
              <a:tr h="370864">
                <a:tc>
                  <a:txBody>
                    <a:bodyPr/>
                    <a:lstStyle/>
                    <a:p>
                      <a:pPr algn="ctr"/>
                      <a:r>
                        <a:rPr lang="en-CA" sz="1800" dirty="0" smtClean="0"/>
                        <a:t>RADARSAT-2</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r>
                        <a:rPr lang="en-CA" sz="1800" dirty="0" smtClean="0"/>
                        <a:t>X</a:t>
                      </a:r>
                      <a:endParaRPr lang="en-CA" sz="1800" dirty="0"/>
                    </a:p>
                  </a:txBody>
                  <a:tcPr marT="45723" marB="45723"/>
                </a:tc>
              </a:tr>
              <a:tr h="370864">
                <a:tc>
                  <a:txBody>
                    <a:bodyPr/>
                    <a:lstStyle/>
                    <a:p>
                      <a:pPr algn="ctr"/>
                      <a:r>
                        <a:rPr lang="en-CA" sz="1800" dirty="0" err="1" smtClean="0"/>
                        <a:t>TerraSAR</a:t>
                      </a:r>
                      <a:r>
                        <a:rPr lang="en-CA" sz="1800" dirty="0" smtClean="0"/>
                        <a:t>-X</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r>
                        <a:rPr lang="en-CA" sz="1800" dirty="0" smtClean="0"/>
                        <a:t>X</a:t>
                      </a:r>
                      <a:endParaRPr lang="en-CA" sz="1800" dirty="0"/>
                    </a:p>
                  </a:txBody>
                  <a:tcPr marT="45723" marB="45723"/>
                </a:tc>
              </a:tr>
              <a:tr h="370864">
                <a:tc>
                  <a:txBody>
                    <a:bodyPr/>
                    <a:lstStyle/>
                    <a:p>
                      <a:pPr algn="ctr"/>
                      <a:r>
                        <a:rPr lang="en-CA" sz="1800" dirty="0" err="1" smtClean="0"/>
                        <a:t>Envisat</a:t>
                      </a:r>
                      <a:r>
                        <a:rPr lang="en-CA" sz="1800" dirty="0" smtClean="0"/>
                        <a:t> ASAR</a:t>
                      </a:r>
                      <a:endParaRPr lang="en-CA" sz="1800" dirty="0"/>
                    </a:p>
                  </a:txBody>
                  <a:tcPr marT="45723" marB="45723"/>
                </a:tc>
                <a:tc>
                  <a:txBody>
                    <a:bodyPr/>
                    <a:lstStyle/>
                    <a:p>
                      <a:pPr algn="ctr"/>
                      <a:r>
                        <a:rPr lang="en-CA" sz="1800" dirty="0" smtClean="0"/>
                        <a:t>X</a:t>
                      </a:r>
                      <a:endParaRPr lang="en-CA" sz="1800" dirty="0"/>
                    </a:p>
                  </a:txBody>
                  <a:tcPr marT="45723" marB="45723"/>
                </a:tc>
                <a:tc>
                  <a:txBody>
                    <a:bodyPr/>
                    <a:lstStyle/>
                    <a:p>
                      <a:pPr algn="ctr"/>
                      <a:endParaRPr lang="en-CA" sz="1800" dirty="0"/>
                    </a:p>
                  </a:txBody>
                  <a:tcPr marT="45723" marB="45723"/>
                </a:tc>
              </a:tr>
              <a:tr h="370864">
                <a:tc>
                  <a:txBody>
                    <a:bodyPr/>
                    <a:lstStyle/>
                    <a:p>
                      <a:pPr algn="ctr"/>
                      <a:endParaRPr lang="en-CA" sz="1800" dirty="0"/>
                    </a:p>
                  </a:txBody>
                  <a:tcPr marT="45723" marB="45723"/>
                </a:tc>
                <a:tc>
                  <a:txBody>
                    <a:bodyPr/>
                    <a:lstStyle/>
                    <a:p>
                      <a:pPr algn="ctr"/>
                      <a:endParaRPr lang="en-CA" sz="1800" dirty="0"/>
                    </a:p>
                  </a:txBody>
                  <a:tcPr marT="45723" marB="45723"/>
                </a:tc>
                <a:tc>
                  <a:txBody>
                    <a:bodyPr/>
                    <a:lstStyle/>
                    <a:p>
                      <a:pPr algn="ctr"/>
                      <a:endParaRPr lang="en-CA" sz="1800" dirty="0"/>
                    </a:p>
                  </a:txBody>
                  <a:tcPr marT="45723" marB="45723"/>
                </a:tc>
              </a:tr>
            </a:tbl>
          </a:graphicData>
        </a:graphic>
      </p:graphicFrame>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77875" y="130175"/>
            <a:ext cx="8229600" cy="533400"/>
          </a:xfrm>
        </p:spPr>
        <p:txBody>
          <a:bodyPr/>
          <a:lstStyle/>
          <a:p>
            <a:r>
              <a:rPr lang="en-CA" sz="2400" smtClean="0">
                <a:latin typeface="Arial" pitchFamily="34" charset="0"/>
                <a:ea typeface="ＭＳ Ｐゴシック" pitchFamily="34" charset="-128"/>
              </a:rPr>
              <a:t>Data Requests of Chinese JECAM Sites</a:t>
            </a:r>
          </a:p>
        </p:txBody>
      </p:sp>
      <p:graphicFrame>
        <p:nvGraphicFramePr>
          <p:cNvPr id="5" name="Content Placeholder 4"/>
          <p:cNvGraphicFramePr>
            <a:graphicFrameLocks noGrp="1"/>
          </p:cNvGraphicFramePr>
          <p:nvPr>
            <p:ph idx="1"/>
          </p:nvPr>
        </p:nvGraphicFramePr>
        <p:xfrm>
          <a:off x="222250" y="1125538"/>
          <a:ext cx="8674098" cy="5284781"/>
        </p:xfrm>
        <a:graphic>
          <a:graphicData uri="http://schemas.openxmlformats.org/drawingml/2006/table">
            <a:tbl>
              <a:tblPr firstRow="1" bandRow="1">
                <a:tableStyleId>{5C22544A-7EE6-4342-B048-85BDC9FD1C3A}</a:tableStyleId>
              </a:tblPr>
              <a:tblGrid>
                <a:gridCol w="1445683"/>
                <a:gridCol w="1445683"/>
                <a:gridCol w="1445683"/>
                <a:gridCol w="1445683"/>
                <a:gridCol w="1445683"/>
                <a:gridCol w="1445683"/>
              </a:tblGrid>
              <a:tr h="335262">
                <a:tc>
                  <a:txBody>
                    <a:bodyPr/>
                    <a:lstStyle/>
                    <a:p>
                      <a:pPr algn="ctr"/>
                      <a:endParaRPr lang="en-CA" sz="1600" dirty="0"/>
                    </a:p>
                  </a:txBody>
                  <a:tcPr marL="91436" marR="91436" marT="45711" marB="45711"/>
                </a:tc>
                <a:tc>
                  <a:txBody>
                    <a:bodyPr/>
                    <a:lstStyle/>
                    <a:p>
                      <a:pPr algn="ctr"/>
                      <a:r>
                        <a:rPr lang="en-CA" sz="1600" dirty="0" smtClean="0"/>
                        <a:t>Anhui</a:t>
                      </a:r>
                      <a:endParaRPr lang="en-CA" sz="1600" dirty="0"/>
                    </a:p>
                  </a:txBody>
                  <a:tcPr marL="91436" marR="91436" marT="45711" marB="45711"/>
                </a:tc>
                <a:tc>
                  <a:txBody>
                    <a:bodyPr/>
                    <a:lstStyle/>
                    <a:p>
                      <a:pPr algn="ctr"/>
                      <a:r>
                        <a:rPr lang="en-CA" sz="1600" dirty="0" smtClean="0"/>
                        <a:t>Guangdong</a:t>
                      </a:r>
                      <a:endParaRPr lang="en-CA" sz="1600" dirty="0"/>
                    </a:p>
                  </a:txBody>
                  <a:tcPr marL="91436" marR="91436" marT="45711" marB="45711"/>
                </a:tc>
                <a:tc>
                  <a:txBody>
                    <a:bodyPr/>
                    <a:lstStyle/>
                    <a:p>
                      <a:pPr algn="ctr"/>
                      <a:r>
                        <a:rPr lang="en-CA" sz="1600" dirty="0" smtClean="0"/>
                        <a:t>Heilongjiang</a:t>
                      </a:r>
                      <a:endParaRPr lang="en-CA" sz="1600" dirty="0"/>
                    </a:p>
                  </a:txBody>
                  <a:tcPr marL="91436" marR="91436" marT="45711" marB="45711"/>
                </a:tc>
                <a:tc>
                  <a:txBody>
                    <a:bodyPr/>
                    <a:lstStyle/>
                    <a:p>
                      <a:pPr algn="ctr"/>
                      <a:r>
                        <a:rPr lang="en-CA" sz="1600" dirty="0" smtClean="0"/>
                        <a:t>Jiangsu</a:t>
                      </a:r>
                      <a:endParaRPr lang="en-CA" sz="1600" dirty="0"/>
                    </a:p>
                  </a:txBody>
                  <a:tcPr marL="91436" marR="91436" marT="45711" marB="45711"/>
                </a:tc>
                <a:tc>
                  <a:txBody>
                    <a:bodyPr/>
                    <a:lstStyle/>
                    <a:p>
                      <a:pPr algn="ctr"/>
                      <a:r>
                        <a:rPr lang="en-CA" sz="1600" dirty="0" smtClean="0"/>
                        <a:t>Shandong</a:t>
                      </a:r>
                      <a:endParaRPr lang="en-CA" sz="1600" dirty="0"/>
                    </a:p>
                  </a:txBody>
                  <a:tcPr marL="91436" marR="91436" marT="45711" marB="45711"/>
                </a:tc>
              </a:tr>
              <a:tr h="314119">
                <a:tc>
                  <a:txBody>
                    <a:bodyPr/>
                    <a:lstStyle/>
                    <a:p>
                      <a:pPr algn="ctr"/>
                      <a:r>
                        <a:rPr lang="en-CA" sz="1400" dirty="0" smtClean="0"/>
                        <a:t>ASTER</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r>
              <a:tr h="314119">
                <a:tc>
                  <a:txBody>
                    <a:bodyPr/>
                    <a:lstStyle/>
                    <a:p>
                      <a:pPr algn="ctr"/>
                      <a:r>
                        <a:rPr lang="en-CA" sz="1400" dirty="0" smtClean="0"/>
                        <a:t>Hyperion</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ALI</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Landsat-5 &amp; 7</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r>
              <a:tr h="314119">
                <a:tc>
                  <a:txBody>
                    <a:bodyPr/>
                    <a:lstStyle/>
                    <a:p>
                      <a:pPr algn="ctr"/>
                      <a:r>
                        <a:rPr lang="en-CA" sz="1400" dirty="0" smtClean="0"/>
                        <a:t>AWIFS</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LISS-3</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LISS-4</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THEOS</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err="1" smtClean="0"/>
                        <a:t>RapidEye</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err="1" smtClean="0"/>
                        <a:t>Quickbird</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432986">
                <a:tc>
                  <a:txBody>
                    <a:bodyPr/>
                    <a:lstStyle/>
                    <a:p>
                      <a:pPr algn="ctr"/>
                      <a:r>
                        <a:rPr lang="en-CA" sz="1400" dirty="0" smtClean="0"/>
                        <a:t>Worldview- 2</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RADARSAT-2</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err="1" smtClean="0"/>
                        <a:t>TerraSAR</a:t>
                      </a: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432986">
                <a:tc>
                  <a:txBody>
                    <a:bodyPr/>
                    <a:lstStyle/>
                    <a:p>
                      <a:pPr algn="ctr"/>
                      <a:r>
                        <a:rPr lang="en-CA" sz="1400" dirty="0" err="1" smtClean="0"/>
                        <a:t>Envisat</a:t>
                      </a:r>
                      <a:r>
                        <a:rPr lang="en-CA" sz="1400" dirty="0" smtClean="0"/>
                        <a:t> ASAR</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r h="314119">
                <a:tc>
                  <a:txBody>
                    <a:bodyPr/>
                    <a:lstStyle/>
                    <a:p>
                      <a:pPr algn="ctr"/>
                      <a:r>
                        <a:rPr lang="en-CA" sz="1400" dirty="0" smtClean="0"/>
                        <a:t>ERS-2</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c>
                  <a:txBody>
                    <a:bodyPr/>
                    <a:lstStyle/>
                    <a:p>
                      <a:pPr algn="ctr"/>
                      <a:endParaRPr lang="en-CA" sz="1400" dirty="0"/>
                    </a:p>
                  </a:txBody>
                  <a:tcPr marL="91436" marR="91436" marT="45711" marB="45711"/>
                </a:tc>
                <a:tc>
                  <a:txBody>
                    <a:bodyPr/>
                    <a:lstStyle/>
                    <a:p>
                      <a:pPr algn="ctr"/>
                      <a:r>
                        <a:rPr lang="en-CA" sz="1400" dirty="0" smtClean="0"/>
                        <a:t>X</a:t>
                      </a:r>
                      <a:endParaRPr lang="en-CA" sz="1400" dirty="0"/>
                    </a:p>
                  </a:txBody>
                  <a:tcPr marL="91436" marR="91436" marT="45711" marB="45711"/>
                </a:tc>
              </a:tr>
            </a:tbl>
          </a:graphicData>
        </a:graphic>
      </p:graphicFrame>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89000" y="119063"/>
            <a:ext cx="8229600" cy="533400"/>
          </a:xfrm>
        </p:spPr>
        <p:txBody>
          <a:bodyPr/>
          <a:lstStyle/>
          <a:p>
            <a:r>
              <a:rPr lang="en-CA" sz="2400" smtClean="0">
                <a:latin typeface="Arial" pitchFamily="34" charset="0"/>
                <a:ea typeface="ＭＳ Ｐゴシック" pitchFamily="34" charset="-128"/>
              </a:rPr>
              <a:t>Data Requests of JECAM Sites: </a:t>
            </a:r>
            <a:br>
              <a:rPr lang="en-CA" sz="2400" smtClean="0">
                <a:latin typeface="Arial" pitchFamily="34" charset="0"/>
                <a:ea typeface="ＭＳ Ｐゴシック" pitchFamily="34" charset="-128"/>
              </a:rPr>
            </a:br>
            <a:r>
              <a:rPr lang="en-CA" sz="2400" smtClean="0">
                <a:latin typeface="Arial" pitchFamily="34" charset="0"/>
                <a:ea typeface="ＭＳ Ｐゴシック" pitchFamily="34" charset="-128"/>
              </a:rPr>
              <a:t>Belgium, Russia, Ukraine</a:t>
            </a:r>
          </a:p>
        </p:txBody>
      </p:sp>
      <p:graphicFrame>
        <p:nvGraphicFramePr>
          <p:cNvPr id="5" name="Content Placeholder 4"/>
          <p:cNvGraphicFramePr>
            <a:graphicFrameLocks noGrp="1"/>
          </p:cNvGraphicFramePr>
          <p:nvPr>
            <p:ph idx="1"/>
          </p:nvPr>
        </p:nvGraphicFramePr>
        <p:xfrm>
          <a:off x="1219200" y="1295400"/>
          <a:ext cx="6781800" cy="5383228"/>
        </p:xfrm>
        <a:graphic>
          <a:graphicData uri="http://schemas.openxmlformats.org/drawingml/2006/table">
            <a:tbl>
              <a:tblPr firstRow="1" bandRow="1">
                <a:tableStyleId>{5C22544A-7EE6-4342-B048-85BDC9FD1C3A}</a:tableStyleId>
              </a:tblPr>
              <a:tblGrid>
                <a:gridCol w="1695450"/>
                <a:gridCol w="1695450"/>
                <a:gridCol w="1695450"/>
                <a:gridCol w="1695450"/>
              </a:tblGrid>
              <a:tr h="335263">
                <a:tc>
                  <a:txBody>
                    <a:bodyPr/>
                    <a:lstStyle/>
                    <a:p>
                      <a:pPr algn="ctr"/>
                      <a:endParaRPr lang="en-CA" sz="1600" dirty="0"/>
                    </a:p>
                  </a:txBody>
                  <a:tcPr marT="45712" marB="45712"/>
                </a:tc>
                <a:tc>
                  <a:txBody>
                    <a:bodyPr/>
                    <a:lstStyle/>
                    <a:p>
                      <a:pPr algn="ctr"/>
                      <a:r>
                        <a:rPr lang="en-CA" sz="1600" dirty="0" smtClean="0"/>
                        <a:t>Belgium</a:t>
                      </a:r>
                      <a:endParaRPr lang="en-CA" sz="1600" dirty="0"/>
                    </a:p>
                  </a:txBody>
                  <a:tcPr marT="45712" marB="45712"/>
                </a:tc>
                <a:tc>
                  <a:txBody>
                    <a:bodyPr/>
                    <a:lstStyle/>
                    <a:p>
                      <a:pPr algn="ctr"/>
                      <a:r>
                        <a:rPr lang="en-CA" sz="1600" dirty="0" smtClean="0"/>
                        <a:t>Russia</a:t>
                      </a:r>
                      <a:endParaRPr lang="en-CA" sz="1600" dirty="0"/>
                    </a:p>
                  </a:txBody>
                  <a:tcPr marT="45712" marB="45712"/>
                </a:tc>
                <a:tc>
                  <a:txBody>
                    <a:bodyPr/>
                    <a:lstStyle/>
                    <a:p>
                      <a:pPr algn="ctr"/>
                      <a:r>
                        <a:rPr lang="en-CA" sz="1600" dirty="0" smtClean="0"/>
                        <a:t>Ukraine</a:t>
                      </a:r>
                      <a:endParaRPr lang="en-CA" sz="1600" dirty="0"/>
                    </a:p>
                  </a:txBody>
                  <a:tcPr marT="45712" marB="45712"/>
                </a:tc>
              </a:tr>
              <a:tr h="274303">
                <a:tc>
                  <a:txBody>
                    <a:bodyPr/>
                    <a:lstStyle/>
                    <a:p>
                      <a:pPr algn="ctr"/>
                      <a:r>
                        <a:rPr lang="en-CA" sz="1200" dirty="0" smtClean="0"/>
                        <a:t>ASTER</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Hyperion</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r>
              <a:tr h="274303">
                <a:tc>
                  <a:txBody>
                    <a:bodyPr/>
                    <a:lstStyle/>
                    <a:p>
                      <a:pPr algn="ctr"/>
                      <a:r>
                        <a:rPr lang="en-CA" sz="1200" dirty="0" smtClean="0"/>
                        <a:t>ALI</a:t>
                      </a:r>
                      <a:endParaRPr lang="en-CA" sz="1200" dirty="0"/>
                    </a:p>
                  </a:txBody>
                  <a:tcPr marT="45712" marB="45712"/>
                </a:tc>
                <a:tc>
                  <a:txBody>
                    <a:bodyPr/>
                    <a:lstStyle/>
                    <a:p>
                      <a:pPr algn="ct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Landsat-5 &amp; 7</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AWIFS</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LISS-3</a:t>
                      </a:r>
                      <a:endParaRPr lang="en-CA" sz="1200" dirty="0"/>
                    </a:p>
                  </a:txBody>
                  <a:tcPr marT="45712" marB="45712"/>
                </a:tc>
                <a:tc>
                  <a:txBody>
                    <a:bodyPr/>
                    <a:lstStyle/>
                    <a:p>
                      <a:pPr algn="ct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LISS-4</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UK DMC-2</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THEOS</a:t>
                      </a:r>
                      <a:endParaRPr lang="en-CA" sz="1200" dirty="0"/>
                    </a:p>
                  </a:txBody>
                  <a:tcPr marT="45712" marB="45712"/>
                </a:tc>
                <a:tc>
                  <a:txBody>
                    <a:bodyPr/>
                    <a:lstStyle/>
                    <a:p>
                      <a:pPr algn="ct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err="1" smtClean="0"/>
                        <a:t>RapidEye</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err="1" smtClean="0"/>
                        <a:t>Quickbird</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r>
              <a:tr h="329550">
                <a:tc>
                  <a:txBody>
                    <a:bodyPr/>
                    <a:lstStyle/>
                    <a:p>
                      <a:pPr algn="ctr"/>
                      <a:r>
                        <a:rPr lang="en-CA" sz="1200" dirty="0" smtClean="0"/>
                        <a:t>Worldview- 2</a:t>
                      </a:r>
                      <a:endParaRPr lang="en-CA" sz="1200" dirty="0"/>
                    </a:p>
                  </a:txBody>
                  <a:tcPr marT="45712" marB="45712"/>
                </a:tc>
                <a:tc>
                  <a:txBody>
                    <a:bodyPr/>
                    <a:lstStyle/>
                    <a:p>
                      <a:pPr algn="ct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RADARSAT-2</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err="1" smtClean="0"/>
                        <a:t>TerraSAR</a:t>
                      </a: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r>
                        <a:rPr lang="en-CA" sz="1200" dirty="0" smtClean="0"/>
                        <a:t>X</a:t>
                      </a:r>
                      <a:endParaRPr lang="en-CA" sz="1200" dirty="0"/>
                    </a:p>
                  </a:txBody>
                  <a:tcPr marT="45712" marB="45712"/>
                </a:tc>
              </a:tr>
              <a:tr h="329550">
                <a:tc>
                  <a:txBody>
                    <a:bodyPr/>
                    <a:lstStyle/>
                    <a:p>
                      <a:pPr algn="ctr"/>
                      <a:r>
                        <a:rPr lang="en-CA" sz="1200" dirty="0" err="1" smtClean="0"/>
                        <a:t>Envisat</a:t>
                      </a:r>
                      <a:r>
                        <a:rPr lang="en-CA" sz="1200" dirty="0" smtClean="0"/>
                        <a:t> ASAR</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r>
              <a:tr h="274303">
                <a:tc>
                  <a:txBody>
                    <a:bodyPr/>
                    <a:lstStyle/>
                    <a:p>
                      <a:pPr algn="ctr"/>
                      <a:r>
                        <a:rPr lang="en-CA" sz="1200" dirty="0" smtClean="0"/>
                        <a:t>ERS-2</a:t>
                      </a: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c>
                  <a:txBody>
                    <a:bodyPr/>
                    <a:lstStyle/>
                    <a:p>
                      <a:pPr algn="ctr"/>
                      <a:endParaRPr lang="en-CA" sz="1200" dirty="0"/>
                    </a:p>
                  </a:txBody>
                  <a:tcPr marT="45712" marB="45712"/>
                </a:tc>
              </a:tr>
              <a:tr h="274303">
                <a:tc>
                  <a:txBody>
                    <a:bodyPr/>
                    <a:lstStyle/>
                    <a:p>
                      <a:pPr algn="ctr"/>
                      <a:r>
                        <a:rPr lang="en-CA" sz="1200" dirty="0" smtClean="0"/>
                        <a:t>Aqua AMSR-E</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r>
              <a:tr h="274303">
                <a:tc>
                  <a:txBody>
                    <a:bodyPr/>
                    <a:lstStyle/>
                    <a:p>
                      <a:pPr algn="ctr"/>
                      <a:r>
                        <a:rPr lang="en-CA" sz="1200" dirty="0" smtClean="0"/>
                        <a:t>SMOS MIRAS</a:t>
                      </a:r>
                      <a:endParaRPr lang="en-CA" sz="1200" dirty="0"/>
                    </a:p>
                  </a:txBody>
                  <a:tcPr marT="45712" marB="45712"/>
                </a:tc>
                <a:tc>
                  <a:txBody>
                    <a:bodyPr/>
                    <a:lstStyle/>
                    <a:p>
                      <a:pPr algn="ctr"/>
                      <a:endParaRPr lang="en-CA" sz="1200" dirty="0"/>
                    </a:p>
                  </a:txBody>
                  <a:tcPr marT="45712" marB="45712"/>
                </a:tc>
                <a:tc>
                  <a:txBody>
                    <a:bodyPr/>
                    <a:lstStyle/>
                    <a:p>
                      <a:pPr algn="ctr"/>
                      <a:r>
                        <a:rPr lang="en-CA" sz="1200" dirty="0" smtClean="0"/>
                        <a:t>X</a:t>
                      </a:r>
                      <a:endParaRPr lang="en-CA" sz="1200" dirty="0"/>
                    </a:p>
                  </a:txBody>
                  <a:tcPr marT="45712" marB="45712"/>
                </a:tc>
                <a:tc>
                  <a:txBody>
                    <a:bodyPr/>
                    <a:lstStyle/>
                    <a:p>
                      <a:pPr algn="ctr"/>
                      <a:endParaRPr lang="en-CA" sz="1200" dirty="0"/>
                    </a:p>
                  </a:txBody>
                  <a:tcPr marT="45712" marB="45712"/>
                </a:tc>
              </a:tr>
            </a:tbl>
          </a:graphicData>
        </a:graphic>
      </p:graphicFrame>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03275" y="168275"/>
            <a:ext cx="8229600" cy="533400"/>
          </a:xfrm>
        </p:spPr>
        <p:txBody>
          <a:bodyPr/>
          <a:lstStyle/>
          <a:p>
            <a:r>
              <a:rPr lang="en-CA" sz="2400" smtClean="0">
                <a:latin typeface="Arial" pitchFamily="34" charset="0"/>
                <a:ea typeface="ＭＳ Ｐゴシック" pitchFamily="34" charset="-128"/>
              </a:rPr>
              <a:t>Data Requests of JECAM Sites: South Africa</a:t>
            </a:r>
          </a:p>
        </p:txBody>
      </p:sp>
      <p:graphicFrame>
        <p:nvGraphicFramePr>
          <p:cNvPr id="5" name="Content Placeholder 4"/>
          <p:cNvGraphicFramePr>
            <a:graphicFrameLocks noGrp="1"/>
          </p:cNvGraphicFramePr>
          <p:nvPr>
            <p:ph idx="1"/>
          </p:nvPr>
        </p:nvGraphicFramePr>
        <p:xfrm>
          <a:off x="2667000" y="1295400"/>
          <a:ext cx="3810000" cy="5364180"/>
        </p:xfrm>
        <a:graphic>
          <a:graphicData uri="http://schemas.openxmlformats.org/drawingml/2006/table">
            <a:tbl>
              <a:tblPr firstRow="1" bandRow="1">
                <a:tableStyleId>{5C22544A-7EE6-4342-B048-85BDC9FD1C3A}</a:tableStyleId>
              </a:tblPr>
              <a:tblGrid>
                <a:gridCol w="1905000"/>
                <a:gridCol w="1905000"/>
              </a:tblGrid>
              <a:tr h="369856">
                <a:tc>
                  <a:txBody>
                    <a:bodyPr/>
                    <a:lstStyle/>
                    <a:p>
                      <a:pPr algn="ctr"/>
                      <a:endParaRPr lang="en-CA" sz="1800" dirty="0"/>
                    </a:p>
                  </a:txBody>
                  <a:tcPr marT="45717" marB="45717"/>
                </a:tc>
                <a:tc>
                  <a:txBody>
                    <a:bodyPr/>
                    <a:lstStyle/>
                    <a:p>
                      <a:pPr algn="ctr"/>
                      <a:r>
                        <a:rPr lang="en-CA" sz="1800" dirty="0" smtClean="0"/>
                        <a:t>South</a:t>
                      </a:r>
                      <a:r>
                        <a:rPr lang="en-CA" sz="1800" baseline="0" dirty="0" smtClean="0"/>
                        <a:t> Africa</a:t>
                      </a:r>
                      <a:endParaRPr lang="en-CA" sz="1800" dirty="0"/>
                    </a:p>
                  </a:txBody>
                  <a:tcPr marT="45717" marB="45717"/>
                </a:tc>
              </a:tr>
              <a:tr h="304793">
                <a:tc>
                  <a:txBody>
                    <a:bodyPr/>
                    <a:lstStyle/>
                    <a:p>
                      <a:pPr algn="ctr"/>
                      <a:r>
                        <a:rPr lang="en-CA" sz="1400" dirty="0" smtClean="0"/>
                        <a:t>ASTER</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Hyperion</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ALI</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Landsat-5 &amp; 7</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smtClean="0"/>
                        <a:t>AWIFS</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smtClean="0"/>
                        <a:t>LISS-3</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LISS-4</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UK DMC-2</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smtClean="0"/>
                        <a:t>THEOS</a:t>
                      </a:r>
                      <a:endParaRPr lang="en-CA" sz="1400" dirty="0"/>
                    </a:p>
                  </a:txBody>
                  <a:tcPr marT="45717" marB="45717"/>
                </a:tc>
                <a:tc>
                  <a:txBody>
                    <a:bodyPr/>
                    <a:lstStyle/>
                    <a:p>
                      <a:pPr algn="ctr"/>
                      <a:endParaRPr lang="en-CA" sz="1400" dirty="0"/>
                    </a:p>
                  </a:txBody>
                  <a:tcPr marT="45717" marB="45717"/>
                </a:tc>
              </a:tr>
              <a:tr h="304793">
                <a:tc>
                  <a:txBody>
                    <a:bodyPr/>
                    <a:lstStyle/>
                    <a:p>
                      <a:pPr algn="ctr"/>
                      <a:r>
                        <a:rPr lang="en-CA" sz="1400" dirty="0" err="1" smtClean="0"/>
                        <a:t>RapidEye</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err="1" smtClean="0"/>
                        <a:t>Quickbird</a:t>
                      </a:r>
                      <a:endParaRPr lang="en-CA" sz="1400" dirty="0"/>
                    </a:p>
                  </a:txBody>
                  <a:tcPr marT="45717" marB="45717"/>
                </a:tc>
                <a:tc>
                  <a:txBody>
                    <a:bodyPr/>
                    <a:lstStyle/>
                    <a:p>
                      <a:pPr algn="ctr"/>
                      <a:endParaRPr lang="en-CA" sz="1400" dirty="0"/>
                    </a:p>
                  </a:txBody>
                  <a:tcPr marT="45717" marB="45717"/>
                </a:tc>
              </a:tr>
              <a:tr h="363604">
                <a:tc>
                  <a:txBody>
                    <a:bodyPr/>
                    <a:lstStyle/>
                    <a:p>
                      <a:pPr algn="ctr"/>
                      <a:r>
                        <a:rPr lang="en-CA" sz="1400" dirty="0" smtClean="0"/>
                        <a:t>Worldview- 2</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smtClean="0"/>
                        <a:t>RADARSAT-2</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err="1" smtClean="0"/>
                        <a:t>TerraSAR</a:t>
                      </a:r>
                      <a:r>
                        <a:rPr lang="en-CA" sz="1400" dirty="0" smtClean="0"/>
                        <a:t>-X</a:t>
                      </a:r>
                      <a:endParaRPr lang="en-CA" sz="1400" dirty="0"/>
                    </a:p>
                  </a:txBody>
                  <a:tcPr marT="45717" marB="45717"/>
                </a:tc>
                <a:tc>
                  <a:txBody>
                    <a:bodyPr/>
                    <a:lstStyle/>
                    <a:p>
                      <a:pPr algn="ctr"/>
                      <a:r>
                        <a:rPr lang="en-CA" sz="1400" dirty="0" smtClean="0"/>
                        <a:t>X</a:t>
                      </a:r>
                      <a:endParaRPr lang="en-CA" sz="1400" dirty="0"/>
                    </a:p>
                  </a:txBody>
                  <a:tcPr marT="45717" marB="45717"/>
                </a:tc>
              </a:tr>
              <a:tr h="363604">
                <a:tc>
                  <a:txBody>
                    <a:bodyPr/>
                    <a:lstStyle/>
                    <a:p>
                      <a:pPr algn="ctr"/>
                      <a:r>
                        <a:rPr lang="en-CA" sz="1400" dirty="0" err="1" smtClean="0"/>
                        <a:t>Envisat</a:t>
                      </a:r>
                      <a:r>
                        <a:rPr lang="en-CA" sz="1400" dirty="0" smtClean="0"/>
                        <a:t> ASAR</a:t>
                      </a:r>
                      <a:endParaRPr lang="en-CA" sz="1400" dirty="0"/>
                    </a:p>
                  </a:txBody>
                  <a:tcPr marT="45717" marB="45717"/>
                </a:tc>
                <a:tc>
                  <a:txBody>
                    <a:bodyPr/>
                    <a:lstStyle/>
                    <a:p>
                      <a:pPr algn="ctr"/>
                      <a:r>
                        <a:rPr lang="en-CA" sz="1400" dirty="0" smtClean="0"/>
                        <a:t>X</a:t>
                      </a:r>
                      <a:endParaRPr lang="en-CA" sz="1400" dirty="0"/>
                    </a:p>
                  </a:txBody>
                  <a:tcPr marT="45717" marB="45717"/>
                </a:tc>
              </a:tr>
              <a:tr h="304793">
                <a:tc>
                  <a:txBody>
                    <a:bodyPr/>
                    <a:lstStyle/>
                    <a:p>
                      <a:pPr algn="ctr"/>
                      <a:r>
                        <a:rPr lang="en-CA" sz="1400" dirty="0" smtClean="0"/>
                        <a:t>ERS-2</a:t>
                      </a:r>
                      <a:endParaRPr lang="en-CA" sz="1400" dirty="0"/>
                    </a:p>
                  </a:txBody>
                  <a:tcPr marT="45717" marB="45717"/>
                </a:tc>
                <a:tc>
                  <a:txBody>
                    <a:bodyPr/>
                    <a:lstStyle/>
                    <a:p>
                      <a:pPr algn="ctr"/>
                      <a:endParaRPr lang="en-CA" sz="1400" dirty="0"/>
                    </a:p>
                  </a:txBody>
                  <a:tcPr marT="45717" marB="45717"/>
                </a:tc>
              </a:tr>
            </a:tbl>
          </a:graphicData>
        </a:graphic>
      </p:graphicFrame>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54D6C55A-0B1E-4FFC-A914-D23275356EAD}" type="slidenum">
              <a:rPr lang="en-US" smtClean="0">
                <a:latin typeface="Calibri" pitchFamily="34" charset="0"/>
                <a:ea typeface="ＭＳ Ｐゴシック" pitchFamily="34" charset="-128"/>
              </a:rPr>
              <a:pPr eaLnBrk="1" hangingPunct="1">
                <a:spcBef>
                  <a:spcPct val="0"/>
                </a:spcBef>
              </a:pPr>
              <a:t>15</a:t>
            </a:fld>
            <a:endParaRPr lang="en-US" smtClean="0">
              <a:latin typeface="Calibri" pitchFamily="34" charset="0"/>
              <a:ea typeface="ＭＳ Ｐゴシック" pitchFamily="34" charset="-128"/>
            </a:endParaRPr>
          </a:p>
        </p:txBody>
      </p:sp>
      <p:sp>
        <p:nvSpPr>
          <p:cNvPr id="19459" name="Title 1"/>
          <p:cNvSpPr>
            <a:spLocks noGrp="1"/>
          </p:cNvSpPr>
          <p:nvPr>
            <p:ph type="title" idx="4294967295"/>
          </p:nvPr>
        </p:nvSpPr>
        <p:spPr>
          <a:xfrm>
            <a:off x="1320800" y="101600"/>
            <a:ext cx="7764463" cy="609600"/>
          </a:xfrm>
        </p:spPr>
        <p:txBody>
          <a:bodyPr/>
          <a:lstStyle/>
          <a:p>
            <a:pPr eaLnBrk="1" hangingPunct="1"/>
            <a:r>
              <a:rPr lang="en-US" smtClean="0">
                <a:latin typeface="Tahoma" pitchFamily="34" charset="0"/>
                <a:ea typeface="ＭＳ Ｐゴシック" pitchFamily="34" charset="-128"/>
                <a:cs typeface="Tahoma" pitchFamily="34" charset="0"/>
              </a:rPr>
              <a:t>Lessons Learned and Next Steps</a:t>
            </a:r>
          </a:p>
        </p:txBody>
      </p:sp>
      <p:sp>
        <p:nvSpPr>
          <p:cNvPr id="3" name="TextBox 2"/>
          <p:cNvSpPr txBox="1"/>
          <p:nvPr/>
        </p:nvSpPr>
        <p:spPr>
          <a:xfrm>
            <a:off x="103188" y="1285875"/>
            <a:ext cx="8456612" cy="5324475"/>
          </a:xfrm>
          <a:prstGeom prst="rect">
            <a:avLst/>
          </a:prstGeom>
          <a:noFill/>
        </p:spPr>
        <p:txBody>
          <a:bodyPr>
            <a:spAutoFit/>
          </a:bodyPr>
          <a:lstStyle/>
          <a:p>
            <a:pPr>
              <a:defRPr/>
            </a:pPr>
            <a:r>
              <a:rPr lang="en-CA" sz="2000" b="1" dirty="0">
                <a:latin typeface="Arial" charset="0"/>
                <a:ea typeface="ＭＳ Ｐゴシック" charset="0"/>
                <a:cs typeface="ＭＳ Ｐゴシック" charset="0"/>
              </a:rPr>
              <a:t>Issue</a:t>
            </a:r>
          </a:p>
          <a:p>
            <a:pPr marL="342900" indent="-342900">
              <a:buFont typeface="Arial" pitchFamily="34" charset="0"/>
              <a:buChar char="•"/>
              <a:defRPr/>
            </a:pPr>
            <a:r>
              <a:rPr lang="en-CA" sz="2000" dirty="0">
                <a:latin typeface="Arial" charset="0"/>
                <a:ea typeface="ＭＳ Ｐゴシック" charset="0"/>
                <a:cs typeface="ＭＳ Ｐゴシック" charset="0"/>
              </a:rPr>
              <a:t>JECAM site leads deal directly with the data providers, using a variety of agency specific ordering formats. Consequently JECAM coordination is unable to track the success of the acquisitions and report back to CEOS, and the GEO </a:t>
            </a:r>
            <a:r>
              <a:rPr lang="en-CA" sz="2000" dirty="0" err="1">
                <a:latin typeface="Arial" charset="0"/>
                <a:ea typeface="ＭＳ Ｐゴシック" charset="0"/>
                <a:cs typeface="ＭＳ Ｐゴシック" charset="0"/>
              </a:rPr>
              <a:t>AGCoP</a:t>
            </a:r>
            <a:r>
              <a:rPr lang="en-CA" sz="2000" dirty="0">
                <a:latin typeface="Arial" charset="0"/>
                <a:ea typeface="ＭＳ Ｐゴシック" charset="0"/>
                <a:cs typeface="ＭＳ Ｐゴシック" charset="0"/>
              </a:rPr>
              <a:t>. As a result it is difficult to determine the success of the CEOS JECAM interaction</a:t>
            </a:r>
          </a:p>
          <a:p>
            <a:pPr>
              <a:defRPr/>
            </a:pPr>
            <a:r>
              <a:rPr lang="en-CA" sz="2000" b="1" dirty="0">
                <a:latin typeface="Arial" charset="0"/>
                <a:ea typeface="ＭＳ Ｐゴシック" charset="0"/>
                <a:cs typeface="ＭＳ Ｐゴシック" charset="0"/>
              </a:rPr>
              <a:t>Solution and Next Steps</a:t>
            </a:r>
          </a:p>
          <a:p>
            <a:pPr marL="342900" indent="-342900">
              <a:buFont typeface="Arial" pitchFamily="34" charset="0"/>
              <a:buChar char="•"/>
              <a:defRPr/>
            </a:pPr>
            <a:r>
              <a:rPr lang="en-CA" sz="2000" dirty="0">
                <a:latin typeface="Arial" charset="0"/>
                <a:ea typeface="ＭＳ Ｐゴシック" charset="0"/>
                <a:cs typeface="ＭＳ Ｐゴシック" charset="0"/>
              </a:rPr>
              <a:t>JECAM coordination is developing a process that will require JECAM sites to track and report on the reception and use of images</a:t>
            </a:r>
          </a:p>
          <a:p>
            <a:pPr marL="342900" indent="-342900">
              <a:buFont typeface="Arial" pitchFamily="34" charset="0"/>
              <a:buChar char="•"/>
              <a:defRPr/>
            </a:pPr>
            <a:r>
              <a:rPr lang="en-CA" sz="2000" dirty="0">
                <a:latin typeface="Arial" charset="0"/>
                <a:ea typeface="ＭＳ Ｐゴシック" charset="0"/>
                <a:cs typeface="ＭＳ Ｐゴシック" charset="0"/>
              </a:rPr>
              <a:t>JECAM coordination will actively compile information of the success and of JECAM research and communicate this back to CEOS and the commercial entities so impact can be demonstrated</a:t>
            </a:r>
          </a:p>
          <a:p>
            <a:pPr marL="342900" indent="-342900">
              <a:buFont typeface="Arial" pitchFamily="34" charset="0"/>
              <a:buChar char="•"/>
              <a:defRPr/>
            </a:pPr>
            <a:r>
              <a:rPr lang="en-CA" sz="2000" dirty="0">
                <a:latin typeface="Arial" charset="0"/>
                <a:ea typeface="ＭＳ Ｐゴシック" charset="0"/>
                <a:cs typeface="ＭＳ Ｐゴシック" charset="0"/>
              </a:rPr>
              <a:t>First reporting from test sites expected spring 2013</a:t>
            </a:r>
          </a:p>
          <a:p>
            <a:pPr marL="342900" indent="-342900">
              <a:buFont typeface="Arial" pitchFamily="34" charset="0"/>
              <a:buChar char="•"/>
              <a:defRPr/>
            </a:pPr>
            <a:r>
              <a:rPr lang="en-CA" sz="2000" dirty="0">
                <a:latin typeface="Arial" charset="0"/>
                <a:ea typeface="ＭＳ Ｐゴシック" charset="0"/>
                <a:cs typeface="ＭＳ Ｐゴシック" charset="0"/>
              </a:rPr>
              <a:t>JECAM secretariat will also poll test sites about the future use of COVE tool and work with NASA to implement COVE training for interested JECAM sites</a:t>
            </a:r>
          </a:p>
          <a:p>
            <a:pPr marL="342900" indent="-342900">
              <a:buFont typeface="Arial" pitchFamily="34" charset="0"/>
              <a:buChar char="•"/>
              <a:defRPr/>
            </a:pPr>
            <a:r>
              <a:rPr lang="en-CA" sz="2000" dirty="0">
                <a:latin typeface="Arial" charset="0"/>
                <a:ea typeface="ＭＳ Ｐゴシック" charset="0"/>
                <a:cs typeface="ＭＳ Ｐゴシック" charset="0"/>
              </a:rPr>
              <a:t>JECAM will become the foundation of the GEOGLAM R&amp;D component</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54D6C55A-0B1E-4FFC-A914-D23275356EAD}" type="slidenum">
              <a:rPr lang="en-US" smtClean="0">
                <a:latin typeface="Calibri" pitchFamily="34" charset="0"/>
                <a:ea typeface="ＭＳ Ｐゴシック" pitchFamily="34" charset="-128"/>
              </a:rPr>
              <a:pPr eaLnBrk="1" hangingPunct="1">
                <a:spcBef>
                  <a:spcPct val="0"/>
                </a:spcBef>
              </a:pPr>
              <a:t>16</a:t>
            </a:fld>
            <a:endParaRPr lang="en-US" smtClean="0">
              <a:latin typeface="Calibri" pitchFamily="34" charset="0"/>
              <a:ea typeface="ＭＳ Ｐゴシック" pitchFamily="34" charset="-128"/>
            </a:endParaRPr>
          </a:p>
        </p:txBody>
      </p:sp>
      <p:sp>
        <p:nvSpPr>
          <p:cNvPr id="19459" name="Title 1"/>
          <p:cNvSpPr>
            <a:spLocks noGrp="1"/>
          </p:cNvSpPr>
          <p:nvPr>
            <p:ph type="title" idx="4294967295"/>
          </p:nvPr>
        </p:nvSpPr>
        <p:spPr>
          <a:xfrm>
            <a:off x="1379537" y="69573"/>
            <a:ext cx="7764463" cy="609600"/>
          </a:xfrm>
        </p:spPr>
        <p:txBody>
          <a:bodyPr/>
          <a:lstStyle/>
          <a:p>
            <a:pPr eaLnBrk="1" hangingPunct="1"/>
            <a:r>
              <a:rPr lang="en-US" sz="2400" dirty="0" smtClean="0">
                <a:latin typeface="Tahoma" pitchFamily="34" charset="0"/>
                <a:ea typeface="ＭＳ Ｐゴシック" pitchFamily="34" charset="-128"/>
                <a:cs typeface="Tahoma" pitchFamily="34" charset="0"/>
              </a:rPr>
              <a:t>JECAM Lessons for Global Croplands Monitoring (GEOGLAM)</a:t>
            </a:r>
          </a:p>
        </p:txBody>
      </p:sp>
      <p:sp>
        <p:nvSpPr>
          <p:cNvPr id="7" name="TextBox 6"/>
          <p:cNvSpPr txBox="1"/>
          <p:nvPr/>
        </p:nvSpPr>
        <p:spPr>
          <a:xfrm>
            <a:off x="211597" y="5900519"/>
            <a:ext cx="8930533" cy="923330"/>
          </a:xfrm>
          <a:prstGeom prst="rect">
            <a:avLst/>
          </a:prstGeom>
          <a:noFill/>
        </p:spPr>
        <p:txBody>
          <a:bodyPr wrap="square" rtlCol="0">
            <a:spAutoFit/>
          </a:bodyPr>
          <a:lstStyle/>
          <a:p>
            <a:r>
              <a:rPr lang="en-US" b="1" dirty="0" smtClean="0">
                <a:solidFill>
                  <a:srgbClr val="7030A0"/>
                </a:solidFill>
                <a:sym typeface="Symbol"/>
              </a:rPr>
              <a:t>JECAM will help structure an efficient and sustainable acquisition strategy for global agriculture monitoring by understanding the spatial, spectral, and temporal requirements of key agriculture practices and environments.</a:t>
            </a:r>
            <a:endParaRPr lang="en-US" sz="1600" b="1" dirty="0">
              <a:solidFill>
                <a:srgbClr val="7030A0"/>
              </a:solidFill>
            </a:endParaRPr>
          </a:p>
        </p:txBody>
      </p:sp>
      <p:pic>
        <p:nvPicPr>
          <p:cNvPr id="8" name="Picture 7" descr="figure1-final.jpg"/>
          <p:cNvPicPr>
            <a:picLocks noChangeAspect="1"/>
          </p:cNvPicPr>
          <p:nvPr/>
        </p:nvPicPr>
        <p:blipFill>
          <a:blip r:embed="rId3" cstate="print"/>
          <a:stretch>
            <a:fillRect/>
          </a:stretch>
        </p:blipFill>
        <p:spPr>
          <a:xfrm>
            <a:off x="211597" y="1357046"/>
            <a:ext cx="8751034" cy="4546847"/>
          </a:xfrm>
          <a:prstGeom prst="rect">
            <a:avLst/>
          </a:prstGeom>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54D6C55A-0B1E-4FFC-A914-D23275356EAD}" type="slidenum">
              <a:rPr lang="en-US" smtClean="0">
                <a:latin typeface="Calibri" pitchFamily="34" charset="0"/>
                <a:ea typeface="ＭＳ Ｐゴシック" pitchFamily="34" charset="-128"/>
              </a:rPr>
              <a:pPr eaLnBrk="1" hangingPunct="1">
                <a:spcBef>
                  <a:spcPct val="0"/>
                </a:spcBef>
              </a:pPr>
              <a:t>17</a:t>
            </a:fld>
            <a:endParaRPr lang="en-US" smtClean="0">
              <a:latin typeface="Calibri" pitchFamily="34" charset="0"/>
              <a:ea typeface="ＭＳ Ｐゴシック" pitchFamily="34" charset="-128"/>
            </a:endParaRPr>
          </a:p>
        </p:txBody>
      </p:sp>
      <p:sp>
        <p:nvSpPr>
          <p:cNvPr id="19459" name="Title 1"/>
          <p:cNvSpPr>
            <a:spLocks noGrp="1"/>
          </p:cNvSpPr>
          <p:nvPr>
            <p:ph type="title" idx="4294967295"/>
          </p:nvPr>
        </p:nvSpPr>
        <p:spPr>
          <a:xfrm>
            <a:off x="1320800" y="101600"/>
            <a:ext cx="7764463" cy="609600"/>
          </a:xfrm>
        </p:spPr>
        <p:txBody>
          <a:bodyPr/>
          <a:lstStyle/>
          <a:p>
            <a:pPr eaLnBrk="1" hangingPunct="1"/>
            <a:r>
              <a:rPr lang="en-US" sz="2800" dirty="0" smtClean="0">
                <a:latin typeface="Tahoma" pitchFamily="34" charset="0"/>
                <a:ea typeface="ＭＳ Ｐゴシック" pitchFamily="34" charset="-128"/>
                <a:cs typeface="Tahoma" pitchFamily="34" charset="0"/>
              </a:rPr>
              <a:t>CEOS MEMBER AGENCY POCs for JECAM</a:t>
            </a:r>
          </a:p>
        </p:txBody>
      </p:sp>
      <p:sp>
        <p:nvSpPr>
          <p:cNvPr id="5" name="Content Placeholder 2"/>
          <p:cNvSpPr txBox="1">
            <a:spLocks/>
          </p:cNvSpPr>
          <p:nvPr/>
        </p:nvSpPr>
        <p:spPr>
          <a:xfrm>
            <a:off x="457200" y="1454426"/>
            <a:ext cx="8458200" cy="38862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Brazil (INPE)  		</a:t>
            </a:r>
            <a:r>
              <a:rPr kumimoji="0" lang="en-US" sz="1600" b="1" i="0" u="none" strike="noStrike" kern="0" cap="none" spc="0" normalizeH="0" baseline="0" noProof="0" dirty="0" smtClean="0">
                <a:ln>
                  <a:noFill/>
                </a:ln>
                <a:solidFill>
                  <a:srgbClr val="00B050"/>
                </a:solidFill>
                <a:effectLst/>
                <a:uLnTx/>
                <a:uFillTx/>
                <a:latin typeface="Arial" charset="0"/>
                <a:ea typeface="ＭＳ Ｐゴシック" charset="-128"/>
                <a:cs typeface="ＭＳ Ｐゴシック" charset="-128"/>
              </a:rPr>
              <a:t>José Carlos N. </a:t>
            </a:r>
            <a:r>
              <a:rPr kumimoji="0" lang="en-US" sz="1600" b="1" i="0" u="none" strike="noStrike" kern="0" cap="none" spc="0" normalizeH="0" baseline="0" noProof="0" dirty="0" err="1" smtClean="0">
                <a:ln>
                  <a:noFill/>
                </a:ln>
                <a:solidFill>
                  <a:srgbClr val="00B050"/>
                </a:solidFill>
                <a:effectLst/>
                <a:uLnTx/>
                <a:uFillTx/>
                <a:latin typeface="Arial" charset="0"/>
                <a:ea typeface="ＭＳ Ｐゴシック" charset="-128"/>
                <a:cs typeface="ＭＳ Ｐゴシック" charset="-128"/>
              </a:rPr>
              <a:t>Epiphanio</a:t>
            </a:r>
            <a:r>
              <a:rPr kumimoji="0" lang="en-US" sz="1600" b="1" i="0" u="none" strike="noStrike" kern="0" cap="none" spc="0" normalizeH="0" baseline="0" noProof="0" dirty="0" smtClean="0">
                <a:ln>
                  <a:noFill/>
                </a:ln>
                <a:solidFill>
                  <a:srgbClr val="00B050"/>
                </a:solidFill>
                <a:effectLst/>
                <a:uLnTx/>
                <a:uFillTx/>
                <a:latin typeface="Arial" charset="0"/>
                <a:ea typeface="ＭＳ Ｐゴシック" charset="-128"/>
                <a:cs typeface="ＭＳ Ｐゴシック" charset="-128"/>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(epiphani@dsr.inpe.br)   </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Canada (CSA)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Yves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Crevier</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3"/>
              </a:rPr>
              <a:t>Yves.Crevier@asc-csa.gc.ca</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(China)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To be identified</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Europe (ESA)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Ivan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Petiteville</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4"/>
              </a:rPr>
              <a:t>ivan.petiteville@esa.int</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France (CNES)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Steven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Hosford</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5"/>
              </a:rPr>
              <a:t>steven.hosford@cnes.fr</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Germany (DLR)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Achim</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Roth (</a:t>
            </a:r>
            <a:r>
              <a:rPr kumimoji="0" lang="en-US" sz="1600" b="1" i="0" u="none" strike="noStrike" kern="0" cap="none" spc="0" normalizeH="0" baseline="0" noProof="0" dirty="0" smtClean="0">
                <a:ln>
                  <a:noFill/>
                </a:ln>
                <a:solidFill>
                  <a:srgbClr val="00B050"/>
                </a:solidFill>
                <a:effectLst/>
                <a:uLnTx/>
                <a:uFillTx/>
                <a:latin typeface="Arial" charset="0"/>
                <a:ea typeface="ＭＳ Ｐゴシック" charset="-128"/>
                <a:cs typeface="ＭＳ Ｐゴシック" charset="-128"/>
                <a:hlinkClick r:id="rId6"/>
              </a:rPr>
              <a:t>Achim.Roth@dlr.de</a:t>
            </a:r>
            <a:r>
              <a:rPr kumimoji="0" lang="en-US" sz="1600" b="1" i="0" u="none" strike="noStrike" kern="0" cap="none" spc="0" normalizeH="0" baseline="0" noProof="0" dirty="0" smtClean="0">
                <a:ln>
                  <a:noFill/>
                </a:ln>
                <a:solidFill>
                  <a:srgbClr val="00B050"/>
                </a:solidFill>
                <a:effectLst/>
                <a:uLnTx/>
                <a:uFillTx/>
                <a:latin typeface="Arial" charset="0"/>
                <a:ea typeface="ＭＳ Ｐゴシック" charset="-128"/>
                <a:cs typeface="ＭＳ Ｐゴシック" charset="-128"/>
              </a:rPr>
              <a:t>), </a:t>
            </a:r>
            <a:endPar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India (ISRO)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Shri</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A.S.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Kiran</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Kumar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7"/>
              </a:rPr>
              <a:t>kiran@sac.isro.gov.in</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Dr.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Venkatraman</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S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Hegde</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8"/>
              </a:rPr>
              <a:t>scientificsecretary@isro.gov.in</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2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4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a:t>
            </a: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1400" b="1" i="0" u="none" strike="noStrike" kern="0" cap="none" spc="0" normalizeH="0" baseline="0" noProof="0" dirty="0">
              <a:ln>
                <a:noFill/>
              </a:ln>
              <a:solidFill>
                <a:schemeClr val="tx2"/>
              </a:solidFill>
              <a:effectLst/>
              <a:uLnTx/>
              <a:uFillTx/>
              <a:latin typeface="Arial" pitchFamily="34" charset="0"/>
              <a:ea typeface="ＭＳ Ｐゴシック" charset="-128"/>
              <a:cs typeface="Arial" pitchFamily="34" charset="0"/>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54D6C55A-0B1E-4FFC-A914-D23275356EAD}" type="slidenum">
              <a:rPr lang="en-US" smtClean="0">
                <a:latin typeface="Calibri" pitchFamily="34" charset="0"/>
                <a:ea typeface="ＭＳ Ｐゴシック" pitchFamily="34" charset="-128"/>
              </a:rPr>
              <a:pPr eaLnBrk="1" hangingPunct="1">
                <a:spcBef>
                  <a:spcPct val="0"/>
                </a:spcBef>
              </a:pPr>
              <a:t>18</a:t>
            </a:fld>
            <a:endParaRPr lang="en-US" smtClean="0">
              <a:latin typeface="Calibri" pitchFamily="34" charset="0"/>
              <a:ea typeface="ＭＳ Ｐゴシック" pitchFamily="34" charset="-128"/>
            </a:endParaRPr>
          </a:p>
        </p:txBody>
      </p:sp>
      <p:sp>
        <p:nvSpPr>
          <p:cNvPr id="19459" name="Title 1"/>
          <p:cNvSpPr>
            <a:spLocks noGrp="1"/>
          </p:cNvSpPr>
          <p:nvPr>
            <p:ph type="title" idx="4294967295"/>
          </p:nvPr>
        </p:nvSpPr>
        <p:spPr>
          <a:xfrm>
            <a:off x="1320800" y="101600"/>
            <a:ext cx="7764463" cy="609600"/>
          </a:xfrm>
        </p:spPr>
        <p:txBody>
          <a:bodyPr/>
          <a:lstStyle/>
          <a:p>
            <a:pPr eaLnBrk="1" hangingPunct="1"/>
            <a:r>
              <a:rPr lang="en-US" sz="2800" dirty="0" smtClean="0">
                <a:latin typeface="Tahoma" pitchFamily="34" charset="0"/>
                <a:ea typeface="ＭＳ Ｐゴシック" pitchFamily="34" charset="-128"/>
                <a:cs typeface="Tahoma" pitchFamily="34" charset="0"/>
              </a:rPr>
              <a:t>CEOS MEMBER AGENCY POCs for JECAM</a:t>
            </a:r>
          </a:p>
        </p:txBody>
      </p:sp>
      <p:sp>
        <p:nvSpPr>
          <p:cNvPr id="6" name="Content Placeholder 2"/>
          <p:cNvSpPr txBox="1">
            <a:spLocks/>
          </p:cNvSpPr>
          <p:nvPr/>
        </p:nvSpPr>
        <p:spPr>
          <a:xfrm>
            <a:off x="457200" y="1497496"/>
            <a:ext cx="8153400" cy="39624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Italy (ASI)</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To be identified</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Japan (JAXA) *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Osamu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Ochiai</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3"/>
              </a:rPr>
              <a:t>ochiai.osamu@jaxa.jp</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Thailand (GISTDA)			</a:t>
            </a:r>
            <a:r>
              <a:rPr kumimoji="0" lang="en-US" sz="1600" b="1" i="0" u="none" strike="noStrike" kern="0" cap="none" spc="0" normalizeH="0" baseline="0" noProof="0" dirty="0" err="1" smtClean="0">
                <a:ln>
                  <a:noFill/>
                </a:ln>
                <a:solidFill>
                  <a:srgbClr val="7030A0"/>
                </a:solidFill>
                <a:effectLst/>
                <a:uLnTx/>
                <a:uFillTx/>
                <a:latin typeface="Arial" pitchFamily="34" charset="0"/>
                <a:ea typeface="ＭＳ Ｐゴシック" charset="-128"/>
                <a:cs typeface="Arial" pitchFamily="34" charset="0"/>
              </a:rPr>
              <a:t>Preesan</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err="1" smtClean="0">
                <a:ln>
                  <a:noFill/>
                </a:ln>
                <a:solidFill>
                  <a:srgbClr val="7030A0"/>
                </a:solidFill>
                <a:effectLst/>
                <a:uLnTx/>
                <a:uFillTx/>
                <a:latin typeface="Arial" pitchFamily="34" charset="0"/>
                <a:ea typeface="ＭＳ Ｐゴシック" charset="-128"/>
                <a:cs typeface="Arial" pitchFamily="34" charset="0"/>
              </a:rPr>
              <a:t>Rakwatin</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hlinkClick r:id="rId4"/>
              </a:rPr>
              <a:t>preesan@gistda.or.th</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a:t>
            </a:r>
            <a:endParaRPr kumimoji="0" lang="en-US" sz="16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USA (NASA)	</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Brad </a:t>
            </a:r>
            <a:r>
              <a:rPr kumimoji="0" lang="en-US" sz="1600" b="1" i="0" u="none" strike="noStrike" kern="0" cap="none" spc="0" normalizeH="0" baseline="0" noProof="0" dirty="0" err="1" smtClean="0">
                <a:ln>
                  <a:noFill/>
                </a:ln>
                <a:solidFill>
                  <a:srgbClr val="7030A0"/>
                </a:solidFill>
                <a:effectLst/>
                <a:uLnTx/>
                <a:uFillTx/>
                <a:latin typeface="Arial" pitchFamily="34" charset="0"/>
                <a:ea typeface="ＭＳ Ｐゴシック" charset="-128"/>
                <a:cs typeface="Arial" pitchFamily="34" charset="0"/>
              </a:rPr>
              <a:t>Doorn</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hlinkClick r:id="rId5"/>
              </a:rPr>
              <a:t>bradley.doorn@nasa.gov</a:t>
            </a:r>
            <a:r>
              <a:rPr kumimoji="0" lang="en-US" sz="1600" b="1" i="0" u="none" strike="noStrike" kern="0" cap="none" spc="0" normalizeH="0" baseline="0" noProof="0" dirty="0" smtClean="0">
                <a:ln>
                  <a:noFill/>
                </a:ln>
                <a:solidFill>
                  <a:srgbClr val="7030A0"/>
                </a:solidFill>
                <a:effectLst/>
                <a:uLnTx/>
                <a:uFillTx/>
                <a:latin typeface="Arial" pitchFamily="34" charset="0"/>
                <a:ea typeface="ＭＳ Ｐゴシック" charset="-128"/>
                <a:cs typeface="Arial" pitchFamily="34" charset="0"/>
              </a:rPr>
              <a:t>) </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Arial" pitchFamily="34" charset="0"/>
                <a:ea typeface="ＭＳ Ｐゴシック" charset="-128"/>
                <a:cs typeface="Arial" pitchFamily="34" charset="0"/>
              </a:rPr>
              <a:t>USA (USGS)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Prasad Thenkabail (</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hlinkClick r:id="rId6"/>
              </a:rPr>
              <a:t>pthenkabail@usgs.gov</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NSRDA (Nigeria)			</a:t>
            </a:r>
            <a:r>
              <a:rPr kumimoji="0" lang="en-US" sz="1600" b="1" i="0" u="none" strike="noStrike" kern="0" cap="none" spc="0" normalizeH="0" baseline="0" noProof="0" dirty="0" err="1" smtClean="0">
                <a:ln>
                  <a:noFill/>
                </a:ln>
                <a:solidFill>
                  <a:srgbClr val="00B050"/>
                </a:solidFill>
                <a:effectLst/>
                <a:uLnTx/>
                <a:uFillTx/>
                <a:latin typeface="Arial" pitchFamily="34" charset="0"/>
                <a:ea typeface="ＭＳ Ｐゴシック" charset="-128"/>
                <a:cs typeface="Arial" pitchFamily="34" charset="0"/>
              </a:rPr>
              <a:t>Seidu</a:t>
            </a:r>
            <a:r>
              <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rPr>
              <a:t> O. Mohammed (drhalilu@yahoo.com, 				drhalilu@gmail.com)</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F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F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r>
              <a:rPr kumimoji="0" lang="en-US" sz="1200" b="1" i="1" u="none" strike="noStrike" kern="0" cap="none" spc="0" normalizeH="0" baseline="0" noProof="0" dirty="0" smtClean="0">
                <a:ln>
                  <a:noFill/>
                </a:ln>
                <a:solidFill>
                  <a:schemeClr val="tx1"/>
                </a:solidFill>
                <a:effectLst/>
                <a:uLnTx/>
                <a:uFillTx/>
                <a:latin typeface="Arial" pitchFamily="34" charset="0"/>
                <a:ea typeface="ＭＳ Ｐゴシック" charset="-128"/>
                <a:cs typeface="Arial" pitchFamily="34" charset="0"/>
              </a:rPr>
              <a:t>* Observer status</a:t>
            </a: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1" i="0" u="none" strike="noStrike" kern="0" cap="none" spc="0" normalizeH="0" baseline="0" noProof="0" dirty="0" smtClean="0">
              <a:ln>
                <a:noFill/>
              </a:ln>
              <a:solidFill>
                <a:srgbClr val="00B050"/>
              </a:solidFill>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1400" b="1" i="0" u="none" strike="noStrike" kern="0" cap="none" spc="0" normalizeH="0" baseline="0" noProof="0" dirty="0">
              <a:ln>
                <a:noFill/>
              </a:ln>
              <a:solidFill>
                <a:schemeClr val="tx2"/>
              </a:solidFill>
              <a:effectLst/>
              <a:uLnTx/>
              <a:uFillTx/>
              <a:latin typeface="Arial" pitchFamily="34" charset="0"/>
              <a:ea typeface="ＭＳ Ｐゴシック" charset="-128"/>
              <a:cs typeface="Arial" pitchFamily="34" charset="0"/>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54D6C55A-0B1E-4FFC-A914-D23275356EAD}" type="slidenum">
              <a:rPr lang="en-US" smtClean="0">
                <a:latin typeface="Calibri" pitchFamily="34" charset="0"/>
                <a:ea typeface="ＭＳ Ｐゴシック" pitchFamily="34" charset="-128"/>
              </a:rPr>
              <a:pPr eaLnBrk="1" hangingPunct="1">
                <a:spcBef>
                  <a:spcPct val="0"/>
                </a:spcBef>
              </a:pPr>
              <a:t>19</a:t>
            </a:fld>
            <a:endParaRPr lang="en-US" smtClean="0">
              <a:latin typeface="Calibri" pitchFamily="34" charset="0"/>
              <a:ea typeface="ＭＳ Ｐゴシック" pitchFamily="34" charset="-128"/>
            </a:endParaRPr>
          </a:p>
        </p:txBody>
      </p:sp>
      <p:sp>
        <p:nvSpPr>
          <p:cNvPr id="19459"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34" charset="0"/>
                <a:ea typeface="ＭＳ Ｐゴシック" pitchFamily="34" charset="-128"/>
                <a:cs typeface="Tahoma" pitchFamily="34" charset="0"/>
              </a:rPr>
              <a:t>Commercial Data Provider Representatives</a:t>
            </a:r>
            <a:endParaRPr lang="en-US" sz="2400" dirty="0" smtClean="0">
              <a:latin typeface="Tahoma" pitchFamily="34" charset="0"/>
              <a:ea typeface="ＭＳ Ｐゴシック" pitchFamily="34" charset="-128"/>
              <a:cs typeface="Tahoma" pitchFamily="34" charset="0"/>
            </a:endParaRPr>
          </a:p>
        </p:txBody>
      </p:sp>
      <p:sp>
        <p:nvSpPr>
          <p:cNvPr id="5" name="Content Placeholder 2"/>
          <p:cNvSpPr txBox="1">
            <a:spLocks/>
          </p:cNvSpPr>
          <p:nvPr/>
        </p:nvSpPr>
        <p:spPr>
          <a:xfrm>
            <a:off x="457200" y="1477617"/>
            <a:ext cx="8153400" cy="39624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000" b="1" i="0" u="none" strike="noStrike" kern="0" cap="none" spc="0" normalizeH="0" baseline="0" noProof="0" dirty="0" err="1" smtClean="0">
                <a:ln>
                  <a:noFill/>
                </a:ln>
                <a:solidFill>
                  <a:schemeClr val="tx1">
                    <a:lumMod val="60000"/>
                    <a:lumOff val="40000"/>
                  </a:schemeClr>
                </a:solidFill>
                <a:effectLst/>
                <a:uLnTx/>
                <a:uFillTx/>
                <a:latin typeface="Arial" charset="0"/>
                <a:ea typeface="ＭＳ Ｐゴシック" charset="-128"/>
                <a:cs typeface="ＭＳ Ｐゴシック" charset="-128"/>
              </a:rPr>
              <a:t>Rapideye</a:t>
            </a:r>
            <a:r>
              <a:rPr kumimoji="0" lang="en-US" sz="20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Germany</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Mr. Jung-</a:t>
            </a:r>
            <a:r>
              <a:rPr kumimoji="0" lang="en-US" sz="1600" b="1" i="0" u="none" strike="noStrike" kern="0" cap="none" spc="0" normalizeH="0" baseline="0" noProof="0" dirty="0" err="1" smtClean="0">
                <a:ln>
                  <a:noFill/>
                </a:ln>
                <a:solidFill>
                  <a:schemeClr val="tx1">
                    <a:lumMod val="60000"/>
                    <a:lumOff val="40000"/>
                  </a:schemeClr>
                </a:solidFill>
                <a:effectLst/>
                <a:uLnTx/>
                <a:uFillTx/>
                <a:latin typeface="Arial" charset="0"/>
                <a:ea typeface="ＭＳ Ｐゴシック" charset="-128"/>
                <a:cs typeface="ＭＳ Ｐゴシック" charset="-128"/>
              </a:rPr>
              <a:t>Rothenhaeusler</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hlinkClick r:id="rId3"/>
              </a:rPr>
              <a:t>rothenhaeusler@rapideye.de</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0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DMCII, UK-hosted	</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Gary Homes			(</a:t>
            </a:r>
            <a:r>
              <a:rPr kumimoji="0" lang="en-US" sz="1600" b="1" i="0" u="sng"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hlinkClick r:id="rId4"/>
              </a:rPr>
              <a:t>G.Holmes@dmcii.com</a:t>
            </a:r>
            <a:r>
              <a:rPr kumimoji="0" lang="en-US" sz="1600" b="1" i="0" u="sng"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0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Digital Globe, USA</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err="1" smtClean="0">
                <a:ln>
                  <a:noFill/>
                </a:ln>
                <a:solidFill>
                  <a:schemeClr val="tx1">
                    <a:lumMod val="60000"/>
                    <a:lumOff val="40000"/>
                  </a:schemeClr>
                </a:solidFill>
                <a:effectLst/>
                <a:uLnTx/>
                <a:uFillTx/>
                <a:latin typeface="Arial" charset="0"/>
                <a:ea typeface="ＭＳ Ｐゴシック" charset="-128"/>
                <a:cs typeface="ＭＳ Ｐゴシック" charset="-128"/>
              </a:rPr>
              <a:t>Dayna</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Anderson			(</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hlinkClick r:id="rId5"/>
              </a:rPr>
              <a:t>danderso@digitalglobe.com</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0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MDA</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err="1" smtClean="0">
                <a:ln>
                  <a:noFill/>
                </a:ln>
                <a:solidFill>
                  <a:schemeClr val="tx1">
                    <a:lumMod val="60000"/>
                    <a:lumOff val="40000"/>
                  </a:schemeClr>
                </a:solidFill>
                <a:effectLst/>
                <a:uLnTx/>
                <a:uFillTx/>
                <a:latin typeface="Arial" charset="0"/>
                <a:ea typeface="ＭＳ Ｐゴシック" charset="-128"/>
                <a:cs typeface="ＭＳ Ｐゴシック" charset="-128"/>
              </a:rPr>
              <a:t>Gord</a:t>
            </a: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 Rigby 			(</a:t>
            </a:r>
            <a:r>
              <a:rPr kumimoji="0" lang="en-US" sz="1600" b="1" i="0" u="sng"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hlinkClick r:id="rId6"/>
              </a:rPr>
              <a:t>grigby@mdacorporation.com</a:t>
            </a:r>
            <a:r>
              <a:rPr kumimoji="0" lang="en-US" sz="1600" b="1" i="0" u="sng"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sng"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sng"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sng"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600" b="1" i="0" u="none" strike="noStrike" kern="0" cap="none" spc="0" normalizeH="0" baseline="0" noProof="0" dirty="0" smtClean="0">
                <a:ln>
                  <a:noFill/>
                </a:ln>
                <a:solidFill>
                  <a:schemeClr val="tx1">
                    <a:lumMod val="60000"/>
                    <a:lumOff val="40000"/>
                  </a:schemeClr>
                </a:solidFill>
                <a:effectLst/>
                <a:uLnTx/>
                <a:uFillTx/>
                <a:latin typeface="Arial" charset="0"/>
                <a:ea typeface="ＭＳ Ｐゴシック" charset="-128"/>
                <a:cs typeface="ＭＳ Ｐゴシック" charset="-128"/>
              </a:rPr>
              <a:t>Note: have attended meeting in the past or indicated an interest in JECAM</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6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Arial" pitchFamily="34" charset="0"/>
              <a:ea typeface="ＭＳ Ｐゴシック" charset="-128"/>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1400" b="1" i="0" u="none" strike="noStrike" kern="0" cap="none" spc="0" normalizeH="0" baseline="0" noProof="0" dirty="0">
              <a:ln>
                <a:noFill/>
              </a:ln>
              <a:solidFill>
                <a:schemeClr val="tx2"/>
              </a:solidFill>
              <a:effectLst/>
              <a:uLnTx/>
              <a:uFillTx/>
              <a:latin typeface="Arial" pitchFamily="34" charset="0"/>
              <a:ea typeface="ＭＳ Ｐゴシック" charset="-128"/>
              <a:cs typeface="Arial" pitchFamily="34"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E1F24852-ED9E-43A3-83ED-854E05FB66E3}" type="slidenum">
              <a:rPr lang="en-US" smtClean="0">
                <a:latin typeface="Calibri" pitchFamily="34" charset="0"/>
                <a:ea typeface="ＭＳ Ｐゴシック" pitchFamily="34" charset="-128"/>
              </a:rPr>
              <a:pPr eaLnBrk="1" hangingPunct="1">
                <a:spcBef>
                  <a:spcPct val="0"/>
                </a:spcBef>
              </a:pPr>
              <a:t>2</a:t>
            </a:fld>
            <a:endParaRPr lang="en-US" smtClean="0">
              <a:latin typeface="Calibri" pitchFamily="34" charset="0"/>
              <a:ea typeface="ＭＳ Ｐゴシック" pitchFamily="34" charset="-128"/>
            </a:endParaRPr>
          </a:p>
        </p:txBody>
      </p:sp>
      <p:sp>
        <p:nvSpPr>
          <p:cNvPr id="6147" name="Title 1"/>
          <p:cNvSpPr>
            <a:spLocks noGrp="1"/>
          </p:cNvSpPr>
          <p:nvPr>
            <p:ph type="title" idx="4294967295"/>
          </p:nvPr>
        </p:nvSpPr>
        <p:spPr>
          <a:xfrm>
            <a:off x="1320800" y="101600"/>
            <a:ext cx="7764463" cy="609600"/>
          </a:xfrm>
        </p:spPr>
        <p:txBody>
          <a:bodyPr/>
          <a:lstStyle/>
          <a:p>
            <a:pPr eaLnBrk="1" hangingPunct="1"/>
            <a:r>
              <a:rPr lang="en-US" smtClean="0">
                <a:latin typeface="Tahoma" pitchFamily="34" charset="0"/>
                <a:ea typeface="ＭＳ Ｐゴシック" pitchFamily="34" charset="-128"/>
                <a:cs typeface="Tahoma" pitchFamily="34" charset="0"/>
              </a:rPr>
              <a:t>Outline</a:t>
            </a:r>
          </a:p>
        </p:txBody>
      </p:sp>
      <p:sp>
        <p:nvSpPr>
          <p:cNvPr id="3" name="TextBox 2"/>
          <p:cNvSpPr txBox="1"/>
          <p:nvPr/>
        </p:nvSpPr>
        <p:spPr>
          <a:xfrm>
            <a:off x="103188" y="1762125"/>
            <a:ext cx="8456612" cy="3632200"/>
          </a:xfrm>
          <a:prstGeom prst="rect">
            <a:avLst/>
          </a:prstGeom>
          <a:noFill/>
        </p:spPr>
        <p:txBody>
          <a:bodyPr>
            <a:spAutoFit/>
          </a:bodyPr>
          <a:lstStyle/>
          <a:p>
            <a:pPr>
              <a:defRPr/>
            </a:pPr>
            <a:endParaRPr lang="en-US" sz="2000" dirty="0">
              <a:latin typeface="Arial" charset="0"/>
              <a:ea typeface="ＭＳ Ｐゴシック" charset="0"/>
              <a:cs typeface="ＭＳ Ｐゴシック" charset="0"/>
            </a:endParaRPr>
          </a:p>
          <a:p>
            <a:pPr marL="342900" indent="-342900">
              <a:lnSpc>
                <a:spcPct val="150000"/>
              </a:lnSpc>
              <a:buFont typeface="Arial" pitchFamily="34" charset="0"/>
              <a:buChar char="•"/>
              <a:defRPr/>
            </a:pPr>
            <a:r>
              <a:rPr lang="en-AU" sz="2000" dirty="0">
                <a:latin typeface="Arial" charset="0"/>
                <a:ea typeface="ＭＳ Ｐゴシック" charset="0"/>
                <a:cs typeface="ＭＳ Ｐゴシック" charset="0"/>
              </a:rPr>
              <a:t>JECAM Overview</a:t>
            </a:r>
          </a:p>
          <a:p>
            <a:pPr marL="342900" indent="-342900">
              <a:lnSpc>
                <a:spcPct val="150000"/>
              </a:lnSpc>
              <a:buFont typeface="Arial" pitchFamily="34" charset="0"/>
              <a:buChar char="•"/>
              <a:defRPr/>
            </a:pPr>
            <a:r>
              <a:rPr lang="en-AU" sz="2000" dirty="0">
                <a:latin typeface="Arial" charset="0"/>
                <a:ea typeface="ＭＳ Ｐゴシック" charset="0"/>
                <a:cs typeface="ＭＳ Ｐゴシック" charset="0"/>
              </a:rPr>
              <a:t>CEOS Role</a:t>
            </a:r>
          </a:p>
          <a:p>
            <a:pPr marL="342900" indent="-342900">
              <a:lnSpc>
                <a:spcPct val="150000"/>
              </a:lnSpc>
              <a:buFont typeface="Arial" pitchFamily="34" charset="0"/>
              <a:buChar char="•"/>
              <a:defRPr/>
            </a:pPr>
            <a:r>
              <a:rPr lang="en-AU" sz="2000" dirty="0">
                <a:latin typeface="Arial" charset="0"/>
                <a:ea typeface="ＭＳ Ｐゴシック" charset="0"/>
                <a:cs typeface="ＭＳ Ｐゴシック" charset="0"/>
              </a:rPr>
              <a:t>JECAM Progress to date</a:t>
            </a:r>
          </a:p>
          <a:p>
            <a:pPr marL="342900" indent="-342900">
              <a:lnSpc>
                <a:spcPct val="150000"/>
              </a:lnSpc>
              <a:buFont typeface="Arial" pitchFamily="34" charset="0"/>
              <a:buChar char="•"/>
              <a:defRPr/>
            </a:pPr>
            <a:r>
              <a:rPr lang="en-AU" sz="2000" dirty="0">
                <a:latin typeface="Arial" charset="0"/>
                <a:ea typeface="ＭＳ Ｐゴシック" charset="0"/>
                <a:cs typeface="ＭＳ Ｐゴシック" charset="0"/>
              </a:rPr>
              <a:t>Next Steps</a:t>
            </a:r>
          </a:p>
          <a:p>
            <a:pPr marL="342900" indent="-342900">
              <a:buFont typeface="Arial" pitchFamily="34" charset="0"/>
              <a:buChar char="•"/>
              <a:defRPr/>
            </a:pPr>
            <a:endParaRPr lang="en-AU" dirty="0">
              <a:latin typeface="Arial" charset="0"/>
              <a:ea typeface="ＭＳ Ｐゴシック" charset="0"/>
              <a:cs typeface="ＭＳ Ｐゴシック" charset="0"/>
            </a:endParaRPr>
          </a:p>
          <a:p>
            <a:pPr lvl="1">
              <a:defRPr/>
            </a:pPr>
            <a:endParaRPr lang="en-US" dirty="0">
              <a:latin typeface="Arial" charset="0"/>
              <a:ea typeface="ＭＳ Ｐゴシック" charset="0"/>
              <a:cs typeface="ＭＳ Ｐゴシック" charset="0"/>
            </a:endParaRPr>
          </a:p>
          <a:p>
            <a:pPr marL="285750" indent="-285750">
              <a:buFont typeface="Lucida Grande"/>
              <a:buChar char="-"/>
              <a:defRPr/>
            </a:pPr>
            <a:endParaRPr lang="en-US" dirty="0">
              <a:latin typeface="Arial" charset="0"/>
              <a:ea typeface="ＭＳ Ｐゴシック" charset="0"/>
              <a:cs typeface="ＭＳ Ｐゴシック" charset="0"/>
            </a:endParaRPr>
          </a:p>
          <a:p>
            <a:pPr marL="742950" lvl="1" indent="-285750">
              <a:buFont typeface="Arial"/>
              <a:buChar char="•"/>
              <a:defRPr/>
            </a:pPr>
            <a:endParaRPr lang="en-US" dirty="0">
              <a:latin typeface="Arial" charset="0"/>
              <a:ea typeface="ＭＳ Ｐゴシック" charset="0"/>
              <a:cs typeface="ＭＳ Ｐゴシック" charset="0"/>
            </a:endParaRPr>
          </a:p>
          <a:p>
            <a:pPr marL="285750" indent="-285750">
              <a:buFont typeface="Arial"/>
              <a:buChar char="•"/>
              <a:defRPr/>
            </a:pPr>
            <a:endParaRPr lang="en-US" dirty="0">
              <a:latin typeface="Arial" charset="0"/>
              <a:ea typeface="ＭＳ Ｐゴシック" charset="0"/>
              <a:cs typeface="ＭＳ Ｐゴシック" charset="0"/>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F5C0E77A-DBC6-43A4-8990-8B83743D9A0E}" type="slidenum">
              <a:rPr lang="en-US" smtClean="0">
                <a:latin typeface="Calibri" pitchFamily="34" charset="0"/>
                <a:ea typeface="ＭＳ Ｐゴシック" pitchFamily="34" charset="-128"/>
              </a:rPr>
              <a:pPr eaLnBrk="1" hangingPunct="1">
                <a:spcBef>
                  <a:spcPct val="0"/>
                </a:spcBef>
              </a:pPr>
              <a:t>20</a:t>
            </a:fld>
            <a:endParaRPr lang="en-US" smtClean="0">
              <a:latin typeface="Calibri" pitchFamily="34" charset="0"/>
              <a:ea typeface="ＭＳ Ｐゴシック" pitchFamily="34" charset="-128"/>
            </a:endParaRPr>
          </a:p>
        </p:txBody>
      </p:sp>
      <p:sp>
        <p:nvSpPr>
          <p:cNvPr id="20483" name="Title 1"/>
          <p:cNvSpPr>
            <a:spLocks noGrp="1"/>
          </p:cNvSpPr>
          <p:nvPr>
            <p:ph type="title" idx="4294967295"/>
          </p:nvPr>
        </p:nvSpPr>
        <p:spPr>
          <a:xfrm>
            <a:off x="1320800" y="101600"/>
            <a:ext cx="7764463" cy="609600"/>
          </a:xfrm>
        </p:spPr>
        <p:txBody>
          <a:bodyPr/>
          <a:lstStyle/>
          <a:p>
            <a:pPr eaLnBrk="1" hangingPunct="1"/>
            <a:r>
              <a:rPr lang="en-US" smtClean="0">
                <a:latin typeface="Tahoma" pitchFamily="34" charset="0"/>
                <a:ea typeface="ＭＳ Ｐゴシック" pitchFamily="34" charset="-128"/>
                <a:cs typeface="Tahoma" pitchFamily="34" charset="0"/>
              </a:rPr>
              <a:t>Questions?</a:t>
            </a:r>
          </a:p>
        </p:txBody>
      </p:sp>
      <p:sp>
        <p:nvSpPr>
          <p:cNvPr id="3" name="TextBox 2"/>
          <p:cNvSpPr txBox="1"/>
          <p:nvPr/>
        </p:nvSpPr>
        <p:spPr>
          <a:xfrm>
            <a:off x="103188" y="1465263"/>
            <a:ext cx="8456612" cy="1722437"/>
          </a:xfrm>
          <a:prstGeom prst="rect">
            <a:avLst/>
          </a:prstGeom>
          <a:noFill/>
        </p:spPr>
        <p:txBody>
          <a:bodyPr>
            <a:spAutoFit/>
          </a:bodyPr>
          <a:lstStyle/>
          <a:p>
            <a:pPr>
              <a:defRPr/>
            </a:pPr>
            <a:endParaRPr lang="en-AU" dirty="0">
              <a:latin typeface="Arial" charset="0"/>
              <a:ea typeface="ＭＳ Ｐゴシック" charset="0"/>
              <a:cs typeface="ＭＳ Ｐゴシック" charset="0"/>
            </a:endParaRPr>
          </a:p>
          <a:p>
            <a:pPr lvl="1">
              <a:defRPr/>
            </a:pPr>
            <a:endParaRPr lang="en-US" sz="1600" dirty="0">
              <a:latin typeface="Arial" charset="0"/>
              <a:ea typeface="ＭＳ Ｐゴシック" charset="0"/>
              <a:cs typeface="ＭＳ Ｐゴシック" charset="0"/>
            </a:endParaRPr>
          </a:p>
          <a:p>
            <a:pPr marL="742950" lvl="1" indent="-285750">
              <a:buFont typeface="Arial"/>
              <a:buChar char="•"/>
              <a:defRPr/>
            </a:pPr>
            <a:endParaRPr lang="en-US" dirty="0">
              <a:latin typeface="Arial" charset="0"/>
              <a:ea typeface="ＭＳ Ｐゴシック" charset="0"/>
              <a:cs typeface="ＭＳ Ｐゴシック" charset="0"/>
            </a:endParaRPr>
          </a:p>
          <a:p>
            <a:pPr marL="285750" indent="-285750">
              <a:buFont typeface="Lucida Grande"/>
              <a:buChar char="-"/>
              <a:defRPr/>
            </a:pPr>
            <a:endParaRPr lang="en-US" dirty="0">
              <a:latin typeface="Arial" charset="0"/>
              <a:ea typeface="ＭＳ Ｐゴシック" charset="0"/>
              <a:cs typeface="ＭＳ Ｐゴシック" charset="0"/>
            </a:endParaRPr>
          </a:p>
          <a:p>
            <a:pPr marL="742950" lvl="1" indent="-285750">
              <a:buFont typeface="Arial"/>
              <a:buChar char="•"/>
              <a:defRPr/>
            </a:pPr>
            <a:endParaRPr lang="en-US" dirty="0">
              <a:latin typeface="Arial" charset="0"/>
              <a:ea typeface="ＭＳ Ｐゴシック" charset="0"/>
              <a:cs typeface="ＭＳ Ｐゴシック" charset="0"/>
            </a:endParaRPr>
          </a:p>
          <a:p>
            <a:pPr marL="285750" indent="-285750">
              <a:buFont typeface="Arial"/>
              <a:buChar char="•"/>
              <a:defRPr/>
            </a:pPr>
            <a:endParaRPr lang="en-US" dirty="0">
              <a:latin typeface="Arial" charset="0"/>
              <a:ea typeface="ＭＳ Ｐゴシック" charset="0"/>
              <a:cs typeface="ＭＳ Ｐゴシック"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p:cNvSpPr>
          <p:nvPr>
            <p:ph type="body" idx="4294967295"/>
          </p:nvPr>
        </p:nvSpPr>
        <p:spPr>
          <a:xfrm>
            <a:off x="228600" y="1254125"/>
            <a:ext cx="8656638" cy="4640263"/>
          </a:xfrm>
        </p:spPr>
        <p:txBody>
          <a:bodyPr/>
          <a:lstStyle/>
          <a:p>
            <a:pPr eaLnBrk="1" hangingPunct="1">
              <a:lnSpc>
                <a:spcPct val="80000"/>
              </a:lnSpc>
              <a:buFontTx/>
              <a:buNone/>
              <a:defRPr/>
            </a:pPr>
            <a:endParaRPr lang="en-US" sz="1200" dirty="0" smtClean="0">
              <a:latin typeface="Arial" pitchFamily="34" charset="0"/>
              <a:cs typeface="Arial" pitchFamily="34" charset="0"/>
            </a:endParaRPr>
          </a:p>
          <a:p>
            <a:pPr eaLnBrk="1" hangingPunct="1">
              <a:lnSpc>
                <a:spcPct val="80000"/>
              </a:lnSpc>
              <a:buFontTx/>
              <a:buNone/>
              <a:defRPr/>
            </a:pPr>
            <a:r>
              <a:rPr lang="en-US" sz="2000" dirty="0" smtClean="0">
                <a:latin typeface="Arial" pitchFamily="34" charset="0"/>
                <a:cs typeface="Arial" pitchFamily="34" charset="0"/>
              </a:rPr>
              <a:t>The GEO Agricultural Community of Practice Established </a:t>
            </a:r>
            <a:r>
              <a:rPr lang="en-US" sz="2000" dirty="0" smtClean="0">
                <a:effectLst>
                  <a:outerShdw blurRad="38100" dist="38100" dir="2700000" algn="tl">
                    <a:srgbClr val="C0C0C0"/>
                  </a:outerShdw>
                </a:effectLst>
                <a:latin typeface="Arial" pitchFamily="34" charset="0"/>
                <a:cs typeface="Arial" pitchFamily="34" charset="0"/>
              </a:rPr>
              <a:t>JECAM to:</a:t>
            </a:r>
            <a:endParaRPr lang="en-GB" sz="2000" dirty="0" smtClean="0"/>
          </a:p>
          <a:p>
            <a:pPr eaLnBrk="1" hangingPunct="1">
              <a:lnSpc>
                <a:spcPct val="80000"/>
              </a:lnSpc>
              <a:defRPr/>
            </a:pPr>
            <a:r>
              <a:rPr lang="en-GB" sz="2000" dirty="0" smtClean="0"/>
              <a:t>Enhance international collaboration around agricultural monitoring towards the development of a “systems of systems” to address issues associated with food security and a sustainable and a profitable agricultural sector worldwide</a:t>
            </a:r>
          </a:p>
          <a:p>
            <a:pPr eaLnBrk="1" hangingPunct="1">
              <a:lnSpc>
                <a:spcPct val="80000"/>
              </a:lnSpc>
              <a:buFontTx/>
              <a:buNone/>
              <a:defRPr/>
            </a:pPr>
            <a:endParaRPr lang="en-GB" sz="2000" dirty="0" smtClean="0">
              <a:latin typeface="Arial" pitchFamily="34" charset="0"/>
            </a:endParaRPr>
          </a:p>
          <a:p>
            <a:pPr eaLnBrk="1" hangingPunct="1">
              <a:lnSpc>
                <a:spcPct val="80000"/>
              </a:lnSpc>
              <a:buFontTx/>
              <a:buNone/>
              <a:defRPr/>
            </a:pPr>
            <a:r>
              <a:rPr lang="en-GB" sz="2000" dirty="0" smtClean="0">
                <a:latin typeface="Arial" pitchFamily="34" charset="0"/>
              </a:rPr>
              <a:t>JECAM is achieving this objective by:</a:t>
            </a:r>
          </a:p>
          <a:p>
            <a:pPr eaLnBrk="1" hangingPunct="1">
              <a:lnSpc>
                <a:spcPct val="80000"/>
              </a:lnSpc>
              <a:defRPr/>
            </a:pPr>
            <a:r>
              <a:rPr lang="en-GB" sz="2000" dirty="0"/>
              <a:t>Network distributed regional experiments on cropland pilot sites around the world representing a range of agricultural </a:t>
            </a:r>
            <a:r>
              <a:rPr lang="en-GB" sz="2000" dirty="0" smtClean="0"/>
              <a:t>systems</a:t>
            </a:r>
          </a:p>
          <a:p>
            <a:pPr eaLnBrk="1" hangingPunct="1">
              <a:lnSpc>
                <a:spcPct val="80000"/>
              </a:lnSpc>
              <a:defRPr/>
            </a:pPr>
            <a:r>
              <a:rPr lang="en-GB" sz="2000" dirty="0" smtClean="0"/>
              <a:t>Sharing </a:t>
            </a:r>
            <a:r>
              <a:rPr lang="en-GB" sz="2000" dirty="0"/>
              <a:t>time series datasets from a variety of </a:t>
            </a:r>
            <a:r>
              <a:rPr lang="en-GB" sz="2000" dirty="0" smtClean="0"/>
              <a:t>EO satellites </a:t>
            </a:r>
            <a:r>
              <a:rPr lang="en-GB" sz="2000" dirty="0"/>
              <a:t>and in-situ data and assess them for agricultural assessment and </a:t>
            </a:r>
            <a:r>
              <a:rPr lang="en-GB" sz="2000" dirty="0" smtClean="0"/>
              <a:t>monitoring</a:t>
            </a:r>
          </a:p>
          <a:p>
            <a:pPr eaLnBrk="1" hangingPunct="1">
              <a:lnSpc>
                <a:spcPct val="80000"/>
              </a:lnSpc>
              <a:defRPr/>
            </a:pPr>
            <a:r>
              <a:rPr lang="en-GB" sz="2000" dirty="0" smtClean="0"/>
              <a:t>Facilitating the inter-comparison of </a:t>
            </a:r>
            <a:r>
              <a:rPr lang="en-US" sz="2000" dirty="0" smtClean="0"/>
              <a:t>monitoring and modeling methods, product accuracy assessments, data fusion and product integration</a:t>
            </a:r>
            <a:r>
              <a:rPr lang="en-GB" sz="2000" dirty="0" smtClean="0"/>
              <a:t>, for agricultural monitoring</a:t>
            </a:r>
          </a:p>
          <a:p>
            <a:pPr eaLnBrk="1" hangingPunct="1">
              <a:lnSpc>
                <a:spcPct val="80000"/>
              </a:lnSpc>
              <a:buFontTx/>
              <a:buNone/>
              <a:defRPr/>
            </a:pPr>
            <a:endParaRPr lang="en-GB" sz="2000" dirty="0" smtClean="0"/>
          </a:p>
          <a:p>
            <a:pPr eaLnBrk="1" hangingPunct="1">
              <a:lnSpc>
                <a:spcPct val="80000"/>
              </a:lnSpc>
              <a:buFontTx/>
              <a:buNone/>
              <a:defRPr/>
            </a:pPr>
            <a:endParaRPr lang="en-GB" sz="2000" dirty="0" smtClean="0"/>
          </a:p>
          <a:p>
            <a:pPr eaLnBrk="1" hangingPunct="1">
              <a:lnSpc>
                <a:spcPct val="80000"/>
              </a:lnSpc>
              <a:defRPr/>
            </a:pPr>
            <a:endParaRPr lang="en-CA" sz="2000" dirty="0" smtClean="0"/>
          </a:p>
          <a:p>
            <a:pPr algn="ctr" eaLnBrk="1" hangingPunct="1">
              <a:lnSpc>
                <a:spcPct val="80000"/>
              </a:lnSpc>
              <a:buFontTx/>
              <a:buNone/>
              <a:defRPr/>
            </a:pPr>
            <a:endParaRPr lang="en-CA" sz="1600" dirty="0" smtClean="0">
              <a:latin typeface="Arial" pitchFamily="34" charset="0"/>
            </a:endParaRPr>
          </a:p>
          <a:p>
            <a:pPr eaLnBrk="1" hangingPunct="1">
              <a:lnSpc>
                <a:spcPct val="80000"/>
              </a:lnSpc>
              <a:buFontTx/>
              <a:buNone/>
              <a:defRPr/>
            </a:pPr>
            <a:endParaRPr lang="en-US" sz="1600" dirty="0" smtClean="0">
              <a:latin typeface="Arial" pitchFamily="34" charset="0"/>
              <a:cs typeface="Arial" pitchFamily="34" charset="0"/>
            </a:endParaRPr>
          </a:p>
        </p:txBody>
      </p:sp>
      <p:sp>
        <p:nvSpPr>
          <p:cNvPr id="7171" name="Title 1"/>
          <p:cNvSpPr txBox="1">
            <a:spLocks/>
          </p:cNvSpPr>
          <p:nvPr/>
        </p:nvSpPr>
        <p:spPr bwMode="auto">
          <a:xfrm>
            <a:off x="1320800" y="101600"/>
            <a:ext cx="7764463" cy="609600"/>
          </a:xfrm>
          <a:prstGeom prst="rect">
            <a:avLst/>
          </a:prstGeom>
          <a:noFill/>
          <a:ln w="9525">
            <a:noFill/>
            <a:miter lim="800000"/>
            <a:headEnd/>
            <a:tailEnd/>
          </a:ln>
        </p:spPr>
        <p:txBody>
          <a:bodyPr anchor="ctr"/>
          <a:lstStyle/>
          <a:p>
            <a:pPr algn="r"/>
            <a:r>
              <a:rPr lang="en-US" sz="3200" b="1">
                <a:solidFill>
                  <a:schemeClr val="bg1"/>
                </a:solidFill>
                <a:latin typeface="Tahoma" pitchFamily="34" charset="0"/>
                <a:cs typeface="Tahoma" pitchFamily="34" charset="0"/>
              </a:rPr>
              <a:t>JECAM Overview</a:t>
            </a:r>
          </a:p>
        </p:txBody>
      </p:sp>
      <p:sp>
        <p:nvSpPr>
          <p:cNvPr id="7172" name="Slide Number Placeholder 1"/>
          <p:cNvSpPr>
            <a:spLocks noGrp="1"/>
          </p:cNvSpPr>
          <p:nvPr>
            <p:ph type="sldNum" sz="quarter" idx="10"/>
          </p:nvPr>
        </p:nvSpPr>
        <p:spPr bwMode="auto">
          <a:xfrm>
            <a:off x="7239000" y="6600825"/>
            <a:ext cx="1905000" cy="257175"/>
          </a:xfrm>
          <a:noFill/>
          <a:ln>
            <a:miter lim="800000"/>
            <a:headEnd/>
            <a:tailEnd/>
          </a:ln>
        </p:spPr>
        <p:txBody>
          <a:bodyPr/>
          <a:lstStyle/>
          <a:p>
            <a:fld id="{ADA557C7-4291-49B5-9EEB-CEC72D058DC4}" type="slidenum">
              <a:rPr lang="en-CA" sz="1200" smtClean="0">
                <a:latin typeface="Calibri" pitchFamily="34" charset="0"/>
                <a:ea typeface="ＭＳ Ｐゴシック" pitchFamily="34" charset="-128"/>
              </a:rPr>
              <a:pPr/>
              <a:t>3</a:t>
            </a:fld>
            <a:endParaRPr lang="en-CA" sz="1200" smtClean="0">
              <a:latin typeface="Calibri"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5"/>
          <p:cNvSpPr>
            <a:spLocks noGrp="1"/>
          </p:cNvSpPr>
          <p:nvPr>
            <p:ph idx="4294967295"/>
          </p:nvPr>
        </p:nvSpPr>
        <p:spPr>
          <a:xfrm>
            <a:off x="123825" y="1441450"/>
            <a:ext cx="9020175" cy="4737100"/>
          </a:xfrm>
        </p:spPr>
        <p:txBody>
          <a:bodyPr/>
          <a:lstStyle/>
          <a:p>
            <a:pPr marL="577850" indent="-577850" eaLnBrk="1" hangingPunct="1">
              <a:buFontTx/>
              <a:buNone/>
            </a:pPr>
            <a:r>
              <a:rPr lang="en-GB" sz="2000" smtClean="0">
                <a:latin typeface="Arial" pitchFamily="34" charset="0"/>
                <a:ea typeface="ＭＳ Ｐゴシック" pitchFamily="34" charset="-128"/>
              </a:rPr>
              <a:t>Synthesis of the results from JECAM will enable:</a:t>
            </a:r>
          </a:p>
          <a:p>
            <a:pPr marL="577850" indent="-577850" eaLnBrk="1" hangingPunct="1"/>
            <a:r>
              <a:rPr lang="en-GB" sz="2000" smtClean="0">
                <a:latin typeface="Arial" pitchFamily="34" charset="0"/>
                <a:ea typeface="ＭＳ Ｐゴシック" pitchFamily="34" charset="-128"/>
              </a:rPr>
              <a:t>Development of  standards for monitoring and reporting protocols</a:t>
            </a:r>
            <a:endParaRPr lang="en-GB" smtClean="0">
              <a:latin typeface="Arial" pitchFamily="34" charset="0"/>
              <a:ea typeface="ＭＳ Ｐゴシック" pitchFamily="34" charset="-128"/>
            </a:endParaRPr>
          </a:p>
          <a:p>
            <a:pPr marL="577850" indent="-577850" eaLnBrk="1" hangingPunct="1"/>
            <a:r>
              <a:rPr lang="en-GB" sz="2000" smtClean="0">
                <a:latin typeface="Arial" pitchFamily="34" charset="0"/>
                <a:ea typeface="ＭＳ Ｐゴシック" pitchFamily="34" charset="-128"/>
              </a:rPr>
              <a:t>A convergence of the monitoring science approaches to define best practices for different agricultural systems</a:t>
            </a:r>
            <a:endParaRPr lang="en-GB" smtClean="0">
              <a:latin typeface="Arial" pitchFamily="34" charset="0"/>
              <a:ea typeface="ＭＳ Ｐゴシック" pitchFamily="34" charset="-128"/>
            </a:endParaRPr>
          </a:p>
          <a:p>
            <a:pPr marL="577850" indent="-577850" eaLnBrk="1" hangingPunct="1"/>
            <a:r>
              <a:rPr lang="en-GB" sz="2000" smtClean="0">
                <a:latin typeface="Arial" pitchFamily="34" charset="0"/>
                <a:ea typeface="ＭＳ Ｐゴシック" pitchFamily="34" charset="-128"/>
              </a:rPr>
              <a:t>Identify requirements for future Earth Observation systems for agriculture monitoring</a:t>
            </a:r>
          </a:p>
          <a:p>
            <a:pPr marL="577850" indent="-577850" eaLnBrk="1" hangingPunct="1"/>
            <a:r>
              <a:rPr lang="en-GB" sz="2000" smtClean="0">
                <a:latin typeface="Arial" pitchFamily="34" charset="0"/>
                <a:ea typeface="ＭＳ Ｐゴシック" pitchFamily="34" charset="-128"/>
              </a:rPr>
              <a:t>Support the development of the GEOGLAM system of systems</a:t>
            </a:r>
          </a:p>
          <a:p>
            <a:pPr marL="577850" indent="-577850" algn="ctr" eaLnBrk="1" hangingPunct="1">
              <a:buFontTx/>
              <a:buNone/>
            </a:pPr>
            <a:endParaRPr lang="en-US" sz="2000" smtClean="0">
              <a:latin typeface="Arial" pitchFamily="34" charset="0"/>
              <a:ea typeface="ＭＳ Ｐゴシック" pitchFamily="34" charset="-128"/>
            </a:endParaRPr>
          </a:p>
        </p:txBody>
      </p:sp>
      <p:sp>
        <p:nvSpPr>
          <p:cNvPr id="8195" name="Title 1"/>
          <p:cNvSpPr txBox="1">
            <a:spLocks/>
          </p:cNvSpPr>
          <p:nvPr/>
        </p:nvSpPr>
        <p:spPr bwMode="auto">
          <a:xfrm>
            <a:off x="1320800" y="101600"/>
            <a:ext cx="7764463" cy="609600"/>
          </a:xfrm>
          <a:prstGeom prst="rect">
            <a:avLst/>
          </a:prstGeom>
          <a:noFill/>
          <a:ln w="9525">
            <a:noFill/>
            <a:miter lim="800000"/>
            <a:headEnd/>
            <a:tailEnd/>
          </a:ln>
        </p:spPr>
        <p:txBody>
          <a:bodyPr anchor="ctr"/>
          <a:lstStyle/>
          <a:p>
            <a:pPr algn="r"/>
            <a:r>
              <a:rPr lang="en-US" sz="3200" b="1">
                <a:solidFill>
                  <a:schemeClr val="bg1"/>
                </a:solidFill>
                <a:latin typeface="Tahoma" pitchFamily="34" charset="0"/>
                <a:cs typeface="Tahoma" pitchFamily="34" charset="0"/>
              </a:rPr>
              <a:t>JECAM Overview</a:t>
            </a:r>
          </a:p>
        </p:txBody>
      </p:sp>
      <p:sp>
        <p:nvSpPr>
          <p:cNvPr id="8196" name="Slide Number Placeholder 1"/>
          <p:cNvSpPr>
            <a:spLocks noGrp="1"/>
          </p:cNvSpPr>
          <p:nvPr>
            <p:ph type="sldNum" sz="quarter" idx="10"/>
          </p:nvPr>
        </p:nvSpPr>
        <p:spPr bwMode="auto">
          <a:xfrm>
            <a:off x="7239000" y="6600825"/>
            <a:ext cx="1905000" cy="257175"/>
          </a:xfrm>
          <a:noFill/>
          <a:ln>
            <a:miter lim="800000"/>
            <a:headEnd/>
            <a:tailEnd/>
          </a:ln>
        </p:spPr>
        <p:txBody>
          <a:bodyPr/>
          <a:lstStyle/>
          <a:p>
            <a:fld id="{7B0B1DE2-3703-4AA2-B3D1-8F4D0735C3DC}" type="slidenum">
              <a:rPr lang="en-CA" sz="1200" smtClean="0">
                <a:latin typeface="Calibri" pitchFamily="34" charset="0"/>
                <a:ea typeface="ＭＳ Ｐゴシック" pitchFamily="34" charset="-128"/>
              </a:rPr>
              <a:pPr/>
              <a:t>4</a:t>
            </a:fld>
            <a:endParaRPr lang="en-CA" sz="1200" smtClean="0">
              <a:latin typeface="Calibri"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5"/>
          <p:cNvSpPr>
            <a:spLocks noGrp="1"/>
          </p:cNvSpPr>
          <p:nvPr>
            <p:ph type="body" idx="1"/>
          </p:nvPr>
        </p:nvSpPr>
        <p:spPr>
          <a:xfrm>
            <a:off x="188913" y="1417638"/>
            <a:ext cx="8955087" cy="4748212"/>
          </a:xfrm>
        </p:spPr>
        <p:txBody>
          <a:bodyPr/>
          <a:lstStyle/>
          <a:p>
            <a:pPr eaLnBrk="1" hangingPunct="1">
              <a:lnSpc>
                <a:spcPct val="90000"/>
              </a:lnSpc>
            </a:pPr>
            <a:r>
              <a:rPr lang="en-US" sz="2000" dirty="0" smtClean="0">
                <a:latin typeface="Arial" pitchFamily="34" charset="0"/>
                <a:ea typeface="ＭＳ Ｐゴシック" pitchFamily="34" charset="-128"/>
              </a:rPr>
              <a:t>JECAM sites are relatively small (often as small as 10 km x 10 km), well defined geographic areas, usually leveraging existing research initiatives within countries.</a:t>
            </a:r>
          </a:p>
          <a:p>
            <a:pPr eaLnBrk="1" hangingPunct="1">
              <a:lnSpc>
                <a:spcPct val="90000"/>
              </a:lnSpc>
            </a:pPr>
            <a:r>
              <a:rPr lang="en-US" sz="2000" dirty="0" smtClean="0">
                <a:latin typeface="Arial" pitchFamily="34" charset="0"/>
                <a:ea typeface="ＭＳ Ｐゴシック" pitchFamily="34" charset="-128"/>
              </a:rPr>
              <a:t>Experiments span 3-5 years (allowing for repeat testing of methods) </a:t>
            </a:r>
          </a:p>
          <a:p>
            <a:pPr eaLnBrk="1" hangingPunct="1">
              <a:lnSpc>
                <a:spcPct val="90000"/>
              </a:lnSpc>
            </a:pPr>
            <a:r>
              <a:rPr lang="en-US" sz="2000" dirty="0" smtClean="0">
                <a:latin typeface="Arial" pitchFamily="34" charset="0"/>
                <a:ea typeface="ＭＳ Ｐゴシック" pitchFamily="34" charset="-128"/>
              </a:rPr>
              <a:t>The experiments will test a variety of techniques incorporating a wide range of optical and radar data sets</a:t>
            </a:r>
          </a:p>
          <a:p>
            <a:pPr eaLnBrk="1" hangingPunct="1">
              <a:lnSpc>
                <a:spcPct val="90000"/>
              </a:lnSpc>
            </a:pPr>
            <a:endParaRPr lang="en-US" sz="2000" dirty="0" smtClean="0">
              <a:latin typeface="Arial" pitchFamily="34" charset="0"/>
              <a:ea typeface="ＭＳ Ｐゴシック" pitchFamily="34" charset="-128"/>
            </a:endParaRPr>
          </a:p>
          <a:p>
            <a:pPr eaLnBrk="1" hangingPunct="1">
              <a:lnSpc>
                <a:spcPct val="90000"/>
              </a:lnSpc>
            </a:pPr>
            <a:r>
              <a:rPr lang="en-US" sz="2000" dirty="0" smtClean="0">
                <a:latin typeface="Arial" pitchFamily="34" charset="0"/>
                <a:ea typeface="ＭＳ Ｐゴシック" pitchFamily="34" charset="-128"/>
              </a:rPr>
              <a:t>JECAM sites are looking at a common range of monitoring needs over a very diverse range of landscape conditions and cropping systems. Information products include:</a:t>
            </a:r>
          </a:p>
          <a:p>
            <a:pPr lvl="1" eaLnBrk="1" hangingPunct="1">
              <a:lnSpc>
                <a:spcPct val="90000"/>
              </a:lnSpc>
            </a:pPr>
            <a:r>
              <a:rPr lang="en-CA" sz="2000" dirty="0" smtClean="0">
                <a:latin typeface="Arial" pitchFamily="34" charset="0"/>
                <a:ea typeface="ＭＳ Ｐゴシック" pitchFamily="34" charset="-128"/>
              </a:rPr>
              <a:t>Crop identification and acreage estimation </a:t>
            </a:r>
          </a:p>
          <a:p>
            <a:pPr lvl="1" eaLnBrk="1" hangingPunct="1">
              <a:lnSpc>
                <a:spcPct val="90000"/>
              </a:lnSpc>
            </a:pPr>
            <a:r>
              <a:rPr lang="en-CA" sz="2000" dirty="0" smtClean="0">
                <a:latin typeface="Arial" pitchFamily="34" charset="0"/>
                <a:ea typeface="ＭＳ Ｐゴシック" pitchFamily="34" charset="-128"/>
              </a:rPr>
              <a:t>Yield prediction</a:t>
            </a:r>
          </a:p>
          <a:p>
            <a:pPr lvl="1" eaLnBrk="1" hangingPunct="1">
              <a:lnSpc>
                <a:spcPct val="90000"/>
              </a:lnSpc>
            </a:pPr>
            <a:r>
              <a:rPr lang="en-CA" sz="2000" dirty="0" smtClean="0">
                <a:latin typeface="Arial" pitchFamily="34" charset="0"/>
                <a:ea typeface="ＭＳ Ｐゴシック" pitchFamily="34" charset="-128"/>
              </a:rPr>
              <a:t>Near Real Time Crop condition \ Crop stress </a:t>
            </a:r>
          </a:p>
          <a:p>
            <a:pPr lvl="1" eaLnBrk="1" hangingPunct="1">
              <a:lnSpc>
                <a:spcPct val="90000"/>
              </a:lnSpc>
            </a:pPr>
            <a:r>
              <a:rPr lang="en-CA" sz="2000" dirty="0" smtClean="0">
                <a:latin typeface="Arial" pitchFamily="34" charset="0"/>
                <a:ea typeface="ＭＳ Ｐゴシック" pitchFamily="34" charset="-128"/>
              </a:rPr>
              <a:t>Land management </a:t>
            </a:r>
          </a:p>
          <a:p>
            <a:pPr lvl="1" eaLnBrk="1" hangingPunct="1">
              <a:lnSpc>
                <a:spcPct val="90000"/>
              </a:lnSpc>
            </a:pPr>
            <a:r>
              <a:rPr lang="en-CA" sz="2000" dirty="0" smtClean="0">
                <a:latin typeface="Arial" pitchFamily="34" charset="0"/>
                <a:ea typeface="ＭＳ Ｐゴシック" pitchFamily="34" charset="-128"/>
              </a:rPr>
              <a:t>Soil moisture </a:t>
            </a:r>
          </a:p>
          <a:p>
            <a:pPr lvl="1" eaLnBrk="1" hangingPunct="1">
              <a:lnSpc>
                <a:spcPct val="90000"/>
              </a:lnSpc>
              <a:buFontTx/>
              <a:buNone/>
            </a:pPr>
            <a:endParaRPr lang="en-GB" sz="2000" dirty="0" smtClean="0">
              <a:latin typeface="Arial" pitchFamily="34" charset="0"/>
              <a:ea typeface="ＭＳ Ｐゴシック" pitchFamily="34" charset="-128"/>
            </a:endParaRPr>
          </a:p>
          <a:p>
            <a:pPr eaLnBrk="1" hangingPunct="1">
              <a:lnSpc>
                <a:spcPct val="90000"/>
              </a:lnSpc>
            </a:pPr>
            <a:endParaRPr lang="en-GB" sz="2000" dirty="0" smtClean="0">
              <a:latin typeface="Arial" pitchFamily="34" charset="0"/>
              <a:ea typeface="ＭＳ Ｐゴシック" pitchFamily="34" charset="-128"/>
            </a:endParaRPr>
          </a:p>
        </p:txBody>
      </p:sp>
      <p:sp>
        <p:nvSpPr>
          <p:cNvPr id="9219" name="Slide Number Placeholder 1"/>
          <p:cNvSpPr>
            <a:spLocks noGrp="1"/>
          </p:cNvSpPr>
          <p:nvPr>
            <p:ph type="sldNum" sz="quarter" idx="12"/>
          </p:nvPr>
        </p:nvSpPr>
        <p:spPr bwMode="auto">
          <a:noFill/>
          <a:ln>
            <a:miter lim="800000"/>
            <a:headEnd/>
            <a:tailEnd/>
          </a:ln>
        </p:spPr>
        <p:txBody>
          <a:bodyPr/>
          <a:lstStyle/>
          <a:p>
            <a:fld id="{D7F57E7A-6F07-458A-8471-CAEB8DBB9981}" type="slidenum">
              <a:rPr lang="en-CA" smtClean="0">
                <a:latin typeface="Calibri" pitchFamily="34" charset="0"/>
                <a:ea typeface="ＭＳ Ｐゴシック" pitchFamily="34" charset="-128"/>
              </a:rPr>
              <a:pPr/>
              <a:t>5</a:t>
            </a:fld>
            <a:endParaRPr lang="en-CA" smtClean="0">
              <a:latin typeface="Calibri" pitchFamily="34" charset="0"/>
              <a:ea typeface="ＭＳ Ｐゴシック" pitchFamily="34" charset="-128"/>
            </a:endParaRPr>
          </a:p>
        </p:txBody>
      </p:sp>
      <p:sp>
        <p:nvSpPr>
          <p:cNvPr id="9220" name="Title 1"/>
          <p:cNvSpPr txBox="1">
            <a:spLocks/>
          </p:cNvSpPr>
          <p:nvPr/>
        </p:nvSpPr>
        <p:spPr bwMode="auto">
          <a:xfrm>
            <a:off x="1320800" y="101600"/>
            <a:ext cx="7764463" cy="609600"/>
          </a:xfrm>
          <a:prstGeom prst="rect">
            <a:avLst/>
          </a:prstGeom>
          <a:noFill/>
          <a:ln w="9525">
            <a:noFill/>
            <a:miter lim="800000"/>
            <a:headEnd/>
            <a:tailEnd/>
          </a:ln>
        </p:spPr>
        <p:txBody>
          <a:bodyPr anchor="ctr"/>
          <a:lstStyle/>
          <a:p>
            <a:pPr algn="r"/>
            <a:r>
              <a:rPr lang="en-US" sz="3200" b="1" dirty="0">
                <a:solidFill>
                  <a:schemeClr val="bg1"/>
                </a:solidFill>
                <a:latin typeface="Tahoma" pitchFamily="34" charset="0"/>
                <a:cs typeface="Tahoma" pitchFamily="34" charset="0"/>
              </a:rPr>
              <a:t>JECAM Overview</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sz="half" idx="1"/>
          </p:nvPr>
        </p:nvSpPr>
        <p:spPr>
          <a:xfrm>
            <a:off x="800100" y="1209675"/>
            <a:ext cx="3810000" cy="4800600"/>
          </a:xfrm>
        </p:spPr>
        <p:txBody>
          <a:bodyPr/>
          <a:lstStyle/>
          <a:p>
            <a:pPr eaLnBrk="1" hangingPunct="1"/>
            <a:endParaRPr lang="en-US" smtClean="0">
              <a:latin typeface="Arial" pitchFamily="34" charset="0"/>
              <a:ea typeface="ＭＳ Ｐゴシック" pitchFamily="34" charset="-128"/>
            </a:endParaRPr>
          </a:p>
          <a:p>
            <a:pPr eaLnBrk="1" hangingPunct="1"/>
            <a:endParaRPr lang="en-CA" smtClean="0">
              <a:latin typeface="Arial" pitchFamily="34" charset="0"/>
              <a:ea typeface="ＭＳ Ｐゴシック" pitchFamily="34" charset="-128"/>
            </a:endParaRPr>
          </a:p>
        </p:txBody>
      </p:sp>
      <p:sp>
        <p:nvSpPr>
          <p:cNvPr id="10243" name="Content Placeholder 2"/>
          <p:cNvSpPr>
            <a:spLocks noGrp="1"/>
          </p:cNvSpPr>
          <p:nvPr>
            <p:ph idx="4294967295"/>
          </p:nvPr>
        </p:nvSpPr>
        <p:spPr>
          <a:xfrm>
            <a:off x="182563" y="1309688"/>
            <a:ext cx="8686800" cy="1371600"/>
          </a:xfrm>
        </p:spPr>
        <p:txBody>
          <a:bodyPr/>
          <a:lstStyle/>
          <a:p>
            <a:pPr marL="400050" indent="-400050" eaLnBrk="1" hangingPunct="1">
              <a:spcBef>
                <a:spcPct val="0"/>
              </a:spcBef>
            </a:pPr>
            <a:r>
              <a:rPr lang="en-US" sz="2000" smtClean="0">
                <a:latin typeface="Arial" pitchFamily="34" charset="0"/>
                <a:ea typeface="Calibri" pitchFamily="34" charset="0"/>
                <a:cs typeface="Arial" pitchFamily="34" charset="0"/>
              </a:rPr>
              <a:t>15 sites currently exist (3 in development). Additional sites may be added to meet science objectives and ensure all major crop systems are addressed.</a:t>
            </a:r>
          </a:p>
        </p:txBody>
      </p:sp>
      <p:grpSp>
        <p:nvGrpSpPr>
          <p:cNvPr id="10244" name="Group 1"/>
          <p:cNvGrpSpPr>
            <a:grpSpLocks/>
          </p:cNvGrpSpPr>
          <p:nvPr/>
        </p:nvGrpSpPr>
        <p:grpSpPr bwMode="auto">
          <a:xfrm>
            <a:off x="412750" y="2362200"/>
            <a:ext cx="8456613" cy="4271963"/>
            <a:chOff x="412750" y="2362200"/>
            <a:chExt cx="8456613" cy="4271963"/>
          </a:xfrm>
        </p:grpSpPr>
        <p:pic>
          <p:nvPicPr>
            <p:cNvPr id="10246" name="Picture 2"/>
            <p:cNvPicPr>
              <a:picLocks noChangeAspect="1" noChangeArrowheads="1"/>
            </p:cNvPicPr>
            <p:nvPr/>
          </p:nvPicPr>
          <p:blipFill>
            <a:blip r:embed="rId3"/>
            <a:srcRect/>
            <a:stretch>
              <a:fillRect/>
            </a:stretch>
          </p:blipFill>
          <p:spPr bwMode="auto">
            <a:xfrm>
              <a:off x="412750" y="2362200"/>
              <a:ext cx="8456613" cy="3754438"/>
            </a:xfrm>
            <a:prstGeom prst="rect">
              <a:avLst/>
            </a:prstGeom>
            <a:noFill/>
            <a:ln w="9525">
              <a:noFill/>
              <a:miter lim="800000"/>
              <a:headEnd/>
              <a:tailEnd/>
            </a:ln>
            <a:effectLst/>
          </p:spPr>
        </p:pic>
        <p:sp>
          <p:nvSpPr>
            <p:cNvPr id="4" name="5-Point Star 3"/>
            <p:cNvSpPr/>
            <p:nvPr/>
          </p:nvSpPr>
          <p:spPr>
            <a:xfrm>
              <a:off x="4232275" y="3995738"/>
              <a:ext cx="274638" cy="196850"/>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grpSp>
          <p:nvGrpSpPr>
            <p:cNvPr id="10248" name="Group 6"/>
            <p:cNvGrpSpPr>
              <a:grpSpLocks/>
            </p:cNvGrpSpPr>
            <p:nvPr/>
          </p:nvGrpSpPr>
          <p:grpSpPr bwMode="auto">
            <a:xfrm>
              <a:off x="3160713" y="6264275"/>
              <a:ext cx="2465387" cy="369888"/>
              <a:chOff x="3276600" y="6064440"/>
              <a:chExt cx="2465026" cy="368777"/>
            </a:xfrm>
          </p:grpSpPr>
          <p:sp>
            <p:nvSpPr>
              <p:cNvPr id="17" name="5-Point Star 16"/>
              <p:cNvSpPr/>
              <p:nvPr/>
            </p:nvSpPr>
            <p:spPr>
              <a:xfrm>
                <a:off x="3276600" y="6149908"/>
                <a:ext cx="274597" cy="197842"/>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10252" name="TextBox 5"/>
              <p:cNvSpPr txBox="1">
                <a:spLocks noChangeArrowheads="1"/>
              </p:cNvSpPr>
              <p:nvPr/>
            </p:nvSpPr>
            <p:spPr bwMode="auto">
              <a:xfrm>
                <a:off x="3591699" y="6064440"/>
                <a:ext cx="2149927" cy="368777"/>
              </a:xfrm>
              <a:prstGeom prst="rect">
                <a:avLst/>
              </a:prstGeom>
              <a:noFill/>
              <a:ln w="9525">
                <a:noFill/>
                <a:miter lim="800000"/>
                <a:headEnd/>
                <a:tailEnd/>
              </a:ln>
            </p:spPr>
            <p:txBody>
              <a:bodyPr wrap="none">
                <a:spAutoFit/>
              </a:bodyPr>
              <a:lstStyle/>
              <a:p>
                <a:r>
                  <a:rPr lang="en-CA">
                    <a:latin typeface="Calibri" pitchFamily="34" charset="0"/>
                    <a:cs typeface="Arial" pitchFamily="34" charset="0"/>
                  </a:rPr>
                  <a:t>Sites in development</a:t>
                </a:r>
              </a:p>
            </p:txBody>
          </p:sp>
        </p:grpSp>
        <p:sp>
          <p:nvSpPr>
            <p:cNvPr id="15" name="5-Point Star 14"/>
            <p:cNvSpPr/>
            <p:nvPr/>
          </p:nvSpPr>
          <p:spPr>
            <a:xfrm>
              <a:off x="4649788" y="3352800"/>
              <a:ext cx="274637" cy="196850"/>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
          <p:nvSpPr>
            <p:cNvPr id="16" name="5-Point Star 15"/>
            <p:cNvSpPr/>
            <p:nvPr/>
          </p:nvSpPr>
          <p:spPr>
            <a:xfrm>
              <a:off x="4094163" y="3427413"/>
              <a:ext cx="276225" cy="196850"/>
            </a:xfrm>
            <a:prstGeom prst="star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grpSp>
      <p:sp>
        <p:nvSpPr>
          <p:cNvPr id="10245" name="Title 1"/>
          <p:cNvSpPr txBox="1">
            <a:spLocks/>
          </p:cNvSpPr>
          <p:nvPr/>
        </p:nvSpPr>
        <p:spPr bwMode="auto">
          <a:xfrm>
            <a:off x="1320800" y="101600"/>
            <a:ext cx="7764463" cy="609600"/>
          </a:xfrm>
          <a:prstGeom prst="rect">
            <a:avLst/>
          </a:prstGeom>
          <a:noFill/>
          <a:ln w="9525">
            <a:noFill/>
            <a:miter lim="800000"/>
            <a:headEnd/>
            <a:tailEnd/>
          </a:ln>
        </p:spPr>
        <p:txBody>
          <a:bodyPr anchor="ctr"/>
          <a:lstStyle/>
          <a:p>
            <a:pPr algn="r"/>
            <a:r>
              <a:rPr lang="en-US" sz="3200" b="1">
                <a:solidFill>
                  <a:schemeClr val="bg1"/>
                </a:solidFill>
                <a:latin typeface="Tahoma" pitchFamily="34" charset="0"/>
                <a:cs typeface="Tahoma" pitchFamily="34" charset="0"/>
              </a:rPr>
              <a:t>JECAM Overview</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0A2D2727-BCCD-47B0-9984-34A7B1C14BF6}" type="slidenum">
              <a:rPr lang="en-US" smtClean="0">
                <a:latin typeface="Calibri" pitchFamily="34" charset="0"/>
                <a:ea typeface="ＭＳ Ｐゴシック" pitchFamily="34" charset="-128"/>
              </a:rPr>
              <a:pPr eaLnBrk="1" hangingPunct="1">
                <a:spcBef>
                  <a:spcPct val="0"/>
                </a:spcBef>
              </a:pPr>
              <a:t>7</a:t>
            </a:fld>
            <a:endParaRPr lang="en-US" smtClean="0">
              <a:latin typeface="Calibri" pitchFamily="34" charset="0"/>
              <a:ea typeface="ＭＳ Ｐゴシック" pitchFamily="34" charset="-128"/>
            </a:endParaRPr>
          </a:p>
        </p:txBody>
      </p:sp>
      <p:sp>
        <p:nvSpPr>
          <p:cNvPr id="11267" name="Title 1"/>
          <p:cNvSpPr>
            <a:spLocks noGrp="1"/>
          </p:cNvSpPr>
          <p:nvPr>
            <p:ph type="title" idx="4294967295"/>
          </p:nvPr>
        </p:nvSpPr>
        <p:spPr>
          <a:xfrm>
            <a:off x="1320800" y="101600"/>
            <a:ext cx="7764463" cy="609600"/>
          </a:xfrm>
        </p:spPr>
        <p:txBody>
          <a:bodyPr/>
          <a:lstStyle/>
          <a:p>
            <a:pPr eaLnBrk="1" hangingPunct="1"/>
            <a:r>
              <a:rPr lang="en-US" smtClean="0">
                <a:latin typeface="Tahoma" pitchFamily="34" charset="0"/>
                <a:ea typeface="ＭＳ Ｐゴシック" pitchFamily="34" charset="-128"/>
                <a:cs typeface="Tahoma" pitchFamily="34" charset="0"/>
              </a:rPr>
              <a:t>CEOS Role</a:t>
            </a:r>
          </a:p>
        </p:txBody>
      </p:sp>
      <p:sp>
        <p:nvSpPr>
          <p:cNvPr id="3" name="TextBox 2"/>
          <p:cNvSpPr txBox="1"/>
          <p:nvPr/>
        </p:nvSpPr>
        <p:spPr>
          <a:xfrm>
            <a:off x="103188" y="1465263"/>
            <a:ext cx="8456612" cy="3940175"/>
          </a:xfrm>
          <a:prstGeom prst="rect">
            <a:avLst/>
          </a:prstGeom>
          <a:noFill/>
        </p:spPr>
        <p:txBody>
          <a:bodyPr>
            <a:spAutoFit/>
          </a:bodyPr>
          <a:lstStyle/>
          <a:p>
            <a:pPr marL="577850" indent="-577850">
              <a:defRPr/>
            </a:pPr>
            <a:r>
              <a:rPr lang="en-US" sz="2000" dirty="0">
                <a:ea typeface="Calibri" pitchFamily="34" charset="0"/>
                <a:cs typeface="Arial" charset="0"/>
              </a:rPr>
              <a:t>CEOS and member agencies are supporting this activity with the acquisition and timely provision of data for JECAM. </a:t>
            </a:r>
          </a:p>
          <a:p>
            <a:pPr marL="577850" indent="-577850">
              <a:defRPr/>
            </a:pPr>
            <a:endParaRPr lang="en-US" sz="2000" dirty="0">
              <a:ea typeface="Calibri" pitchFamily="34" charset="0"/>
              <a:cs typeface="Arial" charset="0"/>
            </a:endParaRPr>
          </a:p>
          <a:p>
            <a:pPr marL="577850" indent="-577850">
              <a:defRPr/>
            </a:pPr>
            <a:r>
              <a:rPr lang="en-US" sz="2000" dirty="0">
                <a:ea typeface="Calibri" pitchFamily="34" charset="0"/>
                <a:cs typeface="Arial" charset="0"/>
              </a:rPr>
              <a:t>CEOS SEO has provided COVE tool output to help in acquisition planning.</a:t>
            </a:r>
          </a:p>
          <a:p>
            <a:pPr marL="577850" indent="-577850">
              <a:defRPr/>
            </a:pPr>
            <a:endParaRPr lang="en-US" sz="2000" dirty="0">
              <a:ea typeface="Calibri" pitchFamily="34" charset="0"/>
              <a:cs typeface="Arial" charset="0"/>
            </a:endParaRPr>
          </a:p>
          <a:p>
            <a:pPr marL="577850" indent="-577850">
              <a:defRPr/>
            </a:pPr>
            <a:r>
              <a:rPr lang="en-US" sz="2000" dirty="0">
                <a:ea typeface="Calibri" pitchFamily="34" charset="0"/>
                <a:cs typeface="Arial" charset="0"/>
              </a:rPr>
              <a:t>Certain commercial EO data suppliers are also providing data.</a:t>
            </a:r>
          </a:p>
          <a:p>
            <a:pPr marL="577850" indent="-577850">
              <a:lnSpc>
                <a:spcPct val="20000"/>
              </a:lnSpc>
              <a:defRPr/>
            </a:pPr>
            <a:endParaRPr lang="en-US" sz="2000" dirty="0">
              <a:cs typeface="Arial" charset="0"/>
            </a:endParaRPr>
          </a:p>
          <a:p>
            <a:pPr>
              <a:defRPr/>
            </a:pPr>
            <a:endParaRPr lang="en-AU" dirty="0">
              <a:latin typeface="Arial" charset="0"/>
              <a:ea typeface="ＭＳ Ｐゴシック" charset="0"/>
              <a:cs typeface="ＭＳ Ｐゴシック" charset="0"/>
            </a:endParaRPr>
          </a:p>
          <a:p>
            <a:pPr lvl="1">
              <a:defRPr/>
            </a:pPr>
            <a:endParaRPr lang="en-US" sz="1600" dirty="0">
              <a:latin typeface="Arial" charset="0"/>
              <a:ea typeface="ＭＳ Ｐゴシック" charset="0"/>
              <a:cs typeface="ＭＳ Ｐゴシック" charset="0"/>
            </a:endParaRPr>
          </a:p>
          <a:p>
            <a:pPr marL="742950" lvl="1" indent="-285750">
              <a:buFont typeface="Arial"/>
              <a:buChar char="•"/>
              <a:defRPr/>
            </a:pPr>
            <a:endParaRPr lang="en-US" dirty="0">
              <a:latin typeface="Arial" charset="0"/>
              <a:ea typeface="ＭＳ Ｐゴシック" charset="0"/>
              <a:cs typeface="ＭＳ Ｐゴシック" charset="0"/>
            </a:endParaRPr>
          </a:p>
          <a:p>
            <a:pPr marL="285750" indent="-285750">
              <a:buFont typeface="Lucida Grande"/>
              <a:buChar char="-"/>
              <a:defRPr/>
            </a:pPr>
            <a:endParaRPr lang="en-US" dirty="0">
              <a:latin typeface="Arial" charset="0"/>
              <a:ea typeface="ＭＳ Ｐゴシック" charset="0"/>
              <a:cs typeface="ＭＳ Ｐゴシック" charset="0"/>
            </a:endParaRPr>
          </a:p>
          <a:p>
            <a:pPr marL="742950" lvl="1" indent="-285750">
              <a:buFont typeface="Arial"/>
              <a:buChar char="•"/>
              <a:defRPr/>
            </a:pPr>
            <a:endParaRPr lang="en-US" dirty="0">
              <a:latin typeface="Arial" charset="0"/>
              <a:ea typeface="ＭＳ Ｐゴシック" charset="0"/>
              <a:cs typeface="ＭＳ Ｐゴシック" charset="0"/>
            </a:endParaRPr>
          </a:p>
          <a:p>
            <a:pPr marL="285750" indent="-285750">
              <a:buFont typeface="Arial"/>
              <a:buChar char="•"/>
              <a:defRPr/>
            </a:pPr>
            <a:endParaRPr lang="en-US" dirty="0">
              <a:latin typeface="Arial" charset="0"/>
              <a:ea typeface="ＭＳ Ｐゴシック" charset="0"/>
              <a:cs typeface="ＭＳ Ｐゴシック" charset="0"/>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4294967295"/>
          </p:nvPr>
        </p:nvSpPr>
        <p:spPr>
          <a:xfrm>
            <a:off x="198438" y="1389063"/>
            <a:ext cx="8515350" cy="4525962"/>
          </a:xfrm>
        </p:spPr>
        <p:txBody>
          <a:bodyPr/>
          <a:lstStyle/>
          <a:p>
            <a:pPr marL="701675" eaLnBrk="1" hangingPunct="1">
              <a:defRPr/>
            </a:pPr>
            <a:r>
              <a:rPr lang="en-GB" sz="2000" dirty="0" smtClean="0"/>
              <a:t>A JECAM user needs document has been drafted by JECAM that outlines the science plan and detailed data needs for the sites and the bulk of this information is available on the JECAM.org website. </a:t>
            </a:r>
          </a:p>
          <a:p>
            <a:pPr marL="701675" eaLnBrk="1" hangingPunct="1">
              <a:defRPr/>
            </a:pPr>
            <a:r>
              <a:rPr lang="en-GB" sz="2000" dirty="0" smtClean="0"/>
              <a:t>JECAM sites identify imagery needs on a template containing participating sensors (timing, sensor parameters)</a:t>
            </a:r>
          </a:p>
          <a:p>
            <a:pPr marL="701675" eaLnBrk="1" hangingPunct="1">
              <a:defRPr/>
            </a:pPr>
            <a:r>
              <a:rPr lang="en-GB" sz="2000" dirty="0" smtClean="0"/>
              <a:t>NASA-CEOS COVE tool is used to identify potential acquisition opportunities. </a:t>
            </a:r>
          </a:p>
          <a:p>
            <a:pPr marL="701675" eaLnBrk="1" hangingPunct="1">
              <a:defRPr/>
            </a:pPr>
            <a:r>
              <a:rPr lang="en-GB" sz="2000" dirty="0" smtClean="0"/>
              <a:t>JECAM coordination has worked with data providers to create a documented process on how to order and access data from each provider, but is out of the loop for order submission and tracking. </a:t>
            </a:r>
          </a:p>
          <a:p>
            <a:pPr marL="701675" eaLnBrk="1" hangingPunct="1">
              <a:defRPr/>
            </a:pPr>
            <a:r>
              <a:rPr lang="en-GB" sz="2000" dirty="0" smtClean="0"/>
              <a:t>Space agency and commercial providers acquire and distribute the data to the JECAM site leads. Sites manage the data.</a:t>
            </a:r>
          </a:p>
          <a:p>
            <a:pPr marL="358775" indent="0" eaLnBrk="1" hangingPunct="1">
              <a:defRPr/>
            </a:pPr>
            <a:endParaRPr lang="en-US" sz="1800" dirty="0" smtClean="0"/>
          </a:p>
        </p:txBody>
      </p:sp>
      <p:sp>
        <p:nvSpPr>
          <p:cNvPr id="12291"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F8D4A57C-BD1C-410A-93E1-A8ABB4D9148E}" type="slidenum">
              <a:rPr lang="en-US" altLang="ja-JP" sz="1200">
                <a:solidFill>
                  <a:srgbClr val="898989"/>
                </a:solidFill>
                <a:latin typeface="Calibri" pitchFamily="34" charset="0"/>
                <a:cs typeface="Arial" pitchFamily="34" charset="0"/>
              </a:rPr>
              <a:pPr algn="r"/>
              <a:t>8</a:t>
            </a:fld>
            <a:endParaRPr lang="en-US" altLang="ja-JP" sz="1200">
              <a:solidFill>
                <a:srgbClr val="898989"/>
              </a:solidFill>
              <a:latin typeface="Calibri" pitchFamily="34" charset="0"/>
              <a:cs typeface="Arial" pitchFamily="34" charset="0"/>
            </a:endParaRPr>
          </a:p>
        </p:txBody>
      </p:sp>
      <p:sp>
        <p:nvSpPr>
          <p:cNvPr id="12292" name="Slide Number Placeholder 1"/>
          <p:cNvSpPr>
            <a:spLocks noGrp="1"/>
          </p:cNvSpPr>
          <p:nvPr>
            <p:ph type="sldNum" sz="quarter" idx="10"/>
          </p:nvPr>
        </p:nvSpPr>
        <p:spPr bwMode="auto">
          <a:xfrm>
            <a:off x="6553200" y="6356350"/>
            <a:ext cx="2133600" cy="365125"/>
          </a:xfrm>
          <a:noFill/>
          <a:ln>
            <a:miter lim="800000"/>
            <a:headEnd/>
            <a:tailEnd/>
          </a:ln>
        </p:spPr>
        <p:txBody>
          <a:bodyPr/>
          <a:lstStyle/>
          <a:p>
            <a:endParaRPr lang="en-CA" smtClean="0">
              <a:latin typeface="Calibri" pitchFamily="34" charset="0"/>
              <a:ea typeface="ＭＳ Ｐゴシック" pitchFamily="34" charset="-128"/>
            </a:endParaRPr>
          </a:p>
        </p:txBody>
      </p:sp>
      <p:sp>
        <p:nvSpPr>
          <p:cNvPr id="12293" name="Title 1"/>
          <p:cNvSpPr txBox="1">
            <a:spLocks/>
          </p:cNvSpPr>
          <p:nvPr/>
        </p:nvSpPr>
        <p:spPr bwMode="auto">
          <a:xfrm>
            <a:off x="1320800" y="101600"/>
            <a:ext cx="7764463" cy="609600"/>
          </a:xfrm>
          <a:prstGeom prst="rect">
            <a:avLst/>
          </a:prstGeom>
          <a:noFill/>
          <a:ln w="9525">
            <a:noFill/>
            <a:miter lim="800000"/>
            <a:headEnd/>
            <a:tailEnd/>
          </a:ln>
        </p:spPr>
        <p:txBody>
          <a:bodyPr anchor="ctr"/>
          <a:lstStyle/>
          <a:p>
            <a:pPr algn="r"/>
            <a:r>
              <a:rPr lang="en-US" sz="3200" b="1">
                <a:solidFill>
                  <a:schemeClr val="bg1"/>
                </a:solidFill>
                <a:latin typeface="Tahoma" pitchFamily="34" charset="0"/>
                <a:cs typeface="Tahoma" pitchFamily="34" charset="0"/>
              </a:rPr>
              <a:t>JECAM Progress to Date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52488" y="220663"/>
            <a:ext cx="8229600" cy="533400"/>
          </a:xfrm>
        </p:spPr>
        <p:txBody>
          <a:bodyPr/>
          <a:lstStyle/>
          <a:p>
            <a:r>
              <a:rPr lang="en-CA" sz="2400" smtClean="0">
                <a:latin typeface="Arial" pitchFamily="34" charset="0"/>
                <a:ea typeface="ＭＳ Ｐゴシック" pitchFamily="34" charset="-128"/>
              </a:rPr>
              <a:t>Data Requests of JECAM Sites: </a:t>
            </a:r>
            <a:br>
              <a:rPr lang="en-CA" sz="2400" smtClean="0">
                <a:latin typeface="Arial" pitchFamily="34" charset="0"/>
                <a:ea typeface="ＭＳ Ｐゴシック" pitchFamily="34" charset="-128"/>
              </a:rPr>
            </a:br>
            <a:r>
              <a:rPr lang="en-CA" sz="2400" smtClean="0">
                <a:latin typeface="Arial" pitchFamily="34" charset="0"/>
                <a:ea typeface="ＭＳ Ｐゴシック" pitchFamily="34" charset="-128"/>
              </a:rPr>
              <a:t>Canadian RED River and South Nation Watersheds</a:t>
            </a:r>
          </a:p>
        </p:txBody>
      </p:sp>
      <p:graphicFrame>
        <p:nvGraphicFramePr>
          <p:cNvPr id="5" name="Content Placeholder 4"/>
          <p:cNvGraphicFramePr>
            <a:graphicFrameLocks noGrp="1"/>
          </p:cNvGraphicFramePr>
          <p:nvPr>
            <p:ph idx="1"/>
          </p:nvPr>
        </p:nvGraphicFramePr>
        <p:xfrm>
          <a:off x="457200" y="1600200"/>
          <a:ext cx="8229600" cy="444976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pPr algn="ctr"/>
                      <a:endParaRPr lang="en-CA" sz="1800" dirty="0"/>
                    </a:p>
                  </a:txBody>
                  <a:tcPr marT="45717" marB="45717"/>
                </a:tc>
                <a:tc>
                  <a:txBody>
                    <a:bodyPr/>
                    <a:lstStyle/>
                    <a:p>
                      <a:pPr algn="ctr"/>
                      <a:r>
                        <a:rPr lang="en-CA" sz="1800" dirty="0" smtClean="0"/>
                        <a:t>Red River</a:t>
                      </a:r>
                      <a:endParaRPr lang="en-CA" sz="1800" dirty="0"/>
                    </a:p>
                  </a:txBody>
                  <a:tcPr marT="45717" marB="45717"/>
                </a:tc>
                <a:tc>
                  <a:txBody>
                    <a:bodyPr/>
                    <a:lstStyle/>
                    <a:p>
                      <a:pPr algn="ctr"/>
                      <a:r>
                        <a:rPr lang="en-CA" sz="1800" dirty="0" smtClean="0"/>
                        <a:t>South Nation</a:t>
                      </a:r>
                      <a:endParaRPr lang="en-CA" sz="1800" dirty="0"/>
                    </a:p>
                  </a:txBody>
                  <a:tcPr marT="45717" marB="45717"/>
                </a:tc>
              </a:tr>
              <a:tr h="370814">
                <a:tc>
                  <a:txBody>
                    <a:bodyPr/>
                    <a:lstStyle/>
                    <a:p>
                      <a:pPr algn="ctr"/>
                      <a:r>
                        <a:rPr lang="en-CA" sz="1800" dirty="0" smtClean="0"/>
                        <a:t>Landsat-5 &amp; 7</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smtClean="0"/>
                        <a:t>AWIFS</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endParaRPr lang="en-CA" sz="1800" dirty="0"/>
                    </a:p>
                  </a:txBody>
                  <a:tcPr marT="45717" marB="45717"/>
                </a:tc>
              </a:tr>
              <a:tr h="370814">
                <a:tc>
                  <a:txBody>
                    <a:bodyPr/>
                    <a:lstStyle/>
                    <a:p>
                      <a:pPr algn="ctr"/>
                      <a:r>
                        <a:rPr lang="en-CA" sz="1800" dirty="0" smtClean="0"/>
                        <a:t>LISS-3</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smtClean="0"/>
                        <a:t>LISS-4</a:t>
                      </a:r>
                      <a:endParaRPr lang="en-CA" sz="1800" dirty="0"/>
                    </a:p>
                  </a:txBody>
                  <a:tcPr marT="45717" marB="45717"/>
                </a:tc>
                <a:tc>
                  <a:txBody>
                    <a:bodyPr/>
                    <a:lstStyle/>
                    <a:p>
                      <a:pPr algn="ct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smtClean="0"/>
                        <a:t>UK DMC-2</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err="1" smtClean="0"/>
                        <a:t>RapidEye</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err="1" smtClean="0"/>
                        <a:t>Quickbird</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smtClean="0"/>
                        <a:t>Worldview-1 &amp; 2</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smtClean="0"/>
                        <a:t>RADARSAT-2</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r>
                        <a:rPr lang="en-CA" sz="1800" dirty="0" err="1" smtClean="0"/>
                        <a:t>TerraSAR</a:t>
                      </a: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c>
                  <a:txBody>
                    <a:bodyPr/>
                    <a:lstStyle/>
                    <a:p>
                      <a:pPr algn="ctr"/>
                      <a:r>
                        <a:rPr lang="en-CA" sz="1800" dirty="0" smtClean="0"/>
                        <a:t>X</a:t>
                      </a:r>
                      <a:endParaRPr lang="en-CA" sz="1800" dirty="0"/>
                    </a:p>
                  </a:txBody>
                  <a:tcPr marT="45717" marB="45717"/>
                </a:tc>
              </a:tr>
              <a:tr h="370814">
                <a:tc>
                  <a:txBody>
                    <a:bodyPr/>
                    <a:lstStyle/>
                    <a:p>
                      <a:pPr algn="ctr"/>
                      <a:endParaRPr lang="en-CA" sz="1800"/>
                    </a:p>
                  </a:txBody>
                  <a:tcPr marT="45717" marB="45717"/>
                </a:tc>
                <a:tc>
                  <a:txBody>
                    <a:bodyPr/>
                    <a:lstStyle/>
                    <a:p>
                      <a:pPr algn="ctr"/>
                      <a:endParaRPr lang="en-CA" sz="1800"/>
                    </a:p>
                  </a:txBody>
                  <a:tcPr marT="45717" marB="45717"/>
                </a:tc>
                <a:tc>
                  <a:txBody>
                    <a:bodyPr/>
                    <a:lstStyle/>
                    <a:p>
                      <a:pPr algn="ctr"/>
                      <a:endParaRPr lang="en-CA" sz="1800" dirty="0"/>
                    </a:p>
                  </a:txBody>
                  <a:tcPr marT="45717" marB="45717"/>
                </a:tc>
              </a:tr>
            </a:tbl>
          </a:graphicData>
        </a:graphic>
      </p:graphicFrame>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25799</TotalTime>
  <Words>1078</Words>
  <Application>Microsoft Office PowerPoint</Application>
  <PresentationFormat>On-screen Show (4:3)</PresentationFormat>
  <Paragraphs>408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4_EUM_template_v03</vt:lpstr>
      <vt:lpstr>Slide 1</vt:lpstr>
      <vt:lpstr>Outline</vt:lpstr>
      <vt:lpstr>Slide 3</vt:lpstr>
      <vt:lpstr>Slide 4</vt:lpstr>
      <vt:lpstr>Slide 5</vt:lpstr>
      <vt:lpstr>Slide 6</vt:lpstr>
      <vt:lpstr>CEOS Role</vt:lpstr>
      <vt:lpstr>Slide 8</vt:lpstr>
      <vt:lpstr>Data Requests of JECAM Sites:  Canadian RED River and South Nation Watersheds</vt:lpstr>
      <vt:lpstr>Data Requests of JECAM Sites:  US and Mexico</vt:lpstr>
      <vt:lpstr>Data Requests of JECAM Sites:  Argentina and Paraguay</vt:lpstr>
      <vt:lpstr>Data Requests of Chinese JECAM Sites</vt:lpstr>
      <vt:lpstr>Data Requests of JECAM Sites:  Belgium, Russia, Ukraine</vt:lpstr>
      <vt:lpstr>Data Requests of JECAM Sites: South Africa</vt:lpstr>
      <vt:lpstr>Lessons Learned and Next Steps</vt:lpstr>
      <vt:lpstr>JECAM Lessons for Global Croplands Monitoring (GEOGLAM)</vt:lpstr>
      <vt:lpstr>CEOS MEMBER AGENCY POCs for JECAM</vt:lpstr>
      <vt:lpstr>CEOS MEMBER AGENCY POCs for JECAM</vt:lpstr>
      <vt:lpstr>Commercial Data Provider Representatives</vt:lpstr>
      <vt:lpstr>Questions?</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Prasad S. Thenkabail</cp:lastModifiedBy>
  <cp:revision>172</cp:revision>
  <dcterms:created xsi:type="dcterms:W3CDTF">2011-11-16T09:23:13Z</dcterms:created>
  <dcterms:modified xsi:type="dcterms:W3CDTF">2012-09-10T02:12:13Z</dcterms:modified>
</cp:coreProperties>
</file>