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60" r:id="rId2"/>
    <p:sldId id="263" r:id="rId3"/>
    <p:sldId id="266" r:id="rId4"/>
    <p:sldId id="265" r:id="rId5"/>
    <p:sldId id="262" r:id="rId6"/>
    <p:sldId id="264" r:id="rId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4696" autoAdjust="0"/>
  </p:normalViewPr>
  <p:slideViewPr>
    <p:cSldViewPr snapToGrid="0" snapToObjects="1">
      <p:cViewPr varScale="1">
        <p:scale>
          <a:sx n="70" d="100"/>
          <a:sy n="70" d="100"/>
        </p:scale>
        <p:origin x="-43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9/6/2012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&lt;#&gt;</a:t>
            </a:fld>
            <a:endParaRPr 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&lt;#&gt;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dirty="0">
              <a:latin typeface="Tahoma" pitchFamily="34" charset="0"/>
            </a:endParaRPr>
          </a:p>
        </p:txBody>
      </p:sp>
      <p:sp>
        <p:nvSpPr>
          <p:cNvPr id="6" name="Rectangle 36"/>
          <p:cNvSpPr>
            <a:spLocks noChangeArrowheads="1"/>
          </p:cNvSpPr>
          <p:nvPr userDrawn="1"/>
        </p:nvSpPr>
        <p:spPr bwMode="auto">
          <a:xfrm>
            <a:off x="962758" y="6523039"/>
            <a:ext cx="4685578"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SIT</a:t>
            </a:r>
            <a:r>
              <a:rPr lang="de-DE" sz="1000" baseline="0" dirty="0" smtClean="0">
                <a:solidFill>
                  <a:schemeClr val="tx2">
                    <a:lumMod val="50000"/>
                  </a:schemeClr>
                </a:solidFill>
                <a:latin typeface="Century Gothic" pitchFamily="34" charset="0"/>
              </a:rPr>
              <a:t> Technical Workshop</a:t>
            </a:r>
            <a:r>
              <a:rPr lang="de-DE" sz="1000" dirty="0" smtClean="0">
                <a:solidFill>
                  <a:schemeClr val="tx2">
                    <a:lumMod val="50000"/>
                  </a:schemeClr>
                </a:solidFill>
                <a:latin typeface="Century Gothic" pitchFamily="34" charset="0"/>
              </a:rPr>
              <a:t> |Reston, Virginia, USA| 11-12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&lt;#&gt;</a:t>
            </a:fld>
            <a:endParaRPr lang="en-US" dirty="0"/>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588897" cy="553998"/>
          </a:xfrm>
          <a:prstGeom prst="rect">
            <a:avLst/>
          </a:prstGeom>
          <a:noFill/>
        </p:spPr>
        <p:txBody>
          <a:bodyPr wrap="none">
            <a:spAutoFit/>
          </a:bodyPr>
          <a:lstStyle/>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SIT Technical Workshop</a:t>
            </a: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11-12</a:t>
            </a:r>
            <a:r>
              <a:rPr lang="en-US" sz="1000" b="1" dirty="0">
                <a:solidFill>
                  <a:srgbClr val="FFFFFF"/>
                </a:solidFill>
                <a:latin typeface="Arial Unicode MS" pitchFamily="-111" charset="0"/>
                <a:ea typeface="ＭＳ Ｐゴシック" pitchFamily="-105" charset="-128"/>
                <a:cs typeface="ＭＳ Ｐゴシック" pitchFamily="-105" charset="-128"/>
              </a:rPr>
              <a:t>, 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&lt;#&gt;</a:t>
            </a:fld>
            <a:endParaRPr lang="en-US" dirty="0"/>
          </a:p>
        </p:txBody>
      </p:sp>
      <p:pic>
        <p:nvPicPr>
          <p:cNvPr id="10" name="Picture 34"/>
          <p:cNvPicPr>
            <a:picLocks noChangeAspect="1" noChangeArrowheads="1"/>
          </p:cNvPicPr>
          <p:nvPr userDrawn="1"/>
        </p:nvPicPr>
        <p:blipFill>
          <a:blip r:embed="rId5"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&lt;CEOS Work Plan section reference&gt;</a:t>
            </a:r>
          </a:p>
          <a:p>
            <a:pPr eaLnBrk="1" hangingPunct="1"/>
            <a:r>
              <a:rPr lang="en-GB" altLang="ja-JP" dirty="0" smtClean="0">
                <a:latin typeface="Calibri" pitchFamily="34" charset="0"/>
                <a:ea typeface="ＭＳ Ｐゴシック" pitchFamily="50" charset="-128"/>
              </a:rPr>
              <a:t>Takao Akutsu</a:t>
            </a:r>
          </a:p>
          <a:p>
            <a:pPr eaLnBrk="1" hangingPunct="1"/>
            <a:r>
              <a:rPr lang="en-GB" altLang="ja-JP" dirty="0" smtClean="0">
                <a:latin typeface="Calibri" pitchFamily="34" charset="0"/>
                <a:ea typeface="ＭＳ Ｐゴシック" pitchFamily="50" charset="-128"/>
              </a:rPr>
              <a:t>JAXA</a:t>
            </a:r>
          </a:p>
        </p:txBody>
      </p:sp>
      <p:sp>
        <p:nvSpPr>
          <p:cNvPr id="13315" name="Rectangle 44"/>
          <p:cNvSpPr>
            <a:spLocks noGrp="1" noChangeArrowheads="1"/>
          </p:cNvSpPr>
          <p:nvPr>
            <p:ph type="ctrTitle"/>
          </p:nvPr>
        </p:nvSpPr>
        <p:spPr>
          <a:xfrm>
            <a:off x="1760561" y="666750"/>
            <a:ext cx="7140185" cy="1874838"/>
          </a:xfrm>
        </p:spPr>
        <p:txBody>
          <a:bodyPr/>
          <a:lstStyle/>
          <a:p>
            <a:r>
              <a:rPr lang="en-US" dirty="0" smtClean="0"/>
              <a:t>RIO+20 Outreach and Lessons Learned for CEOS Involvement at Future Major Intergovernmental Meetings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CEOS’s Activities at RIO+20</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Short summary:</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CEOS participated the RIO+20 side events</a:t>
            </a:r>
          </a:p>
          <a:p>
            <a:pPr marL="1257300" lvl="2" indent="-342900" defTabSz="914400">
              <a:lnSpc>
                <a:spcPct val="90000"/>
              </a:lnSpc>
              <a:spcBef>
                <a:spcPct val="20000"/>
              </a:spcBef>
              <a:buFont typeface="Arial" charset="0"/>
              <a:buChar char="•"/>
            </a:pPr>
            <a:r>
              <a:rPr lang="en-GB" altLang="ja-JP" b="1" u="sng" dirty="0" smtClean="0">
                <a:solidFill>
                  <a:schemeClr val="tx1">
                    <a:lumMod val="75000"/>
                  </a:schemeClr>
                </a:solidFill>
                <a:latin typeface="Arial" pitchFamily="34" charset="0"/>
                <a:ea typeface="ＭＳ Ｐゴシック" pitchFamily="50" charset="-128"/>
                <a:cs typeface="Arial" pitchFamily="34" charset="0"/>
              </a:rPr>
              <a:t>EU Side Event</a:t>
            </a:r>
            <a:r>
              <a:rPr lang="en-GB" altLang="ja-JP" b="1" dirty="0" smtClean="0">
                <a:solidFill>
                  <a:schemeClr val="tx1">
                    <a:lumMod val="75000"/>
                  </a:schemeClr>
                </a:solidFill>
                <a:latin typeface="Arial" pitchFamily="34" charset="0"/>
                <a:ea typeface="ＭＳ Ｐゴシック" pitchFamily="50" charset="-128"/>
                <a:cs typeface="Arial" pitchFamily="34" charset="0"/>
              </a:rPr>
              <a:t>:</a:t>
            </a:r>
            <a:endParaRPr lang="en-GB" altLang="ja-JP" dirty="0" smtClean="0">
              <a:solidFill>
                <a:schemeClr val="tx1">
                  <a:lumMod val="75000"/>
                </a:schemeClr>
              </a:solidFill>
              <a:latin typeface="Arial" pitchFamily="34" charset="0"/>
              <a:ea typeface="ＭＳ Ｐゴシック" pitchFamily="50" charset="-128"/>
              <a:cs typeface="Arial" pitchFamily="34" charset="0"/>
            </a:endParaRP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Monday 18 June 2012, 12:00- 14:00</a:t>
            </a: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Observing, sharing, informing using GEOSS to support sustainable development: The case of global water resources</a:t>
            </a: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CEOS Participants</a:t>
            </a:r>
          </a:p>
          <a:p>
            <a:pPr marL="2171700" lvl="4"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Dr. S. Briggs, ESA</a:t>
            </a:r>
            <a:endParaRPr lang="en-GB" altLang="ja-JP" b="1" u="sng"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buFont typeface="Arial" charset="0"/>
              <a:buChar char="•"/>
            </a:pPr>
            <a:r>
              <a:rPr lang="en-GB" altLang="ja-JP" b="1" u="sng" dirty="0" smtClean="0">
                <a:solidFill>
                  <a:schemeClr val="tx1">
                    <a:lumMod val="75000"/>
                  </a:schemeClr>
                </a:solidFill>
                <a:latin typeface="Arial" pitchFamily="34" charset="0"/>
                <a:ea typeface="ＭＳ Ｐゴシック" pitchFamily="50" charset="-128"/>
                <a:cs typeface="Arial" pitchFamily="34" charset="0"/>
              </a:rPr>
              <a:t>GEO/Japan Exhibition Booth:</a:t>
            </a: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Poster: demonstrated four thematic posters which explained satellite contributions to GEOSS SBA areas (Disaster, Water, Agriculture and Carbon)</a:t>
            </a: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Outreach materials: CEOS Newsletter, CEOS one pager</a:t>
            </a: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Video: CEOS Virtual Constellations</a:t>
            </a: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Souvenir: CEOS coaster</a:t>
            </a:r>
            <a:endParaRPr lang="en-GB" altLang="ja-JP" sz="1400" u="sng" dirty="0" smtClean="0">
              <a:solidFill>
                <a:schemeClr val="tx1">
                  <a:lumMod val="75000"/>
                </a:schemeClr>
              </a:solidFill>
              <a:latin typeface="Arial" pitchFamily="34" charset="0"/>
              <a:ea typeface="ＭＳ Ｐゴシック" pitchFamily="50" charset="-128"/>
              <a:cs typeface="Arial" pitchFamily="34" charset="0"/>
            </a:endParaRPr>
          </a:p>
          <a:p>
            <a:pPr marL="1257300" lvl="2" indent="-342900" defTabSz="914400">
              <a:lnSpc>
                <a:spcPct val="90000"/>
              </a:lnSpc>
              <a:spcBef>
                <a:spcPct val="20000"/>
              </a:spcBef>
              <a:buFont typeface="Arial" charset="0"/>
              <a:buChar char="•"/>
            </a:pPr>
            <a:r>
              <a:rPr lang="en-GB" altLang="ja-JP" b="1" u="sng" dirty="0" smtClean="0">
                <a:solidFill>
                  <a:schemeClr val="tx1">
                    <a:lumMod val="75000"/>
                  </a:schemeClr>
                </a:solidFill>
                <a:latin typeface="Arial" pitchFamily="34" charset="0"/>
                <a:ea typeface="ＭＳ Ｐゴシック" pitchFamily="50" charset="-128"/>
                <a:cs typeface="Arial" pitchFamily="34" charset="0"/>
              </a:rPr>
              <a:t>GEO/Japan Side Event</a:t>
            </a:r>
            <a:r>
              <a:rPr lang="en-GB" altLang="ja-JP" b="1" dirty="0" smtClean="0">
                <a:solidFill>
                  <a:schemeClr val="tx1">
                    <a:lumMod val="75000"/>
                  </a:schemeClr>
                </a:solidFill>
                <a:latin typeface="Arial" pitchFamily="34" charset="0"/>
                <a:ea typeface="ＭＳ Ｐゴシック" pitchFamily="50" charset="-128"/>
                <a:cs typeface="Arial" pitchFamily="34" charset="0"/>
              </a:rPr>
              <a:t>:</a:t>
            </a:r>
            <a:endParaRPr lang="en-GB" altLang="ja-JP" b="1" dirty="0" smtClean="0">
              <a:solidFill>
                <a:srgbClr val="FF0000"/>
              </a:solidFill>
              <a:latin typeface="Arial" pitchFamily="34" charset="0"/>
              <a:ea typeface="ＭＳ Ｐゴシック" pitchFamily="50" charset="-128"/>
              <a:cs typeface="Arial" pitchFamily="34" charset="0"/>
            </a:endParaRP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19 June 2012, 15:10-16:40</a:t>
            </a: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High-level Thematic Debate on “Global Earth Observation: an integrated approach to Human Security, the Environment and the Economy”</a:t>
            </a: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CEOS Panellists: Dr. M. Homma, JAXA and Dr. S. Briggs, ESA</a:t>
            </a:r>
          </a:p>
          <a:p>
            <a:pPr marL="1714500" lvl="3" indent="-342900" defTabSz="914400">
              <a:lnSpc>
                <a:spcPct val="90000"/>
              </a:lnSpc>
              <a:spcBef>
                <a:spcPct val="20000"/>
              </a:spcBef>
              <a:buFont typeface="Arial" charset="0"/>
              <a:buChar char="•"/>
            </a:pPr>
            <a:r>
              <a:rPr lang="en-GB" altLang="ja-JP" sz="1400" dirty="0" smtClean="0">
                <a:solidFill>
                  <a:schemeClr val="tx1">
                    <a:lumMod val="75000"/>
                  </a:schemeClr>
                </a:solidFill>
                <a:latin typeface="Arial" pitchFamily="34" charset="0"/>
                <a:ea typeface="ＭＳ Ｐゴシック" pitchFamily="50" charset="-128"/>
                <a:cs typeface="Arial" pitchFamily="34" charset="0"/>
              </a:rPr>
              <a:t>Adopted the “ Outcomes of the High-level Thematic Debate on “Global Earth Observation”</a:t>
            </a:r>
          </a:p>
          <a:p>
            <a:pPr marL="173038" indent="-174625" defTabSz="914400" eaLnBrk="0" hangingPunct="0">
              <a:spcBef>
                <a:spcPts val="600"/>
              </a:spcBef>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dirty="0"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CEOS’s Activities at RIO+20</a:t>
            </a:r>
          </a:p>
        </p:txBody>
      </p:sp>
      <p:pic>
        <p:nvPicPr>
          <p:cNvPr id="2050" name="Picture 2" descr="C:\Documents and Settings\59004\デスクトップ\DSCF5012.JPG"/>
          <p:cNvPicPr>
            <a:picLocks noChangeAspect="1" noChangeArrowheads="1"/>
          </p:cNvPicPr>
          <p:nvPr/>
        </p:nvPicPr>
        <p:blipFill>
          <a:blip r:embed="rId3"/>
          <a:srcRect/>
          <a:stretch>
            <a:fillRect/>
          </a:stretch>
        </p:blipFill>
        <p:spPr bwMode="auto">
          <a:xfrm>
            <a:off x="4914495" y="1720267"/>
            <a:ext cx="3964042" cy="2973031"/>
          </a:xfrm>
          <a:prstGeom prst="rect">
            <a:avLst/>
          </a:prstGeom>
          <a:noFill/>
        </p:spPr>
      </p:pic>
      <p:sp>
        <p:nvSpPr>
          <p:cNvPr id="6" name="正方形/長方形 5"/>
          <p:cNvSpPr/>
          <p:nvPr/>
        </p:nvSpPr>
        <p:spPr>
          <a:xfrm>
            <a:off x="424492" y="3866541"/>
            <a:ext cx="3339376" cy="369332"/>
          </a:xfrm>
          <a:prstGeom prst="rect">
            <a:avLst/>
          </a:prstGeom>
        </p:spPr>
        <p:txBody>
          <a:bodyPr wrap="none">
            <a:spAutoFit/>
          </a:bodyPr>
          <a:lstStyle/>
          <a:p>
            <a:r>
              <a:rPr lang="en-GB" altLang="ja-JP" b="1" u="sng" dirty="0" smtClean="0">
                <a:solidFill>
                  <a:schemeClr val="tx1">
                    <a:lumMod val="75000"/>
                  </a:schemeClr>
                </a:solidFill>
                <a:latin typeface="Arial" pitchFamily="34" charset="0"/>
                <a:ea typeface="ＭＳ Ｐゴシック" pitchFamily="50" charset="-128"/>
                <a:cs typeface="Arial" pitchFamily="34" charset="0"/>
              </a:rPr>
              <a:t>GEO/Japan Exhibition Booth</a:t>
            </a:r>
            <a:endParaRPr lang="ja-JP" altLang="en-US" dirty="0"/>
          </a:p>
        </p:txBody>
      </p:sp>
      <p:sp>
        <p:nvSpPr>
          <p:cNvPr id="7" name="正方形/長方形 6"/>
          <p:cNvSpPr/>
          <p:nvPr/>
        </p:nvSpPr>
        <p:spPr>
          <a:xfrm>
            <a:off x="5671026" y="4737060"/>
            <a:ext cx="2672526" cy="369332"/>
          </a:xfrm>
          <a:prstGeom prst="rect">
            <a:avLst/>
          </a:prstGeom>
        </p:spPr>
        <p:txBody>
          <a:bodyPr wrap="none">
            <a:spAutoFit/>
          </a:bodyPr>
          <a:lstStyle/>
          <a:p>
            <a:r>
              <a:rPr lang="en-GB" altLang="ja-JP" b="1" u="sng" dirty="0" smtClean="0">
                <a:solidFill>
                  <a:schemeClr val="tx1">
                    <a:lumMod val="75000"/>
                  </a:schemeClr>
                </a:solidFill>
                <a:latin typeface="Arial" pitchFamily="34" charset="0"/>
                <a:ea typeface="ＭＳ Ｐゴシック" pitchFamily="50" charset="-128"/>
                <a:cs typeface="Arial" pitchFamily="34" charset="0"/>
              </a:rPr>
              <a:t>GEO/Japan Side Event</a:t>
            </a:r>
            <a:endParaRPr lang="ja-JP" altLang="en-US" dirty="0"/>
          </a:p>
        </p:txBody>
      </p:sp>
      <p:pic>
        <p:nvPicPr>
          <p:cNvPr id="2051" name="Picture 3" descr="C:\Documents and Settings\59004\デスクトップ\DSCF7008.jpg"/>
          <p:cNvPicPr>
            <a:picLocks noChangeAspect="1" noChangeArrowheads="1"/>
          </p:cNvPicPr>
          <p:nvPr/>
        </p:nvPicPr>
        <p:blipFill>
          <a:blip r:embed="rId4"/>
          <a:srcRect/>
          <a:stretch>
            <a:fillRect/>
          </a:stretch>
        </p:blipFill>
        <p:spPr bwMode="auto">
          <a:xfrm>
            <a:off x="424492" y="1580307"/>
            <a:ext cx="3048312" cy="2286234"/>
          </a:xfrm>
          <a:prstGeom prst="rect">
            <a:avLst/>
          </a:prstGeom>
          <a:noFill/>
        </p:spPr>
      </p:pic>
      <p:pic>
        <p:nvPicPr>
          <p:cNvPr id="2052" name="Picture 4" descr="C:\Documents and Settings\59004\デスクトップ\SDIM0010.jpg"/>
          <p:cNvPicPr>
            <a:picLocks noChangeAspect="1" noChangeArrowheads="1"/>
          </p:cNvPicPr>
          <p:nvPr/>
        </p:nvPicPr>
        <p:blipFill>
          <a:blip r:embed="rId5"/>
          <a:srcRect/>
          <a:stretch>
            <a:fillRect/>
          </a:stretch>
        </p:blipFill>
        <p:spPr bwMode="auto">
          <a:xfrm>
            <a:off x="1184322" y="4375833"/>
            <a:ext cx="3251200" cy="2168525"/>
          </a:xfrm>
          <a:prstGeom prst="rect">
            <a:avLst/>
          </a:prstGeom>
          <a:noFill/>
        </p:spPr>
      </p:pic>
      <p:sp>
        <p:nvSpPr>
          <p:cNvPr id="9" name="正方形/長方形 8"/>
          <p:cNvSpPr/>
          <p:nvPr/>
        </p:nvSpPr>
        <p:spPr>
          <a:xfrm>
            <a:off x="4566474" y="6175026"/>
            <a:ext cx="4083169" cy="369332"/>
          </a:xfrm>
          <a:prstGeom prst="rect">
            <a:avLst/>
          </a:prstGeom>
        </p:spPr>
        <p:txBody>
          <a:bodyPr wrap="none">
            <a:spAutoFit/>
          </a:bodyPr>
          <a:lstStyle/>
          <a:p>
            <a:r>
              <a:rPr lang="en-GB" altLang="ja-JP" b="1" u="sng" dirty="0" smtClean="0">
                <a:solidFill>
                  <a:schemeClr val="tx1">
                    <a:lumMod val="75000"/>
                  </a:schemeClr>
                </a:solidFill>
                <a:latin typeface="Arial" pitchFamily="34" charset="0"/>
                <a:ea typeface="ＭＳ Ｐゴシック" pitchFamily="50" charset="-128"/>
                <a:cs typeface="Arial" pitchFamily="34" charset="0"/>
              </a:rPr>
              <a:t>Short </a:t>
            </a:r>
            <a:r>
              <a:rPr lang="en-GB" altLang="ja-JP" b="1" u="sng" dirty="0" err="1" smtClean="0">
                <a:solidFill>
                  <a:schemeClr val="tx1">
                    <a:lumMod val="75000"/>
                  </a:schemeClr>
                </a:solidFill>
                <a:latin typeface="Arial" pitchFamily="34" charset="0"/>
                <a:ea typeface="ＭＳ Ｐゴシック" pitchFamily="50" charset="-128"/>
                <a:cs typeface="Arial" pitchFamily="34" charset="0"/>
              </a:rPr>
              <a:t>Seminor</a:t>
            </a:r>
            <a:r>
              <a:rPr lang="en-GB" altLang="ja-JP" b="1" u="sng" dirty="0" smtClean="0">
                <a:solidFill>
                  <a:schemeClr val="tx1">
                    <a:lumMod val="75000"/>
                  </a:schemeClr>
                </a:solidFill>
                <a:latin typeface="Arial" pitchFamily="34" charset="0"/>
                <a:ea typeface="ＭＳ Ｐゴシック" pitchFamily="50" charset="-128"/>
                <a:cs typeface="Arial" pitchFamily="34" charset="0"/>
              </a:rPr>
              <a:t> at GEO/Japan Booth</a:t>
            </a:r>
            <a:endParaRPr lang="ja-JP" altLang="en-US" dirty="0"/>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CEOS’s Activities at RIO+20</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Short summary:</a:t>
            </a:r>
          </a:p>
          <a:p>
            <a:pPr marL="800100" lvl="1" indent="-342900" defTabSz="914400">
              <a:lnSpc>
                <a:spcPct val="90000"/>
              </a:lnSpc>
              <a:spcBef>
                <a:spcPct val="20000"/>
              </a:spcBef>
              <a:buFont typeface="Arial" charset="0"/>
              <a:buChar char="•"/>
            </a:pPr>
            <a:r>
              <a:rPr lang="en-GB" altLang="ja-JP" b="1" dirty="0" smtClean="0">
                <a:solidFill>
                  <a:schemeClr val="tx1">
                    <a:lumMod val="75000"/>
                  </a:schemeClr>
                </a:solidFill>
                <a:latin typeface="Arial" pitchFamily="34" charset="0"/>
                <a:ea typeface="ＭＳ Ｐゴシック" pitchFamily="50" charset="-128"/>
                <a:cs typeface="Arial" pitchFamily="34" charset="0"/>
              </a:rPr>
              <a:t>CEOS participated the RIO+20 side events</a:t>
            </a:r>
          </a:p>
          <a:p>
            <a:pPr marL="1257300" lvl="2" indent="-342900" defTabSz="914400">
              <a:lnSpc>
                <a:spcPct val="90000"/>
              </a:lnSpc>
              <a:spcBef>
                <a:spcPct val="20000"/>
              </a:spcBef>
              <a:buFont typeface="Arial" charset="0"/>
              <a:buChar char="•"/>
            </a:pPr>
            <a:r>
              <a:rPr lang="en-GB" altLang="ja-JP" b="1" u="sng" dirty="0" smtClean="0">
                <a:solidFill>
                  <a:schemeClr val="tx1">
                    <a:lumMod val="75000"/>
                  </a:schemeClr>
                </a:solidFill>
                <a:latin typeface="Arial" pitchFamily="34" charset="0"/>
                <a:ea typeface="ＭＳ Ｐゴシック" pitchFamily="50" charset="-128"/>
                <a:cs typeface="Arial" pitchFamily="34" charset="0"/>
              </a:rPr>
              <a:t>UNOOSA Side Event</a:t>
            </a:r>
            <a:r>
              <a:rPr lang="en-GB" altLang="ja-JP" b="1" dirty="0" smtClean="0">
                <a:solidFill>
                  <a:schemeClr val="tx1">
                    <a:lumMod val="75000"/>
                  </a:schemeClr>
                </a:solidFill>
                <a:latin typeface="Arial" pitchFamily="34" charset="0"/>
                <a:ea typeface="ＭＳ Ｐゴシック" pitchFamily="50" charset="-128"/>
                <a:cs typeface="Arial" pitchFamily="34" charset="0"/>
              </a:rPr>
              <a:t>:</a:t>
            </a:r>
          </a:p>
          <a:p>
            <a:pPr marL="1714500" lvl="3" indent="-342900" defTabSz="914400">
              <a:lnSpc>
                <a:spcPct val="90000"/>
              </a:lnSpc>
              <a:spcBef>
                <a:spcPct val="20000"/>
              </a:spcBef>
              <a:buFont typeface="Arial" charset="0"/>
              <a:buChar char="•"/>
            </a:pPr>
            <a:r>
              <a:rPr lang="en-GB" altLang="ja-JP" sz="1600" dirty="0" smtClean="0">
                <a:solidFill>
                  <a:schemeClr val="tx1">
                    <a:lumMod val="75000"/>
                  </a:schemeClr>
                </a:solidFill>
                <a:latin typeface="Arial" pitchFamily="34" charset="0"/>
                <a:ea typeface="ＭＳ Ｐゴシック" pitchFamily="50" charset="-128"/>
                <a:cs typeface="Arial" pitchFamily="34" charset="0"/>
              </a:rPr>
              <a:t>19 June 2012, 17:00-19:00</a:t>
            </a:r>
          </a:p>
          <a:p>
            <a:pPr marL="1714500" lvl="3" indent="-342900" defTabSz="914400">
              <a:lnSpc>
                <a:spcPct val="90000"/>
              </a:lnSpc>
              <a:spcBef>
                <a:spcPct val="20000"/>
              </a:spcBef>
              <a:buFont typeface="Arial" charset="0"/>
              <a:buChar char="•"/>
            </a:pPr>
            <a:r>
              <a:rPr lang="en-GB" altLang="ja-JP" sz="1600" dirty="0" smtClean="0">
                <a:solidFill>
                  <a:schemeClr val="tx1">
                    <a:lumMod val="75000"/>
                  </a:schemeClr>
                </a:solidFill>
                <a:latin typeface="Arial" pitchFamily="34" charset="0"/>
                <a:ea typeface="ＭＳ Ｐゴシック" pitchFamily="50" charset="-128"/>
                <a:cs typeface="Arial" pitchFamily="34" charset="0"/>
              </a:rPr>
              <a:t>SPACE for SUSTAINABLE  DEVELOPMENT: Contribution of Space-Based Information and Technologies to Support the Implementation of RIO+20 Outcomes and Actions</a:t>
            </a:r>
          </a:p>
          <a:p>
            <a:pPr marL="1714500" lvl="3" indent="-342900" defTabSz="914400">
              <a:lnSpc>
                <a:spcPct val="90000"/>
              </a:lnSpc>
              <a:spcBef>
                <a:spcPct val="20000"/>
              </a:spcBef>
              <a:buFont typeface="Arial" charset="0"/>
              <a:buChar char="•"/>
            </a:pPr>
            <a:r>
              <a:rPr lang="en-GB" altLang="ja-JP" sz="1600" dirty="0" smtClean="0">
                <a:solidFill>
                  <a:schemeClr val="tx1">
                    <a:lumMod val="75000"/>
                  </a:schemeClr>
                </a:solidFill>
                <a:latin typeface="Arial" pitchFamily="34" charset="0"/>
                <a:ea typeface="ＭＳ Ｐゴシック" pitchFamily="50" charset="-128"/>
                <a:cs typeface="Arial" pitchFamily="34" charset="0"/>
              </a:rPr>
              <a:t>CEOS Participants</a:t>
            </a:r>
          </a:p>
          <a:p>
            <a:pPr marL="2171700" lvl="4" indent="-342900" defTabSz="914400">
              <a:lnSpc>
                <a:spcPct val="90000"/>
              </a:lnSpc>
              <a:spcBef>
                <a:spcPct val="20000"/>
              </a:spcBef>
              <a:buFont typeface="Arial" charset="0"/>
              <a:buChar char="•"/>
            </a:pPr>
            <a:r>
              <a:rPr lang="en-GB" altLang="ja-JP" sz="1600" dirty="0" smtClean="0">
                <a:solidFill>
                  <a:schemeClr val="tx1">
                    <a:lumMod val="75000"/>
                  </a:schemeClr>
                </a:solidFill>
                <a:latin typeface="Arial" pitchFamily="34" charset="0"/>
                <a:ea typeface="ＭＳ Ｐゴシック" pitchFamily="50" charset="-128"/>
                <a:cs typeface="Arial" pitchFamily="34" charset="0"/>
              </a:rPr>
              <a:t>Dr. S. Briggs, ESA</a:t>
            </a:r>
          </a:p>
          <a:p>
            <a:pPr marL="1714500" lvl="3" indent="-342900" defTabSz="914400">
              <a:lnSpc>
                <a:spcPct val="90000"/>
              </a:lnSpc>
              <a:spcBef>
                <a:spcPct val="20000"/>
              </a:spcBef>
              <a:buFont typeface="Arial" charset="0"/>
              <a:buChar char="•"/>
            </a:pPr>
            <a:r>
              <a:rPr lang="en-GB" altLang="ja-JP" sz="1600" dirty="0" smtClean="0">
                <a:solidFill>
                  <a:schemeClr val="tx1">
                    <a:lumMod val="75000"/>
                  </a:schemeClr>
                </a:solidFill>
                <a:latin typeface="Arial" pitchFamily="34" charset="0"/>
                <a:ea typeface="ＭＳ Ｐゴシック" pitchFamily="50" charset="-128"/>
                <a:cs typeface="Arial" pitchFamily="34" charset="0"/>
              </a:rPr>
              <a:t>Conclusion </a:t>
            </a:r>
          </a:p>
          <a:p>
            <a:pPr marL="1714500" lvl="3" indent="-342900" defTabSz="914400">
              <a:lnSpc>
                <a:spcPct val="90000"/>
              </a:lnSpc>
              <a:spcBef>
                <a:spcPct val="20000"/>
              </a:spcBef>
            </a:pPr>
            <a:r>
              <a:rPr lang="en-GB" altLang="ja-JP" sz="1600" dirty="0" smtClean="0">
                <a:solidFill>
                  <a:schemeClr val="tx1">
                    <a:lumMod val="75000"/>
                  </a:schemeClr>
                </a:solidFill>
                <a:latin typeface="Arial" pitchFamily="34" charset="0"/>
                <a:ea typeface="ＭＳ Ｐゴシック" pitchFamily="50" charset="-128"/>
                <a:cs typeface="Arial" pitchFamily="34" charset="0"/>
              </a:rPr>
              <a:t>	To inform the contribution of</a:t>
            </a:r>
          </a:p>
          <a:p>
            <a:pPr marL="1714500" lvl="3" indent="-342900" defTabSz="914400">
              <a:lnSpc>
                <a:spcPct val="90000"/>
              </a:lnSpc>
              <a:spcBef>
                <a:spcPct val="20000"/>
              </a:spcBef>
            </a:pPr>
            <a:r>
              <a:rPr lang="en-GB" altLang="ja-JP" sz="1600" dirty="0" smtClean="0">
                <a:solidFill>
                  <a:schemeClr val="tx1">
                    <a:lumMod val="75000"/>
                  </a:schemeClr>
                </a:solidFill>
                <a:latin typeface="Arial" pitchFamily="34" charset="0"/>
                <a:ea typeface="ＭＳ Ｐゴシック" pitchFamily="50" charset="-128"/>
                <a:cs typeface="Arial" pitchFamily="34" charset="0"/>
              </a:rPr>
              <a:t>	Space Technology to SBA and</a:t>
            </a:r>
          </a:p>
          <a:p>
            <a:pPr marL="1714500" lvl="3" indent="-342900" defTabSz="914400">
              <a:lnSpc>
                <a:spcPct val="90000"/>
              </a:lnSpc>
              <a:spcBef>
                <a:spcPct val="20000"/>
              </a:spcBef>
            </a:pPr>
            <a:r>
              <a:rPr lang="en-GB" altLang="ja-JP" sz="1600" dirty="0" smtClean="0">
                <a:solidFill>
                  <a:schemeClr val="tx1">
                    <a:lumMod val="75000"/>
                  </a:schemeClr>
                </a:solidFill>
                <a:latin typeface="Arial" pitchFamily="34" charset="0"/>
                <a:ea typeface="ＭＳ Ｐゴシック" pitchFamily="50" charset="-128"/>
                <a:cs typeface="Arial" pitchFamily="34" charset="0"/>
              </a:rPr>
              <a:t>	the efficiency includes the Spin Off</a:t>
            </a:r>
          </a:p>
          <a:p>
            <a:pPr marL="1714500" lvl="3" indent="-342900" defTabSz="914400">
              <a:lnSpc>
                <a:spcPct val="90000"/>
              </a:lnSpc>
              <a:spcBef>
                <a:spcPct val="20000"/>
              </a:spcBef>
            </a:pPr>
            <a:r>
              <a:rPr lang="en-GB" altLang="ja-JP" sz="1600" dirty="0" smtClean="0">
                <a:solidFill>
                  <a:schemeClr val="tx1">
                    <a:lumMod val="75000"/>
                  </a:schemeClr>
                </a:solidFill>
                <a:latin typeface="Arial" pitchFamily="34" charset="0"/>
                <a:ea typeface="ＭＳ Ｐゴシック" pitchFamily="50" charset="-128"/>
                <a:cs typeface="Arial" pitchFamily="34" charset="0"/>
              </a:rPr>
              <a:t>	from Space development to the </a:t>
            </a:r>
          </a:p>
          <a:p>
            <a:pPr marL="1714500" lvl="3" indent="-342900" defTabSz="914400">
              <a:lnSpc>
                <a:spcPct val="90000"/>
              </a:lnSpc>
              <a:spcBef>
                <a:spcPct val="20000"/>
              </a:spcBef>
            </a:pPr>
            <a:r>
              <a:rPr lang="en-GB" altLang="ja-JP" sz="1600" dirty="0" smtClean="0">
                <a:solidFill>
                  <a:schemeClr val="tx1">
                    <a:lumMod val="75000"/>
                  </a:schemeClr>
                </a:solidFill>
                <a:latin typeface="Arial" pitchFamily="34" charset="0"/>
                <a:ea typeface="ＭＳ Ｐゴシック" pitchFamily="50" charset="-128"/>
                <a:cs typeface="Arial" pitchFamily="34" charset="0"/>
              </a:rPr>
              <a:t>	public, especially developing </a:t>
            </a:r>
          </a:p>
          <a:p>
            <a:pPr marL="1714500" lvl="3" indent="-342900" defTabSz="914400">
              <a:lnSpc>
                <a:spcPct val="90000"/>
              </a:lnSpc>
              <a:spcBef>
                <a:spcPct val="20000"/>
              </a:spcBef>
            </a:pPr>
            <a:r>
              <a:rPr lang="en-GB" altLang="ja-JP" sz="1600" dirty="0" smtClean="0">
                <a:solidFill>
                  <a:schemeClr val="tx1">
                    <a:lumMod val="75000"/>
                  </a:schemeClr>
                </a:solidFill>
                <a:latin typeface="Arial" pitchFamily="34" charset="0"/>
                <a:ea typeface="ＭＳ Ｐゴシック" pitchFamily="50" charset="-128"/>
                <a:cs typeface="Arial" pitchFamily="34" charset="0"/>
              </a:rPr>
              <a:t>	countries. </a:t>
            </a:r>
          </a:p>
          <a:p>
            <a:pPr marL="1714500" lvl="3" indent="-342900" defTabSz="914400">
              <a:lnSpc>
                <a:spcPct val="90000"/>
              </a:lnSpc>
              <a:spcBef>
                <a:spcPct val="20000"/>
              </a:spcBef>
            </a:pPr>
            <a:endParaRPr lang="en-GB" altLang="ja-JP" sz="1600" dirty="0" smtClean="0">
              <a:solidFill>
                <a:schemeClr val="tx1">
                  <a:lumMod val="75000"/>
                </a:schemeClr>
              </a:solidFill>
              <a:latin typeface="Arial" pitchFamily="34" charset="0"/>
              <a:ea typeface="ＭＳ Ｐゴシック" pitchFamily="50" charset="-128"/>
              <a:cs typeface="Arial" pitchFamily="34" charset="0"/>
            </a:endParaRPr>
          </a:p>
          <a:p>
            <a:pPr marL="2171700" lvl="4" indent="-342900" defTabSz="914400">
              <a:lnSpc>
                <a:spcPct val="90000"/>
              </a:lnSpc>
              <a:spcBef>
                <a:spcPct val="20000"/>
              </a:spcBef>
              <a:buFont typeface="Arial" charset="0"/>
              <a:buChar char="•"/>
            </a:pPr>
            <a:endParaRPr lang="en-GB" altLang="ja-JP" sz="1600" dirty="0" smtClean="0">
              <a:solidFill>
                <a:schemeClr val="tx1">
                  <a:lumMod val="75000"/>
                </a:schemeClr>
              </a:solidFill>
              <a:latin typeface="Arial" pitchFamily="34" charset="0"/>
              <a:ea typeface="ＭＳ Ｐゴシック" pitchFamily="50" charset="-128"/>
              <a:cs typeface="Arial" pitchFamily="34" charset="0"/>
            </a:endParaRPr>
          </a:p>
          <a:p>
            <a:pPr marL="2171700" lvl="4" indent="-342900" defTabSz="914400">
              <a:lnSpc>
                <a:spcPct val="90000"/>
              </a:lnSpc>
              <a:spcBef>
                <a:spcPct val="20000"/>
              </a:spcBef>
              <a:buFont typeface="Arial" charset="0"/>
              <a:buChar char="•"/>
            </a:pPr>
            <a:endParaRPr lang="en-GB" altLang="ja-JP" sz="1600" dirty="0" smtClean="0">
              <a:solidFill>
                <a:srgbClr val="0070C0"/>
              </a:solidFill>
              <a:latin typeface="Arial" pitchFamily="34" charset="0"/>
              <a:ea typeface="ＭＳ Ｐゴシック" pitchFamily="50" charset="-128"/>
              <a:cs typeface="Arial" pitchFamily="34" charset="0"/>
            </a:endParaRPr>
          </a:p>
          <a:p>
            <a:pPr marL="173038" indent="-174625" defTabSz="914400" eaLnBrk="0" hangingPunct="0">
              <a:spcBef>
                <a:spcPts val="600"/>
              </a:spcBef>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pic>
        <p:nvPicPr>
          <p:cNvPr id="1026" name="Picture 2" descr="C:\Documents and Settings\59004\デスクトップ\DSCF5023.JPG"/>
          <p:cNvPicPr>
            <a:picLocks noChangeAspect="1" noChangeArrowheads="1"/>
          </p:cNvPicPr>
          <p:nvPr/>
        </p:nvPicPr>
        <p:blipFill>
          <a:blip r:embed="rId3"/>
          <a:srcRect/>
          <a:stretch>
            <a:fillRect/>
          </a:stretch>
        </p:blipFill>
        <p:spPr bwMode="auto">
          <a:xfrm>
            <a:off x="5209055" y="3435817"/>
            <a:ext cx="3770187" cy="2827639"/>
          </a:xfrm>
          <a:prstGeom prst="rect">
            <a:avLst/>
          </a:prstGeom>
          <a:noFill/>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dirty="0"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CEOS’s Activities at RIO+20</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Main achievements/outcomes:</a:t>
            </a:r>
          </a:p>
          <a:p>
            <a:pPr marL="800100" lvl="1"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The Outcome documents “ The future we want” adopted at Rio+20 mention the GEOSS as follows;</a:t>
            </a:r>
          </a:p>
          <a:p>
            <a:pPr marL="800100" lvl="1" indent="-342900" defTabSz="914400">
              <a:lnSpc>
                <a:spcPct val="90000"/>
              </a:lnSpc>
              <a:spcBef>
                <a:spcPct val="20000"/>
              </a:spcBef>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lvl="1"/>
            <a:r>
              <a:rPr lang="en-US" altLang="ja-JP" dirty="0" smtClean="0"/>
              <a:t>274. We recognize the importance of space-technology-based data, in situ monitoring, and reliable geospatial information for sustainable development policy-making, programming and</a:t>
            </a:r>
          </a:p>
          <a:p>
            <a:pPr lvl="1"/>
            <a:r>
              <a:rPr lang="en-US" altLang="ja-JP" dirty="0" smtClean="0"/>
              <a:t>project operations. In this context, we note the relevance of global mapping and recognize the efforts in developing global environmental observing systems, including by the Eye on Earth network and through the Global Earth Observation System of Systems. We recognize the need to support developing countries in their efforts to collect environmental data.</a:t>
            </a:r>
            <a:endParaRPr lang="en-GB" altLang="ja-JP" b="1" dirty="0" smtClean="0">
              <a:solidFill>
                <a:schemeClr val="tx1">
                  <a:lumMod val="75000"/>
                </a:schemeClr>
              </a:solidFill>
              <a:latin typeface="Arial" pitchFamily="34" charset="0"/>
              <a:ea typeface="ＭＳ Ｐゴシック" pitchFamily="50" charset="-128"/>
              <a:cs typeface="Arial" pitchFamily="34" charset="0"/>
            </a:endParaRPr>
          </a:p>
          <a:p>
            <a:pPr marL="800100" lvl="1" indent="-342900" defTabSz="914400">
              <a:lnSpc>
                <a:spcPct val="90000"/>
              </a:lnSpc>
              <a:spcBef>
                <a:spcPct val="20000"/>
              </a:spcBef>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173038" indent="-174625" defTabSz="914400" eaLnBrk="0" hangingPunct="0">
              <a:spcBef>
                <a:spcPts val="600"/>
              </a:spcBef>
              <a:buFont typeface="Wingdings" pitchFamily="-106" charset="2"/>
              <a:buChar char="§"/>
            </a:pPr>
            <a:endParaRPr lang="en-GB" sz="2000" b="1" dirty="0" smtClean="0">
              <a:solidFill>
                <a:schemeClr val="tx1">
                  <a:lumMod val="75000"/>
                </a:schemeClr>
              </a:solidFill>
              <a:latin typeface="Arial" pitchFamily="34" charset="0"/>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en-US" altLang="ja-JP" sz="2400" b="1" i="0" u="none" strike="noStrike" kern="0" cap="none" spc="0" normalizeH="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rPr>
              <a:t>What will happen next in holistic view point?</a:t>
            </a:r>
          </a:p>
          <a:p>
            <a:pPr marL="800100" lvl="1" indent="-342900" defTabSz="914400">
              <a:lnSpc>
                <a:spcPct val="90000"/>
              </a:lnSpc>
              <a:spcBef>
                <a:spcPct val="20000"/>
              </a:spcBef>
              <a:buFont typeface="Arial" pitchFamily="34" charset="0"/>
              <a:buChar char="•"/>
              <a:defRPr/>
            </a:pPr>
            <a:r>
              <a:rPr lang="en-US" altLang="ja-JP" sz="2000" b="1" kern="0" noProof="0" dirty="0" smtClean="0">
                <a:solidFill>
                  <a:schemeClr val="tx1">
                    <a:lumMod val="75000"/>
                  </a:schemeClr>
                </a:solidFill>
                <a:latin typeface="Arial" pitchFamily="34" charset="0"/>
                <a:ea typeface="ＭＳ Ｐゴシック" pitchFamily="50" charset="-128"/>
                <a:cs typeface="Arial" pitchFamily="34" charset="0"/>
              </a:rPr>
              <a:t>“Green Economy” is ideal but still vague</a:t>
            </a:r>
          </a:p>
          <a:p>
            <a:pPr marL="800100" lvl="1"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A High level forum will be formed to discuss the Sustainable Development</a:t>
            </a:r>
          </a:p>
          <a:p>
            <a:pPr marL="800100" lvl="1"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Agreed to implement 26 thematic areas</a:t>
            </a:r>
          </a:p>
          <a:p>
            <a:pPr marL="800100" lvl="1"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Initiate an intergovernmental negotiation process with regard to  the SDGs</a:t>
            </a:r>
          </a:p>
          <a:p>
            <a:pPr marL="800100" lvl="1"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A report of funding strategy for sustainable development will be issued by 2014</a:t>
            </a:r>
          </a:p>
          <a:p>
            <a:pPr marL="342900" marR="0" lvl="0" indent="-342900" algn="l" defTabSz="914400" rtl="0" eaLnBrk="1" fontAlgn="base" latinLnBrk="0" hangingPunct="1">
              <a:lnSpc>
                <a:spcPct val="90000"/>
              </a:lnSpc>
              <a:spcBef>
                <a:spcPct val="20000"/>
              </a:spcBef>
              <a:spcAft>
                <a:spcPct val="0"/>
              </a:spcAft>
              <a:buClrTx/>
              <a:buSzTx/>
              <a:buFont typeface="Arial" pitchFamily="34"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When the next turning point? – 2014 - 2015?</a:t>
            </a:r>
          </a:p>
          <a:p>
            <a:pPr marL="342900" marR="0" lvl="0" indent="-342900" algn="l" defTabSz="914400" rtl="0" eaLnBrk="1" fontAlgn="base" latinLnBrk="0" hangingPunct="1">
              <a:lnSpc>
                <a:spcPct val="90000"/>
              </a:lnSpc>
              <a:spcBef>
                <a:spcPct val="20000"/>
              </a:spcBef>
              <a:spcAft>
                <a:spcPct val="0"/>
              </a:spcAft>
              <a:buClrTx/>
              <a:buSzTx/>
              <a:buFont typeface="Arial" pitchFamily="34" charset="0"/>
              <a:buChar char="•"/>
              <a:tabLst/>
              <a:defRPr/>
            </a:pPr>
            <a:r>
              <a:rPr lang="en-US" altLang="ja-JP" sz="2400" b="1" kern="0" dirty="0" smtClean="0">
                <a:solidFill>
                  <a:schemeClr val="tx1">
                    <a:lumMod val="75000"/>
                  </a:schemeClr>
                </a:solidFill>
                <a:latin typeface="Arial" pitchFamily="34" charset="0"/>
                <a:ea typeface="ＭＳ Ｐゴシック" pitchFamily="50" charset="-128"/>
                <a:cs typeface="Arial" pitchFamily="34" charset="0"/>
              </a:rPr>
              <a:t>How tactically CEOS should be guided from outside and encourage the interaction?</a:t>
            </a:r>
          </a:p>
          <a:p>
            <a:pPr marL="800100" lvl="1"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CEOS to coincide with GEO 2015 WG process?</a:t>
            </a:r>
          </a:p>
          <a:p>
            <a:pPr marL="800100" lvl="1" indent="-342900" defTabSz="914400">
              <a:lnSpc>
                <a:spcPct val="90000"/>
              </a:lnSpc>
              <a:spcBef>
                <a:spcPct val="20000"/>
              </a:spcBef>
              <a:buFont typeface="Arial" pitchFamily="34" charset="0"/>
              <a:buChar char="•"/>
              <a:defRPr/>
            </a:pPr>
            <a:r>
              <a:rPr lang="en-US" altLang="ja-JP" sz="2000" b="1" kern="0" dirty="0" smtClean="0">
                <a:solidFill>
                  <a:schemeClr val="tx1">
                    <a:lumMod val="75000"/>
                  </a:schemeClr>
                </a:solidFill>
                <a:latin typeface="Arial" pitchFamily="34" charset="0"/>
                <a:ea typeface="ＭＳ Ｐゴシック" pitchFamily="50" charset="-128"/>
                <a:cs typeface="Arial" pitchFamily="34" charset="0"/>
              </a:rPr>
              <a:t>CEOS to push GEO to interact Rio+20 onward process?</a:t>
            </a:r>
          </a:p>
          <a:p>
            <a:pPr marL="800100" lvl="1" indent="-342900" defTabSz="914400">
              <a:lnSpc>
                <a:spcPct val="90000"/>
              </a:lnSpc>
              <a:spcBef>
                <a:spcPct val="20000"/>
              </a:spcBef>
              <a:buFont typeface="Arial" pitchFamily="34" charset="0"/>
              <a:buChar char="•"/>
              <a:defRPr/>
            </a:pPr>
            <a:r>
              <a:rPr lang="en-GB" altLang="ja-JP" sz="2000" b="1" kern="0" dirty="0" smtClean="0">
                <a:solidFill>
                  <a:schemeClr val="tx1">
                    <a:lumMod val="75000"/>
                  </a:schemeClr>
                </a:solidFill>
                <a:latin typeface="Arial" pitchFamily="34" charset="0"/>
                <a:ea typeface="ＭＳ Ｐゴシック" pitchFamily="50" charset="-128"/>
                <a:cs typeface="Arial" pitchFamily="34" charset="0"/>
              </a:rPr>
              <a:t>CEOS to propose the contribution to RIO+20 following action?</a:t>
            </a:r>
          </a:p>
          <a:p>
            <a:pPr marL="342900" marR="0" lvl="0" indent="-342900" algn="l" defTabSz="914400" rtl="0" eaLnBrk="1" fontAlgn="base" latinLnBrk="0" hangingPunct="1">
              <a:lnSpc>
                <a:spcPct val="90000"/>
              </a:lnSpc>
              <a:spcBef>
                <a:spcPct val="20000"/>
              </a:spcBef>
              <a:spcAft>
                <a:spcPct val="0"/>
              </a:spcAft>
              <a:buClrTx/>
              <a:buSzTx/>
              <a:tabLst/>
              <a:defRPr/>
            </a:pPr>
            <a:r>
              <a:rPr lang="en-GB" altLang="ja-JP" sz="2400" b="1" kern="0" dirty="0" smtClean="0">
                <a:solidFill>
                  <a:schemeClr val="tx1">
                    <a:lumMod val="75000"/>
                  </a:schemeClr>
                </a:solidFill>
                <a:latin typeface="Arial" pitchFamily="34" charset="0"/>
                <a:ea typeface="ＭＳ Ｐゴシック" pitchFamily="50" charset="-128"/>
                <a:cs typeface="Arial" pitchFamily="34" charset="0"/>
              </a:rPr>
              <a:t>	</a:t>
            </a:r>
            <a:endParaRPr kumimoji="0" lang="en-GB" altLang="ja-JP" sz="24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a:p>
            <a:pPr marL="742950" marR="0" lvl="1" indent="-285750" algn="l" defTabSz="914400" rtl="0" eaLnBrk="1" fontAlgn="base" latinLnBrk="0" hangingPunct="1">
              <a:lnSpc>
                <a:spcPct val="90000"/>
              </a:lnSpc>
              <a:spcBef>
                <a:spcPct val="20000"/>
              </a:spcBef>
              <a:spcAft>
                <a:spcPct val="0"/>
              </a:spcAft>
              <a:buClrTx/>
              <a:buSzTx/>
              <a:buFont typeface="Arial" charset="0"/>
              <a:buChar char="•"/>
              <a:tabLst/>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
        <p:nvSpPr>
          <p:cNvPr id="3" name="Title 1"/>
          <p:cNvSpPr txBox="1">
            <a:spLocks/>
          </p:cNvSpPr>
          <p:nvPr/>
        </p:nvSpPr>
        <p:spPr bwMode="auto">
          <a:xfrm>
            <a:off x="1379538" y="101600"/>
            <a:ext cx="7764462"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r" defTabSz="914400" rtl="0" eaLnBrk="1" fontAlgn="base" latinLnBrk="0" hangingPunct="1">
              <a:lnSpc>
                <a:spcPct val="90000"/>
              </a:lnSpc>
              <a:spcBef>
                <a:spcPct val="20000"/>
              </a:spcBef>
              <a:spcAft>
                <a:spcPct val="0"/>
              </a:spcAft>
              <a:buClrTx/>
              <a:buSzTx/>
              <a:buFontTx/>
              <a:buNone/>
              <a:tabLst/>
              <a:defRPr/>
            </a:pPr>
            <a:r>
              <a:rPr kumimoji="0" lang="en-US" altLang="ja-JP"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How will CEOS follow up Rio+20 onward? </a:t>
            </a:r>
          </a:p>
        </p:txBody>
      </p:sp>
    </p:spTree>
  </p:cSld>
  <p:clrMapOvr>
    <a:masterClrMapping/>
  </p:clrMapOvr>
  <p:transition spd="slow"/>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429</TotalTime>
  <Words>487</Words>
  <Application>Microsoft Office PowerPoint</Application>
  <PresentationFormat>画面に合わせる (4:3)</PresentationFormat>
  <Paragraphs>73</Paragraphs>
  <Slides>6</Slides>
  <Notes>5</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4_EUM_template_v03</vt:lpstr>
      <vt:lpstr>RIO+20 Outreach and Lessons Learned for CEOS Involvement at Future Major Intergovernmental Meetings</vt:lpstr>
      <vt:lpstr>CEOS’s Activities at RIO+20</vt:lpstr>
      <vt:lpstr>CEOS’s Activities at RIO+20</vt:lpstr>
      <vt:lpstr>CEOS’s Activities at RIO+20</vt:lpstr>
      <vt:lpstr>CEOS’s Activities at RIO+20</vt:lpstr>
      <vt:lpstr>スライド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各自で変更してください</cp:lastModifiedBy>
  <cp:revision>21</cp:revision>
  <dcterms:created xsi:type="dcterms:W3CDTF">2011-11-16T09:23:13Z</dcterms:created>
  <dcterms:modified xsi:type="dcterms:W3CDTF">2012-09-06T01:15:54Z</dcterms:modified>
</cp:coreProperties>
</file>