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sldIdLst>
    <p:sldId id="260" r:id="rId2"/>
    <p:sldId id="282" r:id="rId3"/>
    <p:sldId id="258" r:id="rId4"/>
    <p:sldId id="285" r:id="rId5"/>
    <p:sldId id="266" r:id="rId6"/>
    <p:sldId id="263" r:id="rId7"/>
    <p:sldId id="287" r:id="rId8"/>
    <p:sldId id="288" r:id="rId9"/>
    <p:sldId id="279" r:id="rId10"/>
    <p:sldId id="267" r:id="rId11"/>
    <p:sldId id="283" r:id="rId12"/>
    <p:sldId id="281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65" r:id="rId2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6465"/>
    <a:srgbClr val="AAD69D"/>
    <a:srgbClr val="ADDA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0" autoAdjust="0"/>
    <p:restoredTop sz="94696" autoAdjust="0"/>
  </p:normalViewPr>
  <p:slideViewPr>
    <p:cSldViewPr snapToGrid="0" snapToObjects="1">
      <p:cViewPr varScale="1">
        <p:scale>
          <a:sx n="78" d="100"/>
          <a:sy n="78" d="100"/>
        </p:scale>
        <p:origin x="-8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9/5/2012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034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12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13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14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15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16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17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18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19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20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21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756" indent="-270291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1164" indent="-21623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629" indent="-21623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6095" indent="-21623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560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1026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3491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957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2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756" indent="-270291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1164" indent="-21623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629" indent="-21623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6095" indent="-21623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560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1026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3491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957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22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23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24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32377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464413-0FFC-4E00-8BED-C47B1AAEF790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502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5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6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7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8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9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73D951A-75E5-4985-A626-8CE3E90DAC97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10</a:t>
            </a:fld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1749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02613" indent="-27023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80942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13319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945696" indent="-2161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7807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810450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242826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675203" indent="-216188" defTabSz="43237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09197" y="6523039"/>
            <a:ext cx="461665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900">
                <a:solidFill>
                  <a:srgbClr val="5F758D"/>
                </a:solidFill>
                <a:latin typeface="Century Gothic" pitchFamily="34" charset="0"/>
              </a:rPr>
              <a:t>Slide: </a:t>
            </a:r>
            <a:fld id="{00674DB5-EA4F-4207-BB2F-8F03D6107A33}" type="slidenum">
              <a:rPr lang="de-DE" sz="900">
                <a:solidFill>
                  <a:srgbClr val="5F758D"/>
                </a:solidFill>
                <a:latin typeface="Century Gothic" pitchFamily="34" charset="0"/>
              </a:rPr>
              <a:pPr algn="l">
                <a:defRPr/>
              </a:pPr>
              <a:t>‹#›</a:t>
            </a:fld>
            <a:endParaRPr lang="de-DE" sz="900">
              <a:solidFill>
                <a:srgbClr val="5F758D"/>
              </a:solidFill>
              <a:latin typeface="Century Gothic" pitchFamily="34" charset="0"/>
            </a:endParaRPr>
          </a:p>
        </p:txBody>
      </p:sp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 userDrawn="1"/>
        </p:nvSpPr>
        <p:spPr bwMode="auto">
          <a:xfrm>
            <a:off x="962758" y="6523039"/>
            <a:ext cx="468557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CEOS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SIT</a:t>
            </a:r>
            <a:r>
              <a:rPr lang="de-DE" sz="1000" baseline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Technical Workshop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|Reston, Virginia, USA| 11-12 </a:t>
            </a: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September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2012</a:t>
            </a:r>
            <a:endParaRPr lang="de-DE" sz="1000" dirty="0">
              <a:solidFill>
                <a:schemeClr val="tx2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12320" y="4881563"/>
            <a:ext cx="1431680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D2B0-EFB6-4DAA-9B0B-6F6B3A580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559374"/>
            <a:ext cx="158889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 Technical Workshop</a:t>
            </a: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Reston, Virginia, USA</a:t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Sept 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11-12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, 2012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34"/>
          <p:cNvPicPr>
            <a:picLocks noChangeAspect="1" noChangeArrowheads="1"/>
          </p:cNvPicPr>
          <p:nvPr userDrawn="1"/>
        </p:nvPicPr>
        <p:blipFill>
          <a:blip r:embed="rId5" cstate="print"/>
          <a:srcRect t="16208"/>
          <a:stretch>
            <a:fillRect/>
          </a:stretch>
        </p:blipFill>
        <p:spPr bwMode="auto">
          <a:xfrm>
            <a:off x="1" y="0"/>
            <a:ext cx="137544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3"/>
          <p:cNvSpPr>
            <a:spLocks noGrp="1" noChangeArrowheads="1"/>
          </p:cNvSpPr>
          <p:nvPr>
            <p:ph type="subTitle" idx="1"/>
          </p:nvPr>
        </p:nvSpPr>
        <p:spPr>
          <a:xfrm>
            <a:off x="4213177" y="2631124"/>
            <a:ext cx="4826977" cy="1093787"/>
          </a:xfrm>
        </p:spPr>
        <p:txBody>
          <a:bodyPr/>
          <a:lstStyle/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CEOS Work Plan section  2.6</a:t>
            </a:r>
          </a:p>
          <a:p>
            <a:pPr eaLnBrk="1" hangingPunct="1"/>
            <a:endParaRPr lang="en-GB" altLang="ja-JP" dirty="0" smtClean="0">
              <a:latin typeface="Calibri" pitchFamily="34" charset="0"/>
              <a:ea typeface="ＭＳ Ｐゴシック" pitchFamily="50" charset="-128"/>
            </a:endParaRPr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Ivan </a:t>
            </a:r>
            <a:r>
              <a:rPr lang="en-GB" altLang="ja-JP" dirty="0" err="1" smtClean="0">
                <a:latin typeface="Calibri" pitchFamily="34" charset="0"/>
                <a:ea typeface="ＭＳ Ｐゴシック" pitchFamily="50" charset="-128"/>
              </a:rPr>
              <a:t>Petiteville</a:t>
            </a:r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, ESA</a:t>
            </a:r>
          </a:p>
        </p:txBody>
      </p:sp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335280" y="849630"/>
            <a:ext cx="8565467" cy="1874838"/>
          </a:xfrm>
        </p:spPr>
        <p:txBody>
          <a:bodyPr/>
          <a:lstStyle/>
          <a:p>
            <a:pPr algn="ctr"/>
            <a:r>
              <a:rPr lang="en-US" sz="2400" dirty="0"/>
              <a:t>CEOS Support to Disaster </a:t>
            </a:r>
            <a:r>
              <a:rPr lang="en-US" sz="2400" dirty="0" smtClean="0"/>
              <a:t>Risk Management </a:t>
            </a:r>
            <a:r>
              <a:rPr lang="en-US" sz="2400" dirty="0"/>
              <a:t>(</a:t>
            </a:r>
            <a:r>
              <a:rPr lang="en-US" sz="2400" dirty="0" smtClean="0"/>
              <a:t>DRM)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GB" dirty="0" smtClean="0">
                <a:solidFill>
                  <a:schemeClr val="accent4">
                    <a:lumMod val="25000"/>
                    <a:lumOff val="75000"/>
                  </a:schemeClr>
                </a:solidFill>
              </a:rPr>
              <a:t>Status &amp; </a:t>
            </a:r>
            <a:r>
              <a:rPr lang="en-GB" dirty="0">
                <a:solidFill>
                  <a:schemeClr val="accent4">
                    <a:lumMod val="25000"/>
                    <a:lumOff val="75000"/>
                  </a:schemeClr>
                </a:solidFill>
              </a:rPr>
              <a:t>Recommendations</a:t>
            </a:r>
            <a:r>
              <a:rPr lang="en-GB" dirty="0"/>
              <a:t/>
            </a:r>
            <a:br>
              <a:rPr lang="en-GB" dirty="0"/>
            </a:b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Implementation: </a:t>
            </a:r>
            <a:r>
              <a:rPr lang="en-US" sz="2800" dirty="0" smtClean="0">
                <a:solidFill>
                  <a:schemeClr val="accent4">
                    <a:lumMod val="25000"/>
                    <a:lumOff val="75000"/>
                  </a:schemeClr>
                </a:solidFill>
                <a:ea typeface="ＭＳ Ｐゴシック" pitchFamily="34" charset="-128"/>
                <a:cs typeface="Tahoma" pitchFamily="34" charset="0"/>
              </a:rPr>
              <a:t>possible steps in 2013</a:t>
            </a:r>
            <a:endParaRPr lang="en-US" sz="2800" i="1" dirty="0" smtClean="0">
              <a:solidFill>
                <a:schemeClr val="accent4">
                  <a:lumMod val="25000"/>
                  <a:lumOff val="75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0" y="1457324"/>
            <a:ext cx="9085263" cy="5400676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400050" lvl="1" indent="0">
              <a:buNone/>
              <a:defRPr/>
            </a:pPr>
            <a:r>
              <a:rPr lang="en-US" sz="2900" b="0" u="sng" dirty="0">
                <a:cs typeface="ＭＳ Ｐゴシック" charset="-128"/>
              </a:rPr>
              <a:t>T</a:t>
            </a:r>
            <a:r>
              <a:rPr lang="en-US" sz="2900" b="0" u="sng" dirty="0" smtClean="0">
                <a:cs typeface="ＭＳ Ｐゴシック" charset="-128"/>
              </a:rPr>
              <a:t>o </a:t>
            </a:r>
            <a:r>
              <a:rPr lang="en-US" sz="2900" b="0" u="sng" dirty="0">
                <a:cs typeface="ＭＳ Ｐゴシック" charset="-128"/>
              </a:rPr>
              <a:t>be ready for </a:t>
            </a:r>
            <a:r>
              <a:rPr lang="en-US" sz="2900" b="0" u="sng" dirty="0" smtClean="0">
                <a:cs typeface="ＭＳ Ｐゴシック" charset="-128"/>
              </a:rPr>
              <a:t>2015, </a:t>
            </a:r>
            <a:r>
              <a:rPr lang="en-US" sz="2900" b="0" u="sng" dirty="0">
                <a:cs typeface="ＭＳ Ｐゴシック" charset="-128"/>
              </a:rPr>
              <a:t>start with  </a:t>
            </a:r>
            <a:r>
              <a:rPr lang="en-US" sz="2900" b="0" u="sng" dirty="0" smtClean="0">
                <a:cs typeface="ＭＳ Ｐゴシック" charset="-128"/>
              </a:rPr>
              <a:t>“easy-to-reach” objectives </a:t>
            </a:r>
            <a:r>
              <a:rPr lang="en-US" sz="2900" b="0" u="sng" dirty="0">
                <a:cs typeface="ＭＳ Ｐゴシック" charset="-128"/>
              </a:rPr>
              <a:t>such as</a:t>
            </a:r>
            <a:r>
              <a:rPr lang="en-US" sz="2900" b="0" u="sng" dirty="0" smtClean="0">
                <a:cs typeface="ＭＳ Ｐゴシック" charset="-128"/>
              </a:rPr>
              <a:t>:</a:t>
            </a:r>
          </a:p>
          <a:p>
            <a:pPr marL="400050" lvl="1" indent="0">
              <a:buNone/>
              <a:defRPr/>
            </a:pPr>
            <a:endParaRPr lang="en-US" sz="2900" b="0" dirty="0">
              <a:cs typeface="ＭＳ Ｐゴシック" charset="-128"/>
            </a:endParaRPr>
          </a:p>
          <a:p>
            <a:pPr lvl="1">
              <a:defRPr/>
            </a:pPr>
            <a:r>
              <a:rPr lang="en-US" sz="2900" dirty="0" smtClean="0"/>
              <a:t>Limited number of types of hazards &amp; limited geographical coverage </a:t>
            </a:r>
            <a:r>
              <a:rPr lang="en-US" sz="2900" dirty="0"/>
              <a:t>to quickly produce concrete </a:t>
            </a:r>
            <a:r>
              <a:rPr lang="en-US" sz="2900" dirty="0" smtClean="0"/>
              <a:t>results.</a:t>
            </a:r>
          </a:p>
          <a:p>
            <a:pPr lvl="2">
              <a:defRPr/>
            </a:pPr>
            <a:r>
              <a:rPr lang="en-US" sz="2600" b="0" i="1" dirty="0" smtClean="0">
                <a:solidFill>
                  <a:srgbClr val="0070C0"/>
                </a:solidFill>
              </a:rPr>
              <a:t>As </a:t>
            </a:r>
            <a:r>
              <a:rPr lang="en-US" sz="2600" b="0" i="1" smtClean="0">
                <a:solidFill>
                  <a:srgbClr val="0070C0"/>
                </a:solidFill>
              </a:rPr>
              <a:t>showcase studies, </a:t>
            </a:r>
            <a:r>
              <a:rPr lang="en-US" sz="2600" b="0" i="1" dirty="0" smtClean="0">
                <a:solidFill>
                  <a:srgbClr val="0070C0"/>
                </a:solidFill>
              </a:rPr>
              <a:t>the </a:t>
            </a:r>
            <a:r>
              <a:rPr lang="en-US" sz="2600" b="0" i="1" dirty="0">
                <a:solidFill>
                  <a:srgbClr val="0070C0"/>
                </a:solidFill>
              </a:rPr>
              <a:t>report focuses on 3 </a:t>
            </a:r>
            <a:r>
              <a:rPr lang="en-US" sz="2600" b="0" i="1" dirty="0" smtClean="0">
                <a:solidFill>
                  <a:srgbClr val="0070C0"/>
                </a:solidFill>
              </a:rPr>
              <a:t>specific hazard </a:t>
            </a:r>
            <a:r>
              <a:rPr lang="en-US" sz="2600" b="0" i="1" dirty="0">
                <a:solidFill>
                  <a:srgbClr val="0070C0"/>
                </a:solidFill>
              </a:rPr>
              <a:t>types </a:t>
            </a:r>
            <a:r>
              <a:rPr lang="en-US" sz="2600" b="0" i="1" dirty="0" smtClean="0">
                <a:solidFill>
                  <a:srgbClr val="0070C0"/>
                </a:solidFill>
              </a:rPr>
              <a:t>(plain flooding</a:t>
            </a:r>
            <a:r>
              <a:rPr lang="en-US" sz="2600" b="0" i="1" dirty="0">
                <a:solidFill>
                  <a:srgbClr val="0070C0"/>
                </a:solidFill>
              </a:rPr>
              <a:t>, </a:t>
            </a:r>
            <a:r>
              <a:rPr lang="en-US" sz="2600" b="0" i="1" dirty="0" smtClean="0">
                <a:solidFill>
                  <a:srgbClr val="0070C0"/>
                </a:solidFill>
              </a:rPr>
              <a:t>seismic hazards, </a:t>
            </a:r>
            <a:r>
              <a:rPr lang="en-US" sz="2600" b="0" i="1" dirty="0">
                <a:solidFill>
                  <a:srgbClr val="0070C0"/>
                </a:solidFill>
              </a:rPr>
              <a:t>landslides) for which the information needs, ability of </a:t>
            </a:r>
            <a:r>
              <a:rPr lang="en-US" sz="2600" b="0" i="1" dirty="0" smtClean="0">
                <a:solidFill>
                  <a:srgbClr val="0070C0"/>
                </a:solidFill>
              </a:rPr>
              <a:t>satellite </a:t>
            </a:r>
            <a:r>
              <a:rPr lang="en-US" sz="2600" b="0" i="1" dirty="0">
                <a:solidFill>
                  <a:srgbClr val="0070C0"/>
                </a:solidFill>
              </a:rPr>
              <a:t>EO to address them and the main gaps concerning EO capacities have been assessed and </a:t>
            </a:r>
            <a:r>
              <a:rPr lang="en-US" sz="2600" b="0" i="1" dirty="0" smtClean="0">
                <a:solidFill>
                  <a:srgbClr val="0070C0"/>
                </a:solidFill>
              </a:rPr>
              <a:t>discussed. </a:t>
            </a:r>
            <a:endParaRPr lang="en-US" sz="2600" b="0" i="1" dirty="0">
              <a:solidFill>
                <a:srgbClr val="0070C0"/>
              </a:solidFill>
            </a:endParaRPr>
          </a:p>
          <a:p>
            <a:pPr lvl="1">
              <a:defRPr/>
            </a:pPr>
            <a:endParaRPr lang="en-US" sz="2900" b="0" dirty="0" smtClean="0"/>
          </a:p>
          <a:p>
            <a:pPr lvl="1">
              <a:defRPr/>
            </a:pPr>
            <a:r>
              <a:rPr lang="en-US" sz="2900" dirty="0" smtClean="0"/>
              <a:t>3-year demonstrator project 2013-2015 </a:t>
            </a:r>
            <a:r>
              <a:rPr lang="en-US" sz="2900" b="0" dirty="0" smtClean="0"/>
              <a:t>(</a:t>
            </a:r>
            <a:r>
              <a:rPr lang="en-US" sz="2900" b="0" i="1" dirty="0" smtClean="0"/>
              <a:t>R&amp;D activity to get data more easily</a:t>
            </a:r>
            <a:r>
              <a:rPr lang="en-US" sz="2900" b="0" dirty="0" smtClean="0"/>
              <a:t>). </a:t>
            </a:r>
          </a:p>
          <a:p>
            <a:pPr lvl="2">
              <a:defRPr/>
            </a:pPr>
            <a:r>
              <a:rPr lang="en-US" sz="2600" b="0" i="1" dirty="0" smtClean="0">
                <a:solidFill>
                  <a:srgbClr val="0070C0"/>
                </a:solidFill>
              </a:rPr>
              <a:t>each </a:t>
            </a:r>
            <a:r>
              <a:rPr lang="en-US" sz="2600" b="0" i="1" dirty="0">
                <a:solidFill>
                  <a:srgbClr val="0070C0"/>
                </a:solidFill>
              </a:rPr>
              <a:t>CEOS DRM Action to be lead by champion agency with support from other Agencies</a:t>
            </a:r>
          </a:p>
          <a:p>
            <a:pPr lvl="1">
              <a:defRPr/>
            </a:pPr>
            <a:endParaRPr lang="en-US" sz="2900" b="0" dirty="0" smtClean="0"/>
          </a:p>
          <a:p>
            <a:pPr lvl="1">
              <a:defRPr/>
            </a:pPr>
            <a:r>
              <a:rPr lang="en-US" sz="2900" dirty="0" smtClean="0"/>
              <a:t>If demonstrator </a:t>
            </a:r>
            <a:r>
              <a:rPr lang="en-US" sz="2900" dirty="0"/>
              <a:t>successful </a:t>
            </a:r>
            <a:r>
              <a:rPr lang="en-US" sz="2900" dirty="0" smtClean="0">
                <a:sym typeface="Wingdings" pitchFamily="2" charset="2"/>
              </a:rPr>
              <a:t> </a:t>
            </a:r>
            <a:r>
              <a:rPr lang="en-US" sz="2900" dirty="0" smtClean="0"/>
              <a:t>operationalize in 2015 onwards</a:t>
            </a:r>
            <a:r>
              <a:rPr lang="en-US" sz="2900" dirty="0"/>
              <a:t>, and potentially </a:t>
            </a:r>
            <a:r>
              <a:rPr lang="en-US" sz="2900" dirty="0" smtClean="0"/>
              <a:t>enlarge </a:t>
            </a:r>
            <a:r>
              <a:rPr lang="en-US" sz="2900" dirty="0"/>
              <a:t>to other types of hazards </a:t>
            </a:r>
            <a:r>
              <a:rPr lang="en-US" sz="2900" b="0" dirty="0" smtClean="0"/>
              <a:t>.</a:t>
            </a:r>
          </a:p>
          <a:p>
            <a:pPr lvl="1">
              <a:defRPr/>
            </a:pPr>
            <a:endParaRPr lang="en-US" sz="2900" b="0" dirty="0" smtClean="0"/>
          </a:p>
          <a:p>
            <a:pPr lvl="1">
              <a:defRPr/>
            </a:pPr>
            <a:r>
              <a:rPr lang="en-US" sz="2900" dirty="0" smtClean="0"/>
              <a:t>In parallel, establish closed dialog with right stakeholders </a:t>
            </a:r>
            <a:r>
              <a:rPr lang="en-US" sz="2500" b="0" i="1" dirty="0" smtClean="0"/>
              <a:t>(e.g. some UN agencies, World Bank, GFDRR, scientific community, value added industry, end users, key national governments, …)</a:t>
            </a:r>
            <a:r>
              <a:rPr lang="en-US" sz="2900" b="0" dirty="0" smtClean="0"/>
              <a:t> </a:t>
            </a:r>
            <a:r>
              <a:rPr lang="en-US" sz="2900" dirty="0" smtClean="0"/>
              <a:t>to prepare the 2015 World Conf. on Disaster Risk Reduction …</a:t>
            </a:r>
          </a:p>
          <a:p>
            <a:pPr lvl="2">
              <a:defRPr/>
            </a:pPr>
            <a:r>
              <a:rPr lang="en-US" sz="2600" b="0" i="1" dirty="0" smtClean="0">
                <a:solidFill>
                  <a:srgbClr val="0070C0"/>
                </a:solidFill>
              </a:rPr>
              <a:t>… and </a:t>
            </a:r>
            <a:r>
              <a:rPr lang="en-US" sz="2600" b="0" i="1" dirty="0">
                <a:solidFill>
                  <a:srgbClr val="0070C0"/>
                </a:solidFill>
              </a:rPr>
              <a:t>intermediate milestones such as Global Platform for Disaster Risk Reduction (2013)</a:t>
            </a:r>
          </a:p>
        </p:txBody>
      </p:sp>
    </p:spTree>
    <p:extLst>
      <p:ext uri="{BB962C8B-B14F-4D97-AF65-F5344CB8AC3E}">
        <p14:creationId xmlns:p14="http://schemas.microsoft.com/office/powerpoint/2010/main" val="29970660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527" y="1629508"/>
            <a:ext cx="213712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/>
              <a:t>Thank </a:t>
            </a:r>
          </a:p>
          <a:p>
            <a:r>
              <a:rPr lang="en-GB" sz="4800" dirty="0" smtClean="0"/>
              <a:t>you ….</a:t>
            </a:r>
            <a:endParaRPr lang="en-GB" sz="4800" dirty="0"/>
          </a:p>
        </p:txBody>
      </p:sp>
      <p:pic>
        <p:nvPicPr>
          <p:cNvPr id="1026" name="Picture 2" descr="http://thewatchers.adorraeli.com/wp-content/uploads/2011/07/Bangladesh-Floo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480" y="1629508"/>
            <a:ext cx="5832474" cy="4374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flipV="1">
            <a:off x="316527" y="6102251"/>
            <a:ext cx="8594427" cy="646331"/>
          </a:xfrm>
          <a:prstGeom prst="rect">
            <a:avLst/>
          </a:prstGeom>
          <a:noFill/>
          <a:scene3d>
            <a:camera prst="orthographicFront">
              <a:rot lat="0" lon="0" rev="10799999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1200" dirty="0"/>
              <a:t>After the major floods in 1988 that killed almost 2400 people, Bangladesh adopted the World Bank sponsored Flood Action Plan (FAP) that called for the construction of hundreds of </a:t>
            </a:r>
            <a:r>
              <a:rPr lang="en-US" sz="1200" dirty="0" err="1"/>
              <a:t>kilometres</a:t>
            </a:r>
            <a:r>
              <a:rPr lang="en-US" sz="1200" dirty="0"/>
              <a:t> of tall embankments, drains and compartments on the floodplain.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7594407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0170" y="2418079"/>
            <a:ext cx="8705094" cy="196679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r>
              <a:rPr lang="en-US" sz="2200" dirty="0" smtClean="0">
                <a:solidFill>
                  <a:srgbClr val="002060"/>
                </a:solidFill>
              </a:rPr>
              <a:t>BACKUP SLIDES</a:t>
            </a:r>
            <a:endParaRPr lang="en-US" sz="1800" b="0" dirty="0" smtClean="0">
              <a:solidFill>
                <a:srgbClr val="002060"/>
              </a:solidFill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416689" y="101600"/>
            <a:ext cx="8668575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Way Forward  /  Recommendations</a:t>
            </a:r>
            <a:endParaRPr lang="en-US" sz="2800" i="1" dirty="0" smtClean="0">
              <a:solidFill>
                <a:schemeClr val="tx1">
                  <a:lumMod val="20000"/>
                  <a:lumOff val="80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7425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891255" y="101600"/>
            <a:ext cx="8321334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1. Define a Global Obs. Strategy: </a:t>
            </a:r>
            <a:r>
              <a:rPr lang="en-US" sz="2800" i="1" dirty="0" smtClean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Users</a:t>
            </a:r>
            <a:endParaRPr lang="en-US" sz="2800" i="1" dirty="0">
              <a:solidFill>
                <a:schemeClr val="tx1">
                  <a:lumMod val="20000"/>
                  <a:lumOff val="80000"/>
                </a:schemeClr>
              </a:solidFill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Improve the </a:t>
            </a:r>
            <a:r>
              <a:rPr lang="en-US" dirty="0"/>
              <a:t>coordination between </a:t>
            </a:r>
            <a:r>
              <a:rPr lang="en-US" dirty="0" smtClean="0"/>
              <a:t>the space agencies through the definition of Global Observation Strategy, </a:t>
            </a:r>
            <a:r>
              <a:rPr lang="en-US" dirty="0"/>
              <a:t>for DRM </a:t>
            </a:r>
            <a:r>
              <a:rPr lang="en-US" dirty="0" smtClean="0"/>
              <a:t>activities</a:t>
            </a:r>
          </a:p>
          <a:p>
            <a:pPr marL="0" indent="0">
              <a:buNone/>
              <a:defRPr/>
            </a:pPr>
            <a:endParaRPr lang="en-US" b="0" dirty="0" smtClean="0"/>
          </a:p>
          <a:p>
            <a:pPr marL="400050" lvl="1" indent="0">
              <a:buNone/>
              <a:defRPr/>
            </a:pPr>
            <a:r>
              <a:rPr lang="en-US" sz="1800" dirty="0" smtClean="0"/>
              <a:t>Benefits:   </a:t>
            </a:r>
          </a:p>
          <a:p>
            <a:pPr marL="400050" lvl="1" indent="0">
              <a:buNone/>
              <a:defRPr/>
            </a:pPr>
            <a:r>
              <a:rPr lang="en-US" sz="1800" b="0" dirty="0">
                <a:solidFill>
                  <a:srgbClr val="0070C0"/>
                </a:solidFill>
              </a:rPr>
              <a:t>Coordination </a:t>
            </a:r>
            <a:r>
              <a:rPr lang="en-US" sz="1800" b="0" dirty="0" smtClean="0">
                <a:solidFill>
                  <a:srgbClr val="0070C0"/>
                </a:solidFill>
              </a:rPr>
              <a:t>results </a:t>
            </a:r>
            <a:r>
              <a:rPr lang="en-US" sz="1800" b="0" dirty="0">
                <a:solidFill>
                  <a:srgbClr val="0070C0"/>
                </a:solidFill>
              </a:rPr>
              <a:t>in optimized use of resources from </a:t>
            </a:r>
            <a:r>
              <a:rPr lang="en-US" sz="1800" b="0" dirty="0" smtClean="0">
                <a:solidFill>
                  <a:srgbClr val="0070C0"/>
                </a:solidFill>
              </a:rPr>
              <a:t>agencies. </a:t>
            </a:r>
          </a:p>
          <a:p>
            <a:pPr marL="400050" lvl="1" indent="0">
              <a:buNone/>
              <a:defRPr/>
            </a:pPr>
            <a:endParaRPr lang="en-US" sz="1800" b="0" dirty="0">
              <a:solidFill>
                <a:srgbClr val="0070C0"/>
              </a:solidFill>
            </a:endParaRPr>
          </a:p>
          <a:p>
            <a:pPr marL="400050" lvl="1" indent="0">
              <a:buNone/>
              <a:defRPr/>
            </a:pPr>
            <a:r>
              <a:rPr lang="en-US" sz="1800" b="0" dirty="0" smtClean="0">
                <a:solidFill>
                  <a:srgbClr val="0070C0"/>
                </a:solidFill>
              </a:rPr>
              <a:t>Data acquired will </a:t>
            </a:r>
            <a:r>
              <a:rPr lang="en-US" sz="1800" b="0" dirty="0">
                <a:solidFill>
                  <a:srgbClr val="0070C0"/>
                </a:solidFill>
              </a:rPr>
              <a:t>be tailored to the needs of the DRM community. </a:t>
            </a:r>
            <a:endParaRPr lang="en-US" sz="1800" b="0" dirty="0" smtClean="0">
              <a:solidFill>
                <a:srgbClr val="0070C0"/>
              </a:solidFill>
            </a:endParaRPr>
          </a:p>
          <a:p>
            <a:pPr marL="400050" lvl="1" indent="0">
              <a:buNone/>
              <a:defRPr/>
            </a:pPr>
            <a:endParaRPr lang="en-US" sz="1800" b="0" dirty="0">
              <a:solidFill>
                <a:srgbClr val="0070C0"/>
              </a:solidFill>
            </a:endParaRPr>
          </a:p>
          <a:p>
            <a:pPr marL="400050" lvl="1" indent="0">
              <a:buNone/>
              <a:defRPr/>
            </a:pPr>
            <a:r>
              <a:rPr lang="en-US" sz="1800" b="0" dirty="0" smtClean="0">
                <a:solidFill>
                  <a:srgbClr val="0070C0"/>
                </a:solidFill>
              </a:rPr>
              <a:t>Definition of baseline datasets (no cost, no restriction): </a:t>
            </a:r>
          </a:p>
          <a:p>
            <a:pPr marL="685800" lvl="1">
              <a:defRPr/>
            </a:pPr>
            <a:r>
              <a:rPr lang="en-US" sz="1800" b="0" dirty="0" smtClean="0">
                <a:solidFill>
                  <a:srgbClr val="0070C0"/>
                </a:solidFill>
              </a:rPr>
              <a:t>widely </a:t>
            </a:r>
            <a:r>
              <a:rPr lang="en-US" sz="1800" b="0" dirty="0">
                <a:solidFill>
                  <a:srgbClr val="0070C0"/>
                </a:solidFill>
              </a:rPr>
              <a:t>requested by user community. </a:t>
            </a:r>
            <a:endParaRPr lang="en-US" sz="1800" b="0" dirty="0" smtClean="0">
              <a:solidFill>
                <a:srgbClr val="0070C0"/>
              </a:solidFill>
            </a:endParaRPr>
          </a:p>
          <a:p>
            <a:pPr marL="685800" lvl="1">
              <a:defRPr/>
            </a:pPr>
            <a:r>
              <a:rPr lang="en-US" sz="1800" b="0" dirty="0" smtClean="0">
                <a:solidFill>
                  <a:srgbClr val="0070C0"/>
                </a:solidFill>
              </a:rPr>
              <a:t>designed </a:t>
            </a:r>
            <a:r>
              <a:rPr lang="en-US" sz="1800" b="0" dirty="0">
                <a:solidFill>
                  <a:srgbClr val="0070C0"/>
                </a:solidFill>
              </a:rPr>
              <a:t>to meet a minimum use threshold, but will not address all DRR needs. </a:t>
            </a:r>
            <a:endParaRPr lang="en-US" sz="1800" b="0" dirty="0" smtClean="0">
              <a:solidFill>
                <a:srgbClr val="0070C0"/>
              </a:solidFill>
            </a:endParaRPr>
          </a:p>
          <a:p>
            <a:pPr marL="685800" lvl="1">
              <a:defRPr/>
            </a:pPr>
            <a:r>
              <a:rPr lang="en-US" sz="1800" b="0" dirty="0" smtClean="0">
                <a:solidFill>
                  <a:srgbClr val="0070C0"/>
                </a:solidFill>
              </a:rPr>
              <a:t>mechanism </a:t>
            </a:r>
            <a:r>
              <a:rPr lang="en-US" sz="1800" b="0" dirty="0">
                <a:solidFill>
                  <a:srgbClr val="0070C0"/>
                </a:solidFill>
              </a:rPr>
              <a:t>to encourage EO data uptake and </a:t>
            </a:r>
            <a:r>
              <a:rPr lang="en-US" sz="1800" b="0" dirty="0" smtClean="0">
                <a:solidFill>
                  <a:srgbClr val="0070C0"/>
                </a:solidFill>
              </a:rPr>
              <a:t>might lead </a:t>
            </a:r>
            <a:r>
              <a:rPr lang="en-US" sz="1800" b="0" dirty="0">
                <a:solidFill>
                  <a:srgbClr val="0070C0"/>
                </a:solidFill>
              </a:rPr>
              <a:t>to broader (paid) use of EO data by global DRM stakeholders and end users. </a:t>
            </a:r>
            <a:endParaRPr lang="en-US" sz="1800" b="0" dirty="0" smtClean="0">
              <a:solidFill>
                <a:srgbClr val="0070C0"/>
              </a:solidFill>
            </a:endParaRPr>
          </a:p>
          <a:p>
            <a:pPr marL="685800" lvl="1">
              <a:defRPr/>
            </a:pPr>
            <a:r>
              <a:rPr lang="en-US" sz="1800" b="0" dirty="0" smtClean="0">
                <a:solidFill>
                  <a:srgbClr val="0070C0"/>
                </a:solidFill>
              </a:rPr>
              <a:t>By no means, a </a:t>
            </a:r>
            <a:r>
              <a:rPr lang="en-US" sz="1800" b="0" dirty="0">
                <a:solidFill>
                  <a:srgbClr val="0070C0"/>
                </a:solidFill>
              </a:rPr>
              <a:t>commitment by CEOS agencies to make all DRR data available at no cost.</a:t>
            </a:r>
          </a:p>
          <a:p>
            <a:pPr marL="685800" lvl="1">
              <a:defRPr/>
            </a:pPr>
            <a:endParaRPr lang="en-US" sz="1800" b="0" dirty="0" smtClean="0">
              <a:solidFill>
                <a:srgbClr val="0070C0"/>
              </a:solidFill>
            </a:endParaRPr>
          </a:p>
          <a:p>
            <a:pPr marL="400050" lvl="1" indent="0">
              <a:buNone/>
              <a:defRPr/>
            </a:pPr>
            <a:endParaRPr lang="en-US" sz="1800" b="0" dirty="0">
              <a:solidFill>
                <a:srgbClr val="0070C0"/>
              </a:solidFill>
            </a:endParaRPr>
          </a:p>
          <a:p>
            <a:pPr marL="400050" lvl="1" indent="0">
              <a:buNone/>
              <a:defRPr/>
            </a:pPr>
            <a:r>
              <a:rPr lang="en-US" sz="1800" b="0" dirty="0" smtClean="0">
                <a:solidFill>
                  <a:srgbClr val="0070C0"/>
                </a:solidFill>
              </a:rPr>
              <a:t>User </a:t>
            </a:r>
            <a:r>
              <a:rPr lang="en-US" sz="1800" b="0" dirty="0">
                <a:solidFill>
                  <a:srgbClr val="0070C0"/>
                </a:solidFill>
              </a:rPr>
              <a:t>information </a:t>
            </a:r>
            <a:r>
              <a:rPr lang="en-US" sz="1800" b="0" dirty="0" smtClean="0">
                <a:solidFill>
                  <a:srgbClr val="0070C0"/>
                </a:solidFill>
              </a:rPr>
              <a:t>needs refined by:</a:t>
            </a:r>
          </a:p>
          <a:p>
            <a:pPr marL="685800" lvl="1">
              <a:defRPr/>
            </a:pPr>
            <a:r>
              <a:rPr lang="en-US" sz="1800" b="0" dirty="0" smtClean="0">
                <a:solidFill>
                  <a:srgbClr val="0070C0"/>
                </a:solidFill>
              </a:rPr>
              <a:t> knowledge of </a:t>
            </a:r>
            <a:r>
              <a:rPr lang="en-US" sz="1800" b="0" dirty="0">
                <a:solidFill>
                  <a:srgbClr val="0070C0"/>
                </a:solidFill>
              </a:rPr>
              <a:t>the needs from the community of </a:t>
            </a:r>
            <a:r>
              <a:rPr lang="en-US" sz="1800" b="0" dirty="0" smtClean="0">
                <a:solidFill>
                  <a:srgbClr val="0070C0"/>
                </a:solidFill>
              </a:rPr>
              <a:t>users, </a:t>
            </a:r>
            <a:r>
              <a:rPr lang="en-US" sz="1800" b="0" dirty="0">
                <a:solidFill>
                  <a:srgbClr val="0070C0"/>
                </a:solidFill>
              </a:rPr>
              <a:t>by each </a:t>
            </a:r>
            <a:r>
              <a:rPr lang="en-US" sz="1800" b="0" dirty="0" smtClean="0">
                <a:solidFill>
                  <a:srgbClr val="0070C0"/>
                </a:solidFill>
              </a:rPr>
              <a:t>agency and </a:t>
            </a:r>
          </a:p>
          <a:p>
            <a:pPr marL="685800" lvl="1">
              <a:defRPr/>
            </a:pPr>
            <a:r>
              <a:rPr lang="en-US" sz="1800" b="0" dirty="0" smtClean="0">
                <a:solidFill>
                  <a:srgbClr val="0070C0"/>
                </a:solidFill>
              </a:rPr>
              <a:t> closer </a:t>
            </a:r>
            <a:r>
              <a:rPr lang="en-US" sz="1800" b="0" dirty="0">
                <a:solidFill>
                  <a:srgbClr val="0070C0"/>
                </a:solidFill>
              </a:rPr>
              <a:t>relationship with </a:t>
            </a:r>
            <a:r>
              <a:rPr lang="en-US" sz="1800" b="0" dirty="0" smtClean="0">
                <a:solidFill>
                  <a:srgbClr val="0070C0"/>
                </a:solidFill>
              </a:rPr>
              <a:t>major </a:t>
            </a:r>
            <a:r>
              <a:rPr lang="en-US" sz="1800" b="0" dirty="0">
                <a:solidFill>
                  <a:srgbClr val="0070C0"/>
                </a:solidFill>
              </a:rPr>
              <a:t>stakeholders (UN agencies, GFDRR, etc</a:t>
            </a:r>
            <a:r>
              <a:rPr lang="en-US" sz="1800" b="0" dirty="0" smtClean="0">
                <a:solidFill>
                  <a:srgbClr val="0070C0"/>
                </a:solidFill>
              </a:rPr>
              <a:t>.)</a:t>
            </a:r>
          </a:p>
          <a:p>
            <a:pPr marL="914400" lvl="1" indent="-514350">
              <a:buAutoNum type="arabicPeriod"/>
              <a:defRPr/>
            </a:pP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22929137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891255" y="101600"/>
            <a:ext cx="8321334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1. Define a Global Obs. Strategy: </a:t>
            </a:r>
            <a:r>
              <a:rPr lang="en-US" sz="2400" i="1" dirty="0" smtClean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Implementation</a:t>
            </a:r>
            <a:endParaRPr lang="en-US" sz="2400" i="1" dirty="0">
              <a:solidFill>
                <a:schemeClr val="tx1">
                  <a:lumMod val="20000"/>
                  <a:lumOff val="80000"/>
                </a:schemeClr>
              </a:solidFill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Improve the </a:t>
            </a:r>
            <a:r>
              <a:rPr lang="en-US" dirty="0"/>
              <a:t>coordination between </a:t>
            </a:r>
            <a:r>
              <a:rPr lang="en-US" dirty="0" smtClean="0"/>
              <a:t>the space agencies through the definition of Global Observation Strategy, </a:t>
            </a:r>
            <a:r>
              <a:rPr lang="en-US" dirty="0"/>
              <a:t>for DRM </a:t>
            </a:r>
            <a:r>
              <a:rPr lang="en-US" dirty="0" smtClean="0"/>
              <a:t>activities</a:t>
            </a:r>
          </a:p>
          <a:p>
            <a:pPr marL="0" indent="0">
              <a:buNone/>
              <a:defRPr/>
            </a:pPr>
            <a:endParaRPr lang="en-US" b="0" dirty="0" smtClean="0"/>
          </a:p>
          <a:p>
            <a:pPr marL="914400" lvl="1" indent="-514350">
              <a:defRPr/>
            </a:pPr>
            <a:r>
              <a:rPr lang="en-US" sz="2000" b="0" dirty="0" smtClean="0">
                <a:solidFill>
                  <a:srgbClr val="0070C0"/>
                </a:solidFill>
              </a:rPr>
              <a:t>Requires agreement on strategic objectives </a:t>
            </a:r>
            <a:r>
              <a:rPr lang="en-US" sz="1800" b="0" i="1" dirty="0" smtClean="0">
                <a:solidFill>
                  <a:srgbClr val="0070C0"/>
                </a:solidFill>
              </a:rPr>
              <a:t>(projects, initiatives, types of hazards, geographical zones, ..)</a:t>
            </a:r>
            <a:r>
              <a:rPr lang="en-US" sz="2000" b="0" dirty="0" smtClean="0">
                <a:solidFill>
                  <a:srgbClr val="0070C0"/>
                </a:solidFill>
              </a:rPr>
              <a:t> to serve. Partially based on interactions with major stakeholders to get an indication of needs / priorities.</a:t>
            </a:r>
          </a:p>
          <a:p>
            <a:pPr marL="914400" lvl="1" indent="-514350">
              <a:defRPr/>
            </a:pPr>
            <a:endParaRPr lang="en-US" sz="20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000" b="0" dirty="0" smtClean="0">
                <a:solidFill>
                  <a:srgbClr val="0070C0"/>
                </a:solidFill>
              </a:rPr>
              <a:t>Some missions have no specific background missions (e.g. Landsat, Sentinels) as instruments observe in permanence according to </a:t>
            </a:r>
            <a:r>
              <a:rPr lang="en-US" sz="2000" b="0" dirty="0" err="1" smtClean="0">
                <a:solidFill>
                  <a:srgbClr val="0070C0"/>
                </a:solidFill>
              </a:rPr>
              <a:t>scenarii</a:t>
            </a:r>
            <a:r>
              <a:rPr lang="en-US" sz="2000" b="0" dirty="0" smtClean="0">
                <a:solidFill>
                  <a:srgbClr val="0070C0"/>
                </a:solidFill>
              </a:rPr>
              <a:t> defined in advance</a:t>
            </a:r>
            <a:endParaRPr lang="en-US" sz="2000" b="0" i="1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20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000" b="0" dirty="0" smtClean="0">
                <a:solidFill>
                  <a:srgbClr val="0070C0"/>
                </a:solidFill>
              </a:rPr>
              <a:t>Some space agencies are not directly responsible for the planning and operation of some satellites </a:t>
            </a:r>
            <a:r>
              <a:rPr lang="en-US" sz="1600" b="0" i="1" dirty="0">
                <a:solidFill>
                  <a:srgbClr val="0070C0"/>
                </a:solidFill>
              </a:rPr>
              <a:t>(e.g. CNES and SPOT, DLR and </a:t>
            </a:r>
            <a:r>
              <a:rPr lang="en-US" sz="1600" b="0" i="1" dirty="0" err="1">
                <a:solidFill>
                  <a:srgbClr val="0070C0"/>
                </a:solidFill>
              </a:rPr>
              <a:t>TerraSAR</a:t>
            </a:r>
            <a:r>
              <a:rPr lang="en-US" sz="1600" b="0" i="1" dirty="0">
                <a:solidFill>
                  <a:srgbClr val="0070C0"/>
                </a:solidFill>
              </a:rPr>
              <a:t>-X, CSA and Radarsat-2</a:t>
            </a:r>
            <a:r>
              <a:rPr lang="en-US" sz="1600" b="0" i="1" dirty="0" smtClean="0">
                <a:solidFill>
                  <a:srgbClr val="0070C0"/>
                </a:solidFill>
              </a:rPr>
              <a:t>) </a:t>
            </a:r>
            <a:r>
              <a:rPr lang="en-US" sz="2100" b="0" dirty="0" smtClean="0">
                <a:solidFill>
                  <a:srgbClr val="0070C0"/>
                </a:solidFill>
              </a:rPr>
              <a:t>; access </a:t>
            </a:r>
            <a:r>
              <a:rPr lang="en-US" sz="2100" b="0" dirty="0">
                <a:solidFill>
                  <a:srgbClr val="0070C0"/>
                </a:solidFill>
              </a:rPr>
              <a:t>and use conditions are ruled by Data </a:t>
            </a:r>
            <a:r>
              <a:rPr lang="en-US" sz="2100" b="0" dirty="0" smtClean="0">
                <a:solidFill>
                  <a:srgbClr val="0070C0"/>
                </a:solidFill>
              </a:rPr>
              <a:t>Policies; could be circumvented the first two or three years if we build a pilot project.</a:t>
            </a:r>
            <a:endParaRPr lang="en-US" sz="2100" b="0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1600" b="0" i="1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100" b="0" dirty="0" smtClean="0">
                <a:solidFill>
                  <a:srgbClr val="0070C0"/>
                </a:solidFill>
              </a:rPr>
              <a:t>Similar to SDCG for FCT/GFOI and soon for JECAM/GEO-GLAM. </a:t>
            </a:r>
          </a:p>
          <a:p>
            <a:pPr marL="914400" lvl="1" indent="-514350">
              <a:defRPr/>
            </a:pPr>
            <a:endParaRPr lang="en-US" sz="21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100" b="0" dirty="0" smtClean="0">
                <a:solidFill>
                  <a:srgbClr val="0070C0"/>
                </a:solidFill>
              </a:rPr>
              <a:t>Global Strategy Plan to be revised annually. First issue for 2013 CEOS Plenary.</a:t>
            </a:r>
          </a:p>
          <a:p>
            <a:pPr marL="914400" lvl="1" indent="-514350">
              <a:defRPr/>
            </a:pPr>
            <a:endParaRPr lang="en-US" sz="21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100" b="0" dirty="0" smtClean="0">
                <a:solidFill>
                  <a:srgbClr val="0070C0"/>
                </a:solidFill>
              </a:rPr>
              <a:t>Includes the definition of a baseline dataset </a:t>
            </a:r>
            <a:r>
              <a:rPr lang="en-US" sz="1800" b="0" i="1" dirty="0" smtClean="0">
                <a:solidFill>
                  <a:srgbClr val="0070C0"/>
                </a:solidFill>
              </a:rPr>
              <a:t>(as promoted by the GEOSS Data Sharing Principles &amp; CEOS Data Democracy)</a:t>
            </a:r>
            <a:r>
              <a:rPr lang="en-US" sz="1600" b="0" i="1" dirty="0" smtClean="0">
                <a:solidFill>
                  <a:srgbClr val="0070C0"/>
                </a:solidFill>
              </a:rPr>
              <a:t>.</a:t>
            </a:r>
            <a:endParaRPr lang="en-US" sz="1600" b="0" i="1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18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1800" b="0" dirty="0" smtClean="0">
              <a:solidFill>
                <a:srgbClr val="0070C0"/>
              </a:solidFill>
            </a:endParaRPr>
          </a:p>
          <a:p>
            <a:pPr marL="914400" lvl="1" indent="-514350">
              <a:buAutoNum type="arabicPeriod"/>
              <a:defRPr/>
            </a:pP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90566403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891255" y="101600"/>
            <a:ext cx="8321334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2. Implement the Global Obs. Strategy: </a:t>
            </a:r>
            <a:r>
              <a:rPr lang="en-US" sz="2800" i="1" dirty="0" smtClean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Users</a:t>
            </a:r>
            <a:endParaRPr lang="en-US" sz="2800" i="1" dirty="0">
              <a:solidFill>
                <a:schemeClr val="tx1">
                  <a:lumMod val="20000"/>
                  <a:lumOff val="80000"/>
                </a:schemeClr>
              </a:solidFill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Implement the Coordinated Global Observation Strategy, </a:t>
            </a:r>
            <a:r>
              <a:rPr lang="en-US" dirty="0"/>
              <a:t>for DRM </a:t>
            </a:r>
            <a:r>
              <a:rPr lang="en-US" dirty="0" smtClean="0"/>
              <a:t>activities</a:t>
            </a:r>
          </a:p>
          <a:p>
            <a:pPr marL="0" indent="0">
              <a:buNone/>
              <a:defRPr/>
            </a:pPr>
            <a:endParaRPr lang="en-US" dirty="0" smtClean="0"/>
          </a:p>
          <a:p>
            <a:pPr marL="400050" lvl="1" indent="0">
              <a:buNone/>
              <a:defRPr/>
            </a:pPr>
            <a:r>
              <a:rPr lang="en-US" sz="1800" dirty="0"/>
              <a:t>Benefits:   </a:t>
            </a:r>
          </a:p>
          <a:p>
            <a:pPr marL="685800" lvl="1">
              <a:defRPr/>
            </a:pPr>
            <a:r>
              <a:rPr lang="en-US" sz="1800" b="0" dirty="0">
                <a:solidFill>
                  <a:srgbClr val="0070C0"/>
                </a:solidFill>
              </a:rPr>
              <a:t>Populating CEOS agencies’ archives with useful </a:t>
            </a:r>
            <a:r>
              <a:rPr lang="en-US" sz="1800" b="0" dirty="0" smtClean="0">
                <a:solidFill>
                  <a:srgbClr val="0070C0"/>
                </a:solidFill>
              </a:rPr>
              <a:t>data is necessary to </a:t>
            </a:r>
            <a:r>
              <a:rPr lang="en-US" sz="1800" b="0" dirty="0">
                <a:solidFill>
                  <a:srgbClr val="0070C0"/>
                </a:solidFill>
              </a:rPr>
              <a:t>enabling many DRM activities </a:t>
            </a:r>
            <a:r>
              <a:rPr lang="en-US" sz="1400" b="0" i="1" dirty="0" smtClean="0">
                <a:solidFill>
                  <a:srgbClr val="0070C0"/>
                </a:solidFill>
              </a:rPr>
              <a:t>(e.g. flood </a:t>
            </a:r>
            <a:r>
              <a:rPr lang="en-US" sz="1400" b="0" i="1" dirty="0">
                <a:solidFill>
                  <a:srgbClr val="0070C0"/>
                </a:solidFill>
              </a:rPr>
              <a:t>risk studies over time or the rapid generation of change detection products during the response </a:t>
            </a:r>
            <a:r>
              <a:rPr lang="en-US" sz="1400" b="0" i="1" dirty="0" smtClean="0">
                <a:solidFill>
                  <a:srgbClr val="0070C0"/>
                </a:solidFill>
              </a:rPr>
              <a:t>phase). </a:t>
            </a:r>
            <a:endParaRPr lang="en-US" sz="1800" b="0" i="1" dirty="0">
              <a:solidFill>
                <a:srgbClr val="0070C0"/>
              </a:solidFill>
            </a:endParaRPr>
          </a:p>
          <a:p>
            <a:pPr marL="685800" lvl="1">
              <a:defRPr/>
            </a:pPr>
            <a:endParaRPr lang="en-US" sz="1800" b="0" dirty="0" smtClean="0">
              <a:solidFill>
                <a:srgbClr val="0070C0"/>
              </a:solidFill>
            </a:endParaRPr>
          </a:p>
          <a:p>
            <a:pPr marL="685800" lvl="1">
              <a:defRPr/>
            </a:pPr>
            <a:r>
              <a:rPr lang="en-US" sz="1800" b="0" dirty="0" smtClean="0">
                <a:solidFill>
                  <a:srgbClr val="0070C0"/>
                </a:solidFill>
              </a:rPr>
              <a:t>Today</a:t>
            </a:r>
            <a:r>
              <a:rPr lang="en-US" sz="1800" b="0" dirty="0">
                <a:solidFill>
                  <a:srgbClr val="0070C0"/>
                </a:solidFill>
              </a:rPr>
              <a:t>, technical intermediary users rely on informal consultations with mission managers from individual agencies to ensure archives are populated, with varying degrees of success. </a:t>
            </a:r>
          </a:p>
          <a:p>
            <a:pPr marL="685800" lvl="1">
              <a:defRPr/>
            </a:pPr>
            <a:endParaRPr lang="en-US" sz="1800" b="0" dirty="0">
              <a:solidFill>
                <a:srgbClr val="0070C0"/>
              </a:solidFill>
            </a:endParaRPr>
          </a:p>
          <a:p>
            <a:pPr lvl="1" indent="-342900">
              <a:defRPr/>
            </a:pPr>
            <a:r>
              <a:rPr lang="en-US" sz="2000" b="0" dirty="0">
                <a:solidFill>
                  <a:srgbClr val="0070C0"/>
                </a:solidFill>
              </a:rPr>
              <a:t>Agreeing on collective priorities would reduce overlaps, ensure better coverage and optimize existing resource allocation. </a:t>
            </a:r>
            <a:endParaRPr lang="en-GB" sz="2000" b="0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1600" b="0" i="1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18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1800" b="0" dirty="0" smtClean="0">
              <a:solidFill>
                <a:srgbClr val="0070C0"/>
              </a:solidFill>
            </a:endParaRPr>
          </a:p>
          <a:p>
            <a:pPr marL="914400" lvl="1" indent="-514350">
              <a:buAutoNum type="arabicPeriod"/>
              <a:defRPr/>
            </a:pP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385983315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16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891255" y="101600"/>
            <a:ext cx="8321334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2. Implement the Global Obs. Strategy: </a:t>
            </a:r>
            <a:r>
              <a:rPr lang="en-US" sz="2800" i="1" dirty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Implementation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Implement the Coordinated Global Observation Strategy, </a:t>
            </a:r>
            <a:r>
              <a:rPr lang="en-US" dirty="0"/>
              <a:t>for DRM </a:t>
            </a:r>
            <a:r>
              <a:rPr lang="en-US" dirty="0" smtClean="0"/>
              <a:t>activities</a:t>
            </a:r>
          </a:p>
          <a:p>
            <a:pPr marL="0" indent="0">
              <a:buNone/>
              <a:defRPr/>
            </a:pPr>
            <a:endParaRPr lang="en-US" b="0" dirty="0" smtClean="0"/>
          </a:p>
          <a:p>
            <a:pPr marL="914400" lvl="1" indent="-514350">
              <a:defRPr/>
            </a:pPr>
            <a:r>
              <a:rPr lang="en-US" sz="2000" b="0" dirty="0" smtClean="0">
                <a:solidFill>
                  <a:srgbClr val="0070C0"/>
                </a:solidFill>
              </a:rPr>
              <a:t>Each CEOS Agency to proceed with acquisition, “standard” data processing (L0 to L2) and products archiving</a:t>
            </a:r>
            <a:endParaRPr lang="en-US" sz="2000" b="0" i="1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20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000" b="0" dirty="0" smtClean="0">
                <a:solidFill>
                  <a:srgbClr val="0070C0"/>
                </a:solidFill>
              </a:rPr>
              <a:t>Some space agencies are not directly responsible for the planning and operation of some satellites </a:t>
            </a:r>
            <a:r>
              <a:rPr lang="en-US" sz="1600" b="0" i="1" dirty="0">
                <a:solidFill>
                  <a:srgbClr val="0070C0"/>
                </a:solidFill>
              </a:rPr>
              <a:t>(e.g. CNES and SPOT, DLR and </a:t>
            </a:r>
            <a:r>
              <a:rPr lang="en-US" sz="1600" b="0" i="1" dirty="0" err="1">
                <a:solidFill>
                  <a:srgbClr val="0070C0"/>
                </a:solidFill>
              </a:rPr>
              <a:t>TerraSAR</a:t>
            </a:r>
            <a:r>
              <a:rPr lang="en-US" sz="1600" b="0" i="1" dirty="0">
                <a:solidFill>
                  <a:srgbClr val="0070C0"/>
                </a:solidFill>
              </a:rPr>
              <a:t>-X, CSA and Radarsat-2</a:t>
            </a:r>
            <a:r>
              <a:rPr lang="en-US" sz="1600" b="0" i="1" dirty="0" smtClean="0">
                <a:solidFill>
                  <a:srgbClr val="0070C0"/>
                </a:solidFill>
              </a:rPr>
              <a:t>) </a:t>
            </a:r>
            <a:r>
              <a:rPr lang="en-US" sz="2000" b="0" dirty="0">
                <a:solidFill>
                  <a:srgbClr val="0070C0"/>
                </a:solidFill>
              </a:rPr>
              <a:t>but limited </a:t>
            </a:r>
            <a:r>
              <a:rPr lang="en-US" sz="2000" b="0" dirty="0" smtClean="0">
                <a:solidFill>
                  <a:srgbClr val="0070C0"/>
                </a:solidFill>
              </a:rPr>
              <a:t>impact </a:t>
            </a:r>
            <a:r>
              <a:rPr lang="en-US" sz="2000" b="0" dirty="0">
                <a:solidFill>
                  <a:srgbClr val="0070C0"/>
                </a:solidFill>
              </a:rPr>
              <a:t>during demonstration phase (R&amp;D </a:t>
            </a:r>
            <a:r>
              <a:rPr lang="en-US" sz="2000" b="0" dirty="0" smtClean="0">
                <a:solidFill>
                  <a:srgbClr val="0070C0"/>
                </a:solidFill>
              </a:rPr>
              <a:t>activities thus easier to get free data)</a:t>
            </a:r>
            <a:endParaRPr lang="en-US" sz="2000" b="0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1600" b="0" i="1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18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1800" b="0" dirty="0" smtClean="0">
              <a:solidFill>
                <a:srgbClr val="0070C0"/>
              </a:solidFill>
            </a:endParaRPr>
          </a:p>
          <a:p>
            <a:pPr marL="914400" lvl="1" indent="-514350">
              <a:buAutoNum type="arabicPeriod"/>
              <a:defRPr/>
            </a:pP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125271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17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3. DRM Virtual Repository: </a:t>
            </a:r>
            <a:r>
              <a:rPr lang="en-US" sz="2800" i="1" dirty="0" smtClean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Users</a:t>
            </a:r>
            <a:endParaRPr lang="en-US" sz="2800" i="1" dirty="0" smtClean="0">
              <a:solidFill>
                <a:schemeClr val="tx1">
                  <a:lumMod val="20000"/>
                  <a:lumOff val="80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sz="3100" dirty="0"/>
              <a:t>Implement a </a:t>
            </a:r>
            <a:r>
              <a:rPr lang="en-US" sz="3100" dirty="0" smtClean="0"/>
              <a:t>Virtual Repository for DRM-relevant data, products &amp; information </a:t>
            </a:r>
            <a:r>
              <a:rPr lang="en-US" sz="3100" dirty="0"/>
              <a:t>from both space agencies and </a:t>
            </a:r>
            <a:r>
              <a:rPr lang="en-US" sz="3100" dirty="0" smtClean="0"/>
              <a:t>DRM Users </a:t>
            </a:r>
            <a:r>
              <a:rPr lang="en-US" sz="3100" dirty="0"/>
              <a:t>and make the repository content accessible to all DRM </a:t>
            </a:r>
            <a:r>
              <a:rPr lang="en-US" sz="3100" dirty="0" smtClean="0"/>
              <a:t>users</a:t>
            </a:r>
          </a:p>
          <a:p>
            <a:pPr marL="0" indent="0">
              <a:buNone/>
              <a:defRPr/>
            </a:pPr>
            <a:endParaRPr lang="en-US" sz="3300" dirty="0">
              <a:cs typeface="+mn-cs"/>
            </a:endParaRPr>
          </a:p>
          <a:p>
            <a:pPr marL="400050" lvl="1" indent="0">
              <a:buNone/>
              <a:defRPr/>
            </a:pPr>
            <a:r>
              <a:rPr lang="en-US" sz="3300" dirty="0"/>
              <a:t>Benefits:   </a:t>
            </a:r>
          </a:p>
          <a:p>
            <a:pPr marL="0" indent="0">
              <a:buNone/>
              <a:defRPr/>
            </a:pPr>
            <a:endParaRPr lang="en-US" sz="3100" dirty="0"/>
          </a:p>
          <a:p>
            <a:pPr marL="914400" lvl="1" indent="-514350">
              <a:defRPr/>
            </a:pPr>
            <a:r>
              <a:rPr lang="en-US" sz="2800" b="0" dirty="0" smtClean="0">
                <a:solidFill>
                  <a:srgbClr val="0070C0"/>
                </a:solidFill>
              </a:rPr>
              <a:t>Finding and access the right data  can be a challenge </a:t>
            </a:r>
            <a:r>
              <a:rPr lang="en-US" sz="2800" b="0" dirty="0">
                <a:solidFill>
                  <a:srgbClr val="0070C0"/>
                </a:solidFill>
              </a:rPr>
              <a:t>of the international DRM </a:t>
            </a:r>
            <a:r>
              <a:rPr lang="en-US" sz="2800" b="0" dirty="0" smtClean="0">
                <a:solidFill>
                  <a:srgbClr val="0070C0"/>
                </a:solidFill>
              </a:rPr>
              <a:t>community: search many distributed data repositories and catalogues, data gaps, …</a:t>
            </a:r>
          </a:p>
          <a:p>
            <a:pPr marL="914400" lvl="1" indent="-514350">
              <a:defRPr/>
            </a:pPr>
            <a:endParaRPr lang="en-US" sz="28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800" b="0" dirty="0" smtClean="0">
                <a:solidFill>
                  <a:srgbClr val="0070C0"/>
                </a:solidFill>
              </a:rPr>
              <a:t>Users may identify more easily </a:t>
            </a:r>
            <a:r>
              <a:rPr lang="en-US" sz="2800" b="0" dirty="0">
                <a:solidFill>
                  <a:srgbClr val="0070C0"/>
                </a:solidFill>
              </a:rPr>
              <a:t>usable data sets through a single interface and </a:t>
            </a:r>
            <a:r>
              <a:rPr lang="en-US" sz="2800" b="0" dirty="0" smtClean="0">
                <a:solidFill>
                  <a:srgbClr val="0070C0"/>
                </a:solidFill>
              </a:rPr>
              <a:t>then link directly </a:t>
            </a:r>
            <a:r>
              <a:rPr lang="en-US" sz="2800" b="0" dirty="0">
                <a:solidFill>
                  <a:srgbClr val="0070C0"/>
                </a:solidFill>
              </a:rPr>
              <a:t>to the </a:t>
            </a:r>
            <a:r>
              <a:rPr lang="en-US" sz="2800" b="0" dirty="0" smtClean="0">
                <a:solidFill>
                  <a:srgbClr val="0070C0"/>
                </a:solidFill>
              </a:rPr>
              <a:t>data providers.</a:t>
            </a:r>
          </a:p>
          <a:p>
            <a:pPr marL="914400" lvl="1" indent="-514350">
              <a:defRPr/>
            </a:pPr>
            <a:endParaRPr lang="en-US" sz="28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800" b="0" dirty="0">
                <a:solidFill>
                  <a:srgbClr val="0070C0"/>
                </a:solidFill>
              </a:rPr>
              <a:t>C</a:t>
            </a:r>
            <a:r>
              <a:rPr lang="en-US" sz="2800" b="0" dirty="0" smtClean="0">
                <a:solidFill>
                  <a:srgbClr val="0070C0"/>
                </a:solidFill>
              </a:rPr>
              <a:t>ould </a:t>
            </a:r>
            <a:r>
              <a:rPr lang="en-US" sz="2800" b="0" dirty="0">
                <a:solidFill>
                  <a:srgbClr val="0070C0"/>
                </a:solidFill>
              </a:rPr>
              <a:t>be presented as a contribution in kind from the space agencies to other relevant infrastructures such as the GFDRR Labs</a:t>
            </a:r>
            <a:r>
              <a:rPr lang="en-US" sz="2800" b="0" dirty="0" smtClean="0">
                <a:solidFill>
                  <a:srgbClr val="0070C0"/>
                </a:solidFill>
              </a:rPr>
              <a:t>.</a:t>
            </a:r>
          </a:p>
          <a:p>
            <a:pPr marL="914400" lvl="1" indent="-514350">
              <a:defRPr/>
            </a:pPr>
            <a:endParaRPr lang="en-US" sz="2800" b="0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800" b="0" dirty="0" smtClean="0">
                <a:solidFill>
                  <a:srgbClr val="0070C0"/>
                </a:solidFill>
              </a:rPr>
              <a:t>Easy access to the </a:t>
            </a:r>
            <a:r>
              <a:rPr lang="en-US" sz="2800" b="0" dirty="0">
                <a:solidFill>
                  <a:srgbClr val="0070C0"/>
                </a:solidFill>
              </a:rPr>
              <a:t>DRM Baseline </a:t>
            </a:r>
            <a:r>
              <a:rPr lang="en-US" sz="2800" b="0" dirty="0" smtClean="0">
                <a:solidFill>
                  <a:srgbClr val="0070C0"/>
                </a:solidFill>
              </a:rPr>
              <a:t>Dataset, </a:t>
            </a:r>
            <a:r>
              <a:rPr lang="en-US" sz="2800" b="0" dirty="0">
                <a:solidFill>
                  <a:srgbClr val="0070C0"/>
                </a:solidFill>
              </a:rPr>
              <a:t>at no </a:t>
            </a:r>
            <a:r>
              <a:rPr lang="en-US" sz="2800" b="0" dirty="0" smtClean="0">
                <a:solidFill>
                  <a:srgbClr val="0070C0"/>
                </a:solidFill>
              </a:rPr>
              <a:t>cost and no restriction, </a:t>
            </a:r>
            <a:endParaRPr lang="en-US" sz="2800" b="0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2900" b="0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2900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904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18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3. DRM Virtual Repository: </a:t>
            </a:r>
            <a:r>
              <a:rPr lang="en-US" sz="2800" i="1" dirty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Implementation</a:t>
            </a:r>
            <a:endParaRPr lang="en-US" sz="2800" i="1" dirty="0" smtClean="0">
              <a:solidFill>
                <a:schemeClr val="tx1">
                  <a:lumMod val="20000"/>
                  <a:lumOff val="80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sz="3100" dirty="0"/>
              <a:t>Implement a </a:t>
            </a:r>
            <a:r>
              <a:rPr lang="en-US" sz="3100" dirty="0" smtClean="0"/>
              <a:t>Virtual Repository for DRM-relevant data, products &amp; information </a:t>
            </a:r>
            <a:r>
              <a:rPr lang="en-US" sz="3100" dirty="0"/>
              <a:t>from both space agencies and </a:t>
            </a:r>
            <a:r>
              <a:rPr lang="en-US" sz="3100" dirty="0" smtClean="0"/>
              <a:t>DRM Users </a:t>
            </a:r>
            <a:r>
              <a:rPr lang="en-US" sz="3100" dirty="0"/>
              <a:t>and make the repository content accessible to all DRM </a:t>
            </a:r>
            <a:r>
              <a:rPr lang="en-US" sz="3100" dirty="0" smtClean="0"/>
              <a:t>users</a:t>
            </a:r>
          </a:p>
          <a:p>
            <a:pPr marL="0" indent="0">
              <a:buNone/>
              <a:defRPr/>
            </a:pPr>
            <a:endParaRPr lang="en-US" sz="3100" dirty="0"/>
          </a:p>
          <a:p>
            <a:pPr marL="914400" lvl="1" indent="-514350">
              <a:defRPr/>
            </a:pPr>
            <a:r>
              <a:rPr lang="en-US" sz="2800" b="0" dirty="0" smtClean="0">
                <a:solidFill>
                  <a:srgbClr val="0070C0"/>
                </a:solidFill>
              </a:rPr>
              <a:t>Includes also a web interface and a virtual catalog. More than a replication of GEO Web Portal: User interface incorporates functions / features specific to DRM.</a:t>
            </a:r>
          </a:p>
          <a:p>
            <a:pPr marL="914400" lvl="1" indent="-514350">
              <a:defRPr/>
            </a:pPr>
            <a:endParaRPr lang="en-US" sz="28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800" b="0" dirty="0" smtClean="0">
                <a:solidFill>
                  <a:srgbClr val="0070C0"/>
                </a:solidFill>
              </a:rPr>
              <a:t>For DRM Users, “one stop shop” web interface to discover data, products and information (distributed catalogs seen as </a:t>
            </a:r>
            <a:r>
              <a:rPr lang="en-US" sz="2800" b="0" dirty="0">
                <a:solidFill>
                  <a:srgbClr val="0070C0"/>
                </a:solidFill>
              </a:rPr>
              <a:t>single virtual catalog</a:t>
            </a:r>
            <a:r>
              <a:rPr lang="en-US" sz="2800" b="0" dirty="0" smtClean="0">
                <a:solidFill>
                  <a:srgbClr val="0070C0"/>
                </a:solidFill>
              </a:rPr>
              <a:t>) </a:t>
            </a:r>
            <a:r>
              <a:rPr lang="en-US" sz="2600" b="0" dirty="0" smtClean="0">
                <a:solidFill>
                  <a:srgbClr val="0070C0"/>
                </a:solidFill>
              </a:rPr>
              <a:t>Query results provide necessary information to provide “easy” access to data </a:t>
            </a:r>
            <a:r>
              <a:rPr lang="en-US" sz="2600" b="0" dirty="0">
                <a:solidFill>
                  <a:srgbClr val="0070C0"/>
                </a:solidFill>
              </a:rPr>
              <a:t>/ products  / </a:t>
            </a:r>
            <a:r>
              <a:rPr lang="en-US" sz="2600" b="0" dirty="0" smtClean="0">
                <a:solidFill>
                  <a:srgbClr val="0070C0"/>
                </a:solidFill>
              </a:rPr>
              <a:t>information</a:t>
            </a:r>
          </a:p>
          <a:p>
            <a:pPr marL="1314450" lvl="2" indent="-514350">
              <a:defRPr/>
            </a:pPr>
            <a:endParaRPr lang="en-US" sz="26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800" b="0" dirty="0">
                <a:solidFill>
                  <a:srgbClr val="0070C0"/>
                </a:solidFill>
              </a:rPr>
              <a:t>D</a:t>
            </a:r>
            <a:r>
              <a:rPr lang="en-US" sz="2800" b="0" dirty="0" smtClean="0">
                <a:solidFill>
                  <a:srgbClr val="0070C0"/>
                </a:solidFill>
              </a:rPr>
              <a:t>istributed architecture for the physical repositories of  data &amp; information </a:t>
            </a:r>
          </a:p>
          <a:p>
            <a:pPr marL="1314450" lvl="2" indent="-514350">
              <a:defRPr/>
            </a:pPr>
            <a:r>
              <a:rPr lang="en-US" sz="2600" b="0" dirty="0" smtClean="0">
                <a:solidFill>
                  <a:srgbClr val="0070C0"/>
                </a:solidFill>
              </a:rPr>
              <a:t>no repatriation of </a:t>
            </a:r>
            <a:r>
              <a:rPr lang="en-US" sz="2600" b="0" dirty="0">
                <a:solidFill>
                  <a:srgbClr val="0070C0"/>
                </a:solidFill>
              </a:rPr>
              <a:t>data / products  / information to a </a:t>
            </a:r>
            <a:r>
              <a:rPr lang="en-US" sz="2600" b="0" dirty="0" smtClean="0">
                <a:solidFill>
                  <a:srgbClr val="0070C0"/>
                </a:solidFill>
              </a:rPr>
              <a:t>unique centralized repository</a:t>
            </a:r>
          </a:p>
          <a:p>
            <a:pPr marL="1314450" lvl="2" indent="-514350">
              <a:defRPr/>
            </a:pPr>
            <a:r>
              <a:rPr lang="en-US" sz="2600" b="0" dirty="0" smtClean="0">
                <a:solidFill>
                  <a:srgbClr val="0070C0"/>
                </a:solidFill>
              </a:rPr>
              <a:t>may include existing repositories such as GeoHazards Virtual Archive </a:t>
            </a:r>
          </a:p>
          <a:p>
            <a:pPr marL="1314450" lvl="2" indent="-514350">
              <a:defRPr/>
            </a:pPr>
            <a:endParaRPr lang="en-US" sz="26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r>
              <a:rPr lang="en-US" sz="2900" b="0" dirty="0">
                <a:solidFill>
                  <a:srgbClr val="0070C0"/>
                </a:solidFill>
              </a:rPr>
              <a:t>User access to data might be constrained by data policy issues especially data from commercial </a:t>
            </a:r>
            <a:r>
              <a:rPr lang="en-US" sz="2900" b="0" dirty="0" smtClean="0">
                <a:solidFill>
                  <a:srgbClr val="0070C0"/>
                </a:solidFill>
              </a:rPr>
              <a:t>distributors</a:t>
            </a:r>
          </a:p>
          <a:p>
            <a:pPr marL="914400" lvl="1" indent="-514350">
              <a:defRPr/>
            </a:pPr>
            <a:endParaRPr lang="en-US" sz="2900" b="0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2900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0736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19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4. DRM </a:t>
            </a:r>
            <a:r>
              <a:rPr lang="en-US" sz="2800" dirty="0">
                <a:ea typeface="ＭＳ Ｐゴシック" pitchFamily="34" charset="-128"/>
                <a:cs typeface="Tahoma" pitchFamily="34" charset="0"/>
              </a:rPr>
              <a:t>P</a:t>
            </a:r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rocessing Platform: </a:t>
            </a:r>
            <a:r>
              <a:rPr lang="en-US" sz="2800" i="1" dirty="0" smtClean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Users</a:t>
            </a:r>
            <a:endParaRPr lang="en-US" sz="2800" i="1" dirty="0" smtClean="0">
              <a:solidFill>
                <a:schemeClr val="tx1">
                  <a:lumMod val="20000"/>
                  <a:lumOff val="80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sz="2800" dirty="0"/>
              <a:t>Implement a platform to enable access to EO based Value Added products, tools &amp; on demand </a:t>
            </a:r>
            <a:r>
              <a:rPr lang="en-US" sz="2800" dirty="0" smtClean="0"/>
              <a:t>processing:</a:t>
            </a:r>
          </a:p>
          <a:p>
            <a:pPr>
              <a:defRPr/>
            </a:pPr>
            <a:r>
              <a:rPr lang="en-US" sz="2300" b="0" dirty="0" smtClean="0"/>
              <a:t>support </a:t>
            </a:r>
            <a:r>
              <a:rPr lang="en-US" sz="2300" b="0" dirty="0"/>
              <a:t>science &amp; services exploitation of Satellite </a:t>
            </a:r>
            <a:r>
              <a:rPr lang="en-US" sz="2300" b="0" dirty="0" smtClean="0"/>
              <a:t>EO</a:t>
            </a:r>
          </a:p>
          <a:p>
            <a:pPr>
              <a:defRPr/>
            </a:pPr>
            <a:r>
              <a:rPr lang="en-US" sz="2300" b="0" dirty="0" smtClean="0"/>
              <a:t>enable </a:t>
            </a:r>
            <a:r>
              <a:rPr lang="en-US" sz="2300" b="0" dirty="0"/>
              <a:t>EO based content generation &amp; hosting user generated </a:t>
            </a:r>
            <a:r>
              <a:rPr lang="en-US" sz="2300" b="0" dirty="0" smtClean="0"/>
              <a:t>content</a:t>
            </a:r>
          </a:p>
          <a:p>
            <a:pPr marL="0" indent="0">
              <a:buNone/>
              <a:defRPr/>
            </a:pPr>
            <a:endParaRPr lang="en-US" sz="3300" dirty="0"/>
          </a:p>
          <a:p>
            <a:pPr marL="400050" lvl="1" indent="0">
              <a:buNone/>
              <a:defRPr/>
            </a:pPr>
            <a:r>
              <a:rPr lang="en-US" sz="3300" dirty="0"/>
              <a:t>Benefits:   </a:t>
            </a:r>
          </a:p>
          <a:p>
            <a:pPr>
              <a:defRPr/>
            </a:pPr>
            <a:endParaRPr lang="en-US" sz="2800" dirty="0"/>
          </a:p>
          <a:p>
            <a:pPr lvl="1">
              <a:defRPr/>
            </a:pPr>
            <a:r>
              <a:rPr lang="en-US" sz="2100" b="0" dirty="0" smtClean="0">
                <a:solidFill>
                  <a:srgbClr val="0070C0"/>
                </a:solidFill>
              </a:rPr>
              <a:t>Many users (end </a:t>
            </a:r>
            <a:r>
              <a:rPr lang="en-US" sz="2100" b="0" dirty="0">
                <a:solidFill>
                  <a:srgbClr val="0070C0"/>
                </a:solidFill>
              </a:rPr>
              <a:t>users or intermediate </a:t>
            </a:r>
            <a:r>
              <a:rPr lang="en-US" sz="2100" b="0" dirty="0" smtClean="0">
                <a:solidFill>
                  <a:srgbClr val="0070C0"/>
                </a:solidFill>
              </a:rPr>
              <a:t>users) lack </a:t>
            </a:r>
            <a:r>
              <a:rPr lang="en-US" sz="2100" b="0" dirty="0">
                <a:solidFill>
                  <a:srgbClr val="0070C0"/>
                </a:solidFill>
              </a:rPr>
              <a:t>the tools and capacity to fully exploit </a:t>
            </a:r>
            <a:r>
              <a:rPr lang="en-US" sz="2100" b="0" dirty="0" smtClean="0">
                <a:solidFill>
                  <a:srgbClr val="0070C0"/>
                </a:solidFill>
              </a:rPr>
              <a:t>EO satellite data. </a:t>
            </a:r>
            <a:r>
              <a:rPr lang="en-US" sz="2100" b="0" dirty="0">
                <a:solidFill>
                  <a:srgbClr val="0070C0"/>
                </a:solidFill>
              </a:rPr>
              <a:t>E</a:t>
            </a:r>
            <a:r>
              <a:rPr lang="en-US" sz="2100" b="0" dirty="0" smtClean="0">
                <a:solidFill>
                  <a:srgbClr val="0070C0"/>
                </a:solidFill>
              </a:rPr>
              <a:t>ven when proper </a:t>
            </a:r>
            <a:r>
              <a:rPr lang="en-US" sz="2100" b="0" dirty="0">
                <a:solidFill>
                  <a:srgbClr val="0070C0"/>
                </a:solidFill>
              </a:rPr>
              <a:t>EO data </a:t>
            </a:r>
            <a:r>
              <a:rPr lang="en-US" sz="2100" b="0" dirty="0" smtClean="0">
                <a:solidFill>
                  <a:srgbClr val="0070C0"/>
                </a:solidFill>
              </a:rPr>
              <a:t>is easily available from CEOS agencies, it </a:t>
            </a:r>
            <a:r>
              <a:rPr lang="en-US" sz="2100" b="0" dirty="0">
                <a:solidFill>
                  <a:srgbClr val="0070C0"/>
                </a:solidFill>
              </a:rPr>
              <a:t>may remain </a:t>
            </a:r>
            <a:r>
              <a:rPr lang="en-US" sz="2100" b="0" dirty="0" smtClean="0">
                <a:solidFill>
                  <a:srgbClr val="0070C0"/>
                </a:solidFill>
              </a:rPr>
              <a:t>unexploited due to lack of resources to transform this data. </a:t>
            </a:r>
          </a:p>
          <a:p>
            <a:pPr lvl="1">
              <a:defRPr/>
            </a:pPr>
            <a:endParaRPr lang="en-US" sz="2100" b="0" dirty="0" smtClean="0">
              <a:solidFill>
                <a:srgbClr val="0070C0"/>
              </a:solidFill>
            </a:endParaRPr>
          </a:p>
          <a:p>
            <a:pPr lvl="1">
              <a:defRPr/>
            </a:pPr>
            <a:r>
              <a:rPr lang="en-US" sz="2100" b="0" dirty="0">
                <a:solidFill>
                  <a:srgbClr val="0070C0"/>
                </a:solidFill>
              </a:rPr>
              <a:t>DRM Processing Platform offers high-level tools and services not available in-house through a shared infrastructure at an affordable cost. Enable extracting information from EO data and putting it into a form people can readily </a:t>
            </a:r>
            <a:r>
              <a:rPr lang="en-US" sz="2100" b="0" dirty="0" smtClean="0">
                <a:solidFill>
                  <a:srgbClr val="0070C0"/>
                </a:solidFill>
              </a:rPr>
              <a:t>use</a:t>
            </a:r>
          </a:p>
          <a:p>
            <a:pPr lvl="1">
              <a:defRPr/>
            </a:pPr>
            <a:endParaRPr lang="en-US" sz="2100" b="0" dirty="0" smtClean="0">
              <a:solidFill>
                <a:srgbClr val="0070C0"/>
              </a:solidFill>
            </a:endParaRPr>
          </a:p>
          <a:p>
            <a:pPr lvl="1">
              <a:defRPr/>
            </a:pPr>
            <a:r>
              <a:rPr lang="en-US" sz="2100" b="0" dirty="0" smtClean="0">
                <a:solidFill>
                  <a:srgbClr val="0070C0"/>
                </a:solidFill>
              </a:rPr>
              <a:t>The Processing Platform </a:t>
            </a:r>
            <a:r>
              <a:rPr lang="en-US" sz="2100" b="0" dirty="0">
                <a:solidFill>
                  <a:srgbClr val="0070C0"/>
                </a:solidFill>
              </a:rPr>
              <a:t>provides the user community with the full set </a:t>
            </a:r>
            <a:r>
              <a:rPr lang="en-US" sz="2100" b="0" dirty="0" smtClean="0">
                <a:solidFill>
                  <a:srgbClr val="0070C0"/>
                </a:solidFill>
              </a:rPr>
              <a:t>of tools to better support vertical thematic applications.</a:t>
            </a:r>
          </a:p>
          <a:p>
            <a:pPr lvl="1">
              <a:defRPr/>
            </a:pPr>
            <a:r>
              <a:rPr lang="en-US" sz="2100" b="0" dirty="0" smtClean="0">
                <a:solidFill>
                  <a:srgbClr val="0070C0"/>
                </a:solidFill>
              </a:rPr>
              <a:t>May foster the development </a:t>
            </a:r>
            <a:r>
              <a:rPr lang="en-US" sz="2100" b="0" dirty="0">
                <a:solidFill>
                  <a:srgbClr val="0070C0"/>
                </a:solidFill>
              </a:rPr>
              <a:t>by </a:t>
            </a:r>
            <a:r>
              <a:rPr lang="en-US" sz="2100" b="0" dirty="0" smtClean="0">
                <a:solidFill>
                  <a:srgbClr val="0070C0"/>
                </a:solidFill>
              </a:rPr>
              <a:t>third-parties of new specialized applications </a:t>
            </a:r>
            <a:r>
              <a:rPr lang="en-US" sz="2100" b="0" dirty="0">
                <a:solidFill>
                  <a:srgbClr val="0070C0"/>
                </a:solidFill>
              </a:rPr>
              <a:t>for </a:t>
            </a:r>
            <a:r>
              <a:rPr lang="en-US" sz="2100" b="0" dirty="0" smtClean="0">
                <a:solidFill>
                  <a:srgbClr val="0070C0"/>
                </a:solidFill>
              </a:rPr>
              <a:t>targeted segments of DRM. </a:t>
            </a:r>
            <a:endParaRPr lang="en-US" sz="1900" b="0" dirty="0">
              <a:solidFill>
                <a:srgbClr val="0070C0"/>
              </a:solidFill>
            </a:endParaRPr>
          </a:p>
          <a:p>
            <a:pPr>
              <a:defRPr/>
            </a:pPr>
            <a:endParaRPr lang="en-US" sz="2800" dirty="0"/>
          </a:p>
          <a:p>
            <a:pPr marL="0" indent="0">
              <a:buNone/>
              <a:defRPr/>
            </a:pPr>
            <a:endParaRPr lang="en-US" sz="2800" dirty="0" smtClean="0"/>
          </a:p>
          <a:p>
            <a:pPr marL="0" indent="0">
              <a:buNone/>
              <a:defRPr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0156504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Activities: </a:t>
            </a:r>
            <a:r>
              <a:rPr lang="en-US" dirty="0" smtClean="0">
                <a:solidFill>
                  <a:schemeClr val="accent4">
                    <a:lumMod val="25000"/>
                    <a:lumOff val="75000"/>
                  </a:schemeClr>
                </a:solidFill>
                <a:ea typeface="ＭＳ Ｐゴシック" pitchFamily="34" charset="-128"/>
              </a:rPr>
              <a:t>Status &amp; Next Steps</a:t>
            </a:r>
            <a:endParaRPr lang="en-US" dirty="0" smtClean="0">
              <a:solidFill>
                <a:schemeClr val="accent4">
                  <a:lumMod val="25000"/>
                  <a:lumOff val="75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4"/>
            <a:ext cx="8553450" cy="5089525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GB" sz="2900" dirty="0" smtClean="0"/>
              <a:t>Achieved:</a:t>
            </a:r>
          </a:p>
          <a:p>
            <a:pPr>
              <a:defRPr/>
            </a:pPr>
            <a:r>
              <a:rPr lang="en-GB" b="0" dirty="0" smtClean="0"/>
              <a:t>one-year activity initiated after go ahead from 2011 Plenary</a:t>
            </a:r>
          </a:p>
          <a:p>
            <a:pPr>
              <a:defRPr/>
            </a:pPr>
            <a:r>
              <a:rPr lang="en-GB" b="0" dirty="0" smtClean="0"/>
              <a:t>ad hoc </a:t>
            </a:r>
            <a:r>
              <a:rPr lang="en-GB" b="0" dirty="0"/>
              <a:t>Team created</a:t>
            </a:r>
            <a:r>
              <a:rPr lang="en-US" b="0" dirty="0"/>
              <a:t> </a:t>
            </a:r>
            <a:r>
              <a:rPr lang="en-US" b="0" dirty="0" smtClean="0"/>
              <a:t>with volunteers </a:t>
            </a:r>
            <a:r>
              <a:rPr lang="en-US" b="0" i="1" dirty="0" smtClean="0"/>
              <a:t>(ASI</a:t>
            </a:r>
            <a:r>
              <a:rPr lang="en-US" b="0" i="1" dirty="0"/>
              <a:t>, CNES, CSA, DLR, ESA, EUMETSAT, JAXA, NASA, NOAA, USGS )</a:t>
            </a:r>
          </a:p>
          <a:p>
            <a:pPr>
              <a:defRPr/>
            </a:pPr>
            <a:r>
              <a:rPr lang="en-GB" b="0" dirty="0" smtClean="0"/>
              <a:t>2 team meetings  + 5 teleconferences</a:t>
            </a:r>
          </a:p>
          <a:p>
            <a:pPr>
              <a:defRPr/>
            </a:pPr>
            <a:r>
              <a:rPr lang="en-GB" b="0" dirty="0" smtClean="0"/>
              <a:t>draft Report issued </a:t>
            </a:r>
            <a:r>
              <a:rPr lang="en-GB" sz="1900" b="0" i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(July 2012) </a:t>
            </a:r>
            <a:r>
              <a:rPr lang="en-GB" b="0" dirty="0" smtClean="0"/>
              <a:t>for internal review by ad hoc team</a:t>
            </a:r>
          </a:p>
          <a:p>
            <a:pPr>
              <a:defRPr/>
            </a:pPr>
            <a:endParaRPr lang="en-AU" sz="2900" dirty="0" smtClean="0"/>
          </a:p>
          <a:p>
            <a:pPr marL="0" indent="0">
              <a:buNone/>
              <a:defRPr/>
            </a:pPr>
            <a:r>
              <a:rPr lang="en-AU" sz="2900" dirty="0"/>
              <a:t>Next </a:t>
            </a:r>
            <a:r>
              <a:rPr lang="en-AU" sz="2900" dirty="0" smtClean="0"/>
              <a:t>Steps for 2012:</a:t>
            </a:r>
            <a:endParaRPr lang="en-AU" sz="2900" dirty="0"/>
          </a:p>
          <a:p>
            <a:pPr>
              <a:defRPr/>
            </a:pPr>
            <a:r>
              <a:rPr lang="en-US" b="0" dirty="0" smtClean="0"/>
              <a:t>first </a:t>
            </a:r>
            <a:r>
              <a:rPr lang="en-US" b="0" dirty="0"/>
              <a:t>issue of the Report </a:t>
            </a:r>
            <a:r>
              <a:rPr lang="en-US" sz="1900" b="0" i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(SIT </a:t>
            </a:r>
            <a:r>
              <a:rPr lang="en-US" sz="1900" b="0" i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Workshop </a:t>
            </a:r>
            <a:r>
              <a:rPr lang="en-US" sz="1900" b="0" i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, Sep</a:t>
            </a:r>
            <a:r>
              <a:rPr lang="en-US" sz="1900" b="0" i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. 2012) </a:t>
            </a:r>
            <a:r>
              <a:rPr lang="en-US" sz="1900" b="0" i="1" dirty="0" smtClean="0"/>
              <a:t>,</a:t>
            </a:r>
            <a:r>
              <a:rPr lang="en-US" sz="1900" b="0" i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en-US" b="0" dirty="0" smtClean="0"/>
              <a:t>2</a:t>
            </a:r>
            <a:r>
              <a:rPr lang="en-US" b="0" baseline="30000" dirty="0" smtClean="0"/>
              <a:t>nd</a:t>
            </a:r>
            <a:r>
              <a:rPr lang="en-US" b="0" dirty="0" smtClean="0"/>
              <a:t> issue at </a:t>
            </a:r>
            <a:r>
              <a:rPr lang="en-US" b="0" dirty="0"/>
              <a:t>CEOS Plenary </a:t>
            </a:r>
            <a:r>
              <a:rPr lang="en-US" sz="1900" b="0" i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(Oct. 2012) </a:t>
            </a:r>
            <a:r>
              <a:rPr lang="en-US" b="0" dirty="0" smtClean="0"/>
              <a:t>and final issue after Plenary </a:t>
            </a:r>
            <a:r>
              <a:rPr lang="en-US" sz="1900" b="0" i="1" dirty="0">
                <a:solidFill>
                  <a:schemeClr val="tx1">
                    <a:lumMod val="40000"/>
                    <a:lumOff val="60000"/>
                  </a:schemeClr>
                </a:solidFill>
              </a:rPr>
              <a:t>(Dec. 2012)</a:t>
            </a:r>
          </a:p>
          <a:p>
            <a:pPr>
              <a:defRPr/>
            </a:pPr>
            <a:r>
              <a:rPr lang="en-US" b="0" dirty="0" smtClean="0"/>
              <a:t>dedicated session at 2012 CEOS plenary </a:t>
            </a:r>
            <a:r>
              <a:rPr lang="en-US" b="0" i="1" dirty="0" smtClean="0"/>
              <a:t>(Report presentation, Decision on follow-on activities / actions)</a:t>
            </a:r>
          </a:p>
          <a:p>
            <a:pPr>
              <a:defRPr/>
            </a:pPr>
            <a:endParaRPr lang="en-US" b="0" dirty="0"/>
          </a:p>
          <a:p>
            <a:pPr marL="0" indent="0">
              <a:buNone/>
              <a:defRPr/>
            </a:pPr>
            <a:r>
              <a:rPr lang="en-US" sz="2900" dirty="0" smtClean="0"/>
              <a:t>Issues:</a:t>
            </a:r>
          </a:p>
          <a:p>
            <a:pPr>
              <a:defRPr/>
            </a:pPr>
            <a:r>
              <a:rPr lang="en-US" b="0" dirty="0" smtClean="0"/>
              <a:t>no major issue related to the team work.</a:t>
            </a:r>
            <a:endParaRPr lang="en-AU" b="0" dirty="0"/>
          </a:p>
        </p:txBody>
      </p:sp>
    </p:spTree>
    <p:extLst>
      <p:ext uri="{BB962C8B-B14F-4D97-AF65-F5344CB8AC3E}">
        <p14:creationId xmlns:p14="http://schemas.microsoft.com/office/powerpoint/2010/main" val="23566502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20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4. DRM </a:t>
            </a:r>
            <a:r>
              <a:rPr lang="en-US" sz="2800" dirty="0">
                <a:ea typeface="ＭＳ Ｐゴシック" pitchFamily="34" charset="-128"/>
                <a:cs typeface="Tahoma" pitchFamily="34" charset="0"/>
              </a:rPr>
              <a:t>P</a:t>
            </a:r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rocessing Platform: </a:t>
            </a:r>
            <a:r>
              <a:rPr lang="en-US" sz="2800" i="1" dirty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Implementation</a:t>
            </a:r>
            <a:endParaRPr lang="en-US" sz="2800" i="1" dirty="0" smtClean="0">
              <a:solidFill>
                <a:schemeClr val="tx1">
                  <a:lumMod val="20000"/>
                  <a:lumOff val="80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sz="2800" dirty="0"/>
              <a:t>Implement a platform to enable access to EO based Value Added products, tools &amp; on demand </a:t>
            </a:r>
            <a:r>
              <a:rPr lang="en-US" sz="2800" dirty="0" smtClean="0"/>
              <a:t>processing:</a:t>
            </a:r>
          </a:p>
          <a:p>
            <a:pPr>
              <a:defRPr/>
            </a:pPr>
            <a:r>
              <a:rPr lang="en-US" sz="2800" dirty="0" smtClean="0"/>
              <a:t>support </a:t>
            </a:r>
            <a:r>
              <a:rPr lang="en-US" sz="2800" dirty="0"/>
              <a:t>science &amp; services exploitation of Satellite </a:t>
            </a:r>
            <a:r>
              <a:rPr lang="en-US" sz="2800" dirty="0" smtClean="0"/>
              <a:t>EO</a:t>
            </a:r>
          </a:p>
          <a:p>
            <a:pPr>
              <a:defRPr/>
            </a:pPr>
            <a:r>
              <a:rPr lang="en-US" sz="2800" dirty="0" smtClean="0"/>
              <a:t>enable </a:t>
            </a:r>
            <a:r>
              <a:rPr lang="en-US" sz="2800" dirty="0"/>
              <a:t>EO based content generation &amp; hosting user generated </a:t>
            </a:r>
            <a:r>
              <a:rPr lang="en-US" sz="2800" dirty="0" smtClean="0"/>
              <a:t>content</a:t>
            </a:r>
          </a:p>
          <a:p>
            <a:pPr>
              <a:defRPr/>
            </a:pPr>
            <a:endParaRPr lang="en-US" sz="2800" dirty="0"/>
          </a:p>
          <a:p>
            <a:pPr lvl="1">
              <a:defRPr/>
            </a:pPr>
            <a:r>
              <a:rPr lang="en-US" sz="2100" b="0" dirty="0">
                <a:solidFill>
                  <a:srgbClr val="0070C0"/>
                </a:solidFill>
              </a:rPr>
              <a:t>Relevant prototypes are being assembled e.g. European cloud computing platform. "Helix Nebula “ (with CERN, ESA and EMBL)</a:t>
            </a:r>
          </a:p>
          <a:p>
            <a:pPr lvl="2">
              <a:defRPr/>
            </a:pPr>
            <a:r>
              <a:rPr lang="en-US" sz="2100" b="0" dirty="0" smtClean="0">
                <a:solidFill>
                  <a:srgbClr val="0070C0"/>
                </a:solidFill>
              </a:rPr>
              <a:t>2-year </a:t>
            </a:r>
            <a:r>
              <a:rPr lang="en-US" sz="2100" b="0" dirty="0">
                <a:solidFill>
                  <a:srgbClr val="0070C0"/>
                </a:solidFill>
              </a:rPr>
              <a:t>pilot </a:t>
            </a:r>
            <a:r>
              <a:rPr lang="en-US" sz="2100" b="0" dirty="0" smtClean="0">
                <a:solidFill>
                  <a:srgbClr val="0070C0"/>
                </a:solidFill>
              </a:rPr>
              <a:t>phase just starting. </a:t>
            </a:r>
            <a:r>
              <a:rPr lang="en-US" sz="2100" b="0" dirty="0">
                <a:solidFill>
                  <a:srgbClr val="0070C0"/>
                </a:solidFill>
              </a:rPr>
              <a:t>Business plan requires further consolidation </a:t>
            </a:r>
          </a:p>
          <a:p>
            <a:pPr lvl="1">
              <a:defRPr/>
            </a:pPr>
            <a:endParaRPr lang="en-US" sz="2100" b="0" dirty="0">
              <a:solidFill>
                <a:srgbClr val="0070C0"/>
              </a:solidFill>
            </a:endParaRPr>
          </a:p>
          <a:p>
            <a:pPr lvl="1">
              <a:defRPr/>
            </a:pPr>
            <a:r>
              <a:rPr lang="en-US" sz="2100" b="0" dirty="0">
                <a:solidFill>
                  <a:srgbClr val="0070C0"/>
                </a:solidFill>
              </a:rPr>
              <a:t>No reuse of existing space agencies infrastructure</a:t>
            </a:r>
          </a:p>
          <a:p>
            <a:pPr>
              <a:defRPr/>
            </a:pPr>
            <a:endParaRPr lang="en-US" sz="2800" dirty="0" smtClean="0"/>
          </a:p>
          <a:p>
            <a:pPr>
              <a:defRPr/>
            </a:pPr>
            <a:endParaRPr lang="en-US" sz="2800" dirty="0"/>
          </a:p>
          <a:p>
            <a:pPr marL="0" indent="0">
              <a:buNone/>
              <a:defRPr/>
            </a:pPr>
            <a:endParaRPr lang="en-US" sz="2800" dirty="0" smtClean="0"/>
          </a:p>
          <a:p>
            <a:pPr marL="0" indent="0">
              <a:buNone/>
              <a:defRPr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3564588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21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sz="2200" dirty="0"/>
              <a:t>Ensure the positioning of Earth Observation from Space in the 2015 the post-Hyogo framework of </a:t>
            </a:r>
            <a:r>
              <a:rPr lang="en-US" sz="2200" dirty="0" smtClean="0"/>
              <a:t>actions </a:t>
            </a:r>
            <a:r>
              <a:rPr lang="en-US" sz="2200" b="0" i="1" dirty="0" smtClean="0"/>
              <a:t>(</a:t>
            </a:r>
            <a:r>
              <a:rPr lang="en-US" sz="2200" b="0" i="1" dirty="0"/>
              <a:t>e.g. in the declaration of the </a:t>
            </a:r>
            <a:r>
              <a:rPr lang="en-US" sz="2200" b="0" i="1" dirty="0" smtClean="0"/>
              <a:t>and the post-Hyogo </a:t>
            </a:r>
            <a:r>
              <a:rPr lang="en-US" sz="2200" b="0" i="1" dirty="0"/>
              <a:t>framework of actions</a:t>
            </a:r>
            <a:r>
              <a:rPr lang="en-US" sz="2200" b="0" i="1" dirty="0" smtClean="0"/>
              <a:t>)</a:t>
            </a:r>
          </a:p>
          <a:p>
            <a:pPr marL="0" indent="0">
              <a:buNone/>
              <a:defRPr/>
            </a:pPr>
            <a:endParaRPr lang="en-US" dirty="0"/>
          </a:p>
          <a:p>
            <a:pPr marL="400050" lvl="1" indent="0">
              <a:buNone/>
              <a:defRPr/>
            </a:pPr>
            <a:r>
              <a:rPr lang="en-US" sz="2400" dirty="0"/>
              <a:t>Benefits:   </a:t>
            </a:r>
          </a:p>
          <a:p>
            <a:pPr marL="0" indent="0">
              <a:buNone/>
              <a:defRPr/>
            </a:pPr>
            <a:endParaRPr lang="en-US" sz="1600" b="0" i="1" dirty="0" smtClean="0"/>
          </a:p>
          <a:p>
            <a:pPr marL="1314450" lvl="2" indent="-514350">
              <a:defRPr/>
            </a:pPr>
            <a:r>
              <a:rPr lang="en-US" b="0" dirty="0" smtClean="0">
                <a:solidFill>
                  <a:srgbClr val="0070C0"/>
                </a:solidFill>
              </a:rPr>
              <a:t>will </a:t>
            </a:r>
            <a:r>
              <a:rPr lang="en-US" b="0" dirty="0">
                <a:solidFill>
                  <a:srgbClr val="0070C0"/>
                </a:solidFill>
              </a:rPr>
              <a:t>increase the awareness of the DRM stakeholders </a:t>
            </a:r>
            <a:r>
              <a:rPr lang="en-US" b="0" dirty="0" smtClean="0">
                <a:solidFill>
                  <a:srgbClr val="0070C0"/>
                </a:solidFill>
              </a:rPr>
              <a:t>and decision-makers on </a:t>
            </a:r>
            <a:r>
              <a:rPr lang="en-US" b="0" dirty="0">
                <a:solidFill>
                  <a:srgbClr val="0070C0"/>
                </a:solidFill>
              </a:rPr>
              <a:t>the use of EO data in support to DRM </a:t>
            </a:r>
            <a:r>
              <a:rPr lang="en-US" b="0" dirty="0" smtClean="0">
                <a:solidFill>
                  <a:srgbClr val="0070C0"/>
                </a:solidFill>
              </a:rPr>
              <a:t>and hopefully, as a consequence might </a:t>
            </a:r>
            <a:r>
              <a:rPr lang="en-US" b="0" dirty="0">
                <a:solidFill>
                  <a:srgbClr val="0070C0"/>
                </a:solidFill>
              </a:rPr>
              <a:t>lead to an increased role of EO space agencies in </a:t>
            </a:r>
            <a:r>
              <a:rPr lang="en-US" b="0" dirty="0" smtClean="0">
                <a:solidFill>
                  <a:srgbClr val="0070C0"/>
                </a:solidFill>
              </a:rPr>
              <a:t>DRM.</a:t>
            </a:r>
            <a:endParaRPr lang="en-US" sz="2200" b="0" dirty="0">
              <a:solidFill>
                <a:srgbClr val="0070C0"/>
              </a:solidFill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416689" y="101600"/>
            <a:ext cx="8668575" cy="609600"/>
          </a:xfrm>
        </p:spPr>
        <p:txBody>
          <a:bodyPr/>
          <a:lstStyle/>
          <a:p>
            <a:pPr eaLnBrk="1" hangingPunct="1"/>
            <a:r>
              <a:rPr lang="en-US" sz="2800" dirty="0">
                <a:ea typeface="ＭＳ Ｐゴシック" pitchFamily="34" charset="-128"/>
                <a:cs typeface="Tahoma" pitchFamily="34" charset="0"/>
              </a:rPr>
              <a:t>5</a:t>
            </a:r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. </a:t>
            </a:r>
            <a:r>
              <a:rPr lang="en-US" sz="2800" dirty="0">
                <a:ea typeface="ＭＳ Ｐゴシック" pitchFamily="34" charset="-128"/>
                <a:cs typeface="Tahoma" pitchFamily="34" charset="0"/>
              </a:rPr>
              <a:t>2015 post-Hyogo </a:t>
            </a:r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Framework Actions: </a:t>
            </a:r>
            <a:r>
              <a:rPr lang="en-US" sz="2800" i="1" dirty="0" smtClean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Users</a:t>
            </a:r>
            <a:endParaRPr lang="en-US" sz="2800" i="1" dirty="0" smtClean="0">
              <a:solidFill>
                <a:schemeClr val="tx1">
                  <a:lumMod val="20000"/>
                  <a:lumOff val="80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7033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22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sz="2200" dirty="0"/>
              <a:t>Ensure the positioning of Earth Observation from Space in the 2015 the post-Hyogo framework of </a:t>
            </a:r>
            <a:r>
              <a:rPr lang="en-US" sz="2200" dirty="0" smtClean="0"/>
              <a:t>actions </a:t>
            </a:r>
            <a:r>
              <a:rPr lang="en-US" sz="2200" b="0" i="1" dirty="0" smtClean="0"/>
              <a:t>(</a:t>
            </a:r>
            <a:r>
              <a:rPr lang="en-US" sz="2200" b="0" i="1" dirty="0"/>
              <a:t>e.g. in the declaration of the </a:t>
            </a:r>
            <a:r>
              <a:rPr lang="en-US" sz="2200" b="0" i="1" dirty="0" smtClean="0"/>
              <a:t>and the post-Hyogo </a:t>
            </a:r>
            <a:r>
              <a:rPr lang="en-US" sz="2200" b="0" i="1" dirty="0"/>
              <a:t>framework of actions)</a:t>
            </a:r>
          </a:p>
          <a:p>
            <a:pPr marL="0" indent="0">
              <a:buNone/>
              <a:defRPr/>
            </a:pPr>
            <a:endParaRPr lang="en-US" b="0" i="1" dirty="0" smtClean="0"/>
          </a:p>
          <a:p>
            <a:pPr marL="1314450" lvl="2" indent="-514350">
              <a:defRPr/>
            </a:pPr>
            <a:r>
              <a:rPr lang="en-US" b="0" dirty="0">
                <a:solidFill>
                  <a:srgbClr val="0070C0"/>
                </a:solidFill>
              </a:rPr>
              <a:t>Requires identification of the right </a:t>
            </a:r>
            <a:r>
              <a:rPr lang="en-US" b="0" dirty="0" smtClean="0">
                <a:solidFill>
                  <a:srgbClr val="0070C0"/>
                </a:solidFill>
              </a:rPr>
              <a:t>/ proper interfaces (influential persons</a:t>
            </a:r>
            <a:r>
              <a:rPr lang="en-US" b="0" dirty="0">
                <a:solidFill>
                  <a:srgbClr val="0070C0"/>
                </a:solidFill>
              </a:rPr>
              <a:t> </a:t>
            </a:r>
            <a:r>
              <a:rPr lang="en-US" b="0" dirty="0" smtClean="0">
                <a:solidFill>
                  <a:srgbClr val="0070C0"/>
                </a:solidFill>
              </a:rPr>
              <a:t>&amp; organizations, ..). </a:t>
            </a:r>
          </a:p>
          <a:p>
            <a:pPr marL="1314450" lvl="2" indent="-514350">
              <a:defRPr/>
            </a:pPr>
            <a:endParaRPr lang="en-US" b="0" dirty="0">
              <a:solidFill>
                <a:srgbClr val="0070C0"/>
              </a:solidFill>
            </a:endParaRPr>
          </a:p>
          <a:p>
            <a:pPr marL="1314450" lvl="2" indent="-514350">
              <a:defRPr/>
            </a:pPr>
            <a:r>
              <a:rPr lang="en-US" b="0" dirty="0" smtClean="0">
                <a:solidFill>
                  <a:srgbClr val="0070C0"/>
                </a:solidFill>
              </a:rPr>
              <a:t>Space Agencies’ lobbying can be done also via National Governments</a:t>
            </a:r>
          </a:p>
          <a:p>
            <a:pPr marL="1314450" lvl="2" indent="-514350">
              <a:defRPr/>
            </a:pPr>
            <a:endParaRPr lang="en-US" b="0" dirty="0" smtClean="0">
              <a:solidFill>
                <a:srgbClr val="0070C0"/>
              </a:solidFill>
            </a:endParaRPr>
          </a:p>
          <a:p>
            <a:pPr marL="1314450" lvl="2" indent="-514350">
              <a:defRPr/>
            </a:pPr>
            <a:r>
              <a:rPr lang="en-US" b="0" dirty="0" smtClean="0">
                <a:solidFill>
                  <a:srgbClr val="0070C0"/>
                </a:solidFill>
              </a:rPr>
              <a:t>Prerequisite for this activity is a successful demonstration of space agencies’ performance in the execution of  the 2 other activities </a:t>
            </a:r>
            <a:r>
              <a:rPr lang="en-US" sz="1800" b="0" i="1" dirty="0" smtClean="0">
                <a:solidFill>
                  <a:srgbClr val="0070C0"/>
                </a:solidFill>
              </a:rPr>
              <a:t>(coordinated BRM &amp; DRM Virtual Repository)</a:t>
            </a:r>
          </a:p>
          <a:p>
            <a:pPr marL="1314450" lvl="2" indent="-514350">
              <a:defRPr/>
            </a:pPr>
            <a:endParaRPr lang="en-US" sz="1800" b="0" i="1" dirty="0">
              <a:solidFill>
                <a:srgbClr val="0070C0"/>
              </a:solidFill>
            </a:endParaRPr>
          </a:p>
          <a:p>
            <a:pPr marL="1314450" lvl="2" indent="-514350">
              <a:defRPr/>
            </a:pPr>
            <a:r>
              <a:rPr lang="en-US" sz="2100" b="0" dirty="0">
                <a:solidFill>
                  <a:srgbClr val="0070C0"/>
                </a:solidFill>
              </a:rPr>
              <a:t>The post-Hyogo framework will be endorsed at the 2015 UN World Conference on Disaster Reduction</a:t>
            </a:r>
            <a:r>
              <a:rPr lang="en-US" sz="2100" b="0" baseline="30000" dirty="0">
                <a:solidFill>
                  <a:srgbClr val="0070C0"/>
                </a:solidFill>
              </a:rPr>
              <a:t>1</a:t>
            </a:r>
            <a:r>
              <a:rPr lang="en-US" sz="2100" b="0" dirty="0">
                <a:solidFill>
                  <a:srgbClr val="0070C0"/>
                </a:solidFill>
              </a:rPr>
              <a:t> but there some  key intermediate milestones such as the Global Platform for Disaster Reduction </a:t>
            </a:r>
            <a:r>
              <a:rPr lang="en-US" sz="1800" b="0" i="1" dirty="0">
                <a:solidFill>
                  <a:srgbClr val="0070C0"/>
                </a:solidFill>
              </a:rPr>
              <a:t>(May 19-23, 2013 – Geneva)</a:t>
            </a:r>
          </a:p>
          <a:p>
            <a:pPr marL="1314450" lvl="2" indent="-514350">
              <a:defRPr/>
            </a:pPr>
            <a:endParaRPr lang="en-US" sz="2200" b="0" dirty="0">
              <a:solidFill>
                <a:srgbClr val="0070C0"/>
              </a:solidFill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416689" y="101600"/>
            <a:ext cx="8668575" cy="609600"/>
          </a:xfrm>
        </p:spPr>
        <p:txBody>
          <a:bodyPr/>
          <a:lstStyle/>
          <a:p>
            <a:pPr eaLnBrk="1" hangingPunct="1"/>
            <a:r>
              <a:rPr lang="en-US" sz="2800" dirty="0">
                <a:ea typeface="ＭＳ Ｐゴシック" pitchFamily="34" charset="-128"/>
                <a:cs typeface="Tahoma" pitchFamily="34" charset="0"/>
              </a:rPr>
              <a:t>5</a:t>
            </a:r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. </a:t>
            </a:r>
            <a:r>
              <a:rPr lang="en-US" sz="2800" dirty="0">
                <a:ea typeface="ＭＳ Ｐゴシック" pitchFamily="34" charset="-128"/>
                <a:cs typeface="Tahoma" pitchFamily="34" charset="0"/>
              </a:rPr>
              <a:t>2015 post-Hyogo </a:t>
            </a:r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Framework Actions: </a:t>
            </a:r>
            <a:r>
              <a:rPr lang="en-US" sz="2800" i="1" dirty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Implementation</a:t>
            </a:r>
            <a:endParaRPr lang="en-US" sz="2800" i="1" dirty="0" smtClean="0">
              <a:solidFill>
                <a:schemeClr val="tx1">
                  <a:lumMod val="20000"/>
                  <a:lumOff val="80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6863" y="6458673"/>
            <a:ext cx="50337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1. Japan is willing to host the 3</a:t>
            </a:r>
            <a:r>
              <a:rPr lang="en-GB" sz="1100" baseline="30000" dirty="0" smtClean="0"/>
              <a:t>rd</a:t>
            </a:r>
            <a:r>
              <a:rPr lang="en-GB" sz="1100" dirty="0" smtClean="0"/>
              <a:t> </a:t>
            </a:r>
            <a:r>
              <a:rPr lang="en-US" sz="1100" dirty="0" smtClean="0"/>
              <a:t>UN </a:t>
            </a:r>
            <a:r>
              <a:rPr lang="en-US" sz="1100" dirty="0"/>
              <a:t>World Conference on Disaster Reduction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5646272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23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sz="2200" u="sng" dirty="0" smtClean="0"/>
              <a:t>6</a:t>
            </a:r>
            <a:r>
              <a:rPr lang="en-US" sz="2200" u="sng" dirty="0"/>
              <a:t>. DRM Outreach &amp; Evaluation of CEOS </a:t>
            </a:r>
            <a:r>
              <a:rPr lang="en-US" sz="2200" u="sng" dirty="0" smtClean="0"/>
              <a:t>Actions</a:t>
            </a:r>
          </a:p>
          <a:p>
            <a:pPr marL="0" indent="0">
              <a:buNone/>
              <a:defRPr/>
            </a:pPr>
            <a:r>
              <a:rPr lang="en-CA" sz="2200" b="0" dirty="0" smtClean="0"/>
              <a:t>Animate </a:t>
            </a:r>
            <a:r>
              <a:rPr lang="en-CA" sz="2200" b="0" dirty="0"/>
              <a:t>the scientific &amp; technical content of the Virtual Repository &amp; Exploitation Platform, linking to practitioners/users of DRM communities, measuring impact &amp; evaluating effectiveness – manage, explain &amp; promote the content</a:t>
            </a:r>
            <a:br>
              <a:rPr lang="en-CA" sz="2200" b="0" dirty="0"/>
            </a:br>
            <a:endParaRPr lang="en-CA" sz="2200" b="0" dirty="0" smtClean="0"/>
          </a:p>
          <a:p>
            <a:pPr marL="0" indent="0">
              <a:buNone/>
              <a:defRPr/>
            </a:pPr>
            <a:endParaRPr lang="en-US" sz="2200" b="0" dirty="0" smtClean="0"/>
          </a:p>
          <a:p>
            <a:pPr marL="0" indent="0">
              <a:buNone/>
              <a:defRPr/>
            </a:pPr>
            <a:endParaRPr lang="en-US" sz="2200" dirty="0"/>
          </a:p>
          <a:p>
            <a:pPr marL="0" indent="0">
              <a:buNone/>
              <a:defRPr/>
            </a:pPr>
            <a:r>
              <a:rPr lang="en-US" sz="2200" dirty="0" smtClean="0"/>
              <a:t>7</a:t>
            </a:r>
            <a:r>
              <a:rPr lang="en-US" sz="2200" dirty="0"/>
              <a:t>. EO Capacity Building for </a:t>
            </a:r>
            <a:r>
              <a:rPr lang="en-US" sz="2200" dirty="0" smtClean="0"/>
              <a:t>DRM      </a:t>
            </a:r>
          </a:p>
          <a:p>
            <a:pPr marL="0" indent="0">
              <a:buNone/>
              <a:defRPr/>
            </a:pPr>
            <a:r>
              <a:rPr lang="en-US" sz="2200" b="0" dirty="0"/>
              <a:t>D</a:t>
            </a:r>
            <a:r>
              <a:rPr lang="en-US" sz="2200" b="0" dirty="0" smtClean="0"/>
              <a:t>evelop </a:t>
            </a:r>
            <a:r>
              <a:rPr lang="en-US" sz="2200" b="0" dirty="0"/>
              <a:t>capacity building programs on a regional basis that support regional DRM users in the use of EO.</a:t>
            </a:r>
          </a:p>
          <a:p>
            <a:pPr marL="0" indent="0">
              <a:buNone/>
              <a:defRPr/>
            </a:pPr>
            <a:r>
              <a:rPr lang="en-US" sz="2200" dirty="0" smtClean="0"/>
              <a:t>    </a:t>
            </a:r>
          </a:p>
          <a:p>
            <a:pPr marL="0" indent="0">
              <a:buNone/>
              <a:defRPr/>
            </a:pPr>
            <a:endParaRPr lang="en-US" sz="2200" dirty="0"/>
          </a:p>
          <a:p>
            <a:pPr marL="0" indent="0">
              <a:buNone/>
              <a:defRPr/>
            </a:pPr>
            <a:r>
              <a:rPr lang="en-US" sz="2200" dirty="0" smtClean="0"/>
              <a:t>8</a:t>
            </a:r>
            <a:r>
              <a:rPr lang="en-US" sz="2200" dirty="0"/>
              <a:t>. Sat EO DRM Project </a:t>
            </a:r>
            <a:r>
              <a:rPr lang="en-US" sz="2200" dirty="0" smtClean="0"/>
              <a:t>Database</a:t>
            </a:r>
          </a:p>
          <a:p>
            <a:pPr marL="0" indent="0">
              <a:buNone/>
              <a:defRPr/>
            </a:pPr>
            <a:r>
              <a:rPr lang="en-US" sz="2200" b="0" dirty="0"/>
              <a:t>C</a:t>
            </a:r>
            <a:r>
              <a:rPr lang="en-US" sz="2200" b="0" dirty="0" smtClean="0"/>
              <a:t>reate </a:t>
            </a:r>
            <a:r>
              <a:rPr lang="en-US" sz="2200" b="0" dirty="0"/>
              <a:t>a web-hosted data base that CEOS member agencies and eventually users and stakeholders could search to find related DRM projects or potential partners for a specific activity. The database is meant to showcase existing DRM activities within CEOS member agencies.</a:t>
            </a:r>
          </a:p>
          <a:p>
            <a:pPr marL="0" indent="0">
              <a:buNone/>
              <a:defRPr/>
            </a:pPr>
            <a:r>
              <a:rPr lang="en-US" sz="2200" dirty="0"/>
              <a:t>	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416689" y="101600"/>
            <a:ext cx="8668575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Supporting Actions: </a:t>
            </a:r>
            <a:r>
              <a:rPr lang="en-US" sz="2800" i="1" dirty="0" smtClean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Users</a:t>
            </a:r>
            <a:endParaRPr lang="en-US" sz="2800" i="1" dirty="0" smtClean="0">
              <a:solidFill>
                <a:schemeClr val="tx1">
                  <a:lumMod val="20000"/>
                  <a:lumOff val="80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00794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24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Report  - Table of Contents </a:t>
            </a:r>
            <a:endParaRPr lang="en-US" b="0" dirty="0" smtClean="0"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75080"/>
            <a:ext cx="4186647" cy="52177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lvl="0" indent="0">
              <a:buNone/>
            </a:pPr>
            <a:r>
              <a:rPr lang="en-CA" sz="1200" dirty="0"/>
              <a:t>0. Executive Summary </a:t>
            </a:r>
            <a:endParaRPr lang="en-CA" sz="1200" dirty="0" smtClean="0"/>
          </a:p>
          <a:p>
            <a:pPr marL="0" lvl="0" indent="0">
              <a:buNone/>
            </a:pPr>
            <a:endParaRPr lang="en-CA" sz="1200" dirty="0"/>
          </a:p>
          <a:p>
            <a:pPr marL="0" lvl="0" indent="0">
              <a:buNone/>
            </a:pPr>
            <a:r>
              <a:rPr lang="en-CA" sz="1200" dirty="0" smtClean="0"/>
              <a:t>I</a:t>
            </a:r>
            <a:r>
              <a:rPr lang="en-CA" sz="1200" dirty="0"/>
              <a:t>. </a:t>
            </a:r>
            <a:r>
              <a:rPr lang="en-CA" sz="1200" dirty="0" smtClean="0"/>
              <a:t> Introduction </a:t>
            </a:r>
            <a:r>
              <a:rPr lang="en-CA" sz="1200" dirty="0"/>
              <a:t>&amp; </a:t>
            </a:r>
            <a:r>
              <a:rPr lang="en-CA" sz="1200" dirty="0" smtClean="0"/>
              <a:t>background</a:t>
            </a:r>
            <a:endParaRPr lang="en-GB" sz="1200" b="0" i="1" dirty="0" smtClean="0">
              <a:solidFill>
                <a:srgbClr val="C00000"/>
              </a:solidFill>
            </a:endParaRPr>
          </a:p>
          <a:p>
            <a:pPr marL="400050" lvl="1" indent="0">
              <a:buNone/>
            </a:pPr>
            <a:r>
              <a:rPr lang="en-CA" sz="1100" b="0" dirty="0">
                <a:solidFill>
                  <a:schemeClr val="bg2">
                    <a:lumMod val="75000"/>
                  </a:schemeClr>
                </a:solidFill>
              </a:rPr>
              <a:t>Purpose of document (incl. intended audience )</a:t>
            </a:r>
          </a:p>
          <a:p>
            <a:pPr marL="400050" lvl="1" indent="0">
              <a:buNone/>
            </a:pPr>
            <a:r>
              <a:rPr lang="en-CA" sz="1100" b="0" dirty="0"/>
              <a:t>Why is DRM important?</a:t>
            </a:r>
            <a:endParaRPr lang="en-GB" sz="1100" b="0" dirty="0"/>
          </a:p>
          <a:p>
            <a:pPr marL="400050" lvl="1" indent="0">
              <a:buNone/>
            </a:pPr>
            <a:r>
              <a:rPr lang="en-CA" sz="1100" b="0" dirty="0">
                <a:solidFill>
                  <a:schemeClr val="bg2">
                    <a:lumMod val="75000"/>
                  </a:schemeClr>
                </a:solidFill>
              </a:rPr>
              <a:t>A CEOS Disaster Initiative – background and rationale</a:t>
            </a:r>
            <a:endParaRPr lang="en-GB" sz="1100" b="0" dirty="0">
              <a:solidFill>
                <a:schemeClr val="bg2">
                  <a:lumMod val="75000"/>
                </a:schemeClr>
              </a:solidFill>
            </a:endParaRPr>
          </a:p>
          <a:p>
            <a:pPr marL="400050" lvl="1" indent="0">
              <a:buNone/>
            </a:pPr>
            <a:r>
              <a:rPr lang="en-CA" sz="1100" b="0" dirty="0"/>
              <a:t>CEOS Disaster Ad Hoc Team establishment, mandate and objectives</a:t>
            </a:r>
          </a:p>
          <a:p>
            <a:pPr marL="400050" lvl="1" indent="0">
              <a:buNone/>
            </a:pPr>
            <a:r>
              <a:rPr lang="en-GB" sz="1100" b="0" dirty="0">
                <a:solidFill>
                  <a:schemeClr val="bg2">
                    <a:lumMod val="75000"/>
                  </a:schemeClr>
                </a:solidFill>
              </a:rPr>
              <a:t>Historical context, other initiatives</a:t>
            </a:r>
          </a:p>
          <a:p>
            <a:pPr marL="0" indent="0">
              <a:buNone/>
            </a:pPr>
            <a:r>
              <a:rPr lang="en-CA" sz="1200" dirty="0"/>
              <a:t> </a:t>
            </a:r>
            <a:endParaRPr lang="en-GB" sz="1200" dirty="0"/>
          </a:p>
          <a:p>
            <a:pPr marL="0" lvl="0" indent="0">
              <a:buNone/>
            </a:pPr>
            <a:r>
              <a:rPr lang="en-CA" sz="1200" dirty="0" smtClean="0"/>
              <a:t>II. Global Disaster Risk Management Activities</a:t>
            </a:r>
            <a:endParaRPr lang="en-GB" sz="1200" dirty="0" smtClean="0"/>
          </a:p>
          <a:p>
            <a:pPr marL="400050" lvl="1" indent="0">
              <a:buNone/>
            </a:pPr>
            <a:r>
              <a:rPr lang="en-US" sz="1100" b="0" dirty="0" smtClean="0">
                <a:solidFill>
                  <a:schemeClr val="bg2">
                    <a:lumMod val="75000"/>
                  </a:schemeClr>
                </a:solidFill>
              </a:rPr>
              <a:t>Who </a:t>
            </a:r>
            <a:r>
              <a:rPr lang="en-US" sz="1100" b="0" dirty="0">
                <a:solidFill>
                  <a:schemeClr val="bg2">
                    <a:lumMod val="75000"/>
                  </a:schemeClr>
                </a:solidFill>
              </a:rPr>
              <a:t>are the stakeholders and DRM users?</a:t>
            </a:r>
          </a:p>
          <a:p>
            <a:pPr marL="400050" lvl="1" indent="0">
              <a:buNone/>
            </a:pPr>
            <a:r>
              <a:rPr lang="en-US" sz="1100" b="0" dirty="0"/>
              <a:t>Who are the potential partners and what are their major programs and initiatives?</a:t>
            </a:r>
          </a:p>
          <a:p>
            <a:pPr marL="400050" lvl="1" indent="0">
              <a:buNone/>
            </a:pPr>
            <a:r>
              <a:rPr lang="en-US" sz="1100" b="0" dirty="0">
                <a:solidFill>
                  <a:schemeClr val="bg2">
                    <a:lumMod val="75000"/>
                  </a:schemeClr>
                </a:solidFill>
              </a:rPr>
              <a:t>What are the information needs ?</a:t>
            </a:r>
          </a:p>
          <a:p>
            <a:pPr marL="400050" lvl="1" indent="0">
              <a:buNone/>
            </a:pPr>
            <a:r>
              <a:rPr lang="en-US" sz="1100" b="0" dirty="0"/>
              <a:t>What are the observation strategy</a:t>
            </a:r>
            <a:r>
              <a:rPr lang="en-US" sz="1100" b="0" dirty="0" smtClean="0"/>
              <a:t> ?</a:t>
            </a:r>
            <a:endParaRPr lang="en-US" sz="1100" b="0" dirty="0"/>
          </a:p>
          <a:p>
            <a:pPr marL="400050" lvl="1" indent="0">
              <a:buNone/>
            </a:pPr>
            <a:r>
              <a:rPr lang="en-US" sz="1100" b="0" dirty="0">
                <a:solidFill>
                  <a:schemeClr val="bg2">
                    <a:lumMod val="75000"/>
                  </a:schemeClr>
                </a:solidFill>
              </a:rPr>
              <a:t>What exists now and what works well?</a:t>
            </a:r>
          </a:p>
          <a:p>
            <a:pPr marL="400050" lvl="1" indent="0">
              <a:buNone/>
            </a:pPr>
            <a:r>
              <a:rPr lang="en-US" sz="1100" b="0" dirty="0"/>
              <a:t>What are the (major) gaps?</a:t>
            </a:r>
          </a:p>
          <a:p>
            <a:pPr marL="0" indent="0">
              <a:buNone/>
            </a:pPr>
            <a:r>
              <a:rPr lang="en-CA" sz="1200" dirty="0"/>
              <a:t> </a:t>
            </a:r>
            <a:endParaRPr lang="en-GB" sz="1200" dirty="0"/>
          </a:p>
          <a:p>
            <a:pPr marL="0" lvl="0" indent="0">
              <a:buNone/>
            </a:pPr>
            <a:r>
              <a:rPr lang="en-CA" sz="1200" dirty="0" smtClean="0"/>
              <a:t>III. </a:t>
            </a:r>
            <a:r>
              <a:rPr lang="en-US" sz="1200" dirty="0" smtClean="0"/>
              <a:t>CEOS </a:t>
            </a:r>
            <a:r>
              <a:rPr lang="en-US" sz="1200" dirty="0"/>
              <a:t>Agency Risk Management Activities</a:t>
            </a:r>
            <a:endParaRPr lang="en-GB" sz="1200" dirty="0"/>
          </a:p>
          <a:p>
            <a:pPr marL="400050" lvl="1" indent="0">
              <a:buNone/>
            </a:pPr>
            <a:r>
              <a:rPr lang="en-US" sz="1100" b="0" dirty="0">
                <a:solidFill>
                  <a:schemeClr val="bg2">
                    <a:lumMod val="75000"/>
                  </a:schemeClr>
                </a:solidFill>
              </a:rPr>
              <a:t>Overview of collective CEOS satellite capability</a:t>
            </a:r>
          </a:p>
          <a:p>
            <a:pPr marL="400050" lvl="1" indent="0">
              <a:buNone/>
            </a:pPr>
            <a:r>
              <a:rPr lang="en-US" sz="1100" b="0" dirty="0"/>
              <a:t>CEOS strengths and weaknesses</a:t>
            </a:r>
            <a:r>
              <a:rPr lang="en-US" sz="1100" b="0" dirty="0">
                <a:solidFill>
                  <a:schemeClr val="bg2">
                    <a:lumMod val="75000"/>
                  </a:schemeClr>
                </a:solidFill>
              </a:rPr>
              <a:t>	</a:t>
            </a:r>
            <a:endParaRPr lang="en-US" sz="1100" b="0" dirty="0"/>
          </a:p>
          <a:p>
            <a:pPr marL="400050" lvl="1" indent="0">
              <a:buNone/>
            </a:pPr>
            <a:r>
              <a:rPr lang="en-US" sz="1100" b="0" dirty="0">
                <a:solidFill>
                  <a:schemeClr val="bg2">
                    <a:lumMod val="75000"/>
                  </a:schemeClr>
                </a:solidFill>
              </a:rPr>
              <a:t>Major categories of space agency contributions to DRM with examples</a:t>
            </a:r>
          </a:p>
          <a:p>
            <a:pPr marL="400050" lvl="1" indent="0">
              <a:buNone/>
            </a:pPr>
            <a:r>
              <a:rPr lang="en-US" sz="1100" b="0" dirty="0"/>
              <a:t>Existing CEOS activities relating to Disasters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11435" y="1462244"/>
            <a:ext cx="4186647" cy="52177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defPPr>
              <a:defRPr lang="en-US"/>
            </a:defPPr>
            <a:lvl1pPr marL="0" lvl="0" indent="0" eaLnBrk="0" hangingPunct="0">
              <a:spcBef>
                <a:spcPct val="20000"/>
              </a:spcBef>
              <a:buFont typeface="Arial" charset="0"/>
              <a:buNone/>
              <a:defRPr sz="1200" b="1">
                <a:solidFill>
                  <a:schemeClr val="tx2"/>
                </a:solidFill>
                <a:ea typeface="ＭＳ Ｐゴシック" charset="-128"/>
                <a:cs typeface="ＭＳ Ｐゴシック" charset="-128"/>
              </a:defRPr>
            </a:lvl1pPr>
            <a:lvl2pPr marL="400050" lvl="1" indent="0" eaLnBrk="0" hangingPunct="0">
              <a:spcBef>
                <a:spcPct val="20000"/>
              </a:spcBef>
              <a:buFont typeface="Arial" charset="0"/>
              <a:buNone/>
              <a:defRPr sz="1100" b="0">
                <a:solidFill>
                  <a:schemeClr val="bg2">
                    <a:lumMod val="75000"/>
                  </a:schemeClr>
                </a:solidFill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2000" b="1">
                <a:solidFill>
                  <a:schemeClr val="tx2"/>
                </a:solidFill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b="1">
                <a:solidFill>
                  <a:schemeClr val="tx2"/>
                </a:solidFill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•"/>
              <a:defRPr sz="1600" b="1">
                <a:solidFill>
                  <a:schemeClr val="tx2"/>
                </a:solidFill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  <a:ea typeface="+mn-e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  <a:ea typeface="+mn-e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  <a:ea typeface="+mn-e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  <a:ea typeface="+mn-ea"/>
              </a:defRPr>
            </a:lvl9pPr>
          </a:lstStyle>
          <a:p>
            <a:r>
              <a:rPr lang="en-CA" dirty="0" smtClean="0"/>
              <a:t>IV</a:t>
            </a:r>
            <a:r>
              <a:rPr lang="en-CA" dirty="0"/>
              <a:t>. Potential CEOS Contributions</a:t>
            </a:r>
            <a:endParaRPr lang="en-GB" dirty="0"/>
          </a:p>
          <a:p>
            <a:pPr lvl="1"/>
            <a:r>
              <a:rPr lang="en-US" dirty="0"/>
              <a:t>Identify options for major CEOS contributions, including specific proposals</a:t>
            </a:r>
          </a:p>
          <a:p>
            <a:pPr lvl="1"/>
            <a:r>
              <a:rPr lang="en-US" dirty="0">
                <a:solidFill>
                  <a:schemeClr val="tx2"/>
                </a:solidFill>
                <a:latin typeface="Arial" charset="0"/>
              </a:rPr>
              <a:t>Identify supporting CEOS contributions</a:t>
            </a:r>
          </a:p>
          <a:p>
            <a:r>
              <a:rPr lang="en-CA" dirty="0"/>
              <a:t> </a:t>
            </a:r>
            <a:endParaRPr lang="en-GB" dirty="0"/>
          </a:p>
          <a:p>
            <a:r>
              <a:rPr lang="en-CA" dirty="0" smtClean="0"/>
              <a:t>V. </a:t>
            </a:r>
            <a:r>
              <a:rPr lang="en-CA" dirty="0"/>
              <a:t>Conclusions and Recommendations</a:t>
            </a:r>
            <a:endParaRPr lang="en-GB" dirty="0"/>
          </a:p>
          <a:p>
            <a:pPr lvl="1"/>
            <a:r>
              <a:rPr lang="en-US" dirty="0"/>
              <a:t>Main conclusions of the ad hoc team regarding opportunities and threats/risks</a:t>
            </a:r>
          </a:p>
          <a:p>
            <a:pPr lvl="1"/>
            <a:r>
              <a:rPr lang="en-US" dirty="0">
                <a:solidFill>
                  <a:schemeClr val="tx2"/>
                </a:solidFill>
                <a:latin typeface="Arial" charset="0"/>
              </a:rPr>
              <a:t>Benefits and potential issues for various options from section IV</a:t>
            </a:r>
          </a:p>
          <a:p>
            <a:pPr lvl="1"/>
            <a:r>
              <a:rPr lang="en-US" dirty="0"/>
              <a:t>Structured list of recommendations</a:t>
            </a:r>
          </a:p>
          <a:p>
            <a:pPr lvl="1"/>
            <a:r>
              <a:rPr lang="en-US" dirty="0">
                <a:solidFill>
                  <a:schemeClr val="tx2"/>
                </a:solidFill>
                <a:latin typeface="Arial" charset="0"/>
              </a:rPr>
              <a:t>Recommended course of action and main thrusts for implementation</a:t>
            </a:r>
          </a:p>
          <a:p>
            <a:r>
              <a:rPr lang="en-CA" dirty="0"/>
              <a:t> </a:t>
            </a:r>
            <a:endParaRPr lang="en-GB" dirty="0"/>
          </a:p>
          <a:p>
            <a:r>
              <a:rPr lang="en-CA" u="sng" dirty="0"/>
              <a:t>ANNEXES</a:t>
            </a:r>
            <a:endParaRPr lang="en-GB" u="sng" dirty="0"/>
          </a:p>
          <a:p>
            <a:pPr marL="285750" indent="-285750">
              <a:buAutoNum type="romanUcPeriod" startAt="6"/>
            </a:pPr>
            <a:r>
              <a:rPr lang="en-CA" dirty="0" smtClean="0"/>
              <a:t>References</a:t>
            </a:r>
          </a:p>
          <a:p>
            <a:pPr marL="285750" indent="-285750">
              <a:buAutoNum type="romanUcPeriod" startAt="6"/>
            </a:pPr>
            <a:endParaRPr lang="en-GB" dirty="0"/>
          </a:p>
          <a:p>
            <a:pPr marL="285750" indent="-285750">
              <a:buAutoNum type="romanUcPeriod" startAt="7"/>
            </a:pPr>
            <a:r>
              <a:rPr lang="en-CA" dirty="0" smtClean="0"/>
              <a:t>Annex </a:t>
            </a:r>
            <a:r>
              <a:rPr lang="en-CA" dirty="0"/>
              <a:t>1 – Global User </a:t>
            </a:r>
            <a:r>
              <a:rPr lang="en-CA" dirty="0" smtClean="0"/>
              <a:t>Needs</a:t>
            </a:r>
          </a:p>
          <a:p>
            <a:pPr marL="285750" indent="-285750">
              <a:buAutoNum type="romanUcPeriod" startAt="7"/>
            </a:pPr>
            <a:endParaRPr lang="en-GB" dirty="0"/>
          </a:p>
          <a:p>
            <a:pPr marL="285750" indent="-285750">
              <a:buFont typeface="+mj-lt"/>
              <a:buAutoNum type="romanUcPeriod" startAt="8"/>
            </a:pPr>
            <a:r>
              <a:rPr lang="en-CA" dirty="0" smtClean="0"/>
              <a:t> Annex </a:t>
            </a:r>
            <a:r>
              <a:rPr lang="en-CA" dirty="0"/>
              <a:t>2 – CEOS Agency-by-Agency Disaster </a:t>
            </a:r>
            <a:endParaRPr lang="en-CA" dirty="0" smtClean="0"/>
          </a:p>
          <a:p>
            <a:r>
              <a:rPr lang="en-CA" dirty="0"/>
              <a:t> </a:t>
            </a:r>
            <a:r>
              <a:rPr lang="en-CA" dirty="0" smtClean="0"/>
              <a:t>                        Activity Review</a:t>
            </a:r>
            <a:endParaRPr lang="en-CA" dirty="0"/>
          </a:p>
          <a:p>
            <a:r>
              <a:rPr lang="en-CA" dirty="0"/>
              <a:t>                         </a:t>
            </a:r>
            <a:endParaRPr lang="en-GB" dirty="0"/>
          </a:p>
          <a:p>
            <a:pPr marL="285750" indent="-285750">
              <a:buFont typeface="+mj-lt"/>
              <a:buAutoNum type="romanUcPeriod" startAt="9"/>
            </a:pPr>
            <a:r>
              <a:rPr lang="en-CA" dirty="0" smtClean="0"/>
              <a:t>Annex </a:t>
            </a:r>
            <a:r>
              <a:rPr lang="en-CA" dirty="0"/>
              <a:t>3 – CEOS Disaster Ad Hoc </a:t>
            </a:r>
            <a:r>
              <a:rPr lang="en-CA" dirty="0" smtClean="0"/>
              <a:t>Team  </a:t>
            </a:r>
          </a:p>
          <a:p>
            <a:r>
              <a:rPr lang="en-CA" dirty="0"/>
              <a:t> </a:t>
            </a:r>
            <a:r>
              <a:rPr lang="en-CA" dirty="0" smtClean="0"/>
              <a:t>                        membership  </a:t>
            </a:r>
            <a:r>
              <a:rPr lang="en-CA" dirty="0"/>
              <a:t>and acknowledgements</a:t>
            </a:r>
          </a:p>
        </p:txBody>
      </p:sp>
    </p:spTree>
    <p:extLst>
      <p:ext uri="{BB962C8B-B14F-4D97-AF65-F5344CB8AC3E}">
        <p14:creationId xmlns:p14="http://schemas.microsoft.com/office/powerpoint/2010/main" val="78789830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ipetitev\Pictures\transparent people 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00" y="4706594"/>
            <a:ext cx="2209800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ipetitev\Pictures\transparent people 4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9" y="1828569"/>
            <a:ext cx="2466975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9" descr="C:\Users\ipetitev\Pictures\transparent people 2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112" y="4219739"/>
            <a:ext cx="1678670" cy="1189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Striped Right Arrow 47"/>
          <p:cNvSpPr/>
          <p:nvPr/>
        </p:nvSpPr>
        <p:spPr bwMode="auto">
          <a:xfrm rot="20735980">
            <a:off x="1883013" y="1108357"/>
            <a:ext cx="4289709" cy="508992"/>
          </a:xfrm>
          <a:prstGeom prst="stripedRightArrow">
            <a:avLst/>
          </a:prstGeom>
          <a:gradFill>
            <a:gsLst>
              <a:gs pos="0">
                <a:srgbClr val="DDEBCF">
                  <a:lumMod val="0"/>
                  <a:lumOff val="100000"/>
                </a:srgbClr>
              </a:gs>
              <a:gs pos="69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500" b="1" dirty="0" err="1" smtClean="0">
                <a:solidFill>
                  <a:schemeClr val="bg1"/>
                </a:solidFill>
                <a:latin typeface="Tahoma" pitchFamily="34" charset="0"/>
              </a:rPr>
              <a:t>Requir</a:t>
            </a:r>
            <a:r>
              <a:rPr lang="en-GB" sz="1500" b="1" dirty="0" smtClean="0">
                <a:solidFill>
                  <a:schemeClr val="bg1"/>
                </a:solidFill>
                <a:latin typeface="Tahoma" pitchFamily="34" charset="0"/>
              </a:rPr>
              <a:t>.</a:t>
            </a:r>
            <a:endParaRPr kumimoji="0" lang="en-GB" sz="15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3" name="Rounded Rectangle 2"/>
          <p:cNvSpPr/>
          <p:nvPr/>
        </p:nvSpPr>
        <p:spPr bwMode="auto">
          <a:xfrm>
            <a:off x="6535567" y="1854739"/>
            <a:ext cx="2491668" cy="639192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DRM</a:t>
            </a:r>
            <a:r>
              <a:rPr kumimoji="0" lang="en-GB" sz="15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 Virtual </a:t>
            </a:r>
            <a:r>
              <a:rPr kumimoji="0" lang="en-GB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Repository</a:t>
            </a:r>
          </a:p>
        </p:txBody>
      </p:sp>
      <p:sp>
        <p:nvSpPr>
          <p:cNvPr id="8" name="Striped Right Arrow 7"/>
          <p:cNvSpPr/>
          <p:nvPr/>
        </p:nvSpPr>
        <p:spPr bwMode="auto">
          <a:xfrm rot="16200000" flipV="1">
            <a:off x="641103" y="4014653"/>
            <a:ext cx="1437025" cy="538750"/>
          </a:xfrm>
          <a:prstGeom prst="stripedRight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ahoma" pitchFamily="34" charset="0"/>
              </a:rPr>
              <a:t>NEEDS</a:t>
            </a:r>
          </a:p>
        </p:txBody>
      </p:sp>
      <p:sp>
        <p:nvSpPr>
          <p:cNvPr id="12" name="Striped Right Arrow 11"/>
          <p:cNvSpPr/>
          <p:nvPr/>
        </p:nvSpPr>
        <p:spPr bwMode="auto">
          <a:xfrm rot="3057798" flipH="1">
            <a:off x="1533929" y="4084884"/>
            <a:ext cx="2052766" cy="508992"/>
          </a:xfrm>
          <a:prstGeom prst="stripedRight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ahoma" pitchFamily="34" charset="0"/>
              </a:rPr>
              <a:t>NEEDS &amp;</a:t>
            </a:r>
            <a:r>
              <a:rPr kumimoji="0" lang="en-GB" sz="1500" b="1" i="0" u="none" strike="noStrike" cap="none" normalizeH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ahoma" pitchFamily="34" charset="0"/>
              </a:rPr>
              <a:t> MEANS</a:t>
            </a:r>
            <a:endParaRPr kumimoji="0" lang="en-GB" sz="1500" b="1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Tahoma" pitchFamily="34" charset="0"/>
            </a:endParaRPr>
          </a:p>
        </p:txBody>
      </p:sp>
      <p:sp>
        <p:nvSpPr>
          <p:cNvPr id="13" name="Striped Right Arrow 12"/>
          <p:cNvSpPr/>
          <p:nvPr/>
        </p:nvSpPr>
        <p:spPr bwMode="auto">
          <a:xfrm>
            <a:off x="2338999" y="5129542"/>
            <a:ext cx="954595" cy="508992"/>
          </a:xfrm>
          <a:prstGeom prst="stripedRight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ahoma" pitchFamily="34" charset="0"/>
              </a:rPr>
              <a:t>NEEDS</a:t>
            </a:r>
          </a:p>
        </p:txBody>
      </p:sp>
      <p:sp>
        <p:nvSpPr>
          <p:cNvPr id="14" name="Striped Right Arrow 13"/>
          <p:cNvSpPr/>
          <p:nvPr/>
        </p:nvSpPr>
        <p:spPr bwMode="auto">
          <a:xfrm>
            <a:off x="2339000" y="1984939"/>
            <a:ext cx="787419" cy="508992"/>
          </a:xfrm>
          <a:prstGeom prst="stripedRight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500" b="1" dirty="0" err="1" smtClean="0">
                <a:solidFill>
                  <a:schemeClr val="bg1">
                    <a:lumMod val="50000"/>
                  </a:schemeClr>
                </a:solidFill>
                <a:latin typeface="Tahoma" pitchFamily="34" charset="0"/>
              </a:rPr>
              <a:t>Requir</a:t>
            </a:r>
            <a:r>
              <a:rPr lang="en-GB" sz="1500" b="1" dirty="0" smtClean="0">
                <a:solidFill>
                  <a:schemeClr val="bg1">
                    <a:lumMod val="50000"/>
                  </a:schemeClr>
                </a:solidFill>
                <a:latin typeface="Tahoma" pitchFamily="34" charset="0"/>
              </a:rPr>
              <a:t>.</a:t>
            </a:r>
            <a:endParaRPr kumimoji="0" lang="en-GB" sz="1500" b="1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Tahoma" pitchFamily="34" charset="0"/>
            </a:endParaRPr>
          </a:p>
        </p:txBody>
      </p:sp>
      <p:sp>
        <p:nvSpPr>
          <p:cNvPr id="15" name="Striped Right Arrow 14"/>
          <p:cNvSpPr/>
          <p:nvPr/>
        </p:nvSpPr>
        <p:spPr bwMode="auto">
          <a:xfrm>
            <a:off x="5525453" y="1962736"/>
            <a:ext cx="1010114" cy="508992"/>
          </a:xfrm>
          <a:prstGeom prst="stripedRight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500" b="1" dirty="0" smtClean="0">
                <a:solidFill>
                  <a:schemeClr val="bg1">
                    <a:lumMod val="50000"/>
                  </a:schemeClr>
                </a:solidFill>
                <a:latin typeface="Tahoma" pitchFamily="34" charset="0"/>
              </a:rPr>
              <a:t>EO Data</a:t>
            </a:r>
            <a:endParaRPr kumimoji="0" lang="en-GB" sz="1500" b="1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Tahoma" pitchFamily="34" charset="0"/>
            </a:endParaRPr>
          </a:p>
        </p:txBody>
      </p:sp>
      <p:cxnSp>
        <p:nvCxnSpPr>
          <p:cNvPr id="18" name="Elbow Connector 17"/>
          <p:cNvCxnSpPr>
            <a:stCxn id="3" idx="3"/>
          </p:cNvCxnSpPr>
          <p:nvPr/>
        </p:nvCxnSpPr>
        <p:spPr bwMode="auto">
          <a:xfrm>
            <a:off x="9027235" y="2174335"/>
            <a:ext cx="659904" cy="904048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Elbow Connector 22"/>
          <p:cNvCxnSpPr>
            <a:stCxn id="3" idx="3"/>
          </p:cNvCxnSpPr>
          <p:nvPr/>
        </p:nvCxnSpPr>
        <p:spPr bwMode="auto">
          <a:xfrm flipH="1">
            <a:off x="7831249" y="2174335"/>
            <a:ext cx="1195986" cy="3782875"/>
          </a:xfrm>
          <a:prstGeom prst="bentConnector4">
            <a:avLst>
              <a:gd name="adj1" fmla="val -19114"/>
              <a:gd name="adj2" fmla="val 54224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Elbow Connector 25"/>
          <p:cNvCxnSpPr>
            <a:stCxn id="3" idx="3"/>
          </p:cNvCxnSpPr>
          <p:nvPr/>
        </p:nvCxnSpPr>
        <p:spPr bwMode="auto">
          <a:xfrm>
            <a:off x="9027235" y="2174335"/>
            <a:ext cx="659904" cy="904048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2" name="Group 41"/>
          <p:cNvGrpSpPr/>
          <p:nvPr/>
        </p:nvGrpSpPr>
        <p:grpSpPr>
          <a:xfrm>
            <a:off x="1970496" y="2514402"/>
            <a:ext cx="5069546" cy="3939158"/>
            <a:chOff x="1970496" y="2514402"/>
            <a:chExt cx="5069546" cy="3939158"/>
          </a:xfrm>
        </p:grpSpPr>
        <p:sp>
          <p:nvSpPr>
            <p:cNvPr id="27" name="Striped Right Arrow 26"/>
            <p:cNvSpPr/>
            <p:nvPr/>
          </p:nvSpPr>
          <p:spPr bwMode="auto">
            <a:xfrm rot="5400000">
              <a:off x="4848634" y="4196818"/>
              <a:ext cx="3873824" cy="508992"/>
            </a:xfrm>
            <a:prstGeom prst="stripedRightArrow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500" b="1" dirty="0" smtClean="0">
                  <a:solidFill>
                    <a:schemeClr val="bg1">
                      <a:lumMod val="50000"/>
                    </a:schemeClr>
                  </a:solidFill>
                  <a:latin typeface="Tahoma" pitchFamily="34" charset="0"/>
                </a:rPr>
                <a:t>EO Data</a:t>
              </a:r>
              <a:endParaRPr kumimoji="0" lang="en-GB" sz="15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" name="Striped Right Arrow 27"/>
            <p:cNvSpPr/>
            <p:nvPr/>
          </p:nvSpPr>
          <p:spPr bwMode="auto">
            <a:xfrm flipH="1">
              <a:off x="1970496" y="5944568"/>
              <a:ext cx="4941957" cy="508992"/>
            </a:xfrm>
            <a:prstGeom prst="stripedRightArrow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500" b="1" dirty="0" smtClean="0">
                  <a:solidFill>
                    <a:schemeClr val="bg1">
                      <a:lumMod val="50000"/>
                    </a:schemeClr>
                  </a:solidFill>
                  <a:latin typeface="Tahoma" pitchFamily="34" charset="0"/>
                </a:rPr>
                <a:t>EO Data</a:t>
              </a:r>
              <a:endParaRPr kumimoji="0" lang="en-GB" sz="15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30" name="Striped Right Arrow 29"/>
          <p:cNvSpPr/>
          <p:nvPr/>
        </p:nvSpPr>
        <p:spPr bwMode="auto">
          <a:xfrm rot="16411564">
            <a:off x="5037043" y="3961266"/>
            <a:ext cx="1481799" cy="442010"/>
          </a:xfrm>
          <a:prstGeom prst="stripedRightArrow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ahoma" pitchFamily="34" charset="0"/>
              </a:rPr>
              <a:t>INFLUENCE</a:t>
            </a:r>
          </a:p>
        </p:txBody>
      </p:sp>
      <p:sp>
        <p:nvSpPr>
          <p:cNvPr id="31" name="Striped Right Arrow 30"/>
          <p:cNvSpPr/>
          <p:nvPr/>
        </p:nvSpPr>
        <p:spPr bwMode="auto">
          <a:xfrm rot="2187968">
            <a:off x="2025962" y="3572066"/>
            <a:ext cx="2384888" cy="442010"/>
          </a:xfrm>
          <a:prstGeom prst="stripedRightArrow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500" b="1" dirty="0" smtClean="0">
                <a:solidFill>
                  <a:srgbClr val="002060"/>
                </a:solidFill>
                <a:latin typeface="Tahoma" pitchFamily="34" charset="0"/>
              </a:rPr>
              <a:t>Lobby, Communication</a:t>
            </a:r>
            <a:endParaRPr kumimoji="0" lang="en-GB" sz="15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ahoma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504185" y="363296"/>
            <a:ext cx="5174104" cy="1343468"/>
            <a:chOff x="1504185" y="363296"/>
            <a:chExt cx="5174104" cy="1343468"/>
          </a:xfrm>
        </p:grpSpPr>
        <p:sp>
          <p:nvSpPr>
            <p:cNvPr id="32" name="Rounded Rectangle 31"/>
            <p:cNvSpPr/>
            <p:nvPr/>
          </p:nvSpPr>
          <p:spPr bwMode="auto">
            <a:xfrm>
              <a:off x="2416893" y="363296"/>
              <a:ext cx="2237172" cy="639192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500" dirty="0" smtClean="0">
                  <a:solidFill>
                    <a:srgbClr val="000000"/>
                  </a:solidFill>
                  <a:latin typeface="Tahoma" pitchFamily="34" charset="0"/>
                </a:rPr>
                <a:t>Potential Future</a:t>
              </a:r>
              <a:r>
                <a:rPr kumimoji="0" lang="en-GB" sz="15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</a:rPr>
                <a:t> Projects</a:t>
              </a:r>
              <a:endParaRPr kumimoji="0" lang="en-GB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" name="Striped Right Arrow 33"/>
            <p:cNvSpPr/>
            <p:nvPr/>
          </p:nvSpPr>
          <p:spPr bwMode="auto">
            <a:xfrm rot="19328148">
              <a:off x="1504185" y="1089008"/>
              <a:ext cx="1067436" cy="508992"/>
            </a:xfrm>
            <a:prstGeom prst="stripedRightArrow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500" b="1" dirty="0" err="1" smtClean="0">
                  <a:solidFill>
                    <a:schemeClr val="bg1">
                      <a:lumMod val="50000"/>
                    </a:schemeClr>
                  </a:solidFill>
                  <a:latin typeface="Tahoma" pitchFamily="34" charset="0"/>
                </a:rPr>
                <a:t>Requir</a:t>
              </a:r>
              <a:r>
                <a:rPr lang="en-GB" sz="1500" b="1" dirty="0" smtClean="0">
                  <a:solidFill>
                    <a:schemeClr val="bg1">
                      <a:lumMod val="50000"/>
                    </a:schemeClr>
                  </a:solidFill>
                  <a:latin typeface="Tahoma" pitchFamily="34" charset="0"/>
                </a:rPr>
                <a:t>.</a:t>
              </a:r>
              <a:endParaRPr kumimoji="0" lang="en-GB" sz="15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5" name="Striped Right Arrow 34"/>
            <p:cNvSpPr/>
            <p:nvPr/>
          </p:nvSpPr>
          <p:spPr bwMode="auto">
            <a:xfrm rot="1707811">
              <a:off x="4514828" y="1197772"/>
              <a:ext cx="2163461" cy="508992"/>
            </a:xfrm>
            <a:prstGeom prst="stripedRightArrow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500" b="1" dirty="0" smtClean="0">
                  <a:solidFill>
                    <a:schemeClr val="bg1">
                      <a:lumMod val="50000"/>
                    </a:schemeClr>
                  </a:solidFill>
                  <a:latin typeface="Tahoma" pitchFamily="34" charset="0"/>
                </a:rPr>
                <a:t>EO Data</a:t>
              </a:r>
              <a:endParaRPr kumimoji="0" lang="en-GB" sz="15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953089" y="3885112"/>
            <a:ext cx="7074146" cy="2969432"/>
            <a:chOff x="1953089" y="3885112"/>
            <a:chExt cx="7074146" cy="2969432"/>
          </a:xfrm>
        </p:grpSpPr>
        <p:sp>
          <p:nvSpPr>
            <p:cNvPr id="37" name="Striped Right Arrow 36"/>
            <p:cNvSpPr/>
            <p:nvPr/>
          </p:nvSpPr>
          <p:spPr bwMode="auto">
            <a:xfrm>
              <a:off x="1953089" y="6345552"/>
              <a:ext cx="6968970" cy="508992"/>
            </a:xfrm>
            <a:prstGeom prst="stripedRightArrow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500" b="1" dirty="0" smtClean="0">
                  <a:solidFill>
                    <a:schemeClr val="bg1">
                      <a:lumMod val="50000"/>
                    </a:schemeClr>
                  </a:solidFill>
                  <a:latin typeface="Tahoma" pitchFamily="34" charset="0"/>
                </a:rPr>
                <a:t>EO Products &amp; Information</a:t>
              </a:r>
              <a:endParaRPr kumimoji="0" lang="en-GB" sz="15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8" name="Striped Right Arrow 37"/>
            <p:cNvSpPr/>
            <p:nvPr/>
          </p:nvSpPr>
          <p:spPr bwMode="auto">
            <a:xfrm rot="5400000" flipH="1">
              <a:off x="7324212" y="5079143"/>
              <a:ext cx="2897053" cy="508992"/>
            </a:xfrm>
            <a:prstGeom prst="stripedRightArrow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hangingPunct="0"/>
              <a:r>
                <a:rPr lang="en-GB" sz="1500" b="1" dirty="0">
                  <a:solidFill>
                    <a:schemeClr val="bg1">
                      <a:lumMod val="50000"/>
                    </a:schemeClr>
                  </a:solidFill>
                  <a:latin typeface="Tahoma" pitchFamily="34" charset="0"/>
                </a:rPr>
                <a:t>EO Products &amp; Information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69275" y="2632124"/>
            <a:ext cx="3479131" cy="2370417"/>
            <a:chOff x="469275" y="2632124"/>
            <a:chExt cx="3479131" cy="2370417"/>
          </a:xfrm>
        </p:grpSpPr>
        <p:sp>
          <p:nvSpPr>
            <p:cNvPr id="29" name="Striped Right Arrow 28"/>
            <p:cNvSpPr/>
            <p:nvPr/>
          </p:nvSpPr>
          <p:spPr bwMode="auto">
            <a:xfrm rot="5400000" flipH="1">
              <a:off x="5259" y="4029533"/>
              <a:ext cx="1437024" cy="508992"/>
            </a:xfrm>
            <a:prstGeom prst="stripedRightArrow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5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Tahoma" pitchFamily="34" charset="0"/>
                </a:rPr>
                <a:t>New NEEDS</a:t>
              </a:r>
            </a:p>
          </p:txBody>
        </p:sp>
        <p:sp>
          <p:nvSpPr>
            <p:cNvPr id="33" name="Striped Right Arrow 32"/>
            <p:cNvSpPr/>
            <p:nvPr/>
          </p:nvSpPr>
          <p:spPr bwMode="auto">
            <a:xfrm rot="1163173" flipH="1">
              <a:off x="2489214" y="2632124"/>
              <a:ext cx="1459192" cy="508992"/>
            </a:xfrm>
            <a:prstGeom prst="stripedRightArrow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5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Tahoma" pitchFamily="34" charset="0"/>
                </a:rPr>
                <a:t>New NEEDS</a:t>
              </a:r>
            </a:p>
          </p:txBody>
        </p:sp>
      </p:grpSp>
      <p:sp>
        <p:nvSpPr>
          <p:cNvPr id="40" name="Rounded Rectangle 39"/>
          <p:cNvSpPr/>
          <p:nvPr/>
        </p:nvSpPr>
        <p:spPr bwMode="auto">
          <a:xfrm>
            <a:off x="5970843" y="-5939"/>
            <a:ext cx="2237172" cy="639192"/>
          </a:xfrm>
          <a:prstGeom prst="roundRect">
            <a:avLst/>
          </a:prstGeom>
          <a:gradFill flip="none" rotWithShape="1">
            <a:gsLst>
              <a:gs pos="0">
                <a:srgbClr val="DDEBCF"/>
              </a:gs>
              <a:gs pos="47000">
                <a:srgbClr val="9CB86E"/>
              </a:gs>
              <a:gs pos="100000">
                <a:srgbClr val="156B13"/>
              </a:gs>
            </a:gsLst>
            <a:lin ang="2700000" scaled="1"/>
            <a:tileRect/>
          </a:gra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Existing</a:t>
            </a:r>
            <a:r>
              <a:rPr kumimoji="0" lang="en-GB" sz="15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 DRM-related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500" baseline="0" dirty="0" smtClean="0">
                <a:solidFill>
                  <a:srgbClr val="000000"/>
                </a:solidFill>
                <a:latin typeface="Tahoma" pitchFamily="34" charset="0"/>
              </a:rPr>
              <a:t>Projects e.g. Charter</a:t>
            </a:r>
            <a:endParaRPr kumimoji="0" lang="en-GB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41" name="Rounded Rectangle 40"/>
          <p:cNvSpPr/>
          <p:nvPr/>
        </p:nvSpPr>
        <p:spPr bwMode="auto">
          <a:xfrm>
            <a:off x="6123243" y="146461"/>
            <a:ext cx="2237172" cy="639192"/>
          </a:xfrm>
          <a:prstGeom prst="roundRect">
            <a:avLst/>
          </a:prstGeom>
          <a:gradFill flip="none" rotWithShape="1">
            <a:gsLst>
              <a:gs pos="0">
                <a:srgbClr val="DDEBCF"/>
              </a:gs>
              <a:gs pos="47000">
                <a:srgbClr val="9CB86E"/>
              </a:gs>
              <a:gs pos="100000">
                <a:srgbClr val="156B13"/>
              </a:gs>
            </a:gsLst>
            <a:lin ang="2700000" scaled="1"/>
            <a:tileRect/>
          </a:gra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Existing</a:t>
            </a:r>
            <a:r>
              <a:rPr kumimoji="0" lang="en-GB" sz="15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 DRM-related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500" baseline="0" dirty="0" smtClean="0">
                <a:solidFill>
                  <a:srgbClr val="000000"/>
                </a:solidFill>
                <a:latin typeface="Tahoma" pitchFamily="34" charset="0"/>
              </a:rPr>
              <a:t>Projects e.g. Charter</a:t>
            </a:r>
            <a:endParaRPr kumimoji="0" lang="en-GB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44" name="Rounded Rectangle 43"/>
          <p:cNvSpPr/>
          <p:nvPr/>
        </p:nvSpPr>
        <p:spPr bwMode="auto">
          <a:xfrm>
            <a:off x="6275643" y="298861"/>
            <a:ext cx="2237172" cy="639192"/>
          </a:xfrm>
          <a:prstGeom prst="roundRect">
            <a:avLst/>
          </a:prstGeom>
          <a:gradFill flip="none" rotWithShape="1">
            <a:gsLst>
              <a:gs pos="0">
                <a:srgbClr val="DDEBCF"/>
              </a:gs>
              <a:gs pos="47000">
                <a:srgbClr val="9CB86E"/>
              </a:gs>
              <a:gs pos="100000">
                <a:srgbClr val="156B13"/>
              </a:gs>
            </a:gsLst>
            <a:lin ang="2700000" scaled="1"/>
            <a:tileRect/>
          </a:gra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Existing</a:t>
            </a:r>
            <a:r>
              <a:rPr kumimoji="0" lang="en-GB" sz="15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 DRM-related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500" baseline="0" dirty="0" smtClean="0">
                <a:solidFill>
                  <a:srgbClr val="000000"/>
                </a:solidFill>
                <a:latin typeface="Tahoma" pitchFamily="34" charset="0"/>
              </a:rPr>
              <a:t>Projects e.g. Charter</a:t>
            </a:r>
            <a:endParaRPr kumimoji="0" lang="en-GB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45" name="Rounded Rectangle 44"/>
          <p:cNvSpPr/>
          <p:nvPr/>
        </p:nvSpPr>
        <p:spPr bwMode="auto">
          <a:xfrm>
            <a:off x="6428043" y="451261"/>
            <a:ext cx="2237172" cy="639192"/>
          </a:xfrm>
          <a:prstGeom prst="roundRect">
            <a:avLst/>
          </a:prstGeom>
          <a:gradFill flip="none" rotWithShape="1">
            <a:gsLst>
              <a:gs pos="0">
                <a:srgbClr val="DDEBCF"/>
              </a:gs>
              <a:gs pos="47000">
                <a:srgbClr val="9CB86E"/>
              </a:gs>
              <a:gs pos="100000">
                <a:srgbClr val="156B13"/>
              </a:gs>
            </a:gsLst>
            <a:lin ang="2700000" scaled="1"/>
            <a:tileRect/>
          </a:gra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Existing</a:t>
            </a:r>
            <a:r>
              <a:rPr kumimoji="0" lang="en-GB" sz="15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 DRM-related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500" baseline="0" dirty="0" smtClean="0">
                <a:solidFill>
                  <a:srgbClr val="000000"/>
                </a:solidFill>
                <a:latin typeface="Tahoma" pitchFamily="34" charset="0"/>
              </a:rPr>
              <a:t>Projects e.g. Charter</a:t>
            </a:r>
            <a:endParaRPr kumimoji="0" lang="en-GB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46" name="Rounded Rectangle 45"/>
          <p:cNvSpPr/>
          <p:nvPr/>
        </p:nvSpPr>
        <p:spPr bwMode="auto">
          <a:xfrm>
            <a:off x="6580443" y="578261"/>
            <a:ext cx="2237172" cy="639192"/>
          </a:xfrm>
          <a:prstGeom prst="roundRect">
            <a:avLst/>
          </a:prstGeom>
          <a:gradFill flip="none" rotWithShape="1">
            <a:gsLst>
              <a:gs pos="0">
                <a:srgbClr val="DDEBCF"/>
              </a:gs>
              <a:gs pos="47000">
                <a:srgbClr val="9CB86E"/>
              </a:gs>
              <a:gs pos="100000">
                <a:srgbClr val="156B13"/>
              </a:gs>
            </a:gsLst>
            <a:lin ang="2700000" scaled="1"/>
            <a:tileRect/>
          </a:gra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Existing</a:t>
            </a:r>
            <a:r>
              <a:rPr kumimoji="0" lang="en-GB" sz="15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 DRM-related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500" b="1" baseline="0" dirty="0" smtClean="0">
                <a:solidFill>
                  <a:srgbClr val="000000"/>
                </a:solidFill>
                <a:latin typeface="Tahoma" pitchFamily="34" charset="0"/>
              </a:rPr>
              <a:t>Projects</a:t>
            </a:r>
            <a:r>
              <a:rPr lang="en-GB" sz="1500" baseline="0" dirty="0" smtClean="0">
                <a:solidFill>
                  <a:srgbClr val="000000"/>
                </a:solidFill>
                <a:latin typeface="Tahoma" pitchFamily="34" charset="0"/>
              </a:rPr>
              <a:t> e.g. Charter</a:t>
            </a:r>
            <a:endParaRPr kumimoji="0" lang="en-GB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49" name="Striped Right Arrow 48"/>
          <p:cNvSpPr/>
          <p:nvPr/>
        </p:nvSpPr>
        <p:spPr bwMode="auto">
          <a:xfrm rot="5400000">
            <a:off x="7406445" y="1286164"/>
            <a:ext cx="849609" cy="508992"/>
          </a:xfrm>
          <a:prstGeom prst="stripedRightArrow">
            <a:avLst/>
          </a:prstGeom>
          <a:gradFill>
            <a:gsLst>
              <a:gs pos="0">
                <a:srgbClr val="DDEBCF">
                  <a:lumMod val="0"/>
                  <a:lumOff val="100000"/>
                </a:srgbClr>
              </a:gs>
              <a:gs pos="69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500" b="1" dirty="0" smtClean="0">
                <a:solidFill>
                  <a:schemeClr val="bg1"/>
                </a:solidFill>
                <a:latin typeface="Tahoma" pitchFamily="34" charset="0"/>
              </a:rPr>
              <a:t>EO data</a:t>
            </a:r>
            <a:endParaRPr kumimoji="0" lang="en-GB" sz="15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535567" y="1868072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  <a:latin typeface="Arial Black" pitchFamily="34" charset="0"/>
              </a:rPr>
              <a:t>NEW</a:t>
            </a:r>
            <a:endParaRPr lang="en-GB" sz="1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718615" y="2745234"/>
            <a:ext cx="2450012" cy="662583"/>
            <a:chOff x="4696453" y="3918382"/>
            <a:chExt cx="2450012" cy="662583"/>
          </a:xfrm>
        </p:grpSpPr>
        <p:sp>
          <p:nvSpPr>
            <p:cNvPr id="4" name="Rounded Rectangle 3"/>
            <p:cNvSpPr/>
            <p:nvPr/>
          </p:nvSpPr>
          <p:spPr bwMode="auto">
            <a:xfrm>
              <a:off x="4909293" y="3941773"/>
              <a:ext cx="2237172" cy="639192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500" b="1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</a:rPr>
                <a:t>Post-Hyogo FA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200" dirty="0">
                  <a:solidFill>
                    <a:srgbClr val="000000"/>
                  </a:solidFill>
                  <a:latin typeface="Tahoma" pitchFamily="34" charset="0"/>
                </a:rPr>
                <a:t>(</a:t>
              </a:r>
              <a:r>
                <a:rPr kumimoji="0" lang="en-GB" sz="12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</a:rPr>
                <a:t>2015 </a:t>
              </a: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</a:rPr>
                <a:t>World</a:t>
              </a:r>
              <a:r>
                <a:rPr kumimoji="0" lang="en-GB" sz="12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</a:rPr>
                <a:t> Conference on DR, </a:t>
              </a:r>
              <a:endParaRPr kumimoji="0" lang="fr-FR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endParaRPr>
            </a:p>
            <a:p>
              <a:pPr algn="ctr" defTabSz="914400" eaLnBrk="0" hangingPunct="0"/>
              <a:r>
                <a:rPr lang="en-GB" sz="1200" dirty="0">
                  <a:solidFill>
                    <a:srgbClr val="000000"/>
                  </a:solidFill>
                  <a:latin typeface="Tahoma" pitchFamily="34" charset="0"/>
                </a:rPr>
                <a:t>Global Platform for </a:t>
              </a:r>
              <a:r>
                <a:rPr lang="en-GB" sz="1200" dirty="0" smtClean="0">
                  <a:solidFill>
                    <a:srgbClr val="000000"/>
                  </a:solidFill>
                  <a:latin typeface="Tahoma" pitchFamily="34" charset="0"/>
                </a:rPr>
                <a:t>DRR </a:t>
              </a:r>
              <a:r>
                <a:rPr lang="en-GB" sz="1200" dirty="0">
                  <a:solidFill>
                    <a:srgbClr val="000000"/>
                  </a:solidFill>
                  <a:latin typeface="Tahoma" pitchFamily="34" charset="0"/>
                </a:rPr>
                <a:t>2013)</a:t>
              </a:r>
              <a:endParaRPr kumimoji="0" lang="en-GB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696453" y="3918382"/>
              <a:ext cx="5774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  <a:latin typeface="Arial Black" pitchFamily="34" charset="0"/>
                </a:rPr>
                <a:t>NEW</a:t>
              </a:r>
              <a:endParaRPr lang="en-GB" sz="12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705125" y="2145070"/>
            <a:ext cx="1247964" cy="738664"/>
          </a:xfrm>
          <a:prstGeom prst="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Tahoma" pitchFamily="34" charset="0"/>
              </a:rPr>
              <a:t>CEOS </a:t>
            </a:r>
            <a:endParaRPr lang="en-GB" sz="1400" b="1" dirty="0" smtClean="0">
              <a:solidFill>
                <a:schemeClr val="bg1"/>
              </a:solidFill>
              <a:latin typeface="Tahoma" pitchFamily="34" charset="0"/>
            </a:endParaRPr>
          </a:p>
          <a:p>
            <a:pPr algn="ctr"/>
            <a:r>
              <a:rPr lang="en-GB" sz="1400" b="1" dirty="0">
                <a:solidFill>
                  <a:schemeClr val="bg1"/>
                </a:solidFill>
                <a:latin typeface="Tahoma" pitchFamily="34" charset="0"/>
              </a:rPr>
              <a:t>S</a:t>
            </a:r>
            <a:r>
              <a:rPr lang="en-GB" sz="1400" b="1" dirty="0" smtClean="0">
                <a:solidFill>
                  <a:schemeClr val="bg1"/>
                </a:solidFill>
                <a:latin typeface="Tahoma" pitchFamily="34" charset="0"/>
              </a:rPr>
              <a:t>pace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  <a:latin typeface="Tahoma" pitchFamily="34" charset="0"/>
              </a:rPr>
              <a:t>A</a:t>
            </a:r>
            <a:r>
              <a:rPr lang="en-GB" sz="1400" b="1" dirty="0" smtClean="0">
                <a:solidFill>
                  <a:schemeClr val="bg1"/>
                </a:solidFill>
                <a:latin typeface="Tahoma" pitchFamily="34" charset="0"/>
              </a:rPr>
              <a:t>gencies</a:t>
            </a:r>
            <a:endParaRPr lang="en-GB" sz="1400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1959" y="5740766"/>
            <a:ext cx="1949005" cy="1077218"/>
          </a:xfrm>
          <a:prstGeom prst="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 defTabSz="914400" eaLnBrk="0" hangingPunct="0"/>
            <a:r>
              <a:rPr lang="en-GB" sz="1400" b="1" dirty="0">
                <a:solidFill>
                  <a:schemeClr val="bg1"/>
                </a:solidFill>
                <a:latin typeface="Tahoma" pitchFamily="34" charset="0"/>
              </a:rPr>
              <a:t>End Users </a:t>
            </a:r>
          </a:p>
          <a:p>
            <a:pPr algn="ctr" defTabSz="914400" eaLnBrk="0" hangingPunct="0"/>
            <a:r>
              <a:rPr lang="en-GB" sz="1200" dirty="0">
                <a:solidFill>
                  <a:schemeClr val="bg1"/>
                </a:solidFill>
                <a:latin typeface="Tahoma" pitchFamily="34" charset="0"/>
              </a:rPr>
              <a:t>(Scientists, </a:t>
            </a:r>
          </a:p>
          <a:p>
            <a:pPr algn="ctr" defTabSz="914400" eaLnBrk="0" hangingPunct="0"/>
            <a:r>
              <a:rPr lang="en-GB" sz="1200" dirty="0">
                <a:solidFill>
                  <a:schemeClr val="bg1"/>
                </a:solidFill>
                <a:latin typeface="Tahoma" pitchFamily="34" charset="0"/>
              </a:rPr>
              <a:t>Decision makers, </a:t>
            </a:r>
          </a:p>
          <a:p>
            <a:pPr algn="ctr" defTabSz="914400" eaLnBrk="0" hangingPunct="0"/>
            <a:r>
              <a:rPr lang="en-GB" sz="1200" dirty="0">
                <a:solidFill>
                  <a:schemeClr val="bg1"/>
                </a:solidFill>
                <a:latin typeface="Tahoma" pitchFamily="34" charset="0"/>
              </a:rPr>
              <a:t>Value-Added </a:t>
            </a:r>
          </a:p>
          <a:p>
            <a:pPr algn="ctr" defTabSz="914400" eaLnBrk="0" hangingPunct="0"/>
            <a:r>
              <a:rPr lang="en-GB" sz="1200" dirty="0">
                <a:solidFill>
                  <a:schemeClr val="bg1"/>
                </a:solidFill>
                <a:latin typeface="Tahoma" pitchFamily="34" charset="0"/>
              </a:rPr>
              <a:t>Geospatial Services,..)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373476" y="4744818"/>
            <a:ext cx="2165829" cy="1169551"/>
          </a:xfrm>
          <a:prstGeom prst="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 defTabSz="914400" eaLnBrk="0" hangingPunct="0"/>
            <a:r>
              <a:rPr lang="en-GB" sz="1400" b="1" dirty="0">
                <a:solidFill>
                  <a:schemeClr val="bg1"/>
                </a:solidFill>
                <a:latin typeface="Tahoma" pitchFamily="34" charset="0"/>
              </a:rPr>
              <a:t>UN Organizations, </a:t>
            </a:r>
          </a:p>
          <a:p>
            <a:pPr algn="ctr" defTabSz="914400" eaLnBrk="0" hangingPunct="0"/>
            <a:r>
              <a:rPr lang="en-GB" sz="1400" b="1" dirty="0">
                <a:solidFill>
                  <a:schemeClr val="bg1"/>
                </a:solidFill>
                <a:latin typeface="Tahoma" pitchFamily="34" charset="0"/>
              </a:rPr>
              <a:t>World Bank, </a:t>
            </a:r>
          </a:p>
          <a:p>
            <a:pPr algn="ctr" defTabSz="914400" eaLnBrk="0" hangingPunct="0"/>
            <a:r>
              <a:rPr lang="en-GB" sz="1400" b="1" dirty="0">
                <a:solidFill>
                  <a:schemeClr val="bg1"/>
                </a:solidFill>
                <a:latin typeface="Tahoma" pitchFamily="34" charset="0"/>
              </a:rPr>
              <a:t>GFDRR, GEO,</a:t>
            </a:r>
          </a:p>
          <a:p>
            <a:pPr algn="ctr" defTabSz="914400" eaLnBrk="0" hangingPunct="0"/>
            <a:r>
              <a:rPr lang="en-GB" sz="1400" b="1" dirty="0" smtClean="0">
                <a:solidFill>
                  <a:schemeClr val="bg1"/>
                </a:solidFill>
                <a:latin typeface="Tahoma" pitchFamily="34" charset="0"/>
              </a:rPr>
              <a:t>Donor </a:t>
            </a:r>
            <a:r>
              <a:rPr lang="en-GB" sz="1400" b="1" dirty="0">
                <a:solidFill>
                  <a:schemeClr val="bg1"/>
                </a:solidFill>
                <a:latin typeface="Tahoma" pitchFamily="34" charset="0"/>
              </a:rPr>
              <a:t>O</a:t>
            </a:r>
            <a:r>
              <a:rPr lang="en-GB" sz="1400" b="1" dirty="0" smtClean="0">
                <a:solidFill>
                  <a:schemeClr val="bg1"/>
                </a:solidFill>
                <a:latin typeface="Tahoma" pitchFamily="34" charset="0"/>
              </a:rPr>
              <a:t>rganizations</a:t>
            </a:r>
            <a:r>
              <a:rPr lang="en-GB" sz="1400" b="1" dirty="0">
                <a:solidFill>
                  <a:schemeClr val="bg1"/>
                </a:solidFill>
                <a:latin typeface="Tahoma" pitchFamily="34" charset="0"/>
              </a:rPr>
              <a:t>…</a:t>
            </a:r>
          </a:p>
        </p:txBody>
      </p:sp>
      <p:sp>
        <p:nvSpPr>
          <p:cNvPr id="2" name="Rounded Rectangle 1"/>
          <p:cNvSpPr/>
          <p:nvPr/>
        </p:nvSpPr>
        <p:spPr bwMode="auto">
          <a:xfrm>
            <a:off x="3113365" y="1785289"/>
            <a:ext cx="2425940" cy="69829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kumimoji="0" lang="en-GB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Coordinated </a:t>
            </a:r>
            <a:r>
              <a:rPr lang="en-GB" sz="1500" b="1" dirty="0">
                <a:solidFill>
                  <a:srgbClr val="000000"/>
                </a:solidFill>
                <a:latin typeface="Tahoma" pitchFamily="34" charset="0"/>
              </a:rPr>
              <a:t>Global </a:t>
            </a:r>
            <a:endParaRPr kumimoji="0" lang="en-GB" sz="15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rPr>
              <a:t>Observation Strategy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500" b="1" dirty="0" smtClean="0">
                <a:solidFill>
                  <a:srgbClr val="000000"/>
                </a:solidFill>
                <a:latin typeface="Tahoma" pitchFamily="34" charset="0"/>
              </a:rPr>
              <a:t>(</a:t>
            </a:r>
            <a:r>
              <a:rPr lang="en-GB" sz="1500" b="1" dirty="0" err="1" smtClean="0">
                <a:solidFill>
                  <a:srgbClr val="000000"/>
                </a:solidFill>
                <a:latin typeface="Tahoma" pitchFamily="34" charset="0"/>
              </a:rPr>
              <a:t>define+implement</a:t>
            </a:r>
            <a:r>
              <a:rPr lang="en-GB" sz="1500" b="1" dirty="0" smtClean="0">
                <a:solidFill>
                  <a:srgbClr val="000000"/>
                </a:solidFill>
                <a:latin typeface="Tahoma" pitchFamily="34" charset="0"/>
              </a:rPr>
              <a:t>)</a:t>
            </a:r>
            <a:endParaRPr kumimoji="0" lang="en-GB" sz="15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80545" y="1736128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  <a:latin typeface="Arial Black" pitchFamily="34" charset="0"/>
              </a:rPr>
              <a:t>NEW</a:t>
            </a:r>
            <a:endParaRPr lang="en-GB" sz="1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953431" y="2471729"/>
            <a:ext cx="2148516" cy="1413384"/>
            <a:chOff x="6953431" y="2471729"/>
            <a:chExt cx="2148516" cy="1413384"/>
          </a:xfrm>
        </p:grpSpPr>
        <p:sp>
          <p:nvSpPr>
            <p:cNvPr id="52" name="Rounded Rectangle 51"/>
            <p:cNvSpPr/>
            <p:nvPr/>
          </p:nvSpPr>
          <p:spPr bwMode="auto">
            <a:xfrm>
              <a:off x="7112969" y="3245921"/>
              <a:ext cx="1988978" cy="639192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5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</a:rPr>
                <a:t>DRM</a:t>
              </a:r>
              <a:r>
                <a:rPr kumimoji="0" lang="en-GB" sz="1500" b="1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</a:rPr>
                <a:t> Processing 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500" b="1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itchFamily="34" charset="0"/>
                </a:rPr>
                <a:t>Platform</a:t>
              </a:r>
              <a:endParaRPr kumimoji="0" lang="en-GB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953431" y="3111824"/>
              <a:ext cx="5774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  <a:latin typeface="Arial Black" pitchFamily="34" charset="0"/>
                </a:rPr>
                <a:t>NEW</a:t>
              </a:r>
              <a:endParaRPr lang="en-GB" sz="12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  <p:sp>
          <p:nvSpPr>
            <p:cNvPr id="56" name="Striped Right Arrow 55"/>
            <p:cNvSpPr/>
            <p:nvPr/>
          </p:nvSpPr>
          <p:spPr bwMode="auto">
            <a:xfrm rot="5400000">
              <a:off x="7696446" y="2606532"/>
              <a:ext cx="778597" cy="508992"/>
            </a:xfrm>
            <a:prstGeom prst="stripedRightArrow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500" b="1" dirty="0" smtClean="0">
                  <a:solidFill>
                    <a:schemeClr val="bg1">
                      <a:lumMod val="50000"/>
                    </a:schemeClr>
                  </a:solidFill>
                  <a:latin typeface="Tahoma" pitchFamily="34" charset="0"/>
                </a:rPr>
                <a:t>EO Data</a:t>
              </a:r>
              <a:endParaRPr kumimoji="0" lang="en-GB" sz="15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636981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79538" y="101600"/>
            <a:ext cx="7764462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+mj-lt"/>
                <a:ea typeface="ＭＳ Ｐゴシック" pitchFamily="-106" charset="-128"/>
                <a:cs typeface="Tahoma" pitchFamily="-106" charset="0"/>
              </a:rPr>
              <a:t>Near Future Plan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47037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Additional Expected Achievements by the end of 2012: 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kern="0" noProof="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Report to be updated for 2012 CEOS Plenary 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kumimoji="0" lang="en-GB" altLang="ja-JP" sz="240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Participation</a:t>
            </a:r>
            <a:r>
              <a:rPr kumimoji="0" lang="en-GB" altLang="ja-JP" sz="2400" i="0" u="none" strike="noStrike" kern="0" cap="none" spc="0" normalizeH="0" dirty="0" smtClean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 to on-going consultations for preparation of 2015 World Conference on Disaster Risk Reduction</a:t>
            </a:r>
            <a:endParaRPr kumimoji="0" lang="en-GB" altLang="ja-JP" sz="240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40000"/>
                  <a:lumOff val="60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Contribution to 2012 Events (</a:t>
            </a:r>
            <a:r>
              <a:rPr kumimoji="0" lang="en-GB" altLang="ja-JP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e.g., </a:t>
            </a:r>
            <a:r>
              <a:rPr kumimoji="0" lang="en-GB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GEO-IX, COP-18/SBSTA-37): 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altLang="ja-JP" sz="2400" kern="0" dirty="0">
                <a:solidFill>
                  <a:schemeClr val="tx1">
                    <a:lumMod val="40000"/>
                    <a:lumOff val="6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Activity to be reported in CEOS </a:t>
            </a:r>
            <a:r>
              <a:rPr lang="en-GB" altLang="ja-JP" sz="2400" kern="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report to GEO-IX</a:t>
            </a:r>
            <a:r>
              <a:rPr lang="en-GB" altLang="ja-JP" sz="2400" kern="0" dirty="0">
                <a:solidFill>
                  <a:schemeClr val="tx1">
                    <a:lumMod val="40000"/>
                    <a:lumOff val="6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</a:t>
            </a:r>
            <a:r>
              <a:rPr lang="en-GB" altLang="ja-JP" sz="2400" kern="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plenary</a:t>
            </a:r>
            <a:endParaRPr lang="en-GB" altLang="ja-JP" sz="2400" kern="0" dirty="0">
              <a:solidFill>
                <a:schemeClr val="tx1">
                  <a:lumMod val="40000"/>
                  <a:lumOff val="60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GB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Information on any decisions that need to be made at CEOS Plenary: </a:t>
            </a:r>
            <a:endParaRPr lang="en-US" altLang="ja-JP" sz="2200" b="1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sz="2400" kern="0" dirty="0">
                <a:solidFill>
                  <a:schemeClr val="tx1">
                    <a:lumMod val="40000"/>
                    <a:lumOff val="6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Plenary to endorse document with </a:t>
            </a:r>
            <a:r>
              <a:rPr lang="en-US" altLang="ja-JP" sz="2400" kern="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recommendations </a:t>
            </a:r>
            <a:r>
              <a:rPr lang="en-US" altLang="ja-JP" sz="2000" i="1" kern="0" dirty="0" smtClean="0">
                <a:solidFill>
                  <a:srgbClr val="00206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(see slide #  </a:t>
            </a:r>
            <a:r>
              <a:rPr lang="en-US" altLang="ja-JP" sz="2000" i="1" kern="0" dirty="0" smtClean="0">
                <a:solidFill>
                  <a:srgbClr val="00206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  <a:hlinkClick r:id="rId3" action="ppaction://hlinksldjump"/>
              </a:rPr>
              <a:t>9</a:t>
            </a:r>
            <a:r>
              <a:rPr lang="en-US" altLang="ja-JP" sz="2000" i="1" kern="0" dirty="0" smtClean="0">
                <a:solidFill>
                  <a:srgbClr val="00206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</a:t>
            </a:r>
            <a:r>
              <a:rPr lang="en-US" altLang="ja-JP" sz="2000" i="1" kern="0" dirty="0" smtClean="0">
                <a:solidFill>
                  <a:srgbClr val="00206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)</a:t>
            </a:r>
            <a:endParaRPr lang="en-GB" altLang="ja-JP" sz="2400" i="1" kern="0" dirty="0">
              <a:solidFill>
                <a:srgbClr val="002060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petitev\Documents\DISASTER\DRM REPORT\timeline of main events for a Post-2015 Framework for Disaster Risk Reduc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0" y="1357478"/>
            <a:ext cx="7600950" cy="536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03" y="4370832"/>
            <a:ext cx="1564134" cy="213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487680" y="101600"/>
            <a:ext cx="859758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9pPr>
          </a:lstStyle>
          <a:p>
            <a:pPr eaLnBrk="1" hangingPunct="1"/>
            <a:r>
              <a:rPr lang="en-US" dirty="0" smtClean="0">
                <a:ea typeface="ＭＳ Ｐゴシック" pitchFamily="34" charset="-128"/>
              </a:rPr>
              <a:t>Disaster Risk Reduction: </a:t>
            </a:r>
            <a:r>
              <a:rPr lang="en-US" dirty="0" smtClean="0">
                <a:solidFill>
                  <a:schemeClr val="accent4">
                    <a:lumMod val="25000"/>
                    <a:lumOff val="75000"/>
                  </a:schemeClr>
                </a:solidFill>
                <a:ea typeface="ＭＳ Ｐゴシック" pitchFamily="34" charset="-128"/>
              </a:rPr>
              <a:t>Key Milestones</a:t>
            </a:r>
            <a:endParaRPr lang="en-US" dirty="0" smtClean="0">
              <a:solidFill>
                <a:schemeClr val="accent4">
                  <a:lumMod val="25000"/>
                  <a:lumOff val="75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928" y="4504944"/>
            <a:ext cx="1573012" cy="21336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8628" y="4724400"/>
            <a:ext cx="1650051" cy="213359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088" y="1967887"/>
            <a:ext cx="1564138" cy="22200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6522720" y="2292096"/>
            <a:ext cx="2562543" cy="4431793"/>
            <a:chOff x="6522720" y="2292096"/>
            <a:chExt cx="2562543" cy="4431793"/>
          </a:xfrm>
        </p:grpSpPr>
        <p:pic>
          <p:nvPicPr>
            <p:cNvPr id="10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7845" y="4214271"/>
              <a:ext cx="1564138" cy="222006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" name="Rectangle 2"/>
            <p:cNvSpPr/>
            <p:nvPr/>
          </p:nvSpPr>
          <p:spPr bwMode="auto">
            <a:xfrm>
              <a:off x="7537502" y="5252119"/>
              <a:ext cx="707136" cy="158496"/>
            </a:xfrm>
            <a:prstGeom prst="rect">
              <a:avLst/>
            </a:prstGeom>
            <a:solidFill>
              <a:srgbClr val="AAD69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i="0" u="none" strike="noStrike" cap="none" normalizeH="0" baseline="0" dirty="0" smtClean="0">
                  <a:ln>
                    <a:noFill/>
                  </a:ln>
                  <a:solidFill>
                    <a:srgbClr val="BB6465"/>
                  </a:solidFill>
                  <a:effectLst/>
                  <a:latin typeface="NotesStyle-BoldTf" pitchFamily="2" charset="0"/>
                  <a:cs typeface="Times New Roman" pitchFamily="18" charset="0"/>
                </a:rPr>
                <a:t>2015-2025</a:t>
              </a:r>
            </a:p>
          </p:txBody>
        </p:sp>
        <p:sp>
          <p:nvSpPr>
            <p:cNvPr id="12" name="Rounded Rectangle 11"/>
            <p:cNvSpPr/>
            <p:nvPr/>
          </p:nvSpPr>
          <p:spPr bwMode="auto">
            <a:xfrm>
              <a:off x="6522720" y="2292096"/>
              <a:ext cx="2562543" cy="4431793"/>
            </a:xfrm>
            <a:prstGeom prst="roundRect">
              <a:avLst/>
            </a:prstGeom>
            <a:noFill/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327791" y="4585900"/>
              <a:ext cx="708848" cy="338554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FF0000"/>
                  </a:solidFill>
                  <a:latin typeface="Arial Black" pitchFamily="34" charset="0"/>
                </a:rPr>
                <a:t>NEW</a:t>
              </a:r>
              <a:endParaRPr lang="en-GB" sz="16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7223356" y="4953415"/>
              <a:ext cx="707136" cy="158496"/>
            </a:xfrm>
            <a:prstGeom prst="rect">
              <a:avLst/>
            </a:prstGeom>
            <a:solidFill>
              <a:srgbClr val="AAD69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i="0" u="none" strike="noStrike" cap="none" normalizeH="0" baseline="0" dirty="0" smtClean="0">
                  <a:ln>
                    <a:noFill/>
                  </a:ln>
                  <a:solidFill>
                    <a:srgbClr val="BB6465"/>
                  </a:solidFill>
                  <a:effectLst/>
                  <a:latin typeface="NotesStyle-BoldTf" pitchFamily="2" charset="0"/>
                  <a:cs typeface="Times New Roman" pitchFamily="18" charset="0"/>
                </a:rPr>
                <a:t>POST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6718499" y="4886358"/>
              <a:ext cx="1573484" cy="1547979"/>
            </a:xfrm>
            <a:prstGeom prst="rect">
              <a:avLst/>
            </a:prstGeom>
            <a:solidFill>
              <a:schemeClr val="accent1">
                <a:alpha val="2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21108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 bwMode="auto">
          <a:xfrm>
            <a:off x="185300" y="1723136"/>
            <a:ext cx="8788400" cy="6543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185300" y="4700016"/>
            <a:ext cx="8788400" cy="2005330"/>
          </a:xfrm>
          <a:prstGeom prst="roundRect">
            <a:avLst/>
          </a:prstGeom>
          <a:solidFill>
            <a:schemeClr val="accent4">
              <a:lumMod val="10000"/>
              <a:lumOff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185300" y="3149600"/>
            <a:ext cx="8788400" cy="143459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xfrm>
            <a:off x="7239000" y="6546850"/>
            <a:ext cx="1905000" cy="311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  <a:cs typeface="Tahoma" pitchFamily="34" charset="0"/>
              </a:rPr>
              <a:t>Actions: </a:t>
            </a:r>
            <a:r>
              <a:rPr lang="en-US" dirty="0" smtClean="0">
                <a:solidFill>
                  <a:schemeClr val="accent4">
                    <a:lumMod val="25000"/>
                    <a:lumOff val="75000"/>
                  </a:schemeClr>
                </a:solidFill>
                <a:ea typeface="ＭＳ Ｐゴシック" pitchFamily="34" charset="-128"/>
                <a:cs typeface="Tahoma" pitchFamily="34" charset="0"/>
              </a:rPr>
              <a:t>Principles</a:t>
            </a:r>
            <a:endParaRPr lang="en-US" i="1" dirty="0" smtClean="0">
              <a:solidFill>
                <a:schemeClr val="accent4">
                  <a:lumMod val="25000"/>
                  <a:lumOff val="75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371980"/>
            <a:ext cx="8705094" cy="520335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sz="1600" u="sng" dirty="0"/>
              <a:t>Ultimate Objective: </a:t>
            </a:r>
            <a:endParaRPr lang="en-US" sz="1600" u="sng" dirty="0" smtClean="0"/>
          </a:p>
          <a:p>
            <a:pPr marL="400050" lvl="1" indent="0">
              <a:buNone/>
              <a:defRPr/>
            </a:pPr>
            <a:r>
              <a:rPr lang="en-US" sz="1800" b="0" dirty="0">
                <a:solidFill>
                  <a:srgbClr val="0070C0"/>
                </a:solidFill>
                <a:cs typeface="ＭＳ Ｐゴシック" charset="-128"/>
              </a:rPr>
              <a:t>Increase and strengthen the </a:t>
            </a:r>
            <a:r>
              <a:rPr lang="en-US" sz="1800" b="0" dirty="0" smtClean="0">
                <a:solidFill>
                  <a:srgbClr val="0070C0"/>
                </a:solidFill>
                <a:cs typeface="ＭＳ Ｐゴシック" charset="-128"/>
              </a:rPr>
              <a:t>contribution of  EO satellite to DRM through a series of coordinated enlarged actions</a:t>
            </a:r>
          </a:p>
          <a:p>
            <a:pPr marL="0" indent="0">
              <a:buNone/>
              <a:defRPr/>
            </a:pPr>
            <a:endParaRPr lang="en-US" sz="1600" u="sng" dirty="0" smtClean="0"/>
          </a:p>
          <a:p>
            <a:pPr marL="0" indent="0" algn="ctr">
              <a:buNone/>
              <a:defRPr/>
            </a:pPr>
            <a:r>
              <a:rPr lang="en-US" sz="1800" dirty="0" smtClean="0"/>
              <a:t>How ? … </a:t>
            </a:r>
          </a:p>
          <a:p>
            <a:pPr marL="0" indent="0">
              <a:buNone/>
              <a:defRPr/>
            </a:pPr>
            <a:endParaRPr lang="en-US" sz="1600" u="sng" dirty="0" smtClean="0"/>
          </a:p>
          <a:p>
            <a:pPr marL="0" indent="0">
              <a:buNone/>
              <a:defRPr/>
            </a:pPr>
            <a:r>
              <a:rPr lang="en-US" sz="1800" dirty="0" smtClean="0"/>
              <a:t>Improve the coordination between EO satellites observations and take appropriate actions  aiming at better distributing </a:t>
            </a:r>
            <a:r>
              <a:rPr lang="en-US" sz="1800" dirty="0"/>
              <a:t>EO satellite data and </a:t>
            </a:r>
            <a:r>
              <a:rPr lang="en-US" sz="1800" dirty="0" smtClean="0"/>
              <a:t>fostering its use by the DRM users</a:t>
            </a:r>
            <a:r>
              <a:rPr lang="en-US" sz="1800" b="0" dirty="0" smtClean="0"/>
              <a:t>…</a:t>
            </a:r>
          </a:p>
          <a:p>
            <a:pPr lvl="1">
              <a:defRPr/>
            </a:pPr>
            <a:r>
              <a:rPr lang="en-US" sz="1400" b="0" dirty="0" smtClean="0"/>
              <a:t>to enable both the geospatial </a:t>
            </a:r>
            <a:r>
              <a:rPr lang="en-US" sz="1400" b="0" dirty="0"/>
              <a:t>analysis and the production </a:t>
            </a:r>
            <a:r>
              <a:rPr lang="en-US" sz="1400" b="0" dirty="0" smtClean="0"/>
              <a:t>of higher-level </a:t>
            </a:r>
            <a:r>
              <a:rPr lang="en-US" sz="1400" b="0" dirty="0"/>
              <a:t>added value products &amp; information to support DRM </a:t>
            </a:r>
            <a:r>
              <a:rPr lang="en-US" sz="1400" b="0" dirty="0" smtClean="0"/>
              <a:t>users</a:t>
            </a:r>
          </a:p>
          <a:p>
            <a:pPr lvl="1">
              <a:defRPr/>
            </a:pPr>
            <a:endParaRPr lang="en-US" sz="1600" b="0" dirty="0" smtClean="0"/>
          </a:p>
          <a:p>
            <a:pPr marL="0" indent="0">
              <a:buNone/>
              <a:defRPr/>
            </a:pPr>
            <a:r>
              <a:rPr lang="en-US" sz="1800" dirty="0" smtClean="0"/>
              <a:t>If successful, it demonstrates space agencies’ </a:t>
            </a:r>
            <a:r>
              <a:rPr lang="en-US" sz="1800" dirty="0"/>
              <a:t>capacity to provide </a:t>
            </a:r>
            <a:r>
              <a:rPr lang="en-US" sz="1800" dirty="0" smtClean="0"/>
              <a:t>EO </a:t>
            </a:r>
            <a:r>
              <a:rPr lang="en-US" sz="1800" dirty="0"/>
              <a:t>data that can be transformed </a:t>
            </a:r>
            <a:r>
              <a:rPr lang="en-US" sz="1800" dirty="0" smtClean="0"/>
              <a:t>into </a:t>
            </a:r>
            <a:r>
              <a:rPr lang="en-US" sz="1800" dirty="0"/>
              <a:t>high-value </a:t>
            </a:r>
            <a:r>
              <a:rPr lang="en-US" sz="1800" dirty="0" smtClean="0"/>
              <a:t>information</a:t>
            </a:r>
            <a:endParaRPr lang="en-US" sz="1800" dirty="0" smtClean="0">
              <a:sym typeface="Wingdings" pitchFamily="2" charset="2"/>
            </a:endParaRPr>
          </a:p>
          <a:p>
            <a:pPr marL="0" indent="0">
              <a:buNone/>
              <a:defRPr/>
            </a:pPr>
            <a:endParaRPr lang="en-US" sz="1600" dirty="0">
              <a:solidFill>
                <a:srgbClr val="0070C0"/>
              </a:solidFill>
              <a:sym typeface="Wingdings" pitchFamily="2" charset="2"/>
            </a:endParaRPr>
          </a:p>
          <a:p>
            <a:pPr marL="0" indent="0">
              <a:buNone/>
              <a:defRPr/>
            </a:pPr>
            <a:r>
              <a:rPr lang="en-US" sz="1800" dirty="0" smtClean="0">
                <a:solidFill>
                  <a:srgbClr val="002060"/>
                </a:solidFill>
                <a:sym typeface="Wingdings" pitchFamily="2" charset="2"/>
              </a:rPr>
              <a:t>F</a:t>
            </a:r>
            <a:r>
              <a:rPr lang="en-US" sz="1800" dirty="0" smtClean="0">
                <a:solidFill>
                  <a:srgbClr val="002060"/>
                </a:solidFill>
              </a:rPr>
              <a:t>acilitate the </a:t>
            </a:r>
            <a:r>
              <a:rPr lang="en-US" sz="1800" dirty="0">
                <a:solidFill>
                  <a:srgbClr val="002060"/>
                </a:solidFill>
              </a:rPr>
              <a:t>positioning of EO from Space in the 2015 post-Hyogo framework of actions</a:t>
            </a:r>
            <a:r>
              <a:rPr lang="en-US" sz="1800" b="0" dirty="0">
                <a:solidFill>
                  <a:srgbClr val="002060"/>
                </a:solidFill>
              </a:rPr>
              <a:t> </a:t>
            </a:r>
            <a:r>
              <a:rPr lang="en-US" sz="1800" b="0" dirty="0" smtClean="0">
                <a:solidFill>
                  <a:srgbClr val="002060"/>
                </a:solidFill>
              </a:rPr>
              <a:t>…</a:t>
            </a:r>
          </a:p>
          <a:p>
            <a:pPr lvl="1">
              <a:defRPr/>
            </a:pPr>
            <a:r>
              <a:rPr lang="en-US" sz="1400" b="0" dirty="0"/>
              <a:t>through the lobbying to the major stakeholders in charge of defining the 2015 post-Hyogo FA</a:t>
            </a:r>
          </a:p>
          <a:p>
            <a:pPr marL="0" indent="0">
              <a:buNone/>
              <a:defRPr/>
            </a:pPr>
            <a:endParaRPr lang="en-US" sz="1600" u="sng" dirty="0" smtClean="0"/>
          </a:p>
        </p:txBody>
      </p:sp>
      <p:sp>
        <p:nvSpPr>
          <p:cNvPr id="3" name="Down Arrow 2"/>
          <p:cNvSpPr/>
          <p:nvPr/>
        </p:nvSpPr>
        <p:spPr bwMode="auto">
          <a:xfrm>
            <a:off x="4361060" y="5462016"/>
            <a:ext cx="497840" cy="33937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6881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  <a:cs typeface="Tahoma" pitchFamily="34" charset="0"/>
              </a:rPr>
              <a:t>Actions:  </a:t>
            </a:r>
            <a:r>
              <a:rPr lang="en-US" i="1" dirty="0" smtClean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Challenges &amp; Constraints</a:t>
            </a:r>
            <a:endParaRPr lang="en-US" i="1" dirty="0" smtClean="0">
              <a:solidFill>
                <a:schemeClr val="tx1">
                  <a:lumMod val="20000"/>
                  <a:lumOff val="80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4"/>
            <a:ext cx="8553450" cy="508952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57150" indent="0">
              <a:buNone/>
              <a:defRPr/>
            </a:pPr>
            <a:r>
              <a:rPr lang="en-GB" sz="2000" dirty="0"/>
              <a:t>Find a few “big ideas” capable to attract CEOS Principals </a:t>
            </a:r>
            <a:r>
              <a:rPr lang="en-GB" sz="2000" dirty="0" smtClean="0"/>
              <a:t>in order to </a:t>
            </a:r>
            <a:r>
              <a:rPr lang="en-GB" sz="2000" dirty="0"/>
              <a:t>get their approval </a:t>
            </a:r>
            <a:r>
              <a:rPr lang="en-GB" sz="2000" dirty="0" smtClean="0"/>
              <a:t>at 2012 CEOS Plenary</a:t>
            </a:r>
          </a:p>
          <a:p>
            <a:pPr marL="57150" indent="0">
              <a:buNone/>
              <a:defRPr/>
            </a:pPr>
            <a:endParaRPr lang="en-GB" sz="2000" dirty="0"/>
          </a:p>
          <a:p>
            <a:pPr marL="914400" lvl="1" indent="-457200">
              <a:defRPr/>
            </a:pPr>
            <a:r>
              <a:rPr lang="en-GB" sz="1800" b="0" dirty="0" smtClean="0"/>
              <a:t>Actions based on users’ real needs but feasible with resources available in </a:t>
            </a:r>
            <a:r>
              <a:rPr lang="en-GB" sz="1800" b="0" dirty="0"/>
              <a:t>contributing space </a:t>
            </a:r>
            <a:r>
              <a:rPr lang="en-GB" sz="1800" b="0" dirty="0" smtClean="0"/>
              <a:t>agencies </a:t>
            </a:r>
            <a:r>
              <a:rPr lang="en-GB" sz="1800" b="0" i="1" dirty="0"/>
              <a:t>(budget, space assets, staff, ..) </a:t>
            </a:r>
            <a:r>
              <a:rPr lang="en-GB" sz="1800" b="0" dirty="0" smtClean="0"/>
              <a:t>and  compatible with their mandates, interests, data policies, …</a:t>
            </a:r>
          </a:p>
          <a:p>
            <a:pPr marL="914400" lvl="1" indent="-457200">
              <a:defRPr/>
            </a:pPr>
            <a:endParaRPr lang="en-GB" sz="1800" b="0" dirty="0"/>
          </a:p>
          <a:p>
            <a:pPr marL="914400" lvl="1" indent="-457200">
              <a:defRPr/>
            </a:pPr>
            <a:r>
              <a:rPr lang="en-GB" sz="1800" b="0" dirty="0" smtClean="0"/>
              <a:t>Maximum reuse of past, on-going  and future planned </a:t>
            </a:r>
            <a:r>
              <a:rPr lang="en-GB" sz="1800" b="0" dirty="0"/>
              <a:t>relevant </a:t>
            </a:r>
            <a:r>
              <a:rPr lang="en-GB" sz="1800" b="0" dirty="0" smtClean="0"/>
              <a:t>Space Agencies’ </a:t>
            </a:r>
            <a:r>
              <a:rPr lang="en-GB" sz="1800" b="0" dirty="0" smtClean="0"/>
              <a:t>activities and assets.</a:t>
            </a:r>
            <a:endParaRPr lang="en-GB" sz="1800" b="0" dirty="0" smtClean="0"/>
          </a:p>
          <a:p>
            <a:pPr marL="914400" lvl="1" indent="-457200">
              <a:defRPr/>
            </a:pPr>
            <a:endParaRPr lang="en-GB" sz="1800" b="0" dirty="0" smtClean="0"/>
          </a:p>
          <a:p>
            <a:pPr marL="914400" lvl="1" indent="-457200">
              <a:defRPr/>
            </a:pPr>
            <a:r>
              <a:rPr lang="en-GB" sz="1800" b="0" dirty="0" smtClean="0"/>
              <a:t>Beneficial </a:t>
            </a:r>
            <a:r>
              <a:rPr lang="en-GB" sz="1800" b="0" dirty="0"/>
              <a:t>for the user community </a:t>
            </a:r>
            <a:r>
              <a:rPr lang="en-GB" sz="1800" b="0" dirty="0" smtClean="0"/>
              <a:t>(based on user needs) but </a:t>
            </a:r>
            <a:r>
              <a:rPr lang="en-GB" sz="1800" b="0" dirty="0"/>
              <a:t>also for the space agencies</a:t>
            </a:r>
            <a:r>
              <a:rPr lang="en-GB" sz="1800" b="0" dirty="0" smtClean="0"/>
              <a:t>.</a:t>
            </a:r>
          </a:p>
          <a:p>
            <a:pPr marL="914400" lvl="1" indent="-457200">
              <a:defRPr/>
            </a:pPr>
            <a:endParaRPr lang="en-GB" sz="1800" b="0" dirty="0"/>
          </a:p>
          <a:p>
            <a:pPr marL="914400" lvl="1" indent="-457200">
              <a:defRPr/>
            </a:pPr>
            <a:r>
              <a:rPr lang="en-GB" sz="1800" b="0" dirty="0" smtClean="0"/>
              <a:t>High profile to politicians, decision makers, major stakeholders, media,…</a:t>
            </a:r>
          </a:p>
          <a:p>
            <a:pPr marL="914400" lvl="1" indent="-457200">
              <a:defRPr/>
            </a:pPr>
            <a:endParaRPr lang="en-GB" sz="1800" b="0" dirty="0"/>
          </a:p>
          <a:p>
            <a:pPr marL="914400" lvl="1" indent="-457200">
              <a:defRPr/>
            </a:pPr>
            <a:r>
              <a:rPr lang="en-GB" sz="1800" b="0" dirty="0" smtClean="0"/>
              <a:t>Synchronized with major world events on Disaster Risk Reduction</a:t>
            </a:r>
          </a:p>
          <a:p>
            <a:pPr marL="914400" lvl="1" indent="-457200">
              <a:defRPr/>
            </a:pPr>
            <a:endParaRPr lang="en-GB" sz="1800" b="0" dirty="0" smtClean="0"/>
          </a:p>
        </p:txBody>
      </p:sp>
    </p:spTree>
    <p:extLst>
      <p:ext uri="{BB962C8B-B14F-4D97-AF65-F5344CB8AC3E}">
        <p14:creationId xmlns:p14="http://schemas.microsoft.com/office/powerpoint/2010/main" val="154951293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algn="ctr" eaLnBrk="1" hangingPunct="1"/>
            <a:r>
              <a:rPr lang="en-US" dirty="0" smtClean="0">
                <a:ea typeface="ＭＳ Ｐゴシック" pitchFamily="34" charset="-128"/>
                <a:cs typeface="Tahoma" pitchFamily="34" charset="0"/>
              </a:rPr>
              <a:t>Actions</a:t>
            </a:r>
            <a:r>
              <a:rPr lang="en-US" dirty="0" smtClean="0">
                <a:ea typeface="ＭＳ Ｐゴシック" pitchFamily="34" charset="-128"/>
                <a:cs typeface="Tahoma" pitchFamily="34" charset="0"/>
              </a:rPr>
              <a:t>: </a:t>
            </a:r>
            <a:r>
              <a:rPr lang="en-US" i="1" dirty="0" smtClean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Proposed Actions</a:t>
            </a:r>
            <a:endParaRPr lang="en-US" i="1" dirty="0" smtClean="0">
              <a:solidFill>
                <a:schemeClr val="tx1">
                  <a:lumMod val="20000"/>
                  <a:lumOff val="80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6304" y="1457325"/>
            <a:ext cx="8855653" cy="5270734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sz="4200" u="sng" dirty="0" smtClean="0"/>
              <a:t>5 Major Actions:</a:t>
            </a:r>
          </a:p>
          <a:p>
            <a:pPr marL="0" indent="0">
              <a:buNone/>
              <a:defRPr/>
            </a:pPr>
            <a:endParaRPr lang="en-US" sz="2900" u="sng" dirty="0" smtClean="0"/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en-US" sz="3500" dirty="0"/>
              <a:t>Define a Global Satellite Observation Strategy for DRM</a:t>
            </a:r>
            <a:r>
              <a:rPr lang="en-US" sz="3500" b="0" dirty="0" smtClean="0"/>
              <a:t>	</a:t>
            </a:r>
            <a:r>
              <a:rPr lang="en-US" sz="2900" b="0" dirty="0" smtClean="0"/>
              <a:t>	</a:t>
            </a:r>
            <a:endParaRPr lang="en-US" sz="4700" b="0" dirty="0" smtClean="0"/>
          </a:p>
          <a:p>
            <a:pPr marL="914400" lvl="1" indent="-514350">
              <a:defRPr/>
            </a:pPr>
            <a:r>
              <a:rPr lang="en-US" sz="2500" b="0" dirty="0" smtClean="0">
                <a:solidFill>
                  <a:srgbClr val="0070C0"/>
                </a:solidFill>
              </a:rPr>
              <a:t>better coordination of EO missions for improved contribution to user DRM communities; includes definition of a DRM </a:t>
            </a:r>
            <a:r>
              <a:rPr lang="en-US" sz="2500" b="0" dirty="0">
                <a:solidFill>
                  <a:srgbClr val="0070C0"/>
                </a:solidFill>
              </a:rPr>
              <a:t>B</a:t>
            </a:r>
            <a:r>
              <a:rPr lang="en-US" sz="2500" b="0" dirty="0" smtClean="0">
                <a:solidFill>
                  <a:srgbClr val="0070C0"/>
                </a:solidFill>
              </a:rPr>
              <a:t>aseline </a:t>
            </a:r>
            <a:r>
              <a:rPr lang="en-US" sz="2500" b="0" dirty="0">
                <a:solidFill>
                  <a:srgbClr val="0070C0"/>
                </a:solidFill>
              </a:rPr>
              <a:t>D</a:t>
            </a:r>
            <a:r>
              <a:rPr lang="en-US" sz="2500" b="0" dirty="0" smtClean="0">
                <a:solidFill>
                  <a:srgbClr val="0070C0"/>
                </a:solidFill>
              </a:rPr>
              <a:t>ataset </a:t>
            </a:r>
            <a:r>
              <a:rPr lang="en-CA" sz="2500" b="0" dirty="0" smtClean="0">
                <a:solidFill>
                  <a:srgbClr val="0070C0"/>
                </a:solidFill>
              </a:rPr>
              <a:t>(</a:t>
            </a:r>
            <a:r>
              <a:rPr lang="en-CA" sz="2500" b="0" dirty="0">
                <a:solidFill>
                  <a:srgbClr val="0070C0"/>
                </a:solidFill>
              </a:rPr>
              <a:t>data at no cost for selected observations/selected themes &amp; limited </a:t>
            </a:r>
            <a:r>
              <a:rPr lang="en-CA" sz="2500" b="0" dirty="0" smtClean="0">
                <a:solidFill>
                  <a:srgbClr val="0070C0"/>
                </a:solidFill>
              </a:rPr>
              <a:t>geography</a:t>
            </a:r>
            <a:r>
              <a:rPr lang="en-US" sz="2500" b="0" dirty="0" smtClean="0">
                <a:solidFill>
                  <a:srgbClr val="0070C0"/>
                </a:solidFill>
              </a:rPr>
              <a:t>). Includes existing strategic plans such as Charter.</a:t>
            </a:r>
            <a:r>
              <a:rPr lang="en-US" sz="2500" b="0" dirty="0" smtClean="0">
                <a:solidFill>
                  <a:srgbClr val="0070C0"/>
                </a:solidFill>
                <a:hlinkClick r:id="rId3" action="ppaction://hlinksldjump"/>
              </a:rPr>
              <a:t> </a:t>
            </a:r>
            <a:endParaRPr lang="en-US" sz="2500" b="0" dirty="0" smtClean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2900" b="0" dirty="0"/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en-US" sz="3500" dirty="0"/>
              <a:t>Implement </a:t>
            </a:r>
            <a:r>
              <a:rPr lang="en-US" sz="3500" dirty="0" smtClean="0"/>
              <a:t>the </a:t>
            </a:r>
            <a:r>
              <a:rPr lang="en-US" sz="3500" dirty="0"/>
              <a:t>Global Satellite Observation Strategy for </a:t>
            </a:r>
            <a:r>
              <a:rPr lang="en-US" sz="3500" dirty="0" smtClean="0"/>
              <a:t>DRM </a:t>
            </a:r>
            <a:endParaRPr lang="en-US" sz="3500" b="0" dirty="0" smtClean="0"/>
          </a:p>
          <a:p>
            <a:pPr marL="914400" lvl="1" indent="-514350">
              <a:defRPr/>
            </a:pPr>
            <a:r>
              <a:rPr lang="en-US" sz="2500" b="0" dirty="0" smtClean="0">
                <a:solidFill>
                  <a:srgbClr val="0070C0"/>
                </a:solidFill>
              </a:rPr>
              <a:t>each CEOS </a:t>
            </a:r>
            <a:r>
              <a:rPr lang="en-US" sz="2500" b="0" dirty="0">
                <a:solidFill>
                  <a:srgbClr val="0070C0"/>
                </a:solidFill>
              </a:rPr>
              <a:t>agency to acquire, process and archive the EO satellite </a:t>
            </a:r>
            <a:r>
              <a:rPr lang="en-US" sz="2500" b="0" dirty="0" smtClean="0">
                <a:solidFill>
                  <a:srgbClr val="0070C0"/>
                </a:solidFill>
              </a:rPr>
              <a:t>data and products (e.g. L0 to L2)</a:t>
            </a:r>
            <a:endParaRPr lang="en-US" sz="2500" b="0" dirty="0">
              <a:solidFill>
                <a:srgbClr val="0070C0"/>
              </a:solidFill>
            </a:endParaRPr>
          </a:p>
          <a:p>
            <a:pPr marL="914400" lvl="1" indent="-514350">
              <a:defRPr/>
            </a:pPr>
            <a:endParaRPr lang="en-US" sz="2700" b="0" dirty="0" smtClean="0"/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en-US" sz="3500" dirty="0" smtClean="0"/>
              <a:t>Set up a </a:t>
            </a:r>
            <a:r>
              <a:rPr lang="en-US" sz="3500" dirty="0"/>
              <a:t>virtual repository for DRM-relevant data / products  / information from both space agencies and DRM-Users and make the repository content accessible to all DRM users</a:t>
            </a:r>
            <a:r>
              <a:rPr lang="en-US" sz="3500" b="0" dirty="0"/>
              <a:t> </a:t>
            </a:r>
            <a:endParaRPr lang="en-US" sz="2800" b="0" i="1" dirty="0"/>
          </a:p>
          <a:p>
            <a:pPr marL="0" indent="0">
              <a:buNone/>
              <a:defRPr/>
            </a:pPr>
            <a:r>
              <a:rPr lang="en-US" sz="1250" dirty="0" smtClean="0"/>
              <a:t> </a:t>
            </a:r>
          </a:p>
          <a:p>
            <a:pPr marL="914400" lvl="1" indent="-514350">
              <a:defRPr/>
            </a:pPr>
            <a:r>
              <a:rPr lang="en-US" sz="2500" b="0" dirty="0" smtClean="0">
                <a:solidFill>
                  <a:srgbClr val="0070C0"/>
                </a:solidFill>
              </a:rPr>
              <a:t>provide DRM user community with  a series of tools to discover &amp; access EO data through DRM-dedicated web portal (one stop shop)</a:t>
            </a:r>
            <a:r>
              <a:rPr lang="en-CA" sz="2500" b="0" dirty="0" smtClean="0">
                <a:solidFill>
                  <a:srgbClr val="0070C0"/>
                </a:solidFill>
              </a:rPr>
              <a:t>; includes access to DRM </a:t>
            </a:r>
            <a:r>
              <a:rPr lang="en-CA" sz="2500" b="0" dirty="0">
                <a:solidFill>
                  <a:srgbClr val="0070C0"/>
                </a:solidFill>
              </a:rPr>
              <a:t>Baseline Dataset </a:t>
            </a:r>
            <a:r>
              <a:rPr lang="en-US" sz="2500" b="0" dirty="0">
                <a:solidFill>
                  <a:srgbClr val="0070C0"/>
                </a:solidFill>
              </a:rPr>
              <a:t>	</a:t>
            </a:r>
            <a:r>
              <a:rPr lang="en-US" sz="2700" b="0" dirty="0" smtClean="0"/>
              <a:t>	</a:t>
            </a:r>
          </a:p>
          <a:p>
            <a:pPr marL="914400" lvl="1" indent="-514350">
              <a:defRPr/>
            </a:pPr>
            <a:endParaRPr lang="en-US" sz="2900" b="0" dirty="0" smtClean="0"/>
          </a:p>
          <a:p>
            <a:pPr marL="514350" indent="-514350">
              <a:buFont typeface="+mj-lt"/>
              <a:buAutoNum type="arabicPeriod" startAt="4"/>
              <a:defRPr/>
            </a:pPr>
            <a:r>
              <a:rPr lang="en-US" sz="3500" dirty="0" smtClean="0"/>
              <a:t>Set up DRM </a:t>
            </a:r>
            <a:r>
              <a:rPr lang="en-US" sz="3500" dirty="0"/>
              <a:t>Data Processing </a:t>
            </a:r>
            <a:r>
              <a:rPr lang="en-US" sz="3500" dirty="0" smtClean="0"/>
              <a:t>Platform</a:t>
            </a:r>
            <a:r>
              <a:rPr lang="en-US" sz="3500" b="0" dirty="0" smtClean="0"/>
              <a:t>:     </a:t>
            </a:r>
            <a:endParaRPr lang="en-US" sz="2800" b="0" i="1" dirty="0"/>
          </a:p>
          <a:p>
            <a:pPr marL="914400" lvl="1" indent="-514350">
              <a:defRPr/>
            </a:pPr>
            <a:r>
              <a:rPr lang="en-US" sz="2500" b="0" dirty="0">
                <a:solidFill>
                  <a:srgbClr val="0070C0"/>
                </a:solidFill>
              </a:rPr>
              <a:t>a capacity to enable access to EO based Value Added products, tools &amp; on demand processing - support science &amp; services exploitation of Satellite EO (requires infrastructure for science data) – enable EO based content generation &amp; hosting user generated content</a:t>
            </a:r>
          </a:p>
          <a:p>
            <a:pPr marL="514350" indent="-514350">
              <a:buFont typeface="Arial" charset="0"/>
              <a:buAutoNum type="arabicPeriod" startAt="4"/>
              <a:defRPr/>
            </a:pPr>
            <a:endParaRPr lang="en-US" sz="2900" b="0" dirty="0" smtClean="0"/>
          </a:p>
          <a:p>
            <a:pPr marL="514350" indent="-514350">
              <a:buFont typeface="+mj-lt"/>
              <a:buAutoNum type="arabicPeriod" startAt="4"/>
              <a:defRPr/>
            </a:pPr>
            <a:r>
              <a:rPr lang="en-US" sz="3500" dirty="0" smtClean="0"/>
              <a:t>Ensure the positioning of Earth Observation from Space in the </a:t>
            </a:r>
            <a:r>
              <a:rPr lang="en-US" sz="3500" dirty="0"/>
              <a:t>2015 post-Hyogo </a:t>
            </a:r>
            <a:r>
              <a:rPr lang="en-US" sz="3500" dirty="0" smtClean="0"/>
              <a:t>Framework </a:t>
            </a:r>
            <a:r>
              <a:rPr lang="en-US" sz="3500" dirty="0"/>
              <a:t>of </a:t>
            </a:r>
            <a:r>
              <a:rPr lang="en-US" sz="3500" dirty="0" smtClean="0"/>
              <a:t>Actions</a:t>
            </a:r>
            <a:r>
              <a:rPr lang="en-US" sz="3500" b="0" dirty="0" smtClean="0"/>
              <a:t> </a:t>
            </a:r>
            <a:endParaRPr lang="en-US" sz="2800" b="0" i="1" dirty="0"/>
          </a:p>
          <a:p>
            <a:pPr marL="914400" lvl="1" indent="-514350">
              <a:defRPr/>
            </a:pPr>
            <a:r>
              <a:rPr lang="en-US" sz="2500" b="0" dirty="0" smtClean="0">
                <a:solidFill>
                  <a:srgbClr val="0070C0"/>
                </a:solidFill>
              </a:rPr>
              <a:t>2015 post-Hyogo FA Plan (2015-2025) to be adopted at  2015 World Conference on Disaster Risk Reduction and UN Nations Assembly</a:t>
            </a:r>
            <a:endParaRPr lang="en-US" sz="2600" b="0" i="1" dirty="0" smtClean="0"/>
          </a:p>
          <a:p>
            <a:pPr marL="0" indent="0">
              <a:buNone/>
              <a:defRPr/>
            </a:pPr>
            <a:endParaRPr lang="en-US" sz="2700" b="0" dirty="0"/>
          </a:p>
          <a:p>
            <a:pPr marL="0" indent="0">
              <a:buNone/>
              <a:defRPr/>
            </a:pPr>
            <a:endParaRPr lang="en-US" sz="3800" u="sng" dirty="0" smtClean="0"/>
          </a:p>
          <a:p>
            <a:pPr marL="0" indent="0">
              <a:buNone/>
              <a:defRPr/>
            </a:pPr>
            <a:endParaRPr lang="en-US" sz="3800" u="sng" dirty="0" smtClean="0"/>
          </a:p>
          <a:p>
            <a:pPr marL="0" indent="0">
              <a:buNone/>
              <a:defRPr/>
            </a:pPr>
            <a:r>
              <a:rPr lang="en-US" sz="3800" u="sng" dirty="0" smtClean="0"/>
              <a:t>3 Supporting Actions</a:t>
            </a:r>
            <a:r>
              <a:rPr lang="en-US" sz="3800" dirty="0" smtClean="0"/>
              <a:t>:         </a:t>
            </a:r>
            <a:r>
              <a:rPr lang="en-US" sz="3500" b="0" dirty="0" smtClean="0"/>
              <a:t>6</a:t>
            </a:r>
            <a:r>
              <a:rPr lang="en-US" sz="3500" b="0" dirty="0"/>
              <a:t>. </a:t>
            </a:r>
            <a:r>
              <a:rPr lang="en-US" sz="3500" dirty="0"/>
              <a:t>DRM Outreach &amp; Evaluation of CEOS </a:t>
            </a:r>
            <a:r>
              <a:rPr lang="en-US" sz="3500" dirty="0" smtClean="0"/>
              <a:t>DRM Actions</a:t>
            </a:r>
            <a:r>
              <a:rPr lang="en-US" sz="3500" b="0" dirty="0"/>
              <a:t>, </a:t>
            </a:r>
            <a:endParaRPr lang="en-US" sz="3500" b="0" dirty="0" smtClean="0"/>
          </a:p>
          <a:p>
            <a:pPr marL="0" indent="0">
              <a:buNone/>
              <a:defRPr/>
            </a:pPr>
            <a:r>
              <a:rPr lang="en-US" sz="3500" b="0" dirty="0"/>
              <a:t>	</a:t>
            </a:r>
            <a:r>
              <a:rPr lang="en-US" sz="3500" b="0" dirty="0" smtClean="0"/>
              <a:t>			             7</a:t>
            </a:r>
            <a:r>
              <a:rPr lang="en-US" sz="3500" b="0" dirty="0"/>
              <a:t>. </a:t>
            </a:r>
            <a:r>
              <a:rPr lang="en-US" sz="3500" dirty="0"/>
              <a:t>EO Capacity Building for DRM</a:t>
            </a:r>
            <a:r>
              <a:rPr lang="en-US" sz="3500" b="0" dirty="0" smtClean="0"/>
              <a:t>, </a:t>
            </a:r>
            <a:endParaRPr lang="en-US" sz="3500" dirty="0" smtClean="0"/>
          </a:p>
          <a:p>
            <a:pPr marL="0" indent="0">
              <a:buNone/>
              <a:defRPr/>
            </a:pPr>
            <a:r>
              <a:rPr lang="en-US" sz="3500" b="0" dirty="0" smtClean="0"/>
              <a:t>				             8</a:t>
            </a:r>
            <a:r>
              <a:rPr lang="en-US" sz="3500" b="0" dirty="0"/>
              <a:t>. </a:t>
            </a:r>
            <a:r>
              <a:rPr lang="da-DK" sz="3500" dirty="0" smtClean="0"/>
              <a:t>Satellite </a:t>
            </a:r>
            <a:r>
              <a:rPr lang="da-DK" sz="3500" dirty="0"/>
              <a:t>EO DRM </a:t>
            </a:r>
            <a:r>
              <a:rPr lang="da-DK" sz="3500" dirty="0" smtClean="0"/>
              <a:t>Projects </a:t>
            </a:r>
            <a:r>
              <a:rPr lang="da-DK" sz="3500" dirty="0"/>
              <a:t>Database</a:t>
            </a:r>
            <a:r>
              <a:rPr lang="en-US" sz="35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9924455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Assessment of needs and on-going activities</a:t>
            </a:r>
          </a:p>
          <a:p>
            <a:pPr lvl="1"/>
            <a:r>
              <a:rPr lang="en-US" sz="1800" dirty="0" smtClean="0"/>
              <a:t>User needs: </a:t>
            </a:r>
            <a:r>
              <a:rPr lang="en-US" sz="1800" b="0" dirty="0" smtClean="0">
                <a:solidFill>
                  <a:srgbClr val="0070C0"/>
                </a:solidFill>
              </a:rPr>
              <a:t>Analysis of </a:t>
            </a:r>
            <a:r>
              <a:rPr lang="en-US" sz="1800" b="0" dirty="0">
                <a:solidFill>
                  <a:srgbClr val="0070C0"/>
                </a:solidFill>
              </a:rPr>
              <a:t>existing documentation from user communities on the use of sat EO for </a:t>
            </a:r>
            <a:r>
              <a:rPr lang="en-US" sz="1800" b="0" dirty="0" smtClean="0">
                <a:solidFill>
                  <a:srgbClr val="0070C0"/>
                </a:solidFill>
              </a:rPr>
              <a:t>DRM</a:t>
            </a:r>
          </a:p>
          <a:p>
            <a:pPr lvl="1"/>
            <a:r>
              <a:rPr lang="en-US" sz="1800" dirty="0" smtClean="0"/>
              <a:t>Agencies projects:</a:t>
            </a:r>
            <a:r>
              <a:rPr lang="en-US" sz="1800" b="0" dirty="0" smtClean="0"/>
              <a:t> </a:t>
            </a:r>
            <a:r>
              <a:rPr lang="en-US" sz="1800" b="0" dirty="0" smtClean="0">
                <a:solidFill>
                  <a:srgbClr val="0070C0"/>
                </a:solidFill>
              </a:rPr>
              <a:t>Review </a:t>
            </a:r>
            <a:r>
              <a:rPr lang="en-US" sz="1800" b="0" dirty="0">
                <a:solidFill>
                  <a:srgbClr val="0070C0"/>
                </a:solidFill>
              </a:rPr>
              <a:t>major DRM-related projects at national level within each of the team member agencies and identified links to key hazard types. </a:t>
            </a:r>
            <a:endParaRPr lang="en-US" sz="1800" b="0" dirty="0" smtClean="0">
              <a:solidFill>
                <a:srgbClr val="0070C0"/>
              </a:solidFill>
            </a:endParaRPr>
          </a:p>
          <a:p>
            <a:pPr lvl="1"/>
            <a:r>
              <a:rPr lang="en-US" sz="1800" dirty="0" smtClean="0"/>
              <a:t>Requirements</a:t>
            </a:r>
            <a:r>
              <a:rPr lang="en-US" sz="1800" b="0" dirty="0" smtClean="0"/>
              <a:t>: </a:t>
            </a:r>
            <a:r>
              <a:rPr lang="en-US" sz="1800" b="0" dirty="0" smtClean="0">
                <a:solidFill>
                  <a:srgbClr val="0070C0"/>
                </a:solidFill>
              </a:rPr>
              <a:t>3 types  of hazards studied in detail (</a:t>
            </a:r>
            <a:r>
              <a:rPr lang="en-US" sz="1800" b="0" dirty="0">
                <a:solidFill>
                  <a:srgbClr val="0070C0"/>
                </a:solidFill>
              </a:rPr>
              <a:t>flooding, earthquakes and landslides)</a:t>
            </a:r>
            <a:r>
              <a:rPr lang="en-US" sz="1800" b="0" dirty="0" smtClean="0">
                <a:solidFill>
                  <a:srgbClr val="0070C0"/>
                </a:solidFill>
              </a:rPr>
              <a:t>. For each type, a </a:t>
            </a:r>
            <a:r>
              <a:rPr lang="en-US" sz="1800" b="0" dirty="0">
                <a:solidFill>
                  <a:srgbClr val="0070C0"/>
                </a:solidFill>
              </a:rPr>
              <a:t>summary statement of requirements </a:t>
            </a:r>
            <a:r>
              <a:rPr lang="en-US" sz="1800" b="0" dirty="0" smtClean="0">
                <a:solidFill>
                  <a:srgbClr val="0070C0"/>
                </a:solidFill>
              </a:rPr>
              <a:t>was produced. A few types of hazards might be added in the coming months.</a:t>
            </a:r>
          </a:p>
          <a:p>
            <a:endParaRPr lang="en-US" sz="2000" b="0" dirty="0" smtClean="0"/>
          </a:p>
          <a:p>
            <a:pPr marL="0" indent="0">
              <a:buNone/>
            </a:pPr>
            <a:r>
              <a:rPr lang="en-US" sz="2000" dirty="0" smtClean="0"/>
              <a:t>Response to user needs through </a:t>
            </a:r>
            <a:r>
              <a:rPr lang="en-US" sz="2000" dirty="0"/>
              <a:t>5+3 enlarged actions </a:t>
            </a:r>
            <a:r>
              <a:rPr lang="en-US" sz="2000" dirty="0" smtClean="0"/>
              <a:t>:</a:t>
            </a:r>
            <a:r>
              <a:rPr lang="en-US" sz="2000" b="0" dirty="0" smtClean="0"/>
              <a:t> </a:t>
            </a:r>
          </a:p>
          <a:p>
            <a:pPr lvl="1"/>
            <a:r>
              <a:rPr lang="en-US" sz="1800" b="0" dirty="0" smtClean="0">
                <a:solidFill>
                  <a:srgbClr val="0070C0"/>
                </a:solidFill>
              </a:rPr>
              <a:t>clear and </a:t>
            </a:r>
            <a:r>
              <a:rPr lang="en-US" sz="1800" b="0" dirty="0">
                <a:solidFill>
                  <a:srgbClr val="0070C0"/>
                </a:solidFill>
              </a:rPr>
              <a:t>comprehensive strategy in </a:t>
            </a:r>
            <a:r>
              <a:rPr lang="en-US" sz="1800" b="0" dirty="0" smtClean="0">
                <a:solidFill>
                  <a:srgbClr val="0070C0"/>
                </a:solidFill>
              </a:rPr>
              <a:t>8 </a:t>
            </a:r>
            <a:r>
              <a:rPr lang="en-US" sz="1800" b="0" dirty="0">
                <a:solidFill>
                  <a:srgbClr val="0070C0"/>
                </a:solidFill>
              </a:rPr>
              <a:t>actions to be executed in </a:t>
            </a:r>
            <a:r>
              <a:rPr lang="en-US" sz="1800" b="0" dirty="0">
                <a:solidFill>
                  <a:srgbClr val="0070C0"/>
                </a:solidFill>
              </a:rPr>
              <a:t>a progressive, feasible (i.e. affordable) fashion, based on best efforts </a:t>
            </a:r>
            <a:r>
              <a:rPr lang="en-US" sz="1800" b="0" dirty="0" smtClean="0">
                <a:solidFill>
                  <a:srgbClr val="0070C0"/>
                </a:solidFill>
              </a:rPr>
              <a:t>contributions</a:t>
            </a:r>
            <a:r>
              <a:rPr lang="en-US" sz="1800" b="0" dirty="0">
                <a:solidFill>
                  <a:srgbClr val="0070C0"/>
                </a:solidFill>
              </a:rPr>
              <a:t> </a:t>
            </a:r>
            <a:r>
              <a:rPr lang="en-US" sz="1800" b="0" dirty="0" smtClean="0">
                <a:solidFill>
                  <a:srgbClr val="0070C0"/>
                </a:solidFill>
              </a:rPr>
              <a:t>and low hanging fruits</a:t>
            </a:r>
          </a:p>
          <a:p>
            <a:pPr lvl="1"/>
            <a:r>
              <a:rPr lang="en-US" sz="1800" b="0" dirty="0" smtClean="0">
                <a:solidFill>
                  <a:srgbClr val="0070C0"/>
                </a:solidFill>
              </a:rPr>
              <a:t>5+3 </a:t>
            </a:r>
            <a:r>
              <a:rPr lang="en-US" sz="1800" b="0" dirty="0">
                <a:solidFill>
                  <a:srgbClr val="0070C0"/>
                </a:solidFill>
              </a:rPr>
              <a:t>actions </a:t>
            </a:r>
            <a:r>
              <a:rPr lang="en-US" sz="1800" b="0" dirty="0">
                <a:solidFill>
                  <a:srgbClr val="0070C0"/>
                </a:solidFill>
              </a:rPr>
              <a:t>are “cross-hazards” responses to requirements that are common to several types of hazards.</a:t>
            </a:r>
          </a:p>
          <a:p>
            <a:endParaRPr lang="en-US" sz="2000" b="0" dirty="0"/>
          </a:p>
          <a:p>
            <a:pPr marL="0" indent="0">
              <a:buNone/>
            </a:pPr>
            <a:r>
              <a:rPr lang="en-US" sz="2000" dirty="0" smtClean="0"/>
              <a:t>Implementation</a:t>
            </a:r>
            <a:r>
              <a:rPr lang="en-US" sz="2000" b="0" dirty="0" smtClean="0"/>
              <a:t> (not covered by current report):</a:t>
            </a:r>
          </a:p>
          <a:p>
            <a:pPr lvl="1"/>
            <a:r>
              <a:rPr lang="en-US" sz="1800" dirty="0" smtClean="0"/>
              <a:t>Current </a:t>
            </a:r>
            <a:r>
              <a:rPr lang="en-US" sz="1800" dirty="0"/>
              <a:t>report is not </a:t>
            </a:r>
            <a:r>
              <a:rPr lang="en-US" sz="1800" dirty="0" smtClean="0"/>
              <a:t>binding: </a:t>
            </a:r>
            <a:r>
              <a:rPr lang="en-US" sz="1800" b="0" dirty="0" smtClean="0">
                <a:solidFill>
                  <a:srgbClr val="0070C0"/>
                </a:solidFill>
              </a:rPr>
              <a:t>approval </a:t>
            </a:r>
            <a:r>
              <a:rPr lang="en-US" sz="1800" b="0" dirty="0">
                <a:solidFill>
                  <a:srgbClr val="0070C0"/>
                </a:solidFill>
              </a:rPr>
              <a:t>of the document by the team members </a:t>
            </a:r>
            <a:r>
              <a:rPr lang="en-US" sz="1800" b="0" dirty="0" smtClean="0">
                <a:solidFill>
                  <a:srgbClr val="0070C0"/>
                </a:solidFill>
              </a:rPr>
              <a:t>and </a:t>
            </a:r>
            <a:r>
              <a:rPr lang="en-US" sz="1800" b="0" dirty="0">
                <a:solidFill>
                  <a:srgbClr val="0070C0"/>
                </a:solidFill>
              </a:rPr>
              <a:t>the endorsement by the Plenary Principals do not mean that </a:t>
            </a:r>
            <a:r>
              <a:rPr lang="en-US" sz="1800" b="0" dirty="0" smtClean="0">
                <a:solidFill>
                  <a:srgbClr val="0070C0"/>
                </a:solidFill>
              </a:rPr>
              <a:t>their </a:t>
            </a:r>
            <a:r>
              <a:rPr lang="en-US" sz="1800" b="0" dirty="0">
                <a:solidFill>
                  <a:srgbClr val="0070C0"/>
                </a:solidFill>
              </a:rPr>
              <a:t>Agencies are automatically engaging themselves to execute all the actions.</a:t>
            </a:r>
            <a:r>
              <a:rPr lang="en-US" sz="1800" b="0" dirty="0"/>
              <a:t> </a:t>
            </a:r>
          </a:p>
          <a:p>
            <a:pPr lvl="1"/>
            <a:r>
              <a:rPr lang="en-US" sz="1800" dirty="0" smtClean="0"/>
              <a:t>Step-by-step </a:t>
            </a:r>
            <a:r>
              <a:rPr lang="en-US" sz="1800" dirty="0"/>
              <a:t>approach</a:t>
            </a:r>
            <a:r>
              <a:rPr lang="en-US" sz="1800" b="0" dirty="0"/>
              <a:t> </a:t>
            </a:r>
            <a:r>
              <a:rPr lang="en-US" sz="1800" b="0" dirty="0" smtClean="0"/>
              <a:t>: </a:t>
            </a:r>
            <a:r>
              <a:rPr lang="en-US" sz="1800" b="0" dirty="0" smtClean="0">
                <a:solidFill>
                  <a:srgbClr val="0070C0"/>
                </a:solidFill>
              </a:rPr>
              <a:t>execution of some action might be conditioned by successful completion of other one(s)</a:t>
            </a:r>
          </a:p>
          <a:p>
            <a:pPr lvl="1"/>
            <a:r>
              <a:rPr lang="en-US" sz="1800" dirty="0" smtClean="0"/>
              <a:t>Actions “à la carte”: </a:t>
            </a:r>
            <a:r>
              <a:rPr lang="en-US" sz="1800" b="0" dirty="0" smtClean="0">
                <a:solidFill>
                  <a:srgbClr val="0070C0"/>
                </a:solidFill>
              </a:rPr>
              <a:t>some </a:t>
            </a:r>
            <a:r>
              <a:rPr lang="en-US" sz="1800" b="0" dirty="0">
                <a:solidFill>
                  <a:srgbClr val="0070C0"/>
                </a:solidFill>
              </a:rPr>
              <a:t>Agencies </a:t>
            </a:r>
            <a:r>
              <a:rPr lang="en-US" sz="1800" b="0" dirty="0" smtClean="0">
                <a:solidFill>
                  <a:srgbClr val="0070C0"/>
                </a:solidFill>
              </a:rPr>
              <a:t>might support </a:t>
            </a:r>
            <a:r>
              <a:rPr lang="en-US" sz="1800" b="0" dirty="0">
                <a:solidFill>
                  <a:srgbClr val="0070C0"/>
                </a:solidFill>
              </a:rPr>
              <a:t>only a subset of the actions or part of an action proposed in the report.</a:t>
            </a:r>
            <a:r>
              <a:rPr lang="en-US" sz="1800" b="0" dirty="0"/>
              <a:t> 	</a:t>
            </a:r>
            <a:endParaRPr lang="en-US" sz="1800" b="0" dirty="0" smtClean="0"/>
          </a:p>
          <a:p>
            <a:pPr lvl="1"/>
            <a:r>
              <a:rPr lang="en-US" sz="1800" dirty="0" smtClean="0"/>
              <a:t>Open participation: </a:t>
            </a:r>
            <a:r>
              <a:rPr lang="en-US" sz="1800" b="0" dirty="0" smtClean="0">
                <a:solidFill>
                  <a:srgbClr val="0070C0"/>
                </a:solidFill>
              </a:rPr>
              <a:t>some new Agencies might join </a:t>
            </a:r>
            <a:r>
              <a:rPr lang="en-US" sz="1800" b="0" dirty="0">
                <a:solidFill>
                  <a:srgbClr val="0070C0"/>
                </a:solidFill>
              </a:rPr>
              <a:t>the </a:t>
            </a:r>
            <a:r>
              <a:rPr lang="en-US" sz="1800" b="0" dirty="0" smtClean="0">
                <a:solidFill>
                  <a:srgbClr val="0070C0"/>
                </a:solidFill>
              </a:rPr>
              <a:t>implementation group</a:t>
            </a:r>
            <a:endParaRPr lang="en-US" sz="1800" b="0" dirty="0">
              <a:solidFill>
                <a:srgbClr val="0070C0"/>
              </a:solidFill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416689" y="101600"/>
            <a:ext cx="8668575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Actions</a:t>
            </a:r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: </a:t>
            </a:r>
            <a:r>
              <a:rPr lang="en-US" sz="2800" i="1" dirty="0" smtClean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definition &amp; implementation processes</a:t>
            </a:r>
            <a:endParaRPr lang="en-US" sz="2800" i="1" dirty="0" smtClean="0">
              <a:solidFill>
                <a:schemeClr val="tx1">
                  <a:lumMod val="20000"/>
                  <a:lumOff val="80000"/>
                </a:schemeClr>
              </a:solidFill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8323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56CD3EF-0CB7-4BF5-BF89-2A822544DF92}" type="slidenum">
              <a:rPr lang="en-US" smtClean="0">
                <a:solidFill>
                  <a:srgbClr val="002569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en-US" dirty="0" smtClean="0">
              <a:solidFill>
                <a:srgbClr val="002569"/>
              </a:solidFill>
              <a:latin typeface="Calibri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6863" y="1457325"/>
            <a:ext cx="8705094" cy="4908752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marL="457200" indent="-457200"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rgbClr val="002060"/>
                </a:solidFill>
              </a:rPr>
              <a:t>Endorse </a:t>
            </a:r>
            <a:r>
              <a:rPr lang="en-US" sz="2200" dirty="0">
                <a:solidFill>
                  <a:srgbClr val="002060"/>
                </a:solidFill>
              </a:rPr>
              <a:t>the Study Consensus Report </a:t>
            </a:r>
            <a:r>
              <a:rPr lang="en-US" sz="2200" dirty="0" smtClean="0">
                <a:solidFill>
                  <a:srgbClr val="002060"/>
                </a:solidFill>
              </a:rPr>
              <a:t>incl. the “5+3  Actions”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en-US" sz="22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rgbClr val="002060"/>
                </a:solidFill>
              </a:rPr>
              <a:t>Establish </a:t>
            </a:r>
            <a:r>
              <a:rPr lang="en-US" sz="2200" dirty="0">
                <a:solidFill>
                  <a:srgbClr val="002060"/>
                </a:solidFill>
              </a:rPr>
              <a:t>a CEOS DRM Project Team </a:t>
            </a:r>
            <a:r>
              <a:rPr lang="en-US" sz="2200" dirty="0" smtClean="0">
                <a:solidFill>
                  <a:srgbClr val="002060"/>
                </a:solidFill>
              </a:rPr>
              <a:t>beginning of 2013</a:t>
            </a:r>
          </a:p>
          <a:p>
            <a:pPr marL="857250" lvl="1" indent="-457200">
              <a:defRPr/>
            </a:pPr>
            <a:r>
              <a:rPr lang="en-US" sz="2000" b="0" i="1" dirty="0" smtClean="0">
                <a:solidFill>
                  <a:srgbClr val="0070C0"/>
                </a:solidFill>
              </a:rPr>
              <a:t>Project team structure similar </a:t>
            </a:r>
            <a:r>
              <a:rPr lang="en-US" sz="2000" b="0" i="1" dirty="0">
                <a:solidFill>
                  <a:srgbClr val="0070C0"/>
                </a:solidFill>
              </a:rPr>
              <a:t>to the CEOS FCT/GFOI and CEOS JECAM/GEO-GLAM </a:t>
            </a:r>
            <a:r>
              <a:rPr lang="en-US" sz="2000" b="0" i="1" dirty="0" smtClean="0">
                <a:solidFill>
                  <a:srgbClr val="0070C0"/>
                </a:solidFill>
              </a:rPr>
              <a:t>ones</a:t>
            </a:r>
          </a:p>
          <a:p>
            <a:pPr marL="857250" lvl="1" indent="-457200">
              <a:defRPr/>
            </a:pPr>
            <a:r>
              <a:rPr lang="en-US" sz="2100" b="0" i="1" dirty="0" smtClean="0">
                <a:solidFill>
                  <a:srgbClr val="0070C0"/>
                </a:solidFill>
              </a:rPr>
              <a:t>First tasks </a:t>
            </a:r>
            <a:r>
              <a:rPr lang="en-US" sz="2100" b="0" i="1" dirty="0">
                <a:solidFill>
                  <a:srgbClr val="0070C0"/>
                </a:solidFill>
              </a:rPr>
              <a:t>for the March 2013 SIT </a:t>
            </a:r>
            <a:r>
              <a:rPr lang="en-US" sz="2100" b="0" i="1" dirty="0" smtClean="0">
                <a:solidFill>
                  <a:srgbClr val="0070C0"/>
                </a:solidFill>
              </a:rPr>
              <a:t>meeting:   generate </a:t>
            </a:r>
            <a:r>
              <a:rPr lang="en-US" sz="2100" i="1" dirty="0" smtClean="0">
                <a:solidFill>
                  <a:srgbClr val="0070C0"/>
                </a:solidFill>
              </a:rPr>
              <a:t>Terms </a:t>
            </a:r>
            <a:r>
              <a:rPr lang="en-US" sz="2100" i="1" dirty="0">
                <a:solidFill>
                  <a:srgbClr val="0070C0"/>
                </a:solidFill>
              </a:rPr>
              <a:t>of Reference </a:t>
            </a:r>
            <a:r>
              <a:rPr lang="en-US" sz="2100" b="0" i="1" dirty="0">
                <a:solidFill>
                  <a:srgbClr val="0070C0"/>
                </a:solidFill>
              </a:rPr>
              <a:t>and </a:t>
            </a:r>
            <a:r>
              <a:rPr lang="en-US" sz="2100" b="0" i="1" dirty="0" smtClean="0">
                <a:solidFill>
                  <a:srgbClr val="0070C0"/>
                </a:solidFill>
              </a:rPr>
              <a:t>a </a:t>
            </a:r>
            <a:r>
              <a:rPr lang="en-US" sz="2100" b="0" i="1" dirty="0">
                <a:solidFill>
                  <a:srgbClr val="0070C0"/>
                </a:solidFill>
              </a:rPr>
              <a:t>draft </a:t>
            </a:r>
            <a:r>
              <a:rPr lang="en-US" sz="2100" i="1" dirty="0">
                <a:solidFill>
                  <a:srgbClr val="0070C0"/>
                </a:solidFill>
              </a:rPr>
              <a:t>Implementation </a:t>
            </a:r>
            <a:r>
              <a:rPr lang="en-US" sz="2100" i="1" dirty="0" smtClean="0">
                <a:solidFill>
                  <a:srgbClr val="0070C0"/>
                </a:solidFill>
              </a:rPr>
              <a:t>Plan</a:t>
            </a:r>
            <a:r>
              <a:rPr lang="en-US" sz="2100" b="0" i="1" dirty="0" smtClean="0">
                <a:solidFill>
                  <a:srgbClr val="0070C0"/>
                </a:solidFill>
              </a:rPr>
              <a:t>.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en-US" sz="2200" dirty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rgbClr val="002060"/>
                </a:solidFill>
              </a:rPr>
              <a:t>If needed, extend </a:t>
            </a:r>
            <a:r>
              <a:rPr lang="en-US" sz="2200" dirty="0">
                <a:solidFill>
                  <a:srgbClr val="002060"/>
                </a:solidFill>
              </a:rPr>
              <a:t>the mandate of the </a:t>
            </a:r>
            <a:r>
              <a:rPr lang="en-US" sz="2200" dirty="0" smtClean="0">
                <a:solidFill>
                  <a:srgbClr val="002060"/>
                </a:solidFill>
              </a:rPr>
              <a:t>current ad </a:t>
            </a:r>
            <a:r>
              <a:rPr lang="en-US" sz="2200" dirty="0">
                <a:solidFill>
                  <a:srgbClr val="002060"/>
                </a:solidFill>
              </a:rPr>
              <a:t>hoc Disaster Team to the March 2013 SIT meeting to ensure continuity of the activity until the establishment of the Project Team</a:t>
            </a:r>
            <a:r>
              <a:rPr lang="en-US" sz="2200" dirty="0" smtClean="0">
                <a:solidFill>
                  <a:srgbClr val="002060"/>
                </a:solidFill>
              </a:rPr>
              <a:t>;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en-US" sz="22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rgbClr val="002060"/>
                </a:solidFill>
              </a:rPr>
              <a:t>Mandate </a:t>
            </a:r>
            <a:r>
              <a:rPr lang="en-US" sz="2200" dirty="0">
                <a:solidFill>
                  <a:srgbClr val="002060"/>
                </a:solidFill>
              </a:rPr>
              <a:t>the </a:t>
            </a:r>
            <a:r>
              <a:rPr lang="en-US" sz="2200" dirty="0" smtClean="0">
                <a:solidFill>
                  <a:srgbClr val="002060"/>
                </a:solidFill>
              </a:rPr>
              <a:t>current ad </a:t>
            </a:r>
            <a:r>
              <a:rPr lang="en-US" sz="2200" dirty="0">
                <a:solidFill>
                  <a:srgbClr val="002060"/>
                </a:solidFill>
              </a:rPr>
              <a:t>hoc Disaster Team to begin coordination with the UN ISDR in the lead-up to the May 2013 post-Hyogo Framework for Action </a:t>
            </a:r>
            <a:r>
              <a:rPr lang="en-US" sz="2200" dirty="0" smtClean="0">
                <a:solidFill>
                  <a:srgbClr val="002060"/>
                </a:solidFill>
              </a:rPr>
              <a:t>activities </a:t>
            </a:r>
            <a:r>
              <a:rPr lang="en-US" sz="2200" b="0" dirty="0" smtClean="0">
                <a:solidFill>
                  <a:srgbClr val="002060"/>
                </a:solidFill>
              </a:rPr>
              <a:t>(Global Platform for Disaster Risk Reduction)</a:t>
            </a:r>
            <a:r>
              <a:rPr lang="en-US" sz="2200" dirty="0" smtClean="0">
                <a:solidFill>
                  <a:srgbClr val="002060"/>
                </a:solidFill>
              </a:rPr>
              <a:t>;</a:t>
            </a:r>
          </a:p>
          <a:p>
            <a:pPr marL="857250" lvl="1" indent="-457200">
              <a:defRPr/>
            </a:pPr>
            <a:r>
              <a:rPr lang="en-US" sz="2100" b="0" i="1" dirty="0">
                <a:solidFill>
                  <a:srgbClr val="0070C0"/>
                </a:solidFill>
              </a:rPr>
              <a:t>Consultation have started on August 27, 2012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en-US" sz="22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rgbClr val="002060"/>
                </a:solidFill>
              </a:rPr>
              <a:t>Mandate </a:t>
            </a:r>
            <a:r>
              <a:rPr lang="en-US" sz="2200" dirty="0">
                <a:solidFill>
                  <a:srgbClr val="002060"/>
                </a:solidFill>
              </a:rPr>
              <a:t>the </a:t>
            </a:r>
            <a:r>
              <a:rPr lang="en-US" sz="2200" dirty="0" smtClean="0">
                <a:solidFill>
                  <a:srgbClr val="002060"/>
                </a:solidFill>
              </a:rPr>
              <a:t>current ad </a:t>
            </a:r>
            <a:r>
              <a:rPr lang="en-US" sz="2200" dirty="0">
                <a:solidFill>
                  <a:srgbClr val="002060"/>
                </a:solidFill>
              </a:rPr>
              <a:t>hoc Disaster Team to liaise with UN </a:t>
            </a:r>
            <a:r>
              <a:rPr lang="en-US" sz="2200" dirty="0" smtClean="0">
                <a:solidFill>
                  <a:srgbClr val="002060"/>
                </a:solidFill>
              </a:rPr>
              <a:t>ISDR, other </a:t>
            </a:r>
            <a:r>
              <a:rPr lang="en-US" sz="2200" dirty="0">
                <a:solidFill>
                  <a:srgbClr val="002060"/>
                </a:solidFill>
              </a:rPr>
              <a:t>major stakeholders and users to prepare the </a:t>
            </a:r>
            <a:r>
              <a:rPr lang="en-US" sz="2200" dirty="0" smtClean="0">
                <a:solidFill>
                  <a:srgbClr val="002060"/>
                </a:solidFill>
              </a:rPr>
              <a:t>future Implementation </a:t>
            </a:r>
            <a:r>
              <a:rPr lang="en-US" sz="2200" dirty="0">
                <a:solidFill>
                  <a:srgbClr val="002060"/>
                </a:solidFill>
              </a:rPr>
              <a:t>Plan</a:t>
            </a:r>
            <a:r>
              <a:rPr lang="en-US" sz="2200" dirty="0" smtClean="0">
                <a:solidFill>
                  <a:srgbClr val="002060"/>
                </a:solidFill>
              </a:rPr>
              <a:t>.</a:t>
            </a:r>
          </a:p>
          <a:p>
            <a:pPr lvl="1">
              <a:defRPr/>
            </a:pPr>
            <a:r>
              <a:rPr lang="en-US" sz="2100" b="0" i="1" dirty="0" smtClean="0">
                <a:solidFill>
                  <a:srgbClr val="0070C0"/>
                </a:solidFill>
              </a:rPr>
              <a:t>Start </a:t>
            </a:r>
            <a:r>
              <a:rPr lang="en-US" sz="2100" b="0" i="1" dirty="0">
                <a:solidFill>
                  <a:srgbClr val="0070C0"/>
                </a:solidFill>
              </a:rPr>
              <a:t>just after 2012 CEOS Plenary</a:t>
            </a:r>
          </a:p>
          <a:p>
            <a:pPr marL="857250" lvl="1" indent="-457200">
              <a:defRPr/>
            </a:pPr>
            <a:endParaRPr lang="en-US" sz="1800" b="0" dirty="0" smtClean="0">
              <a:solidFill>
                <a:srgbClr val="002060"/>
              </a:solidFill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>
          <a:xfrm>
            <a:off x="416689" y="101600"/>
            <a:ext cx="8668575" cy="609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34" charset="-128"/>
                <a:cs typeface="Tahoma" pitchFamily="34" charset="0"/>
              </a:rPr>
              <a:t>Report: </a:t>
            </a:r>
            <a:r>
              <a:rPr lang="en-US" sz="2800" i="1" dirty="0">
                <a:solidFill>
                  <a:schemeClr val="tx1">
                    <a:lumMod val="20000"/>
                    <a:lumOff val="80000"/>
                  </a:schemeClr>
                </a:solidFill>
                <a:ea typeface="ＭＳ Ｐゴシック" pitchFamily="34" charset="-128"/>
                <a:cs typeface="Tahoma" pitchFamily="34" charset="0"/>
              </a:rPr>
              <a:t>Way Forward  /  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426795172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2747</Words>
  <Application>Microsoft Office PowerPoint</Application>
  <PresentationFormat>On-screen Show (4:3)</PresentationFormat>
  <Paragraphs>398</Paragraphs>
  <Slides>25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4_EUM_template_v03</vt:lpstr>
      <vt:lpstr>CEOS Support to Disaster Risk Management (DRM)  Status &amp; Recommendations </vt:lpstr>
      <vt:lpstr>Activities: Status &amp; Next Steps</vt:lpstr>
      <vt:lpstr>Near Future Plan</vt:lpstr>
      <vt:lpstr>PowerPoint Presentation</vt:lpstr>
      <vt:lpstr>Actions: Principles</vt:lpstr>
      <vt:lpstr>Actions:  Challenges &amp; Constraints</vt:lpstr>
      <vt:lpstr>Actions: Proposed Actions</vt:lpstr>
      <vt:lpstr>Actions: definition &amp; implementation processes</vt:lpstr>
      <vt:lpstr>Report: Way Forward  /  Recommendations</vt:lpstr>
      <vt:lpstr>Implementation: possible steps in 2013</vt:lpstr>
      <vt:lpstr>PowerPoint Presentation</vt:lpstr>
      <vt:lpstr>Way Forward  /  Recommendations</vt:lpstr>
      <vt:lpstr>1. Define a Global Obs. Strategy: Users</vt:lpstr>
      <vt:lpstr>1. Define a Global Obs. Strategy: Implementation</vt:lpstr>
      <vt:lpstr>2. Implement the Global Obs. Strategy: Users</vt:lpstr>
      <vt:lpstr>2. Implement the Global Obs. Strategy: Implementation</vt:lpstr>
      <vt:lpstr>3. DRM Virtual Repository: Users</vt:lpstr>
      <vt:lpstr>3. DRM Virtual Repository: Implementation</vt:lpstr>
      <vt:lpstr>4. DRM Processing Platform: Users</vt:lpstr>
      <vt:lpstr>4. DRM Processing Platform: Implementation</vt:lpstr>
      <vt:lpstr>5. 2015 post-Hyogo Framework Actions: Users</vt:lpstr>
      <vt:lpstr>5. 2015 post-Hyogo Framework Actions: Implementation</vt:lpstr>
      <vt:lpstr>Supporting Actions: Users</vt:lpstr>
      <vt:lpstr>Report  - Table of Contents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Ivan Petiteville</cp:lastModifiedBy>
  <cp:revision>100</cp:revision>
  <dcterms:created xsi:type="dcterms:W3CDTF">2011-11-16T09:23:13Z</dcterms:created>
  <dcterms:modified xsi:type="dcterms:W3CDTF">2012-09-05T08:57:35Z</dcterms:modified>
</cp:coreProperties>
</file>