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9"/>
  </p:notesMasterIdLst>
  <p:sldIdLst>
    <p:sldId id="260" r:id="rId2"/>
    <p:sldId id="257" r:id="rId3"/>
    <p:sldId id="258" r:id="rId4"/>
    <p:sldId id="271" r:id="rId5"/>
    <p:sldId id="269" r:id="rId6"/>
    <p:sldId id="262" r:id="rId7"/>
    <p:sldId id="268" r:id="rId8"/>
    <p:sldId id="266" r:id="rId9"/>
    <p:sldId id="263" r:id="rId10"/>
    <p:sldId id="272" r:id="rId11"/>
    <p:sldId id="273" r:id="rId12"/>
    <p:sldId id="274" r:id="rId13"/>
    <p:sldId id="275" r:id="rId14"/>
    <p:sldId id="270" r:id="rId15"/>
    <p:sldId id="259" r:id="rId16"/>
    <p:sldId id="261" r:id="rId17"/>
    <p:sldId id="264" r:id="rId18"/>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06"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6"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6"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6"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66"/>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9" autoAdjust="0"/>
    <p:restoredTop sz="93920" autoAdjust="0"/>
  </p:normalViewPr>
  <p:slideViewPr>
    <p:cSldViewPr snapToGrid="0" snapToObjects="1">
      <p:cViewPr varScale="1">
        <p:scale>
          <a:sx n="51" d="100"/>
          <a:sy n="51" d="100"/>
        </p:scale>
        <p:origin x="-1238"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hqhome\home$\Kerry.Sawyer\CEOS\Remapping\2008-2012%20Actions%20Comparison%209.7.1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a:lstStyle/>
          <a:p>
            <a:pPr>
              <a:defRPr sz="1600"/>
            </a:pPr>
            <a:r>
              <a:rPr lang="en-US" sz="1600" dirty="0"/>
              <a:t>CEOS</a:t>
            </a:r>
            <a:r>
              <a:rPr lang="en-US" sz="1600" baseline="0" dirty="0"/>
              <a:t> Actions in Support of GEO </a:t>
            </a:r>
            <a:r>
              <a:rPr lang="en-US" sz="1600" baseline="0" dirty="0" smtClean="0"/>
              <a:t>Tasks 2008-2012</a:t>
            </a:r>
            <a:endParaRPr lang="en-US" sz="1600" dirty="0"/>
          </a:p>
        </c:rich>
      </c:tx>
      <c:layout/>
      <c:overlay val="0"/>
    </c:title>
    <c:autoTitleDeleted val="0"/>
    <c:plotArea>
      <c:layout>
        <c:manualLayout>
          <c:layoutTarget val="inner"/>
          <c:xMode val="edge"/>
          <c:yMode val="edge"/>
          <c:x val="0.16150711334058018"/>
          <c:y val="0.10465025144619139"/>
          <c:w val="0.77997290315781909"/>
          <c:h val="0.7804330951286863"/>
        </c:manualLayout>
      </c:layout>
      <c:lineChart>
        <c:grouping val="stacked"/>
        <c:varyColors val="0"/>
        <c:ser>
          <c:idx val="0"/>
          <c:order val="0"/>
          <c:tx>
            <c:strRef>
              <c:f>Sheet1!$A$4</c:f>
              <c:strCache>
                <c:ptCount val="1"/>
                <c:pt idx="0">
                  <c:v>Open</c:v>
                </c:pt>
              </c:strCache>
            </c:strRef>
          </c:tx>
          <c:cat>
            <c:numRef>
              <c:f>Sheet1!$B$3:$F$3</c:f>
              <c:numCache>
                <c:formatCode>mmm\-yy</c:formatCode>
                <c:ptCount val="5"/>
                <c:pt idx="0">
                  <c:v>39479</c:v>
                </c:pt>
                <c:pt idx="1">
                  <c:v>39845</c:v>
                </c:pt>
                <c:pt idx="2">
                  <c:v>40210</c:v>
                </c:pt>
                <c:pt idx="3">
                  <c:v>40575</c:v>
                </c:pt>
                <c:pt idx="4">
                  <c:v>40940</c:v>
                </c:pt>
              </c:numCache>
            </c:numRef>
          </c:cat>
          <c:val>
            <c:numRef>
              <c:f>Sheet1!$B$4:$F$4</c:f>
              <c:numCache>
                <c:formatCode>General</c:formatCode>
                <c:ptCount val="5"/>
                <c:pt idx="0">
                  <c:v>147</c:v>
                </c:pt>
                <c:pt idx="1">
                  <c:v>93</c:v>
                </c:pt>
                <c:pt idx="2">
                  <c:v>54</c:v>
                </c:pt>
                <c:pt idx="3">
                  <c:v>46</c:v>
                </c:pt>
                <c:pt idx="4">
                  <c:v>50</c:v>
                </c:pt>
              </c:numCache>
            </c:numRef>
          </c:val>
          <c:smooth val="0"/>
        </c:ser>
        <c:dLbls>
          <c:showLegendKey val="0"/>
          <c:showVal val="0"/>
          <c:showCatName val="0"/>
          <c:showSerName val="0"/>
          <c:showPercent val="0"/>
          <c:showBubbleSize val="0"/>
        </c:dLbls>
        <c:marker val="1"/>
        <c:smooth val="0"/>
        <c:axId val="95070080"/>
        <c:axId val="95071616"/>
      </c:lineChart>
      <c:dateAx>
        <c:axId val="95070080"/>
        <c:scaling>
          <c:orientation val="minMax"/>
        </c:scaling>
        <c:delete val="0"/>
        <c:axPos val="b"/>
        <c:numFmt formatCode="mmm\-yy" sourceLinked="1"/>
        <c:majorTickMark val="out"/>
        <c:minorTickMark val="none"/>
        <c:tickLblPos val="nextTo"/>
        <c:crossAx val="95071616"/>
        <c:crosses val="autoZero"/>
        <c:auto val="1"/>
        <c:lblOffset val="100"/>
        <c:baseTimeUnit val="years"/>
      </c:dateAx>
      <c:valAx>
        <c:axId val="95071616"/>
        <c:scaling>
          <c:orientation val="minMax"/>
        </c:scaling>
        <c:delete val="0"/>
        <c:axPos val="l"/>
        <c:majorGridlines/>
        <c:numFmt formatCode="General" sourceLinked="1"/>
        <c:majorTickMark val="out"/>
        <c:minorTickMark val="none"/>
        <c:tickLblPos val="nextTo"/>
        <c:crossAx val="95070080"/>
        <c:crosses val="autoZero"/>
        <c:crossBetween val="between"/>
      </c:valAx>
    </c:plotArea>
    <c:legend>
      <c:legendPos val="r"/>
      <c:layout/>
      <c:overlay val="0"/>
    </c:legend>
    <c:plotVisOnly val="1"/>
    <c:dispBlanksAs val="zero"/>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6" charset="0"/>
              </a:defRPr>
            </a:lvl1pPr>
          </a:lstStyle>
          <a:p>
            <a:pPr>
              <a:defRPr/>
            </a:pPr>
            <a:fld id="{70C43DB1-6AE4-42F4-A030-67A0368BA2C1}" type="datetime1">
              <a:rPr lang="en-US"/>
              <a:pPr>
                <a:defRPr/>
              </a:pPr>
              <a:t>9/12/2012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6" charset="0"/>
              </a:defRPr>
            </a:lvl1pPr>
          </a:lstStyle>
          <a:p>
            <a:pPr>
              <a:defRPr/>
            </a:pPr>
            <a:fld id="{3D31D474-A30B-46C7-A7CB-BF5BB52F9BBE}" type="slidenum">
              <a:rPr lang="en-US"/>
              <a:pPr>
                <a:defRPr/>
              </a:pPr>
              <a:t>‹#›</a:t>
            </a:fld>
            <a:endParaRPr lang="en-US"/>
          </a:p>
        </p:txBody>
      </p:sp>
    </p:spTree>
    <p:extLst>
      <p:ext uri="{BB962C8B-B14F-4D97-AF65-F5344CB8AC3E}">
        <p14:creationId xmlns:p14="http://schemas.microsoft.com/office/powerpoint/2010/main" val="174867187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F69C2621-EBDD-4814-87B8-692315B63C4D}" type="slidenum">
              <a:rPr lang="en-GB"/>
              <a:pPr/>
              <a:t>4</a:t>
            </a:fld>
            <a:endParaRPr lang="en-GB"/>
          </a:p>
        </p:txBody>
      </p:sp>
      <p:sp>
        <p:nvSpPr>
          <p:cNvPr id="145410" name="Rectangle 7"/>
          <p:cNvSpPr txBox="1">
            <a:spLocks noGrp="1" noChangeArrowheads="1"/>
          </p:cNvSpPr>
          <p:nvPr/>
        </p:nvSpPr>
        <p:spPr bwMode="auto">
          <a:xfrm>
            <a:off x="3884316" y="8671687"/>
            <a:ext cx="2961124" cy="458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8" tIns="0" rIns="19048" bIns="0" anchor="b"/>
          <a:lstStyle>
            <a:lvl1pPr defTabSz="987425">
              <a:defRPr>
                <a:solidFill>
                  <a:schemeClr val="tx1"/>
                </a:solidFill>
                <a:latin typeface="Arial" pitchFamily="34" charset="0"/>
              </a:defRPr>
            </a:lvl1pPr>
            <a:lvl2pPr marL="749300" indent="-287338" defTabSz="987425">
              <a:defRPr>
                <a:solidFill>
                  <a:schemeClr val="tx1"/>
                </a:solidFill>
                <a:latin typeface="Arial" pitchFamily="34" charset="0"/>
              </a:defRPr>
            </a:lvl2pPr>
            <a:lvl3pPr marL="1154113" indent="-231775" defTabSz="987425">
              <a:defRPr>
                <a:solidFill>
                  <a:schemeClr val="tx1"/>
                </a:solidFill>
                <a:latin typeface="Arial" pitchFamily="34" charset="0"/>
              </a:defRPr>
            </a:lvl3pPr>
            <a:lvl4pPr marL="1616075" indent="-231775" defTabSz="987425">
              <a:defRPr>
                <a:solidFill>
                  <a:schemeClr val="tx1"/>
                </a:solidFill>
                <a:latin typeface="Arial" pitchFamily="34" charset="0"/>
              </a:defRPr>
            </a:lvl4pPr>
            <a:lvl5pPr marL="2076450" indent="-230188" defTabSz="987425">
              <a:defRPr>
                <a:solidFill>
                  <a:schemeClr val="tx1"/>
                </a:solidFill>
                <a:latin typeface="Arial" pitchFamily="34" charset="0"/>
              </a:defRPr>
            </a:lvl5pPr>
            <a:lvl6pPr marL="2533650" indent="-230188" defTabSz="987425" fontAlgn="base">
              <a:spcBef>
                <a:spcPct val="0"/>
              </a:spcBef>
              <a:spcAft>
                <a:spcPct val="0"/>
              </a:spcAft>
              <a:defRPr>
                <a:solidFill>
                  <a:schemeClr val="tx1"/>
                </a:solidFill>
                <a:latin typeface="Arial" pitchFamily="34" charset="0"/>
              </a:defRPr>
            </a:lvl6pPr>
            <a:lvl7pPr marL="2990850" indent="-230188" defTabSz="987425" fontAlgn="base">
              <a:spcBef>
                <a:spcPct val="0"/>
              </a:spcBef>
              <a:spcAft>
                <a:spcPct val="0"/>
              </a:spcAft>
              <a:defRPr>
                <a:solidFill>
                  <a:schemeClr val="tx1"/>
                </a:solidFill>
                <a:latin typeface="Arial" pitchFamily="34" charset="0"/>
              </a:defRPr>
            </a:lvl7pPr>
            <a:lvl8pPr marL="3448050" indent="-230188" defTabSz="987425" fontAlgn="base">
              <a:spcBef>
                <a:spcPct val="0"/>
              </a:spcBef>
              <a:spcAft>
                <a:spcPct val="0"/>
              </a:spcAft>
              <a:defRPr>
                <a:solidFill>
                  <a:schemeClr val="tx1"/>
                </a:solidFill>
                <a:latin typeface="Arial" pitchFamily="34" charset="0"/>
              </a:defRPr>
            </a:lvl8pPr>
            <a:lvl9pPr marL="3905250" indent="-230188" defTabSz="987425" fontAlgn="base">
              <a:spcBef>
                <a:spcPct val="0"/>
              </a:spcBef>
              <a:spcAft>
                <a:spcPct val="0"/>
              </a:spcAft>
              <a:defRPr>
                <a:solidFill>
                  <a:schemeClr val="tx1"/>
                </a:solidFill>
                <a:latin typeface="Arial" pitchFamily="34" charset="0"/>
              </a:defRPr>
            </a:lvl9pPr>
          </a:lstStyle>
          <a:p>
            <a:pPr algn="r" eaLnBrk="0" hangingPunct="0"/>
            <a:fld id="{E1D0625C-C1D5-4F88-B675-43AFA0D84CCA}" type="slidenum">
              <a:rPr lang="en-US" sz="1000" i="1">
                <a:latin typeface="Times New Roman" pitchFamily="18" charset="0"/>
              </a:rPr>
              <a:pPr algn="r" eaLnBrk="0" hangingPunct="0"/>
              <a:t>4</a:t>
            </a:fld>
            <a:endParaRPr lang="en-US" sz="1000" i="1">
              <a:latin typeface="Times New Roman" pitchFamily="18" charset="0"/>
            </a:endParaRPr>
          </a:p>
        </p:txBody>
      </p:sp>
      <p:sp>
        <p:nvSpPr>
          <p:cNvPr id="145411" name="Rectangle 2"/>
          <p:cNvSpPr>
            <a:spLocks noGrp="1" noRot="1" noChangeAspect="1" noChangeArrowheads="1" noTextEdit="1"/>
          </p:cNvSpPr>
          <p:nvPr>
            <p:ph type="sldImg"/>
          </p:nvPr>
        </p:nvSpPr>
        <p:spPr>
          <a:xfrm>
            <a:off x="1144588" y="685800"/>
            <a:ext cx="4572000" cy="3429000"/>
          </a:xfrm>
          <a:ln/>
        </p:spPr>
      </p:sp>
      <p:sp>
        <p:nvSpPr>
          <p:cNvPr id="145412" name="Rectangle 3"/>
          <p:cNvSpPr>
            <a:spLocks noGrp="1" noChangeArrowheads="1"/>
          </p:cNvSpPr>
          <p:nvPr>
            <p:ph type="body" idx="1"/>
          </p:nvPr>
        </p:nvSpPr>
        <p:spPr>
          <a:xfrm>
            <a:off x="913772" y="4343716"/>
            <a:ext cx="5030456" cy="4113855"/>
          </a:xfrm>
        </p:spPr>
        <p:txBody>
          <a:bodyPr lIns="91422" tIns="45711" rIns="91422" bIns="45711"/>
          <a:lstStyle/>
          <a:p>
            <a:pPr defTabSz="968610"/>
            <a:endParaRPr lang="en-US" sz="1300">
              <a:solidFill>
                <a:srgbClr val="000000"/>
              </a:solidFill>
              <a:latin typeface="Lucida Grande"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r>
              <a:rPr lang="en-US" sz="2000" dirty="0" smtClean="0">
                <a:solidFill>
                  <a:srgbClr val="002060"/>
                </a:solidFill>
              </a:rPr>
              <a:t>Each of the Components has a number of Priority Actions identified</a:t>
            </a:r>
          </a:p>
          <a:p>
            <a:pPr marL="628650" lvl="1" indent="-228600"/>
            <a:r>
              <a:rPr lang="en-US" sz="1800" dirty="0" smtClean="0">
                <a:solidFill>
                  <a:srgbClr val="002060"/>
                </a:solidFill>
              </a:rPr>
              <a:t>“Practical actions and outputs supporting the Component implementation”</a:t>
            </a:r>
          </a:p>
          <a:p>
            <a:pPr marL="628650" lvl="1" indent="-228600"/>
            <a:r>
              <a:rPr lang="en-US" sz="1800" dirty="0" smtClean="0">
                <a:solidFill>
                  <a:srgbClr val="002060"/>
                </a:solidFill>
              </a:rPr>
              <a:t>“Defined and implemented by Leads and Contributors”</a:t>
            </a:r>
          </a:p>
          <a:p>
            <a:pPr marL="228600" indent="-228600"/>
            <a:endParaRPr lang="en-US" sz="2000" dirty="0" smtClean="0">
              <a:solidFill>
                <a:srgbClr val="002060"/>
              </a:solidFill>
            </a:endParaRPr>
          </a:p>
          <a:p>
            <a:pPr marL="228600" indent="-228600"/>
            <a:r>
              <a:rPr lang="en-US" sz="2000" dirty="0" smtClean="0">
                <a:solidFill>
                  <a:srgbClr val="002060"/>
                </a:solidFill>
              </a:rPr>
              <a:t>CEOS Actions will be accomplished in support of the GEO Component Priority Actions</a:t>
            </a:r>
          </a:p>
          <a:p>
            <a:pPr marL="628650" lvl="1" indent="-228600"/>
            <a:r>
              <a:rPr lang="en-US" sz="1800" dirty="0" smtClean="0">
                <a:solidFill>
                  <a:srgbClr val="002060"/>
                </a:solidFill>
              </a:rPr>
              <a:t>Many Actions focus specifically on those Components where CEOS is already identified as a Component Lead or a Contributing Agency</a:t>
            </a:r>
          </a:p>
        </p:txBody>
      </p:sp>
      <p:sp>
        <p:nvSpPr>
          <p:cNvPr id="4" name="Slide Number Placeholder 3"/>
          <p:cNvSpPr>
            <a:spLocks noGrp="1"/>
          </p:cNvSpPr>
          <p:nvPr>
            <p:ph type="sldNum" sz="quarter" idx="10"/>
          </p:nvPr>
        </p:nvSpPr>
        <p:spPr/>
        <p:txBody>
          <a:bodyPr/>
          <a:lstStyle/>
          <a:p>
            <a:pPr>
              <a:defRPr/>
            </a:pPr>
            <a:fld id="{3D31D474-A30B-46C7-A7CB-BF5BB52F9BBE}" type="slidenum">
              <a:rPr lang="en-US" smtClean="0"/>
              <a:pPr>
                <a:defRPr/>
              </a:pPr>
              <a:t>8</a:t>
            </a:fld>
            <a:endParaRPr lang="en-US"/>
          </a:p>
        </p:txBody>
      </p:sp>
    </p:spTree>
    <p:extLst>
      <p:ext uri="{BB962C8B-B14F-4D97-AF65-F5344CB8AC3E}">
        <p14:creationId xmlns:p14="http://schemas.microsoft.com/office/powerpoint/2010/main" val="18168116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4"/>
          <p:cNvSpPr>
            <a:spLocks noChangeArrowheads="1"/>
          </p:cNvSpPr>
          <p:nvPr/>
        </p:nvSpPr>
        <p:spPr bwMode="auto">
          <a:xfrm>
            <a:off x="309197" y="6523039"/>
            <a:ext cx="461665" cy="138499"/>
          </a:xfrm>
          <a:prstGeom prst="rect">
            <a:avLst/>
          </a:prstGeom>
          <a:noFill/>
          <a:ln w="9525">
            <a:noFill/>
            <a:miter lim="800000"/>
            <a:headEnd/>
            <a:tailEnd/>
          </a:ln>
        </p:spPr>
        <p:txBody>
          <a:bodyPr wrap="none" lIns="0" tIns="0" rIns="0" bIns="0">
            <a:spAutoFit/>
          </a:bodyPr>
          <a:lstStyle/>
          <a:p>
            <a:pPr algn="l">
              <a:defRPr/>
            </a:pPr>
            <a:r>
              <a:rPr lang="de-DE" sz="900">
                <a:solidFill>
                  <a:srgbClr val="5F758D"/>
                </a:solidFill>
                <a:latin typeface="Century Gothic" pitchFamily="34" charset="0"/>
              </a:rPr>
              <a:t>Slide: </a:t>
            </a:r>
            <a:fld id="{00674DB5-EA4F-4207-BB2F-8F03D6107A33}" type="slidenum">
              <a:rPr lang="de-DE" sz="900">
                <a:solidFill>
                  <a:srgbClr val="5F758D"/>
                </a:solidFill>
                <a:latin typeface="Century Gothic" pitchFamily="34" charset="0"/>
              </a:rPr>
              <a:pPr algn="l">
                <a:defRPr/>
              </a:pPr>
              <a:t>‹#›</a:t>
            </a:fld>
            <a:endParaRPr lang="de-DE" sz="900">
              <a:solidFill>
                <a:srgbClr val="5F758D"/>
              </a:solidFill>
              <a:latin typeface="Century Gothic" pitchFamily="34" charset="0"/>
            </a:endParaRPr>
          </a:p>
        </p:txBody>
      </p:sp>
      <p:sp>
        <p:nvSpPr>
          <p:cNvPr id="5" name="AutoShape 5"/>
          <p:cNvSpPr>
            <a:spLocks noChangeAspect="1" noChangeArrowheads="1" noTextEdit="1"/>
          </p:cNvSpPr>
          <p:nvPr/>
        </p:nvSpPr>
        <p:spPr bwMode="auto">
          <a:xfrm>
            <a:off x="0" y="3244851"/>
            <a:ext cx="9144000" cy="288925"/>
          </a:xfrm>
          <a:prstGeom prst="rect">
            <a:avLst/>
          </a:prstGeom>
          <a:noFill/>
          <a:ln w="9525">
            <a:noFill/>
            <a:miter lim="800000"/>
            <a:headEnd/>
            <a:tailEnd/>
          </a:ln>
        </p:spPr>
        <p:txBody>
          <a:bodyPr/>
          <a:lstStyle/>
          <a:p>
            <a:pPr>
              <a:defRPr/>
            </a:pPr>
            <a:endParaRPr lang="en-US">
              <a:latin typeface="Tahoma" pitchFamily="34" charset="0"/>
            </a:endParaRPr>
          </a:p>
        </p:txBody>
      </p:sp>
      <p:sp>
        <p:nvSpPr>
          <p:cNvPr id="6" name="Rectangle 36"/>
          <p:cNvSpPr>
            <a:spLocks noChangeArrowheads="1"/>
          </p:cNvSpPr>
          <p:nvPr userDrawn="1"/>
        </p:nvSpPr>
        <p:spPr bwMode="auto">
          <a:xfrm>
            <a:off x="962758" y="6523039"/>
            <a:ext cx="4685578" cy="153888"/>
          </a:xfrm>
          <a:prstGeom prst="rect">
            <a:avLst/>
          </a:prstGeom>
          <a:noFill/>
          <a:ln w="9525">
            <a:noFill/>
            <a:miter lim="800000"/>
            <a:headEnd/>
            <a:tailEnd/>
          </a:ln>
        </p:spPr>
        <p:txBody>
          <a:bodyPr wrap="none" lIns="0" tIns="0" rIns="0" bIns="0">
            <a:spAutoFit/>
          </a:bodyPr>
          <a:lstStyle/>
          <a:p>
            <a:pPr algn="l">
              <a:defRPr/>
            </a:pPr>
            <a:r>
              <a:rPr lang="de-DE" sz="1000" dirty="0">
                <a:solidFill>
                  <a:schemeClr val="tx2">
                    <a:lumMod val="50000"/>
                  </a:schemeClr>
                </a:solidFill>
                <a:latin typeface="Century Gothic" pitchFamily="34" charset="0"/>
              </a:rPr>
              <a:t>CEOS </a:t>
            </a:r>
            <a:r>
              <a:rPr lang="de-DE" sz="1000" dirty="0" smtClean="0">
                <a:solidFill>
                  <a:schemeClr val="tx2">
                    <a:lumMod val="50000"/>
                  </a:schemeClr>
                </a:solidFill>
                <a:latin typeface="Century Gothic" pitchFamily="34" charset="0"/>
              </a:rPr>
              <a:t>SIT</a:t>
            </a:r>
            <a:r>
              <a:rPr lang="de-DE" sz="1000" baseline="0" dirty="0" smtClean="0">
                <a:solidFill>
                  <a:schemeClr val="tx2">
                    <a:lumMod val="50000"/>
                  </a:schemeClr>
                </a:solidFill>
                <a:latin typeface="Century Gothic" pitchFamily="34" charset="0"/>
              </a:rPr>
              <a:t> Technical Workshop</a:t>
            </a:r>
            <a:r>
              <a:rPr lang="de-DE" sz="1000" dirty="0" smtClean="0">
                <a:solidFill>
                  <a:schemeClr val="tx2">
                    <a:lumMod val="50000"/>
                  </a:schemeClr>
                </a:solidFill>
                <a:latin typeface="Century Gothic" pitchFamily="34" charset="0"/>
              </a:rPr>
              <a:t> |Reston, Virginia, USA| 11-12 </a:t>
            </a:r>
            <a:r>
              <a:rPr lang="de-DE" sz="1000" dirty="0">
                <a:solidFill>
                  <a:schemeClr val="tx2">
                    <a:lumMod val="50000"/>
                  </a:schemeClr>
                </a:solidFill>
                <a:latin typeface="Century Gothic" pitchFamily="34" charset="0"/>
              </a:rPr>
              <a:t>September </a:t>
            </a:r>
            <a:r>
              <a:rPr lang="de-DE" sz="1000" dirty="0" smtClean="0">
                <a:solidFill>
                  <a:schemeClr val="tx2">
                    <a:lumMod val="50000"/>
                  </a:schemeClr>
                </a:solidFill>
                <a:latin typeface="Century Gothic" pitchFamily="34" charset="0"/>
              </a:rPr>
              <a:t>2012</a:t>
            </a:r>
            <a:endParaRPr lang="de-DE" sz="1000" dirty="0">
              <a:solidFill>
                <a:schemeClr val="tx2">
                  <a:lumMod val="50000"/>
                </a:schemeClr>
              </a:solidFill>
              <a:latin typeface="Century Gothic" pitchFamily="34" charset="0"/>
            </a:endParaRPr>
          </a:p>
        </p:txBody>
      </p:sp>
      <p:pic>
        <p:nvPicPr>
          <p:cNvPr id="7" name="Picture 2"/>
          <p:cNvPicPr>
            <a:picLocks noChangeAspect="1" noChangeArrowheads="1"/>
          </p:cNvPicPr>
          <p:nvPr userDrawn="1"/>
        </p:nvPicPr>
        <p:blipFill>
          <a:blip r:embed="rId3"/>
          <a:srcRect/>
          <a:stretch>
            <a:fillRect/>
          </a:stretch>
        </p:blipFill>
        <p:spPr bwMode="auto">
          <a:xfrm>
            <a:off x="7712320" y="4881563"/>
            <a:ext cx="1431680" cy="933450"/>
          </a:xfrm>
          <a:prstGeom prst="rect">
            <a:avLst/>
          </a:prstGeom>
          <a:noFill/>
          <a:ln w="12700">
            <a:noFill/>
            <a:miter lim="800000"/>
            <a:headEnd/>
            <a:tailEnd/>
          </a:ln>
        </p:spPr>
      </p:pic>
      <p:sp>
        <p:nvSpPr>
          <p:cNvPr id="328706" name="Rectangle 2"/>
          <p:cNvSpPr>
            <a:spLocks noGrp="1" noChangeArrowheads="1"/>
          </p:cNvSpPr>
          <p:nvPr>
            <p:ph type="ctrTitle" sz="quarter"/>
          </p:nvPr>
        </p:nvSpPr>
        <p:spPr>
          <a:xfrm>
            <a:off x="4089889" y="666750"/>
            <a:ext cx="4810857" cy="1874838"/>
          </a:xfrm>
        </p:spPr>
        <p:txBody>
          <a:bodyPr anchor="b"/>
          <a:lstStyle>
            <a:lvl1pPr>
              <a:defRPr sz="3200"/>
            </a:lvl1pPr>
          </a:lstStyle>
          <a:p>
            <a:r>
              <a:rPr lang="en-GB"/>
              <a:t>Click to edit Master title style</a:t>
            </a:r>
          </a:p>
        </p:txBody>
      </p:sp>
      <p:sp>
        <p:nvSpPr>
          <p:cNvPr id="328707" name="Rectangle 3"/>
          <p:cNvSpPr>
            <a:spLocks noGrp="1" noChangeArrowheads="1"/>
          </p:cNvSpPr>
          <p:nvPr>
            <p:ph type="subTitle" sz="quarter" idx="1"/>
          </p:nvPr>
        </p:nvSpPr>
        <p:spPr>
          <a:xfrm>
            <a:off x="4081097" y="2722564"/>
            <a:ext cx="4826977" cy="1093787"/>
          </a:xfrm>
        </p:spPr>
        <p:txBody>
          <a:bodyPr/>
          <a:lstStyle>
            <a:lvl1pPr marL="0" indent="0">
              <a:buNone/>
              <a:defRPr sz="1800">
                <a:solidFill>
                  <a:schemeClr val="bg1"/>
                </a:solidFill>
                <a:latin typeface="Century Gothic" pitchFamily="34" charset="0"/>
              </a:defRPr>
            </a:lvl1pPr>
          </a:lstStyle>
          <a:p>
            <a:r>
              <a:rPr lang="en-GB" dirty="0"/>
              <a:t>Click to edit Master subtitle style</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7239000" y="6546850"/>
            <a:ext cx="1905000" cy="311150"/>
          </a:xfrm>
        </p:spPr>
        <p:txBody>
          <a:bodyPr/>
          <a:lstStyle>
            <a:lvl1pPr>
              <a:defRPr/>
            </a:lvl1pPr>
          </a:lstStyle>
          <a:p>
            <a:pPr>
              <a:defRPr/>
            </a:pPr>
            <a:fld id="{6BF8D2B0-EFB6-4DAA-9B0B-6F6B3A580823}" type="slidenum">
              <a:rPr lang="en-US"/>
              <a:pPr>
                <a:defRPr/>
              </a:pPr>
              <a:t>‹#›</a:t>
            </a:fld>
            <a:endParaRPr lang="en-US"/>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96E7E44A-95A4-4D84-B060-74C5DA9603ED}" type="slidenum">
              <a:rPr lang="en-US"/>
              <a:pPr/>
              <a:t>‹#›</a:t>
            </a:fld>
            <a:endParaRPr lang="en-US"/>
          </a:p>
        </p:txBody>
      </p:sp>
    </p:spTree>
    <p:extLst>
      <p:ext uri="{BB962C8B-B14F-4D97-AF65-F5344CB8AC3E}">
        <p14:creationId xmlns:p14="http://schemas.microsoft.com/office/powerpoint/2010/main" val="20582608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bwMode="auto">
          <a:xfrm>
            <a:off x="0" y="1347788"/>
            <a:ext cx="9144000" cy="551021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wrap="none" anchor="ctr"/>
          <a:lstStyle/>
          <a:p>
            <a:pPr algn="r" defTabSz="914400" eaLnBrk="0" hangingPunct="0">
              <a:defRPr/>
            </a:pPr>
            <a:endParaRPr lang="en-US" sz="1500" dirty="0">
              <a:solidFill>
                <a:srgbClr val="000000"/>
              </a:solidFill>
              <a:latin typeface="Tahoma" pitchFamily="34" charset="0"/>
              <a:ea typeface="ＭＳ Ｐゴシック" pitchFamily="-105" charset="-128"/>
              <a:cs typeface="ＭＳ Ｐゴシック" pitchFamily="-105" charset="-128"/>
            </a:endParaRPr>
          </a:p>
        </p:txBody>
      </p:sp>
      <p:sp>
        <p:nvSpPr>
          <p:cNvPr id="1027" name="Rectangle 2"/>
          <p:cNvSpPr>
            <a:spLocks noGrp="1" noChangeArrowheads="1"/>
          </p:cNvSpPr>
          <p:nvPr>
            <p:ph type="title"/>
          </p:nvPr>
        </p:nvSpPr>
        <p:spPr bwMode="auto">
          <a:xfrm>
            <a:off x="1671638" y="188913"/>
            <a:ext cx="7396162"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8" name="Rectangle 58"/>
          <p:cNvSpPr>
            <a:spLocks noGrp="1" noChangeArrowheads="1"/>
          </p:cNvSpPr>
          <p:nvPr>
            <p:ph type="body" idx="1"/>
          </p:nvPr>
        </p:nvSpPr>
        <p:spPr bwMode="auto">
          <a:xfrm>
            <a:off x="296863" y="1457325"/>
            <a:ext cx="84455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4" name="TextBox 3"/>
          <p:cNvSpPr txBox="1"/>
          <p:nvPr userDrawn="1"/>
        </p:nvSpPr>
        <p:spPr>
          <a:xfrm>
            <a:off x="19050" y="559374"/>
            <a:ext cx="1588897" cy="553998"/>
          </a:xfrm>
          <a:prstGeom prst="rect">
            <a:avLst/>
          </a:prstGeom>
          <a:noFill/>
        </p:spPr>
        <p:txBody>
          <a:bodyPr wrap="none">
            <a:spAutoFit/>
          </a:bodyPr>
          <a:lstStyle/>
          <a:p>
            <a:pPr defTabSz="914400" eaLnBrk="0" hangingPunct="0">
              <a:spcBef>
                <a:spcPts val="0"/>
              </a:spcBef>
              <a:defRPr/>
            </a:pPr>
            <a:r>
              <a:rPr lang="en-US" sz="1000" b="1" dirty="0">
                <a:solidFill>
                  <a:srgbClr val="FFFFFF"/>
                </a:solidFill>
                <a:latin typeface="Arial Unicode MS" pitchFamily="-111" charset="0"/>
                <a:ea typeface="ＭＳ Ｐゴシック" pitchFamily="-105" charset="-128"/>
                <a:cs typeface="ＭＳ Ｐゴシック" pitchFamily="-105" charset="-128"/>
              </a:rPr>
              <a:t>SIT Technical Workshop</a:t>
            </a:r>
          </a:p>
          <a:p>
            <a:pPr defTabSz="914400" eaLnBrk="0" hangingPunct="0">
              <a:spcBef>
                <a:spcPts val="0"/>
              </a:spcBef>
              <a:defRPr/>
            </a:pPr>
            <a:r>
              <a:rPr lang="en-US" sz="1000" b="1" dirty="0">
                <a:solidFill>
                  <a:srgbClr val="FFFFFF"/>
                </a:solidFill>
                <a:latin typeface="Arial Unicode MS" pitchFamily="-111" charset="0"/>
                <a:ea typeface="ＭＳ Ｐゴシック" pitchFamily="-105" charset="-128"/>
                <a:cs typeface="ＭＳ Ｐゴシック" pitchFamily="-105" charset="-128"/>
              </a:rPr>
              <a:t>Reston, Virginia, USA</a:t>
            </a:r>
            <a:br>
              <a:rPr lang="en-US" sz="1000" b="1" dirty="0">
                <a:solidFill>
                  <a:srgbClr val="FFFFFF"/>
                </a:solidFill>
                <a:latin typeface="Arial Unicode MS" pitchFamily="-111" charset="0"/>
                <a:ea typeface="ＭＳ Ｐゴシック" pitchFamily="-105" charset="-128"/>
                <a:cs typeface="ＭＳ Ｐゴシック" pitchFamily="-105" charset="-128"/>
              </a:rPr>
            </a:br>
            <a:r>
              <a:rPr lang="en-US" sz="1000" b="1" dirty="0">
                <a:solidFill>
                  <a:srgbClr val="FFFFFF"/>
                </a:solidFill>
                <a:latin typeface="Arial Unicode MS" pitchFamily="-111" charset="0"/>
                <a:ea typeface="ＭＳ Ｐゴシック" pitchFamily="-105" charset="-128"/>
                <a:cs typeface="ＭＳ Ｐゴシック" pitchFamily="-105" charset="-128"/>
              </a:rPr>
              <a:t>Sept </a:t>
            </a:r>
            <a:r>
              <a:rPr lang="en-US" sz="1000" b="1" dirty="0" smtClean="0">
                <a:solidFill>
                  <a:srgbClr val="FFFFFF"/>
                </a:solidFill>
                <a:latin typeface="Arial Unicode MS" pitchFamily="-111" charset="0"/>
                <a:ea typeface="ＭＳ Ｐゴシック" pitchFamily="-105" charset="-128"/>
                <a:cs typeface="ＭＳ Ｐゴシック" pitchFamily="-105" charset="-128"/>
              </a:rPr>
              <a:t>11-12</a:t>
            </a:r>
            <a:r>
              <a:rPr lang="en-US" sz="1000" b="1" dirty="0">
                <a:solidFill>
                  <a:srgbClr val="FFFFFF"/>
                </a:solidFill>
                <a:latin typeface="Arial Unicode MS" pitchFamily="-111" charset="0"/>
                <a:ea typeface="ＭＳ Ｐゴシック" pitchFamily="-105" charset="-128"/>
                <a:cs typeface="ＭＳ Ｐゴシック" pitchFamily="-105" charset="-128"/>
              </a:rPr>
              <a:t>, 2012</a:t>
            </a:r>
          </a:p>
        </p:txBody>
      </p:sp>
      <p:sp>
        <p:nvSpPr>
          <p:cNvPr id="8" name="Rectangle 4"/>
          <p:cNvSpPr>
            <a:spLocks noGrp="1" noChangeArrowheads="1"/>
          </p:cNvSpPr>
          <p:nvPr>
            <p:ph type="sldNum" sz="quarter" idx="4"/>
          </p:nvPr>
        </p:nvSpPr>
        <p:spPr>
          <a:xfrm>
            <a:off x="7239000" y="6600825"/>
            <a:ext cx="1905000" cy="257175"/>
          </a:xfrm>
          <a:prstGeom prst="rect">
            <a:avLst/>
          </a:prstGeom>
        </p:spPr>
        <p:txBody>
          <a:bodyPr vert="horz" wrap="square" lIns="91440" tIns="45720" rIns="91440" bIns="45720" numCol="1" anchor="t" anchorCtr="0" compatLnSpc="1">
            <a:prstTxWarp prst="textNoShape">
              <a:avLst/>
            </a:prstTxWarp>
          </a:bodyPr>
          <a:lstStyle>
            <a:lvl1pPr algn="r" eaLnBrk="0" hangingPunct="0">
              <a:spcBef>
                <a:spcPct val="50000"/>
              </a:spcBef>
              <a:defRPr sz="1000">
                <a:solidFill>
                  <a:srgbClr val="002569"/>
                </a:solidFill>
                <a:latin typeface="Calibri" pitchFamily="-106" charset="0"/>
                <a:cs typeface="Calibri" pitchFamily="-106" charset="0"/>
              </a:defRPr>
            </a:lvl1pPr>
          </a:lstStyle>
          <a:p>
            <a:pPr>
              <a:defRPr/>
            </a:pPr>
            <a:fld id="{980EA4A0-E513-42EA-B292-B21C1B51B660}" type="slidenum">
              <a:rPr lang="en-US"/>
              <a:pPr>
                <a:defRPr/>
              </a:pPr>
              <a:t>‹#›</a:t>
            </a:fld>
            <a:endParaRPr lang="en-US"/>
          </a:p>
        </p:txBody>
      </p:sp>
      <p:pic>
        <p:nvPicPr>
          <p:cNvPr id="10" name="Picture 34"/>
          <p:cNvPicPr>
            <a:picLocks noChangeAspect="1" noChangeArrowheads="1"/>
          </p:cNvPicPr>
          <p:nvPr userDrawn="1"/>
        </p:nvPicPr>
        <p:blipFill>
          <a:blip r:embed="rId6" cstate="print"/>
          <a:srcRect t="16208"/>
          <a:stretch>
            <a:fillRect/>
          </a:stretch>
        </p:blipFill>
        <p:spPr bwMode="auto">
          <a:xfrm>
            <a:off x="1" y="0"/>
            <a:ext cx="1375442" cy="6905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Lst>
  <p:transition spd="slow"/>
  <p:txStyles>
    <p:title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www.ceos.org/sst" TargetMode="External"/><Relationship Id="rId2" Type="http://schemas.openxmlformats.org/officeDocument/2006/relationships/hyperlink" Target="http://www.waterportal.ceos.org/" TargetMode="Externa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ceos-actions.com/"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Kerry Ann Sawyer</a:t>
            </a:r>
          </a:p>
          <a:p>
            <a:pPr eaLnBrk="1" hangingPunct="1"/>
            <a:r>
              <a:rPr lang="en-GB" altLang="ja-JP" dirty="0" smtClean="0">
                <a:latin typeface="Calibri" pitchFamily="34" charset="0"/>
                <a:ea typeface="ＭＳ Ｐゴシック" pitchFamily="50" charset="-128"/>
              </a:rPr>
              <a:t>Deputy CEOS Executive Officer</a:t>
            </a:r>
          </a:p>
        </p:txBody>
      </p:sp>
      <p:sp>
        <p:nvSpPr>
          <p:cNvPr id="13315" name="Rectangle 44"/>
          <p:cNvSpPr>
            <a:spLocks noGrp="1" noChangeArrowheads="1"/>
          </p:cNvSpPr>
          <p:nvPr>
            <p:ph type="ctrTitle"/>
          </p:nvPr>
        </p:nvSpPr>
        <p:spPr>
          <a:xfrm>
            <a:off x="4089889" y="425669"/>
            <a:ext cx="4810857" cy="2207172"/>
          </a:xfrm>
        </p:spPr>
        <p:txBody>
          <a:bodyPr/>
          <a:lstStyle/>
          <a:p>
            <a:r>
              <a:rPr lang="en-US" dirty="0" smtClean="0"/>
              <a:t>Summary of Status of Remaining CEOS Actions in Support of GEO Priorities</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…Maybe I Am</a:t>
            </a:r>
          </a:p>
        </p:txBody>
      </p:sp>
      <p:sp>
        <p:nvSpPr>
          <p:cNvPr id="6" name="Rectangle 3"/>
          <p:cNvSpPr txBox="1">
            <a:spLocks noChangeArrowheads="1"/>
          </p:cNvSpPr>
          <p:nvPr/>
        </p:nvSpPr>
        <p:spPr>
          <a:xfrm>
            <a:off x="147037" y="1416908"/>
            <a:ext cx="8832205" cy="5129942"/>
          </a:xfrm>
          <a:prstGeom prst="rect">
            <a:avLst/>
          </a:prstGeom>
        </p:spPr>
        <p:txBody>
          <a:bodyPr/>
          <a:lstStyle/>
          <a:p>
            <a:pPr defTabSz="914400">
              <a:lnSpc>
                <a:spcPct val="90000"/>
              </a:lnSpc>
              <a:spcBef>
                <a:spcPct val="20000"/>
              </a:spcBef>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566504584"/>
              </p:ext>
            </p:extLst>
          </p:nvPr>
        </p:nvGraphicFramePr>
        <p:xfrm>
          <a:off x="55232" y="1413681"/>
          <a:ext cx="8924010" cy="5039360"/>
        </p:xfrm>
        <a:graphic>
          <a:graphicData uri="http://schemas.openxmlformats.org/drawingml/2006/table">
            <a:tbl>
              <a:tblPr firstRow="1" bandRow="1">
                <a:tableStyleId>{00A15C55-8517-42AA-B614-E9B94910E393}</a:tableStyleId>
              </a:tblPr>
              <a:tblGrid>
                <a:gridCol w="1664888"/>
                <a:gridCol w="2302735"/>
                <a:gridCol w="3454102"/>
                <a:gridCol w="1502285"/>
              </a:tblGrid>
              <a:tr h="370840">
                <a:tc>
                  <a:txBody>
                    <a:bodyPr/>
                    <a:lstStyle/>
                    <a:p>
                      <a:r>
                        <a:rPr lang="en-US" dirty="0" smtClean="0"/>
                        <a:t>Action</a:t>
                      </a:r>
                      <a:endParaRPr lang="en-US" dirty="0"/>
                    </a:p>
                  </a:txBody>
                  <a:tcPr/>
                </a:tc>
                <a:tc>
                  <a:txBody>
                    <a:bodyPr/>
                    <a:lstStyle/>
                    <a:p>
                      <a:r>
                        <a:rPr lang="en-US" dirty="0" smtClean="0"/>
                        <a:t>Lead Agency</a:t>
                      </a:r>
                      <a:endParaRPr lang="en-US" dirty="0"/>
                    </a:p>
                  </a:txBody>
                  <a:tcPr/>
                </a:tc>
                <a:tc>
                  <a:txBody>
                    <a:bodyPr/>
                    <a:lstStyle/>
                    <a:p>
                      <a:r>
                        <a:rPr lang="en-US" dirty="0" smtClean="0"/>
                        <a:t>Short Description</a:t>
                      </a:r>
                      <a:endParaRPr lang="en-US" dirty="0"/>
                    </a:p>
                  </a:txBody>
                  <a:tcPr/>
                </a:tc>
                <a:tc>
                  <a:txBody>
                    <a:bodyPr/>
                    <a:lstStyle/>
                    <a:p>
                      <a:r>
                        <a:rPr lang="en-US" dirty="0" smtClean="0"/>
                        <a:t>Last Update</a:t>
                      </a:r>
                      <a:endParaRPr lang="en-US" dirty="0"/>
                    </a:p>
                  </a:txBody>
                  <a:tcPr/>
                </a:tc>
              </a:tr>
              <a:tr h="370840">
                <a:tc>
                  <a:txBody>
                    <a:bodyPr/>
                    <a:lstStyle/>
                    <a:p>
                      <a:r>
                        <a:rPr lang="en-US" dirty="0" smtClean="0"/>
                        <a:t>AG-01-C1_1</a:t>
                      </a:r>
                      <a:endParaRPr lang="en-US" dirty="0"/>
                    </a:p>
                  </a:txBody>
                  <a:tcPr/>
                </a:tc>
                <a:tc>
                  <a:txBody>
                    <a:bodyPr/>
                    <a:lstStyle/>
                    <a:p>
                      <a:r>
                        <a:rPr lang="en-US" dirty="0" smtClean="0">
                          <a:solidFill>
                            <a:srgbClr val="009900"/>
                          </a:solidFill>
                        </a:rPr>
                        <a:t>USGS</a:t>
                      </a:r>
                      <a:r>
                        <a:rPr lang="en-US" dirty="0" smtClean="0"/>
                        <a:t>,</a:t>
                      </a:r>
                      <a:r>
                        <a:rPr lang="en-US" baseline="0" dirty="0" smtClean="0"/>
                        <a:t> ISRO, INPE</a:t>
                      </a:r>
                      <a:endParaRPr lang="en-US" dirty="0"/>
                    </a:p>
                  </a:txBody>
                  <a:tcPr/>
                </a:tc>
                <a:tc>
                  <a:txBody>
                    <a:bodyPr/>
                    <a:lstStyle/>
                    <a:p>
                      <a:r>
                        <a:rPr lang="en-US" sz="1400" dirty="0" smtClean="0"/>
                        <a:t>Provision of optical satellite data through LSI for JECAM</a:t>
                      </a:r>
                      <a:endParaRPr lang="en-US" sz="1400" dirty="0"/>
                    </a:p>
                  </a:txBody>
                  <a:tcPr/>
                </a:tc>
                <a:tc>
                  <a:txBody>
                    <a:bodyPr/>
                    <a:lstStyle/>
                    <a:p>
                      <a:r>
                        <a:rPr lang="en-US" dirty="0" smtClean="0"/>
                        <a:t>7 Jun 12</a:t>
                      </a:r>
                      <a:endParaRPr lang="en-US" dirty="0"/>
                    </a:p>
                  </a:txBody>
                  <a:tcPr/>
                </a:tc>
              </a:tr>
              <a:tr h="370840">
                <a:tc>
                  <a:txBody>
                    <a:bodyPr/>
                    <a:lstStyle/>
                    <a:p>
                      <a:r>
                        <a:rPr lang="en-US" dirty="0" smtClean="0"/>
                        <a:t>CL-01-C2_1</a:t>
                      </a:r>
                      <a:endParaRPr lang="en-US" dirty="0"/>
                    </a:p>
                  </a:txBody>
                  <a:tcPr/>
                </a:tc>
                <a:tc>
                  <a:txBody>
                    <a:bodyPr/>
                    <a:lstStyle/>
                    <a:p>
                      <a:r>
                        <a:rPr lang="en-US" dirty="0" smtClean="0"/>
                        <a:t>NOAA</a:t>
                      </a:r>
                      <a:endParaRPr lang="en-US" dirty="0"/>
                    </a:p>
                  </a:txBody>
                  <a:tcPr/>
                </a:tc>
                <a:tc>
                  <a:txBody>
                    <a:bodyPr/>
                    <a:lstStyle/>
                    <a:p>
                      <a:r>
                        <a:rPr lang="en-US" sz="1400" dirty="0" smtClean="0"/>
                        <a:t>CEOS Response to the GCOS IP</a:t>
                      </a:r>
                      <a:endParaRPr lang="en-US" sz="1400" dirty="0"/>
                    </a:p>
                  </a:txBody>
                  <a:tcPr/>
                </a:tc>
                <a:tc>
                  <a:txBody>
                    <a:bodyPr/>
                    <a:lstStyle/>
                    <a:p>
                      <a:r>
                        <a:rPr lang="en-US" dirty="0" smtClean="0"/>
                        <a:t>13 Sep 11</a:t>
                      </a:r>
                      <a:endParaRPr lang="en-US" dirty="0"/>
                    </a:p>
                  </a:txBody>
                  <a:tcPr/>
                </a:tc>
              </a:tr>
              <a:tr h="370840">
                <a:tc>
                  <a:txBody>
                    <a:bodyPr/>
                    <a:lstStyle/>
                    <a:p>
                      <a:r>
                        <a:rPr lang="en-US" dirty="0" smtClean="0"/>
                        <a:t>CL-01-C2_2</a:t>
                      </a:r>
                      <a:endParaRPr lang="en-US" dirty="0"/>
                    </a:p>
                  </a:txBody>
                  <a:tcPr/>
                </a:tc>
                <a:tc>
                  <a:txBody>
                    <a:bodyPr/>
                    <a:lstStyle/>
                    <a:p>
                      <a:r>
                        <a:rPr lang="en-US" dirty="0" smtClean="0">
                          <a:solidFill>
                            <a:srgbClr val="009900"/>
                          </a:solidFill>
                        </a:rPr>
                        <a:t>EC-JRC</a:t>
                      </a:r>
                      <a:endParaRPr lang="en-US" dirty="0">
                        <a:solidFill>
                          <a:srgbClr val="009900"/>
                        </a:solidFill>
                      </a:endParaRPr>
                    </a:p>
                  </a:txBody>
                  <a:tcPr/>
                </a:tc>
                <a:tc>
                  <a:txBody>
                    <a:bodyPr/>
                    <a:lstStyle/>
                    <a:p>
                      <a:r>
                        <a:rPr lang="en-US" sz="1400" dirty="0" smtClean="0"/>
                        <a:t>ECV Inventory</a:t>
                      </a:r>
                      <a:endParaRPr lang="en-US" sz="1400" dirty="0"/>
                    </a:p>
                  </a:txBody>
                  <a:tcPr/>
                </a:tc>
                <a:tc>
                  <a:txBody>
                    <a:bodyPr/>
                    <a:lstStyle/>
                    <a:p>
                      <a:r>
                        <a:rPr lang="en-US" dirty="0" smtClean="0"/>
                        <a:t>13 Sep 11</a:t>
                      </a:r>
                      <a:endParaRPr lang="en-US" dirty="0"/>
                    </a:p>
                  </a:txBody>
                  <a:tcPr/>
                </a:tc>
              </a:tr>
              <a:tr h="370840">
                <a:tc>
                  <a:txBody>
                    <a:bodyPr/>
                    <a:lstStyle/>
                    <a:p>
                      <a:r>
                        <a:rPr lang="en-US" dirty="0" smtClean="0"/>
                        <a:t>DI-01-C1_1</a:t>
                      </a:r>
                      <a:endParaRPr lang="en-US" dirty="0"/>
                    </a:p>
                  </a:txBody>
                  <a:tcPr/>
                </a:tc>
                <a:tc>
                  <a:txBody>
                    <a:bodyPr/>
                    <a:lstStyle/>
                    <a:p>
                      <a:r>
                        <a:rPr lang="en-US" dirty="0" smtClean="0">
                          <a:solidFill>
                            <a:srgbClr val="002060"/>
                          </a:solidFill>
                        </a:rPr>
                        <a:t>CSA</a:t>
                      </a:r>
                      <a:endParaRPr lang="en-US" dirty="0">
                        <a:solidFill>
                          <a:srgbClr val="002060"/>
                        </a:solidFill>
                      </a:endParaRPr>
                    </a:p>
                  </a:txBody>
                  <a:tcPr/>
                </a:tc>
                <a:tc>
                  <a:txBody>
                    <a:bodyPr/>
                    <a:lstStyle/>
                    <a:p>
                      <a:r>
                        <a:rPr lang="en-US" sz="1400" dirty="0" smtClean="0"/>
                        <a:t>Satellite needs and gap analysis for Disaster Management Systems</a:t>
                      </a:r>
                      <a:endParaRPr lang="en-US" sz="1400" dirty="0"/>
                    </a:p>
                  </a:txBody>
                  <a:tcPr/>
                </a:tc>
                <a:tc>
                  <a:txBody>
                    <a:bodyPr/>
                    <a:lstStyle/>
                    <a:p>
                      <a:r>
                        <a:rPr lang="en-US" dirty="0" smtClean="0"/>
                        <a:t>22 Mar 12</a:t>
                      </a:r>
                      <a:endParaRPr lang="en-US" dirty="0"/>
                    </a:p>
                  </a:txBody>
                  <a:tcPr/>
                </a:tc>
              </a:tr>
              <a:tr h="370840">
                <a:tc>
                  <a:txBody>
                    <a:bodyPr/>
                    <a:lstStyle/>
                    <a:p>
                      <a:r>
                        <a:rPr lang="en-US" dirty="0" smtClean="0"/>
                        <a:t>DI-01-C2_1</a:t>
                      </a:r>
                      <a:endParaRPr lang="en-US" dirty="0"/>
                    </a:p>
                  </a:txBody>
                  <a:tcPr/>
                </a:tc>
                <a:tc>
                  <a:txBody>
                    <a:bodyPr/>
                    <a:lstStyle/>
                    <a:p>
                      <a:r>
                        <a:rPr lang="en-US" dirty="0" smtClean="0">
                          <a:solidFill>
                            <a:srgbClr val="002060"/>
                          </a:solidFill>
                        </a:rPr>
                        <a:t>ESA</a:t>
                      </a:r>
                      <a:endParaRPr lang="en-US" dirty="0">
                        <a:solidFill>
                          <a:srgbClr val="002060"/>
                        </a:solidFill>
                      </a:endParaRPr>
                    </a:p>
                  </a:txBody>
                  <a:tcPr/>
                </a:tc>
                <a:tc>
                  <a:txBody>
                    <a:bodyPr/>
                    <a:lstStyle/>
                    <a:p>
                      <a:r>
                        <a:rPr lang="en-US" sz="1400" dirty="0" smtClean="0"/>
                        <a:t>Volcanic ash monitoring from space</a:t>
                      </a:r>
                      <a:endParaRPr lang="en-US" sz="1400" dirty="0"/>
                    </a:p>
                  </a:txBody>
                  <a:tcPr/>
                </a:tc>
                <a:tc>
                  <a:txBody>
                    <a:bodyPr/>
                    <a:lstStyle/>
                    <a:p>
                      <a:r>
                        <a:rPr lang="en-US" dirty="0" smtClean="0"/>
                        <a:t>1 Jun 11</a:t>
                      </a:r>
                      <a:endParaRPr lang="en-US" dirty="0"/>
                    </a:p>
                  </a:txBody>
                  <a:tcPr/>
                </a:tc>
              </a:tr>
              <a:tr h="370840">
                <a:tc>
                  <a:txBody>
                    <a:bodyPr/>
                    <a:lstStyle/>
                    <a:p>
                      <a:r>
                        <a:rPr lang="en-US" dirty="0" smtClean="0"/>
                        <a:t>DI-01-C2_3</a:t>
                      </a:r>
                      <a:endParaRPr lang="en-US" dirty="0"/>
                    </a:p>
                  </a:txBody>
                  <a:tcPr/>
                </a:tc>
                <a:tc>
                  <a:txBody>
                    <a:bodyPr/>
                    <a:lstStyle/>
                    <a:p>
                      <a:r>
                        <a:rPr lang="en-US" dirty="0" smtClean="0">
                          <a:solidFill>
                            <a:srgbClr val="002060"/>
                          </a:solidFill>
                        </a:rPr>
                        <a:t>CSA</a:t>
                      </a:r>
                      <a:endParaRPr lang="en-US" dirty="0">
                        <a:solidFill>
                          <a:srgbClr val="002060"/>
                        </a:solidFill>
                      </a:endParaRPr>
                    </a:p>
                  </a:txBody>
                  <a:tcPr/>
                </a:tc>
                <a:tc>
                  <a:txBody>
                    <a:bodyPr/>
                    <a:lstStyle/>
                    <a:p>
                      <a:r>
                        <a:rPr lang="en-US" sz="1400" dirty="0" smtClean="0"/>
                        <a:t>Develop</a:t>
                      </a:r>
                      <a:r>
                        <a:rPr lang="en-US" sz="1400" baseline="0" dirty="0" smtClean="0"/>
                        <a:t> topographic and bathymetric data</a:t>
                      </a:r>
                      <a:endParaRPr lang="en-US" sz="1400" dirty="0"/>
                    </a:p>
                  </a:txBody>
                  <a:tcPr/>
                </a:tc>
                <a:tc>
                  <a:txBody>
                    <a:bodyPr/>
                    <a:lstStyle/>
                    <a:p>
                      <a:endParaRPr lang="en-US" dirty="0"/>
                    </a:p>
                  </a:txBody>
                  <a:tcPr/>
                </a:tc>
              </a:tr>
              <a:tr h="370840">
                <a:tc>
                  <a:txBody>
                    <a:bodyPr/>
                    <a:lstStyle/>
                    <a:p>
                      <a:r>
                        <a:rPr lang="en-US" dirty="0" smtClean="0"/>
                        <a:t>DI-01-C2_4</a:t>
                      </a:r>
                      <a:endParaRPr lang="en-US" dirty="0"/>
                    </a:p>
                  </a:txBody>
                  <a:tcPr/>
                </a:tc>
                <a:tc>
                  <a:txBody>
                    <a:bodyPr/>
                    <a:lstStyle/>
                    <a:p>
                      <a:r>
                        <a:rPr lang="en-US" dirty="0" smtClean="0">
                          <a:solidFill>
                            <a:srgbClr val="002060"/>
                          </a:solidFill>
                        </a:rPr>
                        <a:t>CSA</a:t>
                      </a:r>
                      <a:endParaRPr lang="en-US" dirty="0">
                        <a:solidFill>
                          <a:srgbClr val="002060"/>
                        </a:solidFill>
                      </a:endParaRPr>
                    </a:p>
                  </a:txBody>
                  <a:tcPr/>
                </a:tc>
                <a:tc>
                  <a:txBody>
                    <a:bodyPr/>
                    <a:lstStyle/>
                    <a:p>
                      <a:r>
                        <a:rPr lang="en-US" sz="1400" dirty="0" smtClean="0"/>
                        <a:t>Global</a:t>
                      </a:r>
                      <a:r>
                        <a:rPr lang="en-US" sz="1400" baseline="0" dirty="0" smtClean="0"/>
                        <a:t> operational fire warning</a:t>
                      </a:r>
                      <a:endParaRPr lang="en-US" sz="1400" dirty="0"/>
                    </a:p>
                  </a:txBody>
                  <a:tcPr/>
                </a:tc>
                <a:tc>
                  <a:txBody>
                    <a:bodyPr/>
                    <a:lstStyle/>
                    <a:p>
                      <a:endParaRPr lang="en-US" dirty="0"/>
                    </a:p>
                  </a:txBody>
                  <a:tcPr/>
                </a:tc>
              </a:tr>
              <a:tr h="370840">
                <a:tc>
                  <a:txBody>
                    <a:bodyPr/>
                    <a:lstStyle/>
                    <a:p>
                      <a:r>
                        <a:rPr lang="en-US" dirty="0" smtClean="0"/>
                        <a:t>HE-01-C2_1</a:t>
                      </a:r>
                      <a:endParaRPr lang="en-US" dirty="0"/>
                    </a:p>
                  </a:txBody>
                  <a:tcPr/>
                </a:tc>
                <a:tc>
                  <a:txBody>
                    <a:bodyPr/>
                    <a:lstStyle/>
                    <a:p>
                      <a:r>
                        <a:rPr lang="en-US" dirty="0" smtClean="0">
                          <a:solidFill>
                            <a:srgbClr val="002060"/>
                          </a:solidFill>
                        </a:rPr>
                        <a:t>CNES</a:t>
                      </a:r>
                      <a:endParaRPr lang="en-US" dirty="0">
                        <a:solidFill>
                          <a:srgbClr val="002060"/>
                        </a:solidFill>
                      </a:endParaRPr>
                    </a:p>
                  </a:txBody>
                  <a:tcPr/>
                </a:tc>
                <a:tc>
                  <a:txBody>
                    <a:bodyPr/>
                    <a:lstStyle/>
                    <a:p>
                      <a:r>
                        <a:rPr lang="en-US" sz="1400" dirty="0" smtClean="0"/>
                        <a:t>Water</a:t>
                      </a:r>
                      <a:r>
                        <a:rPr lang="en-US" sz="1400" baseline="0" dirty="0" smtClean="0"/>
                        <a:t> quality and coastal water policies</a:t>
                      </a:r>
                      <a:endParaRPr lang="en-US" sz="1400" dirty="0"/>
                    </a:p>
                  </a:txBody>
                  <a:tcPr/>
                </a:tc>
                <a:tc>
                  <a:txBody>
                    <a:bodyPr/>
                    <a:lstStyle/>
                    <a:p>
                      <a:r>
                        <a:rPr lang="en-US" dirty="0" smtClean="0"/>
                        <a:t>1 Feb 12</a:t>
                      </a:r>
                      <a:endParaRPr lang="en-US" dirty="0"/>
                    </a:p>
                  </a:txBody>
                  <a:tcPr/>
                </a:tc>
              </a:tr>
              <a:tr h="370840">
                <a:tc>
                  <a:txBody>
                    <a:bodyPr/>
                    <a:lstStyle/>
                    <a:p>
                      <a:r>
                        <a:rPr lang="en-US" dirty="0" smtClean="0"/>
                        <a:t>HE-01-C3_1</a:t>
                      </a:r>
                      <a:endParaRPr lang="en-US" dirty="0"/>
                    </a:p>
                  </a:txBody>
                  <a:tcPr/>
                </a:tc>
                <a:tc>
                  <a:txBody>
                    <a:bodyPr/>
                    <a:lstStyle/>
                    <a:p>
                      <a:r>
                        <a:rPr lang="en-US" dirty="0" smtClean="0">
                          <a:solidFill>
                            <a:srgbClr val="002060"/>
                          </a:solidFill>
                        </a:rPr>
                        <a:t>CNES</a:t>
                      </a:r>
                      <a:endParaRPr lang="en-US" dirty="0">
                        <a:solidFill>
                          <a:srgbClr val="002060"/>
                        </a:solidFill>
                      </a:endParaRPr>
                    </a:p>
                  </a:txBody>
                  <a:tcPr/>
                </a:tc>
                <a:tc>
                  <a:txBody>
                    <a:bodyPr/>
                    <a:lstStyle/>
                    <a:p>
                      <a:r>
                        <a:rPr lang="en-US" sz="1400" dirty="0" smtClean="0"/>
                        <a:t>Addressing vector-borne diseases</a:t>
                      </a:r>
                      <a:endParaRPr lang="en-US" sz="1400" dirty="0"/>
                    </a:p>
                  </a:txBody>
                  <a:tcPr/>
                </a:tc>
                <a:tc>
                  <a:txBody>
                    <a:bodyPr/>
                    <a:lstStyle/>
                    <a:p>
                      <a:r>
                        <a:rPr lang="en-US" dirty="0" smtClean="0"/>
                        <a:t>1 Feb 12</a:t>
                      </a:r>
                      <a:endParaRPr lang="en-US" dirty="0"/>
                    </a:p>
                  </a:txBody>
                  <a:tcPr/>
                </a:tc>
              </a:tr>
              <a:tr h="370840">
                <a:tc>
                  <a:txBody>
                    <a:bodyPr/>
                    <a:lstStyle/>
                    <a:p>
                      <a:r>
                        <a:rPr lang="en-US" dirty="0" smtClean="0"/>
                        <a:t>IN-01-C2_1</a:t>
                      </a:r>
                      <a:endParaRPr lang="en-US" dirty="0"/>
                    </a:p>
                  </a:txBody>
                  <a:tcPr/>
                </a:tc>
                <a:tc>
                  <a:txBody>
                    <a:bodyPr/>
                    <a:lstStyle/>
                    <a:p>
                      <a:r>
                        <a:rPr lang="en-US" dirty="0" smtClean="0">
                          <a:solidFill>
                            <a:srgbClr val="002060"/>
                          </a:solidFill>
                        </a:rPr>
                        <a:t>NASA</a:t>
                      </a:r>
                      <a:endParaRPr lang="en-US" dirty="0">
                        <a:solidFill>
                          <a:srgbClr val="002060"/>
                        </a:solidFill>
                      </a:endParaRPr>
                    </a:p>
                  </a:txBody>
                  <a:tcPr/>
                </a:tc>
                <a:tc>
                  <a:txBody>
                    <a:bodyPr/>
                    <a:lstStyle/>
                    <a:p>
                      <a:r>
                        <a:rPr lang="en-US" sz="1400" dirty="0" smtClean="0"/>
                        <a:t>IOCCG Report</a:t>
                      </a:r>
                      <a:r>
                        <a:rPr lang="en-US" sz="1400" baseline="0" dirty="0" smtClean="0"/>
                        <a:t> for Level 1 OCR requirements</a:t>
                      </a:r>
                      <a:endParaRPr lang="en-US" sz="1400" dirty="0"/>
                    </a:p>
                  </a:txBody>
                  <a:tcPr/>
                </a:tc>
                <a:tc>
                  <a:txBody>
                    <a:bodyPr/>
                    <a:lstStyle/>
                    <a:p>
                      <a:r>
                        <a:rPr lang="en-US" dirty="0" smtClean="0"/>
                        <a:t>30 Jan 12</a:t>
                      </a:r>
                      <a:endParaRPr lang="en-US" dirty="0"/>
                    </a:p>
                  </a:txBody>
                  <a:tcPr/>
                </a:tc>
              </a:tr>
              <a:tr h="370840">
                <a:tc>
                  <a:txBody>
                    <a:bodyPr/>
                    <a:lstStyle/>
                    <a:p>
                      <a:r>
                        <a:rPr lang="en-US" dirty="0" smtClean="0"/>
                        <a:t>IN-01-C2_4</a:t>
                      </a:r>
                      <a:endParaRPr lang="en-US" dirty="0"/>
                    </a:p>
                  </a:txBody>
                  <a:tcPr/>
                </a:tc>
                <a:tc>
                  <a:txBody>
                    <a:bodyPr/>
                    <a:lstStyle/>
                    <a:p>
                      <a:r>
                        <a:rPr lang="en-US" dirty="0" smtClean="0">
                          <a:solidFill>
                            <a:srgbClr val="002060"/>
                          </a:solidFill>
                        </a:rPr>
                        <a:t>NASA</a:t>
                      </a:r>
                      <a:endParaRPr lang="en-US" dirty="0">
                        <a:solidFill>
                          <a:srgbClr val="002060"/>
                        </a:solidFill>
                      </a:endParaRPr>
                    </a:p>
                  </a:txBody>
                  <a:tcPr/>
                </a:tc>
                <a:tc>
                  <a:txBody>
                    <a:bodyPr/>
                    <a:lstStyle/>
                    <a:p>
                      <a:r>
                        <a:rPr lang="en-US" sz="1400" dirty="0" smtClean="0"/>
                        <a:t>Long-term ozone</a:t>
                      </a:r>
                      <a:r>
                        <a:rPr lang="en-US" sz="1400" baseline="0" dirty="0" smtClean="0"/>
                        <a:t> record harmonization</a:t>
                      </a:r>
                      <a:endParaRPr lang="en-US" sz="1400" dirty="0"/>
                    </a:p>
                  </a:txBody>
                  <a:tcPr/>
                </a:tc>
                <a:tc>
                  <a:txBody>
                    <a:bodyPr/>
                    <a:lstStyle/>
                    <a:p>
                      <a:r>
                        <a:rPr lang="en-US" dirty="0" smtClean="0"/>
                        <a:t>15 Feb 12</a:t>
                      </a:r>
                      <a:endParaRPr lang="en-US" dirty="0"/>
                    </a:p>
                  </a:txBody>
                  <a:tcPr/>
                </a:tc>
              </a:tr>
            </a:tbl>
          </a:graphicData>
        </a:graphic>
      </p:graphicFrame>
      <p:sp>
        <p:nvSpPr>
          <p:cNvPr id="3" name="TextBox 2"/>
          <p:cNvSpPr txBox="1"/>
          <p:nvPr/>
        </p:nvSpPr>
        <p:spPr>
          <a:xfrm>
            <a:off x="147037" y="6523401"/>
            <a:ext cx="3999506" cy="261610"/>
          </a:xfrm>
          <a:prstGeom prst="rect">
            <a:avLst/>
          </a:prstGeom>
          <a:noFill/>
        </p:spPr>
        <p:txBody>
          <a:bodyPr wrap="square" rtlCol="0">
            <a:spAutoFit/>
          </a:bodyPr>
          <a:lstStyle/>
          <a:p>
            <a:r>
              <a:rPr lang="en-US" sz="1100" dirty="0" smtClean="0">
                <a:solidFill>
                  <a:srgbClr val="009900"/>
                </a:solidFill>
              </a:rPr>
              <a:t>Green text means that updates have been promised</a:t>
            </a:r>
            <a:endParaRPr lang="en-US" sz="1100" dirty="0">
              <a:solidFill>
                <a:srgbClr val="009900"/>
              </a:solidFill>
            </a:endParaRPr>
          </a:p>
        </p:txBody>
      </p:sp>
      <p:sp>
        <p:nvSpPr>
          <p:cNvPr id="4" name="TextBox 3"/>
          <p:cNvSpPr txBox="1"/>
          <p:nvPr/>
        </p:nvSpPr>
        <p:spPr>
          <a:xfrm rot="19700778">
            <a:off x="1043800" y="2943511"/>
            <a:ext cx="6205485" cy="1323439"/>
          </a:xfrm>
          <a:prstGeom prst="rect">
            <a:avLst/>
          </a:prstGeom>
          <a:noFill/>
        </p:spPr>
        <p:txBody>
          <a:bodyPr wrap="square" rtlCol="0">
            <a:spAutoFit/>
          </a:bodyPr>
          <a:lstStyle/>
          <a:p>
            <a:r>
              <a:rPr lang="en-US" sz="8000" b="1" dirty="0" smtClean="0">
                <a:solidFill>
                  <a:srgbClr val="CC0066"/>
                </a:solidFill>
              </a:rPr>
              <a:t>CENSORED</a:t>
            </a:r>
            <a:endParaRPr lang="en-US" sz="8000" b="1" dirty="0">
              <a:solidFill>
                <a:srgbClr val="CC0066"/>
              </a:solidFill>
            </a:endParaRPr>
          </a:p>
        </p:txBody>
      </p:sp>
    </p:spTree>
    <p:extLst>
      <p:ext uri="{BB962C8B-B14F-4D97-AF65-F5344CB8AC3E}">
        <p14:creationId xmlns:p14="http://schemas.microsoft.com/office/powerpoint/2010/main" val="966469184"/>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endParaRPr lang="en-US" dirty="0" smtClean="0">
              <a:latin typeface="Tahoma" pitchFamily="-106" charset="0"/>
              <a:ea typeface="ＭＳ Ｐゴシック" pitchFamily="-106" charset="-128"/>
              <a:cs typeface="Tahoma" pitchFamily="-106" charset="0"/>
            </a:endParaRPr>
          </a:p>
        </p:txBody>
      </p:sp>
      <p:sp>
        <p:nvSpPr>
          <p:cNvPr id="6" name="Rectangle 3"/>
          <p:cNvSpPr txBox="1">
            <a:spLocks noChangeArrowheads="1"/>
          </p:cNvSpPr>
          <p:nvPr/>
        </p:nvSpPr>
        <p:spPr>
          <a:xfrm>
            <a:off x="147037" y="1416908"/>
            <a:ext cx="8832205" cy="5129942"/>
          </a:xfrm>
          <a:prstGeom prst="rect">
            <a:avLst/>
          </a:prstGeom>
        </p:spPr>
        <p:txBody>
          <a:bodyPr/>
          <a:lstStyle/>
          <a:p>
            <a:pPr defTabSz="914400">
              <a:lnSpc>
                <a:spcPct val="90000"/>
              </a:lnSpc>
              <a:spcBef>
                <a:spcPct val="20000"/>
              </a:spcBef>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932861807"/>
              </p:ext>
            </p:extLst>
          </p:nvPr>
        </p:nvGraphicFramePr>
        <p:xfrm>
          <a:off x="55232" y="1413681"/>
          <a:ext cx="8924010" cy="2372360"/>
        </p:xfrm>
        <a:graphic>
          <a:graphicData uri="http://schemas.openxmlformats.org/drawingml/2006/table">
            <a:tbl>
              <a:tblPr firstRow="1" bandRow="1">
                <a:tableStyleId>{00A15C55-8517-42AA-B614-E9B94910E393}</a:tableStyleId>
              </a:tblPr>
              <a:tblGrid>
                <a:gridCol w="1664888"/>
                <a:gridCol w="2302735"/>
                <a:gridCol w="3454102"/>
                <a:gridCol w="1502285"/>
              </a:tblGrid>
              <a:tr h="370840">
                <a:tc>
                  <a:txBody>
                    <a:bodyPr/>
                    <a:lstStyle/>
                    <a:p>
                      <a:r>
                        <a:rPr lang="en-US" dirty="0" smtClean="0"/>
                        <a:t>Action</a:t>
                      </a:r>
                      <a:endParaRPr lang="en-US" dirty="0"/>
                    </a:p>
                  </a:txBody>
                  <a:tcPr/>
                </a:tc>
                <a:tc>
                  <a:txBody>
                    <a:bodyPr/>
                    <a:lstStyle/>
                    <a:p>
                      <a:r>
                        <a:rPr lang="en-US" dirty="0" smtClean="0"/>
                        <a:t>Lead Agency</a:t>
                      </a:r>
                      <a:endParaRPr lang="en-US" dirty="0"/>
                    </a:p>
                  </a:txBody>
                  <a:tcPr/>
                </a:tc>
                <a:tc>
                  <a:txBody>
                    <a:bodyPr/>
                    <a:lstStyle/>
                    <a:p>
                      <a:r>
                        <a:rPr lang="en-US" dirty="0" smtClean="0"/>
                        <a:t>Short Description</a:t>
                      </a:r>
                      <a:endParaRPr lang="en-US" dirty="0"/>
                    </a:p>
                  </a:txBody>
                  <a:tcPr/>
                </a:tc>
                <a:tc>
                  <a:txBody>
                    <a:bodyPr/>
                    <a:lstStyle/>
                    <a:p>
                      <a:r>
                        <a:rPr lang="en-US" dirty="0" smtClean="0"/>
                        <a:t>Last Update</a:t>
                      </a:r>
                      <a:endParaRPr lang="en-US" dirty="0"/>
                    </a:p>
                  </a:txBody>
                  <a:tcPr/>
                </a:tc>
              </a:tr>
              <a:tr h="370840">
                <a:tc>
                  <a:txBody>
                    <a:bodyPr/>
                    <a:lstStyle/>
                    <a:p>
                      <a:r>
                        <a:rPr lang="en-US" dirty="0" smtClean="0"/>
                        <a:t>IN-02-C1_2</a:t>
                      </a:r>
                      <a:endParaRPr lang="en-US" dirty="0"/>
                    </a:p>
                  </a:txBody>
                  <a:tcPr/>
                </a:tc>
                <a:tc>
                  <a:txBody>
                    <a:bodyPr/>
                    <a:lstStyle/>
                    <a:p>
                      <a:r>
                        <a:rPr lang="en-US" dirty="0" smtClean="0"/>
                        <a:t>UKSA</a:t>
                      </a:r>
                      <a:endParaRPr lang="en-US" dirty="0"/>
                    </a:p>
                  </a:txBody>
                  <a:tcPr/>
                </a:tc>
                <a:tc>
                  <a:txBody>
                    <a:bodyPr/>
                    <a:lstStyle/>
                    <a:p>
                      <a:r>
                        <a:rPr lang="en-US" sz="1400" dirty="0" smtClean="0"/>
                        <a:t>DOME-C multi</a:t>
                      </a:r>
                      <a:r>
                        <a:rPr lang="en-US" sz="1400" baseline="0" dirty="0" smtClean="0"/>
                        <a:t>-sensor experiment</a:t>
                      </a:r>
                      <a:endParaRPr lang="en-US" sz="1400" dirty="0"/>
                    </a:p>
                  </a:txBody>
                  <a:tcPr/>
                </a:tc>
                <a:tc>
                  <a:txBody>
                    <a:bodyPr/>
                    <a:lstStyle/>
                    <a:p>
                      <a:r>
                        <a:rPr lang="en-US" dirty="0" smtClean="0"/>
                        <a:t>12 Feb 12</a:t>
                      </a:r>
                      <a:endParaRPr lang="en-US" dirty="0"/>
                    </a:p>
                  </a:txBody>
                  <a:tcPr/>
                </a:tc>
              </a:tr>
              <a:tr h="370840">
                <a:tc>
                  <a:txBody>
                    <a:bodyPr/>
                    <a:lstStyle/>
                    <a:p>
                      <a:r>
                        <a:rPr lang="en-US" dirty="0" smtClean="0"/>
                        <a:t>IN-02-C1_3</a:t>
                      </a:r>
                      <a:endParaRPr lang="en-US" dirty="0"/>
                    </a:p>
                  </a:txBody>
                  <a:tcPr/>
                </a:tc>
                <a:tc>
                  <a:txBody>
                    <a:bodyPr/>
                    <a:lstStyle/>
                    <a:p>
                      <a:r>
                        <a:rPr lang="en-US" dirty="0" smtClean="0"/>
                        <a:t>USGS</a:t>
                      </a:r>
                      <a:endParaRPr lang="en-US" dirty="0"/>
                    </a:p>
                  </a:txBody>
                  <a:tcPr/>
                </a:tc>
                <a:tc>
                  <a:txBody>
                    <a:bodyPr/>
                    <a:lstStyle/>
                    <a:p>
                      <a:r>
                        <a:rPr lang="en-US" sz="1400" dirty="0" smtClean="0"/>
                        <a:t>CEOS QA4EO implementation</a:t>
                      </a:r>
                      <a:endParaRPr lang="en-US" sz="1400" dirty="0"/>
                    </a:p>
                  </a:txBody>
                  <a:tcPr/>
                </a:tc>
                <a:tc>
                  <a:txBody>
                    <a:bodyPr/>
                    <a:lstStyle/>
                    <a:p>
                      <a:r>
                        <a:rPr lang="en-US" dirty="0" smtClean="0"/>
                        <a:t>31 Jan 12</a:t>
                      </a:r>
                      <a:endParaRPr lang="en-US" dirty="0"/>
                    </a:p>
                  </a:txBody>
                  <a:tcPr/>
                </a:tc>
              </a:tr>
              <a:tr h="370840">
                <a:tc>
                  <a:txBody>
                    <a:bodyPr/>
                    <a:lstStyle/>
                    <a:p>
                      <a:r>
                        <a:rPr lang="en-US" dirty="0" smtClean="0"/>
                        <a:t>IN-02-C1_4</a:t>
                      </a:r>
                      <a:endParaRPr lang="en-US" dirty="0"/>
                    </a:p>
                  </a:txBody>
                  <a:tcPr/>
                </a:tc>
                <a:tc>
                  <a:txBody>
                    <a:bodyPr/>
                    <a:lstStyle/>
                    <a:p>
                      <a:r>
                        <a:rPr lang="en-US" dirty="0" smtClean="0">
                          <a:solidFill>
                            <a:srgbClr val="002060"/>
                          </a:solidFill>
                        </a:rPr>
                        <a:t>USGS,</a:t>
                      </a:r>
                      <a:r>
                        <a:rPr lang="en-US" baseline="0" dirty="0" smtClean="0">
                          <a:solidFill>
                            <a:srgbClr val="002060"/>
                          </a:solidFill>
                        </a:rPr>
                        <a:t> ESA</a:t>
                      </a:r>
                      <a:endParaRPr lang="en-US" dirty="0">
                        <a:solidFill>
                          <a:srgbClr val="002060"/>
                        </a:solidFill>
                      </a:endParaRPr>
                    </a:p>
                  </a:txBody>
                  <a:tcPr/>
                </a:tc>
                <a:tc>
                  <a:txBody>
                    <a:bodyPr/>
                    <a:lstStyle/>
                    <a:p>
                      <a:r>
                        <a:rPr lang="en-US" sz="1400" dirty="0" smtClean="0"/>
                        <a:t>Cal/</a:t>
                      </a:r>
                      <a:r>
                        <a:rPr lang="en-US" sz="1400" dirty="0" err="1" smtClean="0"/>
                        <a:t>val</a:t>
                      </a:r>
                      <a:r>
                        <a:rPr lang="en-US" sz="1400" dirty="0" smtClean="0"/>
                        <a:t> portal for QA4EO</a:t>
                      </a:r>
                      <a:endParaRPr lang="en-US" sz="1400" dirty="0"/>
                    </a:p>
                  </a:txBody>
                  <a:tcPr/>
                </a:tc>
                <a:tc>
                  <a:txBody>
                    <a:bodyPr/>
                    <a:lstStyle/>
                    <a:p>
                      <a:r>
                        <a:rPr lang="en-US" dirty="0" smtClean="0"/>
                        <a:t>13 Feb 12</a:t>
                      </a:r>
                      <a:endParaRPr lang="en-US" dirty="0"/>
                    </a:p>
                  </a:txBody>
                  <a:tcPr/>
                </a:tc>
              </a:tr>
              <a:tr h="370840">
                <a:tc>
                  <a:txBody>
                    <a:bodyPr/>
                    <a:lstStyle/>
                    <a:p>
                      <a:r>
                        <a:rPr lang="en-US" dirty="0" smtClean="0"/>
                        <a:t>IN-02-C1_5</a:t>
                      </a:r>
                      <a:endParaRPr lang="en-US" dirty="0"/>
                    </a:p>
                  </a:txBody>
                  <a:tcPr/>
                </a:tc>
                <a:tc>
                  <a:txBody>
                    <a:bodyPr/>
                    <a:lstStyle/>
                    <a:p>
                      <a:r>
                        <a:rPr lang="en-US" dirty="0" smtClean="0">
                          <a:solidFill>
                            <a:srgbClr val="002060"/>
                          </a:solidFill>
                        </a:rPr>
                        <a:t>USGS</a:t>
                      </a:r>
                      <a:endParaRPr lang="en-US" dirty="0">
                        <a:solidFill>
                          <a:srgbClr val="002060"/>
                        </a:solidFill>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solidFill>
                            <a:srgbClr val="002060"/>
                          </a:solidFill>
                        </a:rPr>
                        <a:t>Data and information interoperability</a:t>
                      </a:r>
                      <a:r>
                        <a:rPr lang="en-US" sz="1400" baseline="0" dirty="0" smtClean="0">
                          <a:solidFill>
                            <a:schemeClr val="dk1"/>
                          </a:solidFill>
                        </a:rPr>
                        <a:t> and harmonization in CEOS and GEO</a:t>
                      </a:r>
                      <a:endParaRPr lang="en-US" sz="1400" dirty="0" smtClean="0">
                        <a:solidFill>
                          <a:srgbClr val="002060"/>
                        </a:solidFill>
                      </a:endParaRPr>
                    </a:p>
                  </a:txBody>
                  <a:tcPr/>
                </a:tc>
                <a:tc>
                  <a:txBody>
                    <a:bodyPr/>
                    <a:lstStyle/>
                    <a:p>
                      <a:r>
                        <a:rPr lang="en-US" dirty="0" smtClean="0"/>
                        <a:t>10 Feb</a:t>
                      </a:r>
                      <a:r>
                        <a:rPr lang="en-US" baseline="0" dirty="0" smtClean="0"/>
                        <a:t> 12</a:t>
                      </a:r>
                      <a:endParaRPr lang="en-US" dirty="0"/>
                    </a:p>
                  </a:txBody>
                  <a:tcPr/>
                </a:tc>
              </a:tr>
              <a:tr h="370840">
                <a:tc>
                  <a:txBody>
                    <a:bodyPr/>
                    <a:lstStyle/>
                    <a:p>
                      <a:r>
                        <a:rPr lang="en-US" dirty="0" smtClean="0"/>
                        <a:t>WA-01-C5_2</a:t>
                      </a:r>
                      <a:endParaRPr lang="en-US" dirty="0"/>
                    </a:p>
                  </a:txBody>
                  <a:tcPr/>
                </a:tc>
                <a:tc>
                  <a:txBody>
                    <a:bodyPr/>
                    <a:lstStyle/>
                    <a:p>
                      <a:r>
                        <a:rPr lang="en-US" dirty="0" smtClean="0">
                          <a:solidFill>
                            <a:srgbClr val="002060"/>
                          </a:solidFill>
                        </a:rPr>
                        <a:t>ESA</a:t>
                      </a:r>
                      <a:endParaRPr lang="en-US" dirty="0">
                        <a:solidFill>
                          <a:srgbClr val="002060"/>
                        </a:solidFill>
                      </a:endParaRPr>
                    </a:p>
                  </a:txBody>
                  <a:tcPr/>
                </a:tc>
                <a:tc>
                  <a:txBody>
                    <a:bodyPr/>
                    <a:lstStyle/>
                    <a:p>
                      <a:r>
                        <a:rPr lang="en-US" sz="1400" dirty="0" smtClean="0"/>
                        <a:t>Follow-on TIGER activities</a:t>
                      </a:r>
                      <a:endParaRPr lang="en-US" sz="1400" dirty="0"/>
                    </a:p>
                  </a:txBody>
                  <a:tcPr/>
                </a:tc>
                <a:tc>
                  <a:txBody>
                    <a:bodyPr/>
                    <a:lstStyle/>
                    <a:p>
                      <a:r>
                        <a:rPr lang="en-US" dirty="0" smtClean="0"/>
                        <a:t>28 Feb 12</a:t>
                      </a:r>
                      <a:endParaRPr lang="en-US" dirty="0"/>
                    </a:p>
                  </a:txBody>
                  <a:tcPr/>
                </a:tc>
              </a:tr>
            </a:tbl>
          </a:graphicData>
        </a:graphic>
      </p:graphicFrame>
      <p:sp>
        <p:nvSpPr>
          <p:cNvPr id="7" name="TextBox 6"/>
          <p:cNvSpPr txBox="1"/>
          <p:nvPr/>
        </p:nvSpPr>
        <p:spPr>
          <a:xfrm rot="19700778">
            <a:off x="1043800" y="2943511"/>
            <a:ext cx="6205485" cy="1323439"/>
          </a:xfrm>
          <a:prstGeom prst="rect">
            <a:avLst/>
          </a:prstGeom>
          <a:noFill/>
        </p:spPr>
        <p:txBody>
          <a:bodyPr wrap="square" rtlCol="0">
            <a:spAutoFit/>
          </a:bodyPr>
          <a:lstStyle/>
          <a:p>
            <a:r>
              <a:rPr lang="en-US" sz="8000" b="1" dirty="0" smtClean="0">
                <a:solidFill>
                  <a:srgbClr val="CC0066"/>
                </a:solidFill>
              </a:rPr>
              <a:t>CENSORED</a:t>
            </a:r>
            <a:endParaRPr lang="en-US" sz="8000" b="1" dirty="0">
              <a:solidFill>
                <a:srgbClr val="CC0066"/>
              </a:solidFill>
            </a:endParaRPr>
          </a:p>
        </p:txBody>
      </p:sp>
    </p:spTree>
    <p:extLst>
      <p:ext uri="{BB962C8B-B14F-4D97-AF65-F5344CB8AC3E}">
        <p14:creationId xmlns:p14="http://schemas.microsoft.com/office/powerpoint/2010/main" val="3024008622"/>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1638" y="0"/>
            <a:ext cx="7396162" cy="899409"/>
          </a:xfrm>
        </p:spPr>
        <p:txBody>
          <a:bodyPr/>
          <a:lstStyle/>
          <a:p>
            <a:r>
              <a:rPr lang="en-US" dirty="0" smtClean="0"/>
              <a:t>Or maybe I’m not into public shaming anymore</a:t>
            </a:r>
            <a:endParaRPr lang="en-US" dirty="0"/>
          </a:p>
        </p:txBody>
      </p:sp>
      <p:sp>
        <p:nvSpPr>
          <p:cNvPr id="3" name="Content Placeholder 2"/>
          <p:cNvSpPr>
            <a:spLocks noGrp="1"/>
          </p:cNvSpPr>
          <p:nvPr>
            <p:ph idx="1"/>
          </p:nvPr>
        </p:nvSpPr>
        <p:spPr>
          <a:xfrm>
            <a:off x="296863" y="1457325"/>
            <a:ext cx="8445500" cy="5198308"/>
          </a:xfrm>
        </p:spPr>
        <p:txBody>
          <a:bodyPr/>
          <a:lstStyle/>
          <a:p>
            <a:pPr marL="0" indent="0">
              <a:buNone/>
            </a:pPr>
            <a:r>
              <a:rPr lang="en-US" dirty="0" smtClean="0"/>
              <a:t>Let’s Focus on Positive!</a:t>
            </a:r>
          </a:p>
          <a:p>
            <a:r>
              <a:rPr lang="en-US" sz="2000" dirty="0" smtClean="0"/>
              <a:t>Climate Actions: </a:t>
            </a:r>
          </a:p>
          <a:p>
            <a:pPr lvl="1"/>
            <a:r>
              <a:rPr lang="en-US" sz="1800" dirty="0" smtClean="0"/>
              <a:t>ECV, CEOS Report to the GCOS IP, CTF, FCT, have all been reported on previously – good progress</a:t>
            </a:r>
          </a:p>
          <a:p>
            <a:pPr lvl="1"/>
            <a:r>
              <a:rPr lang="en-US" sz="1800" dirty="0" smtClean="0"/>
              <a:t>HIGHLIGHT – CTF has already reported on current status of the CEOS Report; things are progressing, though at a tad slower pace and with less resources than expected</a:t>
            </a:r>
          </a:p>
          <a:p>
            <a:r>
              <a:rPr lang="en-US" sz="2000" dirty="0" smtClean="0"/>
              <a:t>Disaster Actions:</a:t>
            </a:r>
          </a:p>
          <a:p>
            <a:pPr lvl="1"/>
            <a:r>
              <a:rPr lang="en-US" sz="1800" dirty="0" smtClean="0"/>
              <a:t>Reference model for v1.0 draft prepared, </a:t>
            </a:r>
            <a:r>
              <a:rPr lang="en-US" sz="1800" dirty="0" err="1" smtClean="0"/>
              <a:t>Geohazards</a:t>
            </a:r>
            <a:r>
              <a:rPr lang="en-US" sz="1800" dirty="0" smtClean="0"/>
              <a:t> supersites reported on previously</a:t>
            </a:r>
          </a:p>
          <a:p>
            <a:pPr lvl="1"/>
            <a:r>
              <a:rPr lang="en-US" sz="1800" dirty="0" smtClean="0">
                <a:solidFill>
                  <a:srgbClr val="CC0066"/>
                </a:solidFill>
              </a:rPr>
              <a:t>Delivery of targeted EO-1 and Radarsat-2 acquisitions in response to Ernesto and Isaac – Caribbean Satellite Disaster Pilot</a:t>
            </a:r>
          </a:p>
          <a:p>
            <a:r>
              <a:rPr lang="en-US" sz="2000" dirty="0" smtClean="0"/>
              <a:t>Institutions and Development Actions:</a:t>
            </a:r>
          </a:p>
          <a:p>
            <a:pPr lvl="1"/>
            <a:r>
              <a:rPr lang="en-US" sz="1800" dirty="0" smtClean="0"/>
              <a:t>SEO is progressing data policy study</a:t>
            </a:r>
          </a:p>
          <a:p>
            <a:pPr lvl="1"/>
            <a:r>
              <a:rPr lang="en-US" sz="1800" dirty="0" err="1" smtClean="0"/>
              <a:t>Suomi</a:t>
            </a:r>
            <a:r>
              <a:rPr lang="en-US" sz="1800" dirty="0" smtClean="0"/>
              <a:t> NPP ATMS, OMPS, </a:t>
            </a:r>
            <a:r>
              <a:rPr lang="en-US" sz="1800" dirty="0" err="1" smtClean="0"/>
              <a:t>CrIS</a:t>
            </a:r>
            <a:r>
              <a:rPr lang="en-US" sz="1800" dirty="0" smtClean="0"/>
              <a:t>, and VIIRS datasets available</a:t>
            </a:r>
          </a:p>
        </p:txBody>
      </p:sp>
    </p:spTree>
    <p:extLst>
      <p:ext uri="{BB962C8B-B14F-4D97-AF65-F5344CB8AC3E}">
        <p14:creationId xmlns:p14="http://schemas.microsoft.com/office/powerpoint/2010/main" val="2966373827"/>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Highlights </a:t>
            </a:r>
            <a:r>
              <a:rPr lang="en-US" dirty="0" err="1" smtClean="0"/>
              <a:t>Con’t</a:t>
            </a:r>
            <a:endParaRPr lang="en-US" dirty="0"/>
          </a:p>
        </p:txBody>
      </p:sp>
      <p:sp>
        <p:nvSpPr>
          <p:cNvPr id="3" name="Content Placeholder 2"/>
          <p:cNvSpPr>
            <a:spLocks noGrp="1"/>
          </p:cNvSpPr>
          <p:nvPr>
            <p:ph idx="1"/>
          </p:nvPr>
        </p:nvSpPr>
        <p:spPr>
          <a:xfrm>
            <a:off x="296862" y="1457325"/>
            <a:ext cx="8847137" cy="4864100"/>
          </a:xfrm>
        </p:spPr>
        <p:txBody>
          <a:bodyPr/>
          <a:lstStyle/>
          <a:p>
            <a:r>
              <a:rPr lang="en-US" dirty="0" smtClean="0"/>
              <a:t>Institutions and Development (</a:t>
            </a:r>
            <a:r>
              <a:rPr lang="en-US" dirty="0" err="1" smtClean="0"/>
              <a:t>con’t</a:t>
            </a:r>
            <a:r>
              <a:rPr lang="en-US" dirty="0" smtClean="0"/>
              <a:t>):</a:t>
            </a:r>
          </a:p>
          <a:p>
            <a:pPr lvl="1"/>
            <a:r>
              <a:rPr lang="en-US" sz="2000" dirty="0" err="1" smtClean="0"/>
              <a:t>GEONetCab</a:t>
            </a:r>
            <a:r>
              <a:rPr lang="en-US" sz="2000" dirty="0" smtClean="0"/>
              <a:t> portal integration – search module fully operational</a:t>
            </a:r>
          </a:p>
          <a:p>
            <a:pPr lvl="1"/>
            <a:r>
              <a:rPr lang="en-US" sz="2000" dirty="0" err="1" smtClean="0"/>
              <a:t>WGCapD</a:t>
            </a:r>
            <a:r>
              <a:rPr lang="en-US" sz="2000" dirty="0" smtClean="0"/>
              <a:t> planning SRTM workshop in Nairobi in November</a:t>
            </a:r>
          </a:p>
          <a:p>
            <a:pPr lvl="1"/>
            <a:r>
              <a:rPr lang="en-US" sz="2000" dirty="0" smtClean="0">
                <a:solidFill>
                  <a:srgbClr val="CC0066"/>
                </a:solidFill>
              </a:rPr>
              <a:t>EO Handbook for Rio+20</a:t>
            </a:r>
          </a:p>
          <a:p>
            <a:r>
              <a:rPr lang="en-US" dirty="0" smtClean="0"/>
              <a:t>Infrastructure:</a:t>
            </a:r>
          </a:p>
          <a:p>
            <a:pPr lvl="1"/>
            <a:r>
              <a:rPr lang="en-US" sz="2000" dirty="0" smtClean="0"/>
              <a:t>LSI Explorer (map interface) released in July to WGISS/CWIC for review</a:t>
            </a:r>
          </a:p>
          <a:p>
            <a:pPr lvl="1"/>
            <a:r>
              <a:rPr lang="en-US" sz="2000" dirty="0" smtClean="0"/>
              <a:t>CWIC operational status still underway; need to identify funding</a:t>
            </a:r>
          </a:p>
          <a:p>
            <a:pPr lvl="1"/>
            <a:r>
              <a:rPr lang="en-US" sz="2000" dirty="0" smtClean="0"/>
              <a:t>SDCG moving forward</a:t>
            </a:r>
          </a:p>
          <a:p>
            <a:pPr lvl="1"/>
            <a:r>
              <a:rPr lang="en-US" sz="2000" dirty="0" smtClean="0"/>
              <a:t>CEOS Water Portal version 1: </a:t>
            </a:r>
            <a:r>
              <a:rPr lang="en-US" sz="2000" dirty="0" smtClean="0">
                <a:hlinkClick r:id="rId2"/>
              </a:rPr>
              <a:t>www.waterportal.ceos.org</a:t>
            </a:r>
            <a:endParaRPr lang="en-US" sz="2000" dirty="0"/>
          </a:p>
          <a:p>
            <a:pPr lvl="1"/>
            <a:r>
              <a:rPr lang="en-US" sz="2000" dirty="0" smtClean="0"/>
              <a:t>SST VC Portal version 1</a:t>
            </a:r>
            <a:r>
              <a:rPr lang="en-US" sz="2000" smtClean="0"/>
              <a:t>: </a:t>
            </a:r>
            <a:r>
              <a:rPr lang="en-US" sz="2000" smtClean="0">
                <a:hlinkClick r:id="rId3"/>
              </a:rPr>
              <a:t>www.ceos.org/sst</a:t>
            </a:r>
            <a:r>
              <a:rPr lang="en-US" sz="2000" smtClean="0"/>
              <a:t> </a:t>
            </a:r>
            <a:endParaRPr lang="en-US" sz="2000" dirty="0" smtClean="0"/>
          </a:p>
          <a:p>
            <a:pPr lvl="1"/>
            <a:r>
              <a:rPr lang="en-US" sz="2000" dirty="0" smtClean="0"/>
              <a:t>GEO Water Cycle report – CEOS is writing a number of chapters</a:t>
            </a:r>
          </a:p>
          <a:p>
            <a:pPr lvl="1"/>
            <a:r>
              <a:rPr lang="en-US" sz="2000" dirty="0" smtClean="0"/>
              <a:t>Precipitation Portal concept and implementation plan</a:t>
            </a:r>
            <a:endParaRPr lang="en-US" sz="2000" dirty="0"/>
          </a:p>
        </p:txBody>
      </p:sp>
    </p:spTree>
    <p:extLst>
      <p:ext uri="{BB962C8B-B14F-4D97-AF65-F5344CB8AC3E}">
        <p14:creationId xmlns:p14="http://schemas.microsoft.com/office/powerpoint/2010/main" val="31377562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14</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What is This?</a:t>
            </a:r>
          </a:p>
        </p:txBody>
      </p:sp>
      <p:sp>
        <p:nvSpPr>
          <p:cNvPr id="6" name="Rectangle 3"/>
          <p:cNvSpPr txBox="1">
            <a:spLocks noChangeArrowheads="1"/>
          </p:cNvSpPr>
          <p:nvPr/>
        </p:nvSpPr>
        <p:spPr>
          <a:xfrm>
            <a:off x="147037" y="1416908"/>
            <a:ext cx="8832205" cy="5129942"/>
          </a:xfrm>
          <a:prstGeom prst="rect">
            <a:avLst/>
          </a:prstGeom>
        </p:spPr>
        <p:txBody>
          <a:bodyPr/>
          <a:lstStyle/>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pic>
        <p:nvPicPr>
          <p:cNvPr id="5" name="Picture 4"/>
          <p:cNvPicPr/>
          <p:nvPr/>
        </p:nvPicPr>
        <p:blipFill>
          <a:blip r:embed="rId3" cstate="print"/>
          <a:srcRect/>
          <a:stretch>
            <a:fillRect/>
          </a:stretch>
        </p:blipFill>
        <p:spPr bwMode="auto">
          <a:xfrm>
            <a:off x="930219" y="1536811"/>
            <a:ext cx="7330911" cy="5124120"/>
          </a:xfrm>
          <a:prstGeom prst="rect">
            <a:avLst/>
          </a:prstGeom>
          <a:noFill/>
          <a:ln w="9525">
            <a:noFill/>
            <a:miter lim="800000"/>
            <a:headEnd/>
            <a:tailEnd/>
          </a:ln>
        </p:spPr>
      </p:pic>
    </p:spTree>
    <p:extLst>
      <p:ext uri="{BB962C8B-B14F-4D97-AF65-F5344CB8AC3E}">
        <p14:creationId xmlns:p14="http://schemas.microsoft.com/office/powerpoint/2010/main" val="4277671171"/>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Actions Reminders</a:t>
            </a:r>
          </a:p>
        </p:txBody>
      </p:sp>
      <p:sp>
        <p:nvSpPr>
          <p:cNvPr id="5" name="Rectangle 3"/>
          <p:cNvSpPr txBox="1">
            <a:spLocks noChangeArrowheads="1"/>
          </p:cNvSpPr>
          <p:nvPr/>
        </p:nvSpPr>
        <p:spPr>
          <a:xfrm>
            <a:off x="147037" y="1416908"/>
            <a:ext cx="8832205" cy="5129942"/>
          </a:xfrm>
          <a:prstGeom prst="rect">
            <a:avLst/>
          </a:prstGeom>
        </p:spPr>
        <p:txBody>
          <a:bodyPr/>
          <a:lstStyle/>
          <a:p>
            <a:pPr lvl="0" defTabSz="914400">
              <a:lnSpc>
                <a:spcPct val="90000"/>
              </a:lnSpc>
              <a:spcBef>
                <a:spcPct val="20000"/>
              </a:spcBef>
              <a:defRPr/>
            </a:pPr>
            <a:r>
              <a:rPr lang="en-US" sz="2000" dirty="0"/>
              <a:t>To: Primary POC</a:t>
            </a:r>
            <a:br>
              <a:rPr lang="en-US" sz="2000" dirty="0"/>
            </a:br>
            <a:r>
              <a:rPr lang="en-US" sz="2000" dirty="0"/>
              <a:t/>
            </a:r>
            <a:br>
              <a:rPr lang="en-US" sz="2000" dirty="0"/>
            </a:br>
            <a:r>
              <a:rPr lang="en-US" sz="2000" dirty="0"/>
              <a:t>Subject: CEOS-GEO Action Update</a:t>
            </a:r>
            <a:br>
              <a:rPr lang="en-US" sz="2000" dirty="0"/>
            </a:br>
            <a:r>
              <a:rPr lang="en-US" sz="2000" dirty="0"/>
              <a:t/>
            </a:r>
            <a:br>
              <a:rPr lang="en-US" sz="2000" dirty="0"/>
            </a:br>
            <a:r>
              <a:rPr lang="en-US" sz="2000" dirty="0"/>
              <a:t>Greetings:</a:t>
            </a:r>
            <a:br>
              <a:rPr lang="en-US" sz="2000" dirty="0"/>
            </a:br>
            <a:r>
              <a:rPr lang="en-US" sz="2000" dirty="0"/>
              <a:t/>
            </a:r>
            <a:br>
              <a:rPr lang="en-US" sz="2000" dirty="0"/>
            </a:br>
            <a:r>
              <a:rPr lang="en-US" sz="2000" dirty="0"/>
              <a:t>You are receiving this email message because you are listed as the Primary Point-of-Contact (POC) for the CEOS-GEO Action listed below.  Your action is either due for completion within one month, has not been updated in the past 3 months, or is past due.   Please visit the CEOS-GEO Actions tool (</a:t>
            </a:r>
            <a:r>
              <a:rPr lang="en-US" sz="2000" u="sng" dirty="0">
                <a:hlinkClick r:id="rId3"/>
              </a:rPr>
              <a:t>http://www.ceos-actions.com</a:t>
            </a:r>
            <a:r>
              <a:rPr lang="en-US" sz="2000" dirty="0"/>
              <a:t>) and provide an update to your action in the "Summary and Accomplishments" section.  If you have any questions about the use of the tool or editing access, please contact Kim Keith, CEOS SEO (</a:t>
            </a:r>
            <a:r>
              <a:rPr lang="en-US" sz="2000" u="sng" dirty="0"/>
              <a:t>Kim.E.Keith@gmail.com</a:t>
            </a:r>
            <a:r>
              <a:rPr lang="en-US" sz="2000" dirty="0"/>
              <a:t>).  Thank you.</a:t>
            </a:r>
            <a:br>
              <a:rPr lang="en-US" sz="2000" dirty="0"/>
            </a:br>
            <a:r>
              <a:rPr lang="en-US" sz="2000" dirty="0"/>
              <a:t/>
            </a:r>
            <a:br>
              <a:rPr lang="en-US" sz="2000" dirty="0"/>
            </a:br>
            <a:r>
              <a:rPr lang="en-US" sz="2000" dirty="0"/>
              <a:t>Action: ?????</a:t>
            </a:r>
            <a:br>
              <a:rPr lang="en-US" sz="2000" dirty="0"/>
            </a:br>
            <a:r>
              <a:rPr lang="en-US" sz="2000" dirty="0"/>
              <a:t/>
            </a:r>
            <a:br>
              <a:rPr lang="en-US" sz="2000" dirty="0"/>
            </a:br>
            <a:r>
              <a:rPr lang="en-US" sz="2000" dirty="0" smtClean="0"/>
              <a:t>Deputy CEOS </a:t>
            </a:r>
            <a:r>
              <a:rPr lang="en-US" sz="2000" dirty="0"/>
              <a:t>Executive Officer (CEO)</a:t>
            </a:r>
            <a:br>
              <a:rPr lang="en-US" sz="2000" dirty="0"/>
            </a:br>
            <a:endPar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16</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sz="2800" dirty="0" smtClean="0">
                <a:latin typeface="Tahoma" pitchFamily="-106" charset="0"/>
                <a:ea typeface="ＭＳ Ｐゴシック" pitchFamily="-106" charset="-128"/>
                <a:cs typeface="Tahoma" pitchFamily="-106" charset="0"/>
              </a:rPr>
              <a:t>What to do when you get the Reminder</a:t>
            </a:r>
          </a:p>
        </p:txBody>
      </p:sp>
      <p:sp>
        <p:nvSpPr>
          <p:cNvPr id="5" name="Rectangle 3"/>
          <p:cNvSpPr txBox="1">
            <a:spLocks noChangeArrowheads="1"/>
          </p:cNvSpPr>
          <p:nvPr/>
        </p:nvSpPr>
        <p:spPr>
          <a:xfrm>
            <a:off x="147037" y="1416908"/>
            <a:ext cx="8832205" cy="5129942"/>
          </a:xfrm>
          <a:prstGeom prst="rect">
            <a:avLst/>
          </a:prstGeom>
        </p:spPr>
        <p:txBody>
          <a:bodyPr/>
          <a:lstStyle/>
          <a:p>
            <a:pPr lvl="0" defTabSz="914400">
              <a:lnSpc>
                <a:spcPct val="90000"/>
              </a:lnSpc>
              <a:spcBef>
                <a:spcPct val="20000"/>
              </a:spcBef>
              <a:defRPr/>
            </a:pPr>
            <a:r>
              <a:rPr lang="en-US" sz="2000" b="1" dirty="0" smtClean="0">
                <a:solidFill>
                  <a:schemeClr val="accent4">
                    <a:lumMod val="75000"/>
                    <a:lumOff val="25000"/>
                  </a:schemeClr>
                </a:solidFill>
              </a:rPr>
              <a:t>Step 1:</a:t>
            </a:r>
            <a:r>
              <a:rPr lang="en-US" sz="2000" b="1" dirty="0" smtClean="0">
                <a:solidFill>
                  <a:srgbClr val="002060"/>
                </a:solidFill>
              </a:rPr>
              <a:t>  PLEASE…do NOT delete the message; send the message to your SPAM or Junk Mail, or ignore the message.</a:t>
            </a:r>
          </a:p>
          <a:p>
            <a:pPr lvl="0" defTabSz="914400">
              <a:lnSpc>
                <a:spcPct val="90000"/>
              </a:lnSpc>
              <a:spcBef>
                <a:spcPct val="20000"/>
              </a:spcBef>
              <a:defRPr/>
            </a:pPr>
            <a:endParaRPr lang="en-US" altLang="ja-JP" sz="2000" b="1" kern="0" noProof="0" dirty="0" smtClean="0">
              <a:solidFill>
                <a:srgbClr val="002060"/>
              </a:solidFill>
              <a:latin typeface="Arial" pitchFamily="34" charset="0"/>
              <a:ea typeface="ＭＳ Ｐゴシック" pitchFamily="50" charset="-128"/>
              <a:cs typeface="Arial" pitchFamily="34" charset="0"/>
            </a:endParaRPr>
          </a:p>
          <a:p>
            <a:pPr lvl="0" defTabSz="914400">
              <a:lnSpc>
                <a:spcPct val="90000"/>
              </a:lnSpc>
              <a:spcBef>
                <a:spcPct val="20000"/>
              </a:spcBef>
              <a:defRPr/>
            </a:pPr>
            <a:r>
              <a:rPr kumimoji="0" lang="en-US" altLang="ja-JP" sz="2000" b="1" i="0" u="none" strike="noStrike" kern="0" cap="none" spc="0" normalizeH="0" baseline="0" dirty="0" smtClean="0">
                <a:ln>
                  <a:noFill/>
                </a:ln>
                <a:solidFill>
                  <a:schemeClr val="accent4">
                    <a:lumMod val="75000"/>
                    <a:lumOff val="25000"/>
                  </a:schemeClr>
                </a:solidFill>
                <a:effectLst/>
                <a:uLnTx/>
                <a:uFillTx/>
                <a:latin typeface="Arial" pitchFamily="34" charset="0"/>
                <a:ea typeface="ＭＳ Ｐゴシック" pitchFamily="50" charset="-128"/>
                <a:cs typeface="Arial" pitchFamily="34" charset="0"/>
              </a:rPr>
              <a:t>Step</a:t>
            </a:r>
            <a:r>
              <a:rPr kumimoji="0" lang="en-US" altLang="ja-JP" sz="2000" b="1" i="0" u="none" strike="noStrike" kern="0" cap="none" spc="0" normalizeH="0" dirty="0" smtClean="0">
                <a:ln>
                  <a:noFill/>
                </a:ln>
                <a:solidFill>
                  <a:schemeClr val="accent4">
                    <a:lumMod val="75000"/>
                    <a:lumOff val="25000"/>
                  </a:schemeClr>
                </a:solidFill>
                <a:effectLst/>
                <a:uLnTx/>
                <a:uFillTx/>
                <a:latin typeface="Arial" pitchFamily="34" charset="0"/>
                <a:ea typeface="ＭＳ Ｐゴシック" pitchFamily="50" charset="-128"/>
                <a:cs typeface="Arial" pitchFamily="34" charset="0"/>
              </a:rPr>
              <a:t> 2:</a:t>
            </a:r>
            <a:r>
              <a:rPr kumimoji="0" lang="en-US" altLang="ja-JP" sz="2000" b="1" i="0" u="none" strike="noStrike" kern="0" cap="none" spc="0" normalizeH="0" dirty="0" smtClean="0">
                <a:ln>
                  <a:noFill/>
                </a:ln>
                <a:solidFill>
                  <a:srgbClr val="002060"/>
                </a:solidFill>
                <a:effectLst/>
                <a:uLnTx/>
                <a:uFillTx/>
                <a:latin typeface="Arial" pitchFamily="34" charset="0"/>
                <a:ea typeface="ＭＳ Ｐゴシック" pitchFamily="50" charset="-128"/>
                <a:cs typeface="Arial" pitchFamily="34" charset="0"/>
              </a:rPr>
              <a:t>  Go to the Actions tracker and update the action; if there is nothing to report or change, please at least change the date so we know you are keeping track of the action.</a:t>
            </a:r>
          </a:p>
          <a:p>
            <a:pPr lvl="0" defTabSz="914400">
              <a:lnSpc>
                <a:spcPct val="90000"/>
              </a:lnSpc>
              <a:spcBef>
                <a:spcPct val="20000"/>
              </a:spcBef>
              <a:defRPr/>
            </a:pPr>
            <a:endParaRPr lang="en-US" altLang="ja-JP" sz="2000" b="1" kern="0" baseline="0" noProof="0" dirty="0">
              <a:solidFill>
                <a:srgbClr val="002060"/>
              </a:solidFill>
              <a:latin typeface="Arial" pitchFamily="34" charset="0"/>
              <a:ea typeface="ＭＳ Ｐゴシック" pitchFamily="50" charset="-128"/>
              <a:cs typeface="Arial" pitchFamily="34" charset="0"/>
            </a:endParaRPr>
          </a:p>
          <a:p>
            <a:pPr lvl="0" defTabSz="914400">
              <a:lnSpc>
                <a:spcPct val="90000"/>
              </a:lnSpc>
              <a:spcBef>
                <a:spcPct val="20000"/>
              </a:spcBef>
              <a:defRPr/>
            </a:pPr>
            <a:r>
              <a:rPr kumimoji="0" lang="en-US" altLang="ja-JP" sz="2000" b="1" i="0" u="none" strike="noStrike" kern="0" cap="none" spc="0" normalizeH="0" dirty="0" smtClean="0">
                <a:ln>
                  <a:noFill/>
                </a:ln>
                <a:solidFill>
                  <a:schemeClr val="accent4">
                    <a:lumMod val="75000"/>
                    <a:lumOff val="25000"/>
                  </a:schemeClr>
                </a:solidFill>
                <a:effectLst/>
                <a:uLnTx/>
                <a:uFillTx/>
                <a:latin typeface="Arial" pitchFamily="34" charset="0"/>
                <a:ea typeface="ＭＳ Ｐゴシック" pitchFamily="50" charset="-128"/>
                <a:cs typeface="Arial" pitchFamily="34" charset="0"/>
              </a:rPr>
              <a:t>Step 3:</a:t>
            </a:r>
            <a:r>
              <a:rPr kumimoji="0" lang="en-US" altLang="ja-JP" sz="2000" b="1" i="0" u="none" strike="noStrike" kern="0" cap="none" spc="0" normalizeH="0" dirty="0" smtClean="0">
                <a:ln>
                  <a:noFill/>
                </a:ln>
                <a:solidFill>
                  <a:srgbClr val="002060"/>
                </a:solidFill>
                <a:effectLst/>
                <a:uLnTx/>
                <a:uFillTx/>
                <a:latin typeface="Arial" pitchFamily="34" charset="0"/>
                <a:ea typeface="ＭＳ Ｐゴシック" pitchFamily="50" charset="-128"/>
                <a:cs typeface="Arial" pitchFamily="34" charset="0"/>
              </a:rPr>
              <a:t>  Enjoy the fact that since you have updated the action, you will not receive another pleasant reminder message for at least another three months (or sooner, if the action is due).</a:t>
            </a:r>
            <a:endParaRPr kumimoji="0" lang="en-US" altLang="ja-JP" sz="2000" b="1" i="0" u="none" strike="noStrike" kern="0" cap="none" spc="0" normalizeH="0" baseline="0" noProof="0" dirty="0" smtClean="0">
              <a:ln>
                <a:noFill/>
              </a:ln>
              <a:solidFill>
                <a:srgbClr val="002060"/>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491299014"/>
      </p:ext>
    </p:extLst>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17</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 Look Toward the Future</a:t>
            </a:r>
          </a:p>
        </p:txBody>
      </p:sp>
      <p:sp>
        <p:nvSpPr>
          <p:cNvPr id="6" name="Rectangle 3"/>
          <p:cNvSpPr txBox="1">
            <a:spLocks noChangeArrowheads="1"/>
          </p:cNvSpPr>
          <p:nvPr/>
        </p:nvSpPr>
        <p:spPr>
          <a:xfrm>
            <a:off x="147037" y="1416908"/>
            <a:ext cx="8832205" cy="5129942"/>
          </a:xfrm>
          <a:prstGeom prst="rect">
            <a:avLst/>
          </a:prstGeom>
        </p:spPr>
        <p:txBody>
          <a:bodyPr/>
          <a:lstStyle/>
          <a:p>
            <a:pPr marL="285750"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How do we address actions that are being accomplished in execution of other high priority CEOS initiatives?</a:t>
            </a:r>
          </a:p>
          <a:p>
            <a:pPr marL="742950" lvl="1"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SDCG</a:t>
            </a:r>
          </a:p>
          <a:p>
            <a:pPr marL="742950" lvl="1"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Disaster</a:t>
            </a:r>
          </a:p>
          <a:p>
            <a:pPr marL="742950" lvl="1"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GCOS Climate Actions</a:t>
            </a:r>
          </a:p>
          <a:p>
            <a:pPr marL="285750" indent="-285750" defTabSz="914400">
              <a:lnSpc>
                <a:spcPct val="90000"/>
              </a:lnSpc>
              <a:spcBef>
                <a:spcPct val="20000"/>
              </a:spcBef>
              <a:buFont typeface="Arial" charset="0"/>
              <a:buChar char="•"/>
              <a:defRPr/>
            </a:pPr>
            <a:endParaRPr lang="en-US" altLang="ja-JP" sz="1200" b="1" kern="0" dirty="0" smtClean="0">
              <a:solidFill>
                <a:schemeClr val="tx1">
                  <a:lumMod val="75000"/>
                </a:schemeClr>
              </a:solidFill>
              <a:latin typeface="Arial" pitchFamily="34" charset="0"/>
              <a:ea typeface="ＭＳ Ｐゴシック" pitchFamily="50" charset="-128"/>
              <a:cs typeface="Arial" pitchFamily="34" charset="0"/>
            </a:endParaRPr>
          </a:p>
          <a:p>
            <a:pPr marL="285750"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2012 CEOS Implementation Plan – </a:t>
            </a:r>
            <a:r>
              <a:rPr lang="en-US" altLang="ja-JP" sz="2200" b="1" kern="0" dirty="0" smtClean="0">
                <a:solidFill>
                  <a:schemeClr val="accent4">
                    <a:lumMod val="75000"/>
                    <a:lumOff val="25000"/>
                  </a:schemeClr>
                </a:solidFill>
                <a:latin typeface="Arial" pitchFamily="34" charset="0"/>
                <a:ea typeface="ＭＳ Ｐゴシック" pitchFamily="50" charset="-128"/>
                <a:cs typeface="Arial" pitchFamily="34" charset="0"/>
              </a:rPr>
              <a:t>December 2012</a:t>
            </a:r>
          </a:p>
          <a:p>
            <a:pPr marL="285750" indent="-285750" defTabSz="914400">
              <a:lnSpc>
                <a:spcPct val="90000"/>
              </a:lnSpc>
              <a:spcBef>
                <a:spcPct val="20000"/>
              </a:spcBef>
              <a:buFont typeface="Arial" charset="0"/>
              <a:buChar char="•"/>
              <a:defRPr/>
            </a:pPr>
            <a:endParaRPr lang="en-US" altLang="ja-JP" sz="1400" b="1" kern="0" dirty="0" smtClean="0">
              <a:solidFill>
                <a:schemeClr val="accent4">
                  <a:lumMod val="75000"/>
                  <a:lumOff val="25000"/>
                </a:schemeClr>
              </a:solidFill>
              <a:latin typeface="Arial" pitchFamily="34" charset="0"/>
              <a:ea typeface="ＭＳ Ｐゴシック" pitchFamily="50" charset="-128"/>
              <a:cs typeface="Arial" pitchFamily="34" charset="0"/>
            </a:endParaRPr>
          </a:p>
          <a:p>
            <a:pPr marL="285750"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Updates to the 2012-2015 GEO Work Plan</a:t>
            </a:r>
          </a:p>
          <a:p>
            <a:pPr marL="742950" lvl="1"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Call for Proposals for new CEOS Actions to support GEO Components – </a:t>
            </a:r>
            <a:r>
              <a:rPr lang="en-US" altLang="ja-JP" sz="2200" b="1" kern="0" dirty="0" smtClean="0">
                <a:solidFill>
                  <a:schemeClr val="accent4">
                    <a:lumMod val="75000"/>
                    <a:lumOff val="25000"/>
                  </a:schemeClr>
                </a:solidFill>
                <a:latin typeface="Arial" pitchFamily="34" charset="0"/>
                <a:ea typeface="ＭＳ Ｐゴシック" pitchFamily="50" charset="-128"/>
                <a:cs typeface="Arial" pitchFamily="34" charset="0"/>
              </a:rPr>
              <a:t>January 2013</a:t>
            </a:r>
          </a:p>
          <a:p>
            <a:pPr marL="742950" lvl="1"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Workshop – </a:t>
            </a:r>
            <a:r>
              <a:rPr lang="en-US" altLang="ja-JP" sz="2200" b="1" kern="0" dirty="0" smtClean="0">
                <a:solidFill>
                  <a:schemeClr val="accent4">
                    <a:lumMod val="75000"/>
                    <a:lumOff val="25000"/>
                  </a:schemeClr>
                </a:solidFill>
                <a:latin typeface="Arial" pitchFamily="34" charset="0"/>
                <a:ea typeface="ＭＳ Ｐゴシック" pitchFamily="50" charset="-128"/>
                <a:cs typeface="Arial" pitchFamily="34" charset="0"/>
              </a:rPr>
              <a:t>February 2013?</a:t>
            </a:r>
            <a:endParaRPr lang="en-US" altLang="ja-JP" sz="2200" b="1" kern="0"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803402954"/>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Overview</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Genesis of the “actionable” CEOS Actions</a:t>
            </a:r>
          </a:p>
          <a:p>
            <a:pPr marR="0" lvl="0" algn="l" defTabSz="914400" rtl="0" eaLnBrk="1" fontAlgn="base" latinLnBrk="0" hangingPunct="1">
              <a:lnSpc>
                <a:spcPct val="90000"/>
              </a:lnSpc>
              <a:spcBef>
                <a:spcPct val="20000"/>
              </a:spcBef>
              <a:spcAft>
                <a:spcPct val="0"/>
              </a:spcAft>
              <a:buClrTx/>
              <a:buSzTx/>
              <a:tabLst/>
              <a:defRPr/>
            </a:pPr>
            <a:endParaRPr lang="en-GB" altLang="ja-JP" sz="1200" b="1" dirty="0" smtClean="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a:solidFill>
                  <a:schemeClr val="tx1">
                    <a:lumMod val="75000"/>
                  </a:schemeClr>
                </a:solidFill>
                <a:latin typeface="Arial" pitchFamily="34" charset="0"/>
                <a:ea typeface="ＭＳ Ｐゴシック" pitchFamily="50" charset="-128"/>
                <a:cs typeface="Arial" pitchFamily="34" charset="0"/>
              </a:rPr>
              <a:t>Why are Actions important</a:t>
            </a:r>
            <a:r>
              <a:rPr lang="en-GB" altLang="ja-JP" sz="2400" b="1" dirty="0" smtClean="0">
                <a:solidFill>
                  <a:schemeClr val="tx1">
                    <a:lumMod val="75000"/>
                  </a:schemeClr>
                </a:solidFill>
                <a:latin typeface="Arial" pitchFamily="34" charset="0"/>
                <a:ea typeface="ＭＳ Ｐゴシック" pitchFamily="50" charset="-128"/>
                <a:cs typeface="Arial" pitchFamily="34" charset="0"/>
              </a:rPr>
              <a:t>?</a:t>
            </a:r>
          </a:p>
          <a:p>
            <a:pPr marL="342900" indent="-342900" defTabSz="914400">
              <a:lnSpc>
                <a:spcPct val="90000"/>
              </a:lnSpc>
              <a:spcBef>
                <a:spcPct val="20000"/>
              </a:spcBef>
              <a:buFont typeface="Arial" charset="0"/>
              <a:buChar char="•"/>
              <a:defRPr/>
            </a:pPr>
            <a:endParaRPr lang="en-GB" altLang="ja-JP" sz="1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 little bit of statistics</a:t>
            </a:r>
          </a:p>
          <a:p>
            <a:pPr defTabSz="914400">
              <a:lnSpc>
                <a:spcPct val="90000"/>
              </a:lnSpc>
              <a:spcBef>
                <a:spcPct val="20000"/>
              </a:spcBef>
              <a:defRPr/>
            </a:pPr>
            <a:endParaRPr lang="en-GB" altLang="ja-JP" sz="1200" b="1" dirty="0" smtClean="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Current state of affairs</a:t>
            </a:r>
          </a:p>
          <a:p>
            <a:pPr defTabSz="914400">
              <a:lnSpc>
                <a:spcPct val="90000"/>
              </a:lnSpc>
              <a:spcBef>
                <a:spcPct val="20000"/>
              </a:spcBef>
              <a:defRPr/>
            </a:pPr>
            <a:endParaRPr lang="en-GB" altLang="ja-JP" sz="1200" b="1" dirty="0" smtClean="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Reminder messages – what do you do?</a:t>
            </a:r>
          </a:p>
          <a:p>
            <a:pPr marL="342900" indent="-342900" defTabSz="914400">
              <a:lnSpc>
                <a:spcPct val="90000"/>
              </a:lnSpc>
              <a:spcBef>
                <a:spcPct val="20000"/>
              </a:spcBef>
              <a:buFont typeface="Arial" charset="0"/>
              <a:buChar char="•"/>
              <a:defRPr/>
            </a:pPr>
            <a:endParaRPr lang="en-GB" altLang="ja-JP" sz="1200" b="1" dirty="0" smtClean="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 </a:t>
            </a:r>
            <a:r>
              <a:rPr lang="en-GB" altLang="ja-JP" sz="2400" b="1" dirty="0">
                <a:solidFill>
                  <a:schemeClr val="tx1">
                    <a:lumMod val="75000"/>
                  </a:schemeClr>
                </a:solidFill>
                <a:latin typeface="Arial" pitchFamily="34" charset="0"/>
                <a:ea typeface="ＭＳ Ｐゴシック" pitchFamily="50" charset="-128"/>
                <a:cs typeface="Arial" pitchFamily="34" charset="0"/>
              </a:rPr>
              <a:t>look toward the future</a:t>
            </a:r>
          </a:p>
          <a:p>
            <a:pPr marL="800100" lvl="1" indent="-342900" defTabSz="914400">
              <a:lnSpc>
                <a:spcPct val="90000"/>
              </a:lnSpc>
              <a:spcBef>
                <a:spcPct val="20000"/>
              </a:spcBef>
              <a:buFont typeface="Arial" charset="0"/>
              <a:buChar char="•"/>
              <a:defRPr/>
            </a:pPr>
            <a:r>
              <a:rPr lang="en-GB" altLang="ja-JP" sz="2400" b="1" dirty="0">
                <a:solidFill>
                  <a:schemeClr val="tx1">
                    <a:lumMod val="75000"/>
                  </a:schemeClr>
                </a:solidFill>
                <a:latin typeface="Arial" pitchFamily="34" charset="0"/>
                <a:ea typeface="ＭＳ Ｐゴシック" pitchFamily="50" charset="-128"/>
                <a:cs typeface="Arial" pitchFamily="34" charset="0"/>
              </a:rPr>
              <a:t>Near-term</a:t>
            </a:r>
          </a:p>
          <a:p>
            <a:pPr marL="800100" lvl="1"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Long-term</a:t>
            </a: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sz="2800" dirty="0" smtClean="0">
                <a:latin typeface="Tahoma" pitchFamily="-106" charset="0"/>
                <a:ea typeface="ＭＳ Ｐゴシック" pitchFamily="-106" charset="-128"/>
                <a:cs typeface="Tahoma" pitchFamily="-106" charset="0"/>
              </a:rPr>
              <a:t>Genesis of the “Actionable” CEOS Actions – Remapping </a:t>
            </a:r>
          </a:p>
        </p:txBody>
      </p:sp>
      <p:sp>
        <p:nvSpPr>
          <p:cNvPr id="6" name="Rectangle 3"/>
          <p:cNvSpPr txBox="1">
            <a:spLocks noChangeArrowheads="1"/>
          </p:cNvSpPr>
          <p:nvPr/>
        </p:nvSpPr>
        <p:spPr>
          <a:xfrm>
            <a:off x="147037" y="1416908"/>
            <a:ext cx="8832205" cy="5129942"/>
          </a:xfrm>
          <a:prstGeom prst="rect">
            <a:avLst/>
          </a:prstGeom>
        </p:spPr>
        <p:txBody>
          <a:bodyPr/>
          <a:lstStyle/>
          <a:p>
            <a:pPr marL="285750"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November 2007</a:t>
            </a: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Following endorsement of the annual update of the GEO 2007-2009 Work Plan, the SIT Chair started a large consultation within CEOS to define a set of CEOS Actions supporting the Tasks</a:t>
            </a:r>
            <a:r>
              <a:rPr kumimoji="0" lang="en-US" altLang="ja-JP" sz="22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of the Work Plan</a:t>
            </a: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Collaborated with GEO Secretariat</a:t>
            </a:r>
            <a:endParaRPr kumimoji="0" lang="en-US" altLang="ja-JP" sz="22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285750" indent="-285750" defTabSz="914400">
              <a:lnSpc>
                <a:spcPct val="90000"/>
              </a:lnSpc>
              <a:spcBef>
                <a:spcPct val="20000"/>
              </a:spcBef>
              <a:buFont typeface="Arial" charset="0"/>
              <a:buChar char="•"/>
              <a:defRPr/>
            </a:pPr>
            <a:r>
              <a:rPr lang="en-US" altLang="ja-JP" sz="2200" b="1" kern="0" baseline="0" dirty="0" smtClean="0">
                <a:solidFill>
                  <a:schemeClr val="tx1">
                    <a:lumMod val="75000"/>
                  </a:schemeClr>
                </a:solidFill>
                <a:latin typeface="Arial" pitchFamily="34" charset="0"/>
                <a:ea typeface="ＭＳ Ｐゴシック" pitchFamily="50" charset="-128"/>
                <a:cs typeface="Arial" pitchFamily="34" charset="0"/>
              </a:rPr>
              <a:t>February</a:t>
            </a: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 2008</a:t>
            </a:r>
          </a:p>
          <a:p>
            <a:pPr marL="742950" lvl="1" indent="-285750" defTabSz="914400">
              <a:lnSpc>
                <a:spcPct val="90000"/>
              </a:lnSpc>
              <a:spcBef>
                <a:spcPct val="20000"/>
              </a:spcBef>
              <a:buFont typeface="Arial" charset="0"/>
              <a:buChar char="•"/>
              <a:defRPr/>
            </a:pPr>
            <a:r>
              <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Workshop</a:t>
            </a:r>
            <a:r>
              <a:rPr kumimoji="0" lang="en-US" altLang="ja-JP" sz="22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organized by SIT gathering CEOS Virtual Constellation Co-Leads, Working Group Chairs, CEOS SBA Coordinators, SEO, CEO</a:t>
            </a:r>
          </a:p>
          <a:p>
            <a:pPr marL="742950" lvl="1" indent="-285750" defTabSz="914400">
              <a:lnSpc>
                <a:spcPct val="90000"/>
              </a:lnSpc>
              <a:spcBef>
                <a:spcPct val="20000"/>
              </a:spcBef>
              <a:buFont typeface="Arial" charset="0"/>
              <a:buChar char="•"/>
              <a:defRPr/>
            </a:pPr>
            <a:r>
              <a:rPr lang="en-US" altLang="ja-JP" sz="2200" b="1" kern="0" baseline="0" dirty="0" smtClean="0">
                <a:solidFill>
                  <a:schemeClr val="tx1">
                    <a:lumMod val="75000"/>
                  </a:schemeClr>
                </a:solidFill>
                <a:latin typeface="Arial" pitchFamily="34" charset="0"/>
                <a:ea typeface="ＭＳ Ｐゴシック" pitchFamily="50" charset="-128"/>
                <a:cs typeface="Arial" pitchFamily="34" charset="0"/>
              </a:rPr>
              <a:t>Defined</a:t>
            </a: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 first list of </a:t>
            </a:r>
            <a:r>
              <a:rPr lang="en-US" altLang="ja-JP" sz="2200" b="1" kern="0" dirty="0" smtClean="0">
                <a:solidFill>
                  <a:schemeClr val="accent4">
                    <a:lumMod val="75000"/>
                    <a:lumOff val="25000"/>
                  </a:schemeClr>
                </a:solidFill>
                <a:latin typeface="Arial" pitchFamily="34" charset="0"/>
                <a:ea typeface="ＭＳ Ｐゴシック" pitchFamily="50" charset="-128"/>
                <a:cs typeface="Arial" pitchFamily="34" charset="0"/>
              </a:rPr>
              <a:t>147</a:t>
            </a: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 “actionable” actions</a:t>
            </a: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
        <p:nvSpPr>
          <p:cNvPr id="9" name="TextBox 8"/>
          <p:cNvSpPr txBox="1"/>
          <p:nvPr/>
        </p:nvSpPr>
        <p:spPr>
          <a:xfrm>
            <a:off x="743611" y="5394435"/>
            <a:ext cx="7543800" cy="923330"/>
          </a:xfrm>
          <a:prstGeom prst="rect">
            <a:avLst/>
          </a:prstGeom>
          <a:solidFill>
            <a:schemeClr val="tx2">
              <a:lumMod val="20000"/>
              <a:lumOff val="80000"/>
            </a:schemeClr>
          </a:solidFill>
          <a:ln>
            <a:solidFill>
              <a:schemeClr val="tx2">
                <a:lumMod val="60000"/>
                <a:lumOff val="40000"/>
              </a:schemeClr>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i="1" dirty="0" smtClean="0">
                <a:solidFill>
                  <a:schemeClr val="tx1">
                    <a:lumMod val="75000"/>
                  </a:schemeClr>
                </a:solidFill>
                <a:latin typeface="Berlin Sans FB Demi" pitchFamily="34" charset="0"/>
              </a:rPr>
              <a:t>Each </a:t>
            </a:r>
            <a:r>
              <a:rPr lang="en-US" i="1" dirty="0">
                <a:solidFill>
                  <a:schemeClr val="tx1">
                    <a:lumMod val="75000"/>
                  </a:schemeClr>
                </a:solidFill>
                <a:latin typeface="Berlin Sans FB Demi" pitchFamily="34" charset="0"/>
              </a:rPr>
              <a:t>CEOS Agency </a:t>
            </a:r>
            <a:r>
              <a:rPr lang="en-US" i="1" dirty="0" smtClean="0">
                <a:solidFill>
                  <a:schemeClr val="tx1">
                    <a:lumMod val="75000"/>
                  </a:schemeClr>
                </a:solidFill>
                <a:latin typeface="Berlin Sans FB Demi" pitchFamily="34" charset="0"/>
              </a:rPr>
              <a:t> identified as the Lead Agency for these Actions committed </a:t>
            </a:r>
            <a:r>
              <a:rPr lang="en-US" i="1" dirty="0">
                <a:solidFill>
                  <a:schemeClr val="tx1">
                    <a:lumMod val="75000"/>
                  </a:schemeClr>
                </a:solidFill>
                <a:latin typeface="Berlin Sans FB Demi" pitchFamily="34" charset="0"/>
              </a:rPr>
              <a:t>the resources necessary for the accomplishment of </a:t>
            </a:r>
            <a:r>
              <a:rPr lang="en-US" i="1" dirty="0" smtClean="0">
                <a:solidFill>
                  <a:schemeClr val="tx1">
                    <a:lumMod val="75000"/>
                  </a:schemeClr>
                </a:solidFill>
                <a:latin typeface="Berlin Sans FB Demi" pitchFamily="34" charset="0"/>
              </a:rPr>
              <a:t> the Actions</a:t>
            </a:r>
            <a:endParaRPr lang="en-US" b="1" dirty="0">
              <a:solidFill>
                <a:schemeClr val="tx1">
                  <a:lumMod val="75000"/>
                </a:schemeClr>
              </a:solidFill>
              <a:latin typeface="Berlin Sans FB Demi" pitchFamily="34" charset="0"/>
            </a:endParaRPr>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44386" name="Line 67"/>
          <p:cNvSpPr>
            <a:spLocks noChangeShapeType="1"/>
          </p:cNvSpPr>
          <p:nvPr/>
        </p:nvSpPr>
        <p:spPr bwMode="auto">
          <a:xfrm>
            <a:off x="3586163" y="6151563"/>
            <a:ext cx="5461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387" name="Line 66"/>
          <p:cNvSpPr>
            <a:spLocks noChangeShapeType="1"/>
          </p:cNvSpPr>
          <p:nvPr/>
        </p:nvSpPr>
        <p:spPr bwMode="auto">
          <a:xfrm>
            <a:off x="3587750" y="4383088"/>
            <a:ext cx="5461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388" name="Line 64"/>
          <p:cNvSpPr>
            <a:spLocks noChangeShapeType="1"/>
          </p:cNvSpPr>
          <p:nvPr/>
        </p:nvSpPr>
        <p:spPr bwMode="auto">
          <a:xfrm>
            <a:off x="3338513" y="1482725"/>
            <a:ext cx="5461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389" name="Line 63"/>
          <p:cNvSpPr>
            <a:spLocks noChangeShapeType="1"/>
          </p:cNvSpPr>
          <p:nvPr/>
        </p:nvSpPr>
        <p:spPr bwMode="auto">
          <a:xfrm>
            <a:off x="3355975" y="2457450"/>
            <a:ext cx="5461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390" name="Line 62"/>
          <p:cNvSpPr>
            <a:spLocks noChangeShapeType="1"/>
          </p:cNvSpPr>
          <p:nvPr/>
        </p:nvSpPr>
        <p:spPr bwMode="auto">
          <a:xfrm>
            <a:off x="3375025" y="5280025"/>
            <a:ext cx="5461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391" name="Line 61"/>
          <p:cNvSpPr>
            <a:spLocks noChangeShapeType="1"/>
          </p:cNvSpPr>
          <p:nvPr/>
        </p:nvSpPr>
        <p:spPr bwMode="auto">
          <a:xfrm>
            <a:off x="3341688" y="3571875"/>
            <a:ext cx="5461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392" name="Rectangle 2"/>
          <p:cNvSpPr>
            <a:spLocks noChangeArrowheads="1"/>
          </p:cNvSpPr>
          <p:nvPr/>
        </p:nvSpPr>
        <p:spPr bwMode="auto">
          <a:xfrm>
            <a:off x="1042988" y="307975"/>
            <a:ext cx="7419975" cy="5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sz="3200" b="1" dirty="0">
                <a:solidFill>
                  <a:schemeClr val="tx1">
                    <a:lumMod val="75000"/>
                  </a:schemeClr>
                </a:solidFill>
              </a:rPr>
              <a:t>GEO Document and CEOS Action </a:t>
            </a:r>
            <a:r>
              <a:rPr lang="en-US" sz="3200" b="1" dirty="0" smtClean="0">
                <a:solidFill>
                  <a:schemeClr val="tx1">
                    <a:lumMod val="75000"/>
                  </a:schemeClr>
                </a:solidFill>
              </a:rPr>
              <a:t>Traceability  c.2008</a:t>
            </a:r>
            <a:endParaRPr lang="en-US" sz="3200" b="1" dirty="0">
              <a:solidFill>
                <a:schemeClr val="tx1">
                  <a:lumMod val="75000"/>
                </a:schemeClr>
              </a:solidFill>
            </a:endParaRPr>
          </a:p>
        </p:txBody>
      </p:sp>
      <p:sp>
        <p:nvSpPr>
          <p:cNvPr id="144393" name="Line 25"/>
          <p:cNvSpPr>
            <a:spLocks noChangeShapeType="1"/>
          </p:cNvSpPr>
          <p:nvPr/>
        </p:nvSpPr>
        <p:spPr bwMode="auto">
          <a:xfrm>
            <a:off x="1885950" y="1665288"/>
            <a:ext cx="4763" cy="461962"/>
          </a:xfrm>
          <a:prstGeom prst="line">
            <a:avLst/>
          </a:prstGeom>
          <a:noFill/>
          <a:ln w="25400">
            <a:solidFill>
              <a:schemeClr val="tx1"/>
            </a:solidFill>
            <a:round/>
            <a:headEnd/>
            <a:tailEnd type="stealth" w="lg" len="lg"/>
          </a:ln>
          <a:extLst>
            <a:ext uri="{909E8E84-426E-40DD-AFC4-6F175D3DCCD1}">
              <a14:hiddenFill xmlns:a14="http://schemas.microsoft.com/office/drawing/2010/main">
                <a:noFill/>
              </a14:hiddenFill>
            </a:ext>
          </a:extLst>
        </p:spPr>
        <p:txBody>
          <a:bodyPr anchor="ctr"/>
          <a:lstStyle/>
          <a:p>
            <a:endParaRPr lang="en-US"/>
          </a:p>
        </p:txBody>
      </p:sp>
      <p:sp>
        <p:nvSpPr>
          <p:cNvPr id="144394" name="Rectangle 37"/>
          <p:cNvSpPr>
            <a:spLocks noChangeArrowheads="1"/>
          </p:cNvSpPr>
          <p:nvPr/>
        </p:nvSpPr>
        <p:spPr bwMode="auto">
          <a:xfrm>
            <a:off x="512763" y="1185863"/>
            <a:ext cx="2840037" cy="628650"/>
          </a:xfrm>
          <a:prstGeom prst="rect">
            <a:avLst/>
          </a:prstGeom>
          <a:solidFill>
            <a:srgbClr val="99CCFF"/>
          </a:solidFill>
          <a:ln w="12700" algn="ctr">
            <a:solidFill>
              <a:schemeClr val="tx1"/>
            </a:solidFill>
            <a:miter lim="800000"/>
            <a:headEnd/>
            <a:tailEnd/>
          </a:ln>
        </p:spPr>
        <p:txBody>
          <a:bodyPr anchor="ctr"/>
          <a:lstStyle/>
          <a:p>
            <a:pPr algn="ctr" eaLnBrk="0" hangingPunct="0">
              <a:spcBef>
                <a:spcPct val="50000"/>
              </a:spcBef>
            </a:pPr>
            <a:r>
              <a:rPr lang="en-US" sz="2000">
                <a:ea typeface="MS PGothic" pitchFamily="34" charset="-128"/>
              </a:rPr>
              <a:t>GEO</a:t>
            </a:r>
            <a:br>
              <a:rPr lang="en-US" sz="2000">
                <a:ea typeface="MS PGothic" pitchFamily="34" charset="-128"/>
              </a:rPr>
            </a:br>
            <a:r>
              <a:rPr lang="en-US" sz="1400" b="0" i="1">
                <a:ea typeface="MS PGothic" pitchFamily="34" charset="-128"/>
              </a:rPr>
              <a:t>Group on Earth Observations</a:t>
            </a:r>
          </a:p>
        </p:txBody>
      </p:sp>
      <p:sp>
        <p:nvSpPr>
          <p:cNvPr id="144395" name="Rectangle 42"/>
          <p:cNvSpPr>
            <a:spLocks noChangeArrowheads="1"/>
          </p:cNvSpPr>
          <p:nvPr/>
        </p:nvSpPr>
        <p:spPr bwMode="auto">
          <a:xfrm>
            <a:off x="511175" y="2124075"/>
            <a:ext cx="2847975" cy="774700"/>
          </a:xfrm>
          <a:prstGeom prst="rect">
            <a:avLst/>
          </a:prstGeom>
          <a:solidFill>
            <a:srgbClr val="99CCFF"/>
          </a:solidFill>
          <a:ln w="12700" algn="ctr">
            <a:solidFill>
              <a:schemeClr val="tx1"/>
            </a:solidFill>
            <a:miter lim="800000"/>
            <a:headEnd/>
            <a:tailEnd/>
          </a:ln>
        </p:spPr>
        <p:txBody>
          <a:bodyPr anchor="ctr"/>
          <a:lstStyle/>
          <a:p>
            <a:pPr algn="ctr" eaLnBrk="0" hangingPunct="0">
              <a:spcBef>
                <a:spcPct val="50000"/>
              </a:spcBef>
            </a:pPr>
            <a:r>
              <a:rPr lang="en-US" sz="2000">
                <a:ea typeface="MS PGothic" pitchFamily="34" charset="-128"/>
              </a:rPr>
              <a:t>GEOSS</a:t>
            </a:r>
            <a:br>
              <a:rPr lang="en-US" sz="2000">
                <a:ea typeface="MS PGothic" pitchFamily="34" charset="-128"/>
              </a:rPr>
            </a:br>
            <a:r>
              <a:rPr lang="en-US" sz="1400" b="0" i="1">
                <a:ea typeface="MS PGothic" pitchFamily="34" charset="-128"/>
              </a:rPr>
              <a:t>Global Earth Observation </a:t>
            </a:r>
            <a:br>
              <a:rPr lang="en-US" sz="1400" b="0" i="1">
                <a:ea typeface="MS PGothic" pitchFamily="34" charset="-128"/>
              </a:rPr>
            </a:br>
            <a:r>
              <a:rPr lang="en-US" sz="1400" b="0" i="1">
                <a:ea typeface="MS PGothic" pitchFamily="34" charset="-128"/>
              </a:rPr>
              <a:t>System of Systems</a:t>
            </a:r>
          </a:p>
        </p:txBody>
      </p:sp>
      <p:sp>
        <p:nvSpPr>
          <p:cNvPr id="144396" name="Rectangle 43"/>
          <p:cNvSpPr>
            <a:spLocks noChangeArrowheads="1"/>
          </p:cNvSpPr>
          <p:nvPr/>
        </p:nvSpPr>
        <p:spPr bwMode="auto">
          <a:xfrm>
            <a:off x="1411288" y="3214688"/>
            <a:ext cx="1958975" cy="774700"/>
          </a:xfrm>
          <a:prstGeom prst="rect">
            <a:avLst/>
          </a:prstGeom>
          <a:solidFill>
            <a:srgbClr val="FFFF99"/>
          </a:solidFill>
          <a:ln w="12700" algn="ctr">
            <a:solidFill>
              <a:schemeClr val="tx1"/>
            </a:solidFill>
            <a:miter lim="800000"/>
            <a:headEnd/>
            <a:tailEnd/>
          </a:ln>
        </p:spPr>
        <p:txBody>
          <a:bodyPr anchor="ctr"/>
          <a:lstStyle/>
          <a:p>
            <a:pPr algn="ctr" eaLnBrk="0" hangingPunct="0">
              <a:spcBef>
                <a:spcPct val="50000"/>
              </a:spcBef>
            </a:pPr>
            <a:r>
              <a:rPr lang="en-US" sz="2000">
                <a:ea typeface="MS PGothic" pitchFamily="34" charset="-128"/>
              </a:rPr>
              <a:t>GCOS</a:t>
            </a:r>
            <a:br>
              <a:rPr lang="en-US" sz="2000">
                <a:ea typeface="MS PGothic" pitchFamily="34" charset="-128"/>
              </a:rPr>
            </a:br>
            <a:r>
              <a:rPr lang="en-US" sz="1400" b="0" i="1">
                <a:ea typeface="MS PGothic" pitchFamily="34" charset="-128"/>
              </a:rPr>
              <a:t>Global Climate </a:t>
            </a:r>
            <a:br>
              <a:rPr lang="en-US" sz="1400" b="0" i="1">
                <a:ea typeface="MS PGothic" pitchFamily="34" charset="-128"/>
              </a:rPr>
            </a:br>
            <a:r>
              <a:rPr lang="en-US" sz="1400" b="0" i="1">
                <a:ea typeface="MS PGothic" pitchFamily="34" charset="-128"/>
              </a:rPr>
              <a:t>Observing System</a:t>
            </a:r>
          </a:p>
        </p:txBody>
      </p:sp>
      <p:sp>
        <p:nvSpPr>
          <p:cNvPr id="144397" name="Rectangle 44"/>
          <p:cNvSpPr>
            <a:spLocks noChangeArrowheads="1"/>
          </p:cNvSpPr>
          <p:nvPr/>
        </p:nvSpPr>
        <p:spPr bwMode="auto">
          <a:xfrm>
            <a:off x="1427163" y="4965700"/>
            <a:ext cx="1958975" cy="774700"/>
          </a:xfrm>
          <a:prstGeom prst="rect">
            <a:avLst/>
          </a:prstGeom>
          <a:solidFill>
            <a:srgbClr val="FFFF99"/>
          </a:solidFill>
          <a:ln w="12700" algn="ctr">
            <a:solidFill>
              <a:schemeClr val="tx1"/>
            </a:solidFill>
            <a:miter lim="800000"/>
            <a:headEnd/>
            <a:tailEnd/>
          </a:ln>
        </p:spPr>
        <p:txBody>
          <a:bodyPr anchor="ctr"/>
          <a:lstStyle/>
          <a:p>
            <a:pPr algn="ctr" eaLnBrk="0" hangingPunct="0">
              <a:spcBef>
                <a:spcPct val="50000"/>
              </a:spcBef>
            </a:pPr>
            <a:r>
              <a:rPr lang="en-US" sz="2000">
                <a:ea typeface="MS PGothic" pitchFamily="34" charset="-128"/>
              </a:rPr>
              <a:t>CEOS</a:t>
            </a:r>
            <a:br>
              <a:rPr lang="en-US" sz="2000">
                <a:ea typeface="MS PGothic" pitchFamily="34" charset="-128"/>
              </a:rPr>
            </a:br>
            <a:r>
              <a:rPr lang="en-US" sz="1400" b="0" i="1">
                <a:ea typeface="MS PGothic" pitchFamily="34" charset="-128"/>
              </a:rPr>
              <a:t>Committee on Earth Observing Satellites</a:t>
            </a:r>
          </a:p>
        </p:txBody>
      </p:sp>
      <p:sp>
        <p:nvSpPr>
          <p:cNvPr id="144398" name="AutoShape 47"/>
          <p:cNvSpPr>
            <a:spLocks noChangeArrowheads="1"/>
          </p:cNvSpPr>
          <p:nvPr/>
        </p:nvSpPr>
        <p:spPr bwMode="auto">
          <a:xfrm>
            <a:off x="3844925" y="1144588"/>
            <a:ext cx="1239838" cy="750887"/>
          </a:xfrm>
          <a:prstGeom prst="flowChartDocument">
            <a:avLst/>
          </a:prstGeom>
          <a:solidFill>
            <a:srgbClr val="C0C0C0"/>
          </a:solidFill>
          <a:ln w="9525">
            <a:solidFill>
              <a:schemeClr val="tx1"/>
            </a:solidFill>
            <a:miter lim="800000"/>
            <a:headEnd/>
            <a:tailEnd/>
          </a:ln>
        </p:spPr>
        <p:txBody>
          <a:bodyPr wrap="none" anchor="ctr"/>
          <a:lstStyle/>
          <a:p>
            <a:pPr algn="ctr" eaLnBrk="0" hangingPunct="0">
              <a:spcBef>
                <a:spcPct val="50000"/>
              </a:spcBef>
            </a:pPr>
            <a:r>
              <a:rPr lang="en-US" sz="1000" b="0" dirty="0">
                <a:latin typeface="Arial Unicode MS" pitchFamily="34" charset="-128"/>
              </a:rPr>
              <a:t>GEO 2007-2009</a:t>
            </a:r>
            <a:br>
              <a:rPr lang="en-US" sz="1000" b="0" dirty="0">
                <a:latin typeface="Arial Unicode MS" pitchFamily="34" charset="-128"/>
              </a:rPr>
            </a:br>
            <a:r>
              <a:rPr lang="en-US" sz="1000" b="0" dirty="0">
                <a:latin typeface="Arial Unicode MS" pitchFamily="34" charset="-128"/>
              </a:rPr>
              <a:t>Work Plan</a:t>
            </a:r>
          </a:p>
        </p:txBody>
      </p:sp>
      <p:sp>
        <p:nvSpPr>
          <p:cNvPr id="144399" name="Text Box 49"/>
          <p:cNvSpPr txBox="1">
            <a:spLocks noChangeArrowheads="1"/>
          </p:cNvSpPr>
          <p:nvPr/>
        </p:nvSpPr>
        <p:spPr bwMode="auto">
          <a:xfrm>
            <a:off x="6211888" y="1193800"/>
            <a:ext cx="9985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eaLnBrk="0" hangingPunct="0">
              <a:spcBef>
                <a:spcPct val="50000"/>
              </a:spcBef>
            </a:pPr>
            <a:r>
              <a:rPr lang="en-US" sz="1000" b="0"/>
              <a:t>39 Continuing</a:t>
            </a:r>
            <a:br>
              <a:rPr lang="en-US" sz="1000" b="0"/>
            </a:br>
            <a:r>
              <a:rPr lang="en-US" sz="1000" b="0"/>
              <a:t>32 New</a:t>
            </a:r>
          </a:p>
        </p:txBody>
      </p:sp>
      <p:sp>
        <p:nvSpPr>
          <p:cNvPr id="144400" name="AutoShape 50"/>
          <p:cNvSpPr>
            <a:spLocks noChangeArrowheads="1"/>
          </p:cNvSpPr>
          <p:nvPr/>
        </p:nvSpPr>
        <p:spPr bwMode="auto">
          <a:xfrm>
            <a:off x="3843338" y="2024063"/>
            <a:ext cx="1401762" cy="750887"/>
          </a:xfrm>
          <a:prstGeom prst="flowChartDocument">
            <a:avLst/>
          </a:prstGeom>
          <a:solidFill>
            <a:srgbClr val="C0C0C0"/>
          </a:solidFill>
          <a:ln w="9525">
            <a:solidFill>
              <a:schemeClr val="tx1"/>
            </a:solidFill>
            <a:miter lim="800000"/>
            <a:headEnd/>
            <a:tailEnd/>
          </a:ln>
        </p:spPr>
        <p:txBody>
          <a:bodyPr wrap="none" anchor="ctr"/>
          <a:lstStyle/>
          <a:p>
            <a:pPr algn="ctr" eaLnBrk="0" hangingPunct="0">
              <a:spcBef>
                <a:spcPct val="50000"/>
              </a:spcBef>
            </a:pPr>
            <a:r>
              <a:rPr lang="en-US" sz="1000" b="0">
                <a:latin typeface="Arial Unicode MS" pitchFamily="34" charset="-128"/>
              </a:rPr>
              <a:t>GEOSS 10-Year</a:t>
            </a:r>
            <a:br>
              <a:rPr lang="en-US" sz="1000" b="0">
                <a:latin typeface="Arial Unicode MS" pitchFamily="34" charset="-128"/>
              </a:rPr>
            </a:br>
            <a:r>
              <a:rPr lang="en-US" sz="1000" b="0">
                <a:latin typeface="Arial Unicode MS" pitchFamily="34" charset="-128"/>
              </a:rPr>
              <a:t>Implementation Plan</a:t>
            </a:r>
            <a:br>
              <a:rPr lang="en-US" sz="1000" b="0">
                <a:latin typeface="Arial Unicode MS" pitchFamily="34" charset="-128"/>
              </a:rPr>
            </a:br>
            <a:r>
              <a:rPr lang="en-US" sz="1000" b="0">
                <a:latin typeface="Arial Unicode MS" pitchFamily="34" charset="-128"/>
              </a:rPr>
              <a:t>Feb-2005</a:t>
            </a:r>
          </a:p>
        </p:txBody>
      </p:sp>
      <p:sp>
        <p:nvSpPr>
          <p:cNvPr id="144401" name="Text Box 51"/>
          <p:cNvSpPr txBox="1">
            <a:spLocks noChangeArrowheads="1"/>
          </p:cNvSpPr>
          <p:nvPr/>
        </p:nvSpPr>
        <p:spPr bwMode="auto">
          <a:xfrm>
            <a:off x="6242050" y="2079625"/>
            <a:ext cx="925513"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eaLnBrk="0" hangingPunct="0">
              <a:spcBef>
                <a:spcPct val="50000"/>
              </a:spcBef>
            </a:pPr>
            <a:r>
              <a:rPr lang="en-US" sz="1000" b="0"/>
              <a:t>107 (2-year)</a:t>
            </a:r>
            <a:br>
              <a:rPr lang="en-US" sz="1000" b="0"/>
            </a:br>
            <a:r>
              <a:rPr lang="en-US" sz="1000" b="0"/>
              <a:t>82 (6-year)</a:t>
            </a:r>
            <a:br>
              <a:rPr lang="en-US" sz="1000" b="0"/>
            </a:br>
            <a:r>
              <a:rPr lang="en-US" sz="1000" b="0"/>
              <a:t>52 (10-year)</a:t>
            </a:r>
          </a:p>
        </p:txBody>
      </p:sp>
      <p:sp>
        <p:nvSpPr>
          <p:cNvPr id="144402" name="AutoShape 52"/>
          <p:cNvSpPr>
            <a:spLocks noChangeArrowheads="1"/>
          </p:cNvSpPr>
          <p:nvPr/>
        </p:nvSpPr>
        <p:spPr bwMode="auto">
          <a:xfrm>
            <a:off x="3849688" y="3228975"/>
            <a:ext cx="1401762" cy="725488"/>
          </a:xfrm>
          <a:prstGeom prst="flowChartDocument">
            <a:avLst/>
          </a:prstGeom>
          <a:solidFill>
            <a:srgbClr val="C0C0C0"/>
          </a:solidFill>
          <a:ln w="9525">
            <a:solidFill>
              <a:schemeClr val="tx1"/>
            </a:solidFill>
            <a:miter lim="800000"/>
            <a:headEnd/>
            <a:tailEnd/>
          </a:ln>
        </p:spPr>
        <p:txBody>
          <a:bodyPr wrap="none" anchor="ctr"/>
          <a:lstStyle/>
          <a:p>
            <a:pPr algn="ctr" eaLnBrk="0" hangingPunct="0">
              <a:spcBef>
                <a:spcPct val="50000"/>
              </a:spcBef>
            </a:pPr>
            <a:r>
              <a:rPr lang="en-US" sz="1000" b="0">
                <a:latin typeface="Arial Unicode MS" pitchFamily="34" charset="-128"/>
              </a:rPr>
              <a:t>GCOS</a:t>
            </a:r>
            <a:br>
              <a:rPr lang="en-US" sz="1000" b="0">
                <a:latin typeface="Arial Unicode MS" pitchFamily="34" charset="-128"/>
              </a:rPr>
            </a:br>
            <a:r>
              <a:rPr lang="en-US" sz="1000" b="0">
                <a:latin typeface="Arial Unicode MS" pitchFamily="34" charset="-128"/>
              </a:rPr>
              <a:t>Implementation Plan</a:t>
            </a:r>
            <a:br>
              <a:rPr lang="en-US" sz="1000" b="0">
                <a:latin typeface="Arial Unicode MS" pitchFamily="34" charset="-128"/>
              </a:rPr>
            </a:br>
            <a:r>
              <a:rPr lang="en-US" sz="1000" b="0">
                <a:latin typeface="Arial Unicode MS" pitchFamily="34" charset="-128"/>
              </a:rPr>
              <a:t>Oct-2004, GCOS-92</a:t>
            </a:r>
          </a:p>
        </p:txBody>
      </p:sp>
      <p:sp>
        <p:nvSpPr>
          <p:cNvPr id="144403" name="Text Box 54"/>
          <p:cNvSpPr txBox="1">
            <a:spLocks noChangeArrowheads="1"/>
          </p:cNvSpPr>
          <p:nvPr/>
        </p:nvSpPr>
        <p:spPr bwMode="auto">
          <a:xfrm>
            <a:off x="6303963" y="3100388"/>
            <a:ext cx="113665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eaLnBrk="0" hangingPunct="0">
              <a:spcBef>
                <a:spcPct val="50000"/>
              </a:spcBef>
            </a:pPr>
            <a:r>
              <a:rPr lang="en-US" sz="1000" b="0"/>
              <a:t>24 Key Actions</a:t>
            </a:r>
            <a:br>
              <a:rPr lang="en-US" sz="1000" b="0"/>
            </a:br>
            <a:r>
              <a:rPr lang="en-US" sz="1000" b="0"/>
              <a:t>32 Atmosphere</a:t>
            </a:r>
            <a:br>
              <a:rPr lang="en-US" sz="1000" b="0"/>
            </a:br>
            <a:r>
              <a:rPr lang="en-US" sz="1000" b="0"/>
              <a:t>41 Ocean</a:t>
            </a:r>
            <a:br>
              <a:rPr lang="en-US" sz="1000" b="0"/>
            </a:br>
            <a:r>
              <a:rPr lang="en-US" sz="1000" b="0"/>
              <a:t>37 Terrestrial</a:t>
            </a:r>
            <a:br>
              <a:rPr lang="en-US" sz="1000" b="0"/>
            </a:br>
            <a:r>
              <a:rPr lang="en-US" sz="1000" b="0"/>
              <a:t>21 Cross-Cutting</a:t>
            </a:r>
          </a:p>
        </p:txBody>
      </p:sp>
      <p:sp>
        <p:nvSpPr>
          <p:cNvPr id="144404" name="Text Box 55"/>
          <p:cNvSpPr txBox="1">
            <a:spLocks noChangeArrowheads="1"/>
          </p:cNvSpPr>
          <p:nvPr/>
        </p:nvSpPr>
        <p:spPr bwMode="auto">
          <a:xfrm>
            <a:off x="6329363" y="4133850"/>
            <a:ext cx="13747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eaLnBrk="0" hangingPunct="0">
              <a:spcBef>
                <a:spcPct val="50000"/>
              </a:spcBef>
            </a:pPr>
            <a:r>
              <a:rPr lang="en-US" sz="1000" b="0"/>
              <a:t>28 Essential Climate </a:t>
            </a:r>
            <a:br>
              <a:rPr lang="en-US" sz="1000" b="0"/>
            </a:br>
            <a:r>
              <a:rPr lang="en-US" sz="1000" b="0"/>
              <a:t>Variables (</a:t>
            </a:r>
            <a:r>
              <a:rPr lang="en-US" sz="1000"/>
              <a:t>ECVs</a:t>
            </a:r>
            <a:r>
              <a:rPr lang="en-US" sz="1000" b="0"/>
              <a:t>)</a:t>
            </a:r>
          </a:p>
        </p:txBody>
      </p:sp>
      <p:sp>
        <p:nvSpPr>
          <p:cNvPr id="144405" name="AutoShape 56"/>
          <p:cNvSpPr>
            <a:spLocks noChangeArrowheads="1"/>
          </p:cNvSpPr>
          <p:nvPr/>
        </p:nvSpPr>
        <p:spPr bwMode="auto">
          <a:xfrm>
            <a:off x="3876675" y="5868988"/>
            <a:ext cx="1401763" cy="742950"/>
          </a:xfrm>
          <a:prstGeom prst="flowChartDocument">
            <a:avLst/>
          </a:prstGeom>
          <a:solidFill>
            <a:srgbClr val="C0C0C0"/>
          </a:solidFill>
          <a:ln w="9525">
            <a:solidFill>
              <a:schemeClr val="tx1"/>
            </a:solidFill>
            <a:miter lim="800000"/>
            <a:headEnd/>
            <a:tailEnd/>
          </a:ln>
        </p:spPr>
        <p:txBody>
          <a:bodyPr wrap="none" anchor="ctr"/>
          <a:lstStyle/>
          <a:p>
            <a:pPr algn="ctr" eaLnBrk="0" hangingPunct="0">
              <a:spcBef>
                <a:spcPct val="50000"/>
              </a:spcBef>
            </a:pPr>
            <a:r>
              <a:rPr lang="en-US" sz="1000" b="0">
                <a:latin typeface="Arial Unicode MS" pitchFamily="34" charset="-128"/>
              </a:rPr>
              <a:t>CEOS</a:t>
            </a:r>
            <a:br>
              <a:rPr lang="en-US" sz="1000" b="0">
                <a:latin typeface="Arial Unicode MS" pitchFamily="34" charset="-128"/>
              </a:rPr>
            </a:br>
            <a:r>
              <a:rPr lang="en-US" sz="1000" b="0">
                <a:latin typeface="Arial Unicode MS" pitchFamily="34" charset="-128"/>
              </a:rPr>
              <a:t>Implementation Plan</a:t>
            </a:r>
            <a:br>
              <a:rPr lang="en-US" sz="1000" b="0">
                <a:latin typeface="Arial Unicode MS" pitchFamily="34" charset="-128"/>
              </a:rPr>
            </a:br>
            <a:r>
              <a:rPr lang="en-US" sz="1000" b="0">
                <a:latin typeface="Arial Unicode MS" pitchFamily="34" charset="-128"/>
              </a:rPr>
              <a:t>Oct-2007</a:t>
            </a:r>
          </a:p>
        </p:txBody>
      </p:sp>
      <p:sp>
        <p:nvSpPr>
          <p:cNvPr id="144406" name="AutoShape 57"/>
          <p:cNvSpPr>
            <a:spLocks noChangeArrowheads="1"/>
          </p:cNvSpPr>
          <p:nvPr/>
        </p:nvSpPr>
        <p:spPr bwMode="auto">
          <a:xfrm>
            <a:off x="3865563" y="4945063"/>
            <a:ext cx="1401762" cy="803275"/>
          </a:xfrm>
          <a:prstGeom prst="flowChartDocument">
            <a:avLst/>
          </a:prstGeom>
          <a:solidFill>
            <a:srgbClr val="C0C0C0"/>
          </a:solidFill>
          <a:ln w="9525">
            <a:solidFill>
              <a:schemeClr val="tx1"/>
            </a:solidFill>
            <a:miter lim="800000"/>
            <a:headEnd/>
            <a:tailEnd/>
          </a:ln>
        </p:spPr>
        <p:txBody>
          <a:bodyPr wrap="none" anchor="ctr"/>
          <a:lstStyle/>
          <a:p>
            <a:pPr algn="ctr" eaLnBrk="0" hangingPunct="0">
              <a:spcBef>
                <a:spcPct val="50000"/>
              </a:spcBef>
            </a:pPr>
            <a:r>
              <a:rPr lang="en-US" sz="1000" b="0">
                <a:latin typeface="Arial Unicode MS" pitchFamily="34" charset="-128"/>
              </a:rPr>
              <a:t>CEOS Response </a:t>
            </a:r>
            <a:br>
              <a:rPr lang="en-US" sz="1000" b="0">
                <a:latin typeface="Arial Unicode MS" pitchFamily="34" charset="-128"/>
              </a:rPr>
            </a:br>
            <a:r>
              <a:rPr lang="en-US" sz="1000" b="0">
                <a:latin typeface="Arial Unicode MS" pitchFamily="34" charset="-128"/>
              </a:rPr>
              <a:t>to the GCOS </a:t>
            </a:r>
            <a:br>
              <a:rPr lang="en-US" sz="1000" b="0">
                <a:latin typeface="Arial Unicode MS" pitchFamily="34" charset="-128"/>
              </a:rPr>
            </a:br>
            <a:r>
              <a:rPr lang="en-US" sz="1000" b="0">
                <a:latin typeface="Arial Unicode MS" pitchFamily="34" charset="-128"/>
              </a:rPr>
              <a:t>Implementation Plan</a:t>
            </a:r>
            <a:br>
              <a:rPr lang="en-US" sz="1000" b="0">
                <a:latin typeface="Arial Unicode MS" pitchFamily="34" charset="-128"/>
              </a:rPr>
            </a:br>
            <a:r>
              <a:rPr lang="en-US" sz="1000" b="0">
                <a:latin typeface="Arial Unicode MS" pitchFamily="34" charset="-128"/>
              </a:rPr>
              <a:t>Sep-2006</a:t>
            </a:r>
          </a:p>
        </p:txBody>
      </p:sp>
      <p:sp>
        <p:nvSpPr>
          <p:cNvPr id="144407" name="Text Box 58"/>
          <p:cNvSpPr txBox="1">
            <a:spLocks noChangeArrowheads="1"/>
          </p:cNvSpPr>
          <p:nvPr/>
        </p:nvSpPr>
        <p:spPr bwMode="auto">
          <a:xfrm>
            <a:off x="5357813" y="5029200"/>
            <a:ext cx="8032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0" hangingPunct="0">
              <a:spcBef>
                <a:spcPct val="50000"/>
              </a:spcBef>
            </a:pPr>
            <a:r>
              <a:rPr lang="en-US" sz="1000"/>
              <a:t>59 Total</a:t>
            </a:r>
            <a:br>
              <a:rPr lang="en-US" sz="1000"/>
            </a:br>
            <a:r>
              <a:rPr lang="en-US" sz="1000"/>
              <a:t>Actions</a:t>
            </a:r>
          </a:p>
        </p:txBody>
      </p:sp>
      <p:sp>
        <p:nvSpPr>
          <p:cNvPr id="144408" name="Text Box 59"/>
          <p:cNvSpPr txBox="1">
            <a:spLocks noChangeArrowheads="1"/>
          </p:cNvSpPr>
          <p:nvPr/>
        </p:nvSpPr>
        <p:spPr bwMode="auto">
          <a:xfrm>
            <a:off x="6254750" y="5861050"/>
            <a:ext cx="90487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eaLnBrk="0" hangingPunct="0">
              <a:spcBef>
                <a:spcPct val="50000"/>
              </a:spcBef>
            </a:pPr>
            <a:r>
              <a:rPr lang="en-US" sz="1000" b="0"/>
              <a:t>32 (2-year)</a:t>
            </a:r>
            <a:br>
              <a:rPr lang="en-US" sz="1000" b="0"/>
            </a:br>
            <a:r>
              <a:rPr lang="en-US" sz="1000" b="0"/>
              <a:t>28 (6-year)</a:t>
            </a:r>
            <a:br>
              <a:rPr lang="en-US" sz="1000" b="0"/>
            </a:br>
            <a:r>
              <a:rPr lang="en-US" sz="1000" b="0"/>
              <a:t>18 (10-year)</a:t>
            </a:r>
          </a:p>
        </p:txBody>
      </p:sp>
      <p:sp>
        <p:nvSpPr>
          <p:cNvPr id="144409" name="AutoShape 60"/>
          <p:cNvSpPr>
            <a:spLocks noChangeArrowheads="1"/>
          </p:cNvSpPr>
          <p:nvPr/>
        </p:nvSpPr>
        <p:spPr bwMode="auto">
          <a:xfrm>
            <a:off x="3865563" y="4081463"/>
            <a:ext cx="2454275" cy="692150"/>
          </a:xfrm>
          <a:prstGeom prst="flowChartDocument">
            <a:avLst/>
          </a:prstGeom>
          <a:solidFill>
            <a:srgbClr val="C0C0C0"/>
          </a:solidFill>
          <a:ln w="9525">
            <a:solidFill>
              <a:schemeClr val="tx1"/>
            </a:solidFill>
            <a:miter lim="800000"/>
            <a:headEnd/>
            <a:tailEnd/>
          </a:ln>
        </p:spPr>
        <p:txBody>
          <a:bodyPr wrap="none" anchor="ctr"/>
          <a:lstStyle/>
          <a:p>
            <a:pPr algn="ctr" eaLnBrk="0" hangingPunct="0">
              <a:spcBef>
                <a:spcPct val="50000"/>
              </a:spcBef>
            </a:pPr>
            <a:r>
              <a:rPr lang="en-US" sz="1000" b="0">
                <a:latin typeface="Arial Unicode MS" pitchFamily="34" charset="-128"/>
              </a:rPr>
              <a:t>Systematic Observational Requirements </a:t>
            </a:r>
            <a:br>
              <a:rPr lang="en-US" sz="1000" b="0">
                <a:latin typeface="Arial Unicode MS" pitchFamily="34" charset="-128"/>
              </a:rPr>
            </a:br>
            <a:r>
              <a:rPr lang="en-US" sz="1000" b="0">
                <a:latin typeface="Arial Unicode MS" pitchFamily="34" charset="-128"/>
              </a:rPr>
              <a:t>for Satellite-Based Products for Climate</a:t>
            </a:r>
            <a:br>
              <a:rPr lang="en-US" sz="1000" b="0">
                <a:latin typeface="Arial Unicode MS" pitchFamily="34" charset="-128"/>
              </a:rPr>
            </a:br>
            <a:r>
              <a:rPr lang="en-US" sz="1000" b="0">
                <a:latin typeface="Arial Unicode MS" pitchFamily="34" charset="-128"/>
              </a:rPr>
              <a:t>Sep-2006, GCOS-107</a:t>
            </a:r>
          </a:p>
        </p:txBody>
      </p:sp>
      <p:sp>
        <p:nvSpPr>
          <p:cNvPr id="144410" name="Line 68"/>
          <p:cNvSpPr>
            <a:spLocks noChangeShapeType="1"/>
          </p:cNvSpPr>
          <p:nvPr/>
        </p:nvSpPr>
        <p:spPr bwMode="auto">
          <a:xfrm flipH="1">
            <a:off x="984250" y="2892425"/>
            <a:ext cx="1588" cy="243522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411" name="Line 69"/>
          <p:cNvSpPr>
            <a:spLocks noChangeShapeType="1"/>
          </p:cNvSpPr>
          <p:nvPr/>
        </p:nvSpPr>
        <p:spPr bwMode="auto">
          <a:xfrm flipV="1">
            <a:off x="987425" y="5311775"/>
            <a:ext cx="433388" cy="9525"/>
          </a:xfrm>
          <a:prstGeom prst="line">
            <a:avLst/>
          </a:prstGeom>
          <a:noFill/>
          <a:ln w="25400">
            <a:solidFill>
              <a:schemeClr val="tx1"/>
            </a:solidFill>
            <a:round/>
            <a:headEnd/>
            <a:tailEnd type="stealth" w="lg" len="lg"/>
          </a:ln>
          <a:extLst>
            <a:ext uri="{909E8E84-426E-40DD-AFC4-6F175D3DCCD1}">
              <a14:hiddenFill xmlns:a14="http://schemas.microsoft.com/office/drawing/2010/main">
                <a:noFill/>
              </a14:hiddenFill>
            </a:ext>
          </a:extLst>
        </p:spPr>
        <p:txBody>
          <a:bodyPr/>
          <a:lstStyle/>
          <a:p>
            <a:endParaRPr lang="en-US"/>
          </a:p>
        </p:txBody>
      </p:sp>
      <p:sp>
        <p:nvSpPr>
          <p:cNvPr id="144412" name="Line 71"/>
          <p:cNvSpPr>
            <a:spLocks noChangeShapeType="1"/>
          </p:cNvSpPr>
          <p:nvPr/>
        </p:nvSpPr>
        <p:spPr bwMode="auto">
          <a:xfrm flipV="1">
            <a:off x="981075" y="3608388"/>
            <a:ext cx="441325" cy="1587"/>
          </a:xfrm>
          <a:prstGeom prst="line">
            <a:avLst/>
          </a:prstGeom>
          <a:noFill/>
          <a:ln w="25400">
            <a:solidFill>
              <a:schemeClr val="tx1"/>
            </a:solidFill>
            <a:round/>
            <a:headEnd/>
            <a:tailEnd type="stealth" w="lg" len="lg"/>
          </a:ln>
          <a:extLst>
            <a:ext uri="{909E8E84-426E-40DD-AFC4-6F175D3DCCD1}">
              <a14:hiddenFill xmlns:a14="http://schemas.microsoft.com/office/drawing/2010/main">
                <a:noFill/>
              </a14:hiddenFill>
            </a:ext>
          </a:extLst>
        </p:spPr>
        <p:txBody>
          <a:bodyPr/>
          <a:lstStyle/>
          <a:p>
            <a:endParaRPr lang="en-US"/>
          </a:p>
        </p:txBody>
      </p:sp>
      <p:sp>
        <p:nvSpPr>
          <p:cNvPr id="144413" name="Line 72"/>
          <p:cNvSpPr>
            <a:spLocks noChangeShapeType="1"/>
          </p:cNvSpPr>
          <p:nvPr/>
        </p:nvSpPr>
        <p:spPr bwMode="auto">
          <a:xfrm flipH="1">
            <a:off x="3587750" y="3573463"/>
            <a:ext cx="1588" cy="812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414" name="Line 73"/>
          <p:cNvSpPr>
            <a:spLocks noChangeShapeType="1"/>
          </p:cNvSpPr>
          <p:nvPr/>
        </p:nvSpPr>
        <p:spPr bwMode="auto">
          <a:xfrm flipH="1">
            <a:off x="3597275" y="5270500"/>
            <a:ext cx="1588" cy="87153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415" name="Text Box 74"/>
          <p:cNvSpPr txBox="1">
            <a:spLocks noChangeArrowheads="1"/>
          </p:cNvSpPr>
          <p:nvPr/>
        </p:nvSpPr>
        <p:spPr bwMode="auto">
          <a:xfrm>
            <a:off x="6446838" y="4876800"/>
            <a:ext cx="11461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eaLnBrk="0" hangingPunct="0">
              <a:spcBef>
                <a:spcPct val="50000"/>
              </a:spcBef>
            </a:pPr>
            <a:r>
              <a:rPr lang="en-US" sz="1000" b="0"/>
              <a:t>12 Atmosphere</a:t>
            </a:r>
            <a:br>
              <a:rPr lang="en-US" sz="1000" b="0"/>
            </a:br>
            <a:r>
              <a:rPr lang="en-US" sz="1000" b="0"/>
              <a:t>19 Ocean</a:t>
            </a:r>
            <a:br>
              <a:rPr lang="en-US" sz="1000" b="0"/>
            </a:br>
            <a:r>
              <a:rPr lang="en-US" sz="1000" b="0"/>
              <a:t>6 Terrestrial</a:t>
            </a:r>
            <a:br>
              <a:rPr lang="en-US" sz="1000" b="0"/>
            </a:br>
            <a:r>
              <a:rPr lang="en-US" sz="1000" b="0"/>
              <a:t>22 Cross-Cutting</a:t>
            </a:r>
          </a:p>
        </p:txBody>
      </p:sp>
      <p:sp>
        <p:nvSpPr>
          <p:cNvPr id="144416" name="Text Box 77"/>
          <p:cNvSpPr txBox="1">
            <a:spLocks noChangeArrowheads="1"/>
          </p:cNvSpPr>
          <p:nvPr/>
        </p:nvSpPr>
        <p:spPr bwMode="auto">
          <a:xfrm>
            <a:off x="5287963" y="3333750"/>
            <a:ext cx="8032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0" hangingPunct="0">
              <a:spcBef>
                <a:spcPct val="50000"/>
              </a:spcBef>
            </a:pPr>
            <a:r>
              <a:rPr lang="en-US" sz="1000"/>
              <a:t>155 Total</a:t>
            </a:r>
            <a:br>
              <a:rPr lang="en-US" sz="1000"/>
            </a:br>
            <a:r>
              <a:rPr lang="en-US" sz="1000"/>
              <a:t>Actions</a:t>
            </a:r>
          </a:p>
        </p:txBody>
      </p:sp>
      <p:sp>
        <p:nvSpPr>
          <p:cNvPr id="144417" name="Text Box 79"/>
          <p:cNvSpPr txBox="1">
            <a:spLocks noChangeArrowheads="1"/>
          </p:cNvSpPr>
          <p:nvPr/>
        </p:nvSpPr>
        <p:spPr bwMode="auto">
          <a:xfrm>
            <a:off x="5360988" y="5975350"/>
            <a:ext cx="8032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0" hangingPunct="0">
              <a:spcBef>
                <a:spcPct val="50000"/>
              </a:spcBef>
            </a:pPr>
            <a:r>
              <a:rPr lang="en-US" sz="1000"/>
              <a:t>78 Total</a:t>
            </a:r>
            <a:br>
              <a:rPr lang="en-US" sz="1000"/>
            </a:br>
            <a:r>
              <a:rPr lang="en-US" sz="1000"/>
              <a:t>Targets</a:t>
            </a:r>
          </a:p>
        </p:txBody>
      </p:sp>
      <p:sp>
        <p:nvSpPr>
          <p:cNvPr id="144418" name="Text Box 81"/>
          <p:cNvSpPr txBox="1">
            <a:spLocks noChangeArrowheads="1"/>
          </p:cNvSpPr>
          <p:nvPr/>
        </p:nvSpPr>
        <p:spPr bwMode="auto">
          <a:xfrm>
            <a:off x="5303838" y="2143125"/>
            <a:ext cx="8032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0" hangingPunct="0">
              <a:spcBef>
                <a:spcPct val="50000"/>
              </a:spcBef>
            </a:pPr>
            <a:r>
              <a:rPr lang="en-US" sz="1000"/>
              <a:t>241 Total</a:t>
            </a:r>
            <a:br>
              <a:rPr lang="en-US" sz="1000"/>
            </a:br>
            <a:r>
              <a:rPr lang="en-US" sz="1000"/>
              <a:t>Targets</a:t>
            </a:r>
          </a:p>
        </p:txBody>
      </p:sp>
      <p:sp>
        <p:nvSpPr>
          <p:cNvPr id="144419" name="Text Box 83"/>
          <p:cNvSpPr txBox="1">
            <a:spLocks noChangeArrowheads="1"/>
          </p:cNvSpPr>
          <p:nvPr/>
        </p:nvSpPr>
        <p:spPr bwMode="auto">
          <a:xfrm>
            <a:off x="5130800" y="1211263"/>
            <a:ext cx="8032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0" hangingPunct="0">
              <a:spcBef>
                <a:spcPct val="50000"/>
              </a:spcBef>
            </a:pPr>
            <a:r>
              <a:rPr lang="en-US" sz="1000"/>
              <a:t>71 Total</a:t>
            </a:r>
            <a:br>
              <a:rPr lang="en-US" sz="1000"/>
            </a:br>
            <a:r>
              <a:rPr lang="en-US" sz="1000"/>
              <a:t>Tasks</a:t>
            </a:r>
          </a:p>
        </p:txBody>
      </p:sp>
      <p:sp>
        <p:nvSpPr>
          <p:cNvPr id="144420" name="Line 84"/>
          <p:cNvSpPr>
            <a:spLocks noChangeShapeType="1"/>
          </p:cNvSpPr>
          <p:nvPr/>
        </p:nvSpPr>
        <p:spPr bwMode="auto">
          <a:xfrm flipH="1" flipV="1">
            <a:off x="8775700" y="2470150"/>
            <a:ext cx="9525" cy="3649663"/>
          </a:xfrm>
          <a:prstGeom prst="line">
            <a:avLst/>
          </a:prstGeom>
          <a:noFill/>
          <a:ln w="254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44421" name="Line 85"/>
          <p:cNvSpPr>
            <a:spLocks noChangeShapeType="1"/>
          </p:cNvSpPr>
          <p:nvPr/>
        </p:nvSpPr>
        <p:spPr bwMode="auto">
          <a:xfrm flipV="1">
            <a:off x="8424863" y="2932113"/>
            <a:ext cx="7937" cy="1509712"/>
          </a:xfrm>
          <a:prstGeom prst="line">
            <a:avLst/>
          </a:prstGeom>
          <a:noFill/>
          <a:ln w="254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44422" name="Line 86"/>
          <p:cNvSpPr>
            <a:spLocks noChangeShapeType="1"/>
          </p:cNvSpPr>
          <p:nvPr/>
        </p:nvSpPr>
        <p:spPr bwMode="auto">
          <a:xfrm flipV="1">
            <a:off x="8031163" y="3571875"/>
            <a:ext cx="15875" cy="1682750"/>
          </a:xfrm>
          <a:prstGeom prst="line">
            <a:avLst/>
          </a:prstGeom>
          <a:noFill/>
          <a:ln w="254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44423" name="Line 87"/>
          <p:cNvSpPr>
            <a:spLocks noChangeShapeType="1"/>
          </p:cNvSpPr>
          <p:nvPr/>
        </p:nvSpPr>
        <p:spPr bwMode="auto">
          <a:xfrm>
            <a:off x="7448550" y="5259388"/>
            <a:ext cx="581025" cy="11112"/>
          </a:xfrm>
          <a:prstGeom prst="line">
            <a:avLst/>
          </a:prstGeom>
          <a:noFill/>
          <a:ln w="25400">
            <a:solidFill>
              <a:schemeClr val="tx1"/>
            </a:solidFill>
            <a:prstDash val="sysDot"/>
            <a:round/>
            <a:headEnd type="none" w="lg" len="lg"/>
            <a:tailEnd/>
          </a:ln>
          <a:extLst>
            <a:ext uri="{909E8E84-426E-40DD-AFC4-6F175D3DCCD1}">
              <a14:hiddenFill xmlns:a14="http://schemas.microsoft.com/office/drawing/2010/main">
                <a:noFill/>
              </a14:hiddenFill>
            </a:ext>
          </a:extLst>
        </p:spPr>
        <p:txBody>
          <a:bodyPr/>
          <a:lstStyle/>
          <a:p>
            <a:endParaRPr lang="en-US"/>
          </a:p>
        </p:txBody>
      </p:sp>
      <p:sp>
        <p:nvSpPr>
          <p:cNvPr id="144424" name="Line 88"/>
          <p:cNvSpPr>
            <a:spLocks noChangeShapeType="1"/>
          </p:cNvSpPr>
          <p:nvPr/>
        </p:nvSpPr>
        <p:spPr bwMode="auto">
          <a:xfrm>
            <a:off x="7456488" y="3557588"/>
            <a:ext cx="581025" cy="11112"/>
          </a:xfrm>
          <a:prstGeom prst="line">
            <a:avLst/>
          </a:prstGeom>
          <a:noFill/>
          <a:ln w="25400">
            <a:solidFill>
              <a:schemeClr val="tx1"/>
            </a:solidFill>
            <a:prstDash val="sysDot"/>
            <a:round/>
            <a:headEnd type="stealth" w="lg" len="lg"/>
            <a:tailEnd/>
          </a:ln>
          <a:extLst>
            <a:ext uri="{909E8E84-426E-40DD-AFC4-6F175D3DCCD1}">
              <a14:hiddenFill xmlns:a14="http://schemas.microsoft.com/office/drawing/2010/main">
                <a:noFill/>
              </a14:hiddenFill>
            </a:ext>
          </a:extLst>
        </p:spPr>
        <p:txBody>
          <a:bodyPr/>
          <a:lstStyle/>
          <a:p>
            <a:endParaRPr lang="en-US"/>
          </a:p>
        </p:txBody>
      </p:sp>
      <p:sp>
        <p:nvSpPr>
          <p:cNvPr id="144425" name="Line 89"/>
          <p:cNvSpPr>
            <a:spLocks noChangeShapeType="1"/>
          </p:cNvSpPr>
          <p:nvPr/>
        </p:nvSpPr>
        <p:spPr bwMode="auto">
          <a:xfrm>
            <a:off x="7643813" y="4421188"/>
            <a:ext cx="760412" cy="9525"/>
          </a:xfrm>
          <a:prstGeom prst="line">
            <a:avLst/>
          </a:prstGeom>
          <a:noFill/>
          <a:ln w="25400">
            <a:solidFill>
              <a:srgbClr val="000000"/>
            </a:solidFill>
            <a:prstDash val="sysDot"/>
            <a:round/>
            <a:headEnd type="none" w="lg" len="lg"/>
            <a:tailEnd/>
          </a:ln>
          <a:extLst>
            <a:ext uri="{909E8E84-426E-40DD-AFC4-6F175D3DCCD1}">
              <a14:hiddenFill xmlns:a14="http://schemas.microsoft.com/office/drawing/2010/main">
                <a:noFill/>
              </a14:hiddenFill>
            </a:ext>
          </a:extLst>
        </p:spPr>
        <p:txBody>
          <a:bodyPr/>
          <a:lstStyle/>
          <a:p>
            <a:endParaRPr lang="en-US"/>
          </a:p>
        </p:txBody>
      </p:sp>
      <p:sp>
        <p:nvSpPr>
          <p:cNvPr id="144426" name="Line 90"/>
          <p:cNvSpPr>
            <a:spLocks noChangeShapeType="1"/>
          </p:cNvSpPr>
          <p:nvPr/>
        </p:nvSpPr>
        <p:spPr bwMode="auto">
          <a:xfrm>
            <a:off x="5954713" y="2938463"/>
            <a:ext cx="2484437" cy="11112"/>
          </a:xfrm>
          <a:prstGeom prst="line">
            <a:avLst/>
          </a:prstGeom>
          <a:noFill/>
          <a:ln w="25400">
            <a:solidFill>
              <a:schemeClr val="tx1"/>
            </a:solidFill>
            <a:prstDash val="sysDot"/>
            <a:round/>
            <a:headEnd type="stealth" w="lg" len="lg"/>
            <a:tailEnd/>
          </a:ln>
          <a:extLst>
            <a:ext uri="{909E8E84-426E-40DD-AFC4-6F175D3DCCD1}">
              <a14:hiddenFill xmlns:a14="http://schemas.microsoft.com/office/drawing/2010/main">
                <a:noFill/>
              </a14:hiddenFill>
            </a:ext>
          </a:extLst>
        </p:spPr>
        <p:txBody>
          <a:bodyPr/>
          <a:lstStyle/>
          <a:p>
            <a:endParaRPr lang="en-US"/>
          </a:p>
        </p:txBody>
      </p:sp>
      <p:sp>
        <p:nvSpPr>
          <p:cNvPr id="144427" name="Line 91"/>
          <p:cNvSpPr>
            <a:spLocks noChangeShapeType="1"/>
          </p:cNvSpPr>
          <p:nvPr/>
        </p:nvSpPr>
        <p:spPr bwMode="auto">
          <a:xfrm>
            <a:off x="7224713" y="6119813"/>
            <a:ext cx="1555750" cy="11112"/>
          </a:xfrm>
          <a:prstGeom prst="line">
            <a:avLst/>
          </a:prstGeom>
          <a:noFill/>
          <a:ln w="25400">
            <a:solidFill>
              <a:schemeClr val="tx1"/>
            </a:solidFill>
            <a:prstDash val="sysDot"/>
            <a:round/>
            <a:headEnd type="none" w="lg" len="lg"/>
            <a:tailEnd/>
          </a:ln>
          <a:extLst>
            <a:ext uri="{909E8E84-426E-40DD-AFC4-6F175D3DCCD1}">
              <a14:hiddenFill xmlns:a14="http://schemas.microsoft.com/office/drawing/2010/main">
                <a:noFill/>
              </a14:hiddenFill>
            </a:ext>
          </a:extLst>
        </p:spPr>
        <p:txBody>
          <a:bodyPr/>
          <a:lstStyle/>
          <a:p>
            <a:endParaRPr lang="en-US"/>
          </a:p>
        </p:txBody>
      </p:sp>
      <p:sp>
        <p:nvSpPr>
          <p:cNvPr id="144428" name="Line 92"/>
          <p:cNvSpPr>
            <a:spLocks noChangeShapeType="1"/>
          </p:cNvSpPr>
          <p:nvPr/>
        </p:nvSpPr>
        <p:spPr bwMode="auto">
          <a:xfrm>
            <a:off x="7248525" y="2463800"/>
            <a:ext cx="1504950" cy="20638"/>
          </a:xfrm>
          <a:prstGeom prst="line">
            <a:avLst/>
          </a:prstGeom>
          <a:noFill/>
          <a:ln w="25400">
            <a:solidFill>
              <a:schemeClr val="tx1"/>
            </a:solidFill>
            <a:prstDash val="sysDot"/>
            <a:round/>
            <a:headEnd type="stealth" w="lg" len="lg"/>
            <a:tailEnd/>
          </a:ln>
          <a:extLst>
            <a:ext uri="{909E8E84-426E-40DD-AFC4-6F175D3DCCD1}">
              <a14:hiddenFill xmlns:a14="http://schemas.microsoft.com/office/drawing/2010/main">
                <a:noFill/>
              </a14:hiddenFill>
            </a:ext>
          </a:extLst>
        </p:spPr>
        <p:txBody>
          <a:bodyPr/>
          <a:lstStyle/>
          <a:p>
            <a:endParaRPr lang="en-US"/>
          </a:p>
        </p:txBody>
      </p:sp>
      <p:sp>
        <p:nvSpPr>
          <p:cNvPr id="144429" name="Text Box 83"/>
          <p:cNvSpPr txBox="1">
            <a:spLocks noChangeArrowheads="1"/>
          </p:cNvSpPr>
          <p:nvPr/>
        </p:nvSpPr>
        <p:spPr bwMode="auto">
          <a:xfrm>
            <a:off x="7731125" y="1597025"/>
            <a:ext cx="13144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0" hangingPunct="0">
              <a:spcBef>
                <a:spcPct val="50000"/>
              </a:spcBef>
            </a:pPr>
            <a:r>
              <a:rPr lang="en-US" sz="1000"/>
              <a:t>“SIT Remapping”</a:t>
            </a:r>
          </a:p>
        </p:txBody>
      </p:sp>
      <p:sp>
        <p:nvSpPr>
          <p:cNvPr id="144430" name="AutoShape 46"/>
          <p:cNvSpPr>
            <a:spLocks/>
          </p:cNvSpPr>
          <p:nvPr/>
        </p:nvSpPr>
        <p:spPr bwMode="auto">
          <a:xfrm>
            <a:off x="6311900" y="4924425"/>
            <a:ext cx="165100" cy="628650"/>
          </a:xfrm>
          <a:prstGeom prst="leftBrace">
            <a:avLst>
              <a:gd name="adj1" fmla="val 31731"/>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431" name="AutoShape 47"/>
          <p:cNvSpPr>
            <a:spLocks/>
          </p:cNvSpPr>
          <p:nvPr/>
        </p:nvSpPr>
        <p:spPr bwMode="auto">
          <a:xfrm>
            <a:off x="6078538" y="5892800"/>
            <a:ext cx="165100" cy="452438"/>
          </a:xfrm>
          <a:prstGeom prst="leftBrace">
            <a:avLst>
              <a:gd name="adj1" fmla="val 22837"/>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432" name="Text Box 51"/>
          <p:cNvSpPr txBox="1">
            <a:spLocks noChangeArrowheads="1"/>
          </p:cNvSpPr>
          <p:nvPr/>
        </p:nvSpPr>
        <p:spPr bwMode="auto">
          <a:xfrm>
            <a:off x="4486275" y="2719388"/>
            <a:ext cx="1398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eaLnBrk="0" hangingPunct="0">
              <a:spcBef>
                <a:spcPct val="50000"/>
              </a:spcBef>
            </a:pPr>
            <a:r>
              <a:rPr lang="en-US" sz="1000" b="0"/>
              <a:t>294 Observational </a:t>
            </a:r>
            <a:br>
              <a:rPr lang="en-US" sz="1000" b="0"/>
            </a:br>
            <a:r>
              <a:rPr lang="en-US" sz="1000" b="0"/>
              <a:t>Requirements (</a:t>
            </a:r>
            <a:r>
              <a:rPr lang="en-US" sz="1000"/>
              <a:t>ORs</a:t>
            </a:r>
            <a:r>
              <a:rPr lang="en-US" sz="1000" b="0"/>
              <a:t>)</a:t>
            </a:r>
          </a:p>
        </p:txBody>
      </p:sp>
      <p:sp>
        <p:nvSpPr>
          <p:cNvPr id="144433" name="AutoShape 49"/>
          <p:cNvSpPr>
            <a:spLocks/>
          </p:cNvSpPr>
          <p:nvPr/>
        </p:nvSpPr>
        <p:spPr bwMode="auto">
          <a:xfrm>
            <a:off x="6118225" y="1208088"/>
            <a:ext cx="153988" cy="385762"/>
          </a:xfrm>
          <a:prstGeom prst="leftBrace">
            <a:avLst>
              <a:gd name="adj1" fmla="val 20876"/>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434" name="AutoShape 50"/>
          <p:cNvSpPr>
            <a:spLocks/>
          </p:cNvSpPr>
          <p:nvPr/>
        </p:nvSpPr>
        <p:spPr bwMode="auto">
          <a:xfrm>
            <a:off x="6099175" y="2097088"/>
            <a:ext cx="165100" cy="508000"/>
          </a:xfrm>
          <a:prstGeom prst="leftBrace">
            <a:avLst>
              <a:gd name="adj1" fmla="val 25641"/>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435" name="AutoShape 51"/>
          <p:cNvSpPr>
            <a:spLocks/>
          </p:cNvSpPr>
          <p:nvPr/>
        </p:nvSpPr>
        <p:spPr bwMode="auto">
          <a:xfrm>
            <a:off x="6108700" y="3135313"/>
            <a:ext cx="165100" cy="782637"/>
          </a:xfrm>
          <a:prstGeom prst="leftBrace">
            <a:avLst>
              <a:gd name="adj1" fmla="val 39503"/>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436" name="Text Box 52"/>
          <p:cNvSpPr txBox="1">
            <a:spLocks noChangeArrowheads="1"/>
          </p:cNvSpPr>
          <p:nvPr/>
        </p:nvSpPr>
        <p:spPr bwMode="auto">
          <a:xfrm>
            <a:off x="5356225" y="6337300"/>
            <a:ext cx="9636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eaLnBrk="0" hangingPunct="0">
              <a:spcBef>
                <a:spcPct val="50000"/>
              </a:spcBef>
            </a:pPr>
            <a:r>
              <a:rPr lang="en-US" sz="1000">
                <a:solidFill>
                  <a:srgbClr val="FF0000"/>
                </a:solidFill>
              </a:rPr>
              <a:t>Space-based</a:t>
            </a:r>
          </a:p>
        </p:txBody>
      </p:sp>
      <p:sp>
        <p:nvSpPr>
          <p:cNvPr id="144437" name="Text Box 53"/>
          <p:cNvSpPr txBox="1">
            <a:spLocks noChangeArrowheads="1"/>
          </p:cNvSpPr>
          <p:nvPr/>
        </p:nvSpPr>
        <p:spPr bwMode="auto">
          <a:xfrm>
            <a:off x="5349875" y="2459038"/>
            <a:ext cx="7207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eaLnBrk="0" hangingPunct="0">
              <a:spcBef>
                <a:spcPct val="50000"/>
              </a:spcBef>
            </a:pPr>
            <a:r>
              <a:rPr lang="en-US" sz="1000">
                <a:solidFill>
                  <a:srgbClr val="FF0000"/>
                </a:solidFill>
              </a:rPr>
              <a:t>GLOBAL</a:t>
            </a:r>
          </a:p>
        </p:txBody>
      </p:sp>
      <p:sp>
        <p:nvSpPr>
          <p:cNvPr id="144438" name="Text Box 54"/>
          <p:cNvSpPr txBox="1">
            <a:spLocks noChangeArrowheads="1"/>
          </p:cNvSpPr>
          <p:nvPr/>
        </p:nvSpPr>
        <p:spPr bwMode="auto">
          <a:xfrm>
            <a:off x="5165725" y="1533525"/>
            <a:ext cx="12795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sz="1000">
                <a:solidFill>
                  <a:srgbClr val="FF0000"/>
                </a:solidFill>
              </a:rPr>
              <a:t>Space-based</a:t>
            </a:r>
            <a:br>
              <a:rPr lang="en-US" sz="1000">
                <a:solidFill>
                  <a:srgbClr val="FF0000"/>
                </a:solidFill>
              </a:rPr>
            </a:br>
            <a:r>
              <a:rPr lang="en-US" sz="1000">
                <a:solidFill>
                  <a:srgbClr val="FF0000"/>
                </a:solidFill>
              </a:rPr>
              <a:t>32 High-category</a:t>
            </a:r>
          </a:p>
        </p:txBody>
      </p:sp>
      <p:sp>
        <p:nvSpPr>
          <p:cNvPr id="144439" name="Text Box 55"/>
          <p:cNvSpPr txBox="1">
            <a:spLocks noChangeArrowheads="1"/>
          </p:cNvSpPr>
          <p:nvPr/>
        </p:nvSpPr>
        <p:spPr bwMode="auto">
          <a:xfrm>
            <a:off x="5338763" y="3636963"/>
            <a:ext cx="7207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eaLnBrk="0" hangingPunct="0">
              <a:spcBef>
                <a:spcPct val="50000"/>
              </a:spcBef>
            </a:pPr>
            <a:r>
              <a:rPr lang="en-US" sz="1000">
                <a:solidFill>
                  <a:srgbClr val="FF0000"/>
                </a:solidFill>
              </a:rPr>
              <a:t>GLOBAL</a:t>
            </a:r>
          </a:p>
        </p:txBody>
      </p:sp>
      <p:sp>
        <p:nvSpPr>
          <p:cNvPr id="144440" name="Text Box 56"/>
          <p:cNvSpPr txBox="1">
            <a:spLocks noChangeArrowheads="1"/>
          </p:cNvSpPr>
          <p:nvPr/>
        </p:nvSpPr>
        <p:spPr bwMode="auto">
          <a:xfrm>
            <a:off x="7872413" y="1136650"/>
            <a:ext cx="1014412" cy="461665"/>
          </a:xfrm>
          <a:prstGeom prst="rect">
            <a:avLst/>
          </a:prstGeom>
          <a:solidFill>
            <a:schemeClr val="accent4">
              <a:lumMod val="75000"/>
              <a:lumOff val="25000"/>
            </a:schemeClr>
          </a:solidFill>
          <a:ln w="25400">
            <a:solidFill>
              <a:schemeClr val="tx1"/>
            </a:solidFill>
            <a:miter lim="800000"/>
            <a:headEnd/>
            <a:tailEnd/>
          </a:ln>
          <a:effectLst/>
        </p:spPr>
        <p:txBody>
          <a:bodyPr>
            <a:spAutoFit/>
          </a:bodyPr>
          <a:lstStyle/>
          <a:p>
            <a:pPr algn="ctr" eaLnBrk="0" hangingPunct="0">
              <a:spcBef>
                <a:spcPct val="50000"/>
              </a:spcBef>
            </a:pPr>
            <a:r>
              <a:rPr lang="en-US" sz="1200" dirty="0">
                <a:solidFill>
                  <a:schemeClr val="bg1">
                    <a:lumMod val="95000"/>
                  </a:schemeClr>
                </a:solidFill>
                <a:latin typeface="Tahoma" pitchFamily="34" charset="0"/>
              </a:rPr>
              <a:t>New CEOS Actions</a:t>
            </a:r>
          </a:p>
        </p:txBody>
      </p:sp>
      <p:sp>
        <p:nvSpPr>
          <p:cNvPr id="144441" name="Line 88"/>
          <p:cNvSpPr>
            <a:spLocks noChangeShapeType="1"/>
          </p:cNvSpPr>
          <p:nvPr/>
        </p:nvSpPr>
        <p:spPr bwMode="auto">
          <a:xfrm flipH="1">
            <a:off x="7245350" y="1374775"/>
            <a:ext cx="596900" cy="0"/>
          </a:xfrm>
          <a:prstGeom prst="line">
            <a:avLst/>
          </a:prstGeom>
          <a:noFill/>
          <a:ln w="25400">
            <a:solidFill>
              <a:schemeClr val="tx1"/>
            </a:solidFill>
            <a:prstDash val="sysDot"/>
            <a:round/>
            <a:headEnd type="stealth" w="lg" len="lg"/>
            <a:tailEnd/>
          </a:ln>
          <a:extLst>
            <a:ext uri="{909E8E84-426E-40DD-AFC4-6F175D3DCCD1}">
              <a14:hiddenFill xmlns:a14="http://schemas.microsoft.com/office/drawing/2010/main">
                <a:noFill/>
              </a14:hiddenFill>
            </a:ext>
          </a:extLst>
        </p:spPr>
        <p:txBody>
          <a:bodyPr/>
          <a:lstStyle/>
          <a:p>
            <a:endParaRPr lang="en-US"/>
          </a:p>
        </p:txBody>
      </p:sp>
      <p:sp>
        <p:nvSpPr>
          <p:cNvPr id="144442" name="Text Box 58"/>
          <p:cNvSpPr txBox="1">
            <a:spLocks noChangeArrowheads="1"/>
          </p:cNvSpPr>
          <p:nvPr/>
        </p:nvSpPr>
        <p:spPr bwMode="auto">
          <a:xfrm>
            <a:off x="5335588" y="5386388"/>
            <a:ext cx="12795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sz="1000">
                <a:solidFill>
                  <a:srgbClr val="FF0000"/>
                </a:solidFill>
              </a:rPr>
              <a:t>Space-based</a:t>
            </a:r>
            <a:br>
              <a:rPr lang="en-US" sz="1000">
                <a:solidFill>
                  <a:srgbClr val="FF0000"/>
                </a:solidFill>
              </a:rPr>
            </a:br>
            <a:r>
              <a:rPr lang="en-US" sz="1000">
                <a:solidFill>
                  <a:srgbClr val="FF0000"/>
                </a:solidFill>
              </a:rPr>
              <a:t>21 High-category</a:t>
            </a:r>
          </a:p>
        </p:txBody>
      </p:sp>
      <p:pic>
        <p:nvPicPr>
          <p:cNvPr id="7170" name="Picture 2" descr="https://lh5.googleusercontent.com/-LTO77l_EFH0/AAAAAAAAAAI/AAAAAAAAAAA/bBun53aDQYI/s250-c-k/phot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 y="5577284"/>
            <a:ext cx="1096169" cy="109616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101643" y="6189115"/>
            <a:ext cx="1941102" cy="461665"/>
          </a:xfrm>
          <a:prstGeom prst="rect">
            <a:avLst/>
          </a:prstGeom>
          <a:noFill/>
        </p:spPr>
        <p:txBody>
          <a:bodyPr wrap="square" rtlCol="0">
            <a:spAutoFit/>
          </a:bodyPr>
          <a:lstStyle/>
          <a:p>
            <a:r>
              <a:rPr lang="en-US" sz="1200" dirty="0" smtClean="0"/>
              <a:t>Courtesy I. </a:t>
            </a:r>
            <a:r>
              <a:rPr lang="en-US" sz="1200" dirty="0" err="1" smtClean="0"/>
              <a:t>Petiteville</a:t>
            </a:r>
            <a:r>
              <a:rPr lang="en-US" sz="1200" dirty="0" smtClean="0"/>
              <a:t>  Feb 2008</a:t>
            </a:r>
            <a:endParaRPr lang="en-US" sz="1200" dirty="0"/>
          </a:p>
        </p:txBody>
      </p:sp>
    </p:spTree>
    <p:extLst>
      <p:ext uri="{BB962C8B-B14F-4D97-AF65-F5344CB8AC3E}">
        <p14:creationId xmlns:p14="http://schemas.microsoft.com/office/powerpoint/2010/main" val="227460867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Why Are CEOS Actions Important?</a:t>
            </a:r>
          </a:p>
        </p:txBody>
      </p:sp>
      <p:sp>
        <p:nvSpPr>
          <p:cNvPr id="6" name="Rectangle 3"/>
          <p:cNvSpPr txBox="1">
            <a:spLocks noChangeArrowheads="1"/>
          </p:cNvSpPr>
          <p:nvPr/>
        </p:nvSpPr>
        <p:spPr>
          <a:xfrm>
            <a:off x="147037" y="1416908"/>
            <a:ext cx="6229909" cy="5129942"/>
          </a:xfrm>
          <a:prstGeom prst="rect">
            <a:avLst/>
          </a:prstGeom>
        </p:spPr>
        <p:txBody>
          <a:bodyPr/>
          <a:lstStyle/>
          <a:p>
            <a:pPr marL="285750"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Highlight the commitment of Space Agencies to implement the Global Earth Observation System of Systems (GEOSS)</a:t>
            </a:r>
          </a:p>
          <a:p>
            <a:pPr marL="742950" lvl="1"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Actions focus exclusively on space segment aspects and efforts of Space </a:t>
            </a:r>
            <a:r>
              <a:rPr lang="en-US" altLang="ja-JP" sz="2200" b="1" kern="0" dirty="0">
                <a:solidFill>
                  <a:schemeClr val="tx1">
                    <a:lumMod val="75000"/>
                  </a:schemeClr>
                </a:solidFill>
                <a:latin typeface="Arial" pitchFamily="34" charset="0"/>
                <a:ea typeface="ＭＳ Ｐゴシック" pitchFamily="50" charset="-128"/>
                <a:cs typeface="Arial" pitchFamily="34" charset="0"/>
              </a:rPr>
              <a:t>A</a:t>
            </a: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gencies to implement Components of the GEO Work Plan and GEOSS</a:t>
            </a:r>
          </a:p>
          <a:p>
            <a:pPr marL="285750" indent="-285750" defTabSz="914400">
              <a:lnSpc>
                <a:spcPct val="90000"/>
              </a:lnSpc>
              <a:spcBef>
                <a:spcPct val="20000"/>
              </a:spcBef>
              <a:buFont typeface="Arial" charset="0"/>
              <a:buChar char="•"/>
              <a:defRPr/>
            </a:pPr>
            <a:endParaRPr lang="en-US" altLang="ja-JP" sz="1400" b="1" kern="0" dirty="0" smtClean="0">
              <a:solidFill>
                <a:schemeClr val="tx1">
                  <a:lumMod val="75000"/>
                </a:schemeClr>
              </a:solidFill>
              <a:latin typeface="Arial" pitchFamily="34" charset="0"/>
              <a:ea typeface="ＭＳ Ｐゴシック" pitchFamily="50" charset="-128"/>
              <a:cs typeface="Arial" pitchFamily="34" charset="0"/>
            </a:endParaRPr>
          </a:p>
          <a:p>
            <a:pPr marL="285750"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Captured in the annual CEOS Implementation Plan</a:t>
            </a:r>
          </a:p>
          <a:p>
            <a:pPr marL="1200150" lvl="2" indent="-285750" defTabSz="914400">
              <a:lnSpc>
                <a:spcPct val="90000"/>
              </a:lnSpc>
              <a:spcBef>
                <a:spcPct val="20000"/>
              </a:spcBef>
              <a:buFont typeface="Arial" charset="0"/>
              <a:buChar char="•"/>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3159" y="3138089"/>
            <a:ext cx="2554665" cy="330539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30851076"/>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 Little Bit of Statistics</a:t>
            </a:r>
          </a:p>
        </p:txBody>
      </p:sp>
      <p:sp>
        <p:nvSpPr>
          <p:cNvPr id="6" name="Rectangle 3"/>
          <p:cNvSpPr txBox="1">
            <a:spLocks noChangeArrowheads="1"/>
          </p:cNvSpPr>
          <p:nvPr/>
        </p:nvSpPr>
        <p:spPr>
          <a:xfrm>
            <a:off x="147037" y="1416908"/>
            <a:ext cx="8832205" cy="5129942"/>
          </a:xfrm>
          <a:prstGeom prst="rect">
            <a:avLst/>
          </a:prstGeom>
        </p:spPr>
        <p:txBody>
          <a:bodyPr/>
          <a:lstStyle/>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graphicFrame>
        <p:nvGraphicFramePr>
          <p:cNvPr id="8" name="Chart 7"/>
          <p:cNvGraphicFramePr>
            <a:graphicFrameLocks/>
          </p:cNvGraphicFramePr>
          <p:nvPr>
            <p:extLst>
              <p:ext uri="{D42A27DB-BD31-4B8C-83A1-F6EECF244321}">
                <p14:modId xmlns:p14="http://schemas.microsoft.com/office/powerpoint/2010/main" val="1871413607"/>
              </p:ext>
            </p:extLst>
          </p:nvPr>
        </p:nvGraphicFramePr>
        <p:xfrm>
          <a:off x="89154" y="1440556"/>
          <a:ext cx="8170426" cy="497523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03402954"/>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sz="2800" dirty="0" smtClean="0">
                <a:latin typeface="Tahoma" pitchFamily="-106" charset="0"/>
                <a:ea typeface="ＭＳ Ｐゴシック" pitchFamily="-106" charset="-128"/>
                <a:cs typeface="Tahoma" pitchFamily="-106" charset="0"/>
              </a:rPr>
              <a:t>More Statistics</a:t>
            </a:r>
          </a:p>
        </p:txBody>
      </p:sp>
      <p:sp>
        <p:nvSpPr>
          <p:cNvPr id="6" name="Rectangle 3"/>
          <p:cNvSpPr txBox="1">
            <a:spLocks noChangeArrowheads="1"/>
          </p:cNvSpPr>
          <p:nvPr/>
        </p:nvSpPr>
        <p:spPr>
          <a:xfrm>
            <a:off x="147037" y="1416908"/>
            <a:ext cx="8832205" cy="5129942"/>
          </a:xfrm>
          <a:prstGeom prst="rect">
            <a:avLst/>
          </a:prstGeom>
        </p:spPr>
        <p:txBody>
          <a:bodyPr/>
          <a:lstStyle/>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2449" y="1478237"/>
            <a:ext cx="6621518" cy="3980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Table 1"/>
          <p:cNvGraphicFramePr>
            <a:graphicFrameLocks noGrp="1"/>
          </p:cNvGraphicFramePr>
          <p:nvPr>
            <p:extLst>
              <p:ext uri="{D42A27DB-BD31-4B8C-83A1-F6EECF244321}">
                <p14:modId xmlns:p14="http://schemas.microsoft.com/office/powerpoint/2010/main" val="1657273436"/>
              </p:ext>
            </p:extLst>
          </p:nvPr>
        </p:nvGraphicFramePr>
        <p:xfrm>
          <a:off x="1245449" y="5583511"/>
          <a:ext cx="3657600" cy="1135380"/>
        </p:xfrm>
        <a:graphic>
          <a:graphicData uri="http://schemas.openxmlformats.org/drawingml/2006/table">
            <a:tbl>
              <a:tblPr>
                <a:tableStyleId>{5C22544A-7EE6-4342-B048-85BDC9FD1C3A}</a:tableStyleId>
              </a:tblPr>
              <a:tblGrid>
                <a:gridCol w="609600"/>
                <a:gridCol w="609600"/>
                <a:gridCol w="609600"/>
                <a:gridCol w="609600"/>
                <a:gridCol w="609600"/>
                <a:gridCol w="609600"/>
              </a:tblGrid>
              <a:tr h="182880">
                <a:tc>
                  <a:txBody>
                    <a:bodyPr/>
                    <a:lstStyle/>
                    <a:p>
                      <a:pPr algn="l" fontAlgn="b"/>
                      <a:endParaRPr lang="en-US" sz="1100" b="1" i="0" u="none" strike="noStrike" dirty="0">
                        <a:solidFill>
                          <a:schemeClr val="tx1">
                            <a:lumMod val="50000"/>
                          </a:schemeClr>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100" b="1" u="none" strike="noStrike">
                          <a:solidFill>
                            <a:schemeClr val="tx1">
                              <a:lumMod val="50000"/>
                            </a:schemeClr>
                          </a:solidFill>
                          <a:effectLst/>
                        </a:rPr>
                        <a:t>2008</a:t>
                      </a:r>
                      <a:endParaRPr lang="en-US" sz="1100" b="1" i="0" u="none" strike="noStrike">
                        <a:solidFill>
                          <a:schemeClr val="tx1">
                            <a:lumMod val="50000"/>
                          </a:schemeClr>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100" b="1" u="none" strike="noStrike">
                          <a:solidFill>
                            <a:schemeClr val="tx1">
                              <a:lumMod val="50000"/>
                            </a:schemeClr>
                          </a:solidFill>
                          <a:effectLst/>
                        </a:rPr>
                        <a:t>2009</a:t>
                      </a:r>
                      <a:endParaRPr lang="en-US" sz="1100" b="1" i="0" u="none" strike="noStrike">
                        <a:solidFill>
                          <a:schemeClr val="tx1">
                            <a:lumMod val="50000"/>
                          </a:schemeClr>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100" b="1" u="none" strike="noStrike">
                          <a:solidFill>
                            <a:schemeClr val="tx1">
                              <a:lumMod val="50000"/>
                            </a:schemeClr>
                          </a:solidFill>
                          <a:effectLst/>
                        </a:rPr>
                        <a:t>2010</a:t>
                      </a:r>
                      <a:endParaRPr lang="en-US" sz="1100" b="1" i="0" u="none" strike="noStrike">
                        <a:solidFill>
                          <a:schemeClr val="tx1">
                            <a:lumMod val="50000"/>
                          </a:schemeClr>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100" b="1" u="none" strike="noStrike">
                          <a:solidFill>
                            <a:schemeClr val="tx1">
                              <a:lumMod val="50000"/>
                            </a:schemeClr>
                          </a:solidFill>
                          <a:effectLst/>
                        </a:rPr>
                        <a:t>2011</a:t>
                      </a:r>
                      <a:endParaRPr lang="en-US" sz="1100" b="1" i="0" u="none" strike="noStrike">
                        <a:solidFill>
                          <a:schemeClr val="tx1">
                            <a:lumMod val="50000"/>
                          </a:schemeClr>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100" b="1" u="none" strike="noStrike" dirty="0">
                          <a:solidFill>
                            <a:schemeClr val="tx1">
                              <a:lumMod val="50000"/>
                            </a:schemeClr>
                          </a:solidFill>
                          <a:effectLst/>
                        </a:rPr>
                        <a:t>2012</a:t>
                      </a:r>
                      <a:endParaRPr lang="en-US" sz="1100" b="1" i="0" u="none" strike="noStrike" dirty="0">
                        <a:solidFill>
                          <a:schemeClr val="tx1">
                            <a:lumMod val="50000"/>
                          </a:schemeClr>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182880">
                <a:tc>
                  <a:txBody>
                    <a:bodyPr/>
                    <a:lstStyle/>
                    <a:p>
                      <a:pPr algn="l" fontAlgn="b"/>
                      <a:r>
                        <a:rPr lang="en-US" sz="1100" b="1" u="none" strike="noStrike">
                          <a:effectLst/>
                        </a:rPr>
                        <a:t>Cat 1</a:t>
                      </a:r>
                      <a:endParaRPr lang="en-US" sz="1100" b="1" i="0" u="none" strike="noStrike">
                        <a:solidFill>
                          <a:srgbClr val="0000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fontAlgn="b"/>
                      <a:r>
                        <a:rPr lang="en-US" sz="1100" u="none" strike="noStrike">
                          <a:effectLst/>
                        </a:rPr>
                        <a:t>60</a:t>
                      </a:r>
                      <a:endParaRPr lang="en-US" sz="1100" b="0" i="0" u="none" strike="noStrike">
                        <a:solidFill>
                          <a:srgbClr val="0000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fontAlgn="b"/>
                      <a:r>
                        <a:rPr lang="en-US" sz="1100" u="none" strike="noStrike">
                          <a:effectLst/>
                        </a:rPr>
                        <a:t>47</a:t>
                      </a:r>
                      <a:endParaRPr lang="en-US" sz="1100" b="0" i="0" u="none" strike="noStrike">
                        <a:solidFill>
                          <a:srgbClr val="0000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fontAlgn="b"/>
                      <a:r>
                        <a:rPr lang="en-US" sz="1100" u="none" strike="noStrike">
                          <a:effectLst/>
                        </a:rPr>
                        <a:t>33</a:t>
                      </a:r>
                      <a:endParaRPr lang="en-US" sz="1100" b="0" i="0" u="none" strike="noStrike">
                        <a:solidFill>
                          <a:srgbClr val="0000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fontAlgn="b"/>
                      <a:r>
                        <a:rPr lang="en-US" sz="1100" u="none" strike="noStrike">
                          <a:effectLst/>
                        </a:rPr>
                        <a:t>22</a:t>
                      </a:r>
                      <a:endParaRPr lang="en-US" sz="1100" b="0" i="0" u="none" strike="noStrike">
                        <a:solidFill>
                          <a:srgbClr val="0000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fontAlgn="b"/>
                      <a:r>
                        <a:rPr lang="en-US" sz="1100" u="none" strike="noStrike" dirty="0">
                          <a:effectLst/>
                        </a:rPr>
                        <a:t>50</a:t>
                      </a:r>
                      <a:endParaRPr lang="en-US" sz="1100" b="0" i="0" u="none" strike="noStrike" dirty="0">
                        <a:solidFill>
                          <a:srgbClr val="0000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r>
              <a:tr h="182880">
                <a:tc>
                  <a:txBody>
                    <a:bodyPr/>
                    <a:lstStyle/>
                    <a:p>
                      <a:pPr algn="l" fontAlgn="b"/>
                      <a:r>
                        <a:rPr lang="en-US" sz="1100" b="1" u="none" strike="noStrike">
                          <a:solidFill>
                            <a:srgbClr val="C00000"/>
                          </a:solidFill>
                          <a:effectLst/>
                        </a:rPr>
                        <a:t>Cat 2</a:t>
                      </a:r>
                      <a:endParaRPr lang="en-US" sz="1100" b="1" i="0" u="none" strike="noStrike">
                        <a:solidFill>
                          <a:srgbClr val="C000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algn="r" fontAlgn="b"/>
                      <a:r>
                        <a:rPr lang="en-US" sz="1100" u="none" strike="noStrike">
                          <a:solidFill>
                            <a:srgbClr val="C00000"/>
                          </a:solidFill>
                          <a:effectLst/>
                        </a:rPr>
                        <a:t>56</a:t>
                      </a:r>
                      <a:endParaRPr lang="en-US" sz="1100" b="0" i="0" u="none" strike="noStrike">
                        <a:solidFill>
                          <a:srgbClr val="C000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algn="r" fontAlgn="b"/>
                      <a:r>
                        <a:rPr lang="en-US" sz="1100" u="none" strike="noStrike">
                          <a:solidFill>
                            <a:srgbClr val="C00000"/>
                          </a:solidFill>
                          <a:effectLst/>
                        </a:rPr>
                        <a:t>26</a:t>
                      </a:r>
                      <a:endParaRPr lang="en-US" sz="1100" b="0" i="0" u="none" strike="noStrike">
                        <a:solidFill>
                          <a:srgbClr val="C000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algn="r" fontAlgn="b"/>
                      <a:r>
                        <a:rPr lang="en-US" sz="1100" u="none" strike="noStrike">
                          <a:solidFill>
                            <a:srgbClr val="C00000"/>
                          </a:solidFill>
                          <a:effectLst/>
                        </a:rPr>
                        <a:t>21</a:t>
                      </a:r>
                      <a:endParaRPr lang="en-US" sz="1100" b="0" i="0" u="none" strike="noStrike">
                        <a:solidFill>
                          <a:srgbClr val="C000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algn="r" fontAlgn="b"/>
                      <a:r>
                        <a:rPr lang="en-US" sz="1100" u="none" strike="noStrike" dirty="0">
                          <a:solidFill>
                            <a:srgbClr val="C00000"/>
                          </a:solidFill>
                          <a:effectLst/>
                        </a:rPr>
                        <a:t>24</a:t>
                      </a:r>
                      <a:endParaRPr lang="en-US" sz="1100" b="0" i="0" u="none" strike="noStrike" dirty="0">
                        <a:solidFill>
                          <a:srgbClr val="C000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algn="r" fontAlgn="b"/>
                      <a:r>
                        <a:rPr lang="en-US" sz="1100" b="0" i="0" u="none" strike="noStrike" dirty="0" smtClean="0">
                          <a:solidFill>
                            <a:srgbClr val="C00000"/>
                          </a:solidFill>
                          <a:effectLst/>
                          <a:latin typeface="+mn-lt"/>
                        </a:rPr>
                        <a:t>0</a:t>
                      </a:r>
                      <a:endParaRPr lang="en-US" sz="1100" b="0" i="0" u="none" strike="noStrike" dirty="0">
                        <a:solidFill>
                          <a:srgbClr val="C00000"/>
                        </a:solidFill>
                        <a:effectLst/>
                        <a:latin typeface="+mn-lt"/>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95000"/>
                      </a:schemeClr>
                    </a:solidFill>
                  </a:tcPr>
                </a:tc>
              </a:tr>
              <a:tr h="182880">
                <a:tc>
                  <a:txBody>
                    <a:bodyPr/>
                    <a:lstStyle/>
                    <a:p>
                      <a:pPr algn="l" fontAlgn="b"/>
                      <a:r>
                        <a:rPr lang="en-US" sz="1100" b="1" u="none" strike="noStrike">
                          <a:solidFill>
                            <a:srgbClr val="009900"/>
                          </a:solidFill>
                          <a:effectLst/>
                        </a:rPr>
                        <a:t>Cat 3</a:t>
                      </a:r>
                      <a:endParaRPr lang="en-US" sz="1100" b="1" i="0" u="none" strike="noStrike">
                        <a:solidFill>
                          <a:srgbClr val="0099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algn="r" fontAlgn="b"/>
                      <a:r>
                        <a:rPr lang="en-US" sz="1100" u="none" strike="noStrike">
                          <a:solidFill>
                            <a:srgbClr val="009900"/>
                          </a:solidFill>
                          <a:effectLst/>
                        </a:rPr>
                        <a:t>18</a:t>
                      </a:r>
                      <a:endParaRPr lang="en-US" sz="1100" b="0" i="0" u="none" strike="noStrike">
                        <a:solidFill>
                          <a:srgbClr val="0099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algn="r" fontAlgn="b"/>
                      <a:r>
                        <a:rPr lang="en-US" sz="1100" u="none" strike="noStrike">
                          <a:solidFill>
                            <a:srgbClr val="009900"/>
                          </a:solidFill>
                          <a:effectLst/>
                        </a:rPr>
                        <a:t>8</a:t>
                      </a:r>
                      <a:endParaRPr lang="en-US" sz="1100" b="0" i="0" u="none" strike="noStrike">
                        <a:solidFill>
                          <a:srgbClr val="0099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algn="r" fontAlgn="b"/>
                      <a:r>
                        <a:rPr lang="en-US" sz="1100" u="none" strike="noStrike" dirty="0">
                          <a:solidFill>
                            <a:srgbClr val="009900"/>
                          </a:solidFill>
                          <a:effectLst/>
                        </a:rPr>
                        <a:t>0</a:t>
                      </a:r>
                      <a:endParaRPr lang="en-US" sz="1100" b="0" i="0" u="none" strike="noStrike" dirty="0">
                        <a:solidFill>
                          <a:srgbClr val="0099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algn="r" fontAlgn="b"/>
                      <a:r>
                        <a:rPr lang="en-US" sz="1100" u="none" strike="noStrike">
                          <a:solidFill>
                            <a:srgbClr val="009900"/>
                          </a:solidFill>
                          <a:effectLst/>
                        </a:rPr>
                        <a:t>0</a:t>
                      </a:r>
                      <a:endParaRPr lang="en-US" sz="1100" b="0" i="0" u="none" strike="noStrike">
                        <a:solidFill>
                          <a:srgbClr val="0099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algn="r" fontAlgn="b"/>
                      <a:r>
                        <a:rPr lang="en-US" sz="1100" b="0" i="0" u="none" strike="noStrike" dirty="0" smtClean="0">
                          <a:solidFill>
                            <a:srgbClr val="009900"/>
                          </a:solidFill>
                          <a:effectLst/>
                          <a:latin typeface="+mn-lt"/>
                        </a:rPr>
                        <a:t>0</a:t>
                      </a:r>
                      <a:endParaRPr lang="en-US" sz="1100" b="0" i="0" u="none" strike="noStrike" dirty="0">
                        <a:solidFill>
                          <a:srgbClr val="009900"/>
                        </a:solidFill>
                        <a:effectLst/>
                        <a:latin typeface="+mn-lt"/>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95000"/>
                      </a:schemeClr>
                    </a:solidFill>
                  </a:tcPr>
                </a:tc>
              </a:tr>
              <a:tr h="182880">
                <a:tc>
                  <a:txBody>
                    <a:bodyPr/>
                    <a:lstStyle/>
                    <a:p>
                      <a:pPr algn="l" fontAlgn="b"/>
                      <a:r>
                        <a:rPr lang="en-US" sz="1100" b="1" u="none" strike="noStrike">
                          <a:solidFill>
                            <a:srgbClr val="7030A0"/>
                          </a:solidFill>
                          <a:effectLst/>
                        </a:rPr>
                        <a:t>Cat 4</a:t>
                      </a:r>
                      <a:endParaRPr lang="en-US" sz="1100" b="1" i="0" u="none" strike="noStrike">
                        <a:solidFill>
                          <a:srgbClr val="7030A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100" u="none" strike="noStrike">
                          <a:solidFill>
                            <a:srgbClr val="7030A0"/>
                          </a:solidFill>
                          <a:effectLst/>
                        </a:rPr>
                        <a:t>13</a:t>
                      </a:r>
                      <a:endParaRPr lang="en-US" sz="1100" b="0" i="0" u="none" strike="noStrike">
                        <a:solidFill>
                          <a:srgbClr val="7030A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100" u="none" strike="noStrike">
                          <a:solidFill>
                            <a:srgbClr val="7030A0"/>
                          </a:solidFill>
                          <a:effectLst/>
                        </a:rPr>
                        <a:t>12</a:t>
                      </a:r>
                      <a:endParaRPr lang="en-US" sz="1100" b="0" i="0" u="none" strike="noStrike">
                        <a:solidFill>
                          <a:srgbClr val="7030A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100" u="none" strike="noStrike">
                          <a:solidFill>
                            <a:srgbClr val="7030A0"/>
                          </a:solidFill>
                          <a:effectLst/>
                        </a:rPr>
                        <a:t>0</a:t>
                      </a:r>
                      <a:endParaRPr lang="en-US" sz="1100" b="0" i="0" u="none" strike="noStrike">
                        <a:solidFill>
                          <a:srgbClr val="7030A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100" u="none" strike="noStrike">
                          <a:solidFill>
                            <a:srgbClr val="7030A0"/>
                          </a:solidFill>
                          <a:effectLst/>
                        </a:rPr>
                        <a:t>0</a:t>
                      </a:r>
                      <a:endParaRPr lang="en-US" sz="1100" b="0" i="0" u="none" strike="noStrike">
                        <a:solidFill>
                          <a:srgbClr val="7030A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100" b="0" i="0" u="none" strike="noStrike" dirty="0" smtClean="0">
                          <a:solidFill>
                            <a:srgbClr val="7030A0"/>
                          </a:solidFill>
                          <a:effectLst/>
                          <a:latin typeface="+mn-lt"/>
                        </a:rPr>
                        <a:t>0</a:t>
                      </a:r>
                      <a:endParaRPr lang="en-US" sz="1100" b="0" i="0" u="none" strike="noStrike" dirty="0">
                        <a:solidFill>
                          <a:srgbClr val="7030A0"/>
                        </a:solidFill>
                        <a:effectLst/>
                        <a:latin typeface="+mn-lt"/>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95000"/>
                      </a:schemeClr>
                    </a:solidFill>
                  </a:tcPr>
                </a:tc>
              </a:tr>
              <a:tr h="182880">
                <a:tc>
                  <a:txBody>
                    <a:bodyPr/>
                    <a:lstStyle/>
                    <a:p>
                      <a:pPr algn="l" fontAlgn="b"/>
                      <a:r>
                        <a:rPr lang="en-US" sz="1400" b="1" u="none" strike="noStrike" dirty="0">
                          <a:solidFill>
                            <a:schemeClr val="tx1">
                              <a:lumMod val="50000"/>
                            </a:schemeClr>
                          </a:solidFill>
                          <a:effectLst/>
                        </a:rPr>
                        <a:t>Total</a:t>
                      </a:r>
                      <a:endParaRPr lang="en-US" sz="1400" b="1" i="0" u="none" strike="noStrike" dirty="0">
                        <a:solidFill>
                          <a:schemeClr val="tx1">
                            <a:lumMod val="50000"/>
                          </a:schemeClr>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400" b="1" u="none" strike="noStrike">
                          <a:solidFill>
                            <a:schemeClr val="tx1">
                              <a:lumMod val="50000"/>
                            </a:schemeClr>
                          </a:solidFill>
                          <a:effectLst/>
                        </a:rPr>
                        <a:t>147</a:t>
                      </a:r>
                      <a:endParaRPr lang="en-US" sz="1400" b="1" i="0" u="none" strike="noStrike">
                        <a:solidFill>
                          <a:schemeClr val="tx1">
                            <a:lumMod val="50000"/>
                          </a:schemeClr>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400" b="1" u="none" strike="noStrike">
                          <a:solidFill>
                            <a:schemeClr val="tx1">
                              <a:lumMod val="50000"/>
                            </a:schemeClr>
                          </a:solidFill>
                          <a:effectLst/>
                        </a:rPr>
                        <a:t>93</a:t>
                      </a:r>
                      <a:endParaRPr lang="en-US" sz="1400" b="1" i="0" u="none" strike="noStrike">
                        <a:solidFill>
                          <a:schemeClr val="tx1">
                            <a:lumMod val="50000"/>
                          </a:schemeClr>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400" b="1" u="none" strike="noStrike">
                          <a:solidFill>
                            <a:schemeClr val="tx1">
                              <a:lumMod val="50000"/>
                            </a:schemeClr>
                          </a:solidFill>
                          <a:effectLst/>
                        </a:rPr>
                        <a:t>54</a:t>
                      </a:r>
                      <a:endParaRPr lang="en-US" sz="1400" b="1" i="0" u="none" strike="noStrike">
                        <a:solidFill>
                          <a:schemeClr val="tx1">
                            <a:lumMod val="50000"/>
                          </a:schemeClr>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400" b="1" u="none" strike="noStrike">
                          <a:solidFill>
                            <a:schemeClr val="tx1">
                              <a:lumMod val="50000"/>
                            </a:schemeClr>
                          </a:solidFill>
                          <a:effectLst/>
                        </a:rPr>
                        <a:t>46</a:t>
                      </a:r>
                      <a:endParaRPr lang="en-US" sz="1400" b="1" i="0" u="none" strike="noStrike">
                        <a:solidFill>
                          <a:schemeClr val="tx1">
                            <a:lumMod val="50000"/>
                          </a:schemeClr>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400" b="1" u="none" strike="noStrike" dirty="0">
                          <a:solidFill>
                            <a:schemeClr val="tx1">
                              <a:lumMod val="50000"/>
                            </a:schemeClr>
                          </a:solidFill>
                          <a:effectLst/>
                        </a:rPr>
                        <a:t>50</a:t>
                      </a:r>
                      <a:endParaRPr lang="en-US" sz="1400" b="1" i="0" u="none" strike="noStrike" dirty="0">
                        <a:solidFill>
                          <a:schemeClr val="tx1">
                            <a:lumMod val="50000"/>
                          </a:schemeClr>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bl>
          </a:graphicData>
        </a:graphic>
      </p:graphicFrame>
    </p:spTree>
    <p:extLst>
      <p:ext uri="{BB962C8B-B14F-4D97-AF65-F5344CB8AC3E}">
        <p14:creationId xmlns:p14="http://schemas.microsoft.com/office/powerpoint/2010/main" val="1262623606"/>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1502" y="7881"/>
            <a:ext cx="7362497" cy="819806"/>
          </a:xfrm>
        </p:spPr>
        <p:txBody>
          <a:bodyPr/>
          <a:lstStyle/>
          <a:p>
            <a:r>
              <a:rPr lang="en-US" sz="2800" dirty="0" smtClean="0">
                <a:latin typeface="Tahoma" pitchFamily="34" charset="0"/>
                <a:ea typeface="Tahoma" pitchFamily="34" charset="0"/>
                <a:cs typeface="Tahoma" pitchFamily="34" charset="0"/>
              </a:rPr>
              <a:t>CEOS Actions Remapping to GEO Priority Actions</a:t>
            </a:r>
            <a:endParaRPr lang="en-US" sz="2800" dirty="0">
              <a:latin typeface="Tahoma" pitchFamily="34" charset="0"/>
              <a:ea typeface="Tahoma" pitchFamily="34" charset="0"/>
              <a:cs typeface="Tahoma" pitchFamily="34" charset="0"/>
            </a:endParaRPr>
          </a:p>
        </p:txBody>
      </p:sp>
      <p:sp>
        <p:nvSpPr>
          <p:cNvPr id="3" name="Content Placeholder 2"/>
          <p:cNvSpPr>
            <a:spLocks noGrp="1"/>
          </p:cNvSpPr>
          <p:nvPr>
            <p:ph idx="1"/>
          </p:nvPr>
        </p:nvSpPr>
        <p:spPr>
          <a:xfrm>
            <a:off x="0" y="1647720"/>
            <a:ext cx="9144000" cy="3695547"/>
          </a:xfrm>
        </p:spPr>
        <p:txBody>
          <a:bodyPr/>
          <a:lstStyle/>
          <a:p>
            <a:pPr marL="228600" indent="-228600"/>
            <a:r>
              <a:rPr lang="en-US" sz="2000" dirty="0" smtClean="0">
                <a:solidFill>
                  <a:srgbClr val="002060"/>
                </a:solidFill>
              </a:rPr>
              <a:t>Actions support identified CEOS Priorities/Expected Outcomes from the 2012 CEOS Work Plan as well as the 26 Tasks/ 60 Components of the GEO 2012-2015 Work Plan</a:t>
            </a:r>
          </a:p>
          <a:p>
            <a:pPr marL="228600" indent="-228600"/>
            <a:r>
              <a:rPr lang="en-US" sz="2000" dirty="0" smtClean="0">
                <a:solidFill>
                  <a:srgbClr val="002060"/>
                </a:solidFill>
              </a:rPr>
              <a:t>To be an Action, the activity must:</a:t>
            </a:r>
          </a:p>
          <a:p>
            <a:pPr marL="228600" indent="-228600"/>
            <a:endParaRPr lang="en-US" sz="1100" dirty="0" smtClean="0">
              <a:solidFill>
                <a:srgbClr val="002060"/>
              </a:solidFill>
            </a:endParaRPr>
          </a:p>
          <a:p>
            <a:pPr marL="569913" lvl="1" indent="-280988" eaLnBrk="1" hangingPunct="1">
              <a:lnSpc>
                <a:spcPct val="80000"/>
              </a:lnSpc>
              <a:buFontTx/>
              <a:buAutoNum type="arabicPeriod"/>
            </a:pPr>
            <a:r>
              <a:rPr lang="en-GB" sz="1800" dirty="0" smtClean="0">
                <a:solidFill>
                  <a:srgbClr val="002060"/>
                </a:solidFill>
              </a:rPr>
              <a:t>Have the cooperation of at least two CEOS Agencies</a:t>
            </a:r>
            <a:r>
              <a:rPr lang="en-GB" sz="1800" baseline="30000" dirty="0" smtClean="0">
                <a:solidFill>
                  <a:srgbClr val="002060"/>
                </a:solidFill>
              </a:rPr>
              <a:t>1</a:t>
            </a:r>
            <a:endParaRPr lang="en-GB" sz="1800" dirty="0" smtClean="0">
              <a:solidFill>
                <a:srgbClr val="002060"/>
              </a:solidFill>
            </a:endParaRPr>
          </a:p>
          <a:p>
            <a:pPr marL="569913" lvl="1" indent="-280988" eaLnBrk="1" hangingPunct="1">
              <a:lnSpc>
                <a:spcPct val="80000"/>
              </a:lnSpc>
              <a:buFontTx/>
              <a:buAutoNum type="arabicPeriod"/>
            </a:pPr>
            <a:endParaRPr lang="en-GB" sz="800" dirty="0" smtClean="0">
              <a:solidFill>
                <a:srgbClr val="002060"/>
              </a:solidFill>
            </a:endParaRPr>
          </a:p>
          <a:p>
            <a:pPr marL="569913" lvl="1" indent="-280988" eaLnBrk="1" hangingPunct="1">
              <a:lnSpc>
                <a:spcPct val="80000"/>
              </a:lnSpc>
              <a:buFontTx/>
              <a:buAutoNum type="arabicPeriod"/>
            </a:pPr>
            <a:r>
              <a:rPr lang="en-GB" sz="1800" dirty="0" smtClean="0">
                <a:solidFill>
                  <a:srgbClr val="002060"/>
                </a:solidFill>
              </a:rPr>
              <a:t>Have a “significant” level of effort and good coordination (</a:t>
            </a:r>
            <a:r>
              <a:rPr lang="en-GB" sz="1800" i="1" dirty="0" smtClean="0">
                <a:solidFill>
                  <a:srgbClr val="002060"/>
                </a:solidFill>
              </a:rPr>
              <a:t>e.g.,</a:t>
            </a:r>
            <a:r>
              <a:rPr lang="en-GB" sz="1800" dirty="0" smtClean="0">
                <a:solidFill>
                  <a:srgbClr val="002060"/>
                </a:solidFill>
              </a:rPr>
              <a:t> publication of an article does not need to be followed as an action. The article might be published on www.ceos.org)</a:t>
            </a:r>
          </a:p>
          <a:p>
            <a:pPr marL="569913" lvl="2" indent="-280988" eaLnBrk="1" hangingPunct="1">
              <a:lnSpc>
                <a:spcPct val="80000"/>
              </a:lnSpc>
            </a:pPr>
            <a:endParaRPr lang="en-GB" sz="800" dirty="0" smtClean="0">
              <a:solidFill>
                <a:srgbClr val="002060"/>
              </a:solidFill>
            </a:endParaRPr>
          </a:p>
          <a:p>
            <a:pPr marL="569913" lvl="1" indent="-280988" eaLnBrk="1" hangingPunct="1">
              <a:lnSpc>
                <a:spcPct val="80000"/>
              </a:lnSpc>
              <a:buFontTx/>
              <a:buAutoNum type="arabicPeriod"/>
            </a:pPr>
            <a:r>
              <a:rPr lang="en-US" sz="1800" dirty="0" smtClean="0">
                <a:solidFill>
                  <a:srgbClr val="002060"/>
                </a:solidFill>
              </a:rPr>
              <a:t>Contribute significant and citable benefits towards meeting societal needs</a:t>
            </a:r>
          </a:p>
          <a:p>
            <a:pPr marL="569913" lvl="1" indent="-280988" eaLnBrk="1" hangingPunct="1">
              <a:lnSpc>
                <a:spcPct val="80000"/>
              </a:lnSpc>
              <a:buFontTx/>
              <a:buAutoNum type="arabicPeriod"/>
            </a:pPr>
            <a:endParaRPr lang="en-GB" sz="800" dirty="0" smtClean="0">
              <a:solidFill>
                <a:srgbClr val="002060"/>
              </a:solidFill>
            </a:endParaRPr>
          </a:p>
          <a:p>
            <a:pPr marL="569913" lvl="1" indent="-280988" eaLnBrk="1" hangingPunct="1">
              <a:lnSpc>
                <a:spcPct val="80000"/>
              </a:lnSpc>
              <a:buFontTx/>
              <a:buAutoNum type="arabicPeriod"/>
            </a:pPr>
            <a:r>
              <a:rPr lang="en-GB" sz="1800" dirty="0" smtClean="0">
                <a:solidFill>
                  <a:srgbClr val="002060"/>
                </a:solidFill>
              </a:rPr>
              <a:t>Be “Actionable” (properly described, feasible with Lead Agencies (or WG, VC), at least one Contributor, clear Milestones and Deliverables, potential support might be indicated</a:t>
            </a:r>
            <a:endParaRPr lang="en-US" sz="2000" dirty="0" smtClean="0">
              <a:solidFill>
                <a:srgbClr val="002060"/>
              </a:solidFill>
            </a:endParaRPr>
          </a:p>
        </p:txBody>
      </p:sp>
      <p:sp>
        <p:nvSpPr>
          <p:cNvPr id="4" name="Slide Number Placeholder 3"/>
          <p:cNvSpPr>
            <a:spLocks noGrp="1"/>
          </p:cNvSpPr>
          <p:nvPr>
            <p:ph type="sldNum" sz="quarter" idx="10"/>
          </p:nvPr>
        </p:nvSpPr>
        <p:spPr/>
        <p:txBody>
          <a:bodyPr/>
          <a:lstStyle/>
          <a:p>
            <a:fld id="{96E7E44A-95A4-4D84-B060-74C5DA9603ED}" type="slidenum">
              <a:rPr lang="en-US" smtClean="0"/>
              <a:pPr/>
              <a:t>8</a:t>
            </a:fld>
            <a:endParaRPr lang="en-US"/>
          </a:p>
        </p:txBody>
      </p:sp>
      <p:sp>
        <p:nvSpPr>
          <p:cNvPr id="6" name="Rectangle 5"/>
          <p:cNvSpPr>
            <a:spLocks noChangeArrowheads="1"/>
          </p:cNvSpPr>
          <p:nvPr/>
        </p:nvSpPr>
        <p:spPr bwMode="auto">
          <a:xfrm>
            <a:off x="5100144" y="6323825"/>
            <a:ext cx="3886200" cy="276999"/>
          </a:xfrm>
          <a:prstGeom prst="rect">
            <a:avLst/>
          </a:prstGeom>
          <a:noFill/>
          <a:ln w="9525" algn="ctr">
            <a:noFill/>
            <a:miter lim="800000"/>
            <a:headEnd/>
            <a:tailEnd/>
          </a:ln>
        </p:spPr>
        <p:txBody>
          <a:bodyPr wrap="square">
            <a:spAutoFit/>
          </a:bodyPr>
          <a:lstStyle/>
          <a:p>
            <a:pPr lvl="1">
              <a:spcBef>
                <a:spcPct val="20000"/>
              </a:spcBef>
            </a:pPr>
            <a:r>
              <a:rPr lang="en-GB" sz="1200" i="1" baseline="30000" dirty="0" smtClean="0">
                <a:solidFill>
                  <a:schemeClr val="accent4">
                    <a:lumMod val="75000"/>
                    <a:lumOff val="25000"/>
                  </a:schemeClr>
                </a:solidFill>
              </a:rPr>
              <a:t>1 </a:t>
            </a:r>
            <a:r>
              <a:rPr lang="en-GB" sz="1200" i="1" dirty="0">
                <a:solidFill>
                  <a:schemeClr val="accent4">
                    <a:lumMod val="75000"/>
                    <a:lumOff val="25000"/>
                  </a:schemeClr>
                </a:solidFill>
              </a:rPr>
              <a:t>WG and VC considered “multi-agency’” group</a:t>
            </a:r>
          </a:p>
        </p:txBody>
      </p:sp>
      <p:sp>
        <p:nvSpPr>
          <p:cNvPr id="7" name="TextBox 6"/>
          <p:cNvSpPr txBox="1"/>
          <p:nvPr/>
        </p:nvSpPr>
        <p:spPr>
          <a:xfrm>
            <a:off x="689113" y="5808070"/>
            <a:ext cx="7543800" cy="369332"/>
          </a:xfrm>
          <a:prstGeom prst="rect">
            <a:avLst/>
          </a:prstGeom>
          <a:solidFill>
            <a:schemeClr val="tx2">
              <a:lumMod val="20000"/>
              <a:lumOff val="80000"/>
            </a:schemeClr>
          </a:solidFill>
          <a:ln>
            <a:solidFill>
              <a:schemeClr val="tx2">
                <a:lumMod val="60000"/>
                <a:lumOff val="40000"/>
              </a:schemeClr>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b="1" dirty="0" smtClean="0">
                <a:solidFill>
                  <a:schemeClr val="tx1">
                    <a:lumMod val="75000"/>
                  </a:schemeClr>
                </a:solidFill>
                <a:latin typeface="Berlin Sans FB" pitchFamily="34" charset="0"/>
              </a:rPr>
              <a:t>OBJECTIVE:  Fewer but  more useful CEOS Actions</a:t>
            </a:r>
            <a:endParaRPr lang="en-US" b="1" dirty="0">
              <a:solidFill>
                <a:schemeClr val="tx1">
                  <a:lumMod val="75000"/>
                </a:schemeClr>
              </a:solidFill>
              <a:latin typeface="Berlin Sans FB" pitchFamily="34" charset="0"/>
            </a:endParaRPr>
          </a:p>
        </p:txBody>
      </p:sp>
    </p:spTree>
    <p:extLst>
      <p:ext uri="{BB962C8B-B14F-4D97-AF65-F5344CB8AC3E}">
        <p14:creationId xmlns:p14="http://schemas.microsoft.com/office/powerpoint/2010/main" val="35334428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9</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Current State of Affairs</a:t>
            </a:r>
          </a:p>
        </p:txBody>
      </p:sp>
      <p:sp>
        <p:nvSpPr>
          <p:cNvPr id="6" name="Rectangle 3"/>
          <p:cNvSpPr txBox="1">
            <a:spLocks noChangeArrowheads="1"/>
          </p:cNvSpPr>
          <p:nvPr/>
        </p:nvSpPr>
        <p:spPr>
          <a:xfrm>
            <a:off x="147037" y="1416908"/>
            <a:ext cx="8832205" cy="5129942"/>
          </a:xfrm>
          <a:prstGeom prst="rect">
            <a:avLst/>
          </a:prstGeom>
        </p:spPr>
        <p:txBody>
          <a:bodyPr/>
          <a:lstStyle/>
          <a:p>
            <a:pPr marL="285750" indent="-285750" defTabSz="914400">
              <a:lnSpc>
                <a:spcPct val="90000"/>
              </a:lnSpc>
              <a:spcBef>
                <a:spcPct val="20000"/>
              </a:spcBef>
              <a:buFont typeface="Arial" charset="0"/>
              <a:buChar char="•"/>
              <a:defRPr/>
            </a:pPr>
            <a:r>
              <a:rPr lang="en-US" altLang="ja-JP" sz="2200" b="1" kern="0" noProof="0" dirty="0" smtClean="0">
                <a:solidFill>
                  <a:schemeClr val="accent4">
                    <a:lumMod val="75000"/>
                    <a:lumOff val="25000"/>
                  </a:schemeClr>
                </a:solidFill>
                <a:latin typeface="Arial" pitchFamily="34" charset="0"/>
                <a:ea typeface="ＭＳ Ｐゴシック" pitchFamily="50" charset="-128"/>
                <a:cs typeface="Arial" pitchFamily="34" charset="0"/>
              </a:rPr>
              <a:t>50 Actions for 2012</a:t>
            </a:r>
          </a:p>
          <a:p>
            <a:pPr marL="285750" indent="-285750" defTabSz="914400">
              <a:lnSpc>
                <a:spcPct val="90000"/>
              </a:lnSpc>
              <a:spcBef>
                <a:spcPct val="20000"/>
              </a:spcBef>
              <a:buFont typeface="Arial" charset="0"/>
              <a:buChar char="•"/>
              <a:defRPr/>
            </a:pPr>
            <a:endParaRPr kumimoji="0" lang="en-US" altLang="ja-JP" sz="1200" b="1" i="0" u="none" strike="noStrike" kern="0" cap="none" spc="0" normalizeH="0" baseline="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285750" indent="-285750" defTabSz="914400">
              <a:lnSpc>
                <a:spcPct val="90000"/>
              </a:lnSpc>
              <a:spcBef>
                <a:spcPct val="20000"/>
              </a:spcBef>
              <a:buFont typeface="Arial" charset="0"/>
              <a:buChar char="•"/>
              <a:defRPr/>
            </a:pPr>
            <a:r>
              <a:rPr kumimoji="0" lang="en-US" altLang="ja-JP" sz="2200" b="1" i="0" u="none" strike="noStrike" kern="0" cap="none" spc="0" normalizeH="0" baseline="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To</a:t>
            </a:r>
            <a:r>
              <a:rPr kumimoji="0" lang="en-US" altLang="ja-JP" sz="2200" b="1" i="0" u="none" strike="noStrike" kern="0" cap="none" spc="0" normalizeH="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date, 3 have been </a:t>
            </a:r>
            <a:r>
              <a:rPr kumimoji="0" lang="en-US" altLang="ja-JP" sz="2200" b="1" i="0" u="none" strike="noStrike" kern="0" cap="none" spc="0" normalizeH="0" dirty="0" smtClean="0">
                <a:ln>
                  <a:noFill/>
                </a:ln>
                <a:solidFill>
                  <a:schemeClr val="accent4">
                    <a:lumMod val="75000"/>
                    <a:lumOff val="25000"/>
                  </a:schemeClr>
                </a:solidFill>
                <a:effectLst/>
                <a:uLnTx/>
                <a:uFillTx/>
                <a:latin typeface="Arial" pitchFamily="34" charset="0"/>
                <a:ea typeface="ＭＳ Ｐゴシック" pitchFamily="50" charset="-128"/>
                <a:cs typeface="Arial" pitchFamily="34" charset="0"/>
              </a:rPr>
              <a:t>CLOSED</a:t>
            </a:r>
            <a:r>
              <a:rPr kumimoji="0" lang="en-US" altLang="ja-JP" sz="2200" b="1" i="0" u="none" strike="noStrike" kern="0" cap="none" spc="0" normalizeH="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(2 are “Yay!!”)</a:t>
            </a:r>
          </a:p>
          <a:p>
            <a:pPr marL="742950" lvl="1"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ID-04-C1_1:  Kudos to ESA and the EO Handbook Team for producing the special edition for the Rio+20 Summit</a:t>
            </a:r>
          </a:p>
          <a:p>
            <a:pPr marL="742950" lvl="1" indent="-285750" defTabSz="914400">
              <a:lnSpc>
                <a:spcPct val="90000"/>
              </a:lnSpc>
              <a:spcBef>
                <a:spcPct val="20000"/>
              </a:spcBef>
              <a:buFont typeface="Arial" charset="0"/>
              <a:buChar char="•"/>
              <a:defRPr/>
            </a:pPr>
            <a:r>
              <a:rPr kumimoji="0" lang="en-US" altLang="ja-JP" sz="2200" b="1" i="0" u="none" strike="noStrike" kern="0" cap="none" spc="0" normalizeH="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SB-01-C2_1:  ESA, NASA, and ISRO finalized the INSITU-OCR White Paper</a:t>
            </a:r>
          </a:p>
          <a:p>
            <a:pPr marL="285750" indent="-285750" defTabSz="914400">
              <a:lnSpc>
                <a:spcPct val="90000"/>
              </a:lnSpc>
              <a:spcBef>
                <a:spcPct val="20000"/>
              </a:spcBef>
              <a:buFont typeface="Arial" charset="0"/>
              <a:buChar char="•"/>
              <a:defRPr/>
            </a:pPr>
            <a:endParaRPr kumimoji="0" lang="en-US" altLang="ja-JP" sz="1200" b="1" i="0" u="none" strike="noStrike" kern="0" cap="none" spc="0" normalizeH="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285750" indent="-285750" defTabSz="914400">
              <a:lnSpc>
                <a:spcPct val="90000"/>
              </a:lnSpc>
              <a:spcBef>
                <a:spcPct val="20000"/>
              </a:spcBef>
              <a:buFont typeface="Arial" charset="0"/>
              <a:buChar char="•"/>
              <a:defRPr/>
            </a:pPr>
            <a:r>
              <a:rPr kumimoji="0" lang="en-US" altLang="ja-JP" sz="2200" b="1" i="0" u="none" strike="noStrike" kern="0" cap="none" spc="0" normalizeH="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Of the 47 Remaining OPEN Actions:</a:t>
            </a:r>
          </a:p>
          <a:p>
            <a:pPr marL="742950" lvl="1" indent="-285750" defTabSz="914400">
              <a:lnSpc>
                <a:spcPct val="90000"/>
              </a:lnSpc>
              <a:spcBef>
                <a:spcPct val="20000"/>
              </a:spcBef>
              <a:buFont typeface="Arial" charset="0"/>
              <a:buChar char="•"/>
              <a:defRPr/>
            </a:pPr>
            <a:r>
              <a:rPr kumimoji="0" lang="en-US" altLang="ja-JP" sz="2200" b="1" i="0" u="none" strike="noStrike" kern="0" cap="none" spc="0" normalizeH="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31 have been updated within the past month (Thank you)</a:t>
            </a:r>
          </a:p>
          <a:p>
            <a:pPr marL="742950" lvl="1" indent="-285750" defTabSz="914400">
              <a:lnSpc>
                <a:spcPct val="90000"/>
              </a:lnSpc>
              <a:spcBef>
                <a:spcPct val="20000"/>
              </a:spcBef>
              <a:buFont typeface="Arial" charset="0"/>
              <a:buChar char="•"/>
              <a:defRPr/>
            </a:pPr>
            <a:endParaRPr lang="en-US" altLang="ja-JP" sz="2200" b="1" kern="0" dirty="0">
              <a:solidFill>
                <a:schemeClr val="tx1">
                  <a:lumMod val="75000"/>
                </a:schemeClr>
              </a:solidFill>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Which leaves 16 Actions that are “unaccounted” for…and I am not one to publicly shame…well</a:t>
            </a:r>
            <a:endParaRPr lang="en-US" altLang="ja-JP" sz="2200" b="1" kern="0" dirty="0">
              <a:solidFill>
                <a:schemeClr val="tx1">
                  <a:lumMod val="75000"/>
                </a:schemeClr>
              </a:solidFill>
              <a:latin typeface="Arial" pitchFamily="34" charset="0"/>
              <a:ea typeface="ＭＳ Ｐゴシック" pitchFamily="50" charset="-128"/>
              <a:cs typeface="Arial" pitchFamily="34" charset="0"/>
            </a:endParaRPr>
          </a:p>
          <a:p>
            <a:pPr marL="742950" lvl="1" indent="-285750" defTabSz="914400">
              <a:lnSpc>
                <a:spcPct val="90000"/>
              </a:lnSpc>
              <a:spcBef>
                <a:spcPct val="20000"/>
              </a:spcBef>
              <a:buFont typeface="Arial" charset="0"/>
              <a:buChar char="•"/>
              <a:defRPr/>
            </a:pPr>
            <a:endParaRPr kumimoji="0" lang="en-US" altLang="ja-JP" sz="2200" b="1" i="0" u="none" strike="noStrike" kern="0" cap="none" spc="0" normalizeH="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803402954"/>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4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4_EUM_template_v03">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D2D2D2"/>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507</TotalTime>
  <Words>1251</Words>
  <Application>Microsoft Office PowerPoint</Application>
  <PresentationFormat>On-screen Show (4:3)</PresentationFormat>
  <Paragraphs>276</Paragraphs>
  <Slides>17</Slides>
  <Notes>15</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4_EUM_template_v03</vt:lpstr>
      <vt:lpstr>Summary of Status of Remaining CEOS Actions in Support of GEO Priorities</vt:lpstr>
      <vt:lpstr>Overview</vt:lpstr>
      <vt:lpstr>Genesis of the “Actionable” CEOS Actions – Remapping </vt:lpstr>
      <vt:lpstr>PowerPoint Presentation</vt:lpstr>
      <vt:lpstr>Why Are CEOS Actions Important?</vt:lpstr>
      <vt:lpstr>A Little Bit of Statistics</vt:lpstr>
      <vt:lpstr>More Statistics</vt:lpstr>
      <vt:lpstr>CEOS Actions Remapping to GEO Priority Actions</vt:lpstr>
      <vt:lpstr>Current State of Affairs</vt:lpstr>
      <vt:lpstr>…Maybe I Am</vt:lpstr>
      <vt:lpstr>PowerPoint Presentation</vt:lpstr>
      <vt:lpstr>Or maybe I’m not into public shaming anymore</vt:lpstr>
      <vt:lpstr> Highlights Con’t</vt:lpstr>
      <vt:lpstr>What is This?</vt:lpstr>
      <vt:lpstr>Actions Reminders</vt:lpstr>
      <vt:lpstr>What to do when you get the Reminder</vt:lpstr>
      <vt:lpstr>A Look Toward the Future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Brian Killough</dc:creator>
  <cp:lastModifiedBy>Kerry Sawyer</cp:lastModifiedBy>
  <cp:revision>50</cp:revision>
  <dcterms:created xsi:type="dcterms:W3CDTF">2011-11-16T09:23:13Z</dcterms:created>
  <dcterms:modified xsi:type="dcterms:W3CDTF">2012-09-12T11:56:50Z</dcterms:modified>
</cp:coreProperties>
</file>