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notesSlides/notesSlide6.xml" ContentType="application/vnd.openxmlformats-officedocument.presentationml.notesSlide+xml"/>
  <Override PartName="/ppt/slides/slide7.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9"/>
  </p:notesMasterIdLst>
  <p:sldIdLst>
    <p:sldId id="260" r:id="rId2"/>
    <p:sldId id="265" r:id="rId3"/>
    <p:sldId id="268" r:id="rId4"/>
    <p:sldId id="259" r:id="rId5"/>
    <p:sldId id="267" r:id="rId6"/>
    <p:sldId id="269" r:id="rId7"/>
    <p:sldId id="263" r:id="rId8"/>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106"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106"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106"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106"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106" charset="-128"/>
        <a:cs typeface="+mn-cs"/>
      </a:defRPr>
    </a:lvl5pPr>
    <a:lvl6pPr marL="2286000" algn="l" defTabSz="914400" rtl="0" eaLnBrk="1" latinLnBrk="0" hangingPunct="1">
      <a:defRPr kern="1200">
        <a:solidFill>
          <a:schemeClr val="tx1"/>
        </a:solidFill>
        <a:latin typeface="Arial" charset="0"/>
        <a:ea typeface="ＭＳ Ｐゴシック" pitchFamily="-106" charset="-128"/>
        <a:cs typeface="+mn-cs"/>
      </a:defRPr>
    </a:lvl6pPr>
    <a:lvl7pPr marL="2743200" algn="l" defTabSz="914400" rtl="0" eaLnBrk="1" latinLnBrk="0" hangingPunct="1">
      <a:defRPr kern="1200">
        <a:solidFill>
          <a:schemeClr val="tx1"/>
        </a:solidFill>
        <a:latin typeface="Arial" charset="0"/>
        <a:ea typeface="ＭＳ Ｐゴシック" pitchFamily="-106" charset="-128"/>
        <a:cs typeface="+mn-cs"/>
      </a:defRPr>
    </a:lvl7pPr>
    <a:lvl8pPr marL="3200400" algn="l" defTabSz="914400" rtl="0" eaLnBrk="1" latinLnBrk="0" hangingPunct="1">
      <a:defRPr kern="1200">
        <a:solidFill>
          <a:schemeClr val="tx1"/>
        </a:solidFill>
        <a:latin typeface="Arial" charset="0"/>
        <a:ea typeface="ＭＳ Ｐゴシック" pitchFamily="-106" charset="-128"/>
        <a:cs typeface="+mn-cs"/>
      </a:defRPr>
    </a:lvl8pPr>
    <a:lvl9pPr marL="3657600" algn="l" defTabSz="914400" rtl="0" eaLnBrk="1" latinLnBrk="0" hangingPunct="1">
      <a:defRPr kern="1200">
        <a:solidFill>
          <a:schemeClr val="tx1"/>
        </a:solidFill>
        <a:latin typeface="Arial" charset="0"/>
        <a:ea typeface="ＭＳ Ｐゴシック" pitchFamily="-106"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67" autoAdjust="0"/>
  </p:normalViewPr>
  <p:slideViewPr>
    <p:cSldViewPr snapToGrid="0" snapToObjects="1">
      <p:cViewPr varScale="1">
        <p:scale>
          <a:sx n="75" d="100"/>
          <a:sy n="75" d="100"/>
        </p:scale>
        <p:origin x="-1014" y="-84"/>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_rels/viewProps.xml.rels><?xml version="1.0" encoding="UTF-8" standalone="yes"?>
<Relationships xmlns="http://schemas.openxmlformats.org/package/2006/relationships"><Relationship Id="rId1"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106" charset="0"/>
              </a:defRPr>
            </a:lvl1pPr>
          </a:lstStyle>
          <a:p>
            <a:pPr>
              <a:defRPr/>
            </a:pPr>
            <a:fld id="{70C43DB1-6AE4-42F4-A030-67A0368BA2C1}" type="datetime1">
              <a:rPr lang="en-US"/>
              <a:pPr>
                <a:defRPr/>
              </a:pPr>
              <a:t>9/12/2012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106" charset="0"/>
              </a:defRPr>
            </a:lvl1pPr>
          </a:lstStyle>
          <a:p>
            <a:pPr>
              <a:defRPr/>
            </a:pPr>
            <a:fld id="{3D31D474-A30B-46C7-A7CB-BF5BB52F9BBE}"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ＭＳ Ｐゴシック" pitchFamily="-106"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C098A87-5171-4B75-93C2-5524BB9D1112}" type="slidenum">
              <a:rPr lang="de-DE" smtClean="0">
                <a:latin typeface="Times New Roman" pitchFamily="-106" charset="0"/>
              </a:rPr>
              <a:pPr/>
              <a:t>1</a:t>
            </a:fld>
            <a:endParaRPr lang="de-DE" smtClean="0">
              <a:latin typeface="Times New Roman" pitchFamily="-106"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endParaRPr lang="de-DE" smtClean="0">
              <a:latin typeface="Times New Roman" pitchFamily="-106"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p:spPr>
        <p:txBody>
          <a:bodyPr/>
          <a:lstStyle/>
          <a:p>
            <a:endParaRPr lang="en-GB" dirty="0" smtClean="0">
              <a:ea typeface="Arial Unicode MS" pitchFamily="34" charset="-128"/>
              <a:cs typeface="Arial Unicode MS" pitchFamily="34" charset="-128"/>
            </a:endParaRPr>
          </a:p>
          <a:p>
            <a:endParaRPr lang="en-CA" sz="1700" dirty="0" smtClean="0"/>
          </a:p>
          <a:p>
            <a:endParaRPr lang="en-CA" dirty="0" smtClean="0"/>
          </a:p>
          <a:p>
            <a:pPr>
              <a:buFontTx/>
              <a:buChar char="-"/>
            </a:pPr>
            <a:endParaRPr lang="en-CA" dirty="0" smtClean="0"/>
          </a:p>
        </p:txBody>
      </p:sp>
      <p:sp>
        <p:nvSpPr>
          <p:cNvPr id="33796" name="Slide Number Placeholder 3"/>
          <p:cNvSpPr>
            <a:spLocks noGrp="1"/>
          </p:cNvSpPr>
          <p:nvPr>
            <p:ph type="sldNum" sz="quarter" idx="5"/>
          </p:nvPr>
        </p:nvSpPr>
        <p:spPr>
          <a:noFill/>
        </p:spPr>
        <p:txBody>
          <a:bodyPr/>
          <a:lstStyle/>
          <a:p>
            <a:fld id="{BA4344BF-F20E-461C-8CBF-2112A930D47E}" type="slidenum">
              <a:rPr lang="en-US" smtClean="0">
                <a:solidFill>
                  <a:srgbClr val="000000"/>
                </a:solidFill>
              </a:rPr>
              <a:pPr/>
              <a:t>3</a:t>
            </a:fld>
            <a:endParaRPr lang="en-US" smtClean="0">
              <a:solidFill>
                <a:srgbClr val="000000"/>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4</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p:spPr>
        <p:txBody>
          <a:bodyPr/>
          <a:lstStyle/>
          <a:p>
            <a:endParaRPr lang="en-GB" dirty="0" smtClean="0">
              <a:ea typeface="Arial Unicode MS" pitchFamily="34" charset="-128"/>
              <a:cs typeface="Arial Unicode MS" pitchFamily="34" charset="-128"/>
            </a:endParaRPr>
          </a:p>
          <a:p>
            <a:endParaRPr lang="en-CA" sz="1700" dirty="0" smtClean="0"/>
          </a:p>
          <a:p>
            <a:endParaRPr lang="en-CA" dirty="0" smtClean="0"/>
          </a:p>
          <a:p>
            <a:pPr>
              <a:buFontTx/>
              <a:buChar char="-"/>
            </a:pPr>
            <a:endParaRPr lang="en-CA" dirty="0" smtClean="0"/>
          </a:p>
        </p:txBody>
      </p:sp>
      <p:sp>
        <p:nvSpPr>
          <p:cNvPr id="33796" name="Slide Number Placeholder 3"/>
          <p:cNvSpPr>
            <a:spLocks noGrp="1"/>
          </p:cNvSpPr>
          <p:nvPr>
            <p:ph type="sldNum" sz="quarter" idx="5"/>
          </p:nvPr>
        </p:nvSpPr>
        <p:spPr>
          <a:noFill/>
        </p:spPr>
        <p:txBody>
          <a:bodyPr/>
          <a:lstStyle/>
          <a:p>
            <a:fld id="{BA4344BF-F20E-461C-8CBF-2112A930D47E}" type="slidenum">
              <a:rPr lang="en-US" smtClean="0">
                <a:solidFill>
                  <a:srgbClr val="000000"/>
                </a:solidFill>
              </a:rPr>
              <a:pPr/>
              <a:t>5</a:t>
            </a:fld>
            <a:endParaRPr lang="en-US" smtClean="0">
              <a:solidFill>
                <a:srgbClr val="000000"/>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6</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7</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4"/>
          <p:cNvSpPr>
            <a:spLocks noChangeArrowheads="1"/>
          </p:cNvSpPr>
          <p:nvPr/>
        </p:nvSpPr>
        <p:spPr bwMode="auto">
          <a:xfrm>
            <a:off x="309197" y="6523039"/>
            <a:ext cx="461665" cy="138499"/>
          </a:xfrm>
          <a:prstGeom prst="rect">
            <a:avLst/>
          </a:prstGeom>
          <a:noFill/>
          <a:ln w="9525">
            <a:noFill/>
            <a:miter lim="800000"/>
            <a:headEnd/>
            <a:tailEnd/>
          </a:ln>
        </p:spPr>
        <p:txBody>
          <a:bodyPr wrap="none" lIns="0" tIns="0" rIns="0" bIns="0">
            <a:spAutoFit/>
          </a:bodyPr>
          <a:lstStyle/>
          <a:p>
            <a:pPr algn="l">
              <a:defRPr/>
            </a:pPr>
            <a:r>
              <a:rPr lang="de-DE" sz="900">
                <a:solidFill>
                  <a:srgbClr val="5F758D"/>
                </a:solidFill>
                <a:latin typeface="Century Gothic" pitchFamily="34" charset="0"/>
              </a:rPr>
              <a:t>Slide: </a:t>
            </a:r>
            <a:fld id="{00674DB5-EA4F-4207-BB2F-8F03D6107A33}" type="slidenum">
              <a:rPr lang="de-DE" sz="900">
                <a:solidFill>
                  <a:srgbClr val="5F758D"/>
                </a:solidFill>
                <a:latin typeface="Century Gothic" pitchFamily="34" charset="0"/>
              </a:rPr>
              <a:pPr algn="l">
                <a:defRPr/>
              </a:pPr>
              <a:t>‹#›</a:t>
            </a:fld>
            <a:endParaRPr lang="de-DE" sz="900">
              <a:solidFill>
                <a:srgbClr val="5F758D"/>
              </a:solidFill>
              <a:latin typeface="Century Gothic" pitchFamily="34" charset="0"/>
            </a:endParaRPr>
          </a:p>
        </p:txBody>
      </p:sp>
      <p:sp>
        <p:nvSpPr>
          <p:cNvPr id="5" name="AutoShape 5"/>
          <p:cNvSpPr>
            <a:spLocks noChangeAspect="1" noChangeArrowheads="1" noTextEdit="1"/>
          </p:cNvSpPr>
          <p:nvPr/>
        </p:nvSpPr>
        <p:spPr bwMode="auto">
          <a:xfrm>
            <a:off x="0" y="3244851"/>
            <a:ext cx="9144000" cy="288925"/>
          </a:xfrm>
          <a:prstGeom prst="rect">
            <a:avLst/>
          </a:prstGeom>
          <a:noFill/>
          <a:ln w="9525">
            <a:noFill/>
            <a:miter lim="800000"/>
            <a:headEnd/>
            <a:tailEnd/>
          </a:ln>
        </p:spPr>
        <p:txBody>
          <a:bodyPr/>
          <a:lstStyle/>
          <a:p>
            <a:pPr>
              <a:defRPr/>
            </a:pPr>
            <a:endParaRPr lang="en-US">
              <a:latin typeface="Tahoma" pitchFamily="34" charset="0"/>
            </a:endParaRPr>
          </a:p>
        </p:txBody>
      </p:sp>
      <p:sp>
        <p:nvSpPr>
          <p:cNvPr id="6" name="Rectangle 36"/>
          <p:cNvSpPr>
            <a:spLocks noChangeArrowheads="1"/>
          </p:cNvSpPr>
          <p:nvPr userDrawn="1"/>
        </p:nvSpPr>
        <p:spPr bwMode="auto">
          <a:xfrm>
            <a:off x="962758" y="6523039"/>
            <a:ext cx="4685578" cy="153888"/>
          </a:xfrm>
          <a:prstGeom prst="rect">
            <a:avLst/>
          </a:prstGeom>
          <a:noFill/>
          <a:ln w="9525">
            <a:noFill/>
            <a:miter lim="800000"/>
            <a:headEnd/>
            <a:tailEnd/>
          </a:ln>
        </p:spPr>
        <p:txBody>
          <a:bodyPr wrap="none" lIns="0" tIns="0" rIns="0" bIns="0">
            <a:spAutoFit/>
          </a:bodyPr>
          <a:lstStyle/>
          <a:p>
            <a:pPr algn="l">
              <a:defRPr/>
            </a:pPr>
            <a:r>
              <a:rPr lang="de-DE" sz="1000" dirty="0">
                <a:solidFill>
                  <a:schemeClr val="tx2">
                    <a:lumMod val="50000"/>
                  </a:schemeClr>
                </a:solidFill>
                <a:latin typeface="Century Gothic" pitchFamily="34" charset="0"/>
              </a:rPr>
              <a:t>CEOS </a:t>
            </a:r>
            <a:r>
              <a:rPr lang="de-DE" sz="1000" dirty="0" smtClean="0">
                <a:solidFill>
                  <a:schemeClr val="tx2">
                    <a:lumMod val="50000"/>
                  </a:schemeClr>
                </a:solidFill>
                <a:latin typeface="Century Gothic" pitchFamily="34" charset="0"/>
              </a:rPr>
              <a:t>SIT</a:t>
            </a:r>
            <a:r>
              <a:rPr lang="de-DE" sz="1000" baseline="0" dirty="0" smtClean="0">
                <a:solidFill>
                  <a:schemeClr val="tx2">
                    <a:lumMod val="50000"/>
                  </a:schemeClr>
                </a:solidFill>
                <a:latin typeface="Century Gothic" pitchFamily="34" charset="0"/>
              </a:rPr>
              <a:t> Technical Workshop</a:t>
            </a:r>
            <a:r>
              <a:rPr lang="de-DE" sz="1000" dirty="0" smtClean="0">
                <a:solidFill>
                  <a:schemeClr val="tx2">
                    <a:lumMod val="50000"/>
                  </a:schemeClr>
                </a:solidFill>
                <a:latin typeface="Century Gothic" pitchFamily="34" charset="0"/>
              </a:rPr>
              <a:t> |Reston, Virginia, USA| 11-12 </a:t>
            </a:r>
            <a:r>
              <a:rPr lang="de-DE" sz="1000" dirty="0">
                <a:solidFill>
                  <a:schemeClr val="tx2">
                    <a:lumMod val="50000"/>
                  </a:schemeClr>
                </a:solidFill>
                <a:latin typeface="Century Gothic" pitchFamily="34" charset="0"/>
              </a:rPr>
              <a:t>September </a:t>
            </a:r>
            <a:r>
              <a:rPr lang="de-DE" sz="1000" dirty="0" smtClean="0">
                <a:solidFill>
                  <a:schemeClr val="tx2">
                    <a:lumMod val="50000"/>
                  </a:schemeClr>
                </a:solidFill>
                <a:latin typeface="Century Gothic" pitchFamily="34" charset="0"/>
              </a:rPr>
              <a:t>2012</a:t>
            </a:r>
            <a:endParaRPr lang="de-DE" sz="1000" dirty="0">
              <a:solidFill>
                <a:schemeClr val="tx2">
                  <a:lumMod val="50000"/>
                </a:schemeClr>
              </a:solidFill>
              <a:latin typeface="Century Gothic" pitchFamily="34" charset="0"/>
            </a:endParaRPr>
          </a:p>
        </p:txBody>
      </p:sp>
      <p:pic>
        <p:nvPicPr>
          <p:cNvPr id="7" name="Picture 2"/>
          <p:cNvPicPr>
            <a:picLocks noChangeAspect="1" noChangeArrowheads="1"/>
          </p:cNvPicPr>
          <p:nvPr userDrawn="1"/>
        </p:nvPicPr>
        <p:blipFill>
          <a:blip r:embed="rId3"/>
          <a:srcRect/>
          <a:stretch>
            <a:fillRect/>
          </a:stretch>
        </p:blipFill>
        <p:spPr bwMode="auto">
          <a:xfrm>
            <a:off x="7712320" y="4881563"/>
            <a:ext cx="1431680" cy="933450"/>
          </a:xfrm>
          <a:prstGeom prst="rect">
            <a:avLst/>
          </a:prstGeom>
          <a:noFill/>
          <a:ln w="12700">
            <a:noFill/>
            <a:miter lim="800000"/>
            <a:headEnd/>
            <a:tailEnd/>
          </a:ln>
        </p:spPr>
      </p:pic>
      <p:sp>
        <p:nvSpPr>
          <p:cNvPr id="328706" name="Rectangle 2"/>
          <p:cNvSpPr>
            <a:spLocks noGrp="1" noChangeArrowheads="1"/>
          </p:cNvSpPr>
          <p:nvPr>
            <p:ph type="ctrTitle" sz="quarter"/>
          </p:nvPr>
        </p:nvSpPr>
        <p:spPr>
          <a:xfrm>
            <a:off x="4089889" y="666750"/>
            <a:ext cx="4810857" cy="1874838"/>
          </a:xfrm>
        </p:spPr>
        <p:txBody>
          <a:bodyPr anchor="b"/>
          <a:lstStyle>
            <a:lvl1pPr>
              <a:defRPr sz="3200"/>
            </a:lvl1pPr>
          </a:lstStyle>
          <a:p>
            <a:r>
              <a:rPr lang="en-GB"/>
              <a:t>Click to edit Master title style</a:t>
            </a:r>
          </a:p>
        </p:txBody>
      </p:sp>
      <p:sp>
        <p:nvSpPr>
          <p:cNvPr id="328707" name="Rectangle 3"/>
          <p:cNvSpPr>
            <a:spLocks noGrp="1" noChangeArrowheads="1"/>
          </p:cNvSpPr>
          <p:nvPr>
            <p:ph type="subTitle" sz="quarter" idx="1"/>
          </p:nvPr>
        </p:nvSpPr>
        <p:spPr>
          <a:xfrm>
            <a:off x="4081097" y="2722564"/>
            <a:ext cx="4826977" cy="1093787"/>
          </a:xfrm>
        </p:spPr>
        <p:txBody>
          <a:bodyPr/>
          <a:lstStyle>
            <a:lvl1pPr marL="0" indent="0">
              <a:buNone/>
              <a:defRPr sz="1800">
                <a:solidFill>
                  <a:schemeClr val="bg1"/>
                </a:solidFill>
                <a:latin typeface="Century Gothic" pitchFamily="34" charset="0"/>
              </a:defRPr>
            </a:lvl1pPr>
          </a:lstStyle>
          <a:p>
            <a:r>
              <a:rPr lang="en-GB" dirty="0"/>
              <a:t>Click to edit Master subtitle style</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a:xfrm>
            <a:off x="7239000" y="6546850"/>
            <a:ext cx="1905000" cy="311150"/>
          </a:xfrm>
        </p:spPr>
        <p:txBody>
          <a:bodyPr/>
          <a:lstStyle>
            <a:lvl1pPr>
              <a:defRPr/>
            </a:lvl1pPr>
          </a:lstStyle>
          <a:p>
            <a:pPr>
              <a:defRPr/>
            </a:pPr>
            <a:fld id="{6BF8D2B0-EFB6-4DAA-9B0B-6F6B3A580823}" type="slidenum">
              <a:rPr lang="en-US"/>
              <a:pPr>
                <a:defRPr/>
              </a:pPr>
              <a:t>‹#›</a:t>
            </a:fld>
            <a:endParaRPr lang="en-US"/>
          </a:p>
        </p:txBody>
      </p:sp>
    </p:spTree>
  </p:cSld>
  <p:clrMapOvr>
    <a:masterClrMapping/>
  </p:clrMapOvr>
  <p:transitio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2C51434F-3720-4023-BA5A-8E5AA4625595}"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5"/>
          <a:srcRect/>
          <a:stretch>
            <a:fillRect/>
          </a:stretch>
        </a:blipFill>
        <a:effectLst/>
      </p:bgPr>
    </p:bg>
    <p:spTree>
      <p:nvGrpSpPr>
        <p:cNvPr id="1" name=""/>
        <p:cNvGrpSpPr/>
        <p:nvPr/>
      </p:nvGrpSpPr>
      <p:grpSpPr>
        <a:xfrm>
          <a:off x="0" y="0"/>
          <a:ext cx="0" cy="0"/>
          <a:chOff x="0" y="0"/>
          <a:chExt cx="0" cy="0"/>
        </a:xfrm>
      </p:grpSpPr>
      <p:sp>
        <p:nvSpPr>
          <p:cNvPr id="9" name="Rectangle 8"/>
          <p:cNvSpPr/>
          <p:nvPr userDrawn="1"/>
        </p:nvSpPr>
        <p:spPr bwMode="auto">
          <a:xfrm>
            <a:off x="0" y="1347788"/>
            <a:ext cx="9144000" cy="5510212"/>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wrap="none" anchor="ctr"/>
          <a:lstStyle/>
          <a:p>
            <a:pPr algn="r" defTabSz="914400" eaLnBrk="0" hangingPunct="0">
              <a:defRPr/>
            </a:pPr>
            <a:endParaRPr lang="en-US" sz="1500" dirty="0">
              <a:solidFill>
                <a:srgbClr val="000000"/>
              </a:solidFill>
              <a:latin typeface="Tahoma" pitchFamily="34" charset="0"/>
              <a:ea typeface="ＭＳ Ｐゴシック" pitchFamily="-105" charset="-128"/>
              <a:cs typeface="ＭＳ Ｐゴシック" pitchFamily="-105" charset="-128"/>
            </a:endParaRPr>
          </a:p>
        </p:txBody>
      </p:sp>
      <p:sp>
        <p:nvSpPr>
          <p:cNvPr id="1027" name="Rectangle 2"/>
          <p:cNvSpPr>
            <a:spLocks noGrp="1" noChangeArrowheads="1"/>
          </p:cNvSpPr>
          <p:nvPr>
            <p:ph type="title"/>
          </p:nvPr>
        </p:nvSpPr>
        <p:spPr bwMode="auto">
          <a:xfrm>
            <a:off x="1671638" y="188913"/>
            <a:ext cx="7396162" cy="501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8" name="Rectangle 58"/>
          <p:cNvSpPr>
            <a:spLocks noGrp="1" noChangeArrowheads="1"/>
          </p:cNvSpPr>
          <p:nvPr>
            <p:ph type="body" idx="1"/>
          </p:nvPr>
        </p:nvSpPr>
        <p:spPr bwMode="auto">
          <a:xfrm>
            <a:off x="296863" y="1457325"/>
            <a:ext cx="8445500" cy="4864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p:txBody>
      </p:sp>
      <p:sp>
        <p:nvSpPr>
          <p:cNvPr id="4" name="TextBox 3"/>
          <p:cNvSpPr txBox="1"/>
          <p:nvPr userDrawn="1"/>
        </p:nvSpPr>
        <p:spPr>
          <a:xfrm>
            <a:off x="19050" y="559374"/>
            <a:ext cx="1588897" cy="553998"/>
          </a:xfrm>
          <a:prstGeom prst="rect">
            <a:avLst/>
          </a:prstGeom>
          <a:noFill/>
        </p:spPr>
        <p:txBody>
          <a:bodyPr wrap="none">
            <a:spAutoFit/>
          </a:bodyPr>
          <a:lstStyle/>
          <a:p>
            <a:pPr defTabSz="914400" eaLnBrk="0" hangingPunct="0">
              <a:spcBef>
                <a:spcPts val="0"/>
              </a:spcBef>
              <a:defRPr/>
            </a:pPr>
            <a:r>
              <a:rPr lang="en-US" sz="1000" b="1" dirty="0">
                <a:solidFill>
                  <a:srgbClr val="FFFFFF"/>
                </a:solidFill>
                <a:latin typeface="Arial Unicode MS" pitchFamily="-111" charset="0"/>
                <a:ea typeface="ＭＳ Ｐゴシック" pitchFamily="-105" charset="-128"/>
                <a:cs typeface="ＭＳ Ｐゴシック" pitchFamily="-105" charset="-128"/>
              </a:rPr>
              <a:t>SIT Technical Workshop</a:t>
            </a:r>
          </a:p>
          <a:p>
            <a:pPr defTabSz="914400" eaLnBrk="0" hangingPunct="0">
              <a:spcBef>
                <a:spcPts val="0"/>
              </a:spcBef>
              <a:defRPr/>
            </a:pPr>
            <a:r>
              <a:rPr lang="en-US" sz="1000" b="1" dirty="0">
                <a:solidFill>
                  <a:srgbClr val="FFFFFF"/>
                </a:solidFill>
                <a:latin typeface="Arial Unicode MS" pitchFamily="-111" charset="0"/>
                <a:ea typeface="ＭＳ Ｐゴシック" pitchFamily="-105" charset="-128"/>
                <a:cs typeface="ＭＳ Ｐゴシック" pitchFamily="-105" charset="-128"/>
              </a:rPr>
              <a:t>Reston, Virginia, USA</a:t>
            </a:r>
            <a:br>
              <a:rPr lang="en-US" sz="1000" b="1" dirty="0">
                <a:solidFill>
                  <a:srgbClr val="FFFFFF"/>
                </a:solidFill>
                <a:latin typeface="Arial Unicode MS" pitchFamily="-111" charset="0"/>
                <a:ea typeface="ＭＳ Ｐゴシック" pitchFamily="-105" charset="-128"/>
                <a:cs typeface="ＭＳ Ｐゴシック" pitchFamily="-105" charset="-128"/>
              </a:rPr>
            </a:br>
            <a:r>
              <a:rPr lang="en-US" sz="1000" b="1" dirty="0">
                <a:solidFill>
                  <a:srgbClr val="FFFFFF"/>
                </a:solidFill>
                <a:latin typeface="Arial Unicode MS" pitchFamily="-111" charset="0"/>
                <a:ea typeface="ＭＳ Ｐゴシック" pitchFamily="-105" charset="-128"/>
                <a:cs typeface="ＭＳ Ｐゴシック" pitchFamily="-105" charset="-128"/>
              </a:rPr>
              <a:t>Sept </a:t>
            </a:r>
            <a:r>
              <a:rPr lang="en-US" sz="1000" b="1" dirty="0" smtClean="0">
                <a:solidFill>
                  <a:srgbClr val="FFFFFF"/>
                </a:solidFill>
                <a:latin typeface="Arial Unicode MS" pitchFamily="-111" charset="0"/>
                <a:ea typeface="ＭＳ Ｐゴシック" pitchFamily="-105" charset="-128"/>
                <a:cs typeface="ＭＳ Ｐゴシック" pitchFamily="-105" charset="-128"/>
              </a:rPr>
              <a:t>11-12</a:t>
            </a:r>
            <a:r>
              <a:rPr lang="en-US" sz="1000" b="1" dirty="0">
                <a:solidFill>
                  <a:srgbClr val="FFFFFF"/>
                </a:solidFill>
                <a:latin typeface="Arial Unicode MS" pitchFamily="-111" charset="0"/>
                <a:ea typeface="ＭＳ Ｐゴシック" pitchFamily="-105" charset="-128"/>
                <a:cs typeface="ＭＳ Ｐゴシック" pitchFamily="-105" charset="-128"/>
              </a:rPr>
              <a:t>, 2012</a:t>
            </a:r>
          </a:p>
        </p:txBody>
      </p:sp>
      <p:sp>
        <p:nvSpPr>
          <p:cNvPr id="8" name="Rectangle 4"/>
          <p:cNvSpPr>
            <a:spLocks noGrp="1" noChangeArrowheads="1"/>
          </p:cNvSpPr>
          <p:nvPr>
            <p:ph type="sldNum" sz="quarter" idx="4"/>
          </p:nvPr>
        </p:nvSpPr>
        <p:spPr>
          <a:xfrm>
            <a:off x="7239000" y="6600825"/>
            <a:ext cx="1905000" cy="257175"/>
          </a:xfrm>
          <a:prstGeom prst="rect">
            <a:avLst/>
          </a:prstGeom>
        </p:spPr>
        <p:txBody>
          <a:bodyPr vert="horz" wrap="square" lIns="91440" tIns="45720" rIns="91440" bIns="45720" numCol="1" anchor="t" anchorCtr="0" compatLnSpc="1">
            <a:prstTxWarp prst="textNoShape">
              <a:avLst/>
            </a:prstTxWarp>
          </a:bodyPr>
          <a:lstStyle>
            <a:lvl1pPr algn="r" eaLnBrk="0" hangingPunct="0">
              <a:spcBef>
                <a:spcPct val="50000"/>
              </a:spcBef>
              <a:defRPr sz="1000">
                <a:solidFill>
                  <a:srgbClr val="002569"/>
                </a:solidFill>
                <a:latin typeface="Calibri" pitchFamily="-106" charset="0"/>
                <a:cs typeface="Calibri" pitchFamily="-106" charset="0"/>
              </a:defRPr>
            </a:lvl1pPr>
          </a:lstStyle>
          <a:p>
            <a:pPr>
              <a:defRPr/>
            </a:pPr>
            <a:fld id="{980EA4A0-E513-42EA-B292-B21C1B51B660}" type="slidenum">
              <a:rPr lang="en-US"/>
              <a:pPr>
                <a:defRPr/>
              </a:pPr>
              <a:t>‹#›</a:t>
            </a:fld>
            <a:endParaRPr lang="en-US"/>
          </a:p>
        </p:txBody>
      </p:sp>
      <p:pic>
        <p:nvPicPr>
          <p:cNvPr id="10" name="Picture 34"/>
          <p:cNvPicPr>
            <a:picLocks noChangeAspect="1" noChangeArrowheads="1"/>
          </p:cNvPicPr>
          <p:nvPr userDrawn="1"/>
        </p:nvPicPr>
        <p:blipFill>
          <a:blip r:embed="rId6" cstate="print"/>
          <a:srcRect t="16208"/>
          <a:stretch>
            <a:fillRect/>
          </a:stretch>
        </p:blipFill>
        <p:spPr bwMode="auto">
          <a:xfrm>
            <a:off x="1" y="0"/>
            <a:ext cx="1375442" cy="69056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72" r:id="rId1"/>
    <p:sldLayoutId id="2147483671" r:id="rId2"/>
    <p:sldLayoutId id="2147483673" r:id="rId3"/>
  </p:sldLayoutIdLst>
  <p:transition spd="slow"/>
  <p:txStyles>
    <p:titleStyle>
      <a:lvl1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1pPr>
      <a:lvl2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2pPr>
      <a:lvl3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3pPr>
      <a:lvl4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4pPr>
      <a:lvl5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5pPr>
      <a:lvl6pPr marL="457200" algn="l" rtl="0" eaLnBrk="0" fontAlgn="base" hangingPunct="0">
        <a:spcBef>
          <a:spcPct val="0"/>
        </a:spcBef>
        <a:spcAft>
          <a:spcPct val="0"/>
        </a:spcAft>
        <a:defRPr sz="2800" b="1">
          <a:solidFill>
            <a:schemeClr val="bg1"/>
          </a:solidFill>
          <a:latin typeface="Century Gothic" pitchFamily="34" charset="0"/>
        </a:defRPr>
      </a:lvl6pPr>
      <a:lvl7pPr marL="914400" algn="l" rtl="0" eaLnBrk="0" fontAlgn="base" hangingPunct="0">
        <a:spcBef>
          <a:spcPct val="0"/>
        </a:spcBef>
        <a:spcAft>
          <a:spcPct val="0"/>
        </a:spcAft>
        <a:defRPr sz="2800" b="1">
          <a:solidFill>
            <a:schemeClr val="bg1"/>
          </a:solidFill>
          <a:latin typeface="Century Gothic" pitchFamily="34" charset="0"/>
        </a:defRPr>
      </a:lvl7pPr>
      <a:lvl8pPr marL="1371600" algn="l" rtl="0" eaLnBrk="0" fontAlgn="base" hangingPunct="0">
        <a:spcBef>
          <a:spcPct val="0"/>
        </a:spcBef>
        <a:spcAft>
          <a:spcPct val="0"/>
        </a:spcAft>
        <a:defRPr sz="2800" b="1">
          <a:solidFill>
            <a:schemeClr val="bg1"/>
          </a:solidFill>
          <a:latin typeface="Century Gothic" pitchFamily="34" charset="0"/>
        </a:defRPr>
      </a:lvl8pPr>
      <a:lvl9pPr marL="1828800" algn="l" rtl="0" eaLnBrk="0" fontAlgn="base" hangingPunct="0">
        <a:spcBef>
          <a:spcPct val="0"/>
        </a:spcBef>
        <a:spcAft>
          <a:spcPct val="0"/>
        </a:spcAft>
        <a:defRPr sz="2800" b="1">
          <a:solidFill>
            <a:schemeClr val="bg1"/>
          </a:solidFill>
          <a:latin typeface="Century Gothic" pitchFamily="34" charset="0"/>
        </a:defRPr>
      </a:lvl9pPr>
    </p:titleStyle>
    <p:bodyStyle>
      <a:lvl1pPr marL="342900" indent="-342900" algn="l" rtl="0" eaLnBrk="0" fontAlgn="base" hangingPunct="0">
        <a:spcBef>
          <a:spcPct val="20000"/>
        </a:spcBef>
        <a:spcAft>
          <a:spcPct val="0"/>
        </a:spcAft>
        <a:buFont typeface="Arial" charset="0"/>
        <a:buChar char="•"/>
        <a:defRPr sz="2400" b="1">
          <a:solidFill>
            <a:schemeClr val="tx2"/>
          </a:solidFill>
          <a:latin typeface="Arial" charset="0"/>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200" b="1">
          <a:solidFill>
            <a:schemeClr val="tx2"/>
          </a:solidFill>
          <a:latin typeface="Arial" charset="0"/>
          <a:ea typeface="ＭＳ Ｐゴシック" charset="-128"/>
        </a:defRPr>
      </a:lvl2pPr>
      <a:lvl3pPr marL="1143000" indent="-228600" algn="l" rtl="0" eaLnBrk="0" fontAlgn="base" hangingPunct="0">
        <a:spcBef>
          <a:spcPct val="20000"/>
        </a:spcBef>
        <a:spcAft>
          <a:spcPct val="0"/>
        </a:spcAft>
        <a:buFont typeface="Courier New" pitchFamily="-106" charset="0"/>
        <a:buChar char="o"/>
        <a:defRPr sz="2000" b="1">
          <a:solidFill>
            <a:schemeClr val="tx2"/>
          </a:solidFill>
          <a:latin typeface="Arial" charset="0"/>
          <a:ea typeface="ＭＳ Ｐゴシック" charset="-128"/>
        </a:defRPr>
      </a:lvl3pPr>
      <a:lvl4pPr marL="1600200" indent="-228600" algn="l" rtl="0" eaLnBrk="0" fontAlgn="base" hangingPunct="0">
        <a:spcBef>
          <a:spcPct val="20000"/>
        </a:spcBef>
        <a:spcAft>
          <a:spcPct val="0"/>
        </a:spcAft>
        <a:buFont typeface="Wingdings" pitchFamily="-106" charset="2"/>
        <a:buChar char="§"/>
        <a:defRPr b="1">
          <a:solidFill>
            <a:schemeClr val="tx2"/>
          </a:solidFill>
          <a:latin typeface="Arial" charset="0"/>
          <a:ea typeface="ＭＳ Ｐゴシック" charset="-128"/>
        </a:defRPr>
      </a:lvl4pPr>
      <a:lvl5pPr marL="2057400" indent="-228600" algn="l" rtl="0" eaLnBrk="0" fontAlgn="base" hangingPunct="0">
        <a:spcBef>
          <a:spcPct val="20000"/>
        </a:spcBef>
        <a:spcAft>
          <a:spcPct val="0"/>
        </a:spcAft>
        <a:buFont typeface="Arial" charset="0"/>
        <a:buChar char="•"/>
        <a:defRPr sz="1600" b="1">
          <a:solidFill>
            <a:schemeClr val="tx2"/>
          </a:solidFill>
          <a:latin typeface="Arial" charset="0"/>
          <a:ea typeface="ＭＳ Ｐゴシック" charset="-128"/>
        </a:defRPr>
      </a:lvl5pPr>
      <a:lvl6pPr marL="2514600" indent="-228600" algn="l" rtl="0" eaLnBrk="0" fontAlgn="base" hangingPunct="0">
        <a:spcBef>
          <a:spcPct val="20000"/>
        </a:spcBef>
        <a:spcAft>
          <a:spcPct val="0"/>
        </a:spcAft>
        <a:defRPr sz="2400">
          <a:solidFill>
            <a:schemeClr val="tx2"/>
          </a:solidFill>
          <a:latin typeface="+mn-lt"/>
        </a:defRPr>
      </a:lvl6pPr>
      <a:lvl7pPr marL="2971800" indent="-228600" algn="l" rtl="0" eaLnBrk="0" fontAlgn="base" hangingPunct="0">
        <a:spcBef>
          <a:spcPct val="20000"/>
        </a:spcBef>
        <a:spcAft>
          <a:spcPct val="0"/>
        </a:spcAft>
        <a:defRPr sz="2400">
          <a:solidFill>
            <a:schemeClr val="tx2"/>
          </a:solidFill>
          <a:latin typeface="+mn-lt"/>
        </a:defRPr>
      </a:lvl7pPr>
      <a:lvl8pPr marL="3429000" indent="-228600" algn="l" rtl="0" eaLnBrk="0" fontAlgn="base" hangingPunct="0">
        <a:spcBef>
          <a:spcPct val="20000"/>
        </a:spcBef>
        <a:spcAft>
          <a:spcPct val="0"/>
        </a:spcAft>
        <a:defRPr sz="2400">
          <a:solidFill>
            <a:schemeClr val="tx2"/>
          </a:solidFill>
          <a:latin typeface="+mn-lt"/>
        </a:defRPr>
      </a:lvl8pPr>
      <a:lvl9pPr marL="3886200" indent="-228600" algn="l" rtl="0" eaLnBrk="0" fontAlgn="base" hangingPunct="0">
        <a:spcBef>
          <a:spcPct val="20000"/>
        </a:spcBef>
        <a:spcAft>
          <a:spcPct val="0"/>
        </a:spcAft>
        <a:defRPr sz="2400">
          <a:solidFill>
            <a:schemeClr val="tx2"/>
          </a:solidFill>
          <a:latin typeface="+mn-lt"/>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jpeg"/><Relationship Id="rId9" Type="http://schemas.openxmlformats.org/officeDocument/2006/relationships/image" Target="../media/image10.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5.jpeg"/><Relationship Id="rId7"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3"/>
          <p:cNvSpPr>
            <a:spLocks noGrp="1" noChangeArrowheads="1"/>
          </p:cNvSpPr>
          <p:nvPr>
            <p:ph type="subTitle" idx="1"/>
          </p:nvPr>
        </p:nvSpPr>
        <p:spPr/>
        <p:txBody>
          <a:bodyPr/>
          <a:lstStyle/>
          <a:p>
            <a:pPr eaLnBrk="1" hangingPunct="1"/>
            <a:r>
              <a:rPr lang="en-GB" altLang="ja-JP" dirty="0" smtClean="0">
                <a:latin typeface="Calibri" pitchFamily="34" charset="0"/>
                <a:ea typeface="ＭＳ Ｐゴシック" pitchFamily="50" charset="-128"/>
              </a:rPr>
              <a:t>Luc Brûlé, Canadian Space Agency CEOS Principal</a:t>
            </a:r>
          </a:p>
        </p:txBody>
      </p:sp>
      <p:sp>
        <p:nvSpPr>
          <p:cNvPr id="13315" name="Rectangle 44"/>
          <p:cNvSpPr>
            <a:spLocks noGrp="1" noChangeArrowheads="1"/>
          </p:cNvSpPr>
          <p:nvPr>
            <p:ph type="ctrTitle"/>
          </p:nvPr>
        </p:nvSpPr>
        <p:spPr/>
        <p:txBody>
          <a:bodyPr/>
          <a:lstStyle/>
          <a:p>
            <a:r>
              <a:rPr lang="en-US" dirty="0" smtClean="0"/>
              <a:t>Incoming Chair Report</a:t>
            </a: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Canada in CEOS</a:t>
            </a:r>
            <a:endParaRPr lang="en-US" dirty="0"/>
          </a:p>
        </p:txBody>
      </p:sp>
      <p:sp>
        <p:nvSpPr>
          <p:cNvPr id="5122" name="Rectangle 1027"/>
          <p:cNvSpPr>
            <a:spLocks noGrp="1" noChangeArrowheads="1"/>
          </p:cNvSpPr>
          <p:nvPr>
            <p:ph idx="1"/>
          </p:nvPr>
        </p:nvSpPr>
        <p:spPr/>
        <p:txBody>
          <a:bodyPr/>
          <a:lstStyle/>
          <a:p>
            <a:pPr>
              <a:buFont typeface="Wingdings" pitchFamily="2" charset="2"/>
              <a:buChar char="Ø"/>
            </a:pPr>
            <a:r>
              <a:rPr lang="en-CA" sz="2000" dirty="0" smtClean="0"/>
              <a:t>Canada was a founding member of CEOS in 1984 and the first meeting was held in Ottawa. </a:t>
            </a:r>
          </a:p>
          <a:p>
            <a:pPr>
              <a:buNone/>
            </a:pPr>
            <a:endParaRPr lang="en-CA" sz="2000" dirty="0" smtClean="0"/>
          </a:p>
          <a:p>
            <a:pPr>
              <a:buFont typeface="Wingdings" pitchFamily="2" charset="2"/>
              <a:buChar char="Ø"/>
            </a:pPr>
            <a:r>
              <a:rPr lang="en-CA" sz="2000" dirty="0" smtClean="0"/>
              <a:t>Canadian contribution is in kind through participation in CEOS action plan (lead of Disaster SBA), working groups (Chair of WGCV, member of WGISS) and satellite data provision in support of international initiatives (GFOI, GEOGLAM, Disaster flood management).  </a:t>
            </a:r>
          </a:p>
          <a:p>
            <a:pPr>
              <a:buNone/>
            </a:pPr>
            <a:endParaRPr lang="en-CA" sz="2000" dirty="0" smtClean="0"/>
          </a:p>
          <a:p>
            <a:pPr>
              <a:buFont typeface="Wingdings" pitchFamily="2" charset="2"/>
              <a:buChar char="Ø"/>
            </a:pPr>
            <a:r>
              <a:rPr lang="en-CA" sz="2000" dirty="0" smtClean="0"/>
              <a:t>The Canadian Space Agency is the main contact to CEOS but is supported by other federal departments bringing </a:t>
            </a:r>
            <a:r>
              <a:rPr lang="en-CA" sz="2000" dirty="0" err="1" smtClean="0"/>
              <a:t>sectoral</a:t>
            </a:r>
            <a:r>
              <a:rPr lang="en-CA" sz="2000" dirty="0" smtClean="0"/>
              <a:t> expertise.</a:t>
            </a:r>
          </a:p>
          <a:p>
            <a:pPr>
              <a:buNone/>
            </a:pPr>
            <a:endParaRPr lang="en-CA" sz="2000" dirty="0" smtClean="0"/>
          </a:p>
          <a:p>
            <a:pPr>
              <a:buFont typeface="Wingdings" pitchFamily="2" charset="2"/>
              <a:buChar char="Ø"/>
            </a:pPr>
            <a:r>
              <a:rPr lang="en-CA" sz="2000" dirty="0" smtClean="0"/>
              <a:t>The CSA is proud to have the opportunity to become CEOS Chair in 2013. </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4" descr="LOGO(C~1"/>
          <p:cNvPicPr>
            <a:picLocks noChangeAspect="1" noChangeArrowheads="1"/>
          </p:cNvPicPr>
          <p:nvPr/>
        </p:nvPicPr>
        <p:blipFill>
          <a:blip r:embed="rId3" cstate="print"/>
          <a:srcRect/>
          <a:stretch>
            <a:fillRect/>
          </a:stretch>
        </p:blipFill>
        <p:spPr bwMode="auto">
          <a:xfrm>
            <a:off x="3014242" y="2774950"/>
            <a:ext cx="2952750" cy="2945421"/>
          </a:xfrm>
          <a:prstGeom prst="rect">
            <a:avLst/>
          </a:prstGeom>
          <a:noFill/>
          <a:ln w="9525">
            <a:noFill/>
            <a:miter lim="800000"/>
            <a:headEnd/>
            <a:tailEnd/>
          </a:ln>
        </p:spPr>
      </p:pic>
      <p:sp>
        <p:nvSpPr>
          <p:cNvPr id="3" name="Rectangle 7"/>
          <p:cNvSpPr>
            <a:spLocks noChangeArrowheads="1"/>
          </p:cNvSpPr>
          <p:nvPr/>
        </p:nvSpPr>
        <p:spPr bwMode="auto">
          <a:xfrm>
            <a:off x="-222250" y="-492125"/>
            <a:ext cx="8388350" cy="492125"/>
          </a:xfrm>
          <a:prstGeom prst="rect">
            <a:avLst/>
          </a:prstGeom>
          <a:noFill/>
          <a:ln w="12700">
            <a:noFill/>
            <a:miter lim="800000"/>
            <a:headEnd/>
            <a:tailEnd/>
          </a:ln>
        </p:spPr>
        <p:txBody>
          <a:bodyPr lIns="0" tIns="0" rIns="0" bIns="0">
            <a:spAutoFit/>
          </a:bodyPr>
          <a:lstStyle/>
          <a:p>
            <a:pPr algn="r">
              <a:defRPr/>
            </a:pPr>
            <a:r>
              <a:rPr lang="en-US" sz="3200" i="0" dirty="0">
                <a:solidFill>
                  <a:srgbClr val="ADADEB"/>
                </a:solidFill>
                <a:latin typeface="+mj-lt"/>
              </a:rPr>
              <a:t>Structure</a:t>
            </a:r>
          </a:p>
        </p:txBody>
      </p:sp>
      <p:pic>
        <p:nvPicPr>
          <p:cNvPr id="14341" name="Picture 4"/>
          <p:cNvPicPr>
            <a:picLocks noChangeAspect="1" noChangeArrowheads="1"/>
          </p:cNvPicPr>
          <p:nvPr/>
        </p:nvPicPr>
        <p:blipFill>
          <a:blip r:embed="rId4" cstate="print"/>
          <a:srcRect/>
          <a:stretch>
            <a:fillRect/>
          </a:stretch>
        </p:blipFill>
        <p:spPr bwMode="auto">
          <a:xfrm>
            <a:off x="1976438" y="50800"/>
            <a:ext cx="1162050" cy="900113"/>
          </a:xfrm>
          <a:prstGeom prst="rect">
            <a:avLst/>
          </a:prstGeom>
          <a:noFill/>
          <a:ln w="12700">
            <a:noFill/>
            <a:miter lim="800000"/>
            <a:headEnd/>
            <a:tailEnd/>
          </a:ln>
        </p:spPr>
      </p:pic>
      <p:sp>
        <p:nvSpPr>
          <p:cNvPr id="11" name="Title 10"/>
          <p:cNvSpPr>
            <a:spLocks noGrp="1"/>
          </p:cNvSpPr>
          <p:nvPr>
            <p:ph type="title"/>
          </p:nvPr>
        </p:nvSpPr>
        <p:spPr/>
        <p:txBody>
          <a:bodyPr/>
          <a:lstStyle/>
          <a:p>
            <a:r>
              <a:rPr lang="en-CA" dirty="0" smtClean="0"/>
              <a:t>The Canadian Space Agency </a:t>
            </a:r>
            <a:endParaRPr lang="en-US" dirty="0"/>
          </a:p>
        </p:txBody>
      </p:sp>
      <p:sp>
        <p:nvSpPr>
          <p:cNvPr id="15" name="TextBox 14"/>
          <p:cNvSpPr txBox="1"/>
          <p:nvPr/>
        </p:nvSpPr>
        <p:spPr>
          <a:xfrm>
            <a:off x="1827452" y="2590284"/>
            <a:ext cx="1338828" cy="369332"/>
          </a:xfrm>
          <a:prstGeom prst="rect">
            <a:avLst/>
          </a:prstGeom>
          <a:noFill/>
        </p:spPr>
        <p:txBody>
          <a:bodyPr wrap="none" rtlCol="0">
            <a:spAutoFit/>
          </a:bodyPr>
          <a:lstStyle/>
          <a:p>
            <a:r>
              <a:rPr lang="en-CA" dirty="0" smtClean="0"/>
              <a:t>Exploration</a:t>
            </a:r>
            <a:endParaRPr lang="en-US" dirty="0"/>
          </a:p>
        </p:txBody>
      </p:sp>
      <p:sp>
        <p:nvSpPr>
          <p:cNvPr id="16" name="TextBox 15"/>
          <p:cNvSpPr txBox="1"/>
          <p:nvPr/>
        </p:nvSpPr>
        <p:spPr>
          <a:xfrm>
            <a:off x="1232223" y="4734480"/>
            <a:ext cx="1498231" cy="646331"/>
          </a:xfrm>
          <a:prstGeom prst="rect">
            <a:avLst/>
          </a:prstGeom>
          <a:noFill/>
        </p:spPr>
        <p:txBody>
          <a:bodyPr wrap="square" rtlCol="0">
            <a:spAutoFit/>
          </a:bodyPr>
          <a:lstStyle/>
          <a:p>
            <a:r>
              <a:rPr lang="en-CA" dirty="0" smtClean="0"/>
              <a:t>Capacity Building</a:t>
            </a:r>
            <a:endParaRPr lang="en-US" dirty="0"/>
          </a:p>
        </p:txBody>
      </p:sp>
      <p:sp>
        <p:nvSpPr>
          <p:cNvPr id="17" name="TextBox 16"/>
          <p:cNvSpPr txBox="1"/>
          <p:nvPr/>
        </p:nvSpPr>
        <p:spPr>
          <a:xfrm>
            <a:off x="5982011" y="2660472"/>
            <a:ext cx="1811714" cy="1077218"/>
          </a:xfrm>
          <a:prstGeom prst="rect">
            <a:avLst/>
          </a:prstGeom>
          <a:noFill/>
        </p:spPr>
        <p:txBody>
          <a:bodyPr wrap="none" rtlCol="0">
            <a:spAutoFit/>
          </a:bodyPr>
          <a:lstStyle/>
          <a:p>
            <a:r>
              <a:rPr lang="en-CA" sz="2800" dirty="0" smtClean="0"/>
              <a:t>Utilisation</a:t>
            </a:r>
            <a:endParaRPr lang="en-CA" dirty="0" smtClean="0"/>
          </a:p>
          <a:p>
            <a:r>
              <a:rPr lang="en-CA" dirty="0" smtClean="0"/>
              <a:t>≈ 95 employees</a:t>
            </a:r>
          </a:p>
          <a:p>
            <a:r>
              <a:rPr lang="en-CA" dirty="0" smtClean="0"/>
              <a:t>(1/6 of CSA)</a:t>
            </a:r>
            <a:endParaRPr lang="en-US" dirty="0"/>
          </a:p>
        </p:txBody>
      </p:sp>
      <p:cxnSp>
        <p:nvCxnSpPr>
          <p:cNvPr id="21" name="Straight Connector 20"/>
          <p:cNvCxnSpPr/>
          <p:nvPr/>
        </p:nvCxnSpPr>
        <p:spPr bwMode="auto">
          <a:xfrm>
            <a:off x="5032261" y="4515714"/>
            <a:ext cx="1075660" cy="671513"/>
          </a:xfrm>
          <a:prstGeom prst="line">
            <a:avLst/>
          </a:prstGeom>
          <a:solidFill>
            <a:schemeClr val="accent1"/>
          </a:solidFill>
          <a:ln w="9525" cap="flat" cmpd="sng" algn="ctr">
            <a:noFill/>
            <a:prstDash val="solid"/>
            <a:round/>
            <a:headEnd type="none" w="med" len="med"/>
            <a:tailEnd type="none" w="med" len="med"/>
          </a:ln>
          <a:effectLst/>
        </p:spPr>
      </p:cxnSp>
      <p:sp>
        <p:nvSpPr>
          <p:cNvPr id="22" name="Pie 21"/>
          <p:cNvSpPr/>
          <p:nvPr/>
        </p:nvSpPr>
        <p:spPr bwMode="auto">
          <a:xfrm rot="8139581">
            <a:off x="2896017" y="2773094"/>
            <a:ext cx="3032684" cy="2987083"/>
          </a:xfrm>
          <a:prstGeom prst="pie">
            <a:avLst>
              <a:gd name="adj1" fmla="val 9655962"/>
              <a:gd name="adj2" fmla="val 12532851"/>
            </a:avLst>
          </a:prstGeom>
          <a:solidFill>
            <a:schemeClr val="accent4">
              <a:lumMod val="90000"/>
              <a:lumOff val="10000"/>
            </a:scheme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500" b="0" i="0" u="none" strike="noStrike" cap="none" normalizeH="0" baseline="0" smtClean="0">
              <a:ln>
                <a:noFill/>
              </a:ln>
              <a:solidFill>
                <a:srgbClr val="000000"/>
              </a:solidFill>
              <a:effectLst/>
              <a:latin typeface="Tahoma" pitchFamily="34" charset="0"/>
            </a:endParaRPr>
          </a:p>
        </p:txBody>
      </p:sp>
      <p:pic>
        <p:nvPicPr>
          <p:cNvPr id="30" name="Picture 2"/>
          <p:cNvPicPr>
            <a:picLocks noChangeAspect="1" noChangeArrowheads="1"/>
          </p:cNvPicPr>
          <p:nvPr/>
        </p:nvPicPr>
        <p:blipFill>
          <a:blip r:embed="rId5" cstate="print"/>
          <a:srcRect/>
          <a:stretch>
            <a:fillRect/>
          </a:stretch>
        </p:blipFill>
        <p:spPr bwMode="auto">
          <a:xfrm>
            <a:off x="-5183" y="1482547"/>
            <a:ext cx="5972175" cy="971550"/>
          </a:xfrm>
          <a:prstGeom prst="rect">
            <a:avLst/>
          </a:prstGeom>
          <a:noFill/>
          <a:ln w="9525">
            <a:noFill/>
            <a:miter lim="800000"/>
            <a:headEnd/>
            <a:tailEnd/>
          </a:ln>
        </p:spPr>
      </p:pic>
      <p:pic>
        <p:nvPicPr>
          <p:cNvPr id="31" name="Picture 4"/>
          <p:cNvPicPr>
            <a:picLocks noChangeAspect="1" noChangeArrowheads="1"/>
          </p:cNvPicPr>
          <p:nvPr/>
        </p:nvPicPr>
        <p:blipFill>
          <a:blip r:embed="rId6" cstate="print"/>
          <a:srcRect/>
          <a:stretch>
            <a:fillRect/>
          </a:stretch>
        </p:blipFill>
        <p:spPr bwMode="auto">
          <a:xfrm>
            <a:off x="-27296" y="5777710"/>
            <a:ext cx="4924425" cy="942975"/>
          </a:xfrm>
          <a:prstGeom prst="rect">
            <a:avLst/>
          </a:prstGeom>
          <a:noFill/>
          <a:ln w="9525">
            <a:noFill/>
            <a:miter lim="800000"/>
            <a:headEnd/>
            <a:tailEnd/>
          </a:ln>
        </p:spPr>
      </p:pic>
      <p:pic>
        <p:nvPicPr>
          <p:cNvPr id="32" name="Picture 4"/>
          <p:cNvPicPr>
            <a:picLocks noChangeAspect="1" noChangeArrowheads="1"/>
          </p:cNvPicPr>
          <p:nvPr/>
        </p:nvPicPr>
        <p:blipFill>
          <a:blip r:embed="rId4" cstate="print"/>
          <a:srcRect/>
          <a:stretch>
            <a:fillRect/>
          </a:stretch>
        </p:blipFill>
        <p:spPr bwMode="auto">
          <a:xfrm>
            <a:off x="7947024" y="3957638"/>
            <a:ext cx="1227633" cy="950913"/>
          </a:xfrm>
          <a:prstGeom prst="rect">
            <a:avLst/>
          </a:prstGeom>
          <a:noFill/>
          <a:ln w="12700">
            <a:noFill/>
            <a:miter lim="800000"/>
            <a:headEnd/>
            <a:tailEnd/>
          </a:ln>
        </p:spPr>
      </p:pic>
      <p:pic>
        <p:nvPicPr>
          <p:cNvPr id="33" name="Picture 12" descr="C:\Users\acarrier\AppData\Local\Microsoft\Windows\Temporary Internet Files\Content.Outlook\LIM2P3ZR\RCM Satellites.JPG"/>
          <p:cNvPicPr>
            <a:picLocks noChangeAspect="1" noChangeArrowheads="1"/>
          </p:cNvPicPr>
          <p:nvPr/>
        </p:nvPicPr>
        <p:blipFill>
          <a:blip r:embed="rId7" cstate="print"/>
          <a:srcRect/>
          <a:stretch>
            <a:fillRect/>
          </a:stretch>
        </p:blipFill>
        <p:spPr bwMode="auto">
          <a:xfrm>
            <a:off x="7165975" y="4918076"/>
            <a:ext cx="1971675" cy="1303337"/>
          </a:xfrm>
          <a:prstGeom prst="rect">
            <a:avLst/>
          </a:prstGeom>
          <a:noFill/>
          <a:ln w="9525">
            <a:noFill/>
            <a:miter lim="800000"/>
            <a:headEnd/>
            <a:tailEnd/>
          </a:ln>
        </p:spPr>
      </p:pic>
      <p:pic>
        <p:nvPicPr>
          <p:cNvPr id="34" name="Picture 1026" descr="RADARSAT-2-01"/>
          <p:cNvPicPr>
            <a:picLocks noChangeAspect="1" noChangeArrowheads="1"/>
          </p:cNvPicPr>
          <p:nvPr/>
        </p:nvPicPr>
        <p:blipFill>
          <a:blip r:embed="rId8" cstate="print"/>
          <a:srcRect/>
          <a:stretch>
            <a:fillRect/>
          </a:stretch>
        </p:blipFill>
        <p:spPr bwMode="auto">
          <a:xfrm>
            <a:off x="5983287" y="3932238"/>
            <a:ext cx="1970088" cy="1282700"/>
          </a:xfrm>
          <a:prstGeom prst="rect">
            <a:avLst/>
          </a:prstGeom>
          <a:noFill/>
          <a:ln w="9525">
            <a:noFill/>
            <a:miter lim="800000"/>
            <a:headEnd/>
            <a:tailEnd/>
          </a:ln>
        </p:spPr>
      </p:pic>
      <p:pic>
        <p:nvPicPr>
          <p:cNvPr id="35" name="Picture 4" descr="http://www.space.gc.ca/asc/app/gallery/gallery/hight/mopitt-EOSAM1.JPG"/>
          <p:cNvPicPr>
            <a:picLocks noChangeAspect="1" noChangeArrowheads="1"/>
          </p:cNvPicPr>
          <p:nvPr/>
        </p:nvPicPr>
        <p:blipFill>
          <a:blip r:embed="rId9" cstate="print"/>
          <a:srcRect/>
          <a:stretch>
            <a:fillRect/>
          </a:stretch>
        </p:blipFill>
        <p:spPr bwMode="auto">
          <a:xfrm>
            <a:off x="6000750" y="5169697"/>
            <a:ext cx="1165225" cy="1216025"/>
          </a:xfrm>
          <a:prstGeom prst="rect">
            <a:avLst/>
          </a:prstGeom>
          <a:noFill/>
          <a:ln w="9525">
            <a:noFill/>
            <a:miter lim="800000"/>
            <a:headEnd/>
            <a:tailEnd/>
          </a:ln>
        </p:spPr>
      </p:pic>
      <p:sp>
        <p:nvSpPr>
          <p:cNvPr id="36" name="TextBox 35"/>
          <p:cNvSpPr txBox="1"/>
          <p:nvPr/>
        </p:nvSpPr>
        <p:spPr>
          <a:xfrm>
            <a:off x="165100" y="3251200"/>
            <a:ext cx="1811338" cy="1200329"/>
          </a:xfrm>
          <a:prstGeom prst="rect">
            <a:avLst/>
          </a:prstGeom>
          <a:noFill/>
          <a:ln>
            <a:solidFill>
              <a:schemeClr val="accent2"/>
            </a:solidFill>
          </a:ln>
          <a:effectLst>
            <a:glow rad="139700">
              <a:schemeClr val="accent2">
                <a:satMod val="175000"/>
                <a:alpha val="40000"/>
              </a:schemeClr>
            </a:glow>
          </a:effectLst>
        </p:spPr>
        <p:txBody>
          <a:bodyPr wrap="square" rtlCol="0">
            <a:spAutoFit/>
          </a:bodyPr>
          <a:lstStyle/>
          <a:p>
            <a:pPr algn="ctr"/>
            <a:r>
              <a:rPr lang="en-CA" dirty="0" smtClean="0"/>
              <a:t>Celebrating </a:t>
            </a:r>
            <a:r>
              <a:rPr lang="en-CA" dirty="0" smtClean="0"/>
              <a:t>50</a:t>
            </a:r>
            <a:r>
              <a:rPr lang="en-CA" baseline="30000" dirty="0" smtClean="0"/>
              <a:t>th</a:t>
            </a:r>
            <a:r>
              <a:rPr lang="en-CA" dirty="0" smtClean="0"/>
              <a:t>  anniversary </a:t>
            </a:r>
            <a:r>
              <a:rPr lang="en-CA" dirty="0" smtClean="0"/>
              <a:t>of Canada in Space</a:t>
            </a:r>
            <a:endParaRPr lang="en-US" dirty="0"/>
          </a:p>
        </p:txBody>
      </p:sp>
    </p:spTree>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4</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CA" dirty="0" smtClean="0">
                <a:latin typeface="Tahoma" pitchFamily="-106" charset="0"/>
                <a:ea typeface="ＭＳ Ｐゴシック" pitchFamily="-106" charset="-128"/>
                <a:cs typeface="Tahoma" pitchFamily="-106" charset="0"/>
              </a:rPr>
              <a:t>Planning our Chairmanship</a:t>
            </a:r>
            <a:endParaRPr lang="en-US" dirty="0" smtClean="0">
              <a:latin typeface="Tahoma" pitchFamily="-106" charset="0"/>
              <a:ea typeface="ＭＳ Ｐゴシック" pitchFamily="-106" charset="-128"/>
              <a:cs typeface="Tahoma" pitchFamily="-106" charset="0"/>
            </a:endParaRPr>
          </a:p>
        </p:txBody>
      </p:sp>
      <p:sp>
        <p:nvSpPr>
          <p:cNvPr id="5" name="Rectangle 3"/>
          <p:cNvSpPr txBox="1">
            <a:spLocks noChangeArrowheads="1"/>
          </p:cNvSpPr>
          <p:nvPr/>
        </p:nvSpPr>
        <p:spPr>
          <a:xfrm>
            <a:off x="147037" y="1543908"/>
            <a:ext cx="8832205" cy="5129942"/>
          </a:xfrm>
          <a:prstGeom prst="rect">
            <a:avLst/>
          </a:prstGeom>
        </p:spPr>
        <p:txBody>
          <a:bodyPr/>
          <a:lstStyle/>
          <a:p>
            <a:pPr marL="342900" marR="0" lvl="0" indent="-342900" defTabSz="914400" rtl="0" eaLnBrk="1" fontAlgn="base" latinLnBrk="0" hangingPunct="1">
              <a:lnSpc>
                <a:spcPct val="90000"/>
              </a:lnSpc>
              <a:spcBef>
                <a:spcPct val="20000"/>
              </a:spcBef>
              <a:spcAft>
                <a:spcPct val="0"/>
              </a:spcAft>
              <a:buClrTx/>
              <a:buSzTx/>
              <a:buFont typeface="Arial" charset="0"/>
              <a:buChar char="•"/>
              <a:tabLst/>
              <a:defRPr/>
            </a:pPr>
            <a:r>
              <a:rPr kumimoji="0" lang="en-CA"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Defining Canada’s vision for our engagement </a:t>
            </a:r>
            <a:r>
              <a:rPr kumimoji="0" lang="en-CA"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in CEOS</a:t>
            </a:r>
            <a:endParaRPr kumimoji="0" lang="en-CA"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r>
              <a:rPr lang="en-CA" altLang="ja-JP" sz="2400" b="1" kern="0" dirty="0" smtClean="0">
                <a:solidFill>
                  <a:schemeClr val="tx1">
                    <a:lumMod val="75000"/>
                  </a:schemeClr>
                </a:solidFill>
                <a:latin typeface="Arial" pitchFamily="34" charset="0"/>
                <a:ea typeface="ＭＳ Ｐゴシック" pitchFamily="50" charset="-128"/>
                <a:cs typeface="Arial" pitchFamily="34" charset="0"/>
              </a:rPr>
              <a:t>Canada is developing a s</a:t>
            </a:r>
            <a:r>
              <a:rPr lang="en-US" altLang="ja-JP" sz="2400" b="1" kern="0" dirty="0" err="1" smtClean="0">
                <a:solidFill>
                  <a:schemeClr val="tx1">
                    <a:lumMod val="75000"/>
                  </a:schemeClr>
                </a:solidFill>
                <a:latin typeface="Arial" pitchFamily="34" charset="0"/>
                <a:ea typeface="ＭＳ Ｐゴシック" pitchFamily="50" charset="-128"/>
                <a:cs typeface="Arial" pitchFamily="34" charset="0"/>
              </a:rPr>
              <a:t>trategic</a:t>
            </a:r>
            <a:r>
              <a:rPr lang="en-US" altLang="ja-JP" sz="2400" b="1" kern="0" dirty="0" smtClean="0">
                <a:solidFill>
                  <a:schemeClr val="tx1">
                    <a:lumMod val="75000"/>
                  </a:schemeClr>
                </a:solidFill>
                <a:latin typeface="Arial" pitchFamily="34" charset="0"/>
                <a:ea typeface="ＭＳ Ｐゴシック" pitchFamily="50" charset="-128"/>
                <a:cs typeface="Arial" pitchFamily="34" charset="0"/>
              </a:rPr>
              <a:t> approach for interdepartmental collaboration on International Engagement in </a:t>
            </a:r>
            <a:r>
              <a:rPr lang="en-US" altLang="ja-JP" sz="2400" b="1" kern="0" dirty="0" err="1" smtClean="0">
                <a:solidFill>
                  <a:schemeClr val="tx1">
                    <a:lumMod val="75000"/>
                  </a:schemeClr>
                </a:solidFill>
                <a:latin typeface="Arial" pitchFamily="34" charset="0"/>
                <a:ea typeface="ＭＳ Ｐゴシック" pitchFamily="50" charset="-128"/>
                <a:cs typeface="Arial" pitchFamily="34" charset="0"/>
              </a:rPr>
              <a:t>geomatics</a:t>
            </a:r>
            <a:r>
              <a:rPr lang="en-US" altLang="ja-JP" sz="2400" b="1" kern="0" dirty="0" smtClean="0">
                <a:solidFill>
                  <a:schemeClr val="tx1">
                    <a:lumMod val="75000"/>
                  </a:schemeClr>
                </a:solidFill>
                <a:latin typeface="Arial" pitchFamily="34" charset="0"/>
                <a:ea typeface="ＭＳ Ｐゴシック" pitchFamily="50" charset="-128"/>
                <a:cs typeface="Arial" pitchFamily="34" charset="0"/>
              </a:rPr>
              <a:t> and earth observation.</a:t>
            </a:r>
          </a:p>
          <a:p>
            <a:pPr marL="800100" lvl="1" indent="-342900" defTabSz="914400">
              <a:lnSpc>
                <a:spcPct val="90000"/>
              </a:lnSpc>
              <a:spcBef>
                <a:spcPct val="20000"/>
              </a:spcBef>
              <a:buFont typeface="Arial" charset="0"/>
              <a:buChar char="•"/>
              <a:defRPr/>
            </a:pPr>
            <a:r>
              <a:rPr lang="en-US" altLang="ja-JP" sz="2400" b="1" kern="0" dirty="0" smtClean="0">
                <a:solidFill>
                  <a:schemeClr val="tx1">
                    <a:lumMod val="75000"/>
                  </a:schemeClr>
                </a:solidFill>
                <a:latin typeface="Arial" pitchFamily="34" charset="0"/>
                <a:ea typeface="ＭＳ Ｐゴシック" pitchFamily="50" charset="-128"/>
                <a:cs typeface="Arial" pitchFamily="34" charset="0"/>
              </a:rPr>
              <a:t>CSA is using </a:t>
            </a:r>
            <a:r>
              <a:rPr lang="en-US" altLang="ja-JP" sz="2400" b="1" kern="0" dirty="0" smtClean="0">
                <a:solidFill>
                  <a:schemeClr val="tx1">
                    <a:lumMod val="75000"/>
                  </a:schemeClr>
                </a:solidFill>
                <a:latin typeface="Arial" pitchFamily="34" charset="0"/>
                <a:ea typeface="ＭＳ Ｐゴシック" pitchFamily="50" charset="-128"/>
                <a:cs typeface="Arial" pitchFamily="34" charset="0"/>
              </a:rPr>
              <a:t>CEOS and coordination with GEO </a:t>
            </a:r>
            <a:r>
              <a:rPr lang="en-US" altLang="ja-JP" sz="2400" b="1" kern="0" dirty="0" smtClean="0">
                <a:solidFill>
                  <a:schemeClr val="tx1">
                    <a:lumMod val="75000"/>
                  </a:schemeClr>
                </a:solidFill>
                <a:latin typeface="Arial" pitchFamily="34" charset="0"/>
                <a:ea typeface="ＭＳ Ｐゴシック" pitchFamily="50" charset="-128"/>
                <a:cs typeface="Arial" pitchFamily="34" charset="0"/>
              </a:rPr>
              <a:t>as a case study to build a stronger interdepartmental engagement in CEOS  </a:t>
            </a:r>
          </a:p>
          <a:p>
            <a:pPr marL="800100" lvl="1" indent="-342900" defTabSz="914400">
              <a:lnSpc>
                <a:spcPct val="90000"/>
              </a:lnSpc>
              <a:spcBef>
                <a:spcPct val="20000"/>
              </a:spcBef>
              <a:buFont typeface="Arial" charset="0"/>
              <a:buChar char="•"/>
              <a:defRPr/>
            </a:pPr>
            <a:endParaRPr kumimoji="0" lang="en-CA"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CA" altLang="ja-JP" sz="2400" b="1" kern="0" dirty="0" smtClean="0">
                <a:solidFill>
                  <a:schemeClr val="tx1">
                    <a:lumMod val="75000"/>
                  </a:schemeClr>
                </a:solidFill>
                <a:latin typeface="Arial" pitchFamily="34" charset="0"/>
                <a:ea typeface="ＭＳ Ｐゴシック" pitchFamily="50" charset="-128"/>
                <a:cs typeface="Arial" pitchFamily="34" charset="0"/>
              </a:rPr>
              <a:t>Will allow to target areas of involvement with the greatest impact for CEOS and Canada</a:t>
            </a:r>
          </a:p>
        </p:txBody>
      </p:sp>
    </p:spTree>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7"/>
          <p:cNvSpPr>
            <a:spLocks noChangeArrowheads="1"/>
          </p:cNvSpPr>
          <p:nvPr/>
        </p:nvSpPr>
        <p:spPr bwMode="auto">
          <a:xfrm>
            <a:off x="-222250" y="-492125"/>
            <a:ext cx="8388350" cy="492125"/>
          </a:xfrm>
          <a:prstGeom prst="rect">
            <a:avLst/>
          </a:prstGeom>
          <a:noFill/>
          <a:ln w="12700">
            <a:noFill/>
            <a:miter lim="800000"/>
            <a:headEnd/>
            <a:tailEnd/>
          </a:ln>
        </p:spPr>
        <p:txBody>
          <a:bodyPr lIns="0" tIns="0" rIns="0" bIns="0">
            <a:spAutoFit/>
          </a:bodyPr>
          <a:lstStyle/>
          <a:p>
            <a:pPr algn="r">
              <a:defRPr/>
            </a:pPr>
            <a:r>
              <a:rPr lang="en-US" sz="3200" i="0" dirty="0">
                <a:solidFill>
                  <a:srgbClr val="ADADEB"/>
                </a:solidFill>
                <a:latin typeface="+mj-lt"/>
              </a:rPr>
              <a:t>Structure</a:t>
            </a:r>
          </a:p>
        </p:txBody>
      </p:sp>
      <p:pic>
        <p:nvPicPr>
          <p:cNvPr id="14341" name="Picture 4"/>
          <p:cNvPicPr>
            <a:picLocks noChangeAspect="1" noChangeArrowheads="1"/>
          </p:cNvPicPr>
          <p:nvPr/>
        </p:nvPicPr>
        <p:blipFill>
          <a:blip r:embed="rId3" cstate="print"/>
          <a:srcRect/>
          <a:stretch>
            <a:fillRect/>
          </a:stretch>
        </p:blipFill>
        <p:spPr bwMode="auto">
          <a:xfrm>
            <a:off x="1976438" y="50800"/>
            <a:ext cx="1162050" cy="900113"/>
          </a:xfrm>
          <a:prstGeom prst="rect">
            <a:avLst/>
          </a:prstGeom>
          <a:noFill/>
          <a:ln w="12700">
            <a:noFill/>
            <a:miter lim="800000"/>
            <a:headEnd/>
            <a:tailEnd/>
          </a:ln>
        </p:spPr>
      </p:pic>
      <p:sp>
        <p:nvSpPr>
          <p:cNvPr id="11" name="Title 10"/>
          <p:cNvSpPr>
            <a:spLocks noGrp="1"/>
          </p:cNvSpPr>
          <p:nvPr>
            <p:ph type="title"/>
          </p:nvPr>
        </p:nvSpPr>
        <p:spPr/>
        <p:txBody>
          <a:bodyPr/>
          <a:lstStyle/>
          <a:p>
            <a:r>
              <a:rPr lang="en-CA" dirty="0" smtClean="0"/>
              <a:t>CSA’s CEOS Team</a:t>
            </a:r>
            <a:endParaRPr lang="en-US" dirty="0"/>
          </a:p>
        </p:txBody>
      </p:sp>
      <p:pic>
        <p:nvPicPr>
          <p:cNvPr id="1032" name="Picture 8"/>
          <p:cNvPicPr>
            <a:picLocks noChangeAspect="1" noChangeArrowheads="1"/>
          </p:cNvPicPr>
          <p:nvPr/>
        </p:nvPicPr>
        <p:blipFill>
          <a:blip r:embed="rId4"/>
          <a:srcRect/>
          <a:stretch>
            <a:fillRect/>
          </a:stretch>
        </p:blipFill>
        <p:spPr bwMode="auto">
          <a:xfrm>
            <a:off x="228541" y="1390650"/>
            <a:ext cx="828675" cy="1104900"/>
          </a:xfrm>
          <a:prstGeom prst="rect">
            <a:avLst/>
          </a:prstGeom>
          <a:noFill/>
          <a:ln w="9525">
            <a:noFill/>
            <a:miter lim="800000"/>
            <a:headEnd/>
            <a:tailEnd/>
          </a:ln>
        </p:spPr>
      </p:pic>
      <p:pic>
        <p:nvPicPr>
          <p:cNvPr id="1031" name="Picture 7"/>
          <p:cNvPicPr>
            <a:picLocks noChangeAspect="1" noChangeArrowheads="1"/>
          </p:cNvPicPr>
          <p:nvPr/>
        </p:nvPicPr>
        <p:blipFill>
          <a:blip r:embed="rId5"/>
          <a:srcRect/>
          <a:stretch>
            <a:fillRect/>
          </a:stretch>
        </p:blipFill>
        <p:spPr bwMode="auto">
          <a:xfrm>
            <a:off x="181773" y="2686734"/>
            <a:ext cx="895350" cy="1095375"/>
          </a:xfrm>
          <a:prstGeom prst="rect">
            <a:avLst/>
          </a:prstGeom>
          <a:noFill/>
          <a:ln w="9525">
            <a:noFill/>
            <a:miter lim="800000"/>
            <a:headEnd/>
            <a:tailEnd/>
          </a:ln>
        </p:spPr>
      </p:pic>
      <p:pic>
        <p:nvPicPr>
          <p:cNvPr id="1029" name="Picture 5"/>
          <p:cNvPicPr>
            <a:picLocks noChangeAspect="1" noChangeArrowheads="1"/>
          </p:cNvPicPr>
          <p:nvPr/>
        </p:nvPicPr>
        <p:blipFill>
          <a:blip r:embed="rId6"/>
          <a:srcRect/>
          <a:stretch>
            <a:fillRect/>
          </a:stretch>
        </p:blipFill>
        <p:spPr bwMode="auto">
          <a:xfrm>
            <a:off x="203974" y="3929330"/>
            <a:ext cx="857250" cy="1104900"/>
          </a:xfrm>
          <a:prstGeom prst="rect">
            <a:avLst/>
          </a:prstGeom>
          <a:noFill/>
          <a:ln w="9525">
            <a:noFill/>
            <a:miter lim="800000"/>
            <a:headEnd/>
            <a:tailEnd/>
          </a:ln>
        </p:spPr>
      </p:pic>
      <p:pic>
        <p:nvPicPr>
          <p:cNvPr id="1026" name="Picture 2"/>
          <p:cNvPicPr>
            <a:picLocks noChangeAspect="1" noChangeArrowheads="1"/>
          </p:cNvPicPr>
          <p:nvPr/>
        </p:nvPicPr>
        <p:blipFill>
          <a:blip r:embed="rId7"/>
          <a:srcRect/>
          <a:stretch>
            <a:fillRect/>
          </a:stretch>
        </p:blipFill>
        <p:spPr bwMode="auto">
          <a:xfrm>
            <a:off x="177930" y="5305889"/>
            <a:ext cx="866775" cy="1133475"/>
          </a:xfrm>
          <a:prstGeom prst="rect">
            <a:avLst/>
          </a:prstGeom>
          <a:noFill/>
          <a:ln w="9525">
            <a:noFill/>
            <a:miter lim="800000"/>
            <a:headEnd/>
            <a:tailEnd/>
          </a:ln>
        </p:spPr>
      </p:pic>
      <p:pic>
        <p:nvPicPr>
          <p:cNvPr id="1027" name="Picture 3"/>
          <p:cNvPicPr>
            <a:picLocks noGrp="1" noChangeAspect="1" noChangeArrowheads="1"/>
          </p:cNvPicPr>
          <p:nvPr>
            <p:ph idx="1"/>
          </p:nvPr>
        </p:nvPicPr>
        <p:blipFill>
          <a:blip r:embed="rId8"/>
          <a:srcRect/>
          <a:stretch>
            <a:fillRect/>
          </a:stretch>
        </p:blipFill>
        <p:spPr bwMode="auto">
          <a:xfrm>
            <a:off x="5163937" y="1638927"/>
            <a:ext cx="857143" cy="1133333"/>
          </a:xfrm>
          <a:prstGeom prst="rect">
            <a:avLst/>
          </a:prstGeom>
          <a:noFill/>
          <a:ln w="9525">
            <a:noFill/>
            <a:miter lim="800000"/>
            <a:headEnd/>
            <a:tailEnd/>
          </a:ln>
        </p:spPr>
      </p:pic>
      <p:pic>
        <p:nvPicPr>
          <p:cNvPr id="1030" name="Picture 6"/>
          <p:cNvPicPr>
            <a:picLocks noChangeAspect="1" noChangeArrowheads="1"/>
          </p:cNvPicPr>
          <p:nvPr/>
        </p:nvPicPr>
        <p:blipFill>
          <a:blip r:embed="rId9"/>
          <a:srcRect/>
          <a:stretch>
            <a:fillRect/>
          </a:stretch>
        </p:blipFill>
        <p:spPr bwMode="auto">
          <a:xfrm>
            <a:off x="5190425" y="3188280"/>
            <a:ext cx="838200" cy="1104900"/>
          </a:xfrm>
          <a:prstGeom prst="rect">
            <a:avLst/>
          </a:prstGeom>
          <a:noFill/>
          <a:ln w="9525">
            <a:noFill/>
            <a:miter lim="800000"/>
            <a:headEnd/>
            <a:tailEnd/>
          </a:ln>
        </p:spPr>
      </p:pic>
      <p:cxnSp>
        <p:nvCxnSpPr>
          <p:cNvPr id="21" name="Straight Connector 20"/>
          <p:cNvCxnSpPr/>
          <p:nvPr/>
        </p:nvCxnSpPr>
        <p:spPr bwMode="auto">
          <a:xfrm>
            <a:off x="3480133" y="4515714"/>
            <a:ext cx="1075660" cy="671513"/>
          </a:xfrm>
          <a:prstGeom prst="line">
            <a:avLst/>
          </a:prstGeom>
          <a:solidFill>
            <a:schemeClr val="accent1"/>
          </a:solidFill>
          <a:ln w="9525" cap="flat" cmpd="sng" algn="ctr">
            <a:noFill/>
            <a:prstDash val="solid"/>
            <a:round/>
            <a:headEnd type="none" w="med" len="med"/>
            <a:tailEnd type="none" w="med" len="med"/>
          </a:ln>
          <a:effectLst/>
        </p:spPr>
      </p:cxnSp>
      <p:sp>
        <p:nvSpPr>
          <p:cNvPr id="23" name="TextBox 22"/>
          <p:cNvSpPr txBox="1"/>
          <p:nvPr/>
        </p:nvSpPr>
        <p:spPr>
          <a:xfrm>
            <a:off x="1184216" y="1600200"/>
            <a:ext cx="2968684" cy="646331"/>
          </a:xfrm>
          <a:prstGeom prst="rect">
            <a:avLst/>
          </a:prstGeom>
          <a:noFill/>
        </p:spPr>
        <p:txBody>
          <a:bodyPr wrap="square" rtlCol="0">
            <a:spAutoFit/>
          </a:bodyPr>
          <a:lstStyle/>
          <a:p>
            <a:r>
              <a:rPr lang="en-CA" dirty="0" smtClean="0"/>
              <a:t>Marie-Josée Bourassa</a:t>
            </a:r>
          </a:p>
          <a:p>
            <a:r>
              <a:rPr lang="en-CA" dirty="0" smtClean="0"/>
              <a:t>Incoming POC</a:t>
            </a:r>
            <a:endParaRPr lang="en-US" dirty="0"/>
          </a:p>
        </p:txBody>
      </p:sp>
      <p:sp>
        <p:nvSpPr>
          <p:cNvPr id="24" name="TextBox 23"/>
          <p:cNvSpPr txBox="1"/>
          <p:nvPr/>
        </p:nvSpPr>
        <p:spPr>
          <a:xfrm>
            <a:off x="1226348" y="3010584"/>
            <a:ext cx="1676400" cy="646331"/>
          </a:xfrm>
          <a:prstGeom prst="rect">
            <a:avLst/>
          </a:prstGeom>
          <a:noFill/>
        </p:spPr>
        <p:txBody>
          <a:bodyPr wrap="square" rtlCol="0">
            <a:spAutoFit/>
          </a:bodyPr>
          <a:lstStyle/>
          <a:p>
            <a:r>
              <a:rPr lang="en-CA" dirty="0" smtClean="0"/>
              <a:t>Luc Brûlé</a:t>
            </a:r>
          </a:p>
          <a:p>
            <a:r>
              <a:rPr lang="en-CA" dirty="0" smtClean="0"/>
              <a:t>Principal</a:t>
            </a:r>
            <a:endParaRPr lang="en-US" dirty="0"/>
          </a:p>
        </p:txBody>
      </p:sp>
      <p:sp>
        <p:nvSpPr>
          <p:cNvPr id="25" name="TextBox 24"/>
          <p:cNvSpPr txBox="1"/>
          <p:nvPr/>
        </p:nvSpPr>
        <p:spPr>
          <a:xfrm>
            <a:off x="1099324" y="4168972"/>
            <a:ext cx="2039164" cy="646331"/>
          </a:xfrm>
          <a:prstGeom prst="rect">
            <a:avLst/>
          </a:prstGeom>
          <a:noFill/>
        </p:spPr>
        <p:txBody>
          <a:bodyPr wrap="square" rtlCol="0">
            <a:spAutoFit/>
          </a:bodyPr>
          <a:lstStyle/>
          <a:p>
            <a:r>
              <a:rPr lang="en-CA" dirty="0" smtClean="0"/>
              <a:t>Yves Crevier</a:t>
            </a:r>
          </a:p>
          <a:p>
            <a:r>
              <a:rPr lang="en-CA" dirty="0" smtClean="0"/>
              <a:t>GEOGLAM, GFOI</a:t>
            </a:r>
            <a:endParaRPr lang="en-US" dirty="0"/>
          </a:p>
        </p:txBody>
      </p:sp>
      <p:sp>
        <p:nvSpPr>
          <p:cNvPr id="26" name="TextBox 25"/>
          <p:cNvSpPr txBox="1"/>
          <p:nvPr/>
        </p:nvSpPr>
        <p:spPr>
          <a:xfrm>
            <a:off x="1251079" y="5555960"/>
            <a:ext cx="2719341" cy="646331"/>
          </a:xfrm>
          <a:prstGeom prst="rect">
            <a:avLst/>
          </a:prstGeom>
          <a:noFill/>
        </p:spPr>
        <p:txBody>
          <a:bodyPr wrap="square" rtlCol="0">
            <a:spAutoFit/>
          </a:bodyPr>
          <a:lstStyle/>
          <a:p>
            <a:r>
              <a:rPr lang="en-CA" dirty="0" smtClean="0"/>
              <a:t>Christine Giguère</a:t>
            </a:r>
          </a:p>
          <a:p>
            <a:r>
              <a:rPr lang="en-CA" dirty="0" smtClean="0"/>
              <a:t>Secretariat, </a:t>
            </a:r>
            <a:r>
              <a:rPr lang="en-CA" dirty="0" smtClean="0"/>
              <a:t>Disaster</a:t>
            </a:r>
            <a:endParaRPr lang="en-US" dirty="0"/>
          </a:p>
        </p:txBody>
      </p:sp>
      <p:sp>
        <p:nvSpPr>
          <p:cNvPr id="27" name="TextBox 26"/>
          <p:cNvSpPr txBox="1"/>
          <p:nvPr/>
        </p:nvSpPr>
        <p:spPr>
          <a:xfrm>
            <a:off x="6073892" y="1803956"/>
            <a:ext cx="2865578" cy="923330"/>
          </a:xfrm>
          <a:prstGeom prst="rect">
            <a:avLst/>
          </a:prstGeom>
          <a:noFill/>
        </p:spPr>
        <p:txBody>
          <a:bodyPr wrap="square" rtlCol="0">
            <a:spAutoFit/>
          </a:bodyPr>
          <a:lstStyle/>
          <a:p>
            <a:r>
              <a:rPr lang="en-CA" dirty="0" smtClean="0"/>
              <a:t>Thomas Piekutowski</a:t>
            </a:r>
          </a:p>
          <a:p>
            <a:r>
              <a:rPr lang="en-CA" dirty="0" smtClean="0"/>
              <a:t>Climate, Water, Precipitation</a:t>
            </a:r>
            <a:endParaRPr lang="en-US" dirty="0"/>
          </a:p>
        </p:txBody>
      </p:sp>
      <p:sp>
        <p:nvSpPr>
          <p:cNvPr id="28" name="TextBox 27"/>
          <p:cNvSpPr txBox="1"/>
          <p:nvPr/>
        </p:nvSpPr>
        <p:spPr>
          <a:xfrm>
            <a:off x="6120024" y="3331980"/>
            <a:ext cx="2602870" cy="646331"/>
          </a:xfrm>
          <a:prstGeom prst="rect">
            <a:avLst/>
          </a:prstGeom>
          <a:noFill/>
        </p:spPr>
        <p:txBody>
          <a:bodyPr wrap="square" rtlCol="0">
            <a:spAutoFit/>
          </a:bodyPr>
          <a:lstStyle/>
          <a:p>
            <a:r>
              <a:rPr lang="en-CA" dirty="0" smtClean="0"/>
              <a:t>Guy Séguin</a:t>
            </a:r>
          </a:p>
          <a:p>
            <a:r>
              <a:rPr lang="en-CA" dirty="0" smtClean="0"/>
              <a:t>Disaster </a:t>
            </a:r>
            <a:r>
              <a:rPr lang="en-CA" dirty="0" smtClean="0"/>
              <a:t>SBA Lead</a:t>
            </a:r>
            <a:endParaRPr lang="en-US" dirty="0"/>
          </a:p>
        </p:txBody>
      </p:sp>
      <p:pic>
        <p:nvPicPr>
          <p:cNvPr id="2" name="Picture 2"/>
          <p:cNvPicPr>
            <a:picLocks noChangeAspect="1" noChangeArrowheads="1"/>
          </p:cNvPicPr>
          <p:nvPr/>
        </p:nvPicPr>
        <p:blipFill>
          <a:blip r:embed="rId10"/>
          <a:srcRect/>
          <a:stretch>
            <a:fillRect/>
          </a:stretch>
        </p:blipFill>
        <p:spPr bwMode="auto">
          <a:xfrm>
            <a:off x="5190425" y="4634777"/>
            <a:ext cx="838200" cy="1104900"/>
          </a:xfrm>
          <a:prstGeom prst="rect">
            <a:avLst/>
          </a:prstGeom>
          <a:noFill/>
          <a:ln w="9525">
            <a:noFill/>
            <a:miter lim="800000"/>
            <a:headEnd/>
            <a:tailEnd/>
          </a:ln>
        </p:spPr>
      </p:pic>
      <p:sp>
        <p:nvSpPr>
          <p:cNvPr id="29" name="TextBox 28"/>
          <p:cNvSpPr txBox="1"/>
          <p:nvPr/>
        </p:nvSpPr>
        <p:spPr>
          <a:xfrm>
            <a:off x="6116008" y="4795868"/>
            <a:ext cx="2602870" cy="646331"/>
          </a:xfrm>
          <a:prstGeom prst="rect">
            <a:avLst/>
          </a:prstGeom>
          <a:noFill/>
        </p:spPr>
        <p:txBody>
          <a:bodyPr wrap="square" rtlCol="0">
            <a:spAutoFit/>
          </a:bodyPr>
          <a:lstStyle/>
          <a:p>
            <a:r>
              <a:rPr lang="en-CA" dirty="0" smtClean="0"/>
              <a:t>Satish Srivastava</a:t>
            </a:r>
          </a:p>
          <a:p>
            <a:r>
              <a:rPr lang="en-CA" dirty="0" smtClean="0"/>
              <a:t>Co-Chair WGCV</a:t>
            </a:r>
            <a:endParaRPr lang="en-US" dirty="0"/>
          </a:p>
        </p:txBody>
      </p:sp>
    </p:spTree>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6</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CA" dirty="0" smtClean="0">
                <a:latin typeface="Tahoma" pitchFamily="-106" charset="0"/>
                <a:ea typeface="ＭＳ Ｐゴシック" pitchFamily="-106" charset="-128"/>
                <a:cs typeface="Tahoma" pitchFamily="-106" charset="0"/>
              </a:rPr>
              <a:t>Planning our Chairmanship</a:t>
            </a:r>
            <a:endParaRPr lang="en-US" dirty="0" smtClean="0">
              <a:latin typeface="Tahoma" pitchFamily="-106" charset="0"/>
              <a:ea typeface="ＭＳ Ｐゴシック" pitchFamily="-106" charset="-128"/>
              <a:cs typeface="Tahoma" pitchFamily="-106" charset="0"/>
            </a:endParaRPr>
          </a:p>
        </p:txBody>
      </p:sp>
      <p:sp>
        <p:nvSpPr>
          <p:cNvPr id="5" name="Rectangle 3"/>
          <p:cNvSpPr txBox="1">
            <a:spLocks noChangeArrowheads="1"/>
          </p:cNvSpPr>
          <p:nvPr/>
        </p:nvSpPr>
        <p:spPr>
          <a:xfrm>
            <a:off x="147037" y="1543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CA" altLang="ja-JP" sz="2400" b="1" kern="0" dirty="0" smtClean="0">
                <a:solidFill>
                  <a:schemeClr val="tx1">
                    <a:lumMod val="75000"/>
                  </a:schemeClr>
                </a:solidFill>
                <a:latin typeface="Arial" pitchFamily="34" charset="0"/>
                <a:ea typeface="ＭＳ Ｐゴシック" pitchFamily="50" charset="-128"/>
                <a:cs typeface="Arial" pitchFamily="34" charset="0"/>
              </a:rPr>
              <a:t>Understanding our mandate as CEOS Chair</a:t>
            </a:r>
            <a:r>
              <a:rPr lang="en-CA" altLang="ja-JP" sz="2400" b="1" kern="0" dirty="0" smtClean="0">
                <a:solidFill>
                  <a:schemeClr val="tx1">
                    <a:lumMod val="75000"/>
                  </a:schemeClr>
                </a:solidFill>
                <a:latin typeface="Arial" pitchFamily="34" charset="0"/>
                <a:ea typeface="ＭＳ Ｐゴシック" pitchFamily="50" charset="-128"/>
                <a:cs typeface="Arial" pitchFamily="34" charset="0"/>
              </a:rPr>
              <a:t>.</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CA" altLang="ja-JP" sz="2400" b="1" kern="0" dirty="0" smtClean="0">
              <a:solidFill>
                <a:schemeClr val="tx1">
                  <a:lumMod val="75000"/>
                </a:schemeClr>
              </a:solidFill>
              <a:latin typeface="Arial" pitchFamily="34" charset="0"/>
              <a:ea typeface="ＭＳ Ｐゴシック" pitchFamily="50" charset="-128"/>
              <a:cs typeface="Arial" pitchFamily="34" charset="0"/>
            </a:endParaRPr>
          </a:p>
          <a:p>
            <a:pPr marL="342900" lvl="0" indent="-342900" defTabSz="914400">
              <a:lnSpc>
                <a:spcPct val="90000"/>
              </a:lnSpc>
              <a:spcBef>
                <a:spcPct val="20000"/>
              </a:spcBef>
              <a:defRPr/>
            </a:pPr>
            <a:r>
              <a:rPr lang="en-CA" altLang="ja-JP" sz="2400" b="1" kern="0" dirty="0" smtClean="0">
                <a:solidFill>
                  <a:schemeClr val="tx1">
                    <a:lumMod val="75000"/>
                  </a:schemeClr>
                </a:solidFill>
                <a:latin typeface="Arial" pitchFamily="34" charset="0"/>
                <a:ea typeface="ＭＳ Ｐゴシック" pitchFamily="50" charset="-128"/>
                <a:cs typeface="Arial" pitchFamily="34" charset="0"/>
              </a:rPr>
              <a:t>	As decided at SIT-27 in La Jolla, the CEOS Chair is responsible for:</a:t>
            </a:r>
          </a:p>
          <a:p>
            <a:pPr marL="800100" lvl="1" indent="-342900" defTabSz="914400">
              <a:lnSpc>
                <a:spcPct val="90000"/>
              </a:lnSpc>
              <a:spcBef>
                <a:spcPct val="20000"/>
              </a:spcBef>
              <a:buFont typeface="Arial" pitchFamily="34" charset="0"/>
              <a:buChar char="•"/>
              <a:defRPr/>
            </a:pPr>
            <a:r>
              <a:rPr lang="en-US" altLang="ja-JP" sz="2400" b="1" kern="0" dirty="0" smtClean="0">
                <a:solidFill>
                  <a:schemeClr val="tx1">
                    <a:lumMod val="75000"/>
                  </a:schemeClr>
                </a:solidFill>
                <a:latin typeface="Arial" pitchFamily="34" charset="0"/>
                <a:ea typeface="ＭＳ Ｐゴシック" pitchFamily="50" charset="-128"/>
                <a:cs typeface="Arial" pitchFamily="34" charset="0"/>
              </a:rPr>
              <a:t>Top-level strategy development and guidance</a:t>
            </a:r>
          </a:p>
          <a:p>
            <a:pPr marL="800100" lvl="1" indent="-342900" defTabSz="914400">
              <a:lnSpc>
                <a:spcPct val="90000"/>
              </a:lnSpc>
              <a:spcBef>
                <a:spcPct val="20000"/>
              </a:spcBef>
              <a:buFont typeface="Arial" pitchFamily="34" charset="0"/>
              <a:buChar char="•"/>
              <a:defRPr/>
            </a:pPr>
            <a:r>
              <a:rPr lang="en-CA" altLang="ja-JP" sz="2400" b="1" kern="0" dirty="0" smtClean="0">
                <a:solidFill>
                  <a:schemeClr val="tx1">
                    <a:lumMod val="75000"/>
                  </a:schemeClr>
                </a:solidFill>
                <a:latin typeface="Arial" pitchFamily="34" charset="0"/>
                <a:ea typeface="ＭＳ Ｐゴシック" pitchFamily="50" charset="-128"/>
                <a:cs typeface="Arial" pitchFamily="34" charset="0"/>
              </a:rPr>
              <a:t>Internal CEOS Coordination</a:t>
            </a:r>
          </a:p>
          <a:p>
            <a:pPr marL="800100" lvl="1" indent="-342900" defTabSz="914400">
              <a:lnSpc>
                <a:spcPct val="90000"/>
              </a:lnSpc>
              <a:spcBef>
                <a:spcPct val="20000"/>
              </a:spcBef>
              <a:buFont typeface="Arial" pitchFamily="34" charset="0"/>
              <a:buChar char="•"/>
              <a:defRPr/>
            </a:pPr>
            <a:r>
              <a:rPr lang="en-CA" altLang="ja-JP" sz="2400" b="1" kern="0" dirty="0" smtClean="0">
                <a:solidFill>
                  <a:schemeClr val="tx1">
                    <a:lumMod val="75000"/>
                  </a:schemeClr>
                </a:solidFill>
                <a:latin typeface="Arial" pitchFamily="34" charset="0"/>
                <a:ea typeface="ＭＳ Ｐゴシック" pitchFamily="50" charset="-128"/>
                <a:cs typeface="Arial" pitchFamily="34" charset="0"/>
              </a:rPr>
              <a:t>External CEOS Coordination</a:t>
            </a:r>
          </a:p>
        </p:txBody>
      </p:sp>
    </p:spTree>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itle 1"/>
          <p:cNvSpPr>
            <a:spLocks noGrp="1"/>
          </p:cNvSpPr>
          <p:nvPr>
            <p:ph type="title"/>
          </p:nvPr>
        </p:nvSpPr>
        <p:spPr/>
        <p:txBody>
          <a:bodyPr/>
          <a:lstStyle/>
          <a:p>
            <a:pPr eaLnBrk="1" hangingPunct="1"/>
            <a:r>
              <a:rPr lang="en-CA" dirty="0" smtClean="0">
                <a:latin typeface="Tahoma" pitchFamily="-106" charset="0"/>
                <a:ea typeface="ＭＳ Ｐゴシック" pitchFamily="-106" charset="-128"/>
                <a:cs typeface="Tahoma" pitchFamily="-106" charset="0"/>
              </a:rPr>
              <a:t>Proposing 2013 CEOS Chair Priorities</a:t>
            </a:r>
            <a:endParaRPr lang="en-US" dirty="0" smtClean="0">
              <a:latin typeface="Tahoma" pitchFamily="-106" charset="0"/>
              <a:ea typeface="ＭＳ Ｐゴシック" pitchFamily="-106" charset="-128"/>
              <a:cs typeface="Tahoma" pitchFamily="-106" charset="0"/>
            </a:endParaRPr>
          </a:p>
        </p:txBody>
      </p:sp>
      <p:sp>
        <p:nvSpPr>
          <p:cNvPr id="5" name="Content Placeholder 4"/>
          <p:cNvSpPr>
            <a:spLocks noGrp="1"/>
          </p:cNvSpPr>
          <p:nvPr>
            <p:ph idx="1"/>
          </p:nvPr>
        </p:nvSpPr>
        <p:spPr>
          <a:xfrm>
            <a:off x="296862" y="1457325"/>
            <a:ext cx="8770937" cy="4864100"/>
          </a:xfrm>
        </p:spPr>
        <p:txBody>
          <a:bodyPr/>
          <a:lstStyle/>
          <a:p>
            <a:pPr eaLnBrk="1" fontAlgn="auto" hangingPunct="1"/>
            <a:r>
              <a:rPr lang="en-US" dirty="0" smtClean="0"/>
              <a:t>Support the implementation of the CEOS Self-Study action plan.</a:t>
            </a:r>
          </a:p>
          <a:p>
            <a:pPr eaLnBrk="1" fontAlgn="auto" hangingPunct="1"/>
            <a:r>
              <a:rPr lang="en-US" dirty="0" smtClean="0"/>
              <a:t>Initiate </a:t>
            </a:r>
            <a:r>
              <a:rPr lang="en-US" dirty="0" smtClean="0"/>
              <a:t>the </a:t>
            </a:r>
            <a:r>
              <a:rPr lang="en-US" dirty="0" smtClean="0"/>
              <a:t>development of 2013 CEOS </a:t>
            </a:r>
            <a:r>
              <a:rPr lang="en-US" dirty="0" err="1" smtClean="0"/>
              <a:t>workplan</a:t>
            </a:r>
            <a:r>
              <a:rPr lang="en-US" dirty="0" smtClean="0"/>
              <a:t> with an horizon of 3 years. </a:t>
            </a:r>
          </a:p>
          <a:p>
            <a:pPr eaLnBrk="1" fontAlgn="auto" hangingPunct="1"/>
            <a:r>
              <a:rPr lang="en-US" dirty="0" smtClean="0"/>
              <a:t>Support the development of the GEO post 2015 </a:t>
            </a:r>
            <a:r>
              <a:rPr lang="en-US" dirty="0" err="1" smtClean="0"/>
              <a:t>workplan</a:t>
            </a:r>
            <a:r>
              <a:rPr lang="en-US" dirty="0" smtClean="0"/>
              <a:t>.</a:t>
            </a:r>
          </a:p>
          <a:p>
            <a:pPr eaLnBrk="1" fontAlgn="t" hangingPunct="1"/>
            <a:r>
              <a:rPr lang="en-CA" dirty="0" smtClean="0"/>
              <a:t>Sustained emphasis on : </a:t>
            </a:r>
          </a:p>
          <a:p>
            <a:pPr lvl="1" eaLnBrk="1" fontAlgn="t" hangingPunct="1"/>
            <a:r>
              <a:rPr lang="en-CA" dirty="0" smtClean="0"/>
              <a:t>Impact of Climate </a:t>
            </a:r>
            <a:r>
              <a:rPr lang="en-CA" dirty="0" smtClean="0"/>
              <a:t>C</a:t>
            </a:r>
            <a:r>
              <a:rPr lang="en-CA" dirty="0" smtClean="0"/>
              <a:t>hange on polar regions</a:t>
            </a:r>
          </a:p>
          <a:p>
            <a:pPr lvl="1" eaLnBrk="1" fontAlgn="t" hangingPunct="1"/>
            <a:r>
              <a:rPr lang="en-CA" dirty="0" smtClean="0"/>
              <a:t>Improving </a:t>
            </a:r>
            <a:r>
              <a:rPr lang="en-CA" smtClean="0"/>
              <a:t>Disaster </a:t>
            </a:r>
            <a:r>
              <a:rPr lang="en-CA" smtClean="0"/>
              <a:t>R</a:t>
            </a:r>
            <a:r>
              <a:rPr lang="en-CA" smtClean="0"/>
              <a:t>isk </a:t>
            </a:r>
            <a:r>
              <a:rPr lang="en-CA" dirty="0" smtClean="0"/>
              <a:t>M</a:t>
            </a:r>
            <a:r>
              <a:rPr lang="en-CA" dirty="0" smtClean="0"/>
              <a:t>anagement</a:t>
            </a:r>
            <a:r>
              <a:rPr lang="en-US" dirty="0" smtClean="0"/>
              <a:t> </a:t>
            </a:r>
            <a:endParaRPr lang="en-US" dirty="0" smtClean="0"/>
          </a:p>
          <a:p>
            <a:endParaRPr lang="en-US" dirty="0"/>
          </a:p>
        </p:txBody>
      </p:sp>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7</a:t>
            </a:fld>
            <a:endParaRPr lang="en-US" smtClean="0"/>
          </a:p>
        </p:txBody>
      </p:sp>
    </p:spTree>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4_EUM_template_v03">
  <a:themeElements>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fontScheme name="4_EUM_template_v03">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500" b="0" i="0" u="none" strike="noStrike" cap="none" normalizeH="0" baseline="0" smtClean="0">
            <a:ln>
              <a:noFill/>
            </a:ln>
            <a:solidFill>
              <a:srgbClr val="000000"/>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500" b="0" i="0" u="none" strike="noStrike" cap="none" normalizeH="0" baseline="0" smtClean="0">
            <a:ln>
              <a:noFill/>
            </a:ln>
            <a:solidFill>
              <a:srgbClr val="000000"/>
            </a:solidFill>
            <a:effectLst/>
            <a:latin typeface="Tahoma" pitchFamily="34" charset="0"/>
          </a:defRPr>
        </a:defPPr>
      </a:lstStyle>
    </a:lnDef>
  </a:objectDefaults>
  <a:extraClrSchemeLst>
    <a:extraClrScheme>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clrMap bg1="lt1" tx1="dk1" bg2="lt2" tx2="dk2" accent1="accent1" accent2="accent2" accent3="accent3" accent4="accent4" accent5="accent5" accent6="accent6" hlink="hlink" folHlink="folHlink"/>
    </a:extraClrScheme>
    <a:extraClrScheme>
      <a:clrScheme name="1_EUM_template_v03 2">
        <a:dk1>
          <a:srgbClr val="002569"/>
        </a:dk1>
        <a:lt1>
          <a:srgbClr val="FFFFFF"/>
        </a:lt1>
        <a:dk2>
          <a:srgbClr val="002569"/>
        </a:dk2>
        <a:lt2>
          <a:srgbClr val="5F758D"/>
        </a:lt2>
        <a:accent1>
          <a:srgbClr val="F6D0A9"/>
        </a:accent1>
        <a:accent2>
          <a:srgbClr val="EBCAE3"/>
        </a:accent2>
        <a:accent3>
          <a:srgbClr val="FFFFFF"/>
        </a:accent3>
        <a:accent4>
          <a:srgbClr val="001E59"/>
        </a:accent4>
        <a:accent5>
          <a:srgbClr val="FAE4D1"/>
        </a:accent5>
        <a:accent6>
          <a:srgbClr val="D5B7CE"/>
        </a:accent6>
        <a:hlink>
          <a:srgbClr val="4E2029"/>
        </a:hlink>
        <a:folHlink>
          <a:srgbClr val="423B69"/>
        </a:folHlink>
      </a:clrScheme>
      <a:clrMap bg1="lt1" tx1="dk1" bg2="lt2" tx2="dk2" accent1="accent1" accent2="accent2" accent3="accent3" accent4="accent4" accent5="accent5" accent6="accent6" hlink="hlink" folHlink="folHlink"/>
    </a:extraClrScheme>
    <a:extraClrScheme>
      <a:clrScheme name="1_EUM_template_v03 3">
        <a:dk1>
          <a:srgbClr val="002569"/>
        </a:dk1>
        <a:lt1>
          <a:srgbClr val="FFFFFF"/>
        </a:lt1>
        <a:dk2>
          <a:srgbClr val="002569"/>
        </a:dk2>
        <a:lt2>
          <a:srgbClr val="5F758D"/>
        </a:lt2>
        <a:accent1>
          <a:srgbClr val="5B97B1"/>
        </a:accent1>
        <a:accent2>
          <a:srgbClr val="F39600"/>
        </a:accent2>
        <a:accent3>
          <a:srgbClr val="FFFFFF"/>
        </a:accent3>
        <a:accent4>
          <a:srgbClr val="001E59"/>
        </a:accent4>
        <a:accent5>
          <a:srgbClr val="B5C9D5"/>
        </a:accent5>
        <a:accent6>
          <a:srgbClr val="DC8700"/>
        </a:accent6>
        <a:hlink>
          <a:srgbClr val="FFE4AE"/>
        </a:hlink>
        <a:folHlink>
          <a:srgbClr val="002A3D"/>
        </a:folHlink>
      </a:clrScheme>
      <a:clrMap bg1="lt1" tx1="dk1" bg2="lt2" tx2="dk2" accent1="accent1" accent2="accent2" accent3="accent3" accent4="accent4" accent5="accent5" accent6="accent6" hlink="hlink" folHlink="folHlink"/>
    </a:extraClrScheme>
    <a:extraClrScheme>
      <a:clrScheme name="1_EUM_template_v03 4">
        <a:dk1>
          <a:srgbClr val="002569"/>
        </a:dk1>
        <a:lt1>
          <a:srgbClr val="FFFFFF"/>
        </a:lt1>
        <a:dk2>
          <a:srgbClr val="002569"/>
        </a:dk2>
        <a:lt2>
          <a:srgbClr val="5F758D"/>
        </a:lt2>
        <a:accent1>
          <a:srgbClr val="003F80"/>
        </a:accent1>
        <a:accent2>
          <a:srgbClr val="BDD7EE"/>
        </a:accent2>
        <a:accent3>
          <a:srgbClr val="FFFFFF"/>
        </a:accent3>
        <a:accent4>
          <a:srgbClr val="001E59"/>
        </a:accent4>
        <a:accent5>
          <a:srgbClr val="AAAFC0"/>
        </a:accent5>
        <a:accent6>
          <a:srgbClr val="ABC3D8"/>
        </a:accent6>
        <a:hlink>
          <a:srgbClr val="FFD350"/>
        </a:hlink>
        <a:folHlink>
          <a:srgbClr val="EB6F3F"/>
        </a:folHlink>
      </a:clrScheme>
      <a:clrMap bg1="lt1" tx1="dk1" bg2="lt2" tx2="dk2" accent1="accent1" accent2="accent2" accent3="accent3" accent4="accent4" accent5="accent5" accent6="accent6" hlink="hlink" folHlink="folHlink"/>
    </a:extraClrScheme>
    <a:extraClrScheme>
      <a:clrScheme name="1_EUM_template_v03 5">
        <a:dk1>
          <a:srgbClr val="002569"/>
        </a:dk1>
        <a:lt1>
          <a:srgbClr val="FFFFFF"/>
        </a:lt1>
        <a:dk2>
          <a:srgbClr val="002569"/>
        </a:dk2>
        <a:lt2>
          <a:srgbClr val="5F758D"/>
        </a:lt2>
        <a:accent1>
          <a:srgbClr val="C75B12"/>
        </a:accent1>
        <a:accent2>
          <a:srgbClr val="003359"/>
        </a:accent2>
        <a:accent3>
          <a:srgbClr val="FFFFFF"/>
        </a:accent3>
        <a:accent4>
          <a:srgbClr val="001E59"/>
        </a:accent4>
        <a:accent5>
          <a:srgbClr val="E0B5AA"/>
        </a:accent5>
        <a:accent6>
          <a:srgbClr val="002D50"/>
        </a:accent6>
        <a:hlink>
          <a:srgbClr val="92A2BD"/>
        </a:hlink>
        <a:folHlink>
          <a:srgbClr val="C7B37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5261</TotalTime>
  <Words>313</Words>
  <Application>Microsoft Office PowerPoint</Application>
  <PresentationFormat>On-screen Show (4:3)</PresentationFormat>
  <Paragraphs>67</Paragraphs>
  <Slides>7</Slides>
  <Notes>6</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4_EUM_template_v03</vt:lpstr>
      <vt:lpstr>Incoming Chair Report</vt:lpstr>
      <vt:lpstr>Canada in CEOS</vt:lpstr>
      <vt:lpstr>The Canadian Space Agency </vt:lpstr>
      <vt:lpstr>Planning our Chairmanship</vt:lpstr>
      <vt:lpstr>CSA’s CEOS Team</vt:lpstr>
      <vt:lpstr>Planning our Chairmanship</vt:lpstr>
      <vt:lpstr>Proposing 2013 CEOS Chair Priorities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Brian Killough</dc:creator>
  <cp:lastModifiedBy>MJBourassa</cp:lastModifiedBy>
  <cp:revision>75</cp:revision>
  <dcterms:created xsi:type="dcterms:W3CDTF">2011-11-16T09:23:13Z</dcterms:created>
  <dcterms:modified xsi:type="dcterms:W3CDTF">2012-09-12T17:20:16Z</dcterms:modified>
</cp:coreProperties>
</file>