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jHqUXzLsajLAOL2h9Y9OnB2+qa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701312-527D-488A-9613-AD3D3FAFC863}">
  <a:tblStyle styleId="{A6701312-527D-488A-9613-AD3D3FAFC86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https://csiroau-my.sharepoint.com/personal/par518_csiro_au/Documents/Documents/GWW_analysis/Results/Classification_tests/EASI_Workflow_classification_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Variable</a:t>
            </a:r>
            <a:r>
              <a:rPr lang="en-US" sz="1200" baseline="0"/>
              <a:t> Importance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95939443267038"/>
          <c:y val="7.129426997157999E-2"/>
          <c:w val="0.7239337721481468"/>
          <c:h val="0.865948013820846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Sheet8!$B$2:$B$26</c:f>
              <c:strCache>
                <c:ptCount val="25"/>
                <c:pt idx="0">
                  <c:v>S2 Red edge 1</c:v>
                </c:pt>
                <c:pt idx="1">
                  <c:v>S2 Red edge 3</c:v>
                </c:pt>
                <c:pt idx="2">
                  <c:v>S2 Red edge 2</c:v>
                </c:pt>
                <c:pt idx="3">
                  <c:v>S2 Red</c:v>
                </c:pt>
                <c:pt idx="4">
                  <c:v>S2 NIR 2</c:v>
                </c:pt>
                <c:pt idx="5">
                  <c:v>S2 NIR 1</c:v>
                </c:pt>
                <c:pt idx="6">
                  <c:v>S2 SWIR 2</c:v>
                </c:pt>
                <c:pt idx="7">
                  <c:v>S2 Green</c:v>
                </c:pt>
                <c:pt idx="8">
                  <c:v>S2 Blue</c:v>
                </c:pt>
                <c:pt idx="9">
                  <c:v>L Red</c:v>
                </c:pt>
                <c:pt idx="10">
                  <c:v>Alpha</c:v>
                </c:pt>
                <c:pt idx="11">
                  <c:v>HV</c:v>
                </c:pt>
                <c:pt idx="12">
                  <c:v>Entropy</c:v>
                </c:pt>
                <c:pt idx="13">
                  <c:v>L Green</c:v>
                </c:pt>
                <c:pt idx="14">
                  <c:v>L NIR</c:v>
                </c:pt>
                <c:pt idx="15">
                  <c:v>L Blue</c:v>
                </c:pt>
                <c:pt idx="16">
                  <c:v>L EDEV</c:v>
                </c:pt>
                <c:pt idx="17">
                  <c:v>L SWIR 1</c:v>
                </c:pt>
                <c:pt idx="18">
                  <c:v>S2 SWIR 3</c:v>
                </c:pt>
                <c:pt idx="19">
                  <c:v>HH</c:v>
                </c:pt>
                <c:pt idx="20">
                  <c:v>L BCDEV</c:v>
                </c:pt>
                <c:pt idx="21">
                  <c:v>L SDEV</c:v>
                </c:pt>
                <c:pt idx="22">
                  <c:v>L SWIR 2</c:v>
                </c:pt>
                <c:pt idx="23">
                  <c:v>VV</c:v>
                </c:pt>
                <c:pt idx="24">
                  <c:v>VH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Sheet8!$B$2:$B$26</c:f>
              <c:strCache>
                <c:ptCount val="25"/>
                <c:pt idx="0">
                  <c:v>S2 Red edge 1</c:v>
                </c:pt>
                <c:pt idx="1">
                  <c:v>S2 Red edge 3</c:v>
                </c:pt>
                <c:pt idx="2">
                  <c:v>S2 Red edge 2</c:v>
                </c:pt>
                <c:pt idx="3">
                  <c:v>S2 Red</c:v>
                </c:pt>
                <c:pt idx="4">
                  <c:v>S2 NIR 2</c:v>
                </c:pt>
                <c:pt idx="5">
                  <c:v>S2 NIR 1</c:v>
                </c:pt>
                <c:pt idx="6">
                  <c:v>S2 SWIR 2</c:v>
                </c:pt>
                <c:pt idx="7">
                  <c:v>S2 Green</c:v>
                </c:pt>
                <c:pt idx="8">
                  <c:v>S2 Blue</c:v>
                </c:pt>
                <c:pt idx="9">
                  <c:v>L Red</c:v>
                </c:pt>
                <c:pt idx="10">
                  <c:v>Alpha</c:v>
                </c:pt>
                <c:pt idx="11">
                  <c:v>HV</c:v>
                </c:pt>
                <c:pt idx="12">
                  <c:v>Entropy</c:v>
                </c:pt>
                <c:pt idx="13">
                  <c:v>L Green</c:v>
                </c:pt>
                <c:pt idx="14">
                  <c:v>L NIR</c:v>
                </c:pt>
                <c:pt idx="15">
                  <c:v>L Blue</c:v>
                </c:pt>
                <c:pt idx="16">
                  <c:v>L EDEV</c:v>
                </c:pt>
                <c:pt idx="17">
                  <c:v>L SWIR 1</c:v>
                </c:pt>
                <c:pt idx="18">
                  <c:v>S2 SWIR 3</c:v>
                </c:pt>
                <c:pt idx="19">
                  <c:v>HH</c:v>
                </c:pt>
                <c:pt idx="20">
                  <c:v>L BCDEV</c:v>
                </c:pt>
                <c:pt idx="21">
                  <c:v>L SDEV</c:v>
                </c:pt>
                <c:pt idx="22">
                  <c:v>L SWIR 2</c:v>
                </c:pt>
                <c:pt idx="23">
                  <c:v>VV</c:v>
                </c:pt>
                <c:pt idx="24">
                  <c:v>VH</c:v>
                </c:pt>
              </c:strCache>
            </c:strRef>
          </c:cat>
          <c:val>
            <c:numRef>
              <c:f>Sheet8!$C$2:$C$26</c:f>
              <c:numCache>
                <c:formatCode>General</c:formatCode>
                <c:ptCount val="25"/>
                <c:pt idx="0">
                  <c:v>1.6917999999999999E-2</c:v>
                </c:pt>
                <c:pt idx="1">
                  <c:v>2.0424999999999999E-2</c:v>
                </c:pt>
                <c:pt idx="2">
                  <c:v>2.0709999999999999E-2</c:v>
                </c:pt>
                <c:pt idx="3">
                  <c:v>2.1798000000000001E-2</c:v>
                </c:pt>
                <c:pt idx="4">
                  <c:v>2.6054000000000001E-2</c:v>
                </c:pt>
                <c:pt idx="5">
                  <c:v>2.6384999999999999E-2</c:v>
                </c:pt>
                <c:pt idx="6">
                  <c:v>3.0869000000000001E-2</c:v>
                </c:pt>
                <c:pt idx="7">
                  <c:v>3.1144999999999999E-2</c:v>
                </c:pt>
                <c:pt idx="8">
                  <c:v>3.4082000000000001E-2</c:v>
                </c:pt>
                <c:pt idx="9">
                  <c:v>3.5109000000000001E-2</c:v>
                </c:pt>
                <c:pt idx="10">
                  <c:v>3.6005000000000002E-2</c:v>
                </c:pt>
                <c:pt idx="11">
                  <c:v>3.6671000000000002E-2</c:v>
                </c:pt>
                <c:pt idx="12">
                  <c:v>3.7192000000000003E-2</c:v>
                </c:pt>
                <c:pt idx="13">
                  <c:v>3.8768999999999998E-2</c:v>
                </c:pt>
                <c:pt idx="14">
                  <c:v>3.9643999999999999E-2</c:v>
                </c:pt>
                <c:pt idx="15">
                  <c:v>4.2701000000000003E-2</c:v>
                </c:pt>
                <c:pt idx="16">
                  <c:v>4.4031000000000001E-2</c:v>
                </c:pt>
                <c:pt idx="17">
                  <c:v>4.4579000000000001E-2</c:v>
                </c:pt>
                <c:pt idx="18">
                  <c:v>4.5234999999999997E-2</c:v>
                </c:pt>
                <c:pt idx="19">
                  <c:v>4.9883999999999998E-2</c:v>
                </c:pt>
                <c:pt idx="20">
                  <c:v>5.2360999999999998E-2</c:v>
                </c:pt>
                <c:pt idx="21">
                  <c:v>5.4762999999999999E-2</c:v>
                </c:pt>
                <c:pt idx="22">
                  <c:v>5.5482999999999998E-2</c:v>
                </c:pt>
                <c:pt idx="23">
                  <c:v>7.6477000000000003E-2</c:v>
                </c:pt>
                <c:pt idx="24">
                  <c:v>8.2711999999999994E-2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9-BB4E-A379-91EA2EAAC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7294320"/>
        <c:axId val="617293840"/>
      </c:barChart>
      <c:catAx>
        <c:axId val="61729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293840"/>
        <c:crosses val="autoZero"/>
        <c:auto val="1"/>
        <c:lblAlgn val="ctr"/>
        <c:lblOffset val="100"/>
        <c:noMultiLvlLbl val="0"/>
      </c:catAx>
      <c:valAx>
        <c:axId val="617293840"/>
        <c:scaling>
          <c:orientation val="minMax"/>
          <c:max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294320"/>
        <c:crosses val="autoZero"/>
        <c:crossBetween val="between"/>
      </c:valAx>
      <c:spPr>
        <a:noFill/>
        <a:ln w="3175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0519fb413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300519fb41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032085c59_0_3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30032085c59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SAR helps mostly with the Eucalypt woodland classes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032085c59_0_3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30032085c59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0032085c5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g30032085c59_0_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032085c59_0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30032085c59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0032085c59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g30032085c5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0032085c59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" name="Google Shape;63;g30032085c59_0_1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032085c59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g30032085c59_0_4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0519fb41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300519fb4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0519fb413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300519fb41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0519fb413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300519fb41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0519fb413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300519fb41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0519fb413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00519fb41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5" name="Google Shape;15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7"/>
          <p:cNvSpPr txBox="1"/>
          <p:nvPr/>
        </p:nvSpPr>
        <p:spPr>
          <a:xfrm>
            <a:off x="-24372" y="6562800"/>
            <a:ext cx="6448800" cy="1169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2024 CEOS Plenary, Montreal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324233" y="1213430"/>
            <a:ext cx="11668070" cy="52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18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8" name="Google Shape;28;p1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9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2024 CEOS Plenary, Montreal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2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9" name="Google Shape;39;p2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20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2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2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2024 CEOS Plenary, Montreal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5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7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00575"/>
            <a:ext cx="12192000" cy="55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4"/>
          <p:cNvSpPr txBox="1"/>
          <p:nvPr/>
        </p:nvSpPr>
        <p:spPr>
          <a:xfrm>
            <a:off x="-1" y="91100"/>
            <a:ext cx="7674430" cy="7940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Great Western Woodlands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27150" y="4836400"/>
            <a:ext cx="1426749" cy="142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0519fb413_0_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Great Western Woodlands</a:t>
            </a:r>
            <a:endParaRPr/>
          </a:p>
        </p:txBody>
      </p:sp>
      <p:pic>
        <p:nvPicPr>
          <p:cNvPr id="123" name="Google Shape;123;g300519fb413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07447"/>
            <a:ext cx="5052925" cy="12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00519fb413_0_16"/>
          <p:cNvPicPr preferRelativeResize="0"/>
          <p:nvPr/>
        </p:nvPicPr>
        <p:blipFill rotWithShape="1">
          <a:blip r:embed="rId4">
            <a:alphaModFix/>
          </a:blip>
          <a:srcRect b="0" l="0" r="33672" t="0"/>
          <a:stretch/>
        </p:blipFill>
        <p:spPr>
          <a:xfrm>
            <a:off x="176050" y="2526825"/>
            <a:ext cx="5529000" cy="2146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00519fb413_0_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5050" y="1873924"/>
            <a:ext cx="6231576" cy="427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00519fb413_0_16"/>
          <p:cNvPicPr preferRelativeResize="0"/>
          <p:nvPr/>
        </p:nvPicPr>
        <p:blipFill rotWithShape="1">
          <a:blip r:embed="rId4">
            <a:alphaModFix/>
          </a:blip>
          <a:srcRect b="0" l="66161" r="0" t="40105"/>
          <a:stretch/>
        </p:blipFill>
        <p:spPr>
          <a:xfrm>
            <a:off x="468475" y="4555275"/>
            <a:ext cx="2927999" cy="133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idx="1" type="body"/>
          </p:nvPr>
        </p:nvSpPr>
        <p:spPr>
          <a:xfrm>
            <a:off x="324225" y="1213425"/>
            <a:ext cx="11088300" cy="52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Random Forest Modelling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Three models were constructed: Optical only, SAR only, Optical + SAR.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Separation of training/validation data into 70% - 30% for each ecosystem class.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For the model construction, we assigned weights to each class inversely proportional to their frequencies to account for differences in sample sizes.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Predictor variables: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/>
              <a:t>Sentinel-2: </a:t>
            </a:r>
            <a:r>
              <a:rPr lang="en-US"/>
              <a:t>Blue, Green, Red, RedEdge-1, RedEdge-2, RedEdge-3, NIR-1, NIR-2, SWIR-1, SWIR-2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/>
              <a:t>Landsat 8-9: </a:t>
            </a:r>
            <a:r>
              <a:rPr lang="en-US"/>
              <a:t>Blue, Green, Red, NIR, SWIR-1, SWIR-2, Median Absolute Deviation (MAD) cosine distance, MAD Euclidian distance, MAD Bray Curtis dissimilarity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/>
              <a:t>Sentinel-1:</a:t>
            </a:r>
            <a:r>
              <a:rPr lang="en-US"/>
              <a:t> VH median, VV median, entropy median, alpha median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/>
              <a:t>ALOS2:</a:t>
            </a:r>
            <a:r>
              <a:rPr lang="en-US"/>
              <a:t> HV median, HH median (other parameters in progress)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2" name="Google Shape;132;p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Great Western Woodlands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032085c59_0_390"/>
          <p:cNvSpPr txBox="1"/>
          <p:nvPr>
            <p:ph type="title"/>
          </p:nvPr>
        </p:nvSpPr>
        <p:spPr>
          <a:xfrm>
            <a:off x="328448" y="3283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Great Western Woodlands</a:t>
            </a:r>
            <a:endParaRPr/>
          </a:p>
        </p:txBody>
      </p:sp>
      <p:graphicFrame>
        <p:nvGraphicFramePr>
          <p:cNvPr id="138" name="Google Shape;138;g30032085c59_0_390"/>
          <p:cNvGraphicFramePr/>
          <p:nvPr/>
        </p:nvGraphicFramePr>
        <p:xfrm>
          <a:off x="5164838" y="12174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{A6701312-527D-488A-9613-AD3D3FAFC863}</a:tableStyleId>
              </a:tblPr>
              <a:tblGrid>
                <a:gridCol w="3075500"/>
                <a:gridCol w="633875"/>
                <a:gridCol w="704300"/>
                <a:gridCol w="751275"/>
                <a:gridCol w="704300"/>
                <a:gridCol w="504750"/>
              </a:tblGrid>
              <a:tr h="6999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Ecosystem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0" marB="0" marR="5650" marL="5650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Total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0" marB="0" marR="5650" marL="5650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Optical Accuracy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87.1%</a:t>
                      </a:r>
                      <a:endParaRPr/>
                    </a:p>
                  </a:txBody>
                  <a:tcPr marT="5650" marB="0" marR="5650" marL="5650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SAR Accuracy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59.7%</a:t>
                      </a:r>
                      <a:endParaRPr/>
                    </a:p>
                  </a:txBody>
                  <a:tcPr marT="5650" marB="0" marR="5650" marL="5650" anchor="ctr"/>
                </a:tc>
                <a:tc hMerge="1"/>
              </a:tr>
              <a:tr h="4692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Producer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0" marB="0" marR="5650" marL="5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User 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0" marB="0" marR="5650" marL="5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Producer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0" marB="0" marR="5650" marL="5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User 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0" marB="0" marR="5650" marL="5650" anchor="ctr"/>
                </a:tc>
              </a:tr>
              <a:tr h="46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Eucalyptus woodlands with shrubby understory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0" marB="0" marR="5650" marL="5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2624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E7F1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E7F1F6"/>
                    </a:solidFill>
                  </a:tcPr>
                </a:tc>
              </a:tr>
              <a:tr h="46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Other Acacia tall open shrublands and shrublands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0" marB="0" marR="5650" marL="5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1812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24%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E7F1F6"/>
                    </a:solidFill>
                  </a:tcPr>
                </a:tc>
              </a:tr>
              <a:tr h="35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Malee with dense shrubby understory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0" marB="0" marR="5650" marL="5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1941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47%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48%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23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Heatlands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0" marB="0" marR="5650" marL="5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2097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69%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51%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23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Other shrublands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0" marB="0" marR="5650" marL="5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2225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60%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46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Naturally bare, sand, rock, claypan, mudflat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0" marB="0" marR="5650" marL="5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1413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68%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70%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239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Salt lakes and lagoons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0" marB="0" marR="5650" marL="5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1863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94%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97%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53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Eucalyptus (+/- low) open woodlands with chenopod or samphire understory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0" marB="0" marR="5650" marL="5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1932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55%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56%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53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Eucalyptus woodlands with chenopod or samphire understory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0" marB="0" marR="5650" marL="5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2634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E7F1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E7F1F6"/>
                    </a:solidFill>
                  </a:tcPr>
                </a:tc>
              </a:tr>
              <a:tr h="35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Cleared non-native vegetation building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0" marB="0" marR="5650" marL="56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1123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100%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71%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70%</a:t>
                      </a:r>
                      <a:endParaRPr/>
                    </a:p>
                  </a:txBody>
                  <a:tcPr marT="6350" marB="0" marR="6350" marL="6350" anchor="ctr"/>
                </a:tc>
              </a:tr>
            </a:tbl>
          </a:graphicData>
        </a:graphic>
      </p:graphicFrame>
      <p:sp>
        <p:nvSpPr>
          <p:cNvPr id="139" name="Google Shape;139;g30032085c59_0_390"/>
          <p:cNvSpPr txBox="1"/>
          <p:nvPr/>
        </p:nvSpPr>
        <p:spPr>
          <a:xfrm>
            <a:off x="328448" y="1617051"/>
            <a:ext cx="3548320" cy="3066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6000" lvl="0" marL="21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training: 45882 pixels</a:t>
            </a:r>
            <a:endParaRPr/>
          </a:p>
          <a:p>
            <a:pPr indent="-216000" lvl="0" marL="21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validation: 19664 pixels</a:t>
            </a:r>
            <a:endParaRPr/>
          </a:p>
          <a:p>
            <a:pPr indent="-216000" lvl="0" marL="21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optical model performs better than the SAR model, both in overall accuracy and across the user and producer accuracy per class.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032085c59_0_398"/>
          <p:cNvSpPr txBox="1"/>
          <p:nvPr>
            <p:ph type="title"/>
          </p:nvPr>
        </p:nvSpPr>
        <p:spPr>
          <a:xfrm>
            <a:off x="328448" y="3283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Great Western Woodlands</a:t>
            </a:r>
            <a:endParaRPr/>
          </a:p>
        </p:txBody>
      </p:sp>
      <p:graphicFrame>
        <p:nvGraphicFramePr>
          <p:cNvPr id="145" name="Google Shape;145;g30032085c59_0_398"/>
          <p:cNvGraphicFramePr/>
          <p:nvPr/>
        </p:nvGraphicFramePr>
        <p:xfrm>
          <a:off x="1004327" y="123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{A6701312-527D-488A-9613-AD3D3FAFC863}</a:tableStyleId>
              </a:tblPr>
              <a:tblGrid>
                <a:gridCol w="382850"/>
                <a:gridCol w="2710825"/>
                <a:gridCol w="632350"/>
                <a:gridCol w="632350"/>
                <a:gridCol w="493850"/>
                <a:gridCol w="493850"/>
                <a:gridCol w="493850"/>
                <a:gridCol w="632350"/>
                <a:gridCol w="493850"/>
                <a:gridCol w="808475"/>
                <a:gridCol w="808475"/>
                <a:gridCol w="493850"/>
                <a:gridCol w="457150"/>
                <a:gridCol w="1015775"/>
              </a:tblGrid>
              <a:tr h="213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cap="none" strike="noStrike"/>
                        <a:t> 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 gridSpan="10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Predicted Optical + SAR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b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b"/>
                </a:tc>
              </a:tr>
              <a:tr h="1293225">
                <a:tc rowSpan="11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Real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Eucalyptus woodlands w shrubby understory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Other Acacia tall open shrublands and shrublands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Malee w dense shrubby understory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Heathlands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Other shrublands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Naturally bare, sand, rock, claypan, mudflat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Salt lakes and lagoons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Eucalyptus (+/- low) open woodlands w chenopod or samphire understory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Eucalyptus woodlands with chenopod or samphire understory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Cleared non-native vegetation building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Total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Producer Accuracy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</a:tr>
              <a:tr h="3776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Eucalyptus woodlands with shrubby understory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2066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428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D9A2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2624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78.7%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4079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Other Acacia tall open shrublands and shrublands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1575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83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1812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86.9%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2553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Malee with dense shrubby understory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1734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1941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89.3%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2131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Heathlands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2017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2097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96.2%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2131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Other shrublands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2098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2225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94.3%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3776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Naturally bare, sand, rock, claypan, mudflat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1306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1413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92.4%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2131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Salt lakes and lagoons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1862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1863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99.9%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5421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Eucalyptus (+/- low) open woodlands with chenopod or samphire understory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1733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D9A2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1932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89.7%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3829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Eucalyptus woodlands with chenopod or samphire understory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152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D9A2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E7F1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2378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2634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90.3%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2553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Cleared non-native vegetation building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1082</a:t>
                      </a:r>
                      <a:endParaRPr/>
                    </a:p>
                  </a:txBody>
                  <a:tcPr marT="6350" marB="0" marR="6350" marL="6350" anchor="ctr">
                    <a:solidFill>
                      <a:srgbClr val="9FB0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1123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96.3%</a:t>
                      </a:r>
                      <a:endParaRPr/>
                    </a:p>
                  </a:txBody>
                  <a:tcPr marT="6350" marB="0" marR="6350" marL="6350" anchor="ctr"/>
                </a:tc>
              </a:tr>
              <a:tr h="213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 u="none" cap="none" strike="noStrike"/>
                        <a:t>User accuracy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87%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89%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90%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93%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97%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96%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89%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79%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000" marB="18000" marR="36000" marL="360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>
            <p:ph type="title"/>
          </p:nvPr>
        </p:nvSpPr>
        <p:spPr>
          <a:xfrm>
            <a:off x="328448" y="3283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Great Western Woodlands</a:t>
            </a:r>
            <a:endParaRPr/>
          </a:p>
        </p:txBody>
      </p:sp>
      <p:graphicFrame>
        <p:nvGraphicFramePr>
          <p:cNvPr id="151" name="Google Shape;151;p7"/>
          <p:cNvGraphicFramePr/>
          <p:nvPr/>
        </p:nvGraphicFramePr>
        <p:xfrm>
          <a:off x="2590801" y="1107439"/>
          <a:ext cx="6558590" cy="5225144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0032085c59_0_14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Great Western Woodlands</a:t>
            </a:r>
            <a:endParaRPr/>
          </a:p>
        </p:txBody>
      </p:sp>
      <p:pic>
        <p:nvPicPr>
          <p:cNvPr descr="A close-up of a colorful background&#10;&#10;Description automatically generated" id="157" name="Google Shape;157;g30032085c59_0_144"/>
          <p:cNvPicPr preferRelativeResize="0"/>
          <p:nvPr/>
        </p:nvPicPr>
        <p:blipFill rotWithShape="1">
          <a:blip r:embed="rId3">
            <a:alphaModFix/>
          </a:blip>
          <a:srcRect b="0" l="0" r="3272" t="0"/>
          <a:stretch/>
        </p:blipFill>
        <p:spPr>
          <a:xfrm>
            <a:off x="531420" y="1238671"/>
            <a:ext cx="10419609" cy="526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032085c59_0_114"/>
          <p:cNvSpPr txBox="1"/>
          <p:nvPr>
            <p:ph idx="1" type="body"/>
          </p:nvPr>
        </p:nvSpPr>
        <p:spPr>
          <a:xfrm>
            <a:off x="324225" y="1213425"/>
            <a:ext cx="7121604" cy="52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Key learnings to date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The value of multi-sensor / multi-agency imagery</a:t>
            </a:r>
            <a:endParaRPr sz="20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The efficiency of EASI/ODC</a:t>
            </a:r>
            <a:endParaRPr sz="20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The importance of ARD</a:t>
            </a:r>
            <a:endParaRPr sz="20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The need for large sample sizes of field data/labelling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The value of a dedicated postdoc role to progress this research</a:t>
            </a:r>
            <a:endParaRPr sz="20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Next steps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Use of ALOS-2 scenes and higher order products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Utilization of the full Landsat archive (-5/-7/-8/-9) for:</a:t>
            </a:r>
            <a:endParaRPr sz="2000"/>
          </a:p>
          <a:p>
            <a:pPr indent="-355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lang="en-US" sz="1800"/>
              <a:t>Fire history mapping</a:t>
            </a:r>
            <a:endParaRPr sz="1800"/>
          </a:p>
          <a:p>
            <a:pPr indent="-355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o"/>
            </a:pPr>
            <a:r>
              <a:rPr lang="en-US" sz="1800"/>
              <a:t>Fractional cover mapping</a:t>
            </a:r>
            <a:endParaRPr sz="18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Utilization of GEDI for training wall-to-wall height canopy height model</a:t>
            </a:r>
            <a:endParaRPr sz="2000"/>
          </a:p>
        </p:txBody>
      </p:sp>
      <p:sp>
        <p:nvSpPr>
          <p:cNvPr id="163" name="Google Shape;163;g30032085c59_0_1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Great Western Woodlands</a:t>
            </a:r>
            <a:endParaRPr/>
          </a:p>
        </p:txBody>
      </p:sp>
      <p:pic>
        <p:nvPicPr>
          <p:cNvPr id="164" name="Google Shape;164;g30032085c59_0_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7125" y="1125950"/>
            <a:ext cx="3962966" cy="520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/>
          <p:nvPr/>
        </p:nvSpPr>
        <p:spPr>
          <a:xfrm>
            <a:off x="3460830" y="2949304"/>
            <a:ext cx="366450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032085c59_0_32"/>
          <p:cNvSpPr txBox="1"/>
          <p:nvPr/>
        </p:nvSpPr>
        <p:spPr>
          <a:xfrm>
            <a:off x="0" y="1308225"/>
            <a:ext cx="12192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 Western Woodlands (Australia)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30032085c59_0_32"/>
          <p:cNvSpPr txBox="1"/>
          <p:nvPr/>
        </p:nvSpPr>
        <p:spPr>
          <a:xfrm>
            <a:off x="-1" y="91100"/>
            <a:ext cx="7674430" cy="7940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EETT Demonstrator update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30032085c59_0_32"/>
          <p:cNvSpPr txBox="1"/>
          <p:nvPr/>
        </p:nvSpPr>
        <p:spPr>
          <a:xfrm>
            <a:off x="611625" y="2656075"/>
            <a:ext cx="113475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Shaun Levick &amp; Adriana Parra Ruiz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Zheng-Shu Zhou, Matt Paget, Matt Garthwaite, Amy Parker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g30032085c59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1750" y="4594926"/>
            <a:ext cx="1426749" cy="142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0032085c59_0_134"/>
          <p:cNvSpPr txBox="1"/>
          <p:nvPr>
            <p:ph idx="1" type="body"/>
          </p:nvPr>
        </p:nvSpPr>
        <p:spPr>
          <a:xfrm>
            <a:off x="324227" y="1213425"/>
            <a:ext cx="8641800" cy="52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Largest remaining area of temperate woodlands on Earth with significant biodiversity and cultural values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Under growing pressure from climate change and land-use intensification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High-quality maps of ecosystem extent are needed to inform conservation, restoration, and adaptation strategies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US" sz="2400"/>
              <a:t>Key questions to be addressed.</a:t>
            </a:r>
            <a:endParaRPr sz="2400"/>
          </a:p>
          <a:p>
            <a:pPr indent="-3810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Can the spatial delineation of vegetation types be improved with multi-wavelength SAR?</a:t>
            </a:r>
            <a:endParaRPr sz="2000"/>
          </a:p>
          <a:p>
            <a:pPr indent="-3810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Can stand age be reliably mapped from multi-sensor satellite imagery?</a:t>
            </a:r>
            <a:endParaRPr sz="2000"/>
          </a:p>
          <a:p>
            <a:pPr indent="-3810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Can historic stand growth rates be derived from time-series imagery?</a:t>
            </a:r>
            <a:endParaRPr sz="2000"/>
          </a:p>
        </p:txBody>
      </p:sp>
      <p:sp>
        <p:nvSpPr>
          <p:cNvPr id="66" name="Google Shape;66;g30032085c59_0_13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Great Western Woodlands</a:t>
            </a:r>
            <a:endParaRPr/>
          </a:p>
        </p:txBody>
      </p:sp>
      <p:pic>
        <p:nvPicPr>
          <p:cNvPr id="67" name="Google Shape;67;g30032085c59_0_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8427" y="1107439"/>
            <a:ext cx="287655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30032085c59_0_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18427" y="3850639"/>
            <a:ext cx="2921173" cy="1929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0032085c59_0_404"/>
          <p:cNvSpPr txBox="1"/>
          <p:nvPr>
            <p:ph idx="1" type="body"/>
          </p:nvPr>
        </p:nvSpPr>
        <p:spPr>
          <a:xfrm>
            <a:off x="324233" y="1213430"/>
            <a:ext cx="11668200" cy="52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lang="en-US" sz="2400"/>
              <a:t>Distinguishing vegetation assemblages and stand ages is critical for effective land management and conservation</a:t>
            </a:r>
            <a:endParaRPr sz="2400"/>
          </a:p>
          <a:p>
            <a:pPr indent="-3937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▪"/>
            </a:pPr>
            <a:r>
              <a:rPr lang="en-US"/>
              <a:t>Conversion of obligate-seeder eucalyptus woodlands into base resprouting mallee stands</a:t>
            </a:r>
            <a:endParaRPr/>
          </a:p>
          <a:p>
            <a:pPr indent="-3937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▪"/>
            </a:pPr>
            <a:r>
              <a:rPr lang="en-US"/>
              <a:t>Ecosystem extent mapping underway using CSIRO’s EASI platform</a:t>
            </a:r>
            <a:endParaRPr/>
          </a:p>
          <a:p>
            <a:pPr indent="-3937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▪"/>
            </a:pPr>
            <a:r>
              <a:rPr lang="en-US"/>
              <a:t>Testing the fusion of Sentinel-1, ALOS-2, Sentinel-2 and Landsat-5/-7/-8/-9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4" name="Google Shape;74;g30032085c59_0_40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Great Western Woodlands</a:t>
            </a:r>
            <a:endParaRPr/>
          </a:p>
        </p:txBody>
      </p:sp>
      <p:pic>
        <p:nvPicPr>
          <p:cNvPr id="75" name="Google Shape;75;g30032085c59_0_4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9184" y="4858921"/>
            <a:ext cx="1684017" cy="148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30032085c59_0_4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2318" y="4415464"/>
            <a:ext cx="1684017" cy="148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30032085c59_0_4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48400" y="3971525"/>
            <a:ext cx="1684017" cy="148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30032085c59_0_404"/>
          <p:cNvPicPr preferRelativeResize="0"/>
          <p:nvPr/>
        </p:nvPicPr>
        <p:blipFill rotWithShape="1">
          <a:blip r:embed="rId6">
            <a:alphaModFix/>
          </a:blip>
          <a:srcRect b="2078" l="3048" r="2281" t="2070"/>
          <a:stretch/>
        </p:blipFill>
        <p:spPr>
          <a:xfrm>
            <a:off x="670850" y="4255350"/>
            <a:ext cx="2738625" cy="209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30032085c59_0_404"/>
          <p:cNvPicPr preferRelativeResize="0"/>
          <p:nvPr/>
        </p:nvPicPr>
        <p:blipFill rotWithShape="1">
          <a:blip r:embed="rId7">
            <a:alphaModFix/>
          </a:blip>
          <a:srcRect b="3267" l="2738" r="3478" t="4165"/>
          <a:stretch/>
        </p:blipFill>
        <p:spPr>
          <a:xfrm>
            <a:off x="3676125" y="4255350"/>
            <a:ext cx="2809251" cy="209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00519fb413_0_0"/>
          <p:cNvSpPr txBox="1"/>
          <p:nvPr>
            <p:ph idx="1" type="body"/>
          </p:nvPr>
        </p:nvSpPr>
        <p:spPr>
          <a:xfrm>
            <a:off x="324233" y="1061305"/>
            <a:ext cx="11668200" cy="52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Classification scheme according to the IUCN Global Ecosystem Typology (GET) 2.0, Terrestrial realm: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T.4. Savannas and Grasslands - biome</a:t>
            </a:r>
            <a:endParaRPr sz="20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T.4.4. Temperate Woodlands - ecosystem functional group</a:t>
            </a:r>
            <a:endParaRPr sz="20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Finer scales evaluated with available National level datasets and received feedback from collaborators working in the GWW region.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National Vegetation Information System (NVIS) classification scheme</a:t>
            </a:r>
            <a:endParaRPr sz="20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Integration of the NVIS classification scheme with lower levels of the GET will be evaluated in future work.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85" name="Google Shape;85;g300519fb413_0_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Great Western Woodlands</a:t>
            </a:r>
            <a:endParaRPr/>
          </a:p>
        </p:txBody>
      </p:sp>
      <p:pic>
        <p:nvPicPr>
          <p:cNvPr id="86" name="Google Shape;86;g300519fb41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143" y="4169229"/>
            <a:ext cx="10887281" cy="2339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0519fb413_0_9"/>
          <p:cNvSpPr txBox="1"/>
          <p:nvPr>
            <p:ph idx="1" type="body"/>
          </p:nvPr>
        </p:nvSpPr>
        <p:spPr>
          <a:xfrm>
            <a:off x="324233" y="1213430"/>
            <a:ext cx="11668200" cy="52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2400"/>
              <a:t>Training data and labelling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NVIS has high thematic resolution, but coarse spatial resolution, which results in omission errors for small features.</a:t>
            </a:r>
            <a:endParaRPr sz="20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NVIS dataset relies in data generated by different agencies, so data integration can result in inconsistent boundaries between ecosystems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2" name="Google Shape;92;g300519fb413_0_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Great Western Woodlands</a:t>
            </a:r>
            <a:endParaRPr/>
          </a:p>
        </p:txBody>
      </p:sp>
      <p:pic>
        <p:nvPicPr>
          <p:cNvPr id="93" name="Google Shape;93;g300519fb413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50" y="3356123"/>
            <a:ext cx="5735900" cy="26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300519fb413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8825" y="3429012"/>
            <a:ext cx="5584012" cy="25701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00519fb413_0_9"/>
          <p:cNvSpPr txBox="1"/>
          <p:nvPr/>
        </p:nvSpPr>
        <p:spPr>
          <a:xfrm>
            <a:off x="2071250" y="5999125"/>
            <a:ext cx="25875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NVIS omission errors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300519fb413_0_9"/>
          <p:cNvSpPr txBox="1"/>
          <p:nvPr/>
        </p:nvSpPr>
        <p:spPr>
          <a:xfrm>
            <a:off x="8157725" y="5999125"/>
            <a:ext cx="35283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NVIS arbitrary split  errors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0519fb413_0_40"/>
          <p:cNvSpPr txBox="1"/>
          <p:nvPr>
            <p:ph idx="1" type="body"/>
          </p:nvPr>
        </p:nvSpPr>
        <p:spPr>
          <a:xfrm>
            <a:off x="324225" y="1213425"/>
            <a:ext cx="6809100" cy="52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Training and validation dataset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300 polygons of 100 x 100 m were randomly located within each of the 10 major vegetation subgroup of the AOI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The polygons were visually evaluated using base imagery, and the Sentinel-2 median composite for 2021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The location or shape of the polygons was modified to guarantee that they represented the correct ecosystem class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After the photo-interpretation and manual correction process, a total of 2710 polygons remained in the training dataset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The 20 m pixels within each polygon were used as training and validation data for the classification process: A total of 65542 pixels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2" name="Google Shape;102;g300519fb413_0_4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Great Western Woodlands</a:t>
            </a:r>
            <a:endParaRPr/>
          </a:p>
        </p:txBody>
      </p:sp>
      <p:pic>
        <p:nvPicPr>
          <p:cNvPr id="103" name="Google Shape;103;g300519fb413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2637" y="1415475"/>
            <a:ext cx="4185138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0519fb413_0_54"/>
          <p:cNvSpPr txBox="1"/>
          <p:nvPr>
            <p:ph idx="1" type="body"/>
          </p:nvPr>
        </p:nvSpPr>
        <p:spPr>
          <a:xfrm>
            <a:off x="324225" y="1213425"/>
            <a:ext cx="11088300" cy="52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/>
              <a:t>Input satellite data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Initially focused on the year 2021 as all the instruments have available data for this year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9" name="Google Shape;109;g300519fb413_0_5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Great Western Woodlands</a:t>
            </a:r>
            <a:endParaRPr/>
          </a:p>
        </p:txBody>
      </p:sp>
      <p:pic>
        <p:nvPicPr>
          <p:cNvPr id="110" name="Google Shape;110;g300519fb413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675" y="2604114"/>
            <a:ext cx="4753876" cy="205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300519fb413_0_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2325" y="2604127"/>
            <a:ext cx="4753874" cy="335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0519fb413_0_2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Great Western Woodlands</a:t>
            </a:r>
            <a:endParaRPr/>
          </a:p>
        </p:txBody>
      </p:sp>
      <p:pic>
        <p:nvPicPr>
          <p:cNvPr id="117" name="Google Shape;117;g300519fb413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375" y="1107449"/>
            <a:ext cx="9445827" cy="517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Geller, Gary N (US 398P)</dc:creator>
</cp:coreProperties>
</file>