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gSkQXdq524Ys/PWXLdNv+HbDtv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032085c59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0032085c5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cd2802ce0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30cd2802ce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032085c59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30032085c5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Biodiversity Discussion Group was to begin increased CEOS engagement with biodiversity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White Paper (delivered November 2023)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Demonstrator (HBL-Wapusk NP wrapping up)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032085c59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0032085c5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Characteristics” = “features”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For nice discussion on the conceptual basis of classification, see: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https://www.fao.org/3/X0596E/x0596e01f.htm   There, features are discriminated using “classifiers”. The discussion includes the FAO Land Cover Classification System, though it seems to not include ecosystem functions/processes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Composition: Species…or level of biodiversity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Environment: climate, slope, aspect, elevation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Structure: height, vertical biomass distribution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Functions &amp; processes: GPP, ET, nutrient retention…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FAO Land Cover Classification System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USGS Global Ecosystem Land Units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IUCN Ecosystem Typology V2.0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032085c59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0032085c5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0519fb413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300519fb41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032085c59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0032085c5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3.jpg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6"/>
          <p:cNvPicPr preferRelativeResize="0"/>
          <p:nvPr/>
        </p:nvPicPr>
        <p:blipFill rotWithShape="1">
          <a:blip r:embed="rId6">
            <a:alphaModFix amt="34000"/>
          </a:blip>
          <a:srcRect b="670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 txBox="1"/>
          <p:nvPr/>
        </p:nvSpPr>
        <p:spPr>
          <a:xfrm>
            <a:off x="-24372" y="6562800"/>
            <a:ext cx="6448800" cy="116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2024 CEOS Technical Workshop, Sydney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8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2024 CEOS Technical Workshop, Sydney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8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9" name="Google Shape;39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drive/folders/1lRtqBQkGKy3zULvsckBHoz2guV0AxTn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drive/folders/1lRtqBQkGKy3zULvsckBHoz2guV0AxTn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drive/folders/1lRtqBQkGKy3zULvsckBHoz2guV0AxTn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title"/>
          </p:nvPr>
        </p:nvSpPr>
        <p:spPr>
          <a:xfrm>
            <a:off x="176050" y="427850"/>
            <a:ext cx="91413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b="1" lang="en-US" sz="4800"/>
              <a:t>Ecosystem Extent Task Team</a:t>
            </a:r>
            <a:endParaRPr b="1" sz="4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/>
              <a:t>Side Meeting - </a:t>
            </a:r>
            <a:r>
              <a:rPr i="1" lang="en-US" sz="3600"/>
              <a:t>Demonstrator Updates </a:t>
            </a:r>
            <a:endParaRPr i="1" sz="3600"/>
          </a:p>
        </p:txBody>
      </p:sp>
      <p:sp>
        <p:nvSpPr>
          <p:cNvPr id="62" name="Google Shape;62;p1"/>
          <p:cNvSpPr/>
          <p:nvPr/>
        </p:nvSpPr>
        <p:spPr>
          <a:xfrm>
            <a:off x="7249548" y="3621833"/>
            <a:ext cx="4866300" cy="28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Gary Geller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NASA Jet Propulsion Laboratory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California Institute of Technology</a:t>
            </a:r>
            <a:endParaRPr sz="1300"/>
          </a:p>
          <a:p>
            <a:pPr indent="0" lvl="0" marL="0" marR="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Shaun Levick, CSIRO</a:t>
            </a:r>
            <a:endParaRPr/>
          </a:p>
          <a:p>
            <a:pPr indent="0" lvl="0" marL="0" marR="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Sandra Luque, INRAE/CNES</a:t>
            </a:r>
            <a:endParaRPr/>
          </a:p>
          <a:p>
            <a:pPr indent="0" lvl="0" marL="0" marR="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Roger Sayre, USGS</a:t>
            </a:r>
            <a:endParaRPr/>
          </a:p>
          <a:p>
            <a:pPr indent="0" lvl="0" marL="0" marR="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38th CEOS Plenary</a:t>
            </a:r>
            <a:endParaRPr/>
          </a:p>
          <a:p>
            <a:pPr indent="0" lvl="0" marL="0" marR="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Montreal, Canada</a:t>
            </a:r>
            <a:endParaRPr/>
          </a:p>
          <a:p>
            <a:pPr indent="0" lvl="0" marL="0" marR="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23rd - 24th October, 2024</a:t>
            </a:r>
            <a:endParaRPr/>
          </a:p>
        </p:txBody>
      </p:sp>
      <p:sp>
        <p:nvSpPr>
          <p:cNvPr id="63" name="Google Shape;63;p1"/>
          <p:cNvSpPr/>
          <p:nvPr/>
        </p:nvSpPr>
        <p:spPr>
          <a:xfrm>
            <a:off x="6096000" y="6472188"/>
            <a:ext cx="2360463" cy="3858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2024 California Institute of Technology.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Government sponsorship acknowledged.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/>
        </p:nvSpPr>
        <p:spPr>
          <a:xfrm>
            <a:off x="1479175" y="3200400"/>
            <a:ext cx="8265459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 Here</a:t>
            </a:r>
            <a:endParaRPr b="0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032085c59_0_36"/>
          <p:cNvSpPr txBox="1"/>
          <p:nvPr/>
        </p:nvSpPr>
        <p:spPr>
          <a:xfrm>
            <a:off x="0" y="1217150"/>
            <a:ext cx="1219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Tropical forest (Costa Rica)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30032085c59_0_36"/>
          <p:cNvSpPr txBox="1"/>
          <p:nvPr/>
        </p:nvSpPr>
        <p:spPr>
          <a:xfrm>
            <a:off x="2472525" y="2656075"/>
            <a:ext cx="7001100" cy="21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Sandra LUQUE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Mona Bonnier, Remi Cresson, Samuel Alleaume, Florian de Boissieu, Jean Baptiste Feret, Mairi Souza-Oiveira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(PhD candidate)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0032085c59_0_3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Demonstrator 3</a:t>
            </a:r>
            <a:endParaRPr/>
          </a:p>
        </p:txBody>
      </p:sp>
      <p:pic>
        <p:nvPicPr>
          <p:cNvPr id="133" name="Google Shape;133;g30032085c59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5800" y="5059450"/>
            <a:ext cx="12858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0032085c59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5100" y="5181899"/>
            <a:ext cx="2708800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0032085c59_0_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6550" y="5181900"/>
            <a:ext cx="2063344" cy="10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1479175" y="3200400"/>
            <a:ext cx="8265459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 Here</a:t>
            </a:r>
            <a:endParaRPr b="0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/>
        </p:nvSpPr>
        <p:spPr>
          <a:xfrm>
            <a:off x="3460830" y="2949304"/>
            <a:ext cx="366450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0cd2802ce0_0_5"/>
          <p:cNvSpPr txBox="1"/>
          <p:nvPr>
            <p:ph idx="1" type="body"/>
          </p:nvPr>
        </p:nvSpPr>
        <p:spPr>
          <a:xfrm>
            <a:off x="324225" y="1213428"/>
            <a:ext cx="11668200" cy="15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Purpose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Provide updates on EETT Demonstrators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Hear your thoughts and suggestions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Agenda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9" name="Google Shape;69;g30cd2802ce0_0_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Introduction</a:t>
            </a:r>
            <a:endParaRPr/>
          </a:p>
        </p:txBody>
      </p:sp>
      <p:pic>
        <p:nvPicPr>
          <p:cNvPr id="70" name="Google Shape;70;g30cd2802ce0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600" y="3115550"/>
            <a:ext cx="10476624" cy="34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032085c59_0_2"/>
          <p:cNvSpPr txBox="1"/>
          <p:nvPr>
            <p:ph idx="1" type="body"/>
          </p:nvPr>
        </p:nvSpPr>
        <p:spPr>
          <a:xfrm>
            <a:off x="277906" y="1213430"/>
            <a:ext cx="11714527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~2012: Biodiversity Activity initiated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~2020: Informal discussions on increasing engagement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Triggered by biodiversity crisis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Goal: Long term engagement</a:t>
            </a:r>
            <a:endParaRPr/>
          </a:p>
          <a:p>
            <a:pPr indent="-4064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2021 (35th  Plenary): “Discussion Group” initiated</a:t>
            </a:r>
            <a:endParaRPr/>
          </a:p>
          <a:p>
            <a:pPr indent="-4064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2022 (CEOS Plenary): Ecosystem Extent Task Team established</a:t>
            </a:r>
            <a:endParaRPr/>
          </a:p>
          <a:p>
            <a:pPr indent="-4064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2023 (CEOS Plenary): EETT White Paper endorsed</a:t>
            </a:r>
            <a:endParaRPr/>
          </a:p>
          <a:p>
            <a:pPr indent="-2286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2024 (CEOS Plenary): Demonstrator completion acknowledged (TBC)</a:t>
            </a:r>
            <a:endParaRPr/>
          </a:p>
          <a:p>
            <a:pPr indent="-4064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2025 (TBD)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6" name="Google Shape;76;g30032085c59_0_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FFFFFF"/>
                </a:solidFill>
              </a:rPr>
              <a:t>EETT History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idx="1" type="body"/>
          </p:nvPr>
        </p:nvSpPr>
        <p:spPr>
          <a:xfrm>
            <a:off x="261965" y="1119426"/>
            <a:ext cx="116682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Purpose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Assess the utility for mapping Ecosystem Extent using current and forthcoming space-based observations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Two Deliverables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White Paper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Demonstrator</a:t>
            </a:r>
            <a:endParaRPr/>
          </a:p>
        </p:txBody>
      </p:sp>
      <p:sp>
        <p:nvSpPr>
          <p:cNvPr id="82" name="Google Shape;82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Task Team Basics</a:t>
            </a:r>
            <a:endParaRPr/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0640" y="2518755"/>
            <a:ext cx="5974687" cy="39157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EETT was tasked to deliver one demonstrator but had three opportunities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(1) Hudson Bay Lowlands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ECCC had relevant work underway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Offered to develop a demonstrator on Wapusk National Park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Now wrapping up (broader HBL work will continue)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(2) Great Western Woodlands (Australia) &amp; (3) Tropical Forests (Costa Rica)</a:t>
            </a:r>
            <a:endParaRPr/>
          </a:p>
          <a:p>
            <a: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/>
              <a:t>Shaun Levick (CSIRO) and Sandra Luque (INRAE/CNES) submitted proposals to their funding agencies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Successful - funding started near end of 2023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Work still underway - will present results-to-date</a:t>
            </a:r>
            <a:endParaRPr/>
          </a:p>
        </p:txBody>
      </p:sp>
      <p:sp>
        <p:nvSpPr>
          <p:cNvPr id="89" name="Google Shape;8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Three Demonstrator Studies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032085c59_0_9"/>
          <p:cNvSpPr txBox="1"/>
          <p:nvPr>
            <p:ph idx="1" type="body"/>
          </p:nvPr>
        </p:nvSpPr>
        <p:spPr>
          <a:xfrm>
            <a:off x="351127" y="1224975"/>
            <a:ext cx="116682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Physical environment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Physical structure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Taxonomic composition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Functions &amp; processes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5" name="Google Shape;95;g30032085c59_0_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FFFFFF"/>
                </a:solidFill>
              </a:rPr>
              <a:t>Ecosystem Characteristics</a:t>
            </a:r>
            <a:endParaRPr/>
          </a:p>
        </p:txBody>
      </p:sp>
      <p:pic>
        <p:nvPicPr>
          <p:cNvPr id="96" name="Google Shape;96;g30032085c59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9548" y="1389138"/>
            <a:ext cx="909925" cy="16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0032085c59_0_9"/>
          <p:cNvSpPr txBox="1"/>
          <p:nvPr/>
        </p:nvSpPr>
        <p:spPr>
          <a:xfrm>
            <a:off x="6096000" y="1389138"/>
            <a:ext cx="47889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Demonstrators measure these to discriminate ecosystem classes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g30032085c5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17" y="3805919"/>
            <a:ext cx="12039600" cy="255841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9" name="Google Shape;99;g30032085c59_0_9"/>
          <p:cNvSpPr txBox="1"/>
          <p:nvPr/>
        </p:nvSpPr>
        <p:spPr>
          <a:xfrm>
            <a:off x="11541651" y="6335872"/>
            <a:ext cx="63176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NPS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032085c59_0_27"/>
          <p:cNvSpPr txBox="1"/>
          <p:nvPr/>
        </p:nvSpPr>
        <p:spPr>
          <a:xfrm>
            <a:off x="2941025" y="1399300"/>
            <a:ext cx="5452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Hudson Bay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30032085c59_0_27"/>
          <p:cNvSpPr txBox="1"/>
          <p:nvPr/>
        </p:nvSpPr>
        <p:spPr>
          <a:xfrm>
            <a:off x="0" y="152400"/>
            <a:ext cx="4997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Demonstrator 1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30032085c59_0_27"/>
          <p:cNvSpPr txBox="1"/>
          <p:nvPr/>
        </p:nvSpPr>
        <p:spPr>
          <a:xfrm>
            <a:off x="1691725" y="2754900"/>
            <a:ext cx="80811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Jason Duffe, Laura Dingle Robertson, Marie-Bé Leduc, Kasun Hiripitiyage, Emily Ogden, Jason Beaver &amp; Taylor Biccum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30032085c59_0_27"/>
          <p:cNvPicPr preferRelativeResize="0"/>
          <p:nvPr/>
        </p:nvPicPr>
        <p:blipFill rotWithShape="1">
          <a:blip r:embed="rId3">
            <a:alphaModFix/>
          </a:blip>
          <a:srcRect b="88315" l="3060" r="60248" t="2956"/>
          <a:stretch/>
        </p:blipFill>
        <p:spPr>
          <a:xfrm>
            <a:off x="2618933" y="4883401"/>
            <a:ext cx="6226691" cy="830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0519fb413_0_69"/>
          <p:cNvSpPr txBox="1"/>
          <p:nvPr/>
        </p:nvSpPr>
        <p:spPr>
          <a:xfrm>
            <a:off x="1479175" y="3200400"/>
            <a:ext cx="8265459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 Here</a:t>
            </a:r>
            <a:endParaRPr b="0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032085c59_0_32"/>
          <p:cNvSpPr txBox="1"/>
          <p:nvPr/>
        </p:nvSpPr>
        <p:spPr>
          <a:xfrm>
            <a:off x="0" y="1308225"/>
            <a:ext cx="1219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Western Woodlands (Australia)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0032085c59_0_32"/>
          <p:cNvSpPr txBox="1"/>
          <p:nvPr/>
        </p:nvSpPr>
        <p:spPr>
          <a:xfrm>
            <a:off x="0" y="91100"/>
            <a:ext cx="56739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Demonstrator 2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30032085c59_0_32"/>
          <p:cNvSpPr txBox="1"/>
          <p:nvPr/>
        </p:nvSpPr>
        <p:spPr>
          <a:xfrm>
            <a:off x="611625" y="2656075"/>
            <a:ext cx="113475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Shaun Levick &amp; Adriana Parra Ruiz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Zheng-Shu Zhou, Matt Paget, Matt Garthwaite, Amy Parker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30032085c59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1750" y="4594926"/>
            <a:ext cx="1426749" cy="142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Geller, Gary N (US 398P)</dc:creator>
</cp:coreProperties>
</file>