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Montserra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5" roundtripDataSignature="AMtx7mj97DcvD7ySojaQCUaejqlba0Uy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2FEB42-B17B-4E27-A4C1-0DC8C17FC5B1}">
  <a:tblStyle styleId="{AF2FEB42-B17B-4E27-A4C1-0DC8C17FC5B1}"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40000"/>
            </a:schemeClr>
          </a:solidFill>
        </a:fill>
      </a:tcStyle>
    </a:band1H>
    <a:band2H>
      <a:tcTxStyle/>
    </a:band2H>
    <a:band1V>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fill>
          <a:solidFill>
            <a:schemeClr val="accent5">
              <a:alpha val="40000"/>
            </a:schemeClr>
          </a:solidFill>
        </a:fill>
      </a:tcStyle>
    </a:band1V>
    <a:band2V>
      <a:tcTxStyle/>
    </a:band2V>
    <a:la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5"/>
          </a:solidFill>
        </a:fill>
      </a:tcStyle>
    </a:firstRow>
    <a:neCell>
      <a:tcTxStyle/>
    </a:neCell>
    <a:nwCell>
      <a:tcTxStyle/>
    </a:nwCell>
  </a:tblStyle>
  <a:tblStyle styleId="{E50F2D12-EBDC-4B6C-9061-4AEBC7E25DB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2030BB7-BB46-49DF-835E-7C1E959D0190}"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F4F8"/>
          </a:solidFill>
        </a:fill>
      </a:tcStyle>
    </a:wholeTbl>
    <a:band1H>
      <a:tcTxStyle/>
      <a:tcStyle>
        <a:fill>
          <a:solidFill>
            <a:srgbClr val="D6E8F0"/>
          </a:solidFill>
        </a:fill>
      </a:tcStyle>
    </a:band1H>
    <a:band2H>
      <a:tcTxStyle/>
    </a:band2H>
    <a:band1V>
      <a:tcTxStyle/>
      <a:tcStyle>
        <a:fill>
          <a:solidFill>
            <a:srgbClr val="D6E8F0"/>
          </a:solidFill>
        </a:fill>
      </a:tcStyle>
    </a:band1V>
    <a:band2V>
      <a:tcTxStyle/>
    </a:band2V>
    <a:lastCol>
      <a:tcTxStyle b="on" i="off">
        <a:font>
          <a:latin typeface="Arial"/>
          <a:ea typeface="Arial"/>
          <a:cs typeface="Arial"/>
        </a:font>
        <a:schemeClr val="lt1"/>
      </a:tcTxStyle>
      <a:tcStyle>
        <a:fill>
          <a:solidFill>
            <a:schemeClr val="accent5"/>
          </a:solidFill>
        </a:fill>
      </a:tcStyle>
    </a:lastCol>
    <a:firstCol>
      <a:tcTxStyle b="on" i="off">
        <a:font>
          <a:latin typeface="Arial"/>
          <a:ea typeface="Arial"/>
          <a:cs typeface="Arial"/>
        </a:font>
        <a:schemeClr val="lt1"/>
      </a:tcTxStyle>
      <a:tcStyle>
        <a:fill>
          <a:solidFill>
            <a:schemeClr val="accent5"/>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Montserrat-italic.fntdata"/><Relationship Id="rId10" Type="http://schemas.openxmlformats.org/officeDocument/2006/relationships/slide" Target="slides/slide4.xml"/><Relationship Id="rId32" Type="http://schemas.openxmlformats.org/officeDocument/2006/relationships/font" Target="fonts/Montserrat-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Montserrat-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To data the preprocessing and analysis of particular data derivatives have been completed and classifications of the specific datasets have been completed for 10 ecotypes over Wapusk National Park.  The far figure shows the highest accuracy achieved classification using the CSIRO data cube and optical Sentinel 2 data. The next steps to improve the classification include stacking multiple data types together – particularly it was seen that optical imagery provides good results for mud flats and shrub/graminoid fens, the SAR imagery provided good results for Treed ecotypes such as treed fen, treed bog and upland.</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Some issues with data quality and processing techniques</a:t>
            </a:r>
            <a:endParaRPr/>
          </a:p>
          <a:p>
            <a:pPr indent="0" lvl="2" marL="407988" rtl="0" algn="just">
              <a:lnSpc>
                <a:spcPct val="100000"/>
              </a:lnSpc>
              <a:spcBef>
                <a:spcPts val="0"/>
              </a:spcBef>
              <a:spcAft>
                <a:spcPts val="0"/>
              </a:spcAft>
              <a:buSzPts val="1100"/>
              <a:buFont typeface="Noto Sans Symbols"/>
              <a:buNone/>
            </a:pPr>
            <a:r>
              <a:rPr lang="en-US" sz="1200"/>
              <a:t>E.g.  EnMAP example</a:t>
            </a:r>
            <a:r>
              <a:rPr lang="en-US" sz="1200">
                <a:latin typeface="Montserrat"/>
                <a:ea typeface="Montserrat"/>
                <a:cs typeface="Montserrat"/>
                <a:sym typeface="Montserrat"/>
              </a:rPr>
              <a:t>: clear north-south gradient with decreasing reflectance values with northerly images</a:t>
            </a:r>
            <a:endParaRPr/>
          </a:p>
          <a:p>
            <a:pPr indent="0" lvl="2" marL="0" rtl="0" algn="just">
              <a:lnSpc>
                <a:spcPct val="100000"/>
              </a:lnSpc>
              <a:spcBef>
                <a:spcPts val="0"/>
              </a:spcBef>
              <a:spcAft>
                <a:spcPts val="0"/>
              </a:spcAft>
              <a:buSzPts val="1100"/>
              <a:buFont typeface="Noto Sans Symbols"/>
              <a:buNone/>
            </a:pPr>
            <a:r>
              <a:t/>
            </a:r>
            <a:endParaRPr/>
          </a:p>
          <a:p>
            <a:pPr indent="0" lvl="2" marL="0" rtl="0" algn="just">
              <a:lnSpc>
                <a:spcPct val="100000"/>
              </a:lnSpc>
              <a:spcBef>
                <a:spcPts val="0"/>
              </a:spcBef>
              <a:spcAft>
                <a:spcPts val="0"/>
              </a:spcAft>
              <a:buSzPts val="1100"/>
              <a:buFont typeface="Noto Sans Symbols"/>
              <a:buNone/>
            </a:pPr>
            <a:r>
              <a:rPr lang="en-US"/>
              <a:t>Some data lack consistent coverage (spatially &amp; temporally)</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Lack of consistent coverage makes it difficult to make direct comparison and evaluation of results </a:t>
            </a:r>
            <a:endParaRPr/>
          </a:p>
          <a:p>
            <a:pPr indent="0" lvl="0" marL="0" rtl="0" algn="l">
              <a:lnSpc>
                <a:spcPct val="100000"/>
              </a:lnSpc>
              <a:spcBef>
                <a:spcPts val="0"/>
              </a:spcBef>
              <a:spcAft>
                <a:spcPts val="0"/>
              </a:spcAft>
              <a:buSzPts val="1100"/>
              <a:buNone/>
            </a:pPr>
            <a:r>
              <a:t/>
            </a:r>
            <a:endParaRPr/>
          </a:p>
        </p:txBody>
      </p:sp>
      <p:sp>
        <p:nvSpPr>
          <p:cNvPr id="202" name="Google Shape;202;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6"/>
          <p:cNvPicPr preferRelativeResize="0"/>
          <p:nvPr/>
        </p:nvPicPr>
        <p:blipFill rotWithShape="1">
          <a:blip r:embed="rId2">
            <a:alphaModFix/>
          </a:blip>
          <a:srcRect b="0" l="0" r="0" t="0"/>
          <a:stretch/>
        </p:blipFill>
        <p:spPr>
          <a:xfrm>
            <a:off x="2476313" y="1699297"/>
            <a:ext cx="6216118" cy="2067536"/>
          </a:xfrm>
          <a:prstGeom prst="rect">
            <a:avLst/>
          </a:prstGeom>
          <a:noFill/>
          <a:ln>
            <a:noFill/>
          </a:ln>
        </p:spPr>
      </p:pic>
      <p:pic>
        <p:nvPicPr>
          <p:cNvPr id="13" name="Google Shape;13;p26"/>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6"/>
          <p:cNvPicPr preferRelativeResize="0"/>
          <p:nvPr/>
        </p:nvPicPr>
        <p:blipFill rotWithShape="1">
          <a:blip r:embed="rId4">
            <a:alphaModFix/>
          </a:blip>
          <a:srcRect b="0" l="0" r="0" t="0"/>
          <a:stretch/>
        </p:blipFill>
        <p:spPr>
          <a:xfrm>
            <a:off x="6358008" y="0"/>
            <a:ext cx="2785992" cy="2015111"/>
          </a:xfrm>
          <a:prstGeom prst="rect">
            <a:avLst/>
          </a:prstGeom>
          <a:noFill/>
          <a:ln>
            <a:noFill/>
          </a:ln>
        </p:spPr>
      </p:pic>
      <p:sp>
        <p:nvSpPr>
          <p:cNvPr id="15" name="Google Shape;15;p26"/>
          <p:cNvSpPr/>
          <p:nvPr/>
        </p:nvSpPr>
        <p:spPr>
          <a:xfrm flipH="1">
            <a:off x="4092296" y="1476330"/>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16" name="Google Shape;16;p26"/>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pic>
        <p:nvPicPr>
          <p:cNvPr id="17" name="Google Shape;17;p26"/>
          <p:cNvPicPr preferRelativeResize="0"/>
          <p:nvPr/>
        </p:nvPicPr>
        <p:blipFill rotWithShape="1">
          <a:blip r:embed="rId5">
            <a:alphaModFix/>
          </a:blip>
          <a:srcRect b="0" l="0" r="0" t="0"/>
          <a:stretch/>
        </p:blipFill>
        <p:spPr>
          <a:xfrm>
            <a:off x="103823" y="3983623"/>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6"/>
          <p:cNvPicPr preferRelativeResize="0"/>
          <p:nvPr/>
        </p:nvPicPr>
        <p:blipFill rotWithShape="1">
          <a:blip r:embed="rId6">
            <a:alphaModFix amt="34000"/>
          </a:blip>
          <a:srcRect b="-8773" l="32582" r="8554" t="2399"/>
          <a:stretch/>
        </p:blipFill>
        <p:spPr>
          <a:xfrm rot="5400000">
            <a:off x="4300715" y="-762125"/>
            <a:ext cx="4091455" cy="5610663"/>
          </a:xfrm>
          <a:prstGeom prst="rtTriangle">
            <a:avLst/>
          </a:prstGeom>
          <a:noFill/>
          <a:ln>
            <a:noFill/>
          </a:ln>
        </p:spPr>
      </p:pic>
      <p:pic>
        <p:nvPicPr>
          <p:cNvPr id="19" name="Google Shape;19;p26"/>
          <p:cNvPicPr preferRelativeResize="0"/>
          <p:nvPr/>
        </p:nvPicPr>
        <p:blipFill rotWithShape="1">
          <a:blip r:embed="rId6">
            <a:alphaModFix amt="34000"/>
          </a:blip>
          <a:srcRect b="672" l="54016" r="11355" t="36081"/>
          <a:stretch/>
        </p:blipFill>
        <p:spPr>
          <a:xfrm rot="-5400000">
            <a:off x="4344482" y="3614964"/>
            <a:ext cx="1289782" cy="1775105"/>
          </a:xfrm>
          <a:prstGeom prst="rtTriangle">
            <a:avLst/>
          </a:prstGeom>
          <a:noFill/>
          <a:ln>
            <a:noFill/>
          </a:ln>
        </p:spPr>
      </p:pic>
      <p:sp>
        <p:nvSpPr>
          <p:cNvPr id="20" name="Google Shape;20;p26"/>
          <p:cNvSpPr txBox="1"/>
          <p:nvPr>
            <p:ph type="title"/>
          </p:nvPr>
        </p:nvSpPr>
        <p:spPr>
          <a:xfrm>
            <a:off x="132036" y="131954"/>
            <a:ext cx="4617889" cy="297948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6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050" u="none" cap="none" strike="noStrike">
                <a:solidFill>
                  <a:srgbClr val="000000"/>
                </a:solidFill>
                <a:latin typeface="Arial"/>
                <a:ea typeface="Arial"/>
                <a:cs typeface="Arial"/>
                <a:sym typeface="Arial"/>
              </a:defRPr>
            </a:lvl9pPr>
          </a:lstStyle>
          <a:p/>
        </p:txBody>
      </p:sp>
      <p:sp>
        <p:nvSpPr>
          <p:cNvPr id="23" name="Google Shape;23;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00000"/>
              </a:lnSpc>
              <a:spcBef>
                <a:spcPts val="0"/>
              </a:spcBef>
              <a:spcAft>
                <a:spcPts val="0"/>
              </a:spcAft>
              <a:buClr>
                <a:srgbClr val="000000"/>
              </a:buClr>
              <a:buSzPts val="1800"/>
              <a:buFont typeface="Arial"/>
              <a:buChar char="●"/>
              <a:defRPr b="0" i="0" sz="105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9pPr>
          </a:lstStyle>
          <a:p/>
        </p:txBody>
      </p:sp>
      <p:sp>
        <p:nvSpPr>
          <p:cNvPr id="24" name="Google Shape;2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 name="Shape 25"/>
        <p:cNvGrpSpPr/>
        <p:nvPr/>
      </p:nvGrpSpPr>
      <p:grpSpPr>
        <a:xfrm>
          <a:off x="0" y="0"/>
          <a:ext cx="0" cy="0"/>
          <a:chOff x="0" y="0"/>
          <a:chExt cx="0" cy="0"/>
        </a:xfrm>
      </p:grpSpPr>
      <p:sp>
        <p:nvSpPr>
          <p:cNvPr id="26" name="Google Shape;26;p28"/>
          <p:cNvSpPr/>
          <p:nvPr/>
        </p:nvSpPr>
        <p:spPr>
          <a:xfrm>
            <a:off x="0" y="1"/>
            <a:ext cx="9144000" cy="778119"/>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pic>
        <p:nvPicPr>
          <p:cNvPr id="27" name="Google Shape;27;p28"/>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28" name="Google Shape;28;p28"/>
          <p:cNvPicPr preferRelativeResize="0"/>
          <p:nvPr/>
        </p:nvPicPr>
        <p:blipFill rotWithShape="1">
          <a:blip r:embed="rId3">
            <a:alphaModFix/>
          </a:blip>
          <a:srcRect b="0" l="0" r="0" t="0"/>
          <a:stretch/>
        </p:blipFill>
        <p:spPr>
          <a:xfrm>
            <a:off x="7343775" y="83743"/>
            <a:ext cx="1520925" cy="602579"/>
          </a:xfrm>
          <a:prstGeom prst="rect">
            <a:avLst/>
          </a:prstGeom>
          <a:noFill/>
          <a:ln>
            <a:noFill/>
          </a:ln>
          <a:effectLst>
            <a:outerShdw blurRad="50800" rotWithShape="0" algn="tl" dir="2700000" dist="38100">
              <a:srgbClr val="000000">
                <a:alpha val="40000"/>
              </a:srgbClr>
            </a:outerShdw>
          </a:effectLst>
        </p:spPr>
      </p:pic>
      <p:sp>
        <p:nvSpPr>
          <p:cNvPr id="29" name="Google Shape;29;p28"/>
          <p:cNvSpPr/>
          <p:nvPr/>
        </p:nvSpPr>
        <p:spPr>
          <a:xfrm>
            <a:off x="-1333" y="4930953"/>
            <a:ext cx="9145333" cy="212547"/>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30" name="Google Shape;30;p28"/>
          <p:cNvSpPr/>
          <p:nvPr/>
        </p:nvSpPr>
        <p:spPr>
          <a:xfrm flipH="1" rot="10800000">
            <a:off x="-3378" y="4905328"/>
            <a:ext cx="9147378" cy="44645"/>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31" name="Google Shape;31;p28"/>
          <p:cNvSpPr txBox="1"/>
          <p:nvPr/>
        </p:nvSpPr>
        <p:spPr>
          <a:xfrm>
            <a:off x="7699249" y="4930954"/>
            <a:ext cx="1444085"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Slide </a:t>
            </a:r>
            <a:fld id="{00000000-1234-1234-1234-123412341234}" type="slidenum">
              <a:rPr b="1" i="0" lang="en-US" sz="1050" u="none" cap="none" strike="noStrike">
                <a:solidFill>
                  <a:schemeClr val="accent1"/>
                </a:solidFill>
                <a:latin typeface="Montserrat"/>
                <a:ea typeface="Montserrat"/>
                <a:cs typeface="Montserrat"/>
                <a:sym typeface="Montserrat"/>
              </a:rPr>
              <a:t>‹#›</a:t>
            </a:fld>
            <a:endParaRPr b="1" i="0" sz="1050" u="none" cap="none" strike="noStrike">
              <a:solidFill>
                <a:schemeClr val="accent1"/>
              </a:solidFill>
              <a:latin typeface="Montserrat"/>
              <a:ea typeface="Montserrat"/>
              <a:cs typeface="Montserrat"/>
              <a:sym typeface="Montserrat"/>
            </a:endParaRPr>
          </a:p>
        </p:txBody>
      </p:sp>
      <p:sp>
        <p:nvSpPr>
          <p:cNvPr id="32" name="Google Shape;32;p28"/>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33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9pPr>
          </a:lstStyle>
          <a:p/>
        </p:txBody>
      </p:sp>
      <p:sp>
        <p:nvSpPr>
          <p:cNvPr id="33" name="Google Shape;33;p28"/>
          <p:cNvSpPr txBox="1"/>
          <p:nvPr/>
        </p:nvSpPr>
        <p:spPr>
          <a:xfrm>
            <a:off x="-18281" y="4922101"/>
            <a:ext cx="4406400"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38th CEOS Plenary, 23 - 24 October, 2024</a:t>
            </a:r>
            <a:endParaRPr b="1" i="0" sz="105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4" name="Shape 34"/>
        <p:cNvGrpSpPr/>
        <p:nvPr/>
      </p:nvGrpSpPr>
      <p:grpSpPr>
        <a:xfrm>
          <a:off x="0" y="0"/>
          <a:ext cx="0" cy="0"/>
          <a:chOff x="0" y="0"/>
          <a:chExt cx="0" cy="0"/>
        </a:xfrm>
      </p:grpSpPr>
      <p:sp>
        <p:nvSpPr>
          <p:cNvPr id="35" name="Google Shape;35;p29"/>
          <p:cNvSpPr/>
          <p:nvPr/>
        </p:nvSpPr>
        <p:spPr>
          <a:xfrm>
            <a:off x="0" y="1"/>
            <a:ext cx="9144000" cy="778119"/>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pic>
        <p:nvPicPr>
          <p:cNvPr id="36" name="Google Shape;36;p29"/>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37" name="Google Shape;37;p29"/>
          <p:cNvPicPr preferRelativeResize="0"/>
          <p:nvPr/>
        </p:nvPicPr>
        <p:blipFill rotWithShape="1">
          <a:blip r:embed="rId3">
            <a:alphaModFix/>
          </a:blip>
          <a:srcRect b="0" l="0" r="0" t="0"/>
          <a:stretch/>
        </p:blipFill>
        <p:spPr>
          <a:xfrm>
            <a:off x="7343775" y="83743"/>
            <a:ext cx="1520925" cy="602579"/>
          </a:xfrm>
          <a:prstGeom prst="rect">
            <a:avLst/>
          </a:prstGeom>
          <a:noFill/>
          <a:ln>
            <a:noFill/>
          </a:ln>
          <a:effectLst>
            <a:outerShdw blurRad="50800" rotWithShape="0" algn="tl" dir="2700000" dist="38100">
              <a:srgbClr val="000000">
                <a:alpha val="40000"/>
              </a:srgbClr>
            </a:outerShdw>
          </a:effectLst>
        </p:spPr>
      </p:pic>
      <p:sp>
        <p:nvSpPr>
          <p:cNvPr id="38" name="Google Shape;38;p29"/>
          <p:cNvSpPr/>
          <p:nvPr/>
        </p:nvSpPr>
        <p:spPr>
          <a:xfrm>
            <a:off x="-1333" y="4930953"/>
            <a:ext cx="9145333" cy="212547"/>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39" name="Google Shape;39;p29"/>
          <p:cNvSpPr/>
          <p:nvPr/>
        </p:nvSpPr>
        <p:spPr>
          <a:xfrm flipH="1" rot="10800000">
            <a:off x="-3378" y="4905328"/>
            <a:ext cx="9147378" cy="44645"/>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40" name="Google Shape;40;p29"/>
          <p:cNvSpPr txBox="1"/>
          <p:nvPr>
            <p:ph idx="1" type="body"/>
          </p:nvPr>
        </p:nvSpPr>
        <p:spPr>
          <a:xfrm>
            <a:off x="3885009" y="1030389"/>
            <a:ext cx="4629150" cy="35208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750"/>
              </a:spcBef>
              <a:spcAft>
                <a:spcPts val="0"/>
              </a:spcAft>
              <a:buClr>
                <a:schemeClr val="dk1"/>
              </a:buClr>
              <a:buSzPts val="3200"/>
              <a:buFont typeface="Montserrat"/>
              <a:buChar char="❖"/>
              <a:defRPr b="0" i="0" sz="24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375"/>
              </a:spcBef>
              <a:spcAft>
                <a:spcPts val="0"/>
              </a:spcAft>
              <a:buClr>
                <a:schemeClr val="dk1"/>
              </a:buClr>
              <a:buSzPts val="2800"/>
              <a:buFont typeface="Montserrat"/>
              <a:buChar char="▪"/>
              <a:defRPr b="0" i="0" sz="21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375"/>
              </a:spcBef>
              <a:spcAft>
                <a:spcPts val="0"/>
              </a:spcAft>
              <a:buClr>
                <a:schemeClr val="dk1"/>
              </a:buClr>
              <a:buSzPts val="2400"/>
              <a:buFont typeface="Montserrat"/>
              <a:buChar char="o"/>
              <a:defRPr b="0" i="0" sz="18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41" name="Google Shape;41;p29"/>
          <p:cNvSpPr txBox="1"/>
          <p:nvPr>
            <p:ph idx="2" type="body"/>
          </p:nvPr>
        </p:nvSpPr>
        <p:spPr>
          <a:xfrm>
            <a:off x="629841" y="1030389"/>
            <a:ext cx="2949178" cy="34729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750"/>
              </a:spcBef>
              <a:spcAft>
                <a:spcPts val="0"/>
              </a:spcAft>
              <a:buClr>
                <a:schemeClr val="dk1"/>
              </a:buClr>
              <a:buSzPts val="1600"/>
              <a:buFont typeface="Montserrat"/>
              <a:buNone/>
              <a:defRPr b="0" i="0" sz="12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375"/>
              </a:spcBef>
              <a:spcAft>
                <a:spcPts val="0"/>
              </a:spcAft>
              <a:buClr>
                <a:schemeClr val="dk1"/>
              </a:buClr>
              <a:buSzPts val="1400"/>
              <a:buFont typeface="Montserrat"/>
              <a:buNone/>
              <a:defRPr b="0" i="0" sz="105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375"/>
              </a:spcBef>
              <a:spcAft>
                <a:spcPts val="0"/>
              </a:spcAft>
              <a:buClr>
                <a:schemeClr val="dk1"/>
              </a:buClr>
              <a:buSzPts val="1200"/>
              <a:buFont typeface="Montserrat"/>
              <a:buNone/>
              <a:defRPr b="0" i="0" sz="9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375"/>
              </a:spcBef>
              <a:spcAft>
                <a:spcPts val="0"/>
              </a:spcAft>
              <a:buClr>
                <a:schemeClr val="dk1"/>
              </a:buClr>
              <a:buSzPts val="1000"/>
              <a:buFont typeface="Montserrat"/>
              <a:buNone/>
              <a:defRPr b="0" i="0" sz="750" u="none" cap="none" strike="noStrike">
                <a:solidFill>
                  <a:schemeClr val="dk1"/>
                </a:solidFill>
                <a:latin typeface="Montserrat"/>
                <a:ea typeface="Montserrat"/>
                <a:cs typeface="Montserrat"/>
                <a:sym typeface="Montserrat"/>
              </a:defRPr>
            </a:lvl9pPr>
          </a:lstStyle>
          <a:p/>
        </p:txBody>
      </p:sp>
      <p:sp>
        <p:nvSpPr>
          <p:cNvPr id="42" name="Google Shape;42;p29"/>
          <p:cNvSpPr txBox="1"/>
          <p:nvPr/>
        </p:nvSpPr>
        <p:spPr>
          <a:xfrm>
            <a:off x="7699249" y="4930954"/>
            <a:ext cx="1444085"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Slide </a:t>
            </a:r>
            <a:fld id="{00000000-1234-1234-1234-123412341234}" type="slidenum">
              <a:rPr b="1" i="0" lang="en-US" sz="1050" u="none" cap="none" strike="noStrike">
                <a:solidFill>
                  <a:schemeClr val="accent1"/>
                </a:solidFill>
                <a:latin typeface="Montserrat"/>
                <a:ea typeface="Montserrat"/>
                <a:cs typeface="Montserrat"/>
                <a:sym typeface="Montserrat"/>
              </a:rPr>
              <a:t>‹#›</a:t>
            </a:fld>
            <a:endParaRPr b="1" i="0" sz="1050" u="none" cap="none" strike="noStrike">
              <a:solidFill>
                <a:schemeClr val="accent1"/>
              </a:solidFill>
              <a:latin typeface="Montserrat"/>
              <a:ea typeface="Montserrat"/>
              <a:cs typeface="Montserrat"/>
              <a:sym typeface="Montserrat"/>
            </a:endParaRPr>
          </a:p>
        </p:txBody>
      </p:sp>
      <p:sp>
        <p:nvSpPr>
          <p:cNvPr id="43" name="Google Shape;43;p29"/>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33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9pPr>
          </a:lstStyle>
          <a:p/>
        </p:txBody>
      </p:sp>
      <p:sp>
        <p:nvSpPr>
          <p:cNvPr id="44" name="Google Shape;44;p29"/>
          <p:cNvSpPr txBox="1"/>
          <p:nvPr/>
        </p:nvSpPr>
        <p:spPr>
          <a:xfrm>
            <a:off x="-18281" y="4922101"/>
            <a:ext cx="4406400"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38th CEOS Plenary, 23 - 24 October, 2024</a:t>
            </a:r>
            <a:endParaRPr b="1" i="0" sz="105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5" name="Shape 45"/>
        <p:cNvGrpSpPr/>
        <p:nvPr/>
      </p:nvGrpSpPr>
      <p:grpSpPr>
        <a:xfrm>
          <a:off x="0" y="0"/>
          <a:ext cx="0" cy="0"/>
          <a:chOff x="0" y="0"/>
          <a:chExt cx="0" cy="0"/>
        </a:xfrm>
      </p:grpSpPr>
      <p:sp>
        <p:nvSpPr>
          <p:cNvPr id="46" name="Google Shape;46;p30"/>
          <p:cNvSpPr/>
          <p:nvPr/>
        </p:nvSpPr>
        <p:spPr>
          <a:xfrm>
            <a:off x="0" y="1"/>
            <a:ext cx="9144000" cy="778119"/>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pic>
        <p:nvPicPr>
          <p:cNvPr id="47" name="Google Shape;47;p30"/>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48" name="Google Shape;48;p30"/>
          <p:cNvPicPr preferRelativeResize="0"/>
          <p:nvPr/>
        </p:nvPicPr>
        <p:blipFill rotWithShape="1">
          <a:blip r:embed="rId3">
            <a:alphaModFix/>
          </a:blip>
          <a:srcRect b="0" l="0" r="0" t="0"/>
          <a:stretch/>
        </p:blipFill>
        <p:spPr>
          <a:xfrm>
            <a:off x="7343775" y="83743"/>
            <a:ext cx="1520925" cy="602579"/>
          </a:xfrm>
          <a:prstGeom prst="rect">
            <a:avLst/>
          </a:prstGeom>
          <a:noFill/>
          <a:ln>
            <a:noFill/>
          </a:ln>
          <a:effectLst>
            <a:outerShdw blurRad="50800" rotWithShape="0" algn="tl" dir="2700000" dist="38100">
              <a:srgbClr val="000000">
                <a:alpha val="40000"/>
              </a:srgbClr>
            </a:outerShdw>
          </a:effectLst>
        </p:spPr>
      </p:pic>
      <p:sp>
        <p:nvSpPr>
          <p:cNvPr id="49" name="Google Shape;49;p30"/>
          <p:cNvSpPr/>
          <p:nvPr/>
        </p:nvSpPr>
        <p:spPr>
          <a:xfrm>
            <a:off x="-1333" y="4930953"/>
            <a:ext cx="9145333" cy="212547"/>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50" name="Google Shape;50;p30"/>
          <p:cNvSpPr/>
          <p:nvPr/>
        </p:nvSpPr>
        <p:spPr>
          <a:xfrm flipH="1" rot="10800000">
            <a:off x="-3378" y="4905328"/>
            <a:ext cx="9147378" cy="44645"/>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51" name="Google Shape;51;p30"/>
          <p:cNvSpPr txBox="1"/>
          <p:nvPr/>
        </p:nvSpPr>
        <p:spPr>
          <a:xfrm>
            <a:off x="7699249" y="4930954"/>
            <a:ext cx="1444085"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Slide </a:t>
            </a:r>
            <a:fld id="{00000000-1234-1234-1234-123412341234}" type="slidenum">
              <a:rPr b="1" i="0" lang="en-US" sz="1050" u="none" cap="none" strike="noStrike">
                <a:solidFill>
                  <a:schemeClr val="accent1"/>
                </a:solidFill>
                <a:latin typeface="Montserrat"/>
                <a:ea typeface="Montserrat"/>
                <a:cs typeface="Montserrat"/>
                <a:sym typeface="Montserrat"/>
              </a:rPr>
              <a:t>‹#›</a:t>
            </a:fld>
            <a:endParaRPr b="1" i="0" sz="1050" u="none" cap="none" strike="noStrike">
              <a:solidFill>
                <a:schemeClr val="accent1"/>
              </a:solidFill>
              <a:latin typeface="Montserrat"/>
              <a:ea typeface="Montserrat"/>
              <a:cs typeface="Montserrat"/>
              <a:sym typeface="Montserrat"/>
            </a:endParaRPr>
          </a:p>
        </p:txBody>
      </p:sp>
      <p:sp>
        <p:nvSpPr>
          <p:cNvPr id="52" name="Google Shape;52;p30"/>
          <p:cNvSpPr txBox="1"/>
          <p:nvPr/>
        </p:nvSpPr>
        <p:spPr>
          <a:xfrm>
            <a:off x="-18281" y="4922101"/>
            <a:ext cx="4406400"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38th CEOS Plenary, 23 - 24 October, 2024</a:t>
            </a:r>
            <a:endParaRPr b="1" i="0" sz="1050" u="none" cap="none" strike="noStrike">
              <a:solidFill>
                <a:schemeClr val="accent1"/>
              </a:solidFill>
              <a:latin typeface="Montserrat"/>
              <a:ea typeface="Montserrat"/>
              <a:cs typeface="Montserrat"/>
              <a:sym typeface="Montserrat"/>
            </a:endParaRPr>
          </a:p>
        </p:txBody>
      </p:sp>
      <p:sp>
        <p:nvSpPr>
          <p:cNvPr id="53" name="Google Shape;53;p30"/>
          <p:cNvSpPr txBox="1"/>
          <p:nvPr>
            <p:ph idx="1" type="body"/>
          </p:nvPr>
        </p:nvSpPr>
        <p:spPr>
          <a:xfrm>
            <a:off x="243175" y="1168900"/>
            <a:ext cx="8621550" cy="34971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750"/>
              </a:spcBef>
              <a:spcAft>
                <a:spcPts val="0"/>
              </a:spcAft>
              <a:buClr>
                <a:schemeClr val="dk1"/>
              </a:buClr>
              <a:buSzPts val="2800"/>
              <a:buFont typeface="Montserrat"/>
              <a:buChar char="❖"/>
              <a:defRPr b="0" i="0" sz="21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375"/>
              </a:spcBef>
              <a:spcAft>
                <a:spcPts val="0"/>
              </a:spcAft>
              <a:buClr>
                <a:schemeClr val="dk1"/>
              </a:buClr>
              <a:buSzPts val="2400"/>
              <a:buFont typeface="Montserrat"/>
              <a:buChar char="▪"/>
              <a:defRPr b="0" i="0" sz="18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375"/>
              </a:spcBef>
              <a:spcAft>
                <a:spcPts val="0"/>
              </a:spcAft>
              <a:buClr>
                <a:schemeClr val="dk1"/>
              </a:buClr>
              <a:buSzPts val="2000"/>
              <a:buFont typeface="Montserrat"/>
              <a:buChar char="o"/>
              <a:defRPr b="0" i="0" sz="15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54" name="Google Shape;54;p30"/>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33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5" name="Shape 55"/>
        <p:cNvGrpSpPr/>
        <p:nvPr/>
      </p:nvGrpSpPr>
      <p:grpSpPr>
        <a:xfrm>
          <a:off x="0" y="0"/>
          <a:ext cx="0" cy="0"/>
          <a:chOff x="0" y="0"/>
          <a:chExt cx="0" cy="0"/>
        </a:xfrm>
      </p:grpSpPr>
      <p:sp>
        <p:nvSpPr>
          <p:cNvPr id="56" name="Google Shape;56;p31"/>
          <p:cNvSpPr/>
          <p:nvPr/>
        </p:nvSpPr>
        <p:spPr>
          <a:xfrm>
            <a:off x="0" y="1"/>
            <a:ext cx="9144000" cy="778119"/>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pic>
        <p:nvPicPr>
          <p:cNvPr id="57" name="Google Shape;57;p31"/>
          <p:cNvPicPr preferRelativeResize="0"/>
          <p:nvPr/>
        </p:nvPicPr>
        <p:blipFill rotWithShape="1">
          <a:blip r:embed="rId2">
            <a:alphaModFix amt="34000"/>
          </a:blip>
          <a:srcRect b="35419" l="51339" r="-2839" t="39269"/>
          <a:stretch/>
        </p:blipFill>
        <p:spPr>
          <a:xfrm flipH="1">
            <a:off x="6978316" y="0"/>
            <a:ext cx="2165684" cy="778119"/>
          </a:xfrm>
          <a:prstGeom prst="rect">
            <a:avLst/>
          </a:prstGeom>
          <a:noFill/>
          <a:ln>
            <a:noFill/>
          </a:ln>
        </p:spPr>
      </p:pic>
      <p:pic>
        <p:nvPicPr>
          <p:cNvPr id="58" name="Google Shape;58;p31"/>
          <p:cNvPicPr preferRelativeResize="0"/>
          <p:nvPr/>
        </p:nvPicPr>
        <p:blipFill rotWithShape="1">
          <a:blip r:embed="rId3">
            <a:alphaModFix/>
          </a:blip>
          <a:srcRect b="0" l="0" r="0" t="0"/>
          <a:stretch/>
        </p:blipFill>
        <p:spPr>
          <a:xfrm>
            <a:off x="7343775" y="83743"/>
            <a:ext cx="1520925" cy="602579"/>
          </a:xfrm>
          <a:prstGeom prst="rect">
            <a:avLst/>
          </a:prstGeom>
          <a:noFill/>
          <a:ln>
            <a:noFill/>
          </a:ln>
          <a:effectLst>
            <a:outerShdw blurRad="50800" rotWithShape="0" algn="tl" dir="2700000" dist="38100">
              <a:srgbClr val="000000">
                <a:alpha val="40000"/>
              </a:srgbClr>
            </a:outerShdw>
          </a:effectLst>
        </p:spPr>
      </p:pic>
      <p:sp>
        <p:nvSpPr>
          <p:cNvPr id="59" name="Google Shape;59;p31"/>
          <p:cNvSpPr/>
          <p:nvPr/>
        </p:nvSpPr>
        <p:spPr>
          <a:xfrm>
            <a:off x="-1333" y="4930953"/>
            <a:ext cx="9145333" cy="212547"/>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60" name="Google Shape;60;p31"/>
          <p:cNvSpPr/>
          <p:nvPr/>
        </p:nvSpPr>
        <p:spPr>
          <a:xfrm flipH="1" rot="10800000">
            <a:off x="-3378" y="4905328"/>
            <a:ext cx="9147378" cy="44645"/>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61" name="Google Shape;61;p31"/>
          <p:cNvSpPr txBox="1"/>
          <p:nvPr>
            <p:ph idx="1" type="body"/>
          </p:nvPr>
        </p:nvSpPr>
        <p:spPr>
          <a:xfrm>
            <a:off x="289974" y="1084442"/>
            <a:ext cx="4131756" cy="358161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750"/>
              </a:spcBef>
              <a:spcAft>
                <a:spcPts val="0"/>
              </a:spcAft>
              <a:buClr>
                <a:schemeClr val="dk1"/>
              </a:buClr>
              <a:buSzPts val="2800"/>
              <a:buFont typeface="Montserrat"/>
              <a:buChar char="❖"/>
              <a:defRPr b="0" i="0" sz="21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375"/>
              </a:spcBef>
              <a:spcAft>
                <a:spcPts val="0"/>
              </a:spcAft>
              <a:buClr>
                <a:schemeClr val="dk1"/>
              </a:buClr>
              <a:buSzPts val="2400"/>
              <a:buFont typeface="Montserrat"/>
              <a:buChar char="▪"/>
              <a:defRPr b="0" i="0" sz="18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375"/>
              </a:spcBef>
              <a:spcAft>
                <a:spcPts val="0"/>
              </a:spcAft>
              <a:buClr>
                <a:schemeClr val="dk1"/>
              </a:buClr>
              <a:buSzPts val="2000"/>
              <a:buFont typeface="Montserrat"/>
              <a:buChar char="o"/>
              <a:defRPr b="0" i="0" sz="15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62" name="Google Shape;62;p31"/>
          <p:cNvSpPr txBox="1"/>
          <p:nvPr>
            <p:ph idx="2" type="body"/>
          </p:nvPr>
        </p:nvSpPr>
        <p:spPr>
          <a:xfrm>
            <a:off x="4722271" y="1084442"/>
            <a:ext cx="4131756" cy="358161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750"/>
              </a:spcBef>
              <a:spcAft>
                <a:spcPts val="0"/>
              </a:spcAft>
              <a:buClr>
                <a:schemeClr val="dk1"/>
              </a:buClr>
              <a:buSzPts val="2800"/>
              <a:buFont typeface="Montserrat"/>
              <a:buChar char="❖"/>
              <a:defRPr b="0" i="0" sz="21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375"/>
              </a:spcBef>
              <a:spcAft>
                <a:spcPts val="0"/>
              </a:spcAft>
              <a:buClr>
                <a:schemeClr val="dk1"/>
              </a:buClr>
              <a:buSzPts val="2400"/>
              <a:buFont typeface="Montserrat"/>
              <a:buChar char="▪"/>
              <a:defRPr b="0" i="0" sz="18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375"/>
              </a:spcBef>
              <a:spcAft>
                <a:spcPts val="0"/>
              </a:spcAft>
              <a:buClr>
                <a:schemeClr val="dk1"/>
              </a:buClr>
              <a:buSzPts val="2000"/>
              <a:buFont typeface="Montserrat"/>
              <a:buChar char="o"/>
              <a:defRPr b="0" i="0" sz="15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375"/>
              </a:spcBef>
              <a:spcAft>
                <a:spcPts val="0"/>
              </a:spcAft>
              <a:buClr>
                <a:schemeClr val="dk1"/>
              </a:buClr>
              <a:buSzPts val="1800"/>
              <a:buFont typeface="Montserrat"/>
              <a:buChar char="•"/>
              <a:defRPr b="0" i="0" sz="135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375"/>
              </a:spcBef>
              <a:spcAft>
                <a:spcPts val="0"/>
              </a:spcAft>
              <a:buClr>
                <a:schemeClr val="dk1"/>
              </a:buClr>
              <a:buSzPts val="20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63" name="Google Shape;63;p31"/>
          <p:cNvSpPr txBox="1"/>
          <p:nvPr/>
        </p:nvSpPr>
        <p:spPr>
          <a:xfrm>
            <a:off x="7699249" y="4930954"/>
            <a:ext cx="1444085" cy="230802"/>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Slide </a:t>
            </a:r>
            <a:fld id="{00000000-1234-1234-1234-123412341234}" type="slidenum">
              <a:rPr b="1" i="0" lang="en-US" sz="1050" u="none" cap="none" strike="noStrike">
                <a:solidFill>
                  <a:schemeClr val="accent1"/>
                </a:solidFill>
                <a:latin typeface="Montserrat"/>
                <a:ea typeface="Montserrat"/>
                <a:cs typeface="Montserrat"/>
                <a:sym typeface="Montserrat"/>
              </a:rPr>
              <a:t>‹#›</a:t>
            </a:fld>
            <a:endParaRPr b="1" i="0" sz="1050" u="none" cap="none" strike="noStrike">
              <a:solidFill>
                <a:schemeClr val="accent1"/>
              </a:solidFill>
              <a:latin typeface="Montserrat"/>
              <a:ea typeface="Montserrat"/>
              <a:cs typeface="Montserrat"/>
              <a:sym typeface="Montserrat"/>
            </a:endParaRPr>
          </a:p>
        </p:txBody>
      </p:sp>
      <p:sp>
        <p:nvSpPr>
          <p:cNvPr id="64" name="Google Shape;64;p31"/>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33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350" u="none" cap="none" strike="noStrike">
                <a:solidFill>
                  <a:srgbClr val="000000"/>
                </a:solidFill>
                <a:latin typeface="Montserrat"/>
                <a:ea typeface="Montserrat"/>
                <a:cs typeface="Montserrat"/>
                <a:sym typeface="Montserrat"/>
              </a:defRPr>
            </a:lvl9pPr>
          </a:lstStyle>
          <a:p/>
        </p:txBody>
      </p:sp>
      <p:sp>
        <p:nvSpPr>
          <p:cNvPr id="65" name="Google Shape;65;p31"/>
          <p:cNvSpPr txBox="1"/>
          <p:nvPr/>
        </p:nvSpPr>
        <p:spPr>
          <a:xfrm>
            <a:off x="-18281" y="4922101"/>
            <a:ext cx="4406400" cy="230802"/>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accent1"/>
                </a:solidFill>
                <a:latin typeface="Montserrat"/>
                <a:ea typeface="Montserrat"/>
                <a:cs typeface="Montserrat"/>
                <a:sym typeface="Montserrat"/>
              </a:rPr>
              <a:t>38th CEOS Plenary, 23 - 24 October, 2024</a:t>
            </a:r>
            <a:endParaRPr b="1" i="0" sz="105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66" name="Shape 66"/>
        <p:cNvGrpSpPr/>
        <p:nvPr/>
      </p:nvGrpSpPr>
      <p:grpSpPr>
        <a:xfrm>
          <a:off x="0" y="0"/>
          <a:ext cx="0" cy="0"/>
          <a:chOff x="0" y="0"/>
          <a:chExt cx="0" cy="0"/>
        </a:xfrm>
      </p:grpSpPr>
      <p:sp>
        <p:nvSpPr>
          <p:cNvPr id="67" name="Google Shape;67;p3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SzPts val="1400"/>
              <a:buNone/>
              <a:defRPr b="0" i="0" sz="4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050" u="none" cap="none" strike="noStrike">
                <a:solidFill>
                  <a:srgbClr val="000000"/>
                </a:solidFill>
                <a:latin typeface="Arial"/>
                <a:ea typeface="Arial"/>
                <a:cs typeface="Arial"/>
                <a:sym typeface="Arial"/>
              </a:defRPr>
            </a:lvl9pPr>
          </a:lstStyle>
          <a:p/>
        </p:txBody>
      </p:sp>
      <p:sp>
        <p:nvSpPr>
          <p:cNvPr id="68" name="Google Shape;68;p3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350"/>
              <a:buFont typeface="Arial"/>
              <a:buNone/>
              <a:defRPr b="0" i="0" sz="135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69" name="Google Shape;69;p3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 name="Google Shape;70;p3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1" name="Google Shape;71;p3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33"/>
          <p:cNvSpPr txBox="1"/>
          <p:nvPr>
            <p:ph type="ctrTitle"/>
          </p:nvPr>
        </p:nvSpPr>
        <p:spPr>
          <a:xfrm>
            <a:off x="845586" y="1059582"/>
            <a:ext cx="7992900" cy="11025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3F3F3F"/>
              </a:buClr>
              <a:buSzPts val="3300"/>
              <a:buFont typeface="Arial"/>
              <a:buNone/>
              <a:defRPr b="1" i="0" sz="105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9pPr>
          </a:lstStyle>
          <a:p/>
        </p:txBody>
      </p:sp>
      <p:sp>
        <p:nvSpPr>
          <p:cNvPr id="74" name="Google Shape;74;p33"/>
          <p:cNvSpPr txBox="1"/>
          <p:nvPr>
            <p:ph idx="1" type="subTitle"/>
          </p:nvPr>
        </p:nvSpPr>
        <p:spPr>
          <a:xfrm>
            <a:off x="850666" y="2162287"/>
            <a:ext cx="4531500" cy="20835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480"/>
              </a:spcBef>
              <a:spcAft>
                <a:spcPts val="0"/>
              </a:spcAft>
              <a:buClr>
                <a:srgbClr val="888888"/>
              </a:buClr>
              <a:buSzPts val="2400"/>
              <a:buFont typeface="Arial"/>
              <a:buNone/>
              <a:defRPr b="0" i="0" sz="1050" u="none" cap="none" strike="noStrike">
                <a:solidFill>
                  <a:srgbClr val="888888"/>
                </a:solidFill>
                <a:latin typeface="Arial"/>
                <a:ea typeface="Arial"/>
                <a:cs typeface="Arial"/>
                <a:sym typeface="Arial"/>
              </a:defRPr>
            </a:lvl1pPr>
            <a:lvl2pPr lvl="1" marR="0" rtl="0" algn="ctr">
              <a:lnSpc>
                <a:spcPct val="100000"/>
              </a:lnSpc>
              <a:spcBef>
                <a:spcPts val="420"/>
              </a:spcBef>
              <a:spcAft>
                <a:spcPts val="0"/>
              </a:spcAft>
              <a:buClr>
                <a:srgbClr val="888888"/>
              </a:buClr>
              <a:buSzPts val="2100"/>
              <a:buFont typeface="Arial"/>
              <a:buNone/>
              <a:defRPr b="0" i="0" sz="1050" u="none" cap="none" strike="noStrike">
                <a:solidFill>
                  <a:srgbClr val="888888"/>
                </a:solidFill>
                <a:latin typeface="Arial"/>
                <a:ea typeface="Arial"/>
                <a:cs typeface="Arial"/>
                <a:sym typeface="Arial"/>
              </a:defRPr>
            </a:lvl2pPr>
            <a:lvl3pPr lvl="2" marR="0" rtl="0" algn="ctr">
              <a:lnSpc>
                <a:spcPct val="100000"/>
              </a:lnSpc>
              <a:spcBef>
                <a:spcPts val="360"/>
              </a:spcBef>
              <a:spcAft>
                <a:spcPts val="0"/>
              </a:spcAft>
              <a:buClr>
                <a:srgbClr val="888888"/>
              </a:buClr>
              <a:buSzPts val="1800"/>
              <a:buFont typeface="Arial"/>
              <a:buNone/>
              <a:defRPr b="0" i="0" sz="1050" u="none" cap="none" strike="noStrike">
                <a:solidFill>
                  <a:srgbClr val="888888"/>
                </a:solidFill>
                <a:latin typeface="Arial"/>
                <a:ea typeface="Arial"/>
                <a:cs typeface="Arial"/>
                <a:sym typeface="Arial"/>
              </a:defRPr>
            </a:lvl3pPr>
            <a:lvl4pPr lvl="3"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4pPr>
            <a:lvl5pPr lvl="4"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5pPr>
            <a:lvl6pPr lvl="5"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6pPr>
            <a:lvl7pPr lvl="6"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7pPr>
            <a:lvl8pPr lvl="7"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8pPr>
            <a:lvl9pPr lvl="8" marR="0" rtl="0" algn="ctr">
              <a:lnSpc>
                <a:spcPct val="100000"/>
              </a:lnSpc>
              <a:spcBef>
                <a:spcPts val="300"/>
              </a:spcBef>
              <a:spcAft>
                <a:spcPts val="0"/>
              </a:spcAft>
              <a:buClr>
                <a:srgbClr val="888888"/>
              </a:buClr>
              <a:buSzPts val="1500"/>
              <a:buFont typeface="Arial"/>
              <a:buNone/>
              <a:defRPr b="0" i="0" sz="1050" u="none" cap="none" strike="noStrike">
                <a:solidFill>
                  <a:srgbClr val="888888"/>
                </a:solidFill>
                <a:latin typeface="Arial"/>
                <a:ea typeface="Arial"/>
                <a:cs typeface="Arial"/>
                <a:sym typeface="Arial"/>
              </a:defRPr>
            </a:lvl9pPr>
          </a:lstStyle>
          <a:p/>
        </p:txBody>
      </p:sp>
      <p:sp>
        <p:nvSpPr>
          <p:cNvPr id="75" name="Google Shape;75;p33"/>
          <p:cNvSpPr txBox="1"/>
          <p:nvPr>
            <p:ph idx="10" type="dt"/>
          </p:nvPr>
        </p:nvSpPr>
        <p:spPr>
          <a:xfrm>
            <a:off x="413538" y="4767264"/>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p:nvPr/>
        </p:nvSpPr>
        <p:spPr>
          <a:xfrm>
            <a:off x="0" y="1"/>
            <a:ext cx="9144000" cy="778119"/>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pic>
        <p:nvPicPr>
          <p:cNvPr id="7" name="Google Shape;7;p25"/>
          <p:cNvPicPr preferRelativeResize="0"/>
          <p:nvPr/>
        </p:nvPicPr>
        <p:blipFill rotWithShape="1">
          <a:blip r:embed="rId1">
            <a:alphaModFix amt="34000"/>
          </a:blip>
          <a:srcRect b="35419" l="51339" r="-2839" t="39269"/>
          <a:stretch/>
        </p:blipFill>
        <p:spPr>
          <a:xfrm flipH="1">
            <a:off x="6978316" y="0"/>
            <a:ext cx="2165684" cy="778119"/>
          </a:xfrm>
          <a:prstGeom prst="rect">
            <a:avLst/>
          </a:prstGeom>
          <a:noFill/>
          <a:ln>
            <a:noFill/>
          </a:ln>
        </p:spPr>
      </p:pic>
      <p:pic>
        <p:nvPicPr>
          <p:cNvPr id="8" name="Google Shape;8;p25"/>
          <p:cNvPicPr preferRelativeResize="0"/>
          <p:nvPr/>
        </p:nvPicPr>
        <p:blipFill rotWithShape="1">
          <a:blip r:embed="rId2">
            <a:alphaModFix/>
          </a:blip>
          <a:srcRect b="0" l="0" r="0" t="0"/>
          <a:stretch/>
        </p:blipFill>
        <p:spPr>
          <a:xfrm>
            <a:off x="7343775" y="83743"/>
            <a:ext cx="1520925" cy="602579"/>
          </a:xfrm>
          <a:prstGeom prst="rect">
            <a:avLst/>
          </a:prstGeom>
          <a:noFill/>
          <a:ln>
            <a:noFill/>
          </a:ln>
          <a:effectLst>
            <a:outerShdw blurRad="50800" rotWithShape="0" algn="tl" dir="2700000" dist="38100">
              <a:srgbClr val="000000">
                <a:alpha val="40000"/>
              </a:srgbClr>
            </a:outerShdw>
          </a:effectLst>
        </p:spPr>
      </p:pic>
      <p:sp>
        <p:nvSpPr>
          <p:cNvPr id="9" name="Google Shape;9;p25"/>
          <p:cNvSpPr/>
          <p:nvPr/>
        </p:nvSpPr>
        <p:spPr>
          <a:xfrm>
            <a:off x="-1333" y="4930953"/>
            <a:ext cx="9145333" cy="212547"/>
          </a:xfrm>
          <a:prstGeom prst="rect">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
        <p:nvSpPr>
          <p:cNvPr id="10" name="Google Shape;10;p25"/>
          <p:cNvSpPr/>
          <p:nvPr/>
        </p:nvSpPr>
        <p:spPr>
          <a:xfrm flipH="1" rot="10800000">
            <a:off x="-3378" y="4905328"/>
            <a:ext cx="9147378" cy="44645"/>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4.jpg"/><Relationship Id="rId5"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jpg"/><Relationship Id="rId4" Type="http://schemas.openxmlformats.org/officeDocument/2006/relationships/image" Target="../media/image40.jpg"/><Relationship Id="rId5" Type="http://schemas.openxmlformats.org/officeDocument/2006/relationships/image" Target="../media/image36.jpg"/><Relationship Id="rId6" Type="http://schemas.openxmlformats.org/officeDocument/2006/relationships/image" Target="../media/image43.jpg"/><Relationship Id="rId7"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0.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37.jpg"/><Relationship Id="rId5" Type="http://schemas.openxmlformats.org/officeDocument/2006/relationships/image" Target="../media/image16.jpg"/><Relationship Id="rId6"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5.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
          <p:cNvSpPr txBox="1"/>
          <p:nvPr>
            <p:ph type="title"/>
          </p:nvPr>
        </p:nvSpPr>
        <p:spPr>
          <a:xfrm>
            <a:off x="132036" y="131954"/>
            <a:ext cx="5162453" cy="29794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8000"/>
              <a:buNone/>
            </a:pPr>
            <a:r>
              <a:rPr b="0" lang="en-US" sz="4400">
                <a:solidFill>
                  <a:srgbClr val="249C90"/>
                </a:solidFill>
              </a:rPr>
              <a:t>Ecosystem Mapping of the Hudson Bay Lowlands </a:t>
            </a:r>
            <a:endParaRPr b="0" sz="4400">
              <a:solidFill>
                <a:srgbClr val="249C90"/>
              </a:solidFill>
            </a:endParaRPr>
          </a:p>
        </p:txBody>
      </p:sp>
      <p:sp>
        <p:nvSpPr>
          <p:cNvPr id="81" name="Google Shape;81;p1"/>
          <p:cNvSpPr txBox="1"/>
          <p:nvPr>
            <p:ph idx="1" type="subTitle"/>
          </p:nvPr>
        </p:nvSpPr>
        <p:spPr>
          <a:xfrm>
            <a:off x="0" y="2819400"/>
            <a:ext cx="4349750" cy="2082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48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Jason Duffe, Laura Dingle Robertson, Marie-Bé Leduc, Kasun Hiripitiyage, Taylor Biccum, Jason Beaver, Emily Ogden, Shane Timbers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48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48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0"/>
          <p:cNvSpPr txBox="1"/>
          <p:nvPr>
            <p:ph type="title"/>
          </p:nvPr>
        </p:nvSpPr>
        <p:spPr>
          <a:xfrm>
            <a:off x="54391" y="229863"/>
            <a:ext cx="7837715"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175"/>
              <a:t>Canadian National Vegetation Classification (CNVC) </a:t>
            </a:r>
            <a:endParaRPr sz="2175"/>
          </a:p>
        </p:txBody>
      </p:sp>
      <p:pic>
        <p:nvPicPr>
          <p:cNvPr id="163" name="Google Shape;163;p10"/>
          <p:cNvPicPr preferRelativeResize="0"/>
          <p:nvPr/>
        </p:nvPicPr>
        <p:blipFill rotWithShape="1">
          <a:blip r:embed="rId3">
            <a:alphaModFix/>
          </a:blip>
          <a:srcRect b="0" l="0" r="0" t="0"/>
          <a:stretch/>
        </p:blipFill>
        <p:spPr>
          <a:xfrm>
            <a:off x="3765290" y="814115"/>
            <a:ext cx="4766389" cy="3682847"/>
          </a:xfrm>
          <a:prstGeom prst="rect">
            <a:avLst/>
          </a:prstGeom>
          <a:noFill/>
          <a:ln>
            <a:noFill/>
          </a:ln>
        </p:spPr>
      </p:pic>
      <p:pic>
        <p:nvPicPr>
          <p:cNvPr id="164" name="Google Shape;164;p10"/>
          <p:cNvPicPr preferRelativeResize="0"/>
          <p:nvPr/>
        </p:nvPicPr>
        <p:blipFill rotWithShape="1">
          <a:blip r:embed="rId4">
            <a:alphaModFix/>
          </a:blip>
          <a:srcRect b="0" l="0" r="0" t="0"/>
          <a:stretch/>
        </p:blipFill>
        <p:spPr>
          <a:xfrm>
            <a:off x="1123914" y="840629"/>
            <a:ext cx="1833599" cy="3635421"/>
          </a:xfrm>
          <a:prstGeom prst="rect">
            <a:avLst/>
          </a:prstGeom>
          <a:noFill/>
          <a:ln>
            <a:noFill/>
          </a:ln>
        </p:spPr>
      </p:pic>
      <p:sp>
        <p:nvSpPr>
          <p:cNvPr id="165" name="Google Shape;165;p10"/>
          <p:cNvSpPr txBox="1"/>
          <p:nvPr/>
        </p:nvSpPr>
        <p:spPr>
          <a:xfrm>
            <a:off x="1957388" y="4374095"/>
            <a:ext cx="459369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212529"/>
                </a:solidFill>
                <a:latin typeface="Arial"/>
                <a:ea typeface="Arial"/>
                <a:cs typeface="Arial"/>
                <a:sym typeface="Arial"/>
              </a:rPr>
              <a:t>National-based ecosystem/vegetation typology</a:t>
            </a:r>
            <a:endParaRPr b="0" i="0" sz="1800" u="none" cap="none" strike="noStrike">
              <a:solidFill>
                <a:srgbClr val="212529"/>
              </a:solidFill>
              <a:latin typeface="Arial"/>
              <a:ea typeface="Arial"/>
              <a:cs typeface="Arial"/>
              <a:sym typeface="Arial"/>
            </a:endParaRPr>
          </a:p>
        </p:txBody>
      </p:sp>
      <p:sp>
        <p:nvSpPr>
          <p:cNvPr id="166" name="Google Shape;166;p10"/>
          <p:cNvSpPr/>
          <p:nvPr/>
        </p:nvSpPr>
        <p:spPr>
          <a:xfrm rot="5400000">
            <a:off x="4078835" y="2477207"/>
            <a:ext cx="346250" cy="4486275"/>
          </a:xfrm>
          <a:prstGeom prst="rightBrace">
            <a:avLst>
              <a:gd fmla="val 8333" name="adj1"/>
              <a:gd fmla="val 49200" name="adj2"/>
            </a:avLst>
          </a:prstGeom>
          <a:noFill/>
          <a:ln cap="flat" cmpd="sng" w="9525">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1"/>
          <p:cNvPicPr preferRelativeResize="0"/>
          <p:nvPr/>
        </p:nvPicPr>
        <p:blipFill rotWithShape="1">
          <a:blip r:embed="rId3">
            <a:alphaModFix/>
          </a:blip>
          <a:srcRect b="0" l="0" r="0" t="0"/>
          <a:stretch/>
        </p:blipFill>
        <p:spPr>
          <a:xfrm>
            <a:off x="1477833" y="793066"/>
            <a:ext cx="5576110" cy="3848543"/>
          </a:xfrm>
          <a:prstGeom prst="rect">
            <a:avLst/>
          </a:prstGeom>
          <a:noFill/>
          <a:ln>
            <a:noFill/>
          </a:ln>
        </p:spPr>
      </p:pic>
      <p:sp>
        <p:nvSpPr>
          <p:cNvPr id="172" name="Google Shape;172;p11"/>
          <p:cNvSpPr txBox="1"/>
          <p:nvPr>
            <p:ph type="title"/>
          </p:nvPr>
        </p:nvSpPr>
        <p:spPr>
          <a:xfrm>
            <a:off x="262665" y="208813"/>
            <a:ext cx="7040148"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550"/>
              <a:t>IUCN Global Ecosystem Typology</a:t>
            </a:r>
            <a:endParaRPr sz="2550"/>
          </a:p>
        </p:txBody>
      </p:sp>
      <p:sp>
        <p:nvSpPr>
          <p:cNvPr id="173" name="Google Shape;173;p11"/>
          <p:cNvSpPr txBox="1"/>
          <p:nvPr/>
        </p:nvSpPr>
        <p:spPr>
          <a:xfrm>
            <a:off x="2600184" y="4548062"/>
            <a:ext cx="4572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212529"/>
                </a:solidFill>
                <a:latin typeface="Arial"/>
                <a:ea typeface="Arial"/>
                <a:cs typeface="Arial"/>
                <a:sym typeface="Arial"/>
              </a:rPr>
              <a:t>IUCN Global Ecosystem Typology 2.0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txBox="1"/>
          <p:nvPr>
            <p:ph type="title"/>
          </p:nvPr>
        </p:nvSpPr>
        <p:spPr>
          <a:xfrm>
            <a:off x="136855" y="90826"/>
            <a:ext cx="7197102"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US" sz="2000">
                <a:solidFill>
                  <a:schemeClr val="lt1"/>
                </a:solidFill>
              </a:rPr>
              <a:t>AI for Ecosystem Mapping of the Hudson Bay Lowlands</a:t>
            </a:r>
            <a:endParaRPr sz="2000">
              <a:solidFill>
                <a:schemeClr val="lt1"/>
              </a:solidFill>
            </a:endParaRPr>
          </a:p>
        </p:txBody>
      </p:sp>
      <p:sp>
        <p:nvSpPr>
          <p:cNvPr id="179" name="Google Shape;179;p12"/>
          <p:cNvSpPr txBox="1"/>
          <p:nvPr>
            <p:ph idx="1" type="body"/>
          </p:nvPr>
        </p:nvSpPr>
        <p:spPr>
          <a:xfrm>
            <a:off x="283488" y="1427283"/>
            <a:ext cx="6024636" cy="2839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lang="en-US" sz="1500">
                <a:solidFill>
                  <a:schemeClr val="dk1"/>
                </a:solidFill>
                <a:latin typeface="Calibri"/>
                <a:ea typeface="Calibri"/>
                <a:cs typeface="Calibri"/>
                <a:sym typeface="Calibri"/>
              </a:rPr>
              <a:t>We have successfully implemented RandomForest (</a:t>
            </a:r>
            <a:r>
              <a:rPr b="1" lang="en-US" sz="1500">
                <a:solidFill>
                  <a:schemeClr val="dk1"/>
                </a:solidFill>
                <a:latin typeface="Calibri"/>
                <a:ea typeface="Calibri"/>
                <a:cs typeface="Calibri"/>
                <a:sym typeface="Calibri"/>
              </a:rPr>
              <a:t>RF</a:t>
            </a:r>
            <a:r>
              <a:rPr lang="en-US" sz="1500">
                <a:solidFill>
                  <a:schemeClr val="dk1"/>
                </a:solidFill>
                <a:latin typeface="Calibri"/>
                <a:ea typeface="Calibri"/>
                <a:cs typeface="Calibri"/>
                <a:sym typeface="Calibri"/>
              </a:rPr>
              <a:t>), Convolutional Neural Networks (</a:t>
            </a:r>
            <a:r>
              <a:rPr b="1" lang="en-US" sz="1500">
                <a:solidFill>
                  <a:schemeClr val="dk1"/>
                </a:solidFill>
                <a:latin typeface="Calibri"/>
                <a:ea typeface="Calibri"/>
                <a:cs typeface="Calibri"/>
                <a:sym typeface="Calibri"/>
              </a:rPr>
              <a:t>CNN</a:t>
            </a:r>
            <a:r>
              <a:rPr lang="en-US" sz="1500">
                <a:solidFill>
                  <a:schemeClr val="dk1"/>
                </a:solidFill>
                <a:latin typeface="Calibri"/>
                <a:ea typeface="Calibri"/>
                <a:cs typeface="Calibri"/>
                <a:sym typeface="Calibri"/>
              </a:rPr>
              <a:t>) and the </a:t>
            </a:r>
            <a:r>
              <a:rPr b="1" lang="en-US" sz="1500">
                <a:solidFill>
                  <a:schemeClr val="dk1"/>
                </a:solidFill>
                <a:latin typeface="Calibri"/>
                <a:ea typeface="Calibri"/>
                <a:cs typeface="Calibri"/>
                <a:sym typeface="Calibri"/>
              </a:rPr>
              <a:t>U-Net</a:t>
            </a:r>
            <a:r>
              <a:rPr lang="en-US" sz="1500">
                <a:solidFill>
                  <a:schemeClr val="dk1"/>
                </a:solidFill>
                <a:latin typeface="Calibri"/>
                <a:ea typeface="Calibri"/>
                <a:cs typeface="Calibri"/>
                <a:sym typeface="Calibri"/>
              </a:rPr>
              <a:t> architecture for the classification of Ecosystems/Wetlands. Additionally, we are deploying machine learning algorithms to perform similar classifications on cloud platforms within the </a:t>
            </a:r>
            <a:r>
              <a:rPr b="1" lang="en-US" sz="1500">
                <a:solidFill>
                  <a:schemeClr val="dk1"/>
                </a:solidFill>
                <a:latin typeface="Calibri"/>
                <a:ea typeface="Calibri"/>
                <a:cs typeface="Calibri"/>
                <a:sym typeface="Calibri"/>
              </a:rPr>
              <a:t>CEOS Analytical Laboratory (CAL)</a:t>
            </a:r>
            <a:r>
              <a:rPr lang="en-US" sz="1500">
                <a:solidFill>
                  <a:schemeClr val="dk1"/>
                </a:solidFill>
                <a:latin typeface="Calibri"/>
                <a:ea typeface="Calibri"/>
                <a:cs typeface="Calibri"/>
                <a:sym typeface="Calibri"/>
              </a:rPr>
              <a:t>.</a:t>
            </a:r>
            <a:endParaRPr sz="1400">
              <a:solidFill>
                <a:schemeClr val="dk1"/>
              </a:solidFill>
            </a:endParaRPr>
          </a:p>
          <a:p>
            <a:pPr indent="0" lvl="0" marL="0" rtl="0" algn="l">
              <a:lnSpc>
                <a:spcPct val="100000"/>
              </a:lnSpc>
              <a:spcBef>
                <a:spcPts val="1200"/>
              </a:spcBef>
              <a:spcAft>
                <a:spcPts val="0"/>
              </a:spcAft>
              <a:buSzPts val="1800"/>
              <a:buNone/>
            </a:pPr>
            <a:r>
              <a:t/>
            </a:r>
            <a:endParaRPr/>
          </a:p>
          <a:p>
            <a:pPr indent="0" lvl="0" marL="0" rtl="0" algn="l">
              <a:lnSpc>
                <a:spcPct val="100000"/>
              </a:lnSpc>
              <a:spcBef>
                <a:spcPts val="1200"/>
              </a:spcBef>
              <a:spcAft>
                <a:spcPts val="1200"/>
              </a:spcAft>
              <a:buSzPts val="1800"/>
              <a:buNone/>
            </a:pPr>
            <a:r>
              <a:t/>
            </a:r>
            <a:endParaRPr/>
          </a:p>
        </p:txBody>
      </p:sp>
      <p:sp>
        <p:nvSpPr>
          <p:cNvPr id="180" name="Google Shape;180;p12"/>
          <p:cNvSpPr txBox="1"/>
          <p:nvPr/>
        </p:nvSpPr>
        <p:spPr>
          <a:xfrm>
            <a:off x="6801425" y="722900"/>
            <a:ext cx="22512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49C90"/>
                </a:solidFill>
                <a:latin typeface="Arial"/>
                <a:ea typeface="Arial"/>
                <a:cs typeface="Arial"/>
                <a:sym typeface="Arial"/>
              </a:rPr>
              <a:t>‘The primary difference between machine learning &amp; deep learning is how each algorithm learns and how much data each type of algorithm uses.’</a:t>
            </a:r>
            <a:endParaRPr b="0" i="0" sz="1400" u="none" cap="none" strike="noStrike">
              <a:solidFill>
                <a:srgbClr val="249C90"/>
              </a:solidFill>
              <a:latin typeface="Arial"/>
              <a:ea typeface="Arial"/>
              <a:cs typeface="Arial"/>
              <a:sym typeface="Arial"/>
            </a:endParaRPr>
          </a:p>
        </p:txBody>
      </p:sp>
      <p:sp>
        <p:nvSpPr>
          <p:cNvPr id="181" name="Google Shape;181;p12"/>
          <p:cNvSpPr txBox="1"/>
          <p:nvPr/>
        </p:nvSpPr>
        <p:spPr>
          <a:xfrm>
            <a:off x="366894" y="786449"/>
            <a:ext cx="6102300" cy="600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Employing various machine learning/deep learning algorithms for the purpose of ecosystem classification. </a:t>
            </a:r>
            <a:endParaRPr b="0" i="0" sz="1500" u="none" cap="none" strike="noStrike">
              <a:solidFill>
                <a:schemeClr val="dk1"/>
              </a:solidFill>
              <a:latin typeface="Calibri"/>
              <a:ea typeface="Calibri"/>
              <a:cs typeface="Calibri"/>
              <a:sym typeface="Calibri"/>
            </a:endParaRPr>
          </a:p>
        </p:txBody>
      </p:sp>
      <p:pic>
        <p:nvPicPr>
          <p:cNvPr id="182" name="Google Shape;182;p12"/>
          <p:cNvPicPr preferRelativeResize="0"/>
          <p:nvPr/>
        </p:nvPicPr>
        <p:blipFill rotWithShape="1">
          <a:blip r:embed="rId3">
            <a:alphaModFix/>
          </a:blip>
          <a:srcRect b="0" l="0" r="0" t="0"/>
          <a:stretch/>
        </p:blipFill>
        <p:spPr>
          <a:xfrm>
            <a:off x="85538" y="3001505"/>
            <a:ext cx="8920749" cy="1388501"/>
          </a:xfrm>
          <a:prstGeom prst="rect">
            <a:avLst/>
          </a:prstGeom>
          <a:noFill/>
          <a:ln>
            <a:noFill/>
          </a:ln>
        </p:spPr>
      </p:pic>
      <p:sp>
        <p:nvSpPr>
          <p:cNvPr id="183" name="Google Shape;183;p12"/>
          <p:cNvSpPr txBox="1"/>
          <p:nvPr/>
        </p:nvSpPr>
        <p:spPr>
          <a:xfrm>
            <a:off x="6974010" y="3064475"/>
            <a:ext cx="190603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Arial"/>
                <a:ea typeface="Arial"/>
                <a:cs typeface="Arial"/>
                <a:sym typeface="Arial"/>
              </a:rPr>
              <a:t>U-NET Architecture: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13"/>
          <p:cNvGraphicFramePr/>
          <p:nvPr/>
        </p:nvGraphicFramePr>
        <p:xfrm>
          <a:off x="103544" y="794797"/>
          <a:ext cx="3000000" cy="3000000"/>
        </p:xfrm>
        <a:graphic>
          <a:graphicData uri="http://schemas.openxmlformats.org/drawingml/2006/table">
            <a:tbl>
              <a:tblPr bandRow="1" firstRow="1">
                <a:gradFill>
                  <a:gsLst>
                    <a:gs pos="0">
                      <a:srgbClr val="A8EFFF"/>
                    </a:gs>
                    <a:gs pos="35000">
                      <a:srgbClr val="C0F4FF"/>
                    </a:gs>
                    <a:gs pos="100000">
                      <a:srgbClr val="E7FCFF"/>
                    </a:gs>
                  </a:gsLst>
                  <a:lin ang="16200000" scaled="0"/>
                </a:gradFill>
                <a:tableStyleId>{AF2FEB42-B17B-4E27-A4C1-0DC8C17FC5B1}</a:tableStyleId>
              </a:tblPr>
              <a:tblGrid>
                <a:gridCol w="1209450"/>
                <a:gridCol w="1627400"/>
                <a:gridCol w="1501750"/>
                <a:gridCol w="1446200"/>
                <a:gridCol w="1446200"/>
                <a:gridCol w="1397150"/>
              </a:tblGrid>
              <a:tr h="5867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ESA</a:t>
                      </a:r>
                      <a:endParaRPr/>
                    </a:p>
                    <a:p>
                      <a:pPr indent="0" lvl="0" marL="0" marR="0" rtl="0" algn="l">
                        <a:lnSpc>
                          <a:spcPct val="100000"/>
                        </a:lnSpc>
                        <a:spcBef>
                          <a:spcPts val="0"/>
                        </a:spcBef>
                        <a:spcAft>
                          <a:spcPts val="0"/>
                        </a:spcAft>
                        <a:buNone/>
                      </a:pPr>
                      <a:r>
                        <a:rPr lang="en-US" sz="1200" u="none" cap="none" strike="noStrike"/>
                        <a:t>Sentinel 1 &amp; Sentinel 2 </a:t>
                      </a:r>
                      <a:endParaRPr/>
                    </a:p>
                  </a:txBody>
                  <a:tcPr marT="45725" marB="45725" marR="91450" marL="91450"/>
                </a:tc>
                <a:tc>
                  <a:txBody>
                    <a:bodyPr/>
                    <a:lstStyle/>
                    <a:p>
                      <a:pPr indent="0" lvl="0" marL="0" marR="0" rtl="0" algn="ctr">
                        <a:lnSpc>
                          <a:spcPct val="100000"/>
                        </a:lnSpc>
                        <a:spcBef>
                          <a:spcPts val="0"/>
                        </a:spcBef>
                        <a:spcAft>
                          <a:spcPts val="0"/>
                        </a:spcAft>
                        <a:buNone/>
                      </a:pPr>
                      <a:r>
                        <a:rPr lang="en-US" sz="1200" u="none" cap="none" strike="noStrike"/>
                        <a:t>CSA</a:t>
                      </a:r>
                      <a:endParaRPr/>
                    </a:p>
                    <a:p>
                      <a:pPr indent="0" lvl="0" marL="0" marR="0" rtl="0" algn="ctr">
                        <a:lnSpc>
                          <a:spcPct val="100000"/>
                        </a:lnSpc>
                        <a:spcBef>
                          <a:spcPts val="0"/>
                        </a:spcBef>
                        <a:spcAft>
                          <a:spcPts val="0"/>
                        </a:spcAft>
                        <a:buNone/>
                      </a:pPr>
                      <a:r>
                        <a:rPr lang="en-US" sz="1200" u="none" cap="none" strike="noStrike"/>
                        <a:t>RCM</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JAXA</a:t>
                      </a:r>
                      <a:endParaRPr/>
                    </a:p>
                    <a:p>
                      <a:pPr indent="0" lvl="0" marL="0" marR="0" rtl="0" algn="l">
                        <a:lnSpc>
                          <a:spcPct val="100000"/>
                        </a:lnSpc>
                        <a:spcBef>
                          <a:spcPts val="0"/>
                        </a:spcBef>
                        <a:spcAft>
                          <a:spcPts val="0"/>
                        </a:spcAft>
                        <a:buNone/>
                      </a:pPr>
                      <a:r>
                        <a:rPr lang="en-US" sz="1200" u="none" cap="none" strike="noStrike"/>
                        <a:t>ALOS2-PalSAR2</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DLR</a:t>
                      </a:r>
                      <a:endParaRPr/>
                    </a:p>
                    <a:p>
                      <a:pPr indent="0" lvl="0" marL="0" marR="0" rtl="0" algn="l">
                        <a:lnSpc>
                          <a:spcPct val="100000"/>
                        </a:lnSpc>
                        <a:spcBef>
                          <a:spcPts val="0"/>
                        </a:spcBef>
                        <a:spcAft>
                          <a:spcPts val="0"/>
                        </a:spcAft>
                        <a:buNone/>
                      </a:pPr>
                      <a:r>
                        <a:rPr lang="en-US" sz="1200" u="none" cap="none" strike="noStrike"/>
                        <a:t>ENMAP</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DLR</a:t>
                      </a:r>
                      <a:endParaRPr/>
                    </a:p>
                    <a:p>
                      <a:pPr indent="0" lvl="0" marL="0" marR="0" rtl="0" algn="l">
                        <a:lnSpc>
                          <a:spcPct val="100000"/>
                        </a:lnSpc>
                        <a:spcBef>
                          <a:spcPts val="0"/>
                        </a:spcBef>
                        <a:spcAft>
                          <a:spcPts val="0"/>
                        </a:spcAft>
                        <a:buNone/>
                      </a:pPr>
                      <a:r>
                        <a:rPr lang="en-US" sz="1200" u="none" cap="none" strike="noStrike"/>
                        <a:t>TanDEM-X</a:t>
                      </a:r>
                      <a:endParaRPr/>
                    </a:p>
                  </a:txBody>
                  <a:tcPr marT="45725" marB="45725" marR="91450" marL="91450"/>
                </a:tc>
              </a:tr>
              <a:tr h="1592500">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S1 EW -  HH, HV intensity (2022, 2023, 2024 85 Images;</a:t>
                      </a:r>
                      <a:endParaRPr/>
                    </a:p>
                    <a:p>
                      <a:pPr indent="0" lvl="0" marL="0" marR="0" rtl="0" algn="l">
                        <a:lnSpc>
                          <a:spcPct val="100000"/>
                        </a:lnSpc>
                        <a:spcBef>
                          <a:spcPts val="0"/>
                        </a:spcBef>
                        <a:spcAft>
                          <a:spcPts val="0"/>
                        </a:spcAft>
                        <a:buNone/>
                      </a:pPr>
                      <a:r>
                        <a:rPr lang="en-US" sz="1200" u="none" cap="none" strike="noStrike"/>
                        <a:t>S1 IW – VV VH intensity 2021 20 images (Total S1 105))</a:t>
                      </a:r>
                      <a:endParaRPr/>
                    </a:p>
                    <a:p>
                      <a:pPr indent="0" lvl="0" marL="0" marR="0" rtl="0" algn="l">
                        <a:lnSpc>
                          <a:spcPct val="100000"/>
                        </a:lnSpc>
                        <a:spcBef>
                          <a:spcPts val="0"/>
                        </a:spcBef>
                        <a:spcAft>
                          <a:spcPts val="0"/>
                        </a:spcAft>
                        <a:buNone/>
                      </a:pPr>
                      <a:r>
                        <a:rPr lang="en-US" sz="1200" u="none" cap="none" strike="noStrike"/>
                        <a:t>S2 Multi-Year Composites &amp; Individual images</a:t>
                      </a:r>
                      <a:endParaRPr/>
                    </a:p>
                    <a:p>
                      <a:pPr indent="0" lvl="0" marL="0" marR="0" rtl="0" algn="l">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US" sz="1200" u="none" cap="none" strike="noStrike"/>
                        <a:t>30m Compact Pol – Intensity, mChi Decomp (2023  &amp; 2024 – 51 Images) </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Dual Polarimetric </a:t>
                      </a:r>
                      <a:endParaRPr/>
                    </a:p>
                    <a:p>
                      <a:pPr indent="0" lvl="0" marL="0" marR="0" rtl="0" algn="l">
                        <a:lnSpc>
                          <a:spcPct val="100000"/>
                        </a:lnSpc>
                        <a:spcBef>
                          <a:spcPts val="0"/>
                        </a:spcBef>
                        <a:spcAft>
                          <a:spcPts val="0"/>
                        </a:spcAft>
                        <a:buNone/>
                      </a:pPr>
                      <a:r>
                        <a:rPr lang="en-US" sz="1200" u="none" cap="none" strike="noStrike"/>
                        <a:t>Dual pol HH, HV intensity processed (2023 &amp; 2024 31 images)</a:t>
                      </a:r>
                      <a:endParaRPr/>
                    </a:p>
                    <a:p>
                      <a:pPr indent="0" lvl="0" marL="0" marR="0" rtl="0" algn="l">
                        <a:lnSpc>
                          <a:spcPct val="100000"/>
                        </a:lnSpc>
                        <a:spcBef>
                          <a:spcPts val="0"/>
                        </a:spcBef>
                        <a:spcAft>
                          <a:spcPts val="0"/>
                        </a:spcAft>
                        <a:buNone/>
                      </a:pPr>
                      <a:r>
                        <a:rPr lang="en-US" sz="1200" u="none" cap="none" strike="noStrike"/>
                        <a:t>Fully polarimetric (partial coverage – 33 images)</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2 Strips (7 and 4 images – July 2024)</a:t>
                      </a:r>
                      <a:endParaRPr/>
                    </a:p>
                    <a:p>
                      <a:pPr indent="0" lvl="0" marL="0" marR="0" rtl="0" algn="l">
                        <a:lnSpc>
                          <a:spcPct val="100000"/>
                        </a:lnSpc>
                        <a:spcBef>
                          <a:spcPts val="0"/>
                        </a:spcBef>
                        <a:spcAft>
                          <a:spcPts val="0"/>
                        </a:spcAft>
                        <a:buNone/>
                      </a:pPr>
                      <a:r>
                        <a:rPr lang="en-US" sz="1200" u="none" cap="none" strike="noStrike"/>
                        <a:t>Surface Reflectance 238 bands</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12 m X-band DEM – 16 images</a:t>
                      </a:r>
                      <a:endParaRPr/>
                    </a:p>
                    <a:p>
                      <a:pPr indent="0" lvl="0" marL="0" marR="0" rtl="0" algn="l">
                        <a:lnSpc>
                          <a:spcPct val="100000"/>
                        </a:lnSpc>
                        <a:spcBef>
                          <a:spcPts val="0"/>
                        </a:spcBef>
                        <a:spcAft>
                          <a:spcPts val="0"/>
                        </a:spcAft>
                        <a:buNone/>
                      </a:pPr>
                      <a:r>
                        <a:rPr lang="en-US" sz="1200" u="none" cap="none" strike="noStrike"/>
                        <a:t>Elevation,</a:t>
                      </a:r>
                      <a:endParaRPr/>
                    </a:p>
                    <a:p>
                      <a:pPr indent="0" lvl="0" marL="0" marR="0" rtl="0" algn="l">
                        <a:lnSpc>
                          <a:spcPct val="100000"/>
                        </a:lnSpc>
                        <a:spcBef>
                          <a:spcPts val="0"/>
                        </a:spcBef>
                        <a:spcAft>
                          <a:spcPts val="0"/>
                        </a:spcAft>
                        <a:buNone/>
                      </a:pPr>
                      <a:r>
                        <a:rPr lang="en-US" sz="1200" u="none" cap="none" strike="noStrike"/>
                        <a:t>Slope, Aspect, Dissection</a:t>
                      </a:r>
                      <a:endParaRPr/>
                    </a:p>
                  </a:txBody>
                  <a:tcPr marT="45725" marB="45725" marR="91450" marL="91450"/>
                </a:tc>
              </a:tr>
              <a:tr h="419075">
                <a:tc>
                  <a:txBody>
                    <a:bodyPr/>
                    <a:lstStyle/>
                    <a:p>
                      <a:pPr indent="0" lvl="0" marL="0" marR="0" rtl="0" algn="l">
                        <a:lnSpc>
                          <a:spcPct val="100000"/>
                        </a:lnSpc>
                        <a:spcBef>
                          <a:spcPts val="0"/>
                        </a:spcBef>
                        <a:spcAft>
                          <a:spcPts val="0"/>
                        </a:spcAft>
                        <a:buNone/>
                      </a:pPr>
                      <a:r>
                        <a:rPr lang="en-US" sz="1200" u="none" cap="none" strike="noStrike"/>
                        <a:t>RF, UNET, &amp; CNN Local</a:t>
                      </a:r>
                      <a:endParaRPr/>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RF (S2 &amp; S1), UNET (S1)</a:t>
                      </a:r>
                      <a:endParaRPr/>
                    </a:p>
                  </a:txBody>
                  <a:tcPr marT="45725" marB="45725" marR="91450" marL="91450"/>
                </a:tc>
                <a:tc>
                  <a:txBody>
                    <a:bodyPr/>
                    <a:lstStyle/>
                    <a:p>
                      <a:pPr indent="0" lvl="0" marL="0" marR="0" rtl="0" algn="ctr">
                        <a:lnSpc>
                          <a:spcPct val="100000"/>
                        </a:lnSpc>
                        <a:spcBef>
                          <a:spcPts val="0"/>
                        </a:spcBef>
                        <a:spcAft>
                          <a:spcPts val="0"/>
                        </a:spcAft>
                        <a:buNone/>
                      </a:pPr>
                      <a:r>
                        <a:rPr lang="en-US" sz="1200" u="none" cap="none" strike="noStrike"/>
                        <a:t>RF (Decomp)</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RF (Intensity)</a:t>
                      </a:r>
                      <a:endParaRPr/>
                    </a:p>
                    <a:p>
                      <a:pPr indent="0" lvl="0" marL="0" marR="0" rtl="0" algn="l">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200" u="none" cap="none" strike="noStrike"/>
                        <a:t>RF (238 bands)</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200" u="none" cap="none" strike="noStrike"/>
                    </a:p>
                  </a:txBody>
                  <a:tcPr marT="45725" marB="45725" marR="91450" marL="91450"/>
                </a:tc>
              </a:tr>
              <a:tr h="672475">
                <a:tc>
                  <a:txBody>
                    <a:bodyPr/>
                    <a:lstStyle/>
                    <a:p>
                      <a:pPr indent="0" lvl="0" marL="0" marR="0" rtl="0" algn="l">
                        <a:lnSpc>
                          <a:spcPct val="100000"/>
                        </a:lnSpc>
                        <a:spcBef>
                          <a:spcPts val="0"/>
                        </a:spcBef>
                        <a:spcAft>
                          <a:spcPts val="0"/>
                        </a:spcAft>
                        <a:buNone/>
                      </a:pPr>
                      <a:r>
                        <a:rPr lang="en-US" sz="1200" u="none" cap="none" strike="noStrike"/>
                        <a:t>CEOS Cube</a:t>
                      </a:r>
                      <a:endParaRPr/>
                    </a:p>
                  </a:txBody>
                  <a:tcPr marT="45725" marB="45725" marR="91450" marL="91450"/>
                </a:tc>
                <a:tc gridSpan="5">
                  <a:txBody>
                    <a:bodyPr/>
                    <a:lstStyle/>
                    <a:p>
                      <a:pPr indent="0" lvl="0" marL="0" marR="0" rtl="0" algn="l">
                        <a:lnSpc>
                          <a:spcPct val="100000"/>
                        </a:lnSpc>
                        <a:spcBef>
                          <a:spcPts val="0"/>
                        </a:spcBef>
                        <a:spcAft>
                          <a:spcPts val="0"/>
                        </a:spcAft>
                        <a:buNone/>
                      </a:pPr>
                      <a:r>
                        <a:rPr lang="en-US" sz="1200" u="none" cap="none" strike="noStrike"/>
                        <a:t>Sentinel 2 Spring, Summer, Fall Composite Bands + NDVI &amp; EVI</a:t>
                      </a:r>
                      <a:endParaRPr/>
                    </a:p>
                  </a:txBody>
                  <a:tcPr marT="45725" marB="45725" marR="91450" marL="91450"/>
                </a:tc>
                <a:tc hMerge="1"/>
                <a:tc hMerge="1"/>
                <a:tc hMerge="1"/>
                <a:tc hMerge="1"/>
              </a:tr>
            </a:tbl>
          </a:graphicData>
        </a:graphic>
      </p:graphicFrame>
      <p:sp>
        <p:nvSpPr>
          <p:cNvPr id="189" name="Google Shape;189;p13"/>
          <p:cNvSpPr txBox="1"/>
          <p:nvPr/>
        </p:nvSpPr>
        <p:spPr>
          <a:xfrm>
            <a:off x="5276507" y="4259123"/>
            <a:ext cx="2185200" cy="43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dk2"/>
                </a:solidFill>
                <a:latin typeface="Arial"/>
                <a:ea typeface="Arial"/>
                <a:cs typeface="Arial"/>
                <a:sym typeface="Arial"/>
              </a:rPr>
              <a:t>TanDEM-X 12 m </a:t>
            </a:r>
            <a:endParaRPr b="0" i="0" sz="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dk2"/>
                </a:solidFill>
                <a:latin typeface="Arial"/>
                <a:ea typeface="Arial"/>
                <a:cs typeface="Arial"/>
                <a:sym typeface="Arial"/>
              </a:rPr>
              <a:t>(16 Tiles &lt;100,000 km</a:t>
            </a:r>
            <a:r>
              <a:rPr b="0" baseline="30000" i="0" lang="en-US" sz="800" u="none" cap="none" strike="noStrike">
                <a:solidFill>
                  <a:schemeClr val="dk2"/>
                </a:solidFill>
                <a:latin typeface="Arial"/>
                <a:ea typeface="Arial"/>
                <a:cs typeface="Arial"/>
                <a:sym typeface="Arial"/>
              </a:rPr>
              <a:t>2)</a:t>
            </a:r>
            <a:r>
              <a:rPr b="0" i="0" lang="en-US" sz="800" u="none" cap="none" strike="noStrike">
                <a:solidFill>
                  <a:schemeClr val="dk2"/>
                </a:solidFill>
                <a:latin typeface="Arial"/>
                <a:ea typeface="Arial"/>
                <a:cs typeface="Arial"/>
                <a:sym typeface="Arial"/>
              </a:rPr>
              <a:t> </a:t>
            </a:r>
            <a:endParaRPr b="0" i="0" sz="800" u="none" cap="none" strike="noStrike">
              <a:solidFill>
                <a:schemeClr val="dk2"/>
              </a:solidFill>
              <a:latin typeface="Arial"/>
              <a:ea typeface="Arial"/>
              <a:cs typeface="Arial"/>
              <a:sym typeface="Arial"/>
            </a:endParaRPr>
          </a:p>
        </p:txBody>
      </p:sp>
      <p:sp>
        <p:nvSpPr>
          <p:cNvPr id="190" name="Google Shape;190;p13"/>
          <p:cNvSpPr txBox="1"/>
          <p:nvPr/>
        </p:nvSpPr>
        <p:spPr>
          <a:xfrm>
            <a:off x="279468" y="80307"/>
            <a:ext cx="8161500" cy="4847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Arial"/>
                <a:ea typeface="Arial"/>
                <a:cs typeface="Arial"/>
                <a:sym typeface="Arial"/>
              </a:rPr>
              <a:t>EO Imagery Predictor Variables</a:t>
            </a:r>
            <a:endParaRPr b="0" i="0" sz="1400" u="none" cap="none" strike="noStrike">
              <a:solidFill>
                <a:schemeClr val="lt1"/>
              </a:solidFill>
              <a:latin typeface="Arial"/>
              <a:ea typeface="Arial"/>
              <a:cs typeface="Arial"/>
              <a:sym typeface="Arial"/>
            </a:endParaRPr>
          </a:p>
        </p:txBody>
      </p:sp>
      <p:pic>
        <p:nvPicPr>
          <p:cNvPr id="191" name="Google Shape;191;p13"/>
          <p:cNvPicPr preferRelativeResize="0"/>
          <p:nvPr/>
        </p:nvPicPr>
        <p:blipFill rotWithShape="1">
          <a:blip r:embed="rId3">
            <a:alphaModFix/>
          </a:blip>
          <a:srcRect b="0" l="0" r="0" t="0"/>
          <a:stretch/>
        </p:blipFill>
        <p:spPr>
          <a:xfrm>
            <a:off x="7081879" y="3084215"/>
            <a:ext cx="1743606" cy="15986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4"/>
          <p:cNvPicPr preferRelativeResize="0"/>
          <p:nvPr/>
        </p:nvPicPr>
        <p:blipFill rotWithShape="1">
          <a:blip r:embed="rId3">
            <a:alphaModFix/>
          </a:blip>
          <a:srcRect b="0" l="0" r="0" t="0"/>
          <a:stretch/>
        </p:blipFill>
        <p:spPr>
          <a:xfrm>
            <a:off x="573107" y="745588"/>
            <a:ext cx="3215791" cy="4202631"/>
          </a:xfrm>
          <a:prstGeom prst="rect">
            <a:avLst/>
          </a:prstGeom>
          <a:noFill/>
          <a:ln>
            <a:noFill/>
          </a:ln>
        </p:spPr>
      </p:pic>
      <p:sp>
        <p:nvSpPr>
          <p:cNvPr id="197" name="Google Shape;197;p14"/>
          <p:cNvSpPr txBox="1"/>
          <p:nvPr/>
        </p:nvSpPr>
        <p:spPr>
          <a:xfrm>
            <a:off x="279468" y="80307"/>
            <a:ext cx="8161500" cy="4847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Arial"/>
                <a:ea typeface="Arial"/>
                <a:cs typeface="Arial"/>
                <a:sym typeface="Arial"/>
              </a:rPr>
              <a:t>EO Imagery Data Extent Coverage</a:t>
            </a:r>
            <a:endParaRPr b="0" i="0" sz="1400" u="none" cap="none" strike="noStrike">
              <a:solidFill>
                <a:schemeClr val="lt1"/>
              </a:solidFill>
              <a:latin typeface="Arial"/>
              <a:ea typeface="Arial"/>
              <a:cs typeface="Arial"/>
              <a:sym typeface="Arial"/>
            </a:endParaRPr>
          </a:p>
        </p:txBody>
      </p:sp>
      <p:sp>
        <p:nvSpPr>
          <p:cNvPr id="198" name="Google Shape;198;p14"/>
          <p:cNvSpPr txBox="1"/>
          <p:nvPr/>
        </p:nvSpPr>
        <p:spPr>
          <a:xfrm>
            <a:off x="3996549" y="1223184"/>
            <a:ext cx="4574344" cy="2246769"/>
          </a:xfrm>
          <a:prstGeom prst="rect">
            <a:avLst/>
          </a:prstGeom>
          <a:noFill/>
          <a:ln>
            <a:noFill/>
          </a:ln>
        </p:spPr>
        <p:txBody>
          <a:bodyPr anchorCtr="0" anchor="t" bIns="45700" lIns="91425" spcFirstLastPara="1" rIns="91425" wrap="square" tIns="45700">
            <a:spAutoFit/>
          </a:bodyPr>
          <a:lstStyle/>
          <a:p>
            <a:pPr indent="-214313" lvl="0" marL="214313"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Sentinel 1 (</a:t>
            </a:r>
            <a:r>
              <a:rPr b="0" i="0" lang="en-US" sz="1400" u="none" cap="none" strike="noStrike">
                <a:solidFill>
                  <a:srgbClr val="FFFF00"/>
                </a:solidFill>
                <a:latin typeface="Arial"/>
                <a:ea typeface="Arial"/>
                <a:cs typeface="Arial"/>
                <a:sym typeface="Arial"/>
              </a:rPr>
              <a:t>yellow</a:t>
            </a:r>
            <a:r>
              <a:rPr b="0" i="0" lang="en-US" sz="1400" u="none" cap="none" strike="noStrike">
                <a:solidFill>
                  <a:srgbClr val="000000"/>
                </a:solidFill>
                <a:latin typeface="Arial"/>
                <a:ea typeface="Arial"/>
                <a:cs typeface="Arial"/>
                <a:sym typeface="Arial"/>
              </a:rPr>
              <a:t>) had the largest spatial and temporal coverage (105 dates of images due to orbit overlap and multiple years)</a:t>
            </a:r>
            <a:endParaRPr b="0" i="0" sz="1400" u="none" cap="none" strike="noStrike">
              <a:solidFill>
                <a:srgbClr val="000000"/>
              </a:solidFill>
              <a:latin typeface="Arial"/>
              <a:ea typeface="Arial"/>
              <a:cs typeface="Arial"/>
              <a:sym typeface="Arial"/>
            </a:endParaRPr>
          </a:p>
          <a:p>
            <a:pPr indent="-214313" lvl="0" marL="214313"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EnMAP (</a:t>
            </a:r>
            <a:r>
              <a:rPr b="0" i="0" lang="en-US" sz="1400" u="none" cap="none" strike="noStrike">
                <a:solidFill>
                  <a:srgbClr val="00B050"/>
                </a:solidFill>
                <a:latin typeface="Arial"/>
                <a:ea typeface="Arial"/>
                <a:cs typeface="Arial"/>
                <a:sym typeface="Arial"/>
              </a:rPr>
              <a:t>green</a:t>
            </a:r>
            <a:r>
              <a:rPr b="0" i="0" lang="en-US" sz="1400" u="none" cap="none" strike="noStrike">
                <a:solidFill>
                  <a:srgbClr val="000000"/>
                </a:solidFill>
                <a:latin typeface="Arial"/>
                <a:ea typeface="Arial"/>
                <a:cs typeface="Arial"/>
                <a:sym typeface="Arial"/>
              </a:rPr>
              <a:t>) has the smallest spatial coverage and least temporal coverage (2 concurrent July dates)</a:t>
            </a:r>
            <a:endParaRPr/>
          </a:p>
          <a:p>
            <a:pPr indent="-214313" lvl="0" marL="214313"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RCM (</a:t>
            </a:r>
            <a:r>
              <a:rPr b="0" i="0" lang="en-US" sz="1400" u="none" cap="none" strike="noStrike">
                <a:solidFill>
                  <a:srgbClr val="FF0000"/>
                </a:solidFill>
                <a:latin typeface="Arial"/>
                <a:ea typeface="Arial"/>
                <a:cs typeface="Arial"/>
                <a:sym typeface="Arial"/>
              </a:rPr>
              <a:t>red</a:t>
            </a:r>
            <a:r>
              <a:rPr b="0" i="0" lang="en-US" sz="1400" u="none" cap="none" strike="noStrike">
                <a:solidFill>
                  <a:srgbClr val="000000"/>
                </a:solidFill>
                <a:latin typeface="Arial"/>
                <a:ea typeface="Arial"/>
                <a:cs typeface="Arial"/>
                <a:sym typeface="Arial"/>
              </a:rPr>
              <a:t>) &amp; ALOS-2 PalSAR-2 (</a:t>
            </a:r>
            <a:r>
              <a:rPr b="0" i="0" lang="en-US" sz="1400" u="none" cap="none" strike="noStrike">
                <a:solidFill>
                  <a:srgbClr val="0070C0"/>
                </a:solidFill>
                <a:latin typeface="Arial"/>
                <a:ea typeface="Arial"/>
                <a:cs typeface="Arial"/>
                <a:sym typeface="Arial"/>
              </a:rPr>
              <a:t>blue</a:t>
            </a:r>
            <a:r>
              <a:rPr b="0" i="0" lang="en-US" sz="1400" u="none" cap="none" strike="noStrike">
                <a:solidFill>
                  <a:srgbClr val="000000"/>
                </a:solidFill>
                <a:latin typeface="Arial"/>
                <a:ea typeface="Arial"/>
                <a:cs typeface="Arial"/>
                <a:sym typeface="Arial"/>
              </a:rPr>
              <a:t>) had inconsistent acquisitions temporally and spatially but full coverage of Wapusk was obtained several times throughout the growing season by both systems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map of a land with different colored areas&#10;&#10;Description automatically generated with medium confidence" id="204" name="Google Shape;204;p15"/>
          <p:cNvPicPr preferRelativeResize="0"/>
          <p:nvPr/>
        </p:nvPicPr>
        <p:blipFill rotWithShape="1">
          <a:blip r:embed="rId3">
            <a:alphaModFix/>
          </a:blip>
          <a:srcRect b="0" l="0" r="0" t="0"/>
          <a:stretch/>
        </p:blipFill>
        <p:spPr>
          <a:xfrm>
            <a:off x="5521629" y="148195"/>
            <a:ext cx="3420104" cy="4426017"/>
          </a:xfrm>
          <a:prstGeom prst="rect">
            <a:avLst/>
          </a:prstGeom>
          <a:noFill/>
          <a:ln>
            <a:noFill/>
          </a:ln>
        </p:spPr>
      </p:pic>
      <p:sp>
        <p:nvSpPr>
          <p:cNvPr id="205" name="Google Shape;205;p15"/>
          <p:cNvSpPr txBox="1"/>
          <p:nvPr/>
        </p:nvSpPr>
        <p:spPr>
          <a:xfrm>
            <a:off x="6347234" y="4480087"/>
            <a:ext cx="3403952"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Wapusk 2024  Ecotype Classification</a:t>
            </a:r>
            <a:endParaRPr/>
          </a:p>
        </p:txBody>
      </p:sp>
      <p:sp>
        <p:nvSpPr>
          <p:cNvPr id="206" name="Google Shape;206;p15"/>
          <p:cNvSpPr txBox="1"/>
          <p:nvPr>
            <p:ph type="title"/>
          </p:nvPr>
        </p:nvSpPr>
        <p:spPr>
          <a:xfrm>
            <a:off x="9442" y="-62824"/>
            <a:ext cx="5479361" cy="85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3000">
                <a:solidFill>
                  <a:schemeClr val="lt1"/>
                </a:solidFill>
              </a:rPr>
              <a:t>Random Forest Results: Single EO Types</a:t>
            </a:r>
            <a:endParaRPr/>
          </a:p>
        </p:txBody>
      </p:sp>
      <p:sp>
        <p:nvSpPr>
          <p:cNvPr id="207" name="Google Shape;207;p15"/>
          <p:cNvSpPr txBox="1"/>
          <p:nvPr/>
        </p:nvSpPr>
        <p:spPr>
          <a:xfrm>
            <a:off x="120337" y="888361"/>
            <a:ext cx="5112845" cy="378565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Overall classification accuracies range 54-72% (for individual EO type data stacks – no combinations):</a:t>
            </a:r>
            <a:endParaRPr/>
          </a:p>
          <a:p>
            <a:pPr indent="-285750" lvl="0" marL="2857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Optical datasets had higher accuracies over simple SAR backscatter/intensity:</a:t>
            </a:r>
            <a:endParaRPr/>
          </a:p>
          <a:p>
            <a:pPr indent="-76200" lvl="1" marL="627063"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	CSIRO data cube w/ 3 years Sentinel 2 data (71%)</a:t>
            </a:r>
            <a:endParaRPr/>
          </a:p>
          <a:p>
            <a:pPr indent="-265113" lvl="1" marL="892176" marR="0" rtl="0" algn="just">
              <a:lnSpc>
                <a:spcPct val="100000"/>
              </a:lnSpc>
              <a:spcBef>
                <a:spcPts val="0"/>
              </a:spcBef>
              <a:spcAft>
                <a:spcPts val="0"/>
              </a:spcAft>
              <a:buClr>
                <a:srgbClr val="000000"/>
              </a:buClr>
              <a:buSzPts val="1200"/>
              <a:buFont typeface="Arial"/>
              <a:buChar char="•"/>
            </a:pPr>
            <a:r>
              <a:rPr b="0" i="1" lang="en-US" sz="1200" u="none" cap="none" strike="noStrike">
                <a:solidFill>
                  <a:srgbClr val="000000"/>
                </a:solidFill>
                <a:latin typeface="Arial"/>
                <a:ea typeface="Arial"/>
                <a:cs typeface="Arial"/>
                <a:sym typeface="Arial"/>
              </a:rPr>
              <a:t>2 July dates </a:t>
            </a:r>
            <a:r>
              <a:rPr b="0" i="0" lang="en-US" sz="1200" u="none" cap="none" strike="noStrike">
                <a:solidFill>
                  <a:srgbClr val="000000"/>
                </a:solidFill>
                <a:latin typeface="Arial"/>
                <a:ea typeface="Arial"/>
                <a:cs typeface="Arial"/>
                <a:sym typeface="Arial"/>
              </a:rPr>
              <a:t>in 2024 of ENMAP data (69%)</a:t>
            </a:r>
            <a:endParaRPr/>
          </a:p>
          <a:p>
            <a:pPr indent="-265113" lvl="2" marL="892176"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RCM Intensity only (66%)</a:t>
            </a:r>
            <a:endParaRPr b="0" i="0" sz="1200" u="none" cap="none" strike="noStrike">
              <a:solidFill>
                <a:srgbClr val="000000"/>
              </a:solidFill>
              <a:latin typeface="Arial"/>
              <a:ea typeface="Arial"/>
              <a:cs typeface="Arial"/>
              <a:sym typeface="Arial"/>
            </a:endParaRPr>
          </a:p>
          <a:p>
            <a:pPr indent="-265113" lvl="2" marL="892176"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Sentinel-1 Intensity only (63%)</a:t>
            </a:r>
            <a:endParaRPr/>
          </a:p>
          <a:p>
            <a:pPr indent="-265113" lvl="2" marL="892176"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ALOS-2 PalSAR-2 Intensity only (54%)</a:t>
            </a:r>
            <a:endParaRPr/>
          </a:p>
          <a:p>
            <a:pPr indent="-285750" lvl="0" marL="2857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However, specific SAR sensors intensity improved particular ecotype classes’ accuracies over optical imagery alone :</a:t>
            </a:r>
            <a:endParaRPr/>
          </a:p>
          <a:p>
            <a:pPr indent="-285750" lvl="0" marL="896938"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	RCM  improved treed fen and upland classes.</a:t>
            </a:r>
            <a:endParaRPr/>
          </a:p>
          <a:p>
            <a:pPr indent="-285750" lvl="0" marL="896938"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	ALOS-2 PalSAR-2 improved treed bog class.</a:t>
            </a:r>
            <a:endParaRPr/>
          </a:p>
          <a:p>
            <a:pPr indent="-285750" lvl="0" marL="896938"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	Sentinel-1 improved upland class</a:t>
            </a:r>
            <a:endParaRPr/>
          </a:p>
          <a:p>
            <a:pPr indent="-285750" lvl="0" marL="2857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RCM polarimetric parameter stacks had comparable overall classification accuracies to optical imagery:</a:t>
            </a:r>
            <a:endParaRPr/>
          </a:p>
          <a:p>
            <a:pPr indent="-285750" lvl="1" marL="7429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RCM m-Chi decomposition (72%)</a:t>
            </a:r>
            <a:endParaRPr/>
          </a:p>
          <a:p>
            <a:pPr indent="-285750" lvl="1" marL="7429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RCM Stokes Vectors (71%)</a:t>
            </a:r>
            <a:endParaRPr/>
          </a:p>
          <a:p>
            <a:pPr indent="-285750" lvl="1" marL="742950" marR="0" rtl="0" algn="just">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RCM general pol. (e.g., deg of polarization) parameters (65%)</a:t>
            </a:r>
            <a:endParaRPr/>
          </a:p>
          <a:p>
            <a:pPr indent="-209550" lvl="0" marL="285750" marR="0" rtl="0" algn="just">
              <a:lnSpc>
                <a:spcPct val="100000"/>
              </a:lnSpc>
              <a:spcBef>
                <a:spcPts val="0"/>
              </a:spcBef>
              <a:spcAft>
                <a:spcPts val="0"/>
              </a:spcAft>
              <a:buClr>
                <a:srgbClr val="000000"/>
              </a:buClr>
              <a:buSzPts val="1200"/>
              <a:buFont typeface="Noto Sans Symbols"/>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6"/>
          <p:cNvSpPr txBox="1"/>
          <p:nvPr>
            <p:ph type="title"/>
          </p:nvPr>
        </p:nvSpPr>
        <p:spPr>
          <a:xfrm>
            <a:off x="99378" y="0"/>
            <a:ext cx="7811815"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550"/>
              <a:t>Outcomes Combined EO datasets: Overall Accuracies</a:t>
            </a:r>
            <a:endParaRPr sz="2550"/>
          </a:p>
        </p:txBody>
      </p:sp>
      <p:graphicFrame>
        <p:nvGraphicFramePr>
          <p:cNvPr id="213" name="Google Shape;213;p16"/>
          <p:cNvGraphicFramePr/>
          <p:nvPr/>
        </p:nvGraphicFramePr>
        <p:xfrm>
          <a:off x="99378" y="1351911"/>
          <a:ext cx="3000000" cy="3000000"/>
        </p:xfrm>
        <a:graphic>
          <a:graphicData uri="http://schemas.openxmlformats.org/drawingml/2006/table">
            <a:tbl>
              <a:tblPr bandRow="1" firstRow="1">
                <a:noFill/>
                <a:tableStyleId>{E50F2D12-EBDC-4B6C-9061-4AEBC7E25DB6}</a:tableStyleId>
              </a:tblPr>
              <a:tblGrid>
                <a:gridCol w="4024825"/>
                <a:gridCol w="1178025"/>
                <a:gridCol w="1849700"/>
                <a:gridCol w="1649175"/>
              </a:tblGrid>
              <a:tr h="384675">
                <a:tc>
                  <a:txBody>
                    <a:bodyPr/>
                    <a:lstStyle/>
                    <a:p>
                      <a:pPr indent="0" lvl="0" marL="0" marR="0" rtl="0" algn="ctr">
                        <a:lnSpc>
                          <a:spcPct val="100000"/>
                        </a:lnSpc>
                        <a:spcBef>
                          <a:spcPts val="0"/>
                        </a:spcBef>
                        <a:spcAft>
                          <a:spcPts val="0"/>
                        </a:spcAft>
                        <a:buNone/>
                      </a:pPr>
                      <a:r>
                        <a:rPr lang="en-US" sz="800" u="none" cap="none" strike="noStrike"/>
                        <a:t>EO Combinations</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Overall Accuracies</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Best Ecosystem Classes</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Worst Ecosystem Class</a:t>
                      </a:r>
                      <a:endParaRPr sz="800" u="none" cap="none" strike="noStrike"/>
                    </a:p>
                  </a:txBody>
                  <a:tcPr marT="34300" marB="34300" marR="68575" marL="68575"/>
                </a:tc>
              </a:tr>
              <a:tr h="308600">
                <a:tc>
                  <a:txBody>
                    <a:bodyPr/>
                    <a:lstStyle/>
                    <a:p>
                      <a:pPr indent="0" lvl="0" marL="0" marR="0" rtl="0" algn="l">
                        <a:lnSpc>
                          <a:spcPct val="100000"/>
                        </a:lnSpc>
                        <a:spcBef>
                          <a:spcPts val="0"/>
                        </a:spcBef>
                        <a:spcAft>
                          <a:spcPts val="0"/>
                        </a:spcAft>
                        <a:buClr>
                          <a:srgbClr val="000000"/>
                        </a:buClr>
                        <a:buSzPts val="800"/>
                        <a:buFont typeface="Arial"/>
                        <a:buNone/>
                      </a:pPr>
                      <a:r>
                        <a:rPr lang="en-US" sz="800" u="none" cap="none" strike="noStrike"/>
                        <a:t>S1, S2, RCM, ALOS, EnMAP, TanDEM-X, RCM - (‘Kitchen Sink’)</a:t>
                      </a:r>
                      <a:endParaRPr sz="800" u="none" cap="none" strike="noStrike"/>
                    </a:p>
                    <a:p>
                      <a:pPr indent="0" lvl="0" marL="0" marR="0" rtl="0" algn="l">
                        <a:lnSpc>
                          <a:spcPct val="100000"/>
                        </a:lnSpc>
                        <a:spcBef>
                          <a:spcPts val="0"/>
                        </a:spcBef>
                        <a:spcAft>
                          <a:spcPts val="0"/>
                        </a:spcAft>
                        <a:buNone/>
                      </a:pPr>
                      <a:r>
                        <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81%</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800" u="none" cap="none" strike="noStrike"/>
                        <a:t>Bare, water, coastal marshes, upland</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800"/>
                        <a:buFont typeface="Arial"/>
                        <a:buNone/>
                      </a:pPr>
                      <a:r>
                        <a:rPr lang="en-US" sz="800" u="none" cap="none" strike="noStrike"/>
                        <a:t>Treed bog</a:t>
                      </a:r>
                      <a:endParaRPr sz="800" u="none" cap="none" strike="noStrike"/>
                    </a:p>
                  </a:txBody>
                  <a:tcPr marT="34300" marB="34300" marR="68575" marL="68575"/>
                </a:tc>
              </a:tr>
              <a:tr h="278125">
                <a:tc>
                  <a:txBody>
                    <a:bodyPr/>
                    <a:lstStyle/>
                    <a:p>
                      <a:pPr indent="0" lvl="0" marL="0" marR="0" rtl="0" algn="l">
                        <a:lnSpc>
                          <a:spcPct val="100000"/>
                        </a:lnSpc>
                        <a:spcBef>
                          <a:spcPts val="0"/>
                        </a:spcBef>
                        <a:spcAft>
                          <a:spcPts val="0"/>
                        </a:spcAft>
                        <a:buNone/>
                      </a:pPr>
                      <a:r>
                        <a:rPr lang="en-US" sz="800" u="none" cap="none" strike="noStrike"/>
                        <a:t>S1, RCM, ALOS-2 PalSAR-2 (SAR Only)</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76%</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800" u="none" cap="none" strike="noStrike"/>
                        <a:t>Bare, water, treed bog</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800" u="none" cap="none" strike="noStrike"/>
                        <a:t>Swamp (treed/shrub)</a:t>
                      </a:r>
                      <a:endParaRPr sz="800" u="none" cap="none" strike="noStrike"/>
                    </a:p>
                  </a:txBody>
                  <a:tcPr marT="34300" marB="34300" marR="68575" marL="68575"/>
                </a:tc>
              </a:tr>
              <a:tr h="278125">
                <a:tc>
                  <a:txBody>
                    <a:bodyPr/>
                    <a:lstStyle/>
                    <a:p>
                      <a:pPr indent="0" lvl="0" marL="0" marR="0" rtl="0" algn="l">
                        <a:lnSpc>
                          <a:spcPct val="100000"/>
                        </a:lnSpc>
                        <a:spcBef>
                          <a:spcPts val="0"/>
                        </a:spcBef>
                        <a:spcAft>
                          <a:spcPts val="0"/>
                        </a:spcAft>
                        <a:buNone/>
                      </a:pPr>
                      <a:r>
                        <a:rPr lang="en-US" sz="800" u="none" cap="none" strike="noStrike"/>
                        <a:t>S2, RCM, ALOS-2 PalSAR-2 (SAR &amp; Optical minimized – CEOS cube)</a:t>
                      </a:r>
                      <a:endParaRPr sz="800" u="none" cap="none" strike="noStrike"/>
                    </a:p>
                  </a:txBody>
                  <a:tcPr marT="34300" marB="34300" marR="68575" marL="68575"/>
                </a:tc>
                <a:tc>
                  <a:txBody>
                    <a:bodyPr/>
                    <a:lstStyle/>
                    <a:p>
                      <a:pPr indent="0" lvl="0" marL="0" marR="0" rtl="0" algn="ctr">
                        <a:lnSpc>
                          <a:spcPct val="100000"/>
                        </a:lnSpc>
                        <a:spcBef>
                          <a:spcPts val="0"/>
                        </a:spcBef>
                        <a:spcAft>
                          <a:spcPts val="0"/>
                        </a:spcAft>
                        <a:buNone/>
                      </a:pPr>
                      <a:r>
                        <a:rPr lang="en-US" sz="800" u="none" cap="none" strike="noStrike"/>
                        <a:t>80%</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800" u="none" cap="none" strike="noStrike"/>
                        <a:t>Bare, water, treed fen, upland</a:t>
                      </a:r>
                      <a:endParaRPr sz="8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800" u="none" cap="none" strike="noStrike"/>
                        <a:t>Treed bog</a:t>
                      </a:r>
                      <a:endParaRPr sz="800" u="none" cap="none" strike="noStrike"/>
                    </a:p>
                  </a:txBody>
                  <a:tcPr marT="34300" marB="34300" marR="68575" marL="68575"/>
                </a:tc>
              </a:tr>
            </a:tbl>
          </a:graphicData>
        </a:graphic>
      </p:graphicFrame>
      <p:sp>
        <p:nvSpPr>
          <p:cNvPr id="214" name="Google Shape;214;p16"/>
          <p:cNvSpPr txBox="1"/>
          <p:nvPr/>
        </p:nvSpPr>
        <p:spPr>
          <a:xfrm>
            <a:off x="165027" y="848161"/>
            <a:ext cx="8260215" cy="49244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300" u="none" cap="none" strike="noStrike">
                <a:solidFill>
                  <a:srgbClr val="000000"/>
                </a:solidFill>
                <a:latin typeface="Arial"/>
                <a:ea typeface="Arial"/>
                <a:cs typeface="Arial"/>
                <a:sym typeface="Arial"/>
              </a:rPr>
              <a:t>Combining data types (e.g. optical and SAR or different SAR frequencies) improved overall accuracies along with individual class accuracies</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17"/>
          <p:cNvGraphicFramePr/>
          <p:nvPr/>
        </p:nvGraphicFramePr>
        <p:xfrm>
          <a:off x="644647" y="792375"/>
          <a:ext cx="3000000" cy="3000000"/>
        </p:xfrm>
        <a:graphic>
          <a:graphicData uri="http://schemas.openxmlformats.org/drawingml/2006/table">
            <a:tbl>
              <a:tblPr bandRow="1" firstCol="1" firstRow="1">
                <a:noFill/>
                <a:tableStyleId>{AF2FEB42-B17B-4E27-A4C1-0DC8C17FC5B1}</a:tableStyleId>
              </a:tblPr>
              <a:tblGrid>
                <a:gridCol w="1464150"/>
                <a:gridCol w="972325"/>
                <a:gridCol w="939900"/>
              </a:tblGrid>
              <a:tr h="426700">
                <a:tc>
                  <a:txBody>
                    <a:bodyPr/>
                    <a:lstStyle/>
                    <a:p>
                      <a:pPr indent="0" lvl="0" marL="0" marR="0" rtl="0" algn="l">
                        <a:lnSpc>
                          <a:spcPct val="100000"/>
                        </a:lnSpc>
                        <a:spcBef>
                          <a:spcPts val="0"/>
                        </a:spcBef>
                        <a:spcAft>
                          <a:spcPts val="0"/>
                        </a:spcAft>
                        <a:buNone/>
                      </a:pPr>
                      <a:r>
                        <a:rPr lang="en-US" sz="900" u="none" cap="none" strike="noStrike">
                          <a:solidFill>
                            <a:srgbClr val="000000"/>
                          </a:solidFill>
                        </a:rPr>
                        <a:t>Class</a:t>
                      </a:r>
                      <a:endParaRPr sz="900" u="none" cap="none" strike="noStrike">
                        <a:latin typeface="Arial"/>
                        <a:ea typeface="Arial"/>
                        <a:cs typeface="Arial"/>
                        <a:sym typeface="Arial"/>
                      </a:endParaRPr>
                    </a:p>
                  </a:txBody>
                  <a:tcPr marT="3450" marB="0" marR="3450" marL="3450" anchor="b"/>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Producer’s  Accuracy (%)</a:t>
                      </a:r>
                      <a:endParaRPr sz="900" u="none" cap="none" strike="noStrike">
                        <a:latin typeface="Arial"/>
                        <a:ea typeface="Arial"/>
                        <a:cs typeface="Arial"/>
                        <a:sym typeface="Arial"/>
                      </a:endParaRPr>
                    </a:p>
                  </a:txBody>
                  <a:tcPr marT="3450" marB="0" marR="3450" marL="3450" anchor="b"/>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User’s Accuracy (%)</a:t>
                      </a:r>
                      <a:endParaRPr sz="900" u="none" cap="none" strike="noStrike">
                        <a:latin typeface="Arial"/>
                        <a:ea typeface="Arial"/>
                        <a:cs typeface="Arial"/>
                        <a:sym typeface="Arial"/>
                      </a:endParaRPr>
                    </a:p>
                  </a:txBody>
                  <a:tcPr marT="3450" marB="0" marR="3450" marL="3450" anchor="b"/>
                </a:tc>
              </a:tr>
              <a:tr h="460925">
                <a:tc>
                  <a:txBody>
                    <a:bodyPr/>
                    <a:lstStyle/>
                    <a:p>
                      <a:pPr indent="0" lvl="0" marL="0" marR="0" rtl="0" algn="l">
                        <a:lnSpc>
                          <a:spcPct val="100000"/>
                        </a:lnSpc>
                        <a:spcBef>
                          <a:spcPts val="0"/>
                        </a:spcBef>
                        <a:spcAft>
                          <a:spcPts val="0"/>
                        </a:spcAft>
                        <a:buNone/>
                      </a:pPr>
                      <a:r>
                        <a:rPr lang="en-US" sz="900" u="none" cap="none" strike="noStrike">
                          <a:solidFill>
                            <a:srgbClr val="000000"/>
                          </a:solidFill>
                        </a:rPr>
                        <a:t>Upland</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77.6</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79.2</a:t>
                      </a:r>
                      <a:endParaRPr b="0" sz="1000" u="none" cap="none" strike="noStrike">
                        <a:latin typeface="Arial"/>
                        <a:ea typeface="Arial"/>
                        <a:cs typeface="Arial"/>
                        <a:sym typeface="Arial"/>
                      </a:endParaRPr>
                    </a:p>
                  </a:txBody>
                  <a:tcPr marT="3450" marB="0" marR="3450" marL="3450" anchor="b"/>
                </a:tc>
              </a:tr>
              <a:tr h="460925">
                <a:tc>
                  <a:txBody>
                    <a:bodyPr/>
                    <a:lstStyle/>
                    <a:p>
                      <a:pPr indent="0" lvl="0" marL="0" marR="0" rtl="0" algn="l">
                        <a:lnSpc>
                          <a:spcPct val="100000"/>
                        </a:lnSpc>
                        <a:spcBef>
                          <a:spcPts val="0"/>
                        </a:spcBef>
                        <a:spcAft>
                          <a:spcPts val="0"/>
                        </a:spcAft>
                        <a:buNone/>
                      </a:pPr>
                      <a:r>
                        <a:rPr lang="en-US" sz="900" u="none" cap="none" strike="noStrike">
                          <a:solidFill>
                            <a:srgbClr val="000000"/>
                          </a:solidFill>
                        </a:rPr>
                        <a:t>Treed Bog</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34.5</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96.0</a:t>
                      </a:r>
                      <a:endParaRPr b="0" sz="1000" u="none" cap="none" strike="noStrike">
                        <a:latin typeface="Arial"/>
                        <a:ea typeface="Arial"/>
                        <a:cs typeface="Arial"/>
                        <a:sym typeface="Arial"/>
                      </a:endParaRPr>
                    </a:p>
                  </a:txBody>
                  <a:tcPr marT="3450" marB="0" marR="3450" marL="3450" anchor="b"/>
                </a:tc>
              </a:tr>
              <a:tr h="428625">
                <a:tc>
                  <a:txBody>
                    <a:bodyPr/>
                    <a:lstStyle/>
                    <a:p>
                      <a:pPr indent="0" lvl="0" marL="0" marR="0" rtl="0" algn="l">
                        <a:lnSpc>
                          <a:spcPct val="100000"/>
                        </a:lnSpc>
                        <a:spcBef>
                          <a:spcPts val="0"/>
                        </a:spcBef>
                        <a:spcAft>
                          <a:spcPts val="0"/>
                        </a:spcAft>
                        <a:buNone/>
                      </a:pPr>
                      <a:r>
                        <a:rPr lang="en-US" sz="900" u="none" cap="none" strike="noStrike">
                          <a:solidFill>
                            <a:srgbClr val="000000"/>
                          </a:solidFill>
                        </a:rPr>
                        <a:t>Bog (Graminoid/Sphagnum)</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56.6</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23.0</a:t>
                      </a:r>
                      <a:endParaRPr b="0" sz="1000" u="none" cap="none" strike="noStrike">
                        <a:latin typeface="Arial"/>
                        <a:ea typeface="Arial"/>
                        <a:cs typeface="Arial"/>
                        <a:sym typeface="Arial"/>
                      </a:endParaRPr>
                    </a:p>
                  </a:txBody>
                  <a:tcPr marT="3450" marB="0" marR="3450" marL="3450" anchor="b"/>
                </a:tc>
              </a:tr>
              <a:tr h="259375">
                <a:tc>
                  <a:txBody>
                    <a:bodyPr/>
                    <a:lstStyle/>
                    <a:p>
                      <a:pPr indent="0" lvl="0" marL="0" marR="0" rtl="0" algn="l">
                        <a:lnSpc>
                          <a:spcPct val="100000"/>
                        </a:lnSpc>
                        <a:spcBef>
                          <a:spcPts val="0"/>
                        </a:spcBef>
                        <a:spcAft>
                          <a:spcPts val="0"/>
                        </a:spcAft>
                        <a:buNone/>
                      </a:pPr>
                      <a:r>
                        <a:rPr lang="en-US" sz="900" u="none" cap="none" strike="noStrike">
                          <a:solidFill>
                            <a:srgbClr val="000000"/>
                          </a:solidFill>
                        </a:rPr>
                        <a:t>Treed Fen</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85.0</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52.0</a:t>
                      </a:r>
                      <a:endParaRPr b="0" sz="1000" u="none" cap="none" strike="noStrike">
                        <a:latin typeface="Arial"/>
                        <a:ea typeface="Arial"/>
                        <a:cs typeface="Arial"/>
                        <a:sym typeface="Arial"/>
                      </a:endParaRPr>
                    </a:p>
                  </a:txBody>
                  <a:tcPr marT="3450" marB="0" marR="3450" marL="3450" anchor="b"/>
                </a:tc>
              </a:tr>
              <a:tr h="492425">
                <a:tc>
                  <a:txBody>
                    <a:bodyPr/>
                    <a:lstStyle/>
                    <a:p>
                      <a:pPr indent="0" lvl="0" marL="0" marR="0" rtl="0" algn="l">
                        <a:lnSpc>
                          <a:spcPct val="100000"/>
                        </a:lnSpc>
                        <a:spcBef>
                          <a:spcPts val="0"/>
                        </a:spcBef>
                        <a:spcAft>
                          <a:spcPts val="0"/>
                        </a:spcAft>
                        <a:buNone/>
                      </a:pPr>
                      <a:r>
                        <a:rPr lang="en-US" sz="900" u="none" cap="none" strike="noStrike">
                          <a:solidFill>
                            <a:srgbClr val="000000"/>
                          </a:solidFill>
                        </a:rPr>
                        <a:t>Fen (Shrub/ Graminoid)</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60.0</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74.0</a:t>
                      </a:r>
                      <a:endParaRPr b="0" sz="1000" u="none" cap="none" strike="noStrike">
                        <a:latin typeface="Arial"/>
                        <a:ea typeface="Arial"/>
                        <a:cs typeface="Arial"/>
                        <a:sym typeface="Arial"/>
                      </a:endParaRPr>
                    </a:p>
                  </a:txBody>
                  <a:tcPr marT="3450" marB="0" marR="3450" marL="3450" anchor="b"/>
                </a:tc>
              </a:tr>
              <a:tr h="418500">
                <a:tc>
                  <a:txBody>
                    <a:bodyPr/>
                    <a:lstStyle/>
                    <a:p>
                      <a:pPr indent="0" lvl="0" marL="0" marR="0" rtl="0" algn="l">
                        <a:lnSpc>
                          <a:spcPct val="100000"/>
                        </a:lnSpc>
                        <a:spcBef>
                          <a:spcPts val="0"/>
                        </a:spcBef>
                        <a:spcAft>
                          <a:spcPts val="0"/>
                        </a:spcAft>
                        <a:buNone/>
                      </a:pPr>
                      <a:r>
                        <a:rPr lang="en-US" sz="900" u="none" cap="none" strike="noStrike">
                          <a:solidFill>
                            <a:srgbClr val="000000"/>
                          </a:solidFill>
                        </a:rPr>
                        <a:t>Swamp (Treed / Shrub)</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71.2</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38.0</a:t>
                      </a:r>
                      <a:endParaRPr b="0" sz="1000" u="none" cap="none" strike="noStrike">
                        <a:latin typeface="Arial"/>
                        <a:ea typeface="Arial"/>
                        <a:cs typeface="Arial"/>
                        <a:sym typeface="Arial"/>
                      </a:endParaRPr>
                    </a:p>
                  </a:txBody>
                  <a:tcPr marT="3450" marB="0" marR="3450" marL="3450" anchor="b"/>
                </a:tc>
              </a:tr>
              <a:tr h="486775">
                <a:tc>
                  <a:txBody>
                    <a:bodyPr/>
                    <a:lstStyle/>
                    <a:p>
                      <a:pPr indent="0" lvl="0" marL="0" marR="0" rtl="0" algn="l">
                        <a:lnSpc>
                          <a:spcPct val="100000"/>
                        </a:lnSpc>
                        <a:spcBef>
                          <a:spcPts val="0"/>
                        </a:spcBef>
                        <a:spcAft>
                          <a:spcPts val="0"/>
                        </a:spcAft>
                        <a:buNone/>
                      </a:pPr>
                      <a:r>
                        <a:rPr lang="en-US" sz="900" u="none" cap="none" strike="noStrike">
                          <a:solidFill>
                            <a:srgbClr val="000000"/>
                          </a:solidFill>
                        </a:rPr>
                        <a:t>Coastal Marsh</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63.0</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50.4</a:t>
                      </a:r>
                      <a:endParaRPr b="0" sz="1000" u="none" cap="none" strike="noStrike">
                        <a:latin typeface="Arial"/>
                        <a:ea typeface="Arial"/>
                        <a:cs typeface="Arial"/>
                        <a:sym typeface="Arial"/>
                      </a:endParaRPr>
                    </a:p>
                  </a:txBody>
                  <a:tcPr marT="3450" marB="0" marR="3450" marL="3450" anchor="b"/>
                </a:tc>
              </a:tr>
              <a:tr h="232175">
                <a:tc>
                  <a:txBody>
                    <a:bodyPr/>
                    <a:lstStyle/>
                    <a:p>
                      <a:pPr indent="0" lvl="0" marL="0" marR="0" rtl="0" algn="l">
                        <a:lnSpc>
                          <a:spcPct val="100000"/>
                        </a:lnSpc>
                        <a:spcBef>
                          <a:spcPts val="0"/>
                        </a:spcBef>
                        <a:spcAft>
                          <a:spcPts val="0"/>
                        </a:spcAft>
                        <a:buNone/>
                      </a:pPr>
                      <a:r>
                        <a:rPr lang="en-US" sz="900" u="none" cap="none" strike="noStrike">
                          <a:solidFill>
                            <a:srgbClr val="000000"/>
                          </a:solidFill>
                        </a:rPr>
                        <a:t>Water</a:t>
                      </a:r>
                      <a:endParaRPr sz="9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93.5</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91.4</a:t>
                      </a:r>
                      <a:endParaRPr b="0" sz="1000" u="none" cap="none" strike="noStrike">
                        <a:latin typeface="Arial"/>
                        <a:ea typeface="Arial"/>
                        <a:cs typeface="Arial"/>
                        <a:sym typeface="Arial"/>
                      </a:endParaRPr>
                    </a:p>
                  </a:txBody>
                  <a:tcPr marT="3450" marB="0" marR="3450" marL="3450" anchor="b"/>
                </a:tc>
              </a:tr>
              <a:tr h="223300">
                <a:tc>
                  <a:txBody>
                    <a:bodyPr/>
                    <a:lstStyle/>
                    <a:p>
                      <a:pPr indent="0" lvl="0" marL="0" marR="0" rtl="0" algn="l">
                        <a:lnSpc>
                          <a:spcPct val="100000"/>
                        </a:lnSpc>
                        <a:spcBef>
                          <a:spcPts val="0"/>
                        </a:spcBef>
                        <a:spcAft>
                          <a:spcPts val="0"/>
                        </a:spcAft>
                        <a:buNone/>
                      </a:pPr>
                      <a:r>
                        <a:rPr lang="en-US" sz="800" u="none" cap="none" strike="noStrike">
                          <a:solidFill>
                            <a:srgbClr val="000000"/>
                          </a:solidFill>
                        </a:rPr>
                        <a:t>Bare</a:t>
                      </a:r>
                      <a:endParaRPr sz="8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solidFill>
                            <a:srgbClr val="000000"/>
                          </a:solidFill>
                          <a:latin typeface="Arial"/>
                          <a:ea typeface="Arial"/>
                          <a:cs typeface="Arial"/>
                          <a:sym typeface="Arial"/>
                        </a:rPr>
                        <a:t>85.2</a:t>
                      </a:r>
                      <a:endParaRPr b="0" sz="1000" u="none" cap="none" strike="noStrike">
                        <a:latin typeface="Arial"/>
                        <a:ea typeface="Arial"/>
                        <a:cs typeface="Arial"/>
                        <a:sym typeface="Arial"/>
                      </a:endParaRPr>
                    </a:p>
                  </a:txBody>
                  <a:tcPr marT="3450" marB="0" marR="3450" marL="3450" anchor="b"/>
                </a:tc>
                <a:tc>
                  <a:txBody>
                    <a:bodyPr/>
                    <a:lstStyle/>
                    <a:p>
                      <a:pPr indent="0" lvl="0" marL="0" marR="0" rtl="0" algn="ctr">
                        <a:lnSpc>
                          <a:spcPct val="100000"/>
                        </a:lnSpc>
                        <a:spcBef>
                          <a:spcPts val="0"/>
                        </a:spcBef>
                        <a:spcAft>
                          <a:spcPts val="0"/>
                        </a:spcAft>
                        <a:buNone/>
                      </a:pPr>
                      <a:r>
                        <a:rPr b="0" lang="en-US" sz="1000" u="none" cap="none" strike="noStrike">
                          <a:latin typeface="Arial"/>
                          <a:ea typeface="Arial"/>
                          <a:cs typeface="Arial"/>
                          <a:sym typeface="Arial"/>
                        </a:rPr>
                        <a:t>95.2</a:t>
                      </a:r>
                      <a:endParaRPr/>
                    </a:p>
                  </a:txBody>
                  <a:tcPr marT="3450" marB="0" marR="3450" marL="3450" anchor="b"/>
                </a:tc>
              </a:tr>
            </a:tbl>
          </a:graphicData>
        </a:graphic>
      </p:graphicFrame>
      <p:sp>
        <p:nvSpPr>
          <p:cNvPr id="220" name="Google Shape;220;p17"/>
          <p:cNvSpPr/>
          <p:nvPr/>
        </p:nvSpPr>
        <p:spPr>
          <a:xfrm>
            <a:off x="2077088" y="925265"/>
            <a:ext cx="18806263"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1" name="Google Shape;221;p17"/>
          <p:cNvSpPr txBox="1"/>
          <p:nvPr>
            <p:ph type="title"/>
          </p:nvPr>
        </p:nvSpPr>
        <p:spPr>
          <a:xfrm>
            <a:off x="42268" y="67865"/>
            <a:ext cx="8229600" cy="85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4400"/>
              <a:buNone/>
            </a:pPr>
            <a:r>
              <a:rPr lang="en-US" sz="2400">
                <a:solidFill>
                  <a:schemeClr val="lt1"/>
                </a:solidFill>
              </a:rPr>
              <a:t>Class Comparison S2 Only &amp; Combined Results</a:t>
            </a:r>
            <a:br>
              <a:rPr lang="en-US" sz="2400">
                <a:solidFill>
                  <a:schemeClr val="lt1"/>
                </a:solidFill>
              </a:rPr>
            </a:br>
            <a:endParaRPr sz="2400">
              <a:solidFill>
                <a:schemeClr val="lt1"/>
              </a:solidFill>
            </a:endParaRPr>
          </a:p>
        </p:txBody>
      </p:sp>
      <p:sp>
        <p:nvSpPr>
          <p:cNvPr id="222" name="Google Shape;222;p17"/>
          <p:cNvSpPr txBox="1"/>
          <p:nvPr/>
        </p:nvSpPr>
        <p:spPr>
          <a:xfrm>
            <a:off x="540787" y="4669389"/>
            <a:ext cx="33274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CSIRO Data Cube/Sentinel 2</a:t>
            </a:r>
            <a:endParaRPr/>
          </a:p>
        </p:txBody>
      </p:sp>
      <p:graphicFrame>
        <p:nvGraphicFramePr>
          <p:cNvPr id="223" name="Google Shape;223;p17"/>
          <p:cNvGraphicFramePr/>
          <p:nvPr/>
        </p:nvGraphicFramePr>
        <p:xfrm>
          <a:off x="5240215" y="803594"/>
          <a:ext cx="3000000" cy="3000000"/>
        </p:xfrm>
        <a:graphic>
          <a:graphicData uri="http://schemas.openxmlformats.org/drawingml/2006/table">
            <a:tbl>
              <a:tblPr bandRow="1" firstCol="1" firstRow="1">
                <a:noFill/>
                <a:tableStyleId>{AF2FEB42-B17B-4E27-A4C1-0DC8C17FC5B1}</a:tableStyleId>
              </a:tblPr>
              <a:tblGrid>
                <a:gridCol w="1413300"/>
                <a:gridCol w="938550"/>
                <a:gridCol w="907275"/>
              </a:tblGrid>
              <a:tr h="439525">
                <a:tc>
                  <a:txBody>
                    <a:bodyPr/>
                    <a:lstStyle/>
                    <a:p>
                      <a:pPr indent="0" lvl="0" marL="0" marR="0" rtl="0" algn="l">
                        <a:lnSpc>
                          <a:spcPct val="100000"/>
                        </a:lnSpc>
                        <a:spcBef>
                          <a:spcPts val="0"/>
                        </a:spcBef>
                        <a:spcAft>
                          <a:spcPts val="0"/>
                        </a:spcAft>
                        <a:buNone/>
                      </a:pPr>
                      <a:r>
                        <a:rPr lang="en-US" sz="900" u="none" cap="none" strike="noStrike">
                          <a:solidFill>
                            <a:srgbClr val="000000"/>
                          </a:solidFill>
                        </a:rPr>
                        <a:t>Class</a:t>
                      </a:r>
                      <a:endParaRPr sz="900" u="none" cap="none" strike="noStrike">
                        <a:latin typeface="Arial"/>
                        <a:ea typeface="Arial"/>
                        <a:cs typeface="Arial"/>
                        <a:sym typeface="Arial"/>
                      </a:endParaRPr>
                    </a:p>
                  </a:txBody>
                  <a:tcPr marT="3450" marB="0" marR="3450" marL="3450" anchor="b"/>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Producer’s  Accuracy (%)</a:t>
                      </a:r>
                      <a:endParaRPr sz="900" u="none" cap="none" strike="noStrike">
                        <a:latin typeface="Arial"/>
                        <a:ea typeface="Arial"/>
                        <a:cs typeface="Arial"/>
                        <a:sym typeface="Arial"/>
                      </a:endParaRPr>
                    </a:p>
                  </a:txBody>
                  <a:tcPr marT="3450" marB="0" marR="3450" marL="3450" anchor="b"/>
                </a:tc>
                <a:tc>
                  <a:txBody>
                    <a:bodyPr/>
                    <a:lstStyle/>
                    <a:p>
                      <a:pPr indent="0" lvl="0" marL="0" marR="0" rtl="0" algn="l">
                        <a:lnSpc>
                          <a:spcPct val="100000"/>
                        </a:lnSpc>
                        <a:spcBef>
                          <a:spcPts val="0"/>
                        </a:spcBef>
                        <a:spcAft>
                          <a:spcPts val="0"/>
                        </a:spcAft>
                        <a:buNone/>
                      </a:pPr>
                      <a:r>
                        <a:rPr lang="en-US" sz="900" u="none" cap="none" strike="noStrike">
                          <a:solidFill>
                            <a:srgbClr val="000000"/>
                          </a:solidFill>
                        </a:rPr>
                        <a:t>User’s Accuracy (%)</a:t>
                      </a:r>
                      <a:endParaRPr sz="900" u="none" cap="none" strike="noStrike">
                        <a:latin typeface="Arial"/>
                        <a:ea typeface="Arial"/>
                        <a:cs typeface="Arial"/>
                        <a:sym typeface="Arial"/>
                      </a:endParaRPr>
                    </a:p>
                  </a:txBody>
                  <a:tcPr marT="3450" marB="0" marR="3450" marL="3450" anchor="b"/>
                </a:tc>
              </a:tr>
              <a:tr h="474775">
                <a:tc>
                  <a:txBody>
                    <a:bodyPr/>
                    <a:lstStyle/>
                    <a:p>
                      <a:pPr indent="0" lvl="0" marL="0" marR="0" rtl="0" algn="l">
                        <a:lnSpc>
                          <a:spcPct val="100000"/>
                        </a:lnSpc>
                        <a:spcBef>
                          <a:spcPts val="0"/>
                        </a:spcBef>
                        <a:spcAft>
                          <a:spcPts val="0"/>
                        </a:spcAft>
                        <a:buNone/>
                      </a:pPr>
                      <a:r>
                        <a:rPr lang="en-US" sz="900" u="none" cap="none" strike="noStrike">
                          <a:solidFill>
                            <a:schemeClr val="dk1"/>
                          </a:solidFill>
                        </a:rPr>
                        <a:t>Upland</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81.8</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85.4</a:t>
                      </a:r>
                      <a:endParaRPr b="0" i="0" sz="1000" u="none" cap="none" strike="noStrike">
                        <a:solidFill>
                          <a:schemeClr val="dk1"/>
                        </a:solidFill>
                        <a:latin typeface="Calibri"/>
                        <a:ea typeface="Calibri"/>
                        <a:cs typeface="Calibri"/>
                        <a:sym typeface="Calibri"/>
                      </a:endParaRPr>
                    </a:p>
                  </a:txBody>
                  <a:tcPr marT="7625" marB="0" marR="7625" marL="7625" anchor="b"/>
                </a:tc>
              </a:tr>
              <a:tr h="474775">
                <a:tc>
                  <a:txBody>
                    <a:bodyPr/>
                    <a:lstStyle/>
                    <a:p>
                      <a:pPr indent="0" lvl="0" marL="0" marR="0" rtl="0" algn="l">
                        <a:lnSpc>
                          <a:spcPct val="100000"/>
                        </a:lnSpc>
                        <a:spcBef>
                          <a:spcPts val="0"/>
                        </a:spcBef>
                        <a:spcAft>
                          <a:spcPts val="0"/>
                        </a:spcAft>
                        <a:buNone/>
                      </a:pPr>
                      <a:r>
                        <a:rPr lang="en-US" sz="900" u="none" cap="none" strike="noStrike">
                          <a:solidFill>
                            <a:schemeClr val="dk1"/>
                          </a:solidFill>
                        </a:rPr>
                        <a:t>Treed Bog</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3.5</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50.0</a:t>
                      </a:r>
                      <a:endParaRPr b="0" i="0" sz="1000" u="none" cap="none" strike="noStrike">
                        <a:solidFill>
                          <a:schemeClr val="dk1"/>
                        </a:solidFill>
                        <a:latin typeface="Calibri"/>
                        <a:ea typeface="Calibri"/>
                        <a:cs typeface="Calibri"/>
                        <a:sym typeface="Calibri"/>
                      </a:endParaRPr>
                    </a:p>
                  </a:txBody>
                  <a:tcPr marT="7625" marB="0" marR="7625" marL="7625" anchor="b"/>
                </a:tc>
              </a:tr>
              <a:tr h="444725">
                <a:tc>
                  <a:txBody>
                    <a:bodyPr/>
                    <a:lstStyle/>
                    <a:p>
                      <a:pPr indent="0" lvl="0" marL="0" marR="0" rtl="0" algn="l">
                        <a:lnSpc>
                          <a:spcPct val="100000"/>
                        </a:lnSpc>
                        <a:spcBef>
                          <a:spcPts val="0"/>
                        </a:spcBef>
                        <a:spcAft>
                          <a:spcPts val="0"/>
                        </a:spcAft>
                        <a:buNone/>
                      </a:pPr>
                      <a:r>
                        <a:rPr lang="en-US" sz="900" u="none" cap="none" strike="noStrike">
                          <a:solidFill>
                            <a:schemeClr val="dk1"/>
                          </a:solidFill>
                        </a:rPr>
                        <a:t>Bog (Graminoid/Sphagnum)</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94.4</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54.7</a:t>
                      </a:r>
                      <a:endParaRPr b="0" i="0" sz="1000" u="none" cap="none" strike="noStrike">
                        <a:solidFill>
                          <a:schemeClr val="dk1"/>
                        </a:solidFill>
                        <a:latin typeface="Calibri"/>
                        <a:ea typeface="Calibri"/>
                        <a:cs typeface="Calibri"/>
                        <a:sym typeface="Calibri"/>
                      </a:endParaRPr>
                    </a:p>
                  </a:txBody>
                  <a:tcPr marT="7625" marB="0" marR="7625" marL="7625" anchor="b"/>
                </a:tc>
              </a:tr>
              <a:tr h="267175">
                <a:tc>
                  <a:txBody>
                    <a:bodyPr/>
                    <a:lstStyle/>
                    <a:p>
                      <a:pPr indent="0" lvl="0" marL="0" marR="0" rtl="0" algn="l">
                        <a:lnSpc>
                          <a:spcPct val="100000"/>
                        </a:lnSpc>
                        <a:spcBef>
                          <a:spcPts val="0"/>
                        </a:spcBef>
                        <a:spcAft>
                          <a:spcPts val="0"/>
                        </a:spcAft>
                        <a:buNone/>
                      </a:pPr>
                      <a:r>
                        <a:rPr lang="en-US" sz="900" u="none" cap="none" strike="noStrike">
                          <a:solidFill>
                            <a:schemeClr val="dk1"/>
                          </a:solidFill>
                        </a:rPr>
                        <a:t>Treed Fen</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95.0</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63.5</a:t>
                      </a:r>
                      <a:endParaRPr b="0" i="0" sz="1000" u="none" cap="none" strike="noStrike">
                        <a:solidFill>
                          <a:schemeClr val="dk1"/>
                        </a:solidFill>
                        <a:latin typeface="Calibri"/>
                        <a:ea typeface="Calibri"/>
                        <a:cs typeface="Calibri"/>
                        <a:sym typeface="Calibri"/>
                      </a:endParaRPr>
                    </a:p>
                  </a:txBody>
                  <a:tcPr marT="7625" marB="0" marR="7625" marL="7625" anchor="b"/>
                </a:tc>
              </a:tr>
              <a:tr h="507200">
                <a:tc>
                  <a:txBody>
                    <a:bodyPr/>
                    <a:lstStyle/>
                    <a:p>
                      <a:pPr indent="0" lvl="0" marL="0" marR="0" rtl="0" algn="l">
                        <a:lnSpc>
                          <a:spcPct val="100000"/>
                        </a:lnSpc>
                        <a:spcBef>
                          <a:spcPts val="0"/>
                        </a:spcBef>
                        <a:spcAft>
                          <a:spcPts val="0"/>
                        </a:spcAft>
                        <a:buNone/>
                      </a:pPr>
                      <a:r>
                        <a:rPr lang="en-US" sz="900" u="none" cap="none" strike="noStrike">
                          <a:solidFill>
                            <a:schemeClr val="dk1"/>
                          </a:solidFill>
                        </a:rPr>
                        <a:t>Fen (shrub/ Graminoid)</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71.0</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84.0</a:t>
                      </a:r>
                      <a:endParaRPr b="0" i="0" sz="1000" u="none" cap="none" strike="noStrike">
                        <a:solidFill>
                          <a:schemeClr val="dk1"/>
                        </a:solidFill>
                        <a:latin typeface="Calibri"/>
                        <a:ea typeface="Calibri"/>
                        <a:cs typeface="Calibri"/>
                        <a:sym typeface="Calibri"/>
                      </a:endParaRPr>
                    </a:p>
                  </a:txBody>
                  <a:tcPr marT="7625" marB="0" marR="7625" marL="7625" anchor="b"/>
                </a:tc>
              </a:tr>
              <a:tr h="431075">
                <a:tc>
                  <a:txBody>
                    <a:bodyPr/>
                    <a:lstStyle/>
                    <a:p>
                      <a:pPr indent="0" lvl="0" marL="0" marR="0" rtl="0" algn="l">
                        <a:lnSpc>
                          <a:spcPct val="100000"/>
                        </a:lnSpc>
                        <a:spcBef>
                          <a:spcPts val="0"/>
                        </a:spcBef>
                        <a:spcAft>
                          <a:spcPts val="0"/>
                        </a:spcAft>
                        <a:buNone/>
                      </a:pPr>
                      <a:r>
                        <a:rPr lang="en-US" sz="900" u="none" cap="none" strike="noStrike">
                          <a:solidFill>
                            <a:schemeClr val="dk1"/>
                          </a:solidFill>
                        </a:rPr>
                        <a:t>Swamp (Treed / Shrub)</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80.3</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43.0</a:t>
                      </a:r>
                      <a:endParaRPr b="0" i="0" sz="1000" u="none" cap="none" strike="noStrike">
                        <a:solidFill>
                          <a:schemeClr val="dk1"/>
                        </a:solidFill>
                        <a:latin typeface="Calibri"/>
                        <a:ea typeface="Calibri"/>
                        <a:cs typeface="Calibri"/>
                        <a:sym typeface="Calibri"/>
                      </a:endParaRPr>
                    </a:p>
                  </a:txBody>
                  <a:tcPr marT="7625" marB="0" marR="7625" marL="7625" anchor="b"/>
                </a:tc>
              </a:tr>
              <a:tr h="357400">
                <a:tc>
                  <a:txBody>
                    <a:bodyPr/>
                    <a:lstStyle/>
                    <a:p>
                      <a:pPr indent="0" lvl="0" marL="0" marR="0" rtl="0" algn="l">
                        <a:lnSpc>
                          <a:spcPct val="100000"/>
                        </a:lnSpc>
                        <a:spcBef>
                          <a:spcPts val="0"/>
                        </a:spcBef>
                        <a:spcAft>
                          <a:spcPts val="0"/>
                        </a:spcAft>
                        <a:buNone/>
                      </a:pPr>
                      <a:r>
                        <a:rPr lang="en-US" sz="900" u="none" cap="none" strike="noStrike">
                          <a:solidFill>
                            <a:schemeClr val="dk1"/>
                          </a:solidFill>
                        </a:rPr>
                        <a:t>Coastal Marsh</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86.6</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72.4</a:t>
                      </a:r>
                      <a:endParaRPr b="0" i="0" sz="1000" u="none" cap="none" strike="noStrike">
                        <a:solidFill>
                          <a:schemeClr val="dk1"/>
                        </a:solidFill>
                        <a:latin typeface="Calibri"/>
                        <a:ea typeface="Calibri"/>
                        <a:cs typeface="Calibri"/>
                        <a:sym typeface="Calibri"/>
                      </a:endParaRPr>
                    </a:p>
                  </a:txBody>
                  <a:tcPr marT="7625" marB="0" marR="7625" marL="7625" anchor="b"/>
                </a:tc>
              </a:tr>
              <a:tr h="239150">
                <a:tc>
                  <a:txBody>
                    <a:bodyPr/>
                    <a:lstStyle/>
                    <a:p>
                      <a:pPr indent="0" lvl="0" marL="0" marR="0" rtl="0" algn="l">
                        <a:lnSpc>
                          <a:spcPct val="100000"/>
                        </a:lnSpc>
                        <a:spcBef>
                          <a:spcPts val="0"/>
                        </a:spcBef>
                        <a:spcAft>
                          <a:spcPts val="0"/>
                        </a:spcAft>
                        <a:buNone/>
                      </a:pPr>
                      <a:r>
                        <a:rPr lang="en-US" sz="900" u="none" cap="none" strike="noStrike">
                          <a:solidFill>
                            <a:schemeClr val="dk1"/>
                          </a:solidFill>
                        </a:rPr>
                        <a:t>Water</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94.6</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95.2</a:t>
                      </a:r>
                      <a:endParaRPr b="0" i="0" sz="1000" u="none" cap="none" strike="noStrike">
                        <a:solidFill>
                          <a:schemeClr val="dk1"/>
                        </a:solidFill>
                        <a:latin typeface="Calibri"/>
                        <a:ea typeface="Calibri"/>
                        <a:cs typeface="Calibri"/>
                        <a:sym typeface="Calibri"/>
                      </a:endParaRPr>
                    </a:p>
                  </a:txBody>
                  <a:tcPr marT="7625" marB="0" marR="7625" marL="7625" anchor="b"/>
                </a:tc>
              </a:tr>
              <a:tr h="230000">
                <a:tc>
                  <a:txBody>
                    <a:bodyPr/>
                    <a:lstStyle/>
                    <a:p>
                      <a:pPr indent="0" lvl="0" marL="0" marR="0" rtl="0" algn="l">
                        <a:lnSpc>
                          <a:spcPct val="100000"/>
                        </a:lnSpc>
                        <a:spcBef>
                          <a:spcPts val="0"/>
                        </a:spcBef>
                        <a:spcAft>
                          <a:spcPts val="0"/>
                        </a:spcAft>
                        <a:buNone/>
                      </a:pPr>
                      <a:r>
                        <a:rPr lang="en-US" sz="900" u="none" cap="none" strike="noStrike">
                          <a:solidFill>
                            <a:schemeClr val="dk1"/>
                          </a:solidFill>
                        </a:rPr>
                        <a:t>Bare</a:t>
                      </a:r>
                      <a:endParaRPr b="0" i="0" sz="9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83.9</a:t>
                      </a:r>
                      <a:endParaRPr b="0" i="0" sz="1000" u="none" cap="none" strike="noStrike">
                        <a:solidFill>
                          <a:schemeClr val="dk1"/>
                        </a:solidFill>
                        <a:latin typeface="Calibri"/>
                        <a:ea typeface="Calibri"/>
                        <a:cs typeface="Calibri"/>
                        <a:sym typeface="Calibri"/>
                      </a:endParaRPr>
                    </a:p>
                  </a:txBody>
                  <a:tcPr marT="7625" marB="0" marR="7625" marL="7625" anchor="b"/>
                </a:tc>
                <a:tc>
                  <a:txBody>
                    <a:bodyPr/>
                    <a:lstStyle/>
                    <a:p>
                      <a:pPr indent="0" lvl="0" marL="0" marR="0" rtl="0" algn="r">
                        <a:lnSpc>
                          <a:spcPct val="100000"/>
                        </a:lnSpc>
                        <a:spcBef>
                          <a:spcPts val="0"/>
                        </a:spcBef>
                        <a:spcAft>
                          <a:spcPts val="0"/>
                        </a:spcAft>
                        <a:buNone/>
                      </a:pPr>
                      <a:r>
                        <a:rPr lang="en-US" sz="1000" u="none" cap="none" strike="noStrike">
                          <a:solidFill>
                            <a:schemeClr val="dk1"/>
                          </a:solidFill>
                        </a:rPr>
                        <a:t>99.0</a:t>
                      </a:r>
                      <a:endParaRPr b="0" i="0" sz="1000" u="none" cap="none" strike="noStrike">
                        <a:solidFill>
                          <a:schemeClr val="dk1"/>
                        </a:solidFill>
                        <a:latin typeface="Calibri"/>
                        <a:ea typeface="Calibri"/>
                        <a:cs typeface="Calibri"/>
                        <a:sym typeface="Calibri"/>
                      </a:endParaRPr>
                    </a:p>
                  </a:txBody>
                  <a:tcPr marT="7625" marB="0" marR="7625" marL="7625" anchor="b"/>
                </a:tc>
              </a:tr>
            </a:tbl>
          </a:graphicData>
        </a:graphic>
      </p:graphicFrame>
      <p:sp>
        <p:nvSpPr>
          <p:cNvPr id="224" name="Google Shape;224;p17"/>
          <p:cNvSpPr txBox="1"/>
          <p:nvPr/>
        </p:nvSpPr>
        <p:spPr>
          <a:xfrm>
            <a:off x="5027240" y="4677671"/>
            <a:ext cx="375138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S1, S2, RCM, ALOS, EnMAP, TanDEM-X, RCM</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8"/>
          <p:cNvSpPr txBox="1"/>
          <p:nvPr>
            <p:ph type="title"/>
          </p:nvPr>
        </p:nvSpPr>
        <p:spPr>
          <a:xfrm>
            <a:off x="0" y="0"/>
            <a:ext cx="7040148"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700"/>
              <a:t>Outcomes Combined EO: </a:t>
            </a:r>
            <a:br>
              <a:rPr lang="en-US" sz="2700"/>
            </a:br>
            <a:r>
              <a:rPr lang="en-US" sz="2700"/>
              <a:t>EO Feature contributions</a:t>
            </a:r>
            <a:endParaRPr sz="2700"/>
          </a:p>
        </p:txBody>
      </p:sp>
      <p:sp>
        <p:nvSpPr>
          <p:cNvPr id="230" name="Google Shape;230;p18"/>
          <p:cNvSpPr txBox="1"/>
          <p:nvPr>
            <p:ph idx="1" type="body"/>
          </p:nvPr>
        </p:nvSpPr>
        <p:spPr>
          <a:xfrm>
            <a:off x="-16044" y="715053"/>
            <a:ext cx="4245144" cy="3369600"/>
          </a:xfrm>
          <a:prstGeom prst="rect">
            <a:avLst/>
          </a:prstGeom>
          <a:noFill/>
          <a:ln>
            <a:noFill/>
          </a:ln>
        </p:spPr>
        <p:txBody>
          <a:bodyPr anchorCtr="0" anchor="t" bIns="45700" lIns="91425" spcFirstLastPara="1" rIns="91425" wrap="square" tIns="45700">
            <a:spAutoFit/>
          </a:bodyPr>
          <a:lstStyle/>
          <a:p>
            <a:pPr indent="-304800" lvl="0" marL="342900" rtl="0" algn="just">
              <a:lnSpc>
                <a:spcPct val="115000"/>
              </a:lnSpc>
              <a:spcBef>
                <a:spcPts val="750"/>
              </a:spcBef>
              <a:spcAft>
                <a:spcPts val="0"/>
              </a:spcAft>
              <a:buSzPts val="2800"/>
              <a:buFont typeface="Arial"/>
              <a:buChar char="•"/>
            </a:pPr>
            <a:r>
              <a:rPr lang="en-US" sz="1350">
                <a:latin typeface="Arial"/>
                <a:ea typeface="Arial"/>
                <a:cs typeface="Arial"/>
                <a:sym typeface="Arial"/>
              </a:rPr>
              <a:t>Feature importance testing using ‘Conditional Permutation Importance’ ranking  </a:t>
            </a:r>
            <a:endParaRPr/>
          </a:p>
          <a:p>
            <a:pPr indent="-304800" lvl="0" marL="342900" rtl="0" algn="just">
              <a:lnSpc>
                <a:spcPct val="115000"/>
              </a:lnSpc>
              <a:spcBef>
                <a:spcPts val="750"/>
              </a:spcBef>
              <a:spcAft>
                <a:spcPts val="0"/>
              </a:spcAft>
              <a:buSzPts val="2800"/>
              <a:buFont typeface="Arial"/>
              <a:buChar char="•"/>
            </a:pPr>
            <a:r>
              <a:rPr lang="en-US" sz="1350">
                <a:latin typeface="Arial"/>
                <a:ea typeface="Arial"/>
                <a:cs typeface="Arial"/>
                <a:sym typeface="Arial"/>
              </a:rPr>
              <a:t>For optical imagery (Sentinel-2 &amp; EnMAP) the blue, red, red edge, and NIR bands were the highest contributing features from spring and summer imagery</a:t>
            </a:r>
            <a:endParaRPr/>
          </a:p>
          <a:p>
            <a:pPr indent="-304800" lvl="0" marL="342900" rtl="0" algn="just">
              <a:lnSpc>
                <a:spcPct val="115000"/>
              </a:lnSpc>
              <a:spcBef>
                <a:spcPts val="750"/>
              </a:spcBef>
              <a:spcAft>
                <a:spcPts val="0"/>
              </a:spcAft>
              <a:buSzPts val="2800"/>
              <a:buFont typeface="Arial"/>
              <a:buChar char="•"/>
            </a:pPr>
            <a:r>
              <a:rPr lang="en-US" sz="1350">
                <a:latin typeface="Arial"/>
                <a:ea typeface="Arial"/>
                <a:cs typeface="Arial"/>
                <a:sym typeface="Arial"/>
              </a:rPr>
              <a:t>For SAR imagery (ALOS-2 PalSAR-2, RCM &amp; Sentinel 1) HH intensity consistently was the highest contributing feature no matter the frequency (C-band or L-band) and typically were from spring and late summer/ fall imagery</a:t>
            </a:r>
            <a:endParaRPr/>
          </a:p>
          <a:p>
            <a:pPr indent="0" lvl="0" marL="38100" rtl="0" algn="just">
              <a:lnSpc>
                <a:spcPct val="115000"/>
              </a:lnSpc>
              <a:spcBef>
                <a:spcPts val="750"/>
              </a:spcBef>
              <a:spcAft>
                <a:spcPts val="0"/>
              </a:spcAft>
              <a:buSzPts val="2800"/>
              <a:buNone/>
            </a:pPr>
            <a:r>
              <a:t/>
            </a:r>
            <a:endParaRPr sz="1350">
              <a:latin typeface="Arial"/>
              <a:ea typeface="Arial"/>
              <a:cs typeface="Arial"/>
              <a:sym typeface="Arial"/>
            </a:endParaRPr>
          </a:p>
        </p:txBody>
      </p:sp>
      <p:graphicFrame>
        <p:nvGraphicFramePr>
          <p:cNvPr id="231" name="Google Shape;231;p18"/>
          <p:cNvGraphicFramePr/>
          <p:nvPr/>
        </p:nvGraphicFramePr>
        <p:xfrm>
          <a:off x="4957144" y="0"/>
          <a:ext cx="3000000" cy="3000000"/>
        </p:xfrm>
        <a:graphic>
          <a:graphicData uri="http://schemas.openxmlformats.org/drawingml/2006/table">
            <a:tbl>
              <a:tblPr>
                <a:noFill/>
                <a:tableStyleId>{D2030BB7-BB46-49DF-835E-7C1E959D0190}</a:tableStyleId>
              </a:tblPr>
              <a:tblGrid>
                <a:gridCol w="758375"/>
                <a:gridCol w="3428475"/>
              </a:tblGrid>
              <a:tr h="186550">
                <a:tc>
                  <a:txBody>
                    <a:bodyPr/>
                    <a:lstStyle/>
                    <a:p>
                      <a:pPr indent="0" lvl="0" marL="0" marR="0" rtl="0" algn="l">
                        <a:lnSpc>
                          <a:spcPct val="100000"/>
                        </a:lnSpc>
                        <a:spcBef>
                          <a:spcPts val="0"/>
                        </a:spcBef>
                        <a:spcAft>
                          <a:spcPts val="0"/>
                        </a:spcAft>
                        <a:buNone/>
                      </a:pPr>
                      <a:r>
                        <a:rPr lang="en-US" sz="1100" u="none" cap="none" strike="noStrike"/>
                        <a:t>Rank</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Feature</a:t>
                      </a:r>
                      <a:endParaRPr b="0" i="0" sz="1100" u="none" cap="none" strike="noStrike">
                        <a:solidFill>
                          <a:srgbClr val="000000"/>
                        </a:solidFill>
                        <a:latin typeface="Calibri"/>
                        <a:ea typeface="Calibri"/>
                        <a:cs typeface="Calibri"/>
                        <a:sym typeface="Calibri"/>
                      </a:endParaRPr>
                    </a:p>
                  </a:txBody>
                  <a:tcPr marT="5225" marB="0" marR="5225" marL="5225" anchor="b"/>
                </a:tc>
              </a:tr>
              <a:tr h="241350">
                <a:tc>
                  <a:txBody>
                    <a:bodyPr/>
                    <a:lstStyle/>
                    <a:p>
                      <a:pPr indent="0" lvl="0" marL="0" marR="0" rtl="0" algn="ctr">
                        <a:lnSpc>
                          <a:spcPct val="100000"/>
                        </a:lnSpc>
                        <a:spcBef>
                          <a:spcPts val="0"/>
                        </a:spcBef>
                        <a:spcAft>
                          <a:spcPts val="0"/>
                        </a:spcAft>
                        <a:buNone/>
                      </a:pPr>
                      <a:r>
                        <a:rPr lang="en-US" sz="1100" u="none" cap="none" strike="noStrike"/>
                        <a:t>1</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TanDEM-X 12 m Elevation</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ALOS-2 PalSAR-2 July 5, 2024 HH Intensity</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3</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Coastal Blue 60 m Summer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4</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ALOS-2 PalSAR-2 July 5, 2024 HV Intensity</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5</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August 8, 2022 HH Intensity</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6</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August 27, 2022 HH Intensity</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7</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NIR 10 m Spring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8</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RED 10 m Spring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9</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October 14, 2022 HH Intensity</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10</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NIR 20 m Summer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11</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RCM 30m CP August 15, 2023 RV</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12</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Red Edge 1 20 m Summer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13</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NIR 20 m Spring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14</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ENMAP July 23, 2024 2437 nm</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15</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ENMAP July 23, 2024 616 nm</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16</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Red Edge 1 20 m Spring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17</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September 15, 2023 HV</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18</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RCM 30m CP August 6, 2024 Stokes 3</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19</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RCM 30m CP May 22, 2023 Stokes 1</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20</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August 4, 2024  HH</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21</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ENMAP July 23, 2024 647 nm</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22</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S2 Blue 10 m Spring Composite</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23</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ENMAP July 23, 2024 482 nm</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24</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ENMAP July 23, 2024 622 nm</a:t>
                      </a:r>
                      <a:endParaRPr b="0" i="0" sz="1100" u="none" cap="none" strike="noStrike">
                        <a:solidFill>
                          <a:srgbClr val="000000"/>
                        </a:solidFill>
                        <a:latin typeface="Calibri"/>
                        <a:ea typeface="Calibri"/>
                        <a:cs typeface="Calibri"/>
                        <a:sym typeface="Calibri"/>
                      </a:endParaRPr>
                    </a:p>
                  </a:txBody>
                  <a:tcPr marT="5225" marB="0" marR="5225" marL="5225" anchor="b"/>
                </a:tc>
              </a:tr>
              <a:tr h="186550">
                <a:tc>
                  <a:txBody>
                    <a:bodyPr/>
                    <a:lstStyle/>
                    <a:p>
                      <a:pPr indent="0" lvl="0" marL="0" marR="0" rtl="0" algn="ctr">
                        <a:lnSpc>
                          <a:spcPct val="100000"/>
                        </a:lnSpc>
                        <a:spcBef>
                          <a:spcPts val="0"/>
                        </a:spcBef>
                        <a:spcAft>
                          <a:spcPts val="0"/>
                        </a:spcAft>
                        <a:buNone/>
                      </a:pPr>
                      <a:r>
                        <a:rPr lang="en-US" sz="1100" u="none" cap="none" strike="noStrike"/>
                        <a:t>25</a:t>
                      </a:r>
                      <a:endParaRPr b="0" i="0" sz="1100" u="none" cap="none" strike="noStrike">
                        <a:solidFill>
                          <a:srgbClr val="000000"/>
                        </a:solidFill>
                        <a:latin typeface="Calibri"/>
                        <a:ea typeface="Calibri"/>
                        <a:cs typeface="Calibri"/>
                        <a:sym typeface="Calibri"/>
                      </a:endParaRPr>
                    </a:p>
                  </a:txBody>
                  <a:tcPr marT="5225" marB="0" marR="5225" marL="5225" anchor="b"/>
                </a:tc>
                <a:tc>
                  <a:txBody>
                    <a:bodyPr/>
                    <a:lstStyle/>
                    <a:p>
                      <a:pPr indent="0" lvl="0" marL="0" marR="0" rtl="0" algn="l">
                        <a:lnSpc>
                          <a:spcPct val="100000"/>
                        </a:lnSpc>
                        <a:spcBef>
                          <a:spcPts val="0"/>
                        </a:spcBef>
                        <a:spcAft>
                          <a:spcPts val="0"/>
                        </a:spcAft>
                        <a:buNone/>
                      </a:pPr>
                      <a:r>
                        <a:rPr lang="en-US" sz="1100" u="none" cap="none" strike="noStrike"/>
                        <a:t>S1 August 27, 2023 HV Intensity</a:t>
                      </a:r>
                      <a:endParaRPr b="0" i="0" sz="1100" u="none" cap="none" strike="noStrike">
                        <a:solidFill>
                          <a:srgbClr val="000000"/>
                        </a:solidFill>
                        <a:latin typeface="Calibri"/>
                        <a:ea typeface="Calibri"/>
                        <a:cs typeface="Calibri"/>
                        <a:sym typeface="Calibri"/>
                      </a:endParaRPr>
                    </a:p>
                  </a:txBody>
                  <a:tcPr marT="5225" marB="0" marR="5225" marL="5225" anchor="b"/>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9"/>
          <p:cNvSpPr txBox="1"/>
          <p:nvPr>
            <p:ph type="title"/>
          </p:nvPr>
        </p:nvSpPr>
        <p:spPr>
          <a:xfrm>
            <a:off x="163962" y="89775"/>
            <a:ext cx="8229600" cy="6895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solidFill>
                  <a:schemeClr val="lt1"/>
                </a:solidFill>
              </a:rPr>
              <a:t>Ongoing challenges</a:t>
            </a:r>
            <a:endParaRPr/>
          </a:p>
        </p:txBody>
      </p:sp>
      <p:sp>
        <p:nvSpPr>
          <p:cNvPr id="237" name="Google Shape;237;p19"/>
          <p:cNvSpPr txBox="1"/>
          <p:nvPr/>
        </p:nvSpPr>
        <p:spPr>
          <a:xfrm>
            <a:off x="-33466" y="5701896"/>
            <a:ext cx="3025708" cy="4247317"/>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Individual datasets continue to be processed and combined </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Accuracies range: 59% to 75% (individual EO data stacks – mixing data should improve accuracies)</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Some issues with data quality and processing techniques</a:t>
            </a:r>
            <a:endParaRPr/>
          </a:p>
          <a:p>
            <a:pPr indent="-285750" lvl="2" marL="693738"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E.g.  EnMAP example</a:t>
            </a:r>
            <a:r>
              <a:rPr b="0" i="0" lang="en-US" sz="1200" u="none" cap="none" strike="noStrike">
                <a:solidFill>
                  <a:srgbClr val="000000"/>
                </a:solidFill>
                <a:latin typeface="Montserrat"/>
                <a:ea typeface="Montserrat"/>
                <a:cs typeface="Montserrat"/>
                <a:sym typeface="Montserrat"/>
              </a:rPr>
              <a:t>: clear north-south gradient with decreasing reflectance values with northerly images</a:t>
            </a:r>
            <a:endParaRPr/>
          </a:p>
          <a:p>
            <a:pPr indent="-285750" lvl="2"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Some data lack consistent coverage (spatially &amp; temporally)</a:t>
            </a:r>
            <a:endParaRPr/>
          </a:p>
          <a:p>
            <a:pPr indent="-285750" lvl="0" marL="285750" marR="0" rtl="0" algn="just">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Lack of consistent coverage makes it difficult to make direct comparison and evaluation of results </a:t>
            </a:r>
            <a:endParaRPr/>
          </a:p>
        </p:txBody>
      </p:sp>
      <p:sp>
        <p:nvSpPr>
          <p:cNvPr id="238" name="Google Shape;238;p19"/>
          <p:cNvSpPr txBox="1"/>
          <p:nvPr/>
        </p:nvSpPr>
        <p:spPr>
          <a:xfrm>
            <a:off x="5101223" y="6413367"/>
            <a:ext cx="144314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Issues with processing</a:t>
            </a:r>
            <a:endParaRPr/>
          </a:p>
        </p:txBody>
      </p:sp>
      <p:sp>
        <p:nvSpPr>
          <p:cNvPr id="239" name="Google Shape;239;p19"/>
          <p:cNvSpPr txBox="1"/>
          <p:nvPr/>
        </p:nvSpPr>
        <p:spPr>
          <a:xfrm>
            <a:off x="7799834" y="6498337"/>
            <a:ext cx="29484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Hudson Bay Lowlands  2024  Ecotype Classification</a:t>
            </a:r>
            <a:endParaRPr/>
          </a:p>
        </p:txBody>
      </p:sp>
      <p:pic>
        <p:nvPicPr>
          <p:cNvPr id="240" name="Google Shape;240;p19"/>
          <p:cNvPicPr preferRelativeResize="0"/>
          <p:nvPr/>
        </p:nvPicPr>
        <p:blipFill rotWithShape="1">
          <a:blip r:embed="rId3">
            <a:alphaModFix/>
          </a:blip>
          <a:srcRect b="0" l="0" r="0" t="0"/>
          <a:stretch/>
        </p:blipFill>
        <p:spPr>
          <a:xfrm>
            <a:off x="551875" y="1949994"/>
            <a:ext cx="2160269" cy="2235592"/>
          </a:xfrm>
          <a:prstGeom prst="rect">
            <a:avLst/>
          </a:prstGeom>
          <a:noFill/>
          <a:ln>
            <a:noFill/>
          </a:ln>
        </p:spPr>
      </p:pic>
      <p:sp>
        <p:nvSpPr>
          <p:cNvPr id="241" name="Google Shape;241;p19"/>
          <p:cNvSpPr txBox="1"/>
          <p:nvPr/>
        </p:nvSpPr>
        <p:spPr>
          <a:xfrm>
            <a:off x="680462" y="4185586"/>
            <a:ext cx="2096381" cy="5770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EnMAP Gradient Differences:</a:t>
            </a:r>
            <a:endParaRPr/>
          </a:p>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Left: Uncorrected Right: Corrected</a:t>
            </a:r>
            <a:endParaRPr/>
          </a:p>
        </p:txBody>
      </p:sp>
      <p:sp>
        <p:nvSpPr>
          <p:cNvPr id="242" name="Google Shape;242;p19"/>
          <p:cNvSpPr txBox="1"/>
          <p:nvPr/>
        </p:nvSpPr>
        <p:spPr>
          <a:xfrm>
            <a:off x="327924" y="926887"/>
            <a:ext cx="8816076" cy="1015663"/>
          </a:xfrm>
          <a:prstGeom prst="rect">
            <a:avLst/>
          </a:prstGeom>
          <a:noFill/>
          <a:ln>
            <a:noFill/>
          </a:ln>
        </p:spPr>
        <p:txBody>
          <a:bodyPr anchorCtr="0" anchor="t" bIns="45700" lIns="91425" spcFirstLastPara="1" rIns="91425" wrap="square" tIns="45700">
            <a:spAutoFit/>
          </a:bodyPr>
          <a:lstStyle/>
          <a:p>
            <a:pPr indent="-214313" lvl="0" marL="214313"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Some issues with data quality and processing techniques</a:t>
            </a:r>
            <a:endParaRPr/>
          </a:p>
          <a:p>
            <a:pPr indent="-214313" lvl="2" marL="520304"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E.g.  EnMAP example: clear north-south gradient with decreasing reflectance values with northerly images</a:t>
            </a:r>
            <a:endParaRPr/>
          </a:p>
          <a:p>
            <a:pPr indent="-214313" lvl="2" marL="214313"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Some data lack consistent coverage (spatially &amp; temporally)</a:t>
            </a:r>
            <a:endParaRPr/>
          </a:p>
          <a:p>
            <a:pPr indent="-214313" lvl="0" marL="214313"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Lack of consistent coverage makes it difficult to make direct comparison and evaluation of results</a:t>
            </a:r>
            <a:endParaRPr/>
          </a:p>
          <a:p>
            <a:pPr indent="-214313" lvl="0" marL="214313" marR="0" rtl="0" algn="just">
              <a:lnSpc>
                <a:spcPct val="100000"/>
              </a:lnSpc>
              <a:spcBef>
                <a:spcPts val="0"/>
              </a:spcBef>
              <a:spcAft>
                <a:spcPts val="0"/>
              </a:spcAft>
              <a:buClr>
                <a:srgbClr val="000000"/>
              </a:buClr>
              <a:buSzPts val="1200"/>
              <a:buFont typeface="Noto Sans Symbols"/>
              <a:buChar char="❖"/>
            </a:pPr>
            <a:r>
              <a:rPr b="0" i="0" lang="en-US" sz="1200" u="none" cap="none" strike="noStrike">
                <a:solidFill>
                  <a:srgbClr val="000000"/>
                </a:solidFill>
                <a:latin typeface="Arial"/>
                <a:ea typeface="Arial"/>
                <a:cs typeface="Arial"/>
                <a:sym typeface="Arial"/>
              </a:rPr>
              <a:t>Field data collections – logistics, coverage, effort</a:t>
            </a:r>
            <a:endParaRPr/>
          </a:p>
        </p:txBody>
      </p:sp>
      <p:sp>
        <p:nvSpPr>
          <p:cNvPr id="243" name="Google Shape;243;p19"/>
          <p:cNvSpPr txBox="1"/>
          <p:nvPr/>
        </p:nvSpPr>
        <p:spPr>
          <a:xfrm>
            <a:off x="5289939" y="4091758"/>
            <a:ext cx="2283833"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RCM Spatial Coverage Challenges (Left: Early July 2024 Coverage, Right: Early August 2024 Coverage)</a:t>
            </a:r>
            <a:endParaRPr/>
          </a:p>
        </p:txBody>
      </p:sp>
      <p:sp>
        <p:nvSpPr>
          <p:cNvPr id="244" name="Google Shape;244;p19"/>
          <p:cNvSpPr/>
          <p:nvPr/>
        </p:nvSpPr>
        <p:spPr>
          <a:xfrm flipH="1" rot="10800000">
            <a:off x="4484928" y="-1"/>
            <a:ext cx="4659072" cy="4571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45" name="Google Shape;245;p19"/>
          <p:cNvPicPr preferRelativeResize="0"/>
          <p:nvPr/>
        </p:nvPicPr>
        <p:blipFill rotWithShape="1">
          <a:blip r:embed="rId4">
            <a:alphaModFix/>
          </a:blip>
          <a:srcRect b="0" l="0" r="0" t="0"/>
          <a:stretch/>
        </p:blipFill>
        <p:spPr>
          <a:xfrm>
            <a:off x="4337984" y="1970229"/>
            <a:ext cx="1965285" cy="2127556"/>
          </a:xfrm>
          <a:prstGeom prst="rect">
            <a:avLst/>
          </a:prstGeom>
          <a:noFill/>
          <a:ln>
            <a:noFill/>
          </a:ln>
        </p:spPr>
      </p:pic>
      <p:sp>
        <p:nvSpPr>
          <p:cNvPr id="246" name="Google Shape;246;p19"/>
          <p:cNvSpPr/>
          <p:nvPr/>
        </p:nvSpPr>
        <p:spPr>
          <a:xfrm flipH="1" rot="10800000">
            <a:off x="-1038921" y="-1"/>
            <a:ext cx="10182921" cy="4571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47" name="Google Shape;247;p19"/>
          <p:cNvPicPr preferRelativeResize="0"/>
          <p:nvPr/>
        </p:nvPicPr>
        <p:blipFill rotWithShape="1">
          <a:blip r:embed="rId5">
            <a:alphaModFix/>
          </a:blip>
          <a:srcRect b="0" l="0" r="0" t="0"/>
          <a:stretch/>
        </p:blipFill>
        <p:spPr>
          <a:xfrm>
            <a:off x="6431856" y="1965739"/>
            <a:ext cx="2160269" cy="21289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2"/>
          <p:cNvSpPr txBox="1"/>
          <p:nvPr/>
        </p:nvSpPr>
        <p:spPr>
          <a:xfrm>
            <a:off x="98233" y="0"/>
            <a:ext cx="8161500" cy="74632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Enhanced Nature Legacy &amp; CEOS (Committee on Earth Observation Satellites) Biodiversity Demonstrator </a:t>
            </a:r>
            <a:endParaRPr b="0" i="0" sz="2200" u="none" cap="none" strike="noStrike">
              <a:solidFill>
                <a:schemeClr val="lt1"/>
              </a:solidFill>
              <a:latin typeface="Arial"/>
              <a:ea typeface="Arial"/>
              <a:cs typeface="Arial"/>
              <a:sym typeface="Arial"/>
            </a:endParaRPr>
          </a:p>
        </p:txBody>
      </p:sp>
      <p:sp>
        <p:nvSpPr>
          <p:cNvPr id="87" name="Google Shape;87;p2"/>
          <p:cNvSpPr txBox="1"/>
          <p:nvPr/>
        </p:nvSpPr>
        <p:spPr>
          <a:xfrm>
            <a:off x="233700" y="3128425"/>
            <a:ext cx="3029700" cy="172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A quarter of the globe’s wetlands, the HBL represents the third largest wetland in the world.</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Dominated by peatlands, accumulated over 3+m in certain habitats</a:t>
            </a:r>
            <a:endParaRPr b="0" i="0" sz="1500" u="none" cap="none" strike="noStrike">
              <a:solidFill>
                <a:schemeClr val="dk2"/>
              </a:solidFill>
              <a:latin typeface="Arial"/>
              <a:ea typeface="Arial"/>
              <a:cs typeface="Arial"/>
              <a:sym typeface="Arial"/>
            </a:endParaRPr>
          </a:p>
        </p:txBody>
      </p:sp>
      <p:pic>
        <p:nvPicPr>
          <p:cNvPr id="88" name="Google Shape;88;p2"/>
          <p:cNvPicPr preferRelativeResize="0"/>
          <p:nvPr/>
        </p:nvPicPr>
        <p:blipFill rotWithShape="1">
          <a:blip r:embed="rId3">
            <a:alphaModFix/>
          </a:blip>
          <a:srcRect b="0" l="0" r="0" t="0"/>
          <a:stretch/>
        </p:blipFill>
        <p:spPr>
          <a:xfrm>
            <a:off x="3292625" y="1157799"/>
            <a:ext cx="5546573" cy="3696826"/>
          </a:xfrm>
          <a:prstGeom prst="rect">
            <a:avLst/>
          </a:prstGeom>
          <a:noFill/>
          <a:ln>
            <a:noFill/>
          </a:ln>
        </p:spPr>
      </p:pic>
      <p:pic>
        <p:nvPicPr>
          <p:cNvPr id="89" name="Google Shape;89;p2"/>
          <p:cNvPicPr preferRelativeResize="0"/>
          <p:nvPr/>
        </p:nvPicPr>
        <p:blipFill rotWithShape="1">
          <a:blip r:embed="rId4">
            <a:alphaModFix/>
          </a:blip>
          <a:srcRect b="0" l="0" r="0" t="0"/>
          <a:stretch/>
        </p:blipFill>
        <p:spPr>
          <a:xfrm>
            <a:off x="204474" y="1157799"/>
            <a:ext cx="2994675" cy="2014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p:cNvSpPr txBox="1"/>
          <p:nvPr>
            <p:ph idx="1" type="body"/>
          </p:nvPr>
        </p:nvSpPr>
        <p:spPr>
          <a:xfrm>
            <a:off x="261225" y="810461"/>
            <a:ext cx="8621550" cy="3979078"/>
          </a:xfrm>
          <a:prstGeom prst="rect">
            <a:avLst/>
          </a:prstGeom>
          <a:noFill/>
          <a:ln>
            <a:noFill/>
          </a:ln>
        </p:spPr>
        <p:txBody>
          <a:bodyPr anchorCtr="0" anchor="t" bIns="45700" lIns="91425" spcFirstLastPara="1" rIns="91425" wrap="square" tIns="45700">
            <a:noAutofit/>
          </a:bodyPr>
          <a:lstStyle/>
          <a:p>
            <a:pPr indent="-257175" lvl="0" marL="257175" rtl="0" algn="l">
              <a:lnSpc>
                <a:spcPct val="118181"/>
              </a:lnSpc>
              <a:spcBef>
                <a:spcPts val="0"/>
              </a:spcBef>
              <a:spcAft>
                <a:spcPts val="0"/>
              </a:spcAft>
              <a:buClr>
                <a:srgbClr val="000000"/>
              </a:buClr>
              <a:buSzPts val="1650"/>
              <a:buFont typeface="Arial"/>
              <a:buChar char="•"/>
            </a:pPr>
            <a:r>
              <a:rPr b="1" lang="en-US" sz="1650">
                <a:solidFill>
                  <a:srgbClr val="000000"/>
                </a:solidFill>
                <a:latin typeface="Arial"/>
                <a:ea typeface="Arial"/>
                <a:cs typeface="Arial"/>
                <a:sym typeface="Arial"/>
              </a:rPr>
              <a:t>EO Ecosystem Mapping (Extent, Condition, Function) is by vegetation proxy</a:t>
            </a:r>
            <a:endParaRPr/>
          </a:p>
          <a:p>
            <a:pPr indent="-257175" lvl="1" marL="600075" rtl="0" algn="l">
              <a:lnSpc>
                <a:spcPct val="144444"/>
              </a:lnSpc>
              <a:spcBef>
                <a:spcPts val="0"/>
              </a:spcBef>
              <a:spcAft>
                <a:spcPts val="0"/>
              </a:spcAft>
              <a:buClr>
                <a:srgbClr val="000000"/>
              </a:buClr>
              <a:buSzPts val="1350"/>
              <a:buFont typeface="Arial"/>
              <a:buChar char="•"/>
            </a:pPr>
            <a:r>
              <a:rPr b="1" lang="en-US" sz="1350">
                <a:solidFill>
                  <a:srgbClr val="000000"/>
                </a:solidFill>
                <a:latin typeface="Arial"/>
                <a:ea typeface="Arial"/>
                <a:cs typeface="Arial"/>
                <a:sym typeface="Arial"/>
              </a:rPr>
              <a:t>Ecosystems driven by climate, site factors, hydrology, nutrients/substrate, </a:t>
            </a:r>
            <a:endParaRPr/>
          </a:p>
          <a:p>
            <a:pPr indent="-152400" lvl="0" marL="257175" rtl="0" algn="l">
              <a:lnSpc>
                <a:spcPct val="118181"/>
              </a:lnSpc>
              <a:spcBef>
                <a:spcPts val="0"/>
              </a:spcBef>
              <a:spcAft>
                <a:spcPts val="0"/>
              </a:spcAft>
              <a:buClr>
                <a:srgbClr val="000000"/>
              </a:buClr>
              <a:buSzPts val="1650"/>
              <a:buFont typeface="Arial"/>
              <a:buNone/>
            </a:pPr>
            <a:r>
              <a:t/>
            </a:r>
            <a:endParaRPr sz="1650">
              <a:solidFill>
                <a:srgbClr val="000000"/>
              </a:solidFill>
              <a:latin typeface="Arial"/>
              <a:ea typeface="Arial"/>
              <a:cs typeface="Arial"/>
              <a:sym typeface="Arial"/>
            </a:endParaRPr>
          </a:p>
          <a:p>
            <a:pPr indent="-257175" lvl="0" marL="257175" rtl="0" algn="l">
              <a:lnSpc>
                <a:spcPct val="118181"/>
              </a:lnSpc>
              <a:spcBef>
                <a:spcPts val="0"/>
              </a:spcBef>
              <a:spcAft>
                <a:spcPts val="0"/>
              </a:spcAft>
              <a:buClr>
                <a:srgbClr val="000000"/>
              </a:buClr>
              <a:buSzPts val="1650"/>
              <a:buFont typeface="Arial"/>
              <a:buChar char="•"/>
            </a:pPr>
            <a:r>
              <a:rPr lang="en-US" sz="1650">
                <a:solidFill>
                  <a:srgbClr val="000000"/>
                </a:solidFill>
                <a:latin typeface="Arial"/>
                <a:ea typeface="Arial"/>
                <a:cs typeface="Arial"/>
                <a:sym typeface="Arial"/>
              </a:rPr>
              <a:t>High Resolution Bare Earth Model is required for ecosystem mapping &amp; change analysis</a:t>
            </a:r>
            <a:endParaRPr/>
          </a:p>
          <a:p>
            <a:pPr indent="-214312" lvl="1" marL="557213" rtl="0" algn="l">
              <a:lnSpc>
                <a:spcPct val="144444"/>
              </a:lnSpc>
              <a:spcBef>
                <a:spcPts val="0"/>
              </a:spcBef>
              <a:spcAft>
                <a:spcPts val="0"/>
              </a:spcAft>
              <a:buClr>
                <a:srgbClr val="000000"/>
              </a:buClr>
              <a:buSzPts val="1350"/>
              <a:buFont typeface="Arial"/>
              <a:buChar char="•"/>
            </a:pPr>
            <a:r>
              <a:rPr lang="en-US" sz="1350">
                <a:solidFill>
                  <a:srgbClr val="000000"/>
                </a:solidFill>
                <a:latin typeface="Arial"/>
                <a:ea typeface="Arial"/>
                <a:cs typeface="Arial"/>
                <a:sym typeface="Arial"/>
              </a:rPr>
              <a:t>SAR derived surface models are limiting</a:t>
            </a:r>
            <a:endParaRPr/>
          </a:p>
          <a:p>
            <a:pPr indent="-214312" lvl="1" marL="557213" rtl="0" algn="l">
              <a:lnSpc>
                <a:spcPct val="144444"/>
              </a:lnSpc>
              <a:spcBef>
                <a:spcPts val="0"/>
              </a:spcBef>
              <a:spcAft>
                <a:spcPts val="0"/>
              </a:spcAft>
              <a:buClr>
                <a:srgbClr val="000000"/>
              </a:buClr>
              <a:buSzPts val="1350"/>
              <a:buFont typeface="Arial"/>
              <a:buChar char="•"/>
            </a:pPr>
            <a:r>
              <a:rPr lang="en-US" sz="1350">
                <a:solidFill>
                  <a:srgbClr val="000000"/>
                </a:solidFill>
                <a:latin typeface="Arial"/>
                <a:ea typeface="Arial"/>
                <a:cs typeface="Arial"/>
                <a:sym typeface="Arial"/>
              </a:rPr>
              <a:t>Processing to remove artifacts needed – AI/ML algorithms </a:t>
            </a:r>
            <a:endParaRPr/>
          </a:p>
          <a:p>
            <a:pPr indent="-257175" lvl="0" marL="257175" rtl="0" algn="l">
              <a:lnSpc>
                <a:spcPct val="118181"/>
              </a:lnSpc>
              <a:spcBef>
                <a:spcPts val="0"/>
              </a:spcBef>
              <a:spcAft>
                <a:spcPts val="0"/>
              </a:spcAft>
              <a:buClr>
                <a:srgbClr val="000000"/>
              </a:buClr>
              <a:buSzPts val="1650"/>
              <a:buFont typeface="Arial"/>
              <a:buChar char="•"/>
            </a:pPr>
            <a:r>
              <a:rPr lang="en-US" sz="1650">
                <a:solidFill>
                  <a:srgbClr val="000000"/>
                </a:solidFill>
                <a:latin typeface="Arial"/>
                <a:ea typeface="Arial"/>
                <a:cs typeface="Arial"/>
                <a:sym typeface="Arial"/>
              </a:rPr>
              <a:t>Signal to noise ratio is important </a:t>
            </a:r>
            <a:endParaRPr/>
          </a:p>
          <a:p>
            <a:pPr indent="-214312" lvl="1" marL="557213" rtl="0" algn="l">
              <a:lnSpc>
                <a:spcPct val="144444"/>
              </a:lnSpc>
              <a:spcBef>
                <a:spcPts val="0"/>
              </a:spcBef>
              <a:spcAft>
                <a:spcPts val="0"/>
              </a:spcAft>
              <a:buClr>
                <a:srgbClr val="000000"/>
              </a:buClr>
              <a:buSzPts val="1350"/>
              <a:buFont typeface="Arial"/>
              <a:buChar char="•"/>
            </a:pPr>
            <a:r>
              <a:rPr lang="en-US" sz="1350">
                <a:solidFill>
                  <a:srgbClr val="000000"/>
                </a:solidFill>
                <a:latin typeface="Arial"/>
                <a:ea typeface="Arial"/>
                <a:cs typeface="Arial"/>
                <a:sym typeface="Arial"/>
              </a:rPr>
              <a:t>Calibration</a:t>
            </a:r>
            <a:endParaRPr/>
          </a:p>
          <a:p>
            <a:pPr indent="-214312" lvl="1" marL="557213" rtl="0" algn="l">
              <a:lnSpc>
                <a:spcPct val="144444"/>
              </a:lnSpc>
              <a:spcBef>
                <a:spcPts val="0"/>
              </a:spcBef>
              <a:spcAft>
                <a:spcPts val="0"/>
              </a:spcAft>
              <a:buClr>
                <a:srgbClr val="000000"/>
              </a:buClr>
              <a:buSzPts val="1350"/>
              <a:buFont typeface="Arial"/>
              <a:buChar char="•"/>
            </a:pPr>
            <a:r>
              <a:rPr lang="en-US" sz="1350">
                <a:solidFill>
                  <a:srgbClr val="000000"/>
                </a:solidFill>
                <a:latin typeface="Arial"/>
                <a:ea typeface="Arial"/>
                <a:cs typeface="Arial"/>
                <a:sym typeface="Arial"/>
              </a:rPr>
              <a:t>Compositing</a:t>
            </a:r>
            <a:endParaRPr/>
          </a:p>
          <a:p>
            <a:pPr indent="-214312" lvl="1" marL="557213" rtl="0" algn="l">
              <a:lnSpc>
                <a:spcPct val="144444"/>
              </a:lnSpc>
              <a:spcBef>
                <a:spcPts val="0"/>
              </a:spcBef>
              <a:spcAft>
                <a:spcPts val="0"/>
              </a:spcAft>
              <a:buClr>
                <a:srgbClr val="000000"/>
              </a:buClr>
              <a:buSzPts val="1350"/>
              <a:buFont typeface="Arial"/>
              <a:buChar char="•"/>
            </a:pPr>
            <a:r>
              <a:rPr lang="en-US" sz="1350">
                <a:solidFill>
                  <a:srgbClr val="000000"/>
                </a:solidFill>
                <a:latin typeface="Arial"/>
                <a:ea typeface="Arial"/>
                <a:cs typeface="Arial"/>
                <a:sym typeface="Arial"/>
              </a:rPr>
              <a:t>Noise floor</a:t>
            </a:r>
            <a:endParaRPr/>
          </a:p>
          <a:p>
            <a:pPr indent="-257175" lvl="0" marL="257175" rtl="0" algn="l">
              <a:lnSpc>
                <a:spcPct val="118181"/>
              </a:lnSpc>
              <a:spcBef>
                <a:spcPts val="0"/>
              </a:spcBef>
              <a:spcAft>
                <a:spcPts val="0"/>
              </a:spcAft>
              <a:buClr>
                <a:srgbClr val="000000"/>
              </a:buClr>
              <a:buSzPts val="1650"/>
              <a:buFont typeface="Arial"/>
              <a:buChar char="•"/>
            </a:pPr>
            <a:r>
              <a:rPr lang="en-US" sz="1650">
                <a:solidFill>
                  <a:srgbClr val="000000"/>
                </a:solidFill>
                <a:latin typeface="Arial"/>
                <a:ea typeface="Arial"/>
                <a:cs typeface="Arial"/>
                <a:sym typeface="Arial"/>
              </a:rPr>
              <a:t>Fully polarimetric (quad-pol or pseudo QP) is as good a multi-spectral optical</a:t>
            </a:r>
            <a:endParaRPr/>
          </a:p>
          <a:p>
            <a:pPr indent="-257175" lvl="0" marL="257175" rtl="0" algn="l">
              <a:lnSpc>
                <a:spcPct val="118181"/>
              </a:lnSpc>
              <a:spcBef>
                <a:spcPts val="0"/>
              </a:spcBef>
              <a:spcAft>
                <a:spcPts val="0"/>
              </a:spcAft>
              <a:buClr>
                <a:srgbClr val="000000"/>
              </a:buClr>
              <a:buSzPts val="1650"/>
              <a:buFont typeface="Arial"/>
              <a:buChar char="•"/>
            </a:pPr>
            <a:r>
              <a:rPr lang="en-US" sz="1650">
                <a:latin typeface="Arial"/>
                <a:ea typeface="Arial"/>
                <a:cs typeface="Arial"/>
                <a:sym typeface="Arial"/>
              </a:rPr>
              <a:t>Consistent acquisitions are required for optimal biodiversity results</a:t>
            </a:r>
            <a:endParaRPr/>
          </a:p>
          <a:p>
            <a:pPr indent="-257175" lvl="0" marL="257175" rtl="0" algn="l">
              <a:lnSpc>
                <a:spcPct val="118181"/>
              </a:lnSpc>
              <a:spcBef>
                <a:spcPts val="0"/>
              </a:spcBef>
              <a:spcAft>
                <a:spcPts val="0"/>
              </a:spcAft>
              <a:buClr>
                <a:srgbClr val="000000"/>
              </a:buClr>
              <a:buSzPts val="1650"/>
              <a:buFont typeface="Arial"/>
              <a:buChar char="•"/>
            </a:pPr>
            <a:r>
              <a:rPr lang="en-US" sz="1650">
                <a:latin typeface="Arial"/>
                <a:ea typeface="Arial"/>
                <a:cs typeface="Arial"/>
                <a:sym typeface="Arial"/>
              </a:rPr>
              <a:t>Truly BIG DATA – Compute power becomes limiting</a:t>
            </a:r>
            <a:endParaRPr/>
          </a:p>
          <a:p>
            <a:pPr indent="-257175" lvl="0" marL="257175" rtl="0" algn="l">
              <a:lnSpc>
                <a:spcPct val="118181"/>
              </a:lnSpc>
              <a:spcBef>
                <a:spcPts val="0"/>
              </a:spcBef>
              <a:spcAft>
                <a:spcPts val="0"/>
              </a:spcAft>
              <a:buClr>
                <a:srgbClr val="000000"/>
              </a:buClr>
              <a:buSzPts val="1650"/>
              <a:buFont typeface="Arial"/>
              <a:buChar char="•"/>
            </a:pPr>
            <a:r>
              <a:rPr lang="en-US" sz="1650">
                <a:latin typeface="Arial"/>
                <a:ea typeface="Arial"/>
                <a:cs typeface="Arial"/>
                <a:sym typeface="Arial"/>
              </a:rPr>
              <a:t>Hyperspectral is important – but more work needed to implement research into at-scale products</a:t>
            </a:r>
            <a:endParaRPr/>
          </a:p>
          <a:p>
            <a:pPr indent="-219075" lvl="1" marL="685800" rtl="0" algn="l">
              <a:lnSpc>
                <a:spcPct val="115000"/>
              </a:lnSpc>
              <a:spcBef>
                <a:spcPts val="375"/>
              </a:spcBef>
              <a:spcAft>
                <a:spcPts val="0"/>
              </a:spcAft>
              <a:buSzPts val="1050"/>
              <a:buFont typeface="Arial"/>
              <a:buNone/>
            </a:pPr>
            <a:r>
              <a:t/>
            </a:r>
            <a:endParaRPr sz="1050">
              <a:latin typeface="Arial"/>
              <a:ea typeface="Arial"/>
              <a:cs typeface="Arial"/>
              <a:sym typeface="Arial"/>
            </a:endParaRPr>
          </a:p>
        </p:txBody>
      </p:sp>
      <p:sp>
        <p:nvSpPr>
          <p:cNvPr id="253" name="Google Shape;253;p20"/>
          <p:cNvSpPr txBox="1"/>
          <p:nvPr>
            <p:ph type="title"/>
          </p:nvPr>
        </p:nvSpPr>
        <p:spPr>
          <a:xfrm>
            <a:off x="198942" y="293116"/>
            <a:ext cx="7353220" cy="584252"/>
          </a:xfrm>
          <a:prstGeom prst="rect">
            <a:avLst/>
          </a:prstGeom>
          <a:noFill/>
          <a:ln>
            <a:noFill/>
          </a:ln>
        </p:spPr>
        <p:txBody>
          <a:bodyPr anchorCtr="0" anchor="t" bIns="45700" lIns="91425" spcFirstLastPara="1" rIns="91425" wrap="square" tIns="45700">
            <a:noAutofit/>
          </a:bodyPr>
          <a:lstStyle/>
          <a:p>
            <a:pPr indent="0" lvl="0" marL="0" rtl="0" algn="l">
              <a:lnSpc>
                <a:spcPct val="72222"/>
              </a:lnSpc>
              <a:spcBef>
                <a:spcPts val="0"/>
              </a:spcBef>
              <a:spcAft>
                <a:spcPts val="0"/>
              </a:spcAft>
              <a:buSzPts val="4400"/>
              <a:buNone/>
            </a:pPr>
            <a:r>
              <a:rPr lang="en-US" sz="2700">
                <a:solidFill>
                  <a:schemeClr val="lt1"/>
                </a:solidFill>
                <a:latin typeface="Arial"/>
                <a:ea typeface="Arial"/>
                <a:cs typeface="Arial"/>
                <a:sym typeface="Arial"/>
              </a:rPr>
              <a:t>Recommendations from HBL Demonstrator</a:t>
            </a:r>
            <a:br>
              <a:rPr lang="en-US" sz="2700">
                <a:solidFill>
                  <a:schemeClr val="lt1"/>
                </a:solidFill>
                <a:latin typeface="Arial"/>
                <a:ea typeface="Arial"/>
                <a:cs typeface="Arial"/>
                <a:sym typeface="Arial"/>
              </a:rPr>
            </a:br>
            <a:endParaRPr sz="27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1"/>
          <p:cNvSpPr txBox="1"/>
          <p:nvPr>
            <p:ph idx="1" type="body"/>
          </p:nvPr>
        </p:nvSpPr>
        <p:spPr>
          <a:xfrm>
            <a:off x="243175" y="1168900"/>
            <a:ext cx="8621550" cy="3497175"/>
          </a:xfrm>
          <a:prstGeom prst="rect">
            <a:avLst/>
          </a:prstGeom>
          <a:noFill/>
          <a:ln>
            <a:noFill/>
          </a:ln>
        </p:spPr>
        <p:txBody>
          <a:bodyPr anchorCtr="0" anchor="t" bIns="45700" lIns="91425" spcFirstLastPara="1" rIns="91425" wrap="square" tIns="45700">
            <a:noAutofit/>
          </a:bodyPr>
          <a:lstStyle/>
          <a:p>
            <a:pPr indent="-127000" lvl="0" marL="342900" marR="0" rtl="0" algn="l">
              <a:lnSpc>
                <a:spcPct val="115000"/>
              </a:lnSpc>
              <a:spcBef>
                <a:spcPts val="750"/>
              </a:spcBef>
              <a:spcAft>
                <a:spcPts val="0"/>
              </a:spcAft>
              <a:buClr>
                <a:schemeClr val="dk1"/>
              </a:buClr>
              <a:buSzPts val="2800"/>
              <a:buFont typeface="Montserrat"/>
              <a:buNone/>
            </a:pPr>
            <a:r>
              <a:t/>
            </a:r>
            <a:endParaRPr/>
          </a:p>
        </p:txBody>
      </p:sp>
      <p:sp>
        <p:nvSpPr>
          <p:cNvPr id="259" name="Google Shape;259;p21"/>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260" name="Google Shape;260;p21"/>
          <p:cNvSpPr/>
          <p:nvPr/>
        </p:nvSpPr>
        <p:spPr>
          <a:xfrm>
            <a:off x="0" y="0"/>
            <a:ext cx="9144000" cy="51435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2"/>
          <p:cNvSpPr txBox="1"/>
          <p:nvPr>
            <p:ph idx="1" type="body"/>
          </p:nvPr>
        </p:nvSpPr>
        <p:spPr>
          <a:xfrm>
            <a:off x="52021" y="875481"/>
            <a:ext cx="4121834" cy="4110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b="1" lang="en-US"/>
              <a:t>Training &amp; validation data were initially generated from older (2014) field data.</a:t>
            </a:r>
            <a:endParaRPr/>
          </a:p>
          <a:p>
            <a:pPr indent="0" lvl="0" marL="0" rtl="0" algn="l">
              <a:lnSpc>
                <a:spcPct val="100000"/>
              </a:lnSpc>
              <a:spcBef>
                <a:spcPts val="0"/>
              </a:spcBef>
              <a:spcAft>
                <a:spcPts val="0"/>
              </a:spcAft>
              <a:buSzPts val="1800"/>
              <a:buNone/>
            </a:pPr>
            <a:r>
              <a:t/>
            </a:r>
            <a:endParaRPr b="1"/>
          </a:p>
          <a:p>
            <a:pPr indent="0" lvl="0" marL="0" rtl="0" algn="l">
              <a:lnSpc>
                <a:spcPct val="100000"/>
              </a:lnSpc>
              <a:spcBef>
                <a:spcPts val="0"/>
              </a:spcBef>
              <a:spcAft>
                <a:spcPts val="0"/>
              </a:spcAft>
              <a:buSzPts val="1800"/>
              <a:buNone/>
            </a:pPr>
            <a:r>
              <a:rPr b="1" lang="en-US"/>
              <a:t>Field campaigns commenced 2024 in Hudson Bay Lowlands using helicopter transects, air calls &amp; ground plot sampling.</a:t>
            </a:r>
            <a:endParaRPr/>
          </a:p>
          <a:p>
            <a:pPr indent="0" lvl="0" marL="0" rtl="0" algn="l">
              <a:lnSpc>
                <a:spcPct val="100000"/>
              </a:lnSpc>
              <a:spcBef>
                <a:spcPts val="0"/>
              </a:spcBef>
              <a:spcAft>
                <a:spcPts val="0"/>
              </a:spcAft>
              <a:buSzPts val="1800"/>
              <a:buNone/>
            </a:pPr>
            <a:r>
              <a:t/>
            </a:r>
            <a:endParaRPr b="1"/>
          </a:p>
          <a:p>
            <a:pPr indent="0" lvl="0" marL="0" rtl="0" algn="l">
              <a:lnSpc>
                <a:spcPct val="100000"/>
              </a:lnSpc>
              <a:spcBef>
                <a:spcPts val="0"/>
              </a:spcBef>
              <a:spcAft>
                <a:spcPts val="0"/>
              </a:spcAft>
              <a:buSzPts val="1800"/>
              <a:buNone/>
            </a:pPr>
            <a:r>
              <a:t/>
            </a:r>
            <a:endParaRPr b="1"/>
          </a:p>
          <a:p>
            <a:pPr indent="0" lvl="0" marL="0" rtl="0" algn="l">
              <a:lnSpc>
                <a:spcPct val="100000"/>
              </a:lnSpc>
              <a:spcBef>
                <a:spcPts val="0"/>
              </a:spcBef>
              <a:spcAft>
                <a:spcPts val="0"/>
              </a:spcAft>
              <a:buSzPts val="1800"/>
              <a:buNone/>
            </a:pPr>
            <a:r>
              <a:rPr b="1" lang="en-US"/>
              <a:t>July 4st - 13th   - Moosonee Ontario</a:t>
            </a:r>
            <a:endParaRPr b="1"/>
          </a:p>
          <a:p>
            <a:pPr indent="457200" lvl="0" marL="0" rtl="0" algn="l">
              <a:lnSpc>
                <a:spcPct val="100000"/>
              </a:lnSpc>
              <a:spcBef>
                <a:spcPts val="1200"/>
              </a:spcBef>
              <a:spcAft>
                <a:spcPts val="0"/>
              </a:spcAft>
              <a:buSzPts val="1800"/>
              <a:buNone/>
            </a:pPr>
            <a:r>
              <a:rPr lang="en-US"/>
              <a:t>Helicopter Vegetation Surveying </a:t>
            </a:r>
            <a:endParaRPr/>
          </a:p>
          <a:p>
            <a:pPr indent="457200" lvl="0" marL="0" rtl="0" algn="l">
              <a:lnSpc>
                <a:spcPct val="100000"/>
              </a:lnSpc>
              <a:spcBef>
                <a:spcPts val="1200"/>
              </a:spcBef>
              <a:spcAft>
                <a:spcPts val="0"/>
              </a:spcAft>
              <a:buSzPts val="1800"/>
              <a:buNone/>
            </a:pPr>
            <a:r>
              <a:rPr lang="en-US"/>
              <a:t>Field based vegetation/ecotype plots</a:t>
            </a:r>
            <a:endParaRPr/>
          </a:p>
          <a:p>
            <a:pPr indent="0" lvl="0" marL="0" rtl="0" algn="l">
              <a:lnSpc>
                <a:spcPct val="100000"/>
              </a:lnSpc>
              <a:spcBef>
                <a:spcPts val="1200"/>
              </a:spcBef>
              <a:spcAft>
                <a:spcPts val="0"/>
              </a:spcAft>
              <a:buSzPts val="1800"/>
              <a:buNone/>
            </a:pPr>
            <a:r>
              <a:rPr b="1" lang="en-US"/>
              <a:t>August 1st to 8th - Churchill, Manitoba</a:t>
            </a:r>
            <a:endParaRPr b="1"/>
          </a:p>
          <a:p>
            <a:pPr indent="457200" lvl="0" marL="0" rtl="0" algn="l">
              <a:lnSpc>
                <a:spcPct val="100000"/>
              </a:lnSpc>
              <a:spcBef>
                <a:spcPts val="1200"/>
              </a:spcBef>
              <a:spcAft>
                <a:spcPts val="0"/>
              </a:spcAft>
              <a:buClr>
                <a:schemeClr val="dk1"/>
              </a:buClr>
              <a:buSzPts val="1100"/>
              <a:buFont typeface="Arial"/>
              <a:buNone/>
            </a:pPr>
            <a:r>
              <a:rPr lang="en-US"/>
              <a:t>Helicopter Vegetation Surveying </a:t>
            </a:r>
            <a:endParaRPr/>
          </a:p>
          <a:p>
            <a:pPr indent="457200" lvl="0" marL="0" rtl="0" algn="l">
              <a:lnSpc>
                <a:spcPct val="100000"/>
              </a:lnSpc>
              <a:spcBef>
                <a:spcPts val="1200"/>
              </a:spcBef>
              <a:spcAft>
                <a:spcPts val="0"/>
              </a:spcAft>
              <a:buSzPts val="1800"/>
              <a:buNone/>
            </a:pPr>
            <a:r>
              <a:rPr lang="en-US"/>
              <a:t>Field based vegetation/ecotype plots</a:t>
            </a:r>
            <a:endParaRPr/>
          </a:p>
          <a:p>
            <a:pPr indent="0" lvl="0" marL="0" rtl="0" algn="l">
              <a:lnSpc>
                <a:spcPct val="100000"/>
              </a:lnSpc>
              <a:spcBef>
                <a:spcPts val="1200"/>
              </a:spcBef>
              <a:spcAft>
                <a:spcPts val="1200"/>
              </a:spcAft>
              <a:buSzPts val="1800"/>
              <a:buNone/>
            </a:pPr>
            <a:r>
              <a:t/>
            </a:r>
            <a:endParaRPr/>
          </a:p>
        </p:txBody>
      </p:sp>
      <p:sp>
        <p:nvSpPr>
          <p:cNvPr id="266" name="Google Shape;266;p22"/>
          <p:cNvSpPr txBox="1"/>
          <p:nvPr/>
        </p:nvSpPr>
        <p:spPr>
          <a:xfrm>
            <a:off x="449631" y="82261"/>
            <a:ext cx="8161500" cy="4847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Arial"/>
                <a:ea typeface="Arial"/>
                <a:cs typeface="Arial"/>
                <a:sym typeface="Arial"/>
              </a:rPr>
              <a:t>Field Data &amp; Field Visits</a:t>
            </a:r>
            <a:endParaRPr b="0" i="0" sz="1400" u="none" cap="none" strike="noStrike">
              <a:solidFill>
                <a:schemeClr val="lt1"/>
              </a:solidFill>
              <a:latin typeface="Arial"/>
              <a:ea typeface="Arial"/>
              <a:cs typeface="Arial"/>
              <a:sym typeface="Arial"/>
            </a:endParaRPr>
          </a:p>
        </p:txBody>
      </p:sp>
      <p:sp>
        <p:nvSpPr>
          <p:cNvPr id="267" name="Google Shape;267;p22"/>
          <p:cNvSpPr/>
          <p:nvPr/>
        </p:nvSpPr>
        <p:spPr>
          <a:xfrm>
            <a:off x="711200" y="123825"/>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8" name="Google Shape;268;p22"/>
          <p:cNvSpPr/>
          <p:nvPr/>
        </p:nvSpPr>
        <p:spPr>
          <a:xfrm>
            <a:off x="1939925" y="777875"/>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69" name="Google Shape;269;p22"/>
          <p:cNvPicPr preferRelativeResize="0"/>
          <p:nvPr/>
        </p:nvPicPr>
        <p:blipFill rotWithShape="1">
          <a:blip r:embed="rId3">
            <a:alphaModFix/>
          </a:blip>
          <a:srcRect b="0" l="0" r="0" t="0"/>
          <a:stretch/>
        </p:blipFill>
        <p:spPr>
          <a:xfrm>
            <a:off x="5942835" y="2571750"/>
            <a:ext cx="3149144" cy="2106854"/>
          </a:xfrm>
          <a:prstGeom prst="rect">
            <a:avLst/>
          </a:prstGeom>
          <a:noFill/>
          <a:ln>
            <a:noFill/>
          </a:ln>
        </p:spPr>
      </p:pic>
      <p:sp>
        <p:nvSpPr>
          <p:cNvPr id="270" name="Google Shape;270;p22"/>
          <p:cNvSpPr txBox="1"/>
          <p:nvPr/>
        </p:nvSpPr>
        <p:spPr>
          <a:xfrm>
            <a:off x="6453316" y="4678604"/>
            <a:ext cx="269068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Wapusk National Park, MB</a:t>
            </a:r>
            <a:endParaRPr/>
          </a:p>
        </p:txBody>
      </p:sp>
      <p:pic>
        <p:nvPicPr>
          <p:cNvPr descr="A group of people standing in front of a helicopter&#10;&#10;Description automatically generated" id="271" name="Google Shape;271;p22"/>
          <p:cNvPicPr preferRelativeResize="0"/>
          <p:nvPr/>
        </p:nvPicPr>
        <p:blipFill rotWithShape="1">
          <a:blip r:embed="rId4">
            <a:alphaModFix/>
          </a:blip>
          <a:srcRect b="0" l="0" r="0" t="0"/>
          <a:stretch/>
        </p:blipFill>
        <p:spPr>
          <a:xfrm>
            <a:off x="4253344" y="814188"/>
            <a:ext cx="3852090" cy="2166801"/>
          </a:xfrm>
          <a:prstGeom prst="rect">
            <a:avLst/>
          </a:prstGeom>
          <a:noFill/>
          <a:ln>
            <a:noFill/>
          </a:ln>
        </p:spPr>
      </p:pic>
      <p:sp>
        <p:nvSpPr>
          <p:cNvPr id="272" name="Google Shape;272;p22"/>
          <p:cNvSpPr txBox="1"/>
          <p:nvPr/>
        </p:nvSpPr>
        <p:spPr>
          <a:xfrm>
            <a:off x="3753828" y="3067664"/>
            <a:ext cx="2286447" cy="723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Moosonee, ON</a:t>
            </a:r>
            <a:endParaRPr/>
          </a:p>
          <a:p>
            <a:pPr indent="0" lvl="0" marL="0" marR="0" rtl="0" algn="ctr">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(All female ECCC field team including helicopter pilot from the Attawapiskat First Nation)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3"/>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rmAutofit fontScale="90000"/>
          </a:bodyPr>
          <a:lstStyle/>
          <a:p>
            <a:pPr indent="0" lvl="0" marL="0" marR="0" rtl="0" algn="l">
              <a:lnSpc>
                <a:spcPct val="90000"/>
              </a:lnSpc>
              <a:spcBef>
                <a:spcPts val="0"/>
              </a:spcBef>
              <a:spcAft>
                <a:spcPts val="0"/>
              </a:spcAft>
              <a:buClr>
                <a:schemeClr val="lt1"/>
              </a:buClr>
              <a:buSzPct val="148148"/>
              <a:buFont typeface="Montserrat"/>
              <a:buNone/>
            </a:pPr>
            <a:r>
              <a:rPr lang="en-US"/>
              <a:t>HBL Helicopter Plots</a:t>
            </a:r>
            <a:br>
              <a:rPr lang="en-US"/>
            </a:br>
            <a:endParaRPr/>
          </a:p>
        </p:txBody>
      </p:sp>
      <p:pic>
        <p:nvPicPr>
          <p:cNvPr id="278" name="Google Shape;278;p23"/>
          <p:cNvPicPr preferRelativeResize="0"/>
          <p:nvPr/>
        </p:nvPicPr>
        <p:blipFill rotWithShape="1">
          <a:blip r:embed="rId3">
            <a:alphaModFix/>
          </a:blip>
          <a:srcRect b="0" l="0" r="0" t="0"/>
          <a:stretch/>
        </p:blipFill>
        <p:spPr>
          <a:xfrm>
            <a:off x="4840341" y="13168"/>
            <a:ext cx="4098892" cy="2326758"/>
          </a:xfrm>
          <a:prstGeom prst="rect">
            <a:avLst/>
          </a:prstGeom>
          <a:noFill/>
          <a:ln>
            <a:noFill/>
          </a:ln>
        </p:spPr>
      </p:pic>
      <p:pic>
        <p:nvPicPr>
          <p:cNvPr id="279" name="Google Shape;279;p23"/>
          <p:cNvPicPr preferRelativeResize="0"/>
          <p:nvPr/>
        </p:nvPicPr>
        <p:blipFill rotWithShape="1">
          <a:blip r:embed="rId4">
            <a:alphaModFix/>
          </a:blip>
          <a:srcRect b="0" l="0" r="0" t="0"/>
          <a:stretch/>
        </p:blipFill>
        <p:spPr>
          <a:xfrm>
            <a:off x="4910083" y="2420491"/>
            <a:ext cx="1522535" cy="1015703"/>
          </a:xfrm>
          <a:prstGeom prst="rect">
            <a:avLst/>
          </a:prstGeom>
          <a:noFill/>
          <a:ln>
            <a:noFill/>
          </a:ln>
        </p:spPr>
      </p:pic>
      <p:pic>
        <p:nvPicPr>
          <p:cNvPr id="280" name="Google Shape;280;p23"/>
          <p:cNvPicPr preferRelativeResize="0"/>
          <p:nvPr/>
        </p:nvPicPr>
        <p:blipFill rotWithShape="1">
          <a:blip r:embed="rId5">
            <a:alphaModFix/>
          </a:blip>
          <a:srcRect b="0" l="0" r="0" t="0"/>
          <a:stretch/>
        </p:blipFill>
        <p:spPr>
          <a:xfrm>
            <a:off x="6533940" y="2417659"/>
            <a:ext cx="1522436" cy="1015703"/>
          </a:xfrm>
          <a:prstGeom prst="rect">
            <a:avLst/>
          </a:prstGeom>
          <a:noFill/>
          <a:ln>
            <a:noFill/>
          </a:ln>
        </p:spPr>
      </p:pic>
      <p:sp>
        <p:nvSpPr>
          <p:cNvPr id="281" name="Google Shape;281;p23"/>
          <p:cNvSpPr txBox="1"/>
          <p:nvPr/>
        </p:nvSpPr>
        <p:spPr>
          <a:xfrm>
            <a:off x="8141110" y="2417659"/>
            <a:ext cx="84776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Calibri"/>
                <a:ea typeface="Calibri"/>
                <a:cs typeface="Calibri"/>
                <a:sym typeface="Calibri"/>
              </a:rPr>
              <a:t>Top: Oblique angle photos taken over site plot, helicopter hovering low, approximately 2-5 m off the ground.</a:t>
            </a:r>
            <a:endParaRPr b="0" i="0" sz="750" u="none" cap="none" strike="noStrike">
              <a:solidFill>
                <a:srgbClr val="000000"/>
              </a:solidFill>
              <a:latin typeface="Calibri"/>
              <a:ea typeface="Calibri"/>
              <a:cs typeface="Calibri"/>
              <a:sym typeface="Calibri"/>
            </a:endParaRPr>
          </a:p>
        </p:txBody>
      </p:sp>
      <p:pic>
        <p:nvPicPr>
          <p:cNvPr id="282" name="Google Shape;282;p23"/>
          <p:cNvPicPr preferRelativeResize="0"/>
          <p:nvPr/>
        </p:nvPicPr>
        <p:blipFill rotWithShape="1">
          <a:blip r:embed="rId6">
            <a:alphaModFix/>
          </a:blip>
          <a:srcRect b="0" l="0" r="0" t="0"/>
          <a:stretch/>
        </p:blipFill>
        <p:spPr>
          <a:xfrm>
            <a:off x="4910083" y="3549019"/>
            <a:ext cx="1524215" cy="1015703"/>
          </a:xfrm>
          <a:prstGeom prst="rect">
            <a:avLst/>
          </a:prstGeom>
          <a:noFill/>
          <a:ln>
            <a:noFill/>
          </a:ln>
        </p:spPr>
      </p:pic>
      <p:pic>
        <p:nvPicPr>
          <p:cNvPr id="283" name="Google Shape;283;p23"/>
          <p:cNvPicPr preferRelativeResize="0"/>
          <p:nvPr/>
        </p:nvPicPr>
        <p:blipFill rotWithShape="1">
          <a:blip r:embed="rId7">
            <a:alphaModFix/>
          </a:blip>
          <a:srcRect b="0" l="0" r="0" t="0"/>
          <a:stretch/>
        </p:blipFill>
        <p:spPr>
          <a:xfrm>
            <a:off x="6533940" y="3549019"/>
            <a:ext cx="1522436" cy="1015673"/>
          </a:xfrm>
          <a:prstGeom prst="rect">
            <a:avLst/>
          </a:prstGeom>
          <a:noFill/>
          <a:ln>
            <a:noFill/>
          </a:ln>
        </p:spPr>
      </p:pic>
      <p:sp>
        <p:nvSpPr>
          <p:cNvPr id="284" name="Google Shape;284;p23"/>
          <p:cNvSpPr txBox="1"/>
          <p:nvPr/>
        </p:nvSpPr>
        <p:spPr>
          <a:xfrm>
            <a:off x="8091469" y="3618273"/>
            <a:ext cx="847763" cy="1131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Calibri"/>
                <a:ea typeface="Calibri"/>
                <a:cs typeface="Calibri"/>
                <a:sym typeface="Calibri"/>
              </a:rPr>
              <a:t>Bottom left: zoom photos for vegetation id</a:t>
            </a:r>
            <a:endParaRPr/>
          </a:p>
          <a:p>
            <a:pPr indent="0" lvl="0" marL="0" marR="0" rtl="0" algn="l">
              <a:lnSpc>
                <a:spcPct val="100000"/>
              </a:lnSpc>
              <a:spcBef>
                <a:spcPts val="0"/>
              </a:spcBef>
              <a:spcAft>
                <a:spcPts val="0"/>
              </a:spcAft>
              <a:buNone/>
            </a:pPr>
            <a:r>
              <a:t/>
            </a:r>
            <a:endParaRPr b="0" i="0" sz="7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750" u="none" cap="none" strike="noStrike">
                <a:solidFill>
                  <a:srgbClr val="000000"/>
                </a:solidFill>
                <a:latin typeface="Calibri"/>
                <a:ea typeface="Calibri"/>
                <a:cs typeface="Calibri"/>
                <a:sym typeface="Calibri"/>
              </a:rPr>
              <a:t>Bottom right: wide angle photo encompassing full plot.</a:t>
            </a:r>
            <a:endParaRPr b="0" i="0" sz="750" u="none" cap="none" strike="noStrike">
              <a:solidFill>
                <a:srgbClr val="000000"/>
              </a:solidFill>
              <a:latin typeface="Calibri"/>
              <a:ea typeface="Calibri"/>
              <a:cs typeface="Calibri"/>
              <a:sym typeface="Calibri"/>
            </a:endParaRPr>
          </a:p>
        </p:txBody>
      </p:sp>
      <p:sp>
        <p:nvSpPr>
          <p:cNvPr id="285" name="Google Shape;285;p23"/>
          <p:cNvSpPr/>
          <p:nvPr/>
        </p:nvSpPr>
        <p:spPr>
          <a:xfrm>
            <a:off x="84944" y="848656"/>
            <a:ext cx="4365137" cy="416289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70000"/>
              </a:lnSpc>
              <a:spcBef>
                <a:spcPts val="0"/>
              </a:spcBef>
              <a:spcAft>
                <a:spcPts val="0"/>
              </a:spcAft>
              <a:buClr>
                <a:srgbClr val="000000"/>
              </a:buClr>
              <a:buSzPts val="1750"/>
              <a:buFont typeface="Arial"/>
              <a:buChar char="•"/>
            </a:pPr>
            <a:r>
              <a:rPr b="0" i="0" lang="en-US" sz="1750" u="none" cap="none" strike="noStrike">
                <a:solidFill>
                  <a:schemeClr val="dk1"/>
                </a:solidFill>
                <a:latin typeface="Arial"/>
                <a:ea typeface="Arial"/>
                <a:cs typeface="Arial"/>
                <a:sym typeface="Arial"/>
              </a:rPr>
              <a:t>Preparation</a:t>
            </a:r>
            <a:endParaRPr/>
          </a:p>
          <a:p>
            <a:pPr indent="-228600" lvl="1" marL="685800" marR="0" rtl="0" algn="l">
              <a:lnSpc>
                <a:spcPct val="70000"/>
              </a:lnSpc>
              <a:spcBef>
                <a:spcPts val="50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Created and chosen using a segmented classification of Sentinel-2 imagery</a:t>
            </a:r>
            <a:endParaRPr/>
          </a:p>
          <a:p>
            <a:pPr indent="-228600" lvl="1" marL="685800" marR="0" rtl="0" algn="l">
              <a:lnSpc>
                <a:spcPct val="70000"/>
              </a:lnSpc>
              <a:spcBef>
                <a:spcPts val="50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Polygons were intersected within a minimum distance of the transect line and 20 polygons were randomly selected along each line</a:t>
            </a:r>
            <a:endParaRPr/>
          </a:p>
          <a:p>
            <a:pPr indent="-228600" lvl="1" marL="685800" marR="0" rtl="0" algn="l">
              <a:lnSpc>
                <a:spcPct val="70000"/>
              </a:lnSpc>
              <a:spcBef>
                <a:spcPts val="50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~10 polygons/transect were completed </a:t>
            </a:r>
            <a:endParaRPr/>
          </a:p>
          <a:p>
            <a:pPr indent="-228600" lvl="0" marL="228600" marR="0" rtl="0" algn="l">
              <a:lnSpc>
                <a:spcPct val="70000"/>
              </a:lnSpc>
              <a:spcBef>
                <a:spcPts val="1000"/>
              </a:spcBef>
              <a:spcAft>
                <a:spcPts val="0"/>
              </a:spcAft>
              <a:buClr>
                <a:srgbClr val="000000"/>
              </a:buClr>
              <a:buSzPts val="1750"/>
              <a:buFont typeface="Arial"/>
              <a:buChar char="•"/>
            </a:pPr>
            <a:r>
              <a:rPr b="0" i="0" lang="en-US" sz="1750" u="none" cap="none" strike="noStrike">
                <a:solidFill>
                  <a:schemeClr val="dk1"/>
                </a:solidFill>
                <a:latin typeface="Arial"/>
                <a:ea typeface="Arial"/>
                <a:cs typeface="Arial"/>
                <a:sym typeface="Arial"/>
              </a:rPr>
              <a:t>Method</a:t>
            </a:r>
            <a:endParaRPr/>
          </a:p>
          <a:p>
            <a:pPr indent="-228600" lvl="1" marL="685800" marR="0" rtl="0" algn="l">
              <a:lnSpc>
                <a:spcPct val="70000"/>
              </a:lnSpc>
              <a:spcBef>
                <a:spcPts val="50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Helicopter hovered over each plot at varying heights.</a:t>
            </a:r>
            <a:endParaRPr/>
          </a:p>
          <a:p>
            <a:pPr indent="-228600" lvl="1" marL="685800" marR="0" rtl="0" algn="l">
              <a:lnSpc>
                <a:spcPct val="70000"/>
              </a:lnSpc>
              <a:spcBef>
                <a:spcPts val="50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Data collection included: </a:t>
            </a:r>
            <a:endParaRPr/>
          </a:p>
          <a:p>
            <a:pPr indent="-228600" lvl="2" marL="1143000" marR="0" rtl="0" algn="l">
              <a:lnSpc>
                <a:spcPct val="70000"/>
              </a:lnSpc>
              <a:spcBef>
                <a:spcPts val="500"/>
              </a:spcBef>
              <a:spcAft>
                <a:spcPts val="0"/>
              </a:spcAft>
              <a:buClr>
                <a:srgbClr val="000000"/>
              </a:buClr>
              <a:buSzPts val="1250"/>
              <a:buFont typeface="Arial"/>
              <a:buChar char="•"/>
            </a:pPr>
            <a:r>
              <a:rPr b="0" i="0" lang="en-US" sz="1250" u="none" cap="none" strike="noStrike">
                <a:solidFill>
                  <a:schemeClr val="dk1"/>
                </a:solidFill>
                <a:latin typeface="Arial"/>
                <a:ea typeface="Arial"/>
                <a:cs typeface="Arial"/>
                <a:sym typeface="Arial"/>
              </a:rPr>
              <a:t>Percent cover of vegetation structures (trees, shrubs, graminoids, moss, etc)</a:t>
            </a:r>
            <a:endParaRPr/>
          </a:p>
          <a:p>
            <a:pPr indent="-228600" lvl="2" marL="1143000" marR="0" rtl="0" algn="l">
              <a:lnSpc>
                <a:spcPct val="70000"/>
              </a:lnSpc>
              <a:spcBef>
                <a:spcPts val="500"/>
              </a:spcBef>
              <a:spcAft>
                <a:spcPts val="0"/>
              </a:spcAft>
              <a:buClr>
                <a:srgbClr val="000000"/>
              </a:buClr>
              <a:buSzPts val="1250"/>
              <a:buFont typeface="Arial"/>
              <a:buChar char="•"/>
            </a:pPr>
            <a:r>
              <a:rPr b="0" i="0" lang="en-US" sz="1250" u="none" cap="none" strike="noStrike">
                <a:solidFill>
                  <a:schemeClr val="dk1"/>
                </a:solidFill>
                <a:latin typeface="Arial"/>
                <a:ea typeface="Arial"/>
                <a:cs typeface="Arial"/>
                <a:sym typeface="Arial"/>
              </a:rPr>
              <a:t>Vegetation identification of dominant vegetation where possible</a:t>
            </a:r>
            <a:endParaRPr/>
          </a:p>
          <a:p>
            <a:pPr indent="-228600" lvl="2" marL="1143000" marR="0" rtl="0" algn="l">
              <a:lnSpc>
                <a:spcPct val="70000"/>
              </a:lnSpc>
              <a:spcBef>
                <a:spcPts val="500"/>
              </a:spcBef>
              <a:spcAft>
                <a:spcPts val="0"/>
              </a:spcAft>
              <a:buClr>
                <a:srgbClr val="000000"/>
              </a:buClr>
              <a:buSzPts val="1250"/>
              <a:buFont typeface="Arial"/>
              <a:buChar char="•"/>
            </a:pPr>
            <a:r>
              <a:rPr b="0" i="0" lang="en-US" sz="1250" u="none" cap="none" strike="noStrike">
                <a:solidFill>
                  <a:schemeClr val="dk1"/>
                </a:solidFill>
                <a:latin typeface="Arial"/>
                <a:ea typeface="Arial"/>
                <a:cs typeface="Arial"/>
                <a:sym typeface="Arial"/>
              </a:rPr>
              <a:t>low, mid and high level photos</a:t>
            </a:r>
            <a:endParaRPr/>
          </a:p>
          <a:p>
            <a:pPr indent="-228600" lvl="3" marL="1600200" marR="0" rtl="0" algn="l">
              <a:lnSpc>
                <a:spcPct val="70000"/>
              </a:lnSpc>
              <a:spcBef>
                <a:spcPts val="500"/>
              </a:spcBef>
              <a:spcAft>
                <a:spcPts val="0"/>
              </a:spcAft>
              <a:buClr>
                <a:srgbClr val="000000"/>
              </a:buClr>
              <a:buSzPts val="1125"/>
              <a:buFont typeface="Arial"/>
              <a:buChar char="•"/>
            </a:pPr>
            <a:r>
              <a:rPr b="0" i="0" lang="en-US" sz="1125" u="none" cap="none" strike="noStrike">
                <a:solidFill>
                  <a:schemeClr val="dk1"/>
                </a:solidFill>
                <a:latin typeface="Arial"/>
                <a:ea typeface="Arial"/>
                <a:cs typeface="Arial"/>
                <a:sym typeface="Arial"/>
              </a:rPr>
              <a:t>For further identification of vegetation and physiognomic group classification in post processing</a:t>
            </a:r>
            <a:endParaRPr/>
          </a:p>
          <a:p>
            <a:pPr indent="-117475" lvl="0" marL="228600" marR="0" rtl="0" algn="l">
              <a:lnSpc>
                <a:spcPct val="70000"/>
              </a:lnSpc>
              <a:spcBef>
                <a:spcPts val="1000"/>
              </a:spcBef>
              <a:spcAft>
                <a:spcPts val="0"/>
              </a:spcAft>
              <a:buClr>
                <a:srgbClr val="000000"/>
              </a:buClr>
              <a:buSzPts val="1750"/>
              <a:buFont typeface="Arial"/>
              <a:buNone/>
            </a:pPr>
            <a:r>
              <a:t/>
            </a:r>
            <a:endParaRPr b="0" i="0" sz="175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4"/>
          <p:cNvSpPr txBox="1"/>
          <p:nvPr>
            <p:ph type="title"/>
          </p:nvPr>
        </p:nvSpPr>
        <p:spPr>
          <a:xfrm>
            <a:off x="132036" y="131954"/>
            <a:ext cx="7040148"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HBL Target Areas and Transect</a:t>
            </a:r>
            <a:endParaRPr/>
          </a:p>
        </p:txBody>
      </p:sp>
      <p:pic>
        <p:nvPicPr>
          <p:cNvPr id="291" name="Google Shape;291;p24"/>
          <p:cNvPicPr preferRelativeResize="0"/>
          <p:nvPr/>
        </p:nvPicPr>
        <p:blipFill rotWithShape="1">
          <a:blip r:embed="rId3">
            <a:alphaModFix/>
          </a:blip>
          <a:srcRect b="0" l="0" r="0" t="0"/>
          <a:stretch/>
        </p:blipFill>
        <p:spPr>
          <a:xfrm>
            <a:off x="5425439" y="810361"/>
            <a:ext cx="2960790" cy="3831611"/>
          </a:xfrm>
          <a:prstGeom prst="rect">
            <a:avLst/>
          </a:prstGeom>
          <a:noFill/>
          <a:ln>
            <a:noFill/>
          </a:ln>
        </p:spPr>
      </p:pic>
      <p:sp>
        <p:nvSpPr>
          <p:cNvPr id="292" name="Google Shape;292;p24"/>
          <p:cNvSpPr/>
          <p:nvPr/>
        </p:nvSpPr>
        <p:spPr>
          <a:xfrm>
            <a:off x="365760" y="1013345"/>
            <a:ext cx="4412566" cy="342564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70000"/>
              </a:lnSpc>
              <a:spcBef>
                <a:spcPts val="0"/>
              </a:spcBef>
              <a:spcAft>
                <a:spcPts val="0"/>
              </a:spcAft>
              <a:buClr>
                <a:srgbClr val="000000"/>
              </a:buClr>
              <a:buSzPts val="1540"/>
              <a:buFont typeface="Arial"/>
              <a:buChar char="•"/>
            </a:pPr>
            <a:r>
              <a:rPr b="0" i="0" lang="en-US" sz="1540" u="none" cap="none" strike="noStrike">
                <a:solidFill>
                  <a:schemeClr val="dk1"/>
                </a:solidFill>
                <a:latin typeface="Arial"/>
                <a:ea typeface="Arial"/>
                <a:cs typeface="Arial"/>
                <a:sym typeface="Arial"/>
              </a:rPr>
              <a:t>Target areas were chosen based on diversity of landcover from segmented Sentinel-2 image</a:t>
            </a:r>
            <a:endParaRPr/>
          </a:p>
          <a:p>
            <a:pPr indent="-228600" lvl="0" marL="228600" marR="0" rtl="0" algn="l">
              <a:lnSpc>
                <a:spcPct val="70000"/>
              </a:lnSpc>
              <a:spcBef>
                <a:spcPts val="1000"/>
              </a:spcBef>
              <a:spcAft>
                <a:spcPts val="0"/>
              </a:spcAft>
              <a:buClr>
                <a:srgbClr val="000000"/>
              </a:buClr>
              <a:buSzPts val="1540"/>
              <a:buFont typeface="Arial"/>
              <a:buChar char="•"/>
            </a:pPr>
            <a:r>
              <a:rPr b="0" i="0" lang="en-US" sz="1540" u="none" cap="none" strike="noStrike">
                <a:solidFill>
                  <a:schemeClr val="dk1"/>
                </a:solidFill>
                <a:latin typeface="Arial"/>
                <a:ea typeface="Arial"/>
                <a:cs typeface="Arial"/>
                <a:sym typeface="Arial"/>
              </a:rPr>
              <a:t>10 transects, 20 km in length were created within each target area</a:t>
            </a:r>
            <a:endParaRPr/>
          </a:p>
          <a:p>
            <a:pPr indent="-228600" lvl="0" marL="228600" marR="0" rtl="0" algn="l">
              <a:lnSpc>
                <a:spcPct val="70000"/>
              </a:lnSpc>
              <a:spcBef>
                <a:spcPts val="1000"/>
              </a:spcBef>
              <a:spcAft>
                <a:spcPts val="0"/>
              </a:spcAft>
              <a:buClr>
                <a:srgbClr val="000000"/>
              </a:buClr>
              <a:buSzPts val="1540"/>
              <a:buFont typeface="Arial"/>
              <a:buChar char="•"/>
            </a:pPr>
            <a:r>
              <a:rPr b="0" i="0" lang="en-US" sz="1540" u="none" cap="none" strike="noStrike">
                <a:solidFill>
                  <a:schemeClr val="dk1"/>
                </a:solidFill>
                <a:latin typeface="Arial"/>
                <a:ea typeface="Arial"/>
                <a:cs typeface="Arial"/>
                <a:sym typeface="Arial"/>
              </a:rPr>
              <a:t>3 transects were chosen per target area for data collection </a:t>
            </a:r>
            <a:endParaRPr/>
          </a:p>
          <a:p>
            <a:pPr indent="-228600" lvl="1" marL="685800" marR="0" rtl="0" algn="l">
              <a:lnSpc>
                <a:spcPct val="70000"/>
              </a:lnSpc>
              <a:spcBef>
                <a:spcPts val="500"/>
              </a:spcBef>
              <a:spcAft>
                <a:spcPts val="0"/>
              </a:spcAft>
              <a:buClr>
                <a:srgbClr val="000000"/>
              </a:buClr>
              <a:buSzPts val="1320"/>
              <a:buFont typeface="Arial"/>
              <a:buChar char="•"/>
            </a:pPr>
            <a:r>
              <a:rPr b="0" i="0" lang="en-US" sz="1320" u="none" cap="none" strike="noStrike">
                <a:solidFill>
                  <a:schemeClr val="dk1"/>
                </a:solidFill>
                <a:latin typeface="Arial"/>
                <a:ea typeface="Arial"/>
                <a:cs typeface="Arial"/>
                <a:sym typeface="Arial"/>
              </a:rPr>
              <a:t>Once helicopter plot data was completed , each transect was flown in one straight continuous flight.</a:t>
            </a:r>
            <a:endParaRPr/>
          </a:p>
          <a:p>
            <a:pPr indent="-228600" lvl="1" marL="685800" marR="0" rtl="0" algn="l">
              <a:lnSpc>
                <a:spcPct val="70000"/>
              </a:lnSpc>
              <a:spcBef>
                <a:spcPts val="500"/>
              </a:spcBef>
              <a:spcAft>
                <a:spcPts val="0"/>
              </a:spcAft>
              <a:buClr>
                <a:srgbClr val="000000"/>
              </a:buClr>
              <a:buSzPts val="1320"/>
              <a:buFont typeface="Arial"/>
              <a:buChar char="•"/>
            </a:pPr>
            <a:r>
              <a:rPr b="0" i="0" lang="en-US" sz="1320" u="none" cap="none" strike="noStrike">
                <a:solidFill>
                  <a:schemeClr val="dk1"/>
                </a:solidFill>
                <a:latin typeface="Arial"/>
                <a:ea typeface="Arial"/>
                <a:cs typeface="Arial"/>
                <a:sym typeface="Arial"/>
              </a:rPr>
              <a:t>Oblique photos of the ground were taken with i overlapping between the photos</a:t>
            </a:r>
            <a:endParaRPr/>
          </a:p>
          <a:p>
            <a:pPr indent="-228600" lvl="1" marL="685800" marR="0" rtl="0" algn="l">
              <a:lnSpc>
                <a:spcPct val="70000"/>
              </a:lnSpc>
              <a:spcBef>
                <a:spcPts val="500"/>
              </a:spcBef>
              <a:spcAft>
                <a:spcPts val="0"/>
              </a:spcAft>
              <a:buClr>
                <a:srgbClr val="000000"/>
              </a:buClr>
              <a:buSzPts val="1320"/>
              <a:buFont typeface="Arial"/>
              <a:buChar char="•"/>
            </a:pPr>
            <a:r>
              <a:rPr b="0" i="0" lang="en-US" sz="1320" u="none" cap="none" strike="noStrike">
                <a:solidFill>
                  <a:schemeClr val="dk1"/>
                </a:solidFill>
                <a:latin typeface="Arial"/>
                <a:ea typeface="Arial"/>
                <a:cs typeface="Arial"/>
                <a:sym typeface="Arial"/>
              </a:rPr>
              <a:t>Helicopter flew at approximately 200ft above sea level and 50km/hr</a:t>
            </a:r>
            <a:endParaRPr/>
          </a:p>
          <a:p>
            <a:pPr indent="-228600" lvl="1" marL="685800" marR="0" rtl="0" algn="l">
              <a:lnSpc>
                <a:spcPct val="70000"/>
              </a:lnSpc>
              <a:spcBef>
                <a:spcPts val="500"/>
              </a:spcBef>
              <a:spcAft>
                <a:spcPts val="0"/>
              </a:spcAft>
              <a:buClr>
                <a:srgbClr val="000000"/>
              </a:buClr>
              <a:buSzPts val="1320"/>
              <a:buFont typeface="Arial"/>
              <a:buChar char="•"/>
            </a:pPr>
            <a:r>
              <a:rPr b="0" i="0" lang="en-US" sz="1320" u="none" cap="none" strike="noStrike">
                <a:solidFill>
                  <a:schemeClr val="dk1"/>
                </a:solidFill>
                <a:latin typeface="Arial"/>
                <a:ea typeface="Arial"/>
                <a:cs typeface="Arial"/>
                <a:sym typeface="Arial"/>
              </a:rPr>
              <a:t>Helicopter doors were removed to allow for steeper angle of photo collection, creating a better representation of ground cover along the transect line.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3"/>
          <p:cNvPicPr preferRelativeResize="0"/>
          <p:nvPr/>
        </p:nvPicPr>
        <p:blipFill rotWithShape="1">
          <a:blip r:embed="rId3">
            <a:alphaModFix/>
          </a:blip>
          <a:srcRect b="0" l="0" r="0" t="0"/>
          <a:stretch/>
        </p:blipFill>
        <p:spPr>
          <a:xfrm>
            <a:off x="5814646" y="740899"/>
            <a:ext cx="3224334" cy="4172939"/>
          </a:xfrm>
          <a:prstGeom prst="rect">
            <a:avLst/>
          </a:prstGeom>
          <a:noFill/>
          <a:ln>
            <a:noFill/>
          </a:ln>
        </p:spPr>
      </p:pic>
      <p:pic>
        <p:nvPicPr>
          <p:cNvPr id="95" name="Google Shape;95;p3"/>
          <p:cNvPicPr preferRelativeResize="0"/>
          <p:nvPr/>
        </p:nvPicPr>
        <p:blipFill rotWithShape="1">
          <a:blip r:embed="rId4">
            <a:alphaModFix/>
          </a:blip>
          <a:srcRect b="0" l="0" r="0" t="0"/>
          <a:stretch/>
        </p:blipFill>
        <p:spPr>
          <a:xfrm>
            <a:off x="302894" y="2610449"/>
            <a:ext cx="4701649" cy="2265177"/>
          </a:xfrm>
          <a:prstGeom prst="rect">
            <a:avLst/>
          </a:prstGeom>
          <a:noFill/>
          <a:ln>
            <a:noFill/>
          </a:ln>
        </p:spPr>
      </p:pic>
      <p:pic>
        <p:nvPicPr>
          <p:cNvPr id="96" name="Google Shape;96;p3"/>
          <p:cNvPicPr preferRelativeResize="0"/>
          <p:nvPr/>
        </p:nvPicPr>
        <p:blipFill rotWithShape="1">
          <a:blip r:embed="rId5">
            <a:alphaModFix/>
          </a:blip>
          <a:srcRect b="0" l="0" r="0" t="0"/>
          <a:stretch/>
        </p:blipFill>
        <p:spPr>
          <a:xfrm>
            <a:off x="3540187" y="740899"/>
            <a:ext cx="2063625" cy="1869550"/>
          </a:xfrm>
          <a:prstGeom prst="rect">
            <a:avLst/>
          </a:prstGeom>
          <a:noFill/>
          <a:ln>
            <a:noFill/>
          </a:ln>
        </p:spPr>
      </p:pic>
      <p:sp>
        <p:nvSpPr>
          <p:cNvPr id="97" name="Google Shape;97;p3"/>
          <p:cNvSpPr txBox="1"/>
          <p:nvPr/>
        </p:nvSpPr>
        <p:spPr>
          <a:xfrm>
            <a:off x="228392" y="533939"/>
            <a:ext cx="2595300" cy="214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8" name="Google Shape;98;p3"/>
          <p:cNvSpPr txBox="1"/>
          <p:nvPr/>
        </p:nvSpPr>
        <p:spPr>
          <a:xfrm>
            <a:off x="304936" y="638520"/>
            <a:ext cx="2830200" cy="2144400"/>
          </a:xfrm>
          <a:prstGeom prst="rect">
            <a:avLst/>
          </a:prstGeom>
          <a:noFill/>
          <a:ln>
            <a:noFill/>
          </a:ln>
        </p:spPr>
        <p:txBody>
          <a:bodyPr anchorCtr="0" anchor="t" bIns="91425" lIns="91425" spcFirstLastPara="1" rIns="91425" wrap="square" tIns="91425">
            <a:noAutofit/>
          </a:bodyPr>
          <a:lstStyle/>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2"/>
                </a:solidFill>
                <a:latin typeface="Arial"/>
                <a:ea typeface="Arial"/>
                <a:cs typeface="Arial"/>
                <a:sym typeface="Arial"/>
              </a:rPr>
              <a:t>Undergoing isostatic rebound: 1 to 1.3 meter per 100 years</a:t>
            </a:r>
            <a:endParaRPr b="0" i="0" sz="1200" u="none" cap="none" strike="noStrike">
              <a:solidFill>
                <a:schemeClr val="dk2"/>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2"/>
                </a:solidFill>
                <a:latin typeface="Arial"/>
                <a:ea typeface="Arial"/>
                <a:cs typeface="Arial"/>
                <a:sym typeface="Arial"/>
              </a:rPr>
              <a:t>Subarctic ecoregion with a strong temperature and precipitation gradient</a:t>
            </a:r>
            <a:endParaRPr b="0" i="0" sz="1200" u="none" cap="none" strike="noStrike">
              <a:solidFill>
                <a:schemeClr val="dk2"/>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2"/>
                </a:solidFill>
                <a:latin typeface="Arial"/>
                <a:ea typeface="Arial"/>
                <a:cs typeface="Arial"/>
                <a:sym typeface="Arial"/>
              </a:rPr>
              <a:t>Influence of southward wind, tides, permafrost</a:t>
            </a:r>
            <a:endParaRPr b="0" i="0" sz="1200" u="none" cap="none" strike="noStrike">
              <a:solidFill>
                <a:schemeClr val="dk2"/>
              </a:solidFill>
              <a:latin typeface="Arial"/>
              <a:ea typeface="Arial"/>
              <a:cs typeface="Arial"/>
              <a:sym typeface="Arial"/>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
        <p:nvSpPr>
          <p:cNvPr id="99" name="Google Shape;99;p3"/>
          <p:cNvSpPr txBox="1"/>
          <p:nvPr>
            <p:ph type="title"/>
          </p:nvPr>
        </p:nvSpPr>
        <p:spPr>
          <a:xfrm>
            <a:off x="261938" y="47625"/>
            <a:ext cx="8520112" cy="443168"/>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SzPts val="4400"/>
              <a:buNone/>
            </a:pPr>
            <a:r>
              <a:rPr i="0" lang="en-US" sz="2700" u="none" cap="none" strike="noStrike">
                <a:solidFill>
                  <a:schemeClr val="lt1"/>
                </a:solidFill>
              </a:rPr>
              <a:t>Dynamic ecosystem</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0" t="0"/>
          <a:stretch/>
        </p:blipFill>
        <p:spPr>
          <a:xfrm>
            <a:off x="570669" y="2594632"/>
            <a:ext cx="3618273" cy="2292750"/>
          </a:xfrm>
          <a:prstGeom prst="rect">
            <a:avLst/>
          </a:prstGeom>
          <a:noFill/>
          <a:ln>
            <a:noFill/>
          </a:ln>
        </p:spPr>
      </p:pic>
      <p:pic>
        <p:nvPicPr>
          <p:cNvPr id="105" name="Google Shape;105;p4"/>
          <p:cNvPicPr preferRelativeResize="0"/>
          <p:nvPr/>
        </p:nvPicPr>
        <p:blipFill rotWithShape="1">
          <a:blip r:embed="rId4">
            <a:alphaModFix/>
          </a:blip>
          <a:srcRect b="0" l="0" r="0" t="0"/>
          <a:stretch/>
        </p:blipFill>
        <p:spPr>
          <a:xfrm>
            <a:off x="4701704" y="2594633"/>
            <a:ext cx="3618273" cy="2292749"/>
          </a:xfrm>
          <a:prstGeom prst="rect">
            <a:avLst/>
          </a:prstGeom>
          <a:noFill/>
          <a:ln>
            <a:noFill/>
          </a:ln>
        </p:spPr>
      </p:pic>
      <p:pic>
        <p:nvPicPr>
          <p:cNvPr id="106" name="Google Shape;106;p4"/>
          <p:cNvPicPr preferRelativeResize="0"/>
          <p:nvPr/>
        </p:nvPicPr>
        <p:blipFill rotWithShape="1">
          <a:blip r:embed="rId5">
            <a:alphaModFix/>
          </a:blip>
          <a:srcRect b="0" l="0" r="0" t="0"/>
          <a:stretch/>
        </p:blipFill>
        <p:spPr>
          <a:xfrm>
            <a:off x="4701704" y="163662"/>
            <a:ext cx="3618273" cy="2292749"/>
          </a:xfrm>
          <a:prstGeom prst="rect">
            <a:avLst/>
          </a:prstGeom>
          <a:noFill/>
          <a:ln>
            <a:noFill/>
          </a:ln>
        </p:spPr>
      </p:pic>
      <p:pic>
        <p:nvPicPr>
          <p:cNvPr id="107" name="Google Shape;107;p4"/>
          <p:cNvPicPr preferRelativeResize="0"/>
          <p:nvPr/>
        </p:nvPicPr>
        <p:blipFill rotWithShape="1">
          <a:blip r:embed="rId6">
            <a:alphaModFix/>
          </a:blip>
          <a:srcRect b="0" l="0" r="0" t="0"/>
          <a:stretch/>
        </p:blipFill>
        <p:spPr>
          <a:xfrm>
            <a:off x="570669" y="163662"/>
            <a:ext cx="3618273" cy="2338513"/>
          </a:xfrm>
          <a:prstGeom prst="rect">
            <a:avLst/>
          </a:prstGeom>
          <a:noFill/>
          <a:ln>
            <a:noFill/>
          </a:ln>
        </p:spPr>
      </p:pic>
      <p:sp>
        <p:nvSpPr>
          <p:cNvPr id="108" name="Google Shape;108;p4"/>
          <p:cNvSpPr txBox="1"/>
          <p:nvPr/>
        </p:nvSpPr>
        <p:spPr>
          <a:xfrm>
            <a:off x="4955059" y="4875023"/>
            <a:ext cx="28266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Photos: Leduc, August 2024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nvSpPr>
        <p:spPr>
          <a:xfrm>
            <a:off x="449631" y="82261"/>
            <a:ext cx="8161500" cy="4847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Arial"/>
                <a:ea typeface="Arial"/>
                <a:cs typeface="Arial"/>
                <a:sym typeface="Arial"/>
              </a:rPr>
              <a:t>Ecosystem Mapping Objectives</a:t>
            </a:r>
            <a:endParaRPr b="0" i="0" sz="1400" u="none" cap="none" strike="noStrike">
              <a:solidFill>
                <a:schemeClr val="lt1"/>
              </a:solidFill>
              <a:latin typeface="Arial"/>
              <a:ea typeface="Arial"/>
              <a:cs typeface="Arial"/>
              <a:sym typeface="Arial"/>
            </a:endParaRPr>
          </a:p>
        </p:txBody>
      </p:sp>
      <p:sp>
        <p:nvSpPr>
          <p:cNvPr id="114" name="Google Shape;114;p5"/>
          <p:cNvSpPr txBox="1"/>
          <p:nvPr/>
        </p:nvSpPr>
        <p:spPr>
          <a:xfrm>
            <a:off x="113025" y="777240"/>
            <a:ext cx="3847200" cy="2654543"/>
          </a:xfrm>
          <a:prstGeom prst="rect">
            <a:avLst/>
          </a:prstGeom>
          <a:noFill/>
          <a:ln>
            <a:noFill/>
          </a:ln>
        </p:spPr>
        <p:txBody>
          <a:bodyPr anchorCtr="0" anchor="t" bIns="34275" lIns="68575" spcFirstLastPara="1" rIns="68575" wrap="square" tIns="34275">
            <a:spAutoFit/>
          </a:bodyPr>
          <a:lstStyle/>
          <a:p>
            <a:pPr indent="0" lvl="0" marL="0" marR="0" rtl="0" algn="just">
              <a:lnSpc>
                <a:spcPct val="100000"/>
              </a:lnSpc>
              <a:spcBef>
                <a:spcPts val="0"/>
              </a:spcBef>
              <a:spcAft>
                <a:spcPts val="0"/>
              </a:spcAft>
              <a:buClr>
                <a:srgbClr val="000000"/>
              </a:buClr>
              <a:buSzPts val="1400"/>
              <a:buFont typeface="Arial"/>
              <a:buNone/>
            </a:pPr>
            <a:r>
              <a:rPr b="1" i="0" lang="en-US" sz="1400" u="sng" cap="none" strike="noStrike">
                <a:solidFill>
                  <a:schemeClr val="dk1"/>
                </a:solidFill>
                <a:latin typeface="Calibri"/>
                <a:ea typeface="Calibri"/>
                <a:cs typeface="Calibri"/>
                <a:sym typeface="Calibri"/>
              </a:rPr>
              <a:t>Objectives:</a:t>
            </a:r>
            <a:endParaRPr b="0" i="0" sz="1400" u="none" cap="none" strike="noStrike">
              <a:solidFill>
                <a:srgbClr val="000000"/>
              </a:solidFill>
              <a:latin typeface="Arial"/>
              <a:ea typeface="Arial"/>
              <a:cs typeface="Arial"/>
              <a:sym typeface="Arial"/>
            </a:endParaRPr>
          </a:p>
          <a:p>
            <a:pPr indent="-457200" lvl="0" marL="457211"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Develop standardized ecotype mapping approach with machine learning, AI, cloud computing &amp; EO to operationally monitor biodiversity across HBL &amp; eventually all of Canada</a:t>
            </a:r>
            <a:endParaRPr/>
          </a:p>
          <a:p>
            <a:pPr indent="-457200" lvl="0" marL="457211"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chemeClr val="dk1"/>
                </a:solidFill>
                <a:latin typeface="Arial"/>
                <a:ea typeface="Arial"/>
                <a:cs typeface="Arial"/>
                <a:sym typeface="Arial"/>
              </a:rPr>
              <a:t>Standardizing vegetation ecotypes to the </a:t>
            </a:r>
            <a:r>
              <a:rPr b="0" i="0" lang="en-US" sz="1400" u="none" cap="none" strike="noStrike">
                <a:solidFill>
                  <a:srgbClr val="FF0000"/>
                </a:solidFill>
                <a:latin typeface="Arial"/>
                <a:ea typeface="Arial"/>
                <a:cs typeface="Arial"/>
                <a:sym typeface="Arial"/>
              </a:rPr>
              <a:t>IUCN 2.0 Typology</a:t>
            </a:r>
            <a:r>
              <a:rPr b="0" i="0" lang="en-US" sz="1400" u="none" cap="none" strike="noStrike">
                <a:solidFill>
                  <a:schemeClr val="dk1"/>
                </a:solidFill>
                <a:latin typeface="Arial"/>
                <a:ea typeface="Arial"/>
                <a:cs typeface="Arial"/>
                <a:sym typeface="Arial"/>
              </a:rPr>
              <a:t>, a comprehensive hierarchical classification framework for Earth's ecosystems</a:t>
            </a:r>
            <a:r>
              <a:rPr b="1" i="0" lang="en-US" sz="1400" u="none" cap="none" strike="noStrike">
                <a:solidFill>
                  <a:schemeClr val="dk1"/>
                </a:solidFill>
                <a:latin typeface="Arial"/>
                <a:ea typeface="Arial"/>
                <a:cs typeface="Arial"/>
                <a:sym typeface="Arial"/>
              </a:rPr>
              <a:t>. </a:t>
            </a:r>
            <a:r>
              <a:rPr b="0" i="0" lang="en-US" sz="1400" u="none" cap="none" strike="noStrike">
                <a:solidFill>
                  <a:schemeClr val="dk1"/>
                </a:solidFill>
                <a:latin typeface="Arial"/>
                <a:ea typeface="Arial"/>
                <a:cs typeface="Arial"/>
                <a:sym typeface="Arial"/>
              </a:rPr>
              <a:t>Committed to mapping all of Canada to Level 3 – Functional Groups by 2026</a:t>
            </a:r>
            <a:endParaRPr b="0" i="0" sz="1400" u="none" cap="none" strike="noStrike">
              <a:solidFill>
                <a:srgbClr val="000000"/>
              </a:solidFill>
              <a:latin typeface="Arial"/>
              <a:ea typeface="Arial"/>
              <a:cs typeface="Arial"/>
              <a:sym typeface="Arial"/>
            </a:endParaRPr>
          </a:p>
        </p:txBody>
      </p:sp>
      <p:pic>
        <p:nvPicPr>
          <p:cNvPr id="115" name="Google Shape;115;p5"/>
          <p:cNvPicPr preferRelativeResize="0"/>
          <p:nvPr/>
        </p:nvPicPr>
        <p:blipFill rotWithShape="1">
          <a:blip r:embed="rId3">
            <a:alphaModFix/>
          </a:blip>
          <a:srcRect b="0" l="0" r="0" t="0"/>
          <a:stretch/>
        </p:blipFill>
        <p:spPr>
          <a:xfrm>
            <a:off x="495016" y="3431783"/>
            <a:ext cx="3517562" cy="1361986"/>
          </a:xfrm>
          <a:prstGeom prst="rect">
            <a:avLst/>
          </a:prstGeom>
          <a:noFill/>
          <a:ln>
            <a:noFill/>
          </a:ln>
        </p:spPr>
      </p:pic>
      <p:sp>
        <p:nvSpPr>
          <p:cNvPr id="116" name="Google Shape;116;p5"/>
          <p:cNvSpPr/>
          <p:nvPr/>
        </p:nvSpPr>
        <p:spPr>
          <a:xfrm>
            <a:off x="4311650" y="1101725"/>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17" name="Google Shape;117;p5"/>
          <p:cNvPicPr preferRelativeResize="0"/>
          <p:nvPr/>
        </p:nvPicPr>
        <p:blipFill rotWithShape="1">
          <a:blip r:embed="rId4">
            <a:alphaModFix/>
          </a:blip>
          <a:srcRect b="0" l="0" r="0" t="0"/>
          <a:stretch/>
        </p:blipFill>
        <p:spPr>
          <a:xfrm>
            <a:off x="4364003" y="1038225"/>
            <a:ext cx="4489450" cy="300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6"/>
          <p:cNvSpPr txBox="1"/>
          <p:nvPr/>
        </p:nvSpPr>
        <p:spPr>
          <a:xfrm>
            <a:off x="326174" y="765025"/>
            <a:ext cx="7879991" cy="738664"/>
          </a:xfrm>
          <a:prstGeom prst="rect">
            <a:avLst/>
          </a:prstGeom>
          <a:noFill/>
          <a:ln>
            <a:noFill/>
          </a:ln>
        </p:spPr>
        <p:txBody>
          <a:bodyPr anchorCtr="0" anchor="t" bIns="45700" lIns="91425" spcFirstLastPara="1" rIns="91425" wrap="square" tIns="45700">
            <a:spAutoFit/>
          </a:bodyPr>
          <a:lstStyle/>
          <a:p>
            <a:pPr indent="-457200" lvl="0" marL="457211"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chemeClr val="dk1"/>
                </a:solidFill>
                <a:latin typeface="Arial"/>
                <a:ea typeface="Arial"/>
                <a:cs typeface="Arial"/>
                <a:sym typeface="Arial"/>
              </a:rPr>
              <a:t>Determine what predictor variables contribute most to the discrimination of ecotypes for biodiversity monitoring</a:t>
            </a:r>
            <a:endParaRPr/>
          </a:p>
          <a:p>
            <a:pPr indent="-457200" lvl="0" marL="457211"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chemeClr val="dk1"/>
                </a:solidFill>
                <a:latin typeface="Arial"/>
                <a:ea typeface="Arial"/>
                <a:cs typeface="Arial"/>
                <a:sym typeface="Arial"/>
              </a:rPr>
              <a:t>Then expand that monitoring capacity to the rest of the HBL and Canada</a:t>
            </a:r>
            <a:endParaRPr b="0" i="0" sz="1400" u="none" cap="none" strike="noStrike">
              <a:solidFill>
                <a:srgbClr val="000000"/>
              </a:solidFill>
              <a:latin typeface="Arial"/>
              <a:ea typeface="Arial"/>
              <a:cs typeface="Arial"/>
              <a:sym typeface="Arial"/>
            </a:endParaRPr>
          </a:p>
        </p:txBody>
      </p:sp>
      <p:pic>
        <p:nvPicPr>
          <p:cNvPr id="123" name="Google Shape;123;p6"/>
          <p:cNvPicPr preferRelativeResize="0"/>
          <p:nvPr/>
        </p:nvPicPr>
        <p:blipFill rotWithShape="1">
          <a:blip r:embed="rId3">
            <a:alphaModFix/>
          </a:blip>
          <a:srcRect b="0" l="0" r="0" t="0"/>
          <a:stretch/>
        </p:blipFill>
        <p:spPr>
          <a:xfrm>
            <a:off x="2040071" y="1442729"/>
            <a:ext cx="2608363" cy="3429555"/>
          </a:xfrm>
          <a:prstGeom prst="rect">
            <a:avLst/>
          </a:prstGeom>
          <a:noFill/>
          <a:ln>
            <a:noFill/>
          </a:ln>
        </p:spPr>
      </p:pic>
      <p:sp>
        <p:nvSpPr>
          <p:cNvPr id="124" name="Google Shape;124;p6"/>
          <p:cNvSpPr txBox="1"/>
          <p:nvPr/>
        </p:nvSpPr>
        <p:spPr>
          <a:xfrm>
            <a:off x="661454" y="1800153"/>
            <a:ext cx="137923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Wapusk National Park</a:t>
            </a:r>
            <a:endParaRPr/>
          </a:p>
        </p:txBody>
      </p:sp>
      <p:sp>
        <p:nvSpPr>
          <p:cNvPr id="125" name="Google Shape;125;p6"/>
          <p:cNvSpPr txBox="1"/>
          <p:nvPr/>
        </p:nvSpPr>
        <p:spPr>
          <a:xfrm>
            <a:off x="446542" y="78578"/>
            <a:ext cx="8161500" cy="4847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Arial"/>
                <a:ea typeface="Arial"/>
                <a:cs typeface="Arial"/>
                <a:sym typeface="Arial"/>
              </a:rPr>
              <a:t>Wapusk NP &amp; HBL Lessons</a:t>
            </a:r>
            <a:endParaRPr b="0" i="0" sz="1400" u="none" cap="none" strike="noStrike">
              <a:solidFill>
                <a:schemeClr val="lt1"/>
              </a:solidFill>
              <a:latin typeface="Arial"/>
              <a:ea typeface="Arial"/>
              <a:cs typeface="Arial"/>
              <a:sym typeface="Arial"/>
            </a:endParaRPr>
          </a:p>
        </p:txBody>
      </p:sp>
      <p:pic>
        <p:nvPicPr>
          <p:cNvPr id="126" name="Google Shape;126;p6"/>
          <p:cNvPicPr preferRelativeResize="0"/>
          <p:nvPr/>
        </p:nvPicPr>
        <p:blipFill rotWithShape="1">
          <a:blip r:embed="rId4">
            <a:alphaModFix/>
          </a:blip>
          <a:srcRect b="0" l="0" r="0" t="0"/>
          <a:stretch/>
        </p:blipFill>
        <p:spPr>
          <a:xfrm>
            <a:off x="4967064" y="1594505"/>
            <a:ext cx="2376778" cy="2866370"/>
          </a:xfrm>
          <a:prstGeom prst="rect">
            <a:avLst/>
          </a:prstGeom>
          <a:noFill/>
          <a:ln>
            <a:noFill/>
          </a:ln>
        </p:spPr>
      </p:pic>
      <p:sp>
        <p:nvSpPr>
          <p:cNvPr id="127" name="Google Shape;127;p6"/>
          <p:cNvSpPr txBox="1"/>
          <p:nvPr/>
        </p:nvSpPr>
        <p:spPr>
          <a:xfrm>
            <a:off x="3684092" y="1626872"/>
            <a:ext cx="1686399" cy="25308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2"/>
                </a:solidFill>
                <a:latin typeface="Arial"/>
                <a:ea typeface="Arial"/>
                <a:cs typeface="Arial"/>
                <a:sym typeface="Arial"/>
              </a:rPr>
              <a:t>Training Area</a:t>
            </a:r>
            <a:endParaRPr b="0" i="0" sz="1000" u="none" cap="none" strike="noStrike">
              <a:solidFill>
                <a:schemeClr val="dk2"/>
              </a:solidFill>
              <a:latin typeface="Arial"/>
              <a:ea typeface="Arial"/>
              <a:cs typeface="Arial"/>
              <a:sym typeface="Arial"/>
            </a:endParaRPr>
          </a:p>
        </p:txBody>
      </p:sp>
      <p:sp>
        <p:nvSpPr>
          <p:cNvPr id="128" name="Google Shape;128;p6"/>
          <p:cNvSpPr txBox="1"/>
          <p:nvPr/>
        </p:nvSpPr>
        <p:spPr>
          <a:xfrm>
            <a:off x="6829663" y="3852205"/>
            <a:ext cx="1586399" cy="25308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2"/>
                </a:solidFill>
                <a:latin typeface="Arial"/>
                <a:ea typeface="Arial"/>
                <a:cs typeface="Arial"/>
                <a:sym typeface="Arial"/>
              </a:rPr>
              <a:t>Predicting Area</a:t>
            </a:r>
            <a:endParaRPr b="0" i="0" sz="1000" u="none" cap="none" strike="noStrike">
              <a:solidFill>
                <a:schemeClr val="dk2"/>
              </a:solidFill>
              <a:latin typeface="Arial"/>
              <a:ea typeface="Arial"/>
              <a:cs typeface="Arial"/>
              <a:sym typeface="Arial"/>
            </a:endParaRPr>
          </a:p>
        </p:txBody>
      </p:sp>
      <p:cxnSp>
        <p:nvCxnSpPr>
          <p:cNvPr id="129" name="Google Shape;129;p6"/>
          <p:cNvCxnSpPr/>
          <p:nvPr/>
        </p:nvCxnSpPr>
        <p:spPr>
          <a:xfrm>
            <a:off x="3344252" y="1798824"/>
            <a:ext cx="1823280" cy="316019"/>
          </a:xfrm>
          <a:prstGeom prst="straightConnector1">
            <a:avLst/>
          </a:prstGeom>
          <a:noFill/>
          <a:ln cap="flat" cmpd="sng" w="9525">
            <a:solidFill>
              <a:srgbClr val="2F415D"/>
            </a:solidFill>
            <a:prstDash val="solid"/>
            <a:round/>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type="title"/>
          </p:nvPr>
        </p:nvSpPr>
        <p:spPr>
          <a:xfrm>
            <a:off x="66387" y="14976"/>
            <a:ext cx="7040148" cy="5842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000">
                <a:solidFill>
                  <a:schemeClr val="lt1"/>
                </a:solidFill>
              </a:rPr>
              <a:t>Cross-walking Local Ecotypes to National Systems to Global Ecosystem Typology</a:t>
            </a:r>
            <a:endParaRPr sz="2000">
              <a:solidFill>
                <a:schemeClr val="lt1"/>
              </a:solidFill>
            </a:endParaRPr>
          </a:p>
        </p:txBody>
      </p:sp>
      <p:pic>
        <p:nvPicPr>
          <p:cNvPr id="135" name="Google Shape;135;p7"/>
          <p:cNvPicPr preferRelativeResize="0"/>
          <p:nvPr/>
        </p:nvPicPr>
        <p:blipFill rotWithShape="1">
          <a:blip r:embed="rId3">
            <a:alphaModFix/>
          </a:blip>
          <a:srcRect b="0" l="0" r="0" t="0"/>
          <a:stretch/>
        </p:blipFill>
        <p:spPr>
          <a:xfrm>
            <a:off x="66387" y="812039"/>
            <a:ext cx="3925911" cy="2425120"/>
          </a:xfrm>
          <a:prstGeom prst="rect">
            <a:avLst/>
          </a:prstGeom>
          <a:noFill/>
          <a:ln>
            <a:noFill/>
          </a:ln>
          <a:effectLst>
            <a:outerShdw blurRad="50800" rotWithShape="0" algn="br" dir="13500000" dist="38100">
              <a:srgbClr val="000000">
                <a:alpha val="40000"/>
              </a:srgbClr>
            </a:outerShdw>
          </a:effectLst>
        </p:spPr>
      </p:pic>
      <p:pic>
        <p:nvPicPr>
          <p:cNvPr id="136" name="Google Shape;136;p7"/>
          <p:cNvPicPr preferRelativeResize="0"/>
          <p:nvPr/>
        </p:nvPicPr>
        <p:blipFill rotWithShape="1">
          <a:blip r:embed="rId4">
            <a:alphaModFix/>
          </a:blip>
          <a:srcRect b="2685" l="0" r="0" t="0"/>
          <a:stretch/>
        </p:blipFill>
        <p:spPr>
          <a:xfrm>
            <a:off x="2773395" y="1837032"/>
            <a:ext cx="3841049" cy="2038094"/>
          </a:xfrm>
          <a:prstGeom prst="rect">
            <a:avLst/>
          </a:prstGeom>
          <a:noFill/>
          <a:ln>
            <a:noFill/>
          </a:ln>
          <a:effectLst>
            <a:outerShdw blurRad="50800" rotWithShape="0" algn="r" dir="10800000" dist="38100">
              <a:srgbClr val="000000">
                <a:alpha val="40000"/>
              </a:srgbClr>
            </a:outerShdw>
          </a:effectLst>
        </p:spPr>
      </p:pic>
      <p:pic>
        <p:nvPicPr>
          <p:cNvPr id="137" name="Google Shape;137;p7"/>
          <p:cNvPicPr preferRelativeResize="0"/>
          <p:nvPr/>
        </p:nvPicPr>
        <p:blipFill rotWithShape="1">
          <a:blip r:embed="rId5">
            <a:alphaModFix/>
          </a:blip>
          <a:srcRect b="0" l="0" r="0" t="0"/>
          <a:stretch/>
        </p:blipFill>
        <p:spPr>
          <a:xfrm>
            <a:off x="5541647" y="2751334"/>
            <a:ext cx="3367892" cy="2100722"/>
          </a:xfrm>
          <a:prstGeom prst="rect">
            <a:avLst/>
          </a:prstGeom>
          <a:noFill/>
          <a:ln>
            <a:noFill/>
          </a:ln>
          <a:effectLst>
            <a:outerShdw blurRad="50800" rotWithShape="0" algn="br" dir="13500000" dist="38100">
              <a:srgbClr val="000000">
                <a:alpha val="40000"/>
              </a:srgbClr>
            </a:outerShdw>
          </a:effectLst>
        </p:spPr>
      </p:pic>
      <p:cxnSp>
        <p:nvCxnSpPr>
          <p:cNvPr id="138" name="Google Shape;138;p7"/>
          <p:cNvCxnSpPr>
            <a:endCxn id="136" idx="2"/>
          </p:cNvCxnSpPr>
          <p:nvPr/>
        </p:nvCxnSpPr>
        <p:spPr>
          <a:xfrm>
            <a:off x="1925520" y="3237026"/>
            <a:ext cx="2768400" cy="638100"/>
          </a:xfrm>
          <a:prstGeom prst="curvedConnector4">
            <a:avLst>
              <a:gd fmla="val -4337" name="adj1"/>
              <a:gd fmla="val 135825" name="adj2"/>
            </a:avLst>
          </a:prstGeom>
          <a:noFill/>
          <a:ln cap="flat" cmpd="sng" w="9525">
            <a:solidFill>
              <a:srgbClr val="00B0F0"/>
            </a:solidFill>
            <a:prstDash val="solid"/>
            <a:round/>
            <a:headEnd len="sm" w="sm" type="none"/>
            <a:tailEnd len="med" w="med" type="triangle"/>
          </a:ln>
        </p:spPr>
      </p:cxnSp>
      <p:cxnSp>
        <p:nvCxnSpPr>
          <p:cNvPr id="139" name="Google Shape;139;p7"/>
          <p:cNvCxnSpPr/>
          <p:nvPr/>
        </p:nvCxnSpPr>
        <p:spPr>
          <a:xfrm flipH="1" rot="-5400000">
            <a:off x="5218091" y="5143500"/>
            <a:ext cx="914400" cy="914400"/>
          </a:xfrm>
          <a:prstGeom prst="bentConnector3">
            <a:avLst>
              <a:gd fmla="val 50000" name="adj1"/>
            </a:avLst>
          </a:prstGeom>
          <a:noFill/>
          <a:ln cap="flat" cmpd="sng" w="9525">
            <a:solidFill>
              <a:srgbClr val="2F415D"/>
            </a:solidFill>
            <a:prstDash val="solid"/>
            <a:round/>
            <a:headEnd len="sm" w="sm" type="none"/>
            <a:tailEnd len="med" w="med" type="triangle"/>
          </a:ln>
        </p:spPr>
      </p:cxnSp>
      <p:cxnSp>
        <p:nvCxnSpPr>
          <p:cNvPr id="140" name="Google Shape;140;p7"/>
          <p:cNvCxnSpPr>
            <a:stCxn id="136" idx="2"/>
            <a:endCxn id="137" idx="2"/>
          </p:cNvCxnSpPr>
          <p:nvPr/>
        </p:nvCxnSpPr>
        <p:spPr>
          <a:xfrm flipH="1" rot="-5400000">
            <a:off x="5471370" y="3097676"/>
            <a:ext cx="976800" cy="2531700"/>
          </a:xfrm>
          <a:prstGeom prst="curvedConnector3">
            <a:avLst>
              <a:gd fmla="val 123416" name="adj1"/>
            </a:avLst>
          </a:prstGeom>
          <a:noFill/>
          <a:ln cap="flat" cmpd="sng" w="9525">
            <a:solidFill>
              <a:srgbClr val="00B0F0"/>
            </a:solidFill>
            <a:prstDash val="solid"/>
            <a:round/>
            <a:headEnd len="sm" w="sm"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8"/>
          <p:cNvPicPr preferRelativeResize="0"/>
          <p:nvPr/>
        </p:nvPicPr>
        <p:blipFill rotWithShape="1">
          <a:blip r:embed="rId3">
            <a:alphaModFix/>
          </a:blip>
          <a:srcRect b="0" l="0" r="0" t="0"/>
          <a:stretch/>
        </p:blipFill>
        <p:spPr>
          <a:xfrm>
            <a:off x="1270217" y="797065"/>
            <a:ext cx="6347062" cy="3341468"/>
          </a:xfrm>
          <a:prstGeom prst="rect">
            <a:avLst/>
          </a:prstGeom>
          <a:noFill/>
          <a:ln>
            <a:noFill/>
          </a:ln>
        </p:spPr>
      </p:pic>
      <p:sp>
        <p:nvSpPr>
          <p:cNvPr id="146" name="Google Shape;146;p8"/>
          <p:cNvSpPr txBox="1"/>
          <p:nvPr/>
        </p:nvSpPr>
        <p:spPr>
          <a:xfrm>
            <a:off x="155716" y="23375"/>
            <a:ext cx="6785183" cy="74632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2200" u="none" cap="none" strike="noStrike">
                <a:solidFill>
                  <a:schemeClr val="lt1"/>
                </a:solidFill>
                <a:latin typeface="Montserrat"/>
                <a:ea typeface="Montserrat"/>
                <a:cs typeface="Montserrat"/>
                <a:sym typeface="Montserrat"/>
              </a:rPr>
              <a:t>Cross-walking local vegetation/ecotypes to national systems to global ecosystem typology</a:t>
            </a:r>
            <a:endParaRPr b="0" i="0" sz="2200" u="none" cap="none" strike="noStrike">
              <a:solidFill>
                <a:schemeClr val="lt1"/>
              </a:solidFill>
              <a:latin typeface="Montserrat"/>
              <a:ea typeface="Montserrat"/>
              <a:cs typeface="Montserrat"/>
              <a:sym typeface="Montserrat"/>
            </a:endParaRPr>
          </a:p>
        </p:txBody>
      </p:sp>
      <p:sp>
        <p:nvSpPr>
          <p:cNvPr id="147" name="Google Shape;147;p8"/>
          <p:cNvSpPr txBox="1"/>
          <p:nvPr/>
        </p:nvSpPr>
        <p:spPr>
          <a:xfrm>
            <a:off x="2761497" y="4230810"/>
            <a:ext cx="326096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212529"/>
                </a:solidFill>
                <a:latin typeface="Arial"/>
                <a:ea typeface="Arial"/>
                <a:cs typeface="Arial"/>
                <a:sym typeface="Arial"/>
              </a:rPr>
              <a:t>Local ecosystem typologies </a:t>
            </a:r>
            <a:endParaRPr b="0" i="0" sz="1800" u="none" cap="none" strike="noStrike">
              <a:solidFill>
                <a:srgbClr val="212529"/>
              </a:solidFill>
              <a:latin typeface="Arial"/>
              <a:ea typeface="Arial"/>
              <a:cs typeface="Arial"/>
              <a:sym typeface="Arial"/>
            </a:endParaRPr>
          </a:p>
        </p:txBody>
      </p:sp>
      <p:sp>
        <p:nvSpPr>
          <p:cNvPr id="148" name="Google Shape;148;p8"/>
          <p:cNvSpPr/>
          <p:nvPr/>
        </p:nvSpPr>
        <p:spPr>
          <a:xfrm rot="5400000">
            <a:off x="4128127" y="2835110"/>
            <a:ext cx="346250" cy="3570446"/>
          </a:xfrm>
          <a:prstGeom prst="rightBrace">
            <a:avLst>
              <a:gd fmla="val 8333" name="adj1"/>
              <a:gd fmla="val 49200" name="adj2"/>
            </a:avLst>
          </a:prstGeom>
          <a:noFill/>
          <a:ln cap="flat" cmpd="sng" w="9525">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9"/>
          <p:cNvSpPr txBox="1"/>
          <p:nvPr/>
        </p:nvSpPr>
        <p:spPr>
          <a:xfrm>
            <a:off x="1038578" y="67707"/>
            <a:ext cx="5449711" cy="40642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lt1"/>
                </a:solidFill>
                <a:latin typeface="Arial"/>
                <a:ea typeface="Arial"/>
                <a:cs typeface="Arial"/>
                <a:sym typeface="Arial"/>
              </a:rPr>
              <a:t>Standardizing vegetation to ecotypes</a:t>
            </a:r>
            <a:endParaRPr b="0" i="0" sz="2500" u="none" cap="none" strike="noStrike">
              <a:solidFill>
                <a:schemeClr val="lt1"/>
              </a:solidFill>
              <a:latin typeface="Arial"/>
              <a:ea typeface="Arial"/>
              <a:cs typeface="Arial"/>
              <a:sym typeface="Arial"/>
            </a:endParaRPr>
          </a:p>
        </p:txBody>
      </p:sp>
      <p:grpSp>
        <p:nvGrpSpPr>
          <p:cNvPr id="154" name="Google Shape;154;p9"/>
          <p:cNvGrpSpPr/>
          <p:nvPr/>
        </p:nvGrpSpPr>
        <p:grpSpPr>
          <a:xfrm>
            <a:off x="124597" y="745588"/>
            <a:ext cx="9019403" cy="3674012"/>
            <a:chOff x="124597" y="640492"/>
            <a:chExt cx="8839204" cy="2300437"/>
          </a:xfrm>
        </p:grpSpPr>
        <p:pic>
          <p:nvPicPr>
            <p:cNvPr id="155" name="Google Shape;155;p9"/>
            <p:cNvPicPr preferRelativeResize="0"/>
            <p:nvPr/>
          </p:nvPicPr>
          <p:blipFill rotWithShape="1">
            <a:blip r:embed="rId3">
              <a:alphaModFix/>
            </a:blip>
            <a:srcRect b="0" l="0" r="0" t="0"/>
            <a:stretch/>
          </p:blipFill>
          <p:spPr>
            <a:xfrm>
              <a:off x="124597" y="640492"/>
              <a:ext cx="8839204" cy="2300437"/>
            </a:xfrm>
            <a:prstGeom prst="rect">
              <a:avLst/>
            </a:prstGeom>
            <a:noFill/>
            <a:ln>
              <a:noFill/>
            </a:ln>
          </p:spPr>
        </p:pic>
        <p:sp>
          <p:nvSpPr>
            <p:cNvPr id="156" name="Google Shape;156;p9"/>
            <p:cNvSpPr/>
            <p:nvPr/>
          </p:nvSpPr>
          <p:spPr>
            <a:xfrm>
              <a:off x="126609" y="642425"/>
              <a:ext cx="606171" cy="25790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600" u="none" cap="none" strike="noStrike">
                  <a:solidFill>
                    <a:srgbClr val="516519"/>
                  </a:solidFill>
                  <a:latin typeface="Arial"/>
                  <a:ea typeface="Arial"/>
                  <a:cs typeface="Arial"/>
                  <a:sym typeface="Arial"/>
                </a:rPr>
                <a:t>Formation</a:t>
              </a:r>
              <a:endParaRPr b="1" i="0" sz="600" u="none" cap="none" strike="noStrike">
                <a:solidFill>
                  <a:srgbClr val="516519"/>
                </a:solidFill>
                <a:latin typeface="Arial"/>
                <a:ea typeface="Arial"/>
                <a:cs typeface="Arial"/>
                <a:sym typeface="Arial"/>
              </a:endParaRPr>
            </a:p>
          </p:txBody>
        </p:sp>
        <p:sp>
          <p:nvSpPr>
            <p:cNvPr id="157" name="Google Shape;157;p9"/>
            <p:cNvSpPr txBox="1"/>
            <p:nvPr/>
          </p:nvSpPr>
          <p:spPr>
            <a:xfrm>
              <a:off x="180198" y="1066691"/>
              <a:ext cx="606171"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 u="none" cap="none" strike="noStrike">
                  <a:solidFill>
                    <a:srgbClr val="000000"/>
                  </a:solidFill>
                  <a:latin typeface="Arial"/>
                  <a:ea typeface="Arial"/>
                  <a:cs typeface="Arial"/>
                  <a:sym typeface="Arial"/>
                </a:rPr>
                <a:t>(subclass)</a:t>
              </a:r>
              <a:endParaRPr b="0" i="0" sz="6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Dingle Robertson,Laura (ECCC)</dc:creator>
</cp:coreProperties>
</file>