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embeddedFontLst>
    <p:embeddedFont>
      <p:font typeface="Montserrat"/>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A4F3E6A-A7FC-489E-B7AD-DB0D75BDF4D9}">
  <a:tblStyle styleId="{BA4F3E6A-A7FC-489E-B7AD-DB0D75BDF4D9}" styleName="Table_0">
    <a:wholeTbl>
      <a:tcTxStyle>
        <a:font>
          <a:latin typeface="Arial"/>
          <a:ea typeface="Arial"/>
          <a:cs typeface="Arial"/>
        </a:font>
        <a:srgbClr val="000000"/>
      </a:tcTxStyle>
      <a:tcStyle>
        <a:tcBdr>
          <a:left>
            <a:ln cap="flat" cmpd="sng" w="6350">
              <a:solidFill>
                <a:srgbClr val="000000"/>
              </a:solidFill>
              <a:prstDash val="solid"/>
              <a:round/>
              <a:headEnd len="sm" w="sm" type="none"/>
              <a:tailEnd len="sm" w="sm" type="none"/>
            </a:ln>
          </a:left>
          <a:right>
            <a:ln cap="flat" cmpd="sng" w="6350">
              <a:solidFill>
                <a:srgbClr val="000000"/>
              </a:solidFill>
              <a:prstDash val="solid"/>
              <a:round/>
              <a:headEnd len="sm" w="sm" type="none"/>
              <a:tailEnd len="sm" w="sm" type="none"/>
            </a:ln>
          </a:right>
          <a:top>
            <a:ln cap="flat" cmpd="sng" w="6350">
              <a:solidFill>
                <a:srgbClr val="000000"/>
              </a:solidFill>
              <a:prstDash val="solid"/>
              <a:round/>
              <a:headEnd len="sm" w="sm" type="none"/>
              <a:tailEnd len="sm" w="sm" type="none"/>
            </a:ln>
          </a:top>
          <a:bottom>
            <a:ln cap="flat" cmpd="sng" w="6350">
              <a:solidFill>
                <a:srgbClr val="000000"/>
              </a:solidFill>
              <a:prstDash val="solid"/>
              <a:round/>
              <a:headEnd len="sm" w="sm" type="none"/>
              <a:tailEnd len="sm" w="sm" type="none"/>
            </a:ln>
          </a:bottom>
          <a:insideH>
            <a:ln cap="flat" cmpd="sng" w="6350">
              <a:solidFill>
                <a:srgbClr val="000000"/>
              </a:solidFill>
              <a:prstDash val="solid"/>
              <a:round/>
              <a:headEnd len="sm" w="sm" type="none"/>
              <a:tailEnd len="sm" w="sm" type="none"/>
            </a:ln>
          </a:insideH>
          <a:insideV>
            <a:ln cap="flat" cmpd="sng" w="635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Montserrat-italic.fntdata"/><Relationship Id="rId6" Type="http://schemas.openxmlformats.org/officeDocument/2006/relationships/slide" Target="slides/slide1.xml"/><Relationship Id="rId18" Type="http://schemas.openxmlformats.org/officeDocument/2006/relationships/font" Target="fonts/Montserrat-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098a073c3a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g3098a073c3a_0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098a073c3a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g3098a073c3a_0_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098a073c3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g3098a073c3a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626a7ca913a60947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g626a7ca913a60947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098a073c3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g3098a073c3a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626a7ca913a60947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g626a7ca913a60947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ff16be21d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g2ff16be21d1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ff16be21d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g2ff16be21d1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098a073c3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g3098a073c3a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7.jpg"/><Relationship Id="rId4" Type="http://schemas.openxmlformats.org/officeDocument/2006/relationships/image" Target="../media/image4.jpg"/><Relationship Id="rId5" Type="http://schemas.openxmlformats.org/officeDocument/2006/relationships/image" Target="../media/image5.png"/><Relationship Id="rId6"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3" l="54016" r="11355" t="36081"/>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i="0" sz="80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3"/>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38th CEOS Plenary, 23 - 24 October, 2024</a:t>
            </a:r>
            <a:endParaRPr b="1">
              <a:solidFill>
                <a:schemeClr val="accent1"/>
              </a:solidFill>
              <a:latin typeface="Montserrat"/>
              <a:ea typeface="Montserrat"/>
              <a:cs typeface="Montserrat"/>
              <a:sym typeface="Montserrat"/>
            </a:endParaRPr>
          </a:p>
        </p:txBody>
      </p:sp>
      <p:sp>
        <p:nvSpPr>
          <p:cNvPr id="29" name="Google Shape;29;p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0" name="Google Shape;3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6" name="Google Shape;36;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8" name="Google Shape;38;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9" name="Google Shape;39;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0" name="Google Shape;40;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41" name="Google Shape;41;p4"/>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38th CEOS Plenary, 23 - 24 October, 2024</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7" name="Google Shape;47;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9" name="Google Shape;49;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50" name="Google Shape;50;p5"/>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38th CEOS Plenary, 23 - 24 October, 2024</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6" name="Google Shape;5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7" name="Google Shape;57;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58" name="Google Shape;58;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9pPr>
          </a:lstStyle>
          <a:p/>
        </p:txBody>
      </p:sp>
      <p:sp>
        <p:nvSpPr>
          <p:cNvPr id="59" name="Google Shape;59;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60" name="Google Shape;6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61" name="Google Shape;61;p6"/>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38th CEOS Plenary, 23 - 24 October, 2024</a:t>
            </a:r>
            <a:endParaRPr b="1">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6.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ceos.org/document_management/Meetings/Plenary/38/Supporting%20Documents/CEOS%20Analysis%20Ready%20Data%20Strategy%202024%20October%202024.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ceos.org/document_management/Meetings/Plenary/38/Supporting%20Documents/CEOS%20Montreal%20Statement%202024%20-%20final%20with%20redlines.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ceos.org/document_management/Meetings/Plenary/38/Supporting%20Documents/CEOS%20New%20Initiave%20Proposal%20-%20Biodiversity%20Study%20Team%20(23%20Oct%202024).docx.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ceos.org/gst" TargetMode="External"/><Relationship Id="rId4" Type="http://schemas.openxmlformats.org/officeDocument/2006/relationships/hyperlink" Target="https://docs.google.com/presentation/d/1e9TIhADgS0uM8IggG6zoRUB3fRnXZs-A/edit?usp=sharing&amp;ouid=117023330514006103074&amp;rtpof=true&amp;sd=true" TargetMode="External"/><Relationship Id="rId5" Type="http://schemas.openxmlformats.org/officeDocument/2006/relationships/hyperlink" Target="https://ceos.org/document_management/Meetings/Plenary/38/Supporting%20Documents/CEOS_CGMS_GHG_Roadmap_Issue_2_V1.0_for_endorsement.pd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7"/>
          <p:cNvSpPr txBox="1"/>
          <p:nvPr>
            <p:ph type="title"/>
          </p:nvPr>
        </p:nvSpPr>
        <p:spPr>
          <a:xfrm>
            <a:off x="228475" y="448600"/>
            <a:ext cx="8338800" cy="3326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6400"/>
              <a:t>2024 CEOS Plenary </a:t>
            </a:r>
            <a:r>
              <a:rPr i="1" lang="en-GB" sz="4400"/>
              <a:t>Review of Preliminary Action and Decision Record</a:t>
            </a:r>
            <a:endParaRPr i="1" sz="900">
              <a:latin typeface="Montserrat"/>
              <a:ea typeface="Montserrat"/>
              <a:cs typeface="Montserrat"/>
              <a:sym typeface="Montserrat"/>
            </a:endParaRPr>
          </a:p>
        </p:txBody>
      </p:sp>
      <p:sp>
        <p:nvSpPr>
          <p:cNvPr id="67" name="Google Shape;67;p7"/>
          <p:cNvSpPr/>
          <p:nvPr/>
        </p:nvSpPr>
        <p:spPr>
          <a:xfrm>
            <a:off x="7272909" y="4252807"/>
            <a:ext cx="4833000" cy="2605200"/>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None/>
            </a:pPr>
            <a:r>
              <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CSA CEOS Chair Team</a:t>
            </a:r>
            <a:endParaRPr>
              <a:latin typeface="Montserrat"/>
              <a:ea typeface="Montserrat"/>
              <a:cs typeface="Montserrat"/>
              <a:sym typeface="Montserrat"/>
            </a:endParaRPr>
          </a:p>
          <a:p>
            <a:pPr indent="0" lvl="0" marL="0" marR="0" rtl="0" algn="r">
              <a:lnSpc>
                <a:spcPct val="130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Agenda Item </a:t>
            </a:r>
            <a:r>
              <a:rPr b="1" lang="en-GB" sz="2200">
                <a:solidFill>
                  <a:schemeClr val="accent1"/>
                </a:solidFill>
                <a:latin typeface="Montserrat"/>
                <a:ea typeface="Montserrat"/>
                <a:cs typeface="Montserrat"/>
                <a:sym typeface="Montserrat"/>
              </a:rPr>
              <a:t>9.5</a:t>
            </a:r>
            <a:endParaRPr>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38th CEOS Plenary</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Montreal, Canada</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23rd - 24th October, 2024</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6"/>
          <p:cNvSpPr txBox="1"/>
          <p:nvPr/>
        </p:nvSpPr>
        <p:spPr>
          <a:xfrm>
            <a:off x="184445" y="223823"/>
            <a:ext cx="8668500" cy="615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400">
                <a:solidFill>
                  <a:schemeClr val="lt1"/>
                </a:solidFill>
                <a:latin typeface="Montserrat"/>
                <a:ea typeface="Montserrat"/>
                <a:cs typeface="Montserrat"/>
                <a:sym typeface="Montserrat"/>
              </a:rPr>
              <a:t>Session 6: Other CEOS Priorities</a:t>
            </a:r>
            <a:endParaRPr sz="400">
              <a:latin typeface="Montserrat"/>
              <a:ea typeface="Montserrat"/>
              <a:cs typeface="Montserrat"/>
              <a:sym typeface="Montserrat"/>
            </a:endParaRPr>
          </a:p>
        </p:txBody>
      </p:sp>
      <p:sp>
        <p:nvSpPr>
          <p:cNvPr id="135" name="Google Shape;135;p16"/>
          <p:cNvSpPr txBox="1"/>
          <p:nvPr/>
        </p:nvSpPr>
        <p:spPr>
          <a:xfrm>
            <a:off x="378050" y="1233650"/>
            <a:ext cx="11023200" cy="1837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GB" sz="1800"/>
              <a:t>SDGs:</a:t>
            </a:r>
            <a:r>
              <a:rPr lang="en-GB" sz="1800"/>
              <a:t> Need to draw upon all of CEOS to contribute</a:t>
            </a:r>
            <a:r>
              <a:rPr lang="en-GB" sz="1800"/>
              <a:t>. Noted WGClimate + SDG CG work to come. SDG CG looking toward closer integration of EO in post-2030 sustainable framework/initiatives</a:t>
            </a:r>
            <a:endParaRPr sz="1800"/>
          </a:p>
          <a:p>
            <a:pPr indent="-342900" lvl="0" marL="457200" rtl="0" algn="l">
              <a:spcBef>
                <a:spcPts val="0"/>
              </a:spcBef>
              <a:spcAft>
                <a:spcPts val="0"/>
              </a:spcAft>
              <a:buSzPts val="1800"/>
              <a:buChar char="●"/>
            </a:pPr>
            <a:r>
              <a:rPr b="1" lang="en-GB" sz="1800"/>
              <a:t>UNCCD:</a:t>
            </a:r>
            <a:r>
              <a:rPr lang="en-GB" sz="1800"/>
              <a:t> Individual agencies are already making good contributions. Continued awareness and dialogue. In Step-C of the external request process.</a:t>
            </a:r>
            <a:endParaRPr sz="1800"/>
          </a:p>
          <a:p>
            <a:pPr indent="-342900" lvl="0" marL="457200" rtl="0" algn="l">
              <a:spcBef>
                <a:spcPts val="0"/>
              </a:spcBef>
              <a:spcAft>
                <a:spcPts val="0"/>
              </a:spcAft>
              <a:buSzPts val="1800"/>
              <a:buChar char="●"/>
            </a:pPr>
            <a:r>
              <a:rPr b="1" lang="en-GB" sz="1800"/>
              <a:t>CEOS-ARD:</a:t>
            </a:r>
            <a:r>
              <a:rPr lang="en-GB" sz="1800"/>
              <a:t> New CEOS-ARD datasets from ISRO, JAXA, NASA, Catalyst. Ocean PFS development progressing well. </a:t>
            </a:r>
            <a:endParaRPr sz="1800"/>
          </a:p>
        </p:txBody>
      </p:sp>
      <p:graphicFrame>
        <p:nvGraphicFramePr>
          <p:cNvPr id="136" name="Google Shape;136;p16"/>
          <p:cNvGraphicFramePr/>
          <p:nvPr/>
        </p:nvGraphicFramePr>
        <p:xfrm>
          <a:off x="378050" y="6012900"/>
          <a:ext cx="3000000" cy="3000000"/>
        </p:xfrm>
        <a:graphic>
          <a:graphicData uri="http://schemas.openxmlformats.org/drawingml/2006/table">
            <a:tbl>
              <a:tblPr bandCol="1" bandRow="1">
                <a:noFill/>
                <a:tableStyleId>{BA4F3E6A-A7FC-489E-B7AD-DB0D75BDF4D9}</a:tableStyleId>
              </a:tblPr>
              <a:tblGrid>
                <a:gridCol w="2217525"/>
                <a:gridCol w="9090075"/>
              </a:tblGrid>
              <a:tr h="565125">
                <a:tc>
                  <a:txBody>
                    <a:bodyPr/>
                    <a:lstStyle/>
                    <a:p>
                      <a:pPr indent="0" lvl="0" marL="0" rtl="0" algn="ctr">
                        <a:spcBef>
                          <a:spcPts val="0"/>
                        </a:spcBef>
                        <a:spcAft>
                          <a:spcPts val="0"/>
                        </a:spcAft>
                        <a:buNone/>
                      </a:pPr>
                      <a:r>
                        <a:rPr b="1" lang="en-GB" sz="1500">
                          <a:solidFill>
                            <a:srgbClr val="FFFFFF"/>
                          </a:solidFill>
                          <a:latin typeface="Calibri"/>
                          <a:ea typeface="Calibri"/>
                          <a:cs typeface="Calibri"/>
                          <a:sym typeface="Calibri"/>
                        </a:rPr>
                        <a:t>Decision 38-10</a:t>
                      </a:r>
                      <a:endParaRPr b="1" sz="15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6AA84F"/>
                    </a:solidFill>
                  </a:tcPr>
                </a:tc>
                <a:tc>
                  <a:txBody>
                    <a:bodyPr/>
                    <a:lstStyle/>
                    <a:p>
                      <a:pPr indent="0" lvl="0" marL="0" rtl="0" algn="just">
                        <a:spcBef>
                          <a:spcPts val="0"/>
                        </a:spcBef>
                        <a:spcAft>
                          <a:spcPts val="0"/>
                        </a:spcAft>
                        <a:buClr>
                          <a:schemeClr val="dk1"/>
                        </a:buClr>
                        <a:buSzPts val="1100"/>
                        <a:buFont typeface="Arial"/>
                        <a:buNone/>
                      </a:pPr>
                      <a:r>
                        <a:rPr lang="en-GB" sz="1800">
                          <a:solidFill>
                            <a:schemeClr val="dk1"/>
                          </a:solidFill>
                          <a:latin typeface="Calibri"/>
                          <a:ea typeface="Calibri"/>
                          <a:cs typeface="Calibri"/>
                          <a:sym typeface="Calibri"/>
                        </a:rPr>
                        <a:t>CEOS Plenary endorsed the </a:t>
                      </a:r>
                      <a:r>
                        <a:rPr lang="en-GB" sz="1800" u="sng">
                          <a:solidFill>
                            <a:srgbClr val="1155CC"/>
                          </a:solidFill>
                          <a:latin typeface="Calibri"/>
                          <a:ea typeface="Calibri"/>
                          <a:cs typeface="Calibri"/>
                          <a:sym typeface="Calibri"/>
                          <a:hlinkClick r:id="rId3">
                            <a:extLst>
                              <a:ext uri="{A12FA001-AC4F-418D-AE19-62706E023703}">
                                <ahyp:hlinkClr val="tx"/>
                              </a:ext>
                            </a:extLst>
                          </a:hlinkClick>
                        </a:rPr>
                        <a:t>CEOS Analysis Ready Data Strategy 2024</a:t>
                      </a:r>
                      <a:r>
                        <a:rPr lang="en-GB" sz="1800">
                          <a:solidFill>
                            <a:schemeClr val="dk1"/>
                          </a:solidFill>
                          <a:latin typeface="Calibri"/>
                          <a:ea typeface="Calibri"/>
                          <a:cs typeface="Calibri"/>
                          <a:sym typeface="Calibri"/>
                        </a:rPr>
                        <a:t>.</a:t>
                      </a:r>
                      <a:endParaRPr sz="22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graphicFrame>
        <p:nvGraphicFramePr>
          <p:cNvPr id="137" name="Google Shape;137;p16"/>
          <p:cNvGraphicFramePr/>
          <p:nvPr/>
        </p:nvGraphicFramePr>
        <p:xfrm>
          <a:off x="378050" y="2946975"/>
          <a:ext cx="3000000" cy="3000000"/>
        </p:xfrm>
        <a:graphic>
          <a:graphicData uri="http://schemas.openxmlformats.org/drawingml/2006/table">
            <a:tbl>
              <a:tblPr bandCol="1" bandRow="1">
                <a:noFill/>
                <a:tableStyleId>{BA4F3E6A-A7FC-489E-B7AD-DB0D75BDF4D9}</a:tableStyleId>
              </a:tblPr>
              <a:tblGrid>
                <a:gridCol w="1149150"/>
                <a:gridCol w="9133075"/>
                <a:gridCol w="1025375"/>
              </a:tblGrid>
              <a:tr h="365750">
                <a:tc>
                  <a:txBody>
                    <a:bodyPr/>
                    <a:lstStyle/>
                    <a:p>
                      <a:pPr indent="0" lvl="0" marL="0" rtl="0" algn="ctr">
                        <a:lnSpc>
                          <a:spcPct val="113750"/>
                        </a:lnSpc>
                        <a:spcBef>
                          <a:spcPts val="0"/>
                        </a:spcBef>
                        <a:spcAft>
                          <a:spcPts val="0"/>
                        </a:spcAft>
                        <a:buNone/>
                      </a:pPr>
                      <a:r>
                        <a:rPr b="1" lang="en-GB">
                          <a:solidFill>
                            <a:srgbClr val="FFFFFF"/>
                          </a:solidFill>
                          <a:latin typeface="Calibri"/>
                          <a:ea typeface="Calibri"/>
                          <a:cs typeface="Calibri"/>
                          <a:sym typeface="Calibri"/>
                        </a:rPr>
                        <a:t>CEOS-38-09</a:t>
                      </a:r>
                      <a:endParaRPr b="1">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just">
                        <a:lnSpc>
                          <a:spcPct val="113750"/>
                        </a:lnSpc>
                        <a:spcBef>
                          <a:spcPts val="0"/>
                        </a:spcBef>
                        <a:spcAft>
                          <a:spcPts val="0"/>
                        </a:spcAft>
                        <a:buNone/>
                      </a:pPr>
                      <a:r>
                        <a:rPr lang="en-GB">
                          <a:latin typeface="Calibri"/>
                          <a:ea typeface="Calibri"/>
                          <a:cs typeface="Calibri"/>
                          <a:sym typeface="Calibri"/>
                        </a:rPr>
                        <a:t>CEOS Chair, via the monthly CEOS Secretariat meetings, to facilitate a discussion with Working Group Chairs regarding connections (existing and potential) between Working Group activities and the Sustainable Development Goals, as contributions to the overall CEOS response to the SDGs. Following receipt of this assessment, the SDG Coordination Group will issue a notification to CEOS member agencies and make a call for additional resources or nominations to Working Groups to carry out these identified deliverables.</a:t>
                      </a:r>
                      <a:endParaRPr>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a:latin typeface="Calibri"/>
                          <a:ea typeface="Calibri"/>
                          <a:cs typeface="Calibri"/>
                          <a:sym typeface="Calibri"/>
                        </a:rPr>
                        <a:t>SIT-40</a:t>
                      </a:r>
                      <a:endParaRPr b="1">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65750">
                <a:tc>
                  <a:txBody>
                    <a:bodyPr/>
                    <a:lstStyle/>
                    <a:p>
                      <a:pPr indent="0" lvl="0" marL="0" rtl="0" algn="ctr">
                        <a:lnSpc>
                          <a:spcPct val="113750"/>
                        </a:lnSpc>
                        <a:spcBef>
                          <a:spcPts val="0"/>
                        </a:spcBef>
                        <a:spcAft>
                          <a:spcPts val="0"/>
                        </a:spcAft>
                        <a:buNone/>
                      </a:pPr>
                      <a:r>
                        <a:rPr b="1" lang="en-GB">
                          <a:solidFill>
                            <a:srgbClr val="FFFFFF"/>
                          </a:solidFill>
                          <a:latin typeface="Calibri"/>
                          <a:ea typeface="Calibri"/>
                          <a:cs typeface="Calibri"/>
                          <a:sym typeface="Calibri"/>
                        </a:rPr>
                        <a:t>CEOS-38-10</a:t>
                      </a:r>
                      <a:endParaRPr b="1">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just">
                        <a:lnSpc>
                          <a:spcPct val="113750"/>
                        </a:lnSpc>
                        <a:spcBef>
                          <a:spcPts val="0"/>
                        </a:spcBef>
                        <a:spcAft>
                          <a:spcPts val="0"/>
                        </a:spcAft>
                        <a:buNone/>
                      </a:pPr>
                      <a:r>
                        <a:rPr lang="en-GB">
                          <a:latin typeface="Calibri"/>
                          <a:ea typeface="Calibri"/>
                          <a:cs typeface="Calibri"/>
                          <a:sym typeface="Calibri"/>
                        </a:rPr>
                        <a:t>SIT Chair team to connect points of contact from CEOS agencies that identified they are contributing to UNCCD related activities (via Step-B of the External Request review) with the CEOS Systems Engineering Office (David Borges) to ensure coordination of representation and messaging for UNCCD COP16 (2-13 December 2024 in Riyadh, Saudi Arabia).</a:t>
                      </a:r>
                      <a:endParaRPr>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a:latin typeface="Calibri"/>
                          <a:ea typeface="Calibri"/>
                          <a:cs typeface="Calibri"/>
                          <a:sym typeface="Calibri"/>
                        </a:rPr>
                        <a:t>15 </a:t>
                      </a:r>
                      <a:r>
                        <a:rPr b="1" lang="en-GB">
                          <a:latin typeface="Calibri"/>
                          <a:ea typeface="Calibri"/>
                          <a:cs typeface="Calibri"/>
                          <a:sym typeface="Calibri"/>
                        </a:rPr>
                        <a:t>November 2024</a:t>
                      </a:r>
                      <a:endParaRPr b="1">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65750">
                <a:tc>
                  <a:txBody>
                    <a:bodyPr/>
                    <a:lstStyle/>
                    <a:p>
                      <a:pPr indent="0" lvl="0" marL="0" rtl="0" algn="ctr">
                        <a:lnSpc>
                          <a:spcPct val="113750"/>
                        </a:lnSpc>
                        <a:spcBef>
                          <a:spcPts val="0"/>
                        </a:spcBef>
                        <a:spcAft>
                          <a:spcPts val="0"/>
                        </a:spcAft>
                        <a:buNone/>
                      </a:pPr>
                      <a:r>
                        <a:rPr b="1" lang="en-GB">
                          <a:solidFill>
                            <a:srgbClr val="FFFFFF"/>
                          </a:solidFill>
                          <a:latin typeface="Calibri"/>
                          <a:ea typeface="Calibri"/>
                          <a:cs typeface="Calibri"/>
                          <a:sym typeface="Calibri"/>
                        </a:rPr>
                        <a:t>CEOS-38-11</a:t>
                      </a:r>
                      <a:endParaRPr b="1">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just">
                        <a:lnSpc>
                          <a:spcPct val="113750"/>
                        </a:lnSpc>
                        <a:spcBef>
                          <a:spcPts val="0"/>
                        </a:spcBef>
                        <a:spcAft>
                          <a:spcPts val="0"/>
                        </a:spcAft>
                        <a:buClr>
                          <a:schemeClr val="dk1"/>
                        </a:buClr>
                        <a:buSzPts val="1100"/>
                        <a:buFont typeface="Arial"/>
                        <a:buNone/>
                      </a:pPr>
                      <a:r>
                        <a:rPr lang="en-GB">
                          <a:latin typeface="Calibri"/>
                          <a:ea typeface="Calibri"/>
                          <a:cs typeface="Calibri"/>
                          <a:sym typeface="Calibri"/>
                        </a:rPr>
                        <a:t>CEOS agencies or entities willing to assist with Step-C  (Detailed Assessment) of the CEOS External Request Process for the UNCCD support request to contact the SIT Chair team.</a:t>
                      </a:r>
                      <a:endParaRPr>
                        <a:latin typeface="Calibri"/>
                        <a:ea typeface="Calibri"/>
                        <a:cs typeface="Calibri"/>
                        <a:sym typeface="Calibri"/>
                      </a:endParaRPr>
                    </a:p>
                    <a:p>
                      <a:pPr indent="0" lvl="0" marL="0" rtl="0" algn="just">
                        <a:lnSpc>
                          <a:spcPct val="113750"/>
                        </a:lnSpc>
                        <a:spcBef>
                          <a:spcPts val="0"/>
                        </a:spcBef>
                        <a:spcAft>
                          <a:spcPts val="0"/>
                        </a:spcAft>
                        <a:buNone/>
                      </a:pPr>
                      <a:r>
                        <a:rPr lang="en-GB">
                          <a:latin typeface="Calibri"/>
                          <a:ea typeface="Calibri"/>
                          <a:cs typeface="Calibri"/>
                          <a:sym typeface="Calibri"/>
                        </a:rPr>
                        <a:t>Note: Step-C will assess the specifics of CEOS agency support, data needs, feasibility, priorities, and existing commitments.</a:t>
                      </a:r>
                      <a:endParaRPr>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a:latin typeface="Calibri"/>
                          <a:ea typeface="Calibri"/>
                          <a:cs typeface="Calibri"/>
                          <a:sym typeface="Calibri"/>
                        </a:rPr>
                        <a:t>8 November 2024</a:t>
                      </a:r>
                      <a:endParaRPr b="1">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7"/>
          <p:cNvSpPr txBox="1"/>
          <p:nvPr/>
        </p:nvSpPr>
        <p:spPr>
          <a:xfrm>
            <a:off x="169375" y="0"/>
            <a:ext cx="9732000" cy="1046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100">
                <a:solidFill>
                  <a:schemeClr val="lt1"/>
                </a:solidFill>
                <a:latin typeface="Montserrat"/>
                <a:ea typeface="Montserrat"/>
                <a:cs typeface="Montserrat"/>
                <a:sym typeface="Montserrat"/>
              </a:rPr>
              <a:t>Session 11: CEOS Leadership Transitions and Closing Business</a:t>
            </a:r>
            <a:endParaRPr sz="100">
              <a:latin typeface="Montserrat"/>
              <a:ea typeface="Montserrat"/>
              <a:cs typeface="Montserrat"/>
              <a:sym typeface="Montserrat"/>
            </a:endParaRPr>
          </a:p>
        </p:txBody>
      </p:sp>
      <p:graphicFrame>
        <p:nvGraphicFramePr>
          <p:cNvPr id="143" name="Google Shape;143;p17"/>
          <p:cNvGraphicFramePr/>
          <p:nvPr/>
        </p:nvGraphicFramePr>
        <p:xfrm>
          <a:off x="610925" y="2295525"/>
          <a:ext cx="3000000" cy="3000000"/>
        </p:xfrm>
        <a:graphic>
          <a:graphicData uri="http://schemas.openxmlformats.org/drawingml/2006/table">
            <a:tbl>
              <a:tblPr bandCol="1" bandRow="1">
                <a:noFill/>
                <a:tableStyleId>{BA4F3E6A-A7FC-489E-B7AD-DB0D75BDF4D9}</a:tableStyleId>
              </a:tblPr>
              <a:tblGrid>
                <a:gridCol w="2086925"/>
                <a:gridCol w="8554725"/>
              </a:tblGrid>
              <a:tr h="700925">
                <a:tc>
                  <a:txBody>
                    <a:bodyPr/>
                    <a:lstStyle/>
                    <a:p>
                      <a:pPr indent="0" lvl="0" marL="0" rtl="0" algn="ctr">
                        <a:spcBef>
                          <a:spcPts val="0"/>
                        </a:spcBef>
                        <a:spcAft>
                          <a:spcPts val="0"/>
                        </a:spcAft>
                        <a:buNone/>
                      </a:pPr>
                      <a:r>
                        <a:rPr b="1" lang="en-GB" sz="2000">
                          <a:solidFill>
                            <a:srgbClr val="FFFFFF"/>
                          </a:solidFill>
                          <a:latin typeface="Calibri"/>
                          <a:ea typeface="Calibri"/>
                          <a:cs typeface="Calibri"/>
                          <a:sym typeface="Calibri"/>
                        </a:rPr>
                        <a:t>Decision 38-11</a:t>
                      </a:r>
                      <a:endParaRPr b="1" sz="20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6AA84F"/>
                    </a:solidFill>
                  </a:tcPr>
                </a:tc>
                <a:tc>
                  <a:txBody>
                    <a:bodyPr/>
                    <a:lstStyle/>
                    <a:p>
                      <a:pPr indent="0" lvl="0" marL="0" rtl="0" algn="just">
                        <a:spcBef>
                          <a:spcPts val="0"/>
                        </a:spcBef>
                        <a:spcAft>
                          <a:spcPts val="0"/>
                        </a:spcAft>
                        <a:buNone/>
                      </a:pPr>
                      <a:r>
                        <a:rPr lang="en-GB" sz="2000">
                          <a:latin typeface="Calibri"/>
                          <a:ea typeface="Calibri"/>
                          <a:cs typeface="Calibri"/>
                          <a:sym typeface="Calibri"/>
                        </a:rPr>
                        <a:t>CEOS Plenary endorsed the </a:t>
                      </a:r>
                      <a:r>
                        <a:rPr lang="en-GB" sz="2000" u="sng">
                          <a:solidFill>
                            <a:schemeClr val="hlink"/>
                          </a:solidFill>
                          <a:latin typeface="Calibri"/>
                          <a:ea typeface="Calibri"/>
                          <a:cs typeface="Calibri"/>
                          <a:sym typeface="Calibri"/>
                          <a:hlinkClick r:id="rId3"/>
                        </a:rPr>
                        <a:t>38th CEOS Plenary Montréal Statement</a:t>
                      </a:r>
                      <a:r>
                        <a:rPr lang="en-GB" sz="2000">
                          <a:latin typeface="Calibri"/>
                          <a:ea typeface="Calibri"/>
                          <a:cs typeface="Calibri"/>
                          <a:sym typeface="Calibri"/>
                        </a:rPr>
                        <a:t>.</a:t>
                      </a:r>
                      <a:endParaRPr sz="20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1515650">
                <a:tc>
                  <a:txBody>
                    <a:bodyPr/>
                    <a:lstStyle/>
                    <a:p>
                      <a:pPr indent="0" lvl="0" marL="0" rtl="0" algn="ctr">
                        <a:spcBef>
                          <a:spcPts val="0"/>
                        </a:spcBef>
                        <a:spcAft>
                          <a:spcPts val="0"/>
                        </a:spcAft>
                        <a:buNone/>
                      </a:pPr>
                      <a:r>
                        <a:rPr b="1" lang="en-GB" sz="2000">
                          <a:solidFill>
                            <a:srgbClr val="FFFFFF"/>
                          </a:solidFill>
                          <a:latin typeface="Calibri"/>
                          <a:ea typeface="Calibri"/>
                          <a:cs typeface="Calibri"/>
                          <a:sym typeface="Calibri"/>
                        </a:rPr>
                        <a:t>Decision 38-12</a:t>
                      </a:r>
                      <a:endParaRPr b="1" sz="20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6AA84F"/>
                    </a:solidFill>
                  </a:tcPr>
                </a:tc>
                <a:tc>
                  <a:txBody>
                    <a:bodyPr/>
                    <a:lstStyle/>
                    <a:p>
                      <a:pPr indent="0" lvl="0" marL="0" rtl="0" algn="just">
                        <a:spcBef>
                          <a:spcPts val="0"/>
                        </a:spcBef>
                        <a:spcAft>
                          <a:spcPts val="0"/>
                        </a:spcAft>
                        <a:buNone/>
                      </a:pPr>
                      <a:r>
                        <a:rPr lang="en-GB" sz="2000">
                          <a:latin typeface="Calibri"/>
                          <a:ea typeface="Calibri"/>
                          <a:cs typeface="Calibri"/>
                          <a:sym typeface="Calibri"/>
                        </a:rPr>
                        <a:t>CEOS Plenary endorsed the nomination of the Commonwealth Scientific and Industrial Research Organisation (CSIRO) as 2026 CEOS Chair, to be supported by Geoscience Australia and the Australian Bureau of Meteorology, in representation of the Asia-Pacific region.</a:t>
                      </a:r>
                      <a:endParaRPr sz="20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700925">
                <a:tc>
                  <a:txBody>
                    <a:bodyPr/>
                    <a:lstStyle/>
                    <a:p>
                      <a:pPr indent="0" lvl="0" marL="0" rtl="0" algn="ctr">
                        <a:spcBef>
                          <a:spcPts val="0"/>
                        </a:spcBef>
                        <a:spcAft>
                          <a:spcPts val="0"/>
                        </a:spcAft>
                        <a:buNone/>
                      </a:pPr>
                      <a:r>
                        <a:rPr b="1" lang="en-GB" sz="2000">
                          <a:solidFill>
                            <a:srgbClr val="FFFFFF"/>
                          </a:solidFill>
                          <a:latin typeface="Calibri"/>
                          <a:ea typeface="Calibri"/>
                          <a:cs typeface="Calibri"/>
                          <a:sym typeface="Calibri"/>
                        </a:rPr>
                        <a:t>Decision 38-13</a:t>
                      </a:r>
                      <a:endParaRPr b="1" sz="20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6AA84F"/>
                    </a:solidFill>
                  </a:tcPr>
                </a:tc>
                <a:tc>
                  <a:txBody>
                    <a:bodyPr/>
                    <a:lstStyle/>
                    <a:p>
                      <a:pPr indent="0" lvl="0" marL="0" rtl="0" algn="just">
                        <a:spcBef>
                          <a:spcPts val="0"/>
                        </a:spcBef>
                        <a:spcAft>
                          <a:spcPts val="0"/>
                        </a:spcAft>
                        <a:buNone/>
                      </a:pPr>
                      <a:r>
                        <a:rPr lang="en-GB" sz="2000">
                          <a:latin typeface="Calibri"/>
                          <a:ea typeface="Calibri"/>
                          <a:cs typeface="Calibri"/>
                          <a:sym typeface="Calibri"/>
                        </a:rPr>
                        <a:t>CEOS Plenary welcomed the United Kingdom Space Agency (UKSA) as 2025 CEOS Chair.</a:t>
                      </a:r>
                      <a:endParaRPr sz="20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8"/>
          <p:cNvSpPr txBox="1"/>
          <p:nvPr/>
        </p:nvSpPr>
        <p:spPr>
          <a:xfrm>
            <a:off x="184445" y="223823"/>
            <a:ext cx="8668500" cy="615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400">
                <a:solidFill>
                  <a:schemeClr val="lt1"/>
                </a:solidFill>
                <a:latin typeface="Montserrat"/>
                <a:ea typeface="Montserrat"/>
                <a:cs typeface="Montserrat"/>
                <a:sym typeface="Montserrat"/>
              </a:rPr>
              <a:t>Session 1: Welcome and Core Business </a:t>
            </a:r>
            <a:endParaRPr sz="400">
              <a:latin typeface="Montserrat"/>
              <a:ea typeface="Montserrat"/>
              <a:cs typeface="Montserrat"/>
              <a:sym typeface="Montserrat"/>
            </a:endParaRPr>
          </a:p>
        </p:txBody>
      </p:sp>
      <p:sp>
        <p:nvSpPr>
          <p:cNvPr id="73" name="Google Shape;73;p8"/>
          <p:cNvSpPr txBox="1"/>
          <p:nvPr/>
        </p:nvSpPr>
        <p:spPr>
          <a:xfrm>
            <a:off x="378050" y="1157450"/>
            <a:ext cx="11023200" cy="18372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b="1" lang="en-GB" sz="1500"/>
              <a:t>Covered CEOS Work Plan, assessment of CEOS entity activity (SIT-39-01), GEO Work Programme and Strategic Guidance document update</a:t>
            </a:r>
            <a:r>
              <a:rPr b="1" lang="en-GB" sz="1500"/>
              <a:t>.</a:t>
            </a:r>
            <a:endParaRPr b="1" sz="1500"/>
          </a:p>
          <a:p>
            <a:pPr indent="-323850" lvl="0" marL="457200" rtl="0" algn="l">
              <a:spcBef>
                <a:spcPts val="0"/>
              </a:spcBef>
              <a:spcAft>
                <a:spcPts val="0"/>
              </a:spcAft>
              <a:buSzPts val="1500"/>
              <a:buChar char="●"/>
            </a:pPr>
            <a:r>
              <a:rPr lang="en-GB" sz="1500"/>
              <a:t>Highlighted need to provide </a:t>
            </a:r>
            <a:r>
              <a:rPr lang="en-GB" sz="1500"/>
              <a:t>more high level synoptic overview of ceos activities, how they are progressing, and their impacts</a:t>
            </a:r>
            <a:endParaRPr sz="1500"/>
          </a:p>
          <a:p>
            <a:pPr indent="-323850" lvl="0" marL="457200" rtl="0" algn="l">
              <a:spcBef>
                <a:spcPts val="0"/>
              </a:spcBef>
              <a:spcAft>
                <a:spcPts val="0"/>
              </a:spcAft>
              <a:buSzPts val="1500"/>
              <a:buChar char="●"/>
            </a:pPr>
            <a:r>
              <a:rPr lang="en-GB" sz="1500"/>
              <a:t>Need to better direct the VCs such that their outputs could be more useful for CEOS agency planning. Perhaps suggests need for more direction from CEOS leadership to the </a:t>
            </a:r>
            <a:r>
              <a:rPr lang="en-GB" sz="1500"/>
              <a:t>activities</a:t>
            </a:r>
            <a:r>
              <a:rPr lang="en-GB" sz="1500"/>
              <a:t> of the VCs.</a:t>
            </a:r>
            <a:endParaRPr sz="1500"/>
          </a:p>
          <a:p>
            <a:pPr indent="-323850" lvl="0" marL="457200" rtl="0" algn="l">
              <a:spcBef>
                <a:spcPts val="0"/>
              </a:spcBef>
              <a:spcAft>
                <a:spcPts val="0"/>
              </a:spcAft>
              <a:buSzPts val="1500"/>
              <a:buChar char="●"/>
            </a:pPr>
            <a:r>
              <a:rPr lang="en-GB" sz="1500"/>
              <a:t>CEOS-CGMS WGClimate highlighted as a potentially good</a:t>
            </a:r>
            <a:r>
              <a:rPr lang="en-GB" sz="1500"/>
              <a:t> interface for GEO climate working group</a:t>
            </a:r>
            <a:endParaRPr sz="1500"/>
          </a:p>
          <a:p>
            <a:pPr indent="-323850" lvl="0" marL="457200" rtl="0" algn="l">
              <a:spcBef>
                <a:spcPts val="0"/>
              </a:spcBef>
              <a:spcAft>
                <a:spcPts val="0"/>
              </a:spcAft>
              <a:buSzPts val="1500"/>
              <a:buChar char="●"/>
            </a:pPr>
            <a:r>
              <a:rPr lang="en-GB" sz="1500"/>
              <a:t>SIT-39-01 not yet closed, will need a further level of analysis - particularly wrt the VCs</a:t>
            </a:r>
            <a:endParaRPr sz="1500"/>
          </a:p>
        </p:txBody>
      </p:sp>
      <p:graphicFrame>
        <p:nvGraphicFramePr>
          <p:cNvPr id="74" name="Google Shape;74;p8"/>
          <p:cNvGraphicFramePr/>
          <p:nvPr/>
        </p:nvGraphicFramePr>
        <p:xfrm>
          <a:off x="520413" y="3787150"/>
          <a:ext cx="3000000" cy="3000000"/>
        </p:xfrm>
        <a:graphic>
          <a:graphicData uri="http://schemas.openxmlformats.org/drawingml/2006/table">
            <a:tbl>
              <a:tblPr bandCol="1" bandRow="1">
                <a:noFill/>
                <a:tableStyleId>{BA4F3E6A-A7FC-489E-B7AD-DB0D75BDF4D9}</a:tableStyleId>
              </a:tblPr>
              <a:tblGrid>
                <a:gridCol w="2204725"/>
                <a:gridCol w="7004000"/>
                <a:gridCol w="1942450"/>
              </a:tblGrid>
              <a:tr h="365750">
                <a:tc>
                  <a:txBody>
                    <a:bodyPr/>
                    <a:lstStyle/>
                    <a:p>
                      <a:pPr indent="0" lvl="0" marL="0" rtl="0" algn="ctr">
                        <a:lnSpc>
                          <a:spcPct val="113750"/>
                        </a:lnSpc>
                        <a:spcBef>
                          <a:spcPts val="0"/>
                        </a:spcBef>
                        <a:spcAft>
                          <a:spcPts val="0"/>
                        </a:spcAft>
                        <a:buNone/>
                      </a:pPr>
                      <a:r>
                        <a:rPr b="1" lang="en-GB" sz="1800">
                          <a:solidFill>
                            <a:srgbClr val="FFFFFF"/>
                          </a:solidFill>
                          <a:latin typeface="Calibri"/>
                          <a:ea typeface="Calibri"/>
                          <a:cs typeface="Calibri"/>
                          <a:sym typeface="Calibri"/>
                        </a:rPr>
                        <a:t>CEOS-38-01</a:t>
                      </a:r>
                      <a:endParaRPr b="1" sz="18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just">
                        <a:lnSpc>
                          <a:spcPct val="114000"/>
                        </a:lnSpc>
                        <a:spcBef>
                          <a:spcPts val="600"/>
                        </a:spcBef>
                        <a:spcAft>
                          <a:spcPts val="0"/>
                        </a:spcAft>
                        <a:buClr>
                          <a:schemeClr val="dk1"/>
                        </a:buClr>
                        <a:buSzPts val="1100"/>
                        <a:buFont typeface="Arial"/>
                        <a:buNone/>
                      </a:pPr>
                      <a:r>
                        <a:rPr lang="en-GB" sz="1800">
                          <a:latin typeface="Calibri"/>
                          <a:ea typeface="Calibri"/>
                          <a:cs typeface="Calibri"/>
                          <a:sym typeface="Calibri"/>
                        </a:rPr>
                        <a:t>CEOS Executive Officer to consult the SIT Chair Team on the requirements and approach for the further level of analysis that was requested by the Plenary in order to close action SIT-39-01 (regarding an assessment of the level of activity of CEOS constituent groups).</a:t>
                      </a:r>
                      <a:endParaRPr sz="1800">
                        <a:latin typeface="Calibri"/>
                        <a:ea typeface="Calibri"/>
                        <a:cs typeface="Calibri"/>
                        <a:sym typeface="Calibri"/>
                      </a:endParaRPr>
                    </a:p>
                    <a:p>
                      <a:pPr indent="0" lvl="0" marL="0" rtl="0" algn="just">
                        <a:lnSpc>
                          <a:spcPct val="114000"/>
                        </a:lnSpc>
                        <a:spcBef>
                          <a:spcPts val="600"/>
                        </a:spcBef>
                        <a:spcAft>
                          <a:spcPts val="0"/>
                        </a:spcAft>
                        <a:buNone/>
                      </a:pPr>
                      <a:r>
                        <a:rPr lang="en-GB" sz="1800" u="sng">
                          <a:latin typeface="Calibri"/>
                          <a:ea typeface="Calibri"/>
                          <a:cs typeface="Calibri"/>
                          <a:sym typeface="Calibri"/>
                        </a:rPr>
                        <a:t>Note:</a:t>
                      </a:r>
                      <a:r>
                        <a:rPr lang="en-GB" sz="1800">
                          <a:latin typeface="Calibri"/>
                          <a:ea typeface="Calibri"/>
                          <a:cs typeface="Calibri"/>
                          <a:sym typeface="Calibri"/>
                        </a:rPr>
                        <a:t> The SIT Chair Team is responsible for the CEOS Virtual Constellations (VCs) and this additional analysis was primarily related to the VCs. The goal is to provide CEOS Principals with actionable information that can be used to direct the VCs more effectively.</a:t>
                      </a:r>
                      <a:endParaRPr sz="18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sz="1800">
                          <a:latin typeface="Calibri"/>
                          <a:ea typeface="Calibri"/>
                          <a:cs typeface="Calibri"/>
                          <a:sym typeface="Calibri"/>
                        </a:rPr>
                        <a:t>SIT-40</a:t>
                      </a:r>
                      <a:endParaRPr b="1" sz="18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graphicFrame>
        <p:nvGraphicFramePr>
          <p:cNvPr id="75" name="Google Shape;75;p8"/>
          <p:cNvGraphicFramePr/>
          <p:nvPr/>
        </p:nvGraphicFramePr>
        <p:xfrm>
          <a:off x="520413" y="3213100"/>
          <a:ext cx="3000000" cy="3000000"/>
        </p:xfrm>
        <a:graphic>
          <a:graphicData uri="http://schemas.openxmlformats.org/drawingml/2006/table">
            <a:tbl>
              <a:tblPr bandCol="1" bandRow="1">
                <a:noFill/>
                <a:tableStyleId>{BA4F3E6A-A7FC-489E-B7AD-DB0D75BDF4D9}</a:tableStyleId>
              </a:tblPr>
              <a:tblGrid>
                <a:gridCol w="2186850"/>
                <a:gridCol w="8964325"/>
              </a:tblGrid>
              <a:tr h="365750">
                <a:tc>
                  <a:txBody>
                    <a:bodyPr/>
                    <a:lstStyle/>
                    <a:p>
                      <a:pPr indent="0" lvl="0" marL="0" rtl="0" algn="ctr">
                        <a:spcBef>
                          <a:spcPts val="0"/>
                        </a:spcBef>
                        <a:spcAft>
                          <a:spcPts val="0"/>
                        </a:spcAft>
                        <a:buNone/>
                      </a:pPr>
                      <a:r>
                        <a:rPr b="1" lang="en-GB" sz="2000">
                          <a:solidFill>
                            <a:srgbClr val="FFFFFF"/>
                          </a:solidFill>
                          <a:latin typeface="Calibri"/>
                          <a:ea typeface="Calibri"/>
                          <a:cs typeface="Calibri"/>
                          <a:sym typeface="Calibri"/>
                        </a:rPr>
                        <a:t>Decision 38-01</a:t>
                      </a:r>
                      <a:endParaRPr b="1" sz="20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6AA84F"/>
                    </a:solidFill>
                  </a:tcPr>
                </a:tc>
                <a:tc>
                  <a:txBody>
                    <a:bodyPr/>
                    <a:lstStyle/>
                    <a:p>
                      <a:pPr indent="0" lvl="0" marL="0" rtl="0" algn="just">
                        <a:spcBef>
                          <a:spcPts val="0"/>
                        </a:spcBef>
                        <a:spcAft>
                          <a:spcPts val="0"/>
                        </a:spcAft>
                        <a:buNone/>
                      </a:pPr>
                      <a:r>
                        <a:rPr lang="en-GB" sz="2000">
                          <a:latin typeface="Calibri"/>
                          <a:ea typeface="Calibri"/>
                          <a:cs typeface="Calibri"/>
                          <a:sym typeface="Calibri"/>
                        </a:rPr>
                        <a:t>CEOS Plenary endorsed the 2024 update to the CEOS Strategic Guidance document.</a:t>
                      </a:r>
                      <a:r>
                        <a:rPr lang="en-GB" sz="2000">
                          <a:latin typeface="Calibri"/>
                          <a:ea typeface="Calibri"/>
                          <a:cs typeface="Calibri"/>
                          <a:sym typeface="Calibri"/>
                        </a:rPr>
                        <a:t> </a:t>
                      </a:r>
                      <a:endParaRPr sz="20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9"/>
          <p:cNvSpPr txBox="1"/>
          <p:nvPr/>
        </p:nvSpPr>
        <p:spPr>
          <a:xfrm>
            <a:off x="184445" y="223823"/>
            <a:ext cx="8668500" cy="615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400">
                <a:solidFill>
                  <a:schemeClr val="lt1"/>
                </a:solidFill>
                <a:latin typeface="Montserrat"/>
                <a:ea typeface="Montserrat"/>
                <a:cs typeface="Montserrat"/>
                <a:sym typeface="Montserrat"/>
              </a:rPr>
              <a:t>Session 2: Biodiversity </a:t>
            </a:r>
            <a:endParaRPr sz="400">
              <a:latin typeface="Montserrat"/>
              <a:ea typeface="Montserrat"/>
              <a:cs typeface="Montserrat"/>
              <a:sym typeface="Montserrat"/>
            </a:endParaRPr>
          </a:p>
        </p:txBody>
      </p:sp>
      <p:sp>
        <p:nvSpPr>
          <p:cNvPr id="81" name="Google Shape;81;p9"/>
          <p:cNvSpPr txBox="1"/>
          <p:nvPr/>
        </p:nvSpPr>
        <p:spPr>
          <a:xfrm>
            <a:off x="318600" y="1204250"/>
            <a:ext cx="11023200" cy="1837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sz="1800"/>
              <a:t>Hudson Bay Lowlands EETT Demonstrator reviewed. Presented a series of recommendations</a:t>
            </a:r>
            <a:r>
              <a:rPr lang="en-GB" sz="1800"/>
              <a:t>.</a:t>
            </a:r>
            <a:endParaRPr sz="1800"/>
          </a:p>
          <a:p>
            <a:pPr indent="-342900" lvl="1" marL="914400" rtl="0" algn="l">
              <a:spcBef>
                <a:spcPts val="0"/>
              </a:spcBef>
              <a:spcAft>
                <a:spcPts val="0"/>
              </a:spcAft>
              <a:buSzPts val="1800"/>
              <a:buChar char="○"/>
            </a:pPr>
            <a:r>
              <a:rPr lang="en-GB" sz="1800"/>
              <a:t>High Resolution Bare Earth Model is required for ecosystem mapping &amp; change analysis</a:t>
            </a:r>
            <a:endParaRPr sz="1800"/>
          </a:p>
          <a:p>
            <a:pPr indent="-342900" lvl="1" marL="914400" rtl="0" algn="l">
              <a:spcBef>
                <a:spcPts val="0"/>
              </a:spcBef>
              <a:spcAft>
                <a:spcPts val="0"/>
              </a:spcAft>
              <a:buSzPts val="1800"/>
              <a:buChar char="○"/>
            </a:pPr>
            <a:r>
              <a:rPr lang="en-GB" sz="1800"/>
              <a:t>Fully polarimetric (quad-pol or pseudo QP) is as good a multi-spectral optical</a:t>
            </a:r>
            <a:endParaRPr sz="1800"/>
          </a:p>
          <a:p>
            <a:pPr indent="-342900" lvl="1" marL="914400" rtl="0" algn="l">
              <a:spcBef>
                <a:spcPts val="0"/>
              </a:spcBef>
              <a:spcAft>
                <a:spcPts val="0"/>
              </a:spcAft>
              <a:buSzPts val="1800"/>
              <a:buChar char="○"/>
            </a:pPr>
            <a:r>
              <a:rPr lang="en-GB" sz="1800"/>
              <a:t>Data Cube, SEO’s CEOS Analytics Lab, and time series critically important. Consistent acquisitions are required for optimal biodiversity results.</a:t>
            </a:r>
            <a:endParaRPr sz="1800"/>
          </a:p>
          <a:p>
            <a:pPr indent="-342900" lvl="1" marL="914400" rtl="0" algn="l">
              <a:spcBef>
                <a:spcPts val="0"/>
              </a:spcBef>
              <a:spcAft>
                <a:spcPts val="0"/>
              </a:spcAft>
              <a:buSzPts val="1800"/>
              <a:buChar char="○"/>
            </a:pPr>
            <a:r>
              <a:rPr lang="en-GB" sz="1800"/>
              <a:t>HBL Wapusk NP demonstrator wrapping up - broader HBL demonstrator work will continue.</a:t>
            </a:r>
            <a:endParaRPr sz="1800"/>
          </a:p>
          <a:p>
            <a:pPr indent="-342900" lvl="0" marL="457200" rtl="0" algn="l">
              <a:spcBef>
                <a:spcPts val="0"/>
              </a:spcBef>
              <a:spcAft>
                <a:spcPts val="0"/>
              </a:spcAft>
              <a:buSzPts val="1800"/>
              <a:buChar char="●"/>
            </a:pPr>
            <a:r>
              <a:rPr lang="en-GB" sz="1800"/>
              <a:t>Costa Rica and GWW Demonstrators will carry on to maintain momentum.</a:t>
            </a:r>
            <a:endParaRPr sz="1800"/>
          </a:p>
          <a:p>
            <a:pPr indent="-342900" lvl="0" marL="457200" rtl="0" algn="l">
              <a:spcBef>
                <a:spcPts val="0"/>
              </a:spcBef>
              <a:spcAft>
                <a:spcPts val="0"/>
              </a:spcAft>
              <a:buSzPts val="1800"/>
              <a:buChar char="●"/>
            </a:pPr>
            <a:r>
              <a:rPr lang="en-GB" sz="1800"/>
              <a:t>Showed unique value of satellite EO for large geographic areas</a:t>
            </a:r>
            <a:endParaRPr sz="1800"/>
          </a:p>
          <a:p>
            <a:pPr indent="-342900" lvl="0" marL="457200" rtl="0" algn="l">
              <a:spcBef>
                <a:spcPts val="0"/>
              </a:spcBef>
              <a:spcAft>
                <a:spcPts val="0"/>
              </a:spcAft>
              <a:buSzPts val="1800"/>
              <a:buChar char="●"/>
            </a:pPr>
            <a:r>
              <a:rPr lang="en-GB" sz="1800"/>
              <a:t>Combination of different data sources and types (optical, SAR, hyperspectral) makes a big difference in ability to distinguish ecosystems - </a:t>
            </a:r>
            <a:r>
              <a:rPr lang="en-GB" sz="1800"/>
              <a:t>highlights</a:t>
            </a:r>
            <a:r>
              <a:rPr lang="en-GB" sz="1800"/>
              <a:t> importance of CEOS work</a:t>
            </a:r>
            <a:endParaRPr sz="1800"/>
          </a:p>
          <a:p>
            <a:pPr indent="-342900" lvl="0" marL="457200" rtl="0" algn="l">
              <a:spcBef>
                <a:spcPts val="0"/>
              </a:spcBef>
              <a:spcAft>
                <a:spcPts val="0"/>
              </a:spcAft>
              <a:buSzPts val="1800"/>
              <a:buChar char="●"/>
            </a:pPr>
            <a:r>
              <a:rPr lang="en-GB" sz="1800"/>
              <a:t>Global, regular repeat hyperspectral data will be tremendously valuable. .</a:t>
            </a:r>
            <a:endParaRPr sz="1800"/>
          </a:p>
          <a:p>
            <a:pPr indent="-342900" lvl="0" marL="457200" rtl="0" algn="l">
              <a:spcBef>
                <a:spcPts val="0"/>
              </a:spcBef>
              <a:spcAft>
                <a:spcPts val="0"/>
              </a:spcAft>
              <a:buSzPts val="1800"/>
              <a:buChar char="●"/>
            </a:pPr>
            <a:r>
              <a:rPr lang="en-GB" sz="1800"/>
              <a:t>BioSpace25, next Feb at ESRIN</a:t>
            </a:r>
            <a:endParaRPr sz="1800"/>
          </a:p>
        </p:txBody>
      </p:sp>
      <p:graphicFrame>
        <p:nvGraphicFramePr>
          <p:cNvPr id="82" name="Google Shape;82;p9"/>
          <p:cNvGraphicFramePr/>
          <p:nvPr/>
        </p:nvGraphicFramePr>
        <p:xfrm>
          <a:off x="1113700" y="5379625"/>
          <a:ext cx="3000000" cy="3000000"/>
        </p:xfrm>
        <a:graphic>
          <a:graphicData uri="http://schemas.openxmlformats.org/drawingml/2006/table">
            <a:tbl>
              <a:tblPr bandCol="1" bandRow="1">
                <a:noFill/>
                <a:tableStyleId>{BA4F3E6A-A7FC-489E-B7AD-DB0D75BDF4D9}</a:tableStyleId>
              </a:tblPr>
              <a:tblGrid>
                <a:gridCol w="1865800"/>
                <a:gridCol w="7648250"/>
              </a:tblGrid>
              <a:tr h="365750">
                <a:tc>
                  <a:txBody>
                    <a:bodyPr/>
                    <a:lstStyle/>
                    <a:p>
                      <a:pPr indent="0" lvl="0" marL="0" rtl="0" algn="ctr">
                        <a:spcBef>
                          <a:spcPts val="0"/>
                        </a:spcBef>
                        <a:spcAft>
                          <a:spcPts val="0"/>
                        </a:spcAft>
                        <a:buNone/>
                      </a:pPr>
                      <a:r>
                        <a:rPr b="1" lang="en-GB" sz="2300">
                          <a:solidFill>
                            <a:srgbClr val="FFFFFF"/>
                          </a:solidFill>
                          <a:latin typeface="Calibri"/>
                          <a:ea typeface="Calibri"/>
                          <a:cs typeface="Calibri"/>
                          <a:sym typeface="Calibri"/>
                        </a:rPr>
                        <a:t>Decision 38-02</a:t>
                      </a:r>
                      <a:endParaRPr b="1" sz="23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6AA84F"/>
                    </a:solidFill>
                  </a:tcPr>
                </a:tc>
                <a:tc>
                  <a:txBody>
                    <a:bodyPr/>
                    <a:lstStyle/>
                    <a:p>
                      <a:pPr indent="0" lvl="0" marL="0" rtl="0" algn="just">
                        <a:spcBef>
                          <a:spcPts val="0"/>
                        </a:spcBef>
                        <a:spcAft>
                          <a:spcPts val="0"/>
                        </a:spcAft>
                        <a:buNone/>
                      </a:pPr>
                      <a:r>
                        <a:rPr lang="en-GB" sz="2300">
                          <a:latin typeface="Calibri"/>
                          <a:ea typeface="Calibri"/>
                          <a:cs typeface="Calibri"/>
                          <a:sym typeface="Calibri"/>
                        </a:rPr>
                        <a:t>The initial mandate and tasks of the CEOS Ecosystem Extent Task Team were accepted and recorded as formally completed.</a:t>
                      </a:r>
                      <a:endParaRPr sz="23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0"/>
          <p:cNvSpPr txBox="1"/>
          <p:nvPr/>
        </p:nvSpPr>
        <p:spPr>
          <a:xfrm>
            <a:off x="184445" y="223823"/>
            <a:ext cx="8668500" cy="615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400">
                <a:solidFill>
                  <a:schemeClr val="lt1"/>
                </a:solidFill>
                <a:latin typeface="Montserrat"/>
                <a:ea typeface="Montserrat"/>
                <a:cs typeface="Montserrat"/>
                <a:sym typeface="Montserrat"/>
              </a:rPr>
              <a:t>Session 2: Biodiversity Study Team </a:t>
            </a:r>
            <a:endParaRPr sz="400">
              <a:latin typeface="Montserrat"/>
              <a:ea typeface="Montserrat"/>
              <a:cs typeface="Montserrat"/>
              <a:sym typeface="Montserrat"/>
            </a:endParaRPr>
          </a:p>
        </p:txBody>
      </p:sp>
      <p:graphicFrame>
        <p:nvGraphicFramePr>
          <p:cNvPr id="88" name="Google Shape;88;p10"/>
          <p:cNvGraphicFramePr/>
          <p:nvPr/>
        </p:nvGraphicFramePr>
        <p:xfrm>
          <a:off x="591800" y="4586050"/>
          <a:ext cx="3000000" cy="3000000"/>
        </p:xfrm>
        <a:graphic>
          <a:graphicData uri="http://schemas.openxmlformats.org/drawingml/2006/table">
            <a:tbl>
              <a:tblPr bandCol="1" bandRow="1">
                <a:noFill/>
                <a:tableStyleId>{BA4F3E6A-A7FC-489E-B7AD-DB0D75BDF4D9}</a:tableStyleId>
              </a:tblPr>
              <a:tblGrid>
                <a:gridCol w="1846150"/>
                <a:gridCol w="5706300"/>
                <a:gridCol w="3061025"/>
              </a:tblGrid>
              <a:tr h="768275">
                <a:tc>
                  <a:txBody>
                    <a:bodyPr/>
                    <a:lstStyle/>
                    <a:p>
                      <a:pPr indent="0" lvl="0" marL="0" rtl="0" algn="ctr">
                        <a:lnSpc>
                          <a:spcPct val="113750"/>
                        </a:lnSpc>
                        <a:spcBef>
                          <a:spcPts val="0"/>
                        </a:spcBef>
                        <a:spcAft>
                          <a:spcPts val="0"/>
                        </a:spcAft>
                        <a:buNone/>
                      </a:pPr>
                      <a:r>
                        <a:rPr b="1" lang="en-GB" sz="1600">
                          <a:solidFill>
                            <a:srgbClr val="FFFFFF"/>
                          </a:solidFill>
                          <a:latin typeface="Calibri"/>
                          <a:ea typeface="Calibri"/>
                          <a:cs typeface="Calibri"/>
                          <a:sym typeface="Calibri"/>
                        </a:rPr>
                        <a:t>CEOS-38-02</a:t>
                      </a:r>
                      <a:endParaRPr b="1" sz="16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just">
                        <a:lnSpc>
                          <a:spcPct val="113750"/>
                        </a:lnSpc>
                        <a:spcBef>
                          <a:spcPts val="0"/>
                        </a:spcBef>
                        <a:spcAft>
                          <a:spcPts val="0"/>
                        </a:spcAft>
                        <a:buNone/>
                      </a:pPr>
                      <a:r>
                        <a:rPr lang="en-GB" sz="1600">
                          <a:latin typeface="Calibri"/>
                          <a:ea typeface="Calibri"/>
                          <a:cs typeface="Calibri"/>
                          <a:sym typeface="Calibri"/>
                        </a:rPr>
                        <a:t>CEOS agencies to nominate individuals to the newly formed Biodiversity Study Team, via the former Ecosystem Extent Task Team co-leads.</a:t>
                      </a:r>
                      <a:endParaRPr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sz="1500">
                          <a:latin typeface="Calibri"/>
                          <a:ea typeface="Calibri"/>
                          <a:cs typeface="Calibri"/>
                          <a:sym typeface="Calibri"/>
                        </a:rPr>
                        <a:t>8 November 2024</a:t>
                      </a:r>
                      <a:endParaRPr b="1" sz="15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977775">
                <a:tc>
                  <a:txBody>
                    <a:bodyPr/>
                    <a:lstStyle/>
                    <a:p>
                      <a:pPr indent="0" lvl="0" marL="0" rtl="0" algn="ctr">
                        <a:lnSpc>
                          <a:spcPct val="113750"/>
                        </a:lnSpc>
                        <a:spcBef>
                          <a:spcPts val="0"/>
                        </a:spcBef>
                        <a:spcAft>
                          <a:spcPts val="0"/>
                        </a:spcAft>
                        <a:buNone/>
                      </a:pPr>
                      <a:r>
                        <a:rPr b="1" lang="en-GB" sz="1600">
                          <a:solidFill>
                            <a:srgbClr val="FFFFFF"/>
                          </a:solidFill>
                          <a:latin typeface="Calibri"/>
                          <a:ea typeface="Calibri"/>
                          <a:cs typeface="Calibri"/>
                          <a:sym typeface="Calibri"/>
                        </a:rPr>
                        <a:t>CEOS-38-03</a:t>
                      </a:r>
                      <a:endParaRPr b="1" sz="16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just">
                        <a:lnSpc>
                          <a:spcPct val="113750"/>
                        </a:lnSpc>
                        <a:spcBef>
                          <a:spcPts val="0"/>
                        </a:spcBef>
                        <a:spcAft>
                          <a:spcPts val="0"/>
                        </a:spcAft>
                        <a:buNone/>
                      </a:pPr>
                      <a:r>
                        <a:rPr lang="en-GB" sz="1600">
                          <a:latin typeface="Calibri"/>
                          <a:ea typeface="Calibri"/>
                          <a:cs typeface="Calibri"/>
                          <a:sym typeface="Calibri"/>
                        </a:rPr>
                        <a:t>CEOS Biodiversity Study Team to present its findings and recommendations to the 2025 CEOS Plenary, with a progress report at SIT-40 and (at least) quarterly updates to the CEOS Secretariat.</a:t>
                      </a:r>
                      <a:endParaRPr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sz="1600">
                          <a:latin typeface="Calibri"/>
                          <a:ea typeface="Calibri"/>
                          <a:cs typeface="Calibri"/>
                          <a:sym typeface="Calibri"/>
                        </a:rPr>
                        <a:t>CEOS Plenary 2025</a:t>
                      </a:r>
                      <a:endParaRPr b="1"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graphicFrame>
        <p:nvGraphicFramePr>
          <p:cNvPr id="89" name="Google Shape;89;p10"/>
          <p:cNvGraphicFramePr/>
          <p:nvPr/>
        </p:nvGraphicFramePr>
        <p:xfrm>
          <a:off x="591800" y="3121850"/>
          <a:ext cx="3000000" cy="3000000"/>
        </p:xfrm>
        <a:graphic>
          <a:graphicData uri="http://schemas.openxmlformats.org/drawingml/2006/table">
            <a:tbl>
              <a:tblPr bandCol="1" bandRow="1">
                <a:noFill/>
                <a:tableStyleId>{BA4F3E6A-A7FC-489E-B7AD-DB0D75BDF4D9}</a:tableStyleId>
              </a:tblPr>
              <a:tblGrid>
                <a:gridCol w="1831200"/>
                <a:gridCol w="8782275"/>
              </a:tblGrid>
              <a:tr h="365750">
                <a:tc>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Decision 38-03</a:t>
                      </a:r>
                      <a:endParaRPr b="1">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6AA84F"/>
                    </a:solidFill>
                  </a:tcPr>
                </a:tc>
                <a:tc>
                  <a:txBody>
                    <a:bodyPr/>
                    <a:lstStyle/>
                    <a:p>
                      <a:pPr indent="0" lvl="0" marL="0" rtl="0" algn="just">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CEOS Plenary agreed to establish a Biodiversity Study Team as an evolution of the Ecosystem Extent Task Team (EETT) to undertake the mandate described in the </a:t>
                      </a:r>
                      <a:r>
                        <a:rPr i="1" lang="en-GB" u="sng">
                          <a:solidFill>
                            <a:srgbClr val="1155CC"/>
                          </a:solidFill>
                          <a:latin typeface="Calibri"/>
                          <a:ea typeface="Calibri"/>
                          <a:cs typeface="Calibri"/>
                          <a:sym typeface="Calibri"/>
                          <a:hlinkClick r:id="rId3">
                            <a:extLst>
                              <a:ext uri="{A12FA001-AC4F-418D-AE19-62706E023703}">
                                <ahyp:hlinkClr val="tx"/>
                              </a:ext>
                            </a:extLst>
                          </a:hlinkClick>
                        </a:rPr>
                        <a:t>CEOS New Initiative Proposal – Biodiversity Study Team (23 Oct 2024)</a:t>
                      </a:r>
                      <a:r>
                        <a:rPr lang="en-GB">
                          <a:solidFill>
                            <a:schemeClr val="dk1"/>
                          </a:solidFill>
                          <a:latin typeface="Calibri"/>
                          <a:ea typeface="Calibri"/>
                          <a:cs typeface="Calibri"/>
                          <a:sym typeface="Calibri"/>
                        </a:rPr>
                        <a:t> and to be led by the existing co-leads of the CEOS EETT (exact leadership structure still under discussion).</a:t>
                      </a:r>
                      <a:endParaRPr>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rPr i="1" lang="en-GB" u="sng">
                          <a:solidFill>
                            <a:schemeClr val="dk1"/>
                          </a:solidFill>
                          <a:latin typeface="Calibri"/>
                          <a:ea typeface="Calibri"/>
                          <a:cs typeface="Calibri"/>
                          <a:sym typeface="Calibri"/>
                        </a:rPr>
                        <a:t>Note:</a:t>
                      </a:r>
                      <a:r>
                        <a:rPr i="1" lang="en-GB">
                          <a:solidFill>
                            <a:schemeClr val="dk1"/>
                          </a:solidFill>
                          <a:latin typeface="Calibri"/>
                          <a:ea typeface="Calibri"/>
                          <a:cs typeface="Calibri"/>
                          <a:sym typeface="Calibri"/>
                        </a:rPr>
                        <a:t> The multi-disciplinary study team should encompass biodiversity experts as well as CEOS administrative experts.</a:t>
                      </a:r>
                      <a:endParaRPr>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90" name="Google Shape;90;p10"/>
          <p:cNvSpPr txBox="1"/>
          <p:nvPr/>
        </p:nvSpPr>
        <p:spPr>
          <a:xfrm>
            <a:off x="447300" y="1220300"/>
            <a:ext cx="10335300" cy="163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1"/>
                </a:solidFill>
              </a:rPr>
              <a:t>The 1-year CEOS Biodiversity Study Team would:</a:t>
            </a:r>
            <a:endParaRPr>
              <a:solidFill>
                <a:schemeClr val="dk1"/>
              </a:solidFill>
            </a:endParaRPr>
          </a:p>
          <a:p>
            <a:pPr indent="-317500" lvl="0" marL="457200" rtl="0" algn="l">
              <a:spcBef>
                <a:spcPts val="1200"/>
              </a:spcBef>
              <a:spcAft>
                <a:spcPts val="0"/>
              </a:spcAft>
              <a:buClr>
                <a:schemeClr val="dk1"/>
              </a:buClr>
              <a:buSzPts val="1400"/>
              <a:buAutoNum type="alphaUcPeriod"/>
            </a:pPr>
            <a:r>
              <a:rPr lang="en-GB">
                <a:solidFill>
                  <a:schemeClr val="dk1"/>
                </a:solidFill>
              </a:rPr>
              <a:t>Assess the options for sustainable support for biodiversity in CEOS.</a:t>
            </a:r>
            <a:endParaRPr>
              <a:solidFill>
                <a:schemeClr val="dk1"/>
              </a:solidFill>
            </a:endParaRPr>
          </a:p>
          <a:p>
            <a:pPr indent="-317500" lvl="0" marL="457200" rtl="0" algn="l">
              <a:spcBef>
                <a:spcPts val="0"/>
              </a:spcBef>
              <a:spcAft>
                <a:spcPts val="0"/>
              </a:spcAft>
              <a:buClr>
                <a:schemeClr val="dk1"/>
              </a:buClr>
              <a:buSzPts val="1400"/>
              <a:buAutoNum type="alphaUcPeriod"/>
            </a:pPr>
            <a:r>
              <a:rPr lang="en-GB">
                <a:solidFill>
                  <a:schemeClr val="dk1"/>
                </a:solidFill>
              </a:rPr>
              <a:t>Conduct a stakeholder assessment.</a:t>
            </a:r>
            <a:endParaRPr>
              <a:solidFill>
                <a:schemeClr val="dk1"/>
              </a:solidFill>
            </a:endParaRPr>
          </a:p>
          <a:p>
            <a:pPr indent="-317500" lvl="0" marL="457200" rtl="0" algn="l">
              <a:spcBef>
                <a:spcPts val="0"/>
              </a:spcBef>
              <a:spcAft>
                <a:spcPts val="0"/>
              </a:spcAft>
              <a:buClr>
                <a:schemeClr val="dk1"/>
              </a:buClr>
              <a:buSzPts val="1400"/>
              <a:buAutoNum type="alphaUcPeriod"/>
            </a:pPr>
            <a:r>
              <a:rPr lang="en-GB">
                <a:solidFill>
                  <a:schemeClr val="dk1"/>
                </a:solidFill>
              </a:rPr>
              <a:t>In collaboration with the CEOS executive officer, develop supporting documentation for the recommended option.</a:t>
            </a:r>
            <a:endParaRPr>
              <a:solidFill>
                <a:schemeClr val="dk1"/>
              </a:solidFill>
            </a:endParaRPr>
          </a:p>
          <a:p>
            <a:pPr indent="-317500" lvl="0" marL="457200" rtl="0" algn="l">
              <a:spcBef>
                <a:spcPts val="0"/>
              </a:spcBef>
              <a:spcAft>
                <a:spcPts val="0"/>
              </a:spcAft>
              <a:buClr>
                <a:schemeClr val="dk1"/>
              </a:buClr>
              <a:buSzPts val="1400"/>
              <a:buAutoNum type="alphaUcPeriod"/>
            </a:pPr>
            <a:r>
              <a:rPr lang="en-GB">
                <a:solidFill>
                  <a:schemeClr val="dk1"/>
                </a:solidFill>
              </a:rPr>
              <a:t>Consult across CEOS entities and agencies to leverage existing practices on biodiversity and implement lessons learned and recommendations.</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1"/>
          <p:cNvSpPr txBox="1"/>
          <p:nvPr/>
        </p:nvSpPr>
        <p:spPr>
          <a:xfrm>
            <a:off x="184445" y="223823"/>
            <a:ext cx="8668500" cy="615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400">
                <a:solidFill>
                  <a:schemeClr val="lt1"/>
                </a:solidFill>
                <a:latin typeface="Montserrat"/>
                <a:ea typeface="Montserrat"/>
                <a:cs typeface="Montserrat"/>
                <a:sym typeface="Montserrat"/>
              </a:rPr>
              <a:t>Session 3: </a:t>
            </a:r>
            <a:r>
              <a:rPr lang="en-GB" sz="3400">
                <a:solidFill>
                  <a:schemeClr val="lt1"/>
                </a:solidFill>
                <a:latin typeface="Montserrat"/>
                <a:ea typeface="Montserrat"/>
                <a:cs typeface="Montserrat"/>
                <a:sym typeface="Montserrat"/>
              </a:rPr>
              <a:t>CEOS Working Groups</a:t>
            </a:r>
            <a:endParaRPr sz="400">
              <a:latin typeface="Montserrat"/>
              <a:ea typeface="Montserrat"/>
              <a:cs typeface="Montserrat"/>
              <a:sym typeface="Montserrat"/>
            </a:endParaRPr>
          </a:p>
        </p:txBody>
      </p:sp>
      <p:sp>
        <p:nvSpPr>
          <p:cNvPr id="96" name="Google Shape;96;p11"/>
          <p:cNvSpPr txBox="1"/>
          <p:nvPr/>
        </p:nvSpPr>
        <p:spPr>
          <a:xfrm>
            <a:off x="412350" y="1157450"/>
            <a:ext cx="11367300" cy="518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t>WGCV</a:t>
            </a:r>
            <a:endParaRPr b="1" sz="2000"/>
          </a:p>
          <a:p>
            <a:pPr indent="-355600" lvl="0" marL="457200" rtl="0" algn="l">
              <a:spcBef>
                <a:spcPts val="0"/>
              </a:spcBef>
              <a:spcAft>
                <a:spcPts val="0"/>
              </a:spcAft>
              <a:buSzPts val="2000"/>
              <a:buChar char="●"/>
            </a:pPr>
            <a:r>
              <a:rPr lang="en-GB" sz="2000"/>
              <a:t>New Space Task Team follow up: test sites for radiometry and geometry</a:t>
            </a:r>
            <a:endParaRPr sz="2000"/>
          </a:p>
          <a:p>
            <a:pPr indent="-355600" lvl="1" marL="914400" rtl="0" algn="l">
              <a:spcBef>
                <a:spcPts val="0"/>
              </a:spcBef>
              <a:spcAft>
                <a:spcPts val="0"/>
              </a:spcAft>
              <a:buSzPts val="2000"/>
              <a:buChar char="○"/>
            </a:pPr>
            <a:r>
              <a:rPr lang="en-GB" sz="2000"/>
              <a:t>Recommend that member agencies regularly collect and provide free access to imagery and associated metadata against a common ‘CEOS reference’ from their own missions as well as encourage/request any commercial data provider they can influence to do the same.</a:t>
            </a:r>
            <a:endParaRPr sz="2000"/>
          </a:p>
          <a:p>
            <a:pPr indent="-355600" lvl="0" marL="457200" rtl="0" algn="l">
              <a:spcBef>
                <a:spcPts val="0"/>
              </a:spcBef>
              <a:spcAft>
                <a:spcPts val="0"/>
              </a:spcAft>
              <a:buSzPts val="2000"/>
              <a:buChar char="●"/>
            </a:pPr>
            <a:r>
              <a:rPr lang="en-GB" sz="2000"/>
              <a:t>The TMSG notes that continuity of open, reference quality, global DEM products is at risk and needs the attention of CEOS agencies.</a:t>
            </a:r>
            <a:endParaRPr sz="2000"/>
          </a:p>
          <a:p>
            <a:pPr indent="-355600" lvl="0" marL="457200" rtl="0" algn="l">
              <a:spcBef>
                <a:spcPts val="0"/>
              </a:spcBef>
              <a:spcAft>
                <a:spcPts val="0"/>
              </a:spcAft>
              <a:buSzPts val="2000"/>
              <a:buChar char="●"/>
            </a:pPr>
            <a:r>
              <a:rPr lang="en-GB" sz="2000"/>
              <a:t>Proposition for Tom Maiersperger (USGS) as TMSG co-chair</a:t>
            </a:r>
            <a:endParaRPr b="1" sz="2000"/>
          </a:p>
          <a:p>
            <a:pPr indent="-355600" lvl="0" marL="457200" rtl="0" algn="l">
              <a:spcBef>
                <a:spcPts val="0"/>
              </a:spcBef>
              <a:spcAft>
                <a:spcPts val="0"/>
              </a:spcAft>
              <a:buSzPts val="2000"/>
              <a:buChar char="●"/>
            </a:pPr>
            <a:r>
              <a:rPr lang="en-GB" sz="2000"/>
              <a:t>SI-Traceable Satellite (SITSat) Task Team</a:t>
            </a:r>
            <a:endParaRPr sz="2000"/>
          </a:p>
          <a:p>
            <a:pPr indent="-355600" lvl="0" marL="457200" rtl="0" algn="l">
              <a:spcBef>
                <a:spcPts val="0"/>
              </a:spcBef>
              <a:spcAft>
                <a:spcPts val="0"/>
              </a:spcAft>
              <a:buSzPts val="2000"/>
              <a:buChar char="●"/>
            </a:pPr>
            <a:r>
              <a:rPr lang="en-GB" sz="2000"/>
              <a:t>Best Practice  Surface Reflectance Intercomparison Exercise for Vegetation (SRIX4Veg)</a:t>
            </a:r>
            <a:endParaRPr sz="2000"/>
          </a:p>
          <a:p>
            <a:pPr indent="-355600" lvl="0" marL="457200" rtl="0" algn="l">
              <a:spcBef>
                <a:spcPts val="0"/>
              </a:spcBef>
              <a:spcAft>
                <a:spcPts val="0"/>
              </a:spcAft>
              <a:buSzPts val="2000"/>
              <a:buChar char="●"/>
            </a:pPr>
            <a:r>
              <a:rPr lang="en-GB" sz="2000"/>
              <a:t>ACSG Best Practice Protocol For The Validation Of Aerosol, Cloud, And Precipitation Profiles</a:t>
            </a:r>
            <a:endParaRPr sz="2000"/>
          </a:p>
        </p:txBody>
      </p:sp>
      <p:graphicFrame>
        <p:nvGraphicFramePr>
          <p:cNvPr id="97" name="Google Shape;97;p11"/>
          <p:cNvGraphicFramePr/>
          <p:nvPr/>
        </p:nvGraphicFramePr>
        <p:xfrm>
          <a:off x="412350" y="5207150"/>
          <a:ext cx="3000000" cy="3000000"/>
        </p:xfrm>
        <a:graphic>
          <a:graphicData uri="http://schemas.openxmlformats.org/drawingml/2006/table">
            <a:tbl>
              <a:tblPr bandCol="1" bandRow="1">
                <a:noFill/>
                <a:tableStyleId>{BA4F3E6A-A7FC-489E-B7AD-DB0D75BDF4D9}</a:tableStyleId>
              </a:tblPr>
              <a:tblGrid>
                <a:gridCol w="2229250"/>
                <a:gridCol w="9138050"/>
              </a:tblGrid>
              <a:tr h="365750">
                <a:tc>
                  <a:txBody>
                    <a:bodyPr/>
                    <a:lstStyle/>
                    <a:p>
                      <a:pPr indent="0" lvl="0" marL="0" rtl="0" algn="ctr">
                        <a:spcBef>
                          <a:spcPts val="0"/>
                        </a:spcBef>
                        <a:spcAft>
                          <a:spcPts val="0"/>
                        </a:spcAft>
                        <a:buNone/>
                      </a:pPr>
                      <a:r>
                        <a:rPr b="1" lang="en-GB" sz="1700">
                          <a:solidFill>
                            <a:srgbClr val="FFFFFF"/>
                          </a:solidFill>
                          <a:latin typeface="Calibri"/>
                          <a:ea typeface="Calibri"/>
                          <a:cs typeface="Calibri"/>
                          <a:sym typeface="Calibri"/>
                        </a:rPr>
                        <a:t>Decision 38-04</a:t>
                      </a:r>
                      <a:endParaRPr b="1" sz="17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6AA84F"/>
                    </a:solidFill>
                  </a:tcPr>
                </a:tc>
                <a:tc>
                  <a:txBody>
                    <a:bodyPr/>
                    <a:lstStyle/>
                    <a:p>
                      <a:pPr indent="0" lvl="0" marL="0" rtl="0" algn="just">
                        <a:spcBef>
                          <a:spcPts val="0"/>
                        </a:spcBef>
                        <a:spcAft>
                          <a:spcPts val="0"/>
                        </a:spcAft>
                        <a:buNone/>
                      </a:pPr>
                      <a:r>
                        <a:rPr lang="en-GB" sz="1700">
                          <a:latin typeface="Calibri"/>
                          <a:ea typeface="Calibri"/>
                          <a:cs typeface="Calibri"/>
                          <a:sym typeface="Calibri"/>
                        </a:rPr>
                        <a:t>CEOS Plenary endorsed Medhavy Thankappan of Geoscience Australia as Vice Chair of the Working Group on Calibration and Validation (WGCV) for two years (2025-2026), followed by WGCV Chair for two years (2027-2028).</a:t>
                      </a:r>
                      <a:endParaRPr sz="17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2"/>
          <p:cNvSpPr txBox="1"/>
          <p:nvPr/>
        </p:nvSpPr>
        <p:spPr>
          <a:xfrm>
            <a:off x="184445" y="223823"/>
            <a:ext cx="8668500" cy="615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400">
                <a:solidFill>
                  <a:schemeClr val="lt1"/>
                </a:solidFill>
                <a:latin typeface="Montserrat"/>
                <a:ea typeface="Montserrat"/>
                <a:cs typeface="Montserrat"/>
                <a:sym typeface="Montserrat"/>
              </a:rPr>
              <a:t>Session 3: CEOS Working Groups</a:t>
            </a:r>
            <a:endParaRPr sz="400">
              <a:latin typeface="Montserrat"/>
              <a:ea typeface="Montserrat"/>
              <a:cs typeface="Montserrat"/>
              <a:sym typeface="Montserrat"/>
            </a:endParaRPr>
          </a:p>
        </p:txBody>
      </p:sp>
      <p:sp>
        <p:nvSpPr>
          <p:cNvPr id="103" name="Google Shape;103;p12"/>
          <p:cNvSpPr txBox="1"/>
          <p:nvPr/>
        </p:nvSpPr>
        <p:spPr>
          <a:xfrm>
            <a:off x="412350" y="1157450"/>
            <a:ext cx="11367300" cy="518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WGDisasters (and EW4All)</a:t>
            </a:r>
            <a:endParaRPr b="1" sz="1800"/>
          </a:p>
          <a:p>
            <a:pPr indent="-342900" lvl="0" marL="457200" rtl="0" algn="l">
              <a:spcBef>
                <a:spcPts val="0"/>
              </a:spcBef>
              <a:spcAft>
                <a:spcPts val="0"/>
              </a:spcAft>
              <a:buSzPts val="1800"/>
              <a:buChar char="●"/>
            </a:pPr>
            <a:r>
              <a:rPr lang="en-GB" sz="1800"/>
              <a:t>WGDisasters Established a subgroup on EW4All and mapping CEOS activities of relevance</a:t>
            </a:r>
            <a:endParaRPr sz="1800"/>
          </a:p>
          <a:p>
            <a:pPr indent="-342900" lvl="0" marL="457200" rtl="0" algn="l">
              <a:spcBef>
                <a:spcPts val="0"/>
              </a:spcBef>
              <a:spcAft>
                <a:spcPts val="0"/>
              </a:spcAft>
              <a:buSzPts val="1800"/>
              <a:buChar char="●"/>
            </a:pPr>
            <a:r>
              <a:rPr lang="en-GB" sz="1800"/>
              <a:t>EW4All Pillar 1 and 2 </a:t>
            </a:r>
            <a:r>
              <a:rPr lang="en-GB" sz="1800"/>
              <a:t>most relevant to CEOS and WGDisasters</a:t>
            </a:r>
            <a:endParaRPr sz="1800"/>
          </a:p>
          <a:p>
            <a:pPr indent="-342900" lvl="0" marL="457200" rtl="0" algn="l">
              <a:spcBef>
                <a:spcPts val="0"/>
              </a:spcBef>
              <a:spcAft>
                <a:spcPts val="0"/>
              </a:spcAft>
              <a:buSzPts val="1800"/>
              <a:buChar char="●"/>
            </a:pPr>
            <a:r>
              <a:rPr lang="en-GB" sz="1800"/>
              <a:t>There is an opportunity for CEOS to adopt a more ambitious role in EW4All. But this requires resources, especially for value added product generation - the scope of which may be substantial and beyond normal CEOS scope.</a:t>
            </a:r>
            <a:endParaRPr sz="1800"/>
          </a:p>
          <a:p>
            <a:pPr indent="-342900" lvl="0" marL="457200" rtl="0" algn="l">
              <a:spcBef>
                <a:spcPts val="0"/>
              </a:spcBef>
              <a:spcAft>
                <a:spcPts val="0"/>
              </a:spcAft>
              <a:buSzPts val="1800"/>
              <a:buChar char="●"/>
            </a:pPr>
            <a:r>
              <a:rPr lang="en-GB" sz="1800"/>
              <a:t>Much of the EW4All activity is related to capacity development.</a:t>
            </a:r>
            <a:endParaRPr sz="1800"/>
          </a:p>
        </p:txBody>
      </p:sp>
      <p:graphicFrame>
        <p:nvGraphicFramePr>
          <p:cNvPr id="104" name="Google Shape;104;p12"/>
          <p:cNvGraphicFramePr/>
          <p:nvPr/>
        </p:nvGraphicFramePr>
        <p:xfrm>
          <a:off x="412375" y="5335550"/>
          <a:ext cx="3000000" cy="3000000"/>
        </p:xfrm>
        <a:graphic>
          <a:graphicData uri="http://schemas.openxmlformats.org/drawingml/2006/table">
            <a:tbl>
              <a:tblPr bandCol="1" bandRow="1">
                <a:noFill/>
                <a:tableStyleId>{BA4F3E6A-A7FC-489E-B7AD-DB0D75BDF4D9}</a:tableStyleId>
              </a:tblPr>
              <a:tblGrid>
                <a:gridCol w="2235850"/>
                <a:gridCol w="6910875"/>
                <a:gridCol w="2161950"/>
              </a:tblGrid>
              <a:tr h="365750">
                <a:tc>
                  <a:txBody>
                    <a:bodyPr/>
                    <a:lstStyle/>
                    <a:p>
                      <a:pPr indent="0" lvl="0" marL="0" rtl="0" algn="ctr">
                        <a:lnSpc>
                          <a:spcPct val="113750"/>
                        </a:lnSpc>
                        <a:spcBef>
                          <a:spcPts val="0"/>
                        </a:spcBef>
                        <a:spcAft>
                          <a:spcPts val="0"/>
                        </a:spcAft>
                        <a:buNone/>
                      </a:pPr>
                      <a:r>
                        <a:rPr b="1" lang="en-GB" sz="1600">
                          <a:solidFill>
                            <a:srgbClr val="FFFFFF"/>
                          </a:solidFill>
                          <a:latin typeface="Calibri"/>
                          <a:ea typeface="Calibri"/>
                          <a:cs typeface="Calibri"/>
                          <a:sym typeface="Calibri"/>
                        </a:rPr>
                        <a:t>CEOS-38-04</a:t>
                      </a:r>
                      <a:endParaRPr b="1" sz="16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just">
                        <a:lnSpc>
                          <a:spcPct val="113750"/>
                        </a:lnSpc>
                        <a:spcBef>
                          <a:spcPts val="0"/>
                        </a:spcBef>
                        <a:spcAft>
                          <a:spcPts val="0"/>
                        </a:spcAft>
                        <a:buNone/>
                      </a:pPr>
                      <a:r>
                        <a:rPr lang="en-GB" sz="1600">
                          <a:latin typeface="Calibri"/>
                          <a:ea typeface="Calibri"/>
                          <a:cs typeface="Calibri"/>
                          <a:sym typeface="Calibri"/>
                        </a:rPr>
                        <a:t>WGDisasters Chair to provide an overview of the current tasks and composition of the EW4All subgroup so that CEOS Principals can assess additional nominations and resourcing for the subgroup.</a:t>
                      </a:r>
                      <a:endParaRPr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sz="1600">
                          <a:latin typeface="Calibri"/>
                          <a:ea typeface="Calibri"/>
                          <a:cs typeface="Calibri"/>
                          <a:sym typeface="Calibri"/>
                        </a:rPr>
                        <a:t>SEC-329</a:t>
                      </a:r>
                      <a:endParaRPr b="1"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graphicFrame>
        <p:nvGraphicFramePr>
          <p:cNvPr id="105" name="Google Shape;105;p12"/>
          <p:cNvGraphicFramePr/>
          <p:nvPr/>
        </p:nvGraphicFramePr>
        <p:xfrm>
          <a:off x="412350" y="3529350"/>
          <a:ext cx="3000000" cy="3000000"/>
        </p:xfrm>
        <a:graphic>
          <a:graphicData uri="http://schemas.openxmlformats.org/drawingml/2006/table">
            <a:tbl>
              <a:tblPr bandCol="1" bandRow="1">
                <a:noFill/>
                <a:tableStyleId>{BA4F3E6A-A7FC-489E-B7AD-DB0D75BDF4D9}</a:tableStyleId>
              </a:tblPr>
              <a:tblGrid>
                <a:gridCol w="2217750"/>
                <a:gridCol w="9090925"/>
              </a:tblGrid>
              <a:tr h="365750">
                <a:tc>
                  <a:txBody>
                    <a:bodyPr/>
                    <a:lstStyle/>
                    <a:p>
                      <a:pPr indent="0" lvl="0" marL="0" rtl="0" algn="ctr">
                        <a:spcBef>
                          <a:spcPts val="0"/>
                        </a:spcBef>
                        <a:spcAft>
                          <a:spcPts val="0"/>
                        </a:spcAft>
                        <a:buNone/>
                      </a:pPr>
                      <a:r>
                        <a:rPr b="1" lang="en-GB" sz="1500">
                          <a:solidFill>
                            <a:srgbClr val="FFFFFF"/>
                          </a:solidFill>
                          <a:latin typeface="Calibri"/>
                          <a:ea typeface="Calibri"/>
                          <a:cs typeface="Calibri"/>
                          <a:sym typeface="Calibri"/>
                        </a:rPr>
                        <a:t>Decision 38-05</a:t>
                      </a:r>
                      <a:endParaRPr b="1" sz="15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6AA84F"/>
                    </a:solidFill>
                  </a:tcPr>
                </a:tc>
                <a:tc>
                  <a:txBody>
                    <a:bodyPr/>
                    <a:lstStyle/>
                    <a:p>
                      <a:pPr indent="0" lvl="0" marL="0" rtl="0" algn="just">
                        <a:spcBef>
                          <a:spcPts val="0"/>
                        </a:spcBef>
                        <a:spcAft>
                          <a:spcPts val="0"/>
                        </a:spcAft>
                        <a:buNone/>
                      </a:pPr>
                      <a:r>
                        <a:rPr lang="en-GB" sz="1500">
                          <a:latin typeface="Calibri"/>
                          <a:ea typeface="Calibri"/>
                          <a:cs typeface="Calibri"/>
                          <a:sym typeface="Calibri"/>
                        </a:rPr>
                        <a:t>CEOS Plenary agreed that WGDisasters and its EW4All subgroup should lead the CEOS response to the UN’s Early warnings for all (EW4All) initiative, coordinating with the CEOS Secretariat, Working Groups, Virtual Constellations, and other CEOS entities as necessary to address the breadth of topics.</a:t>
                      </a:r>
                      <a:endParaRPr sz="1500">
                        <a:latin typeface="Calibri"/>
                        <a:ea typeface="Calibri"/>
                        <a:cs typeface="Calibri"/>
                        <a:sym typeface="Calibri"/>
                      </a:endParaRPr>
                    </a:p>
                    <a:p>
                      <a:pPr indent="0" lvl="0" marL="0" rtl="0" algn="just">
                        <a:spcBef>
                          <a:spcPts val="600"/>
                        </a:spcBef>
                        <a:spcAft>
                          <a:spcPts val="0"/>
                        </a:spcAft>
                        <a:buNone/>
                      </a:pPr>
                      <a:r>
                        <a:rPr lang="en-GB" sz="1500" u="sng">
                          <a:latin typeface="Calibri"/>
                          <a:ea typeface="Calibri"/>
                          <a:cs typeface="Calibri"/>
                          <a:sym typeface="Calibri"/>
                        </a:rPr>
                        <a:t>Note:</a:t>
                      </a:r>
                      <a:r>
                        <a:rPr lang="en-GB" sz="1500">
                          <a:latin typeface="Calibri"/>
                          <a:ea typeface="Calibri"/>
                          <a:cs typeface="Calibri"/>
                          <a:sym typeface="Calibri"/>
                        </a:rPr>
                        <a:t> </a:t>
                      </a:r>
                      <a:r>
                        <a:rPr lang="en-GB" sz="1500">
                          <a:latin typeface="Calibri"/>
                          <a:ea typeface="Calibri"/>
                          <a:cs typeface="Calibri"/>
                          <a:sym typeface="Calibri"/>
                        </a:rPr>
                        <a:t>CEOS agencies should consider nominations to the WGDisasters EW4All subgroup beyond the usual participation in WGDisasters, since broader engagement and expertise (e.g., capacity development) will be critical to addressing EW4All. The SIT Chair team will ensure that EW4All remains on the agenda for CEOS leadership-level meetings.</a:t>
                      </a:r>
                      <a:endParaRPr sz="15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3"/>
          <p:cNvSpPr txBox="1"/>
          <p:nvPr/>
        </p:nvSpPr>
        <p:spPr>
          <a:xfrm>
            <a:off x="184445" y="223823"/>
            <a:ext cx="8668500" cy="615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400">
                <a:solidFill>
                  <a:schemeClr val="lt1"/>
                </a:solidFill>
                <a:latin typeface="Montserrat"/>
                <a:ea typeface="Montserrat"/>
                <a:cs typeface="Montserrat"/>
                <a:sym typeface="Montserrat"/>
              </a:rPr>
              <a:t>Session 3: CEOS Working Groups</a:t>
            </a:r>
            <a:endParaRPr sz="400">
              <a:latin typeface="Montserrat"/>
              <a:ea typeface="Montserrat"/>
              <a:cs typeface="Montserrat"/>
              <a:sym typeface="Montserrat"/>
            </a:endParaRPr>
          </a:p>
        </p:txBody>
      </p:sp>
      <p:sp>
        <p:nvSpPr>
          <p:cNvPr id="111" name="Google Shape;111;p13"/>
          <p:cNvSpPr txBox="1"/>
          <p:nvPr/>
        </p:nvSpPr>
        <p:spPr>
          <a:xfrm>
            <a:off x="412350" y="1157450"/>
            <a:ext cx="11367300" cy="518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100"/>
              <a:t>WGISS</a:t>
            </a:r>
            <a:endParaRPr b="1" sz="2100"/>
          </a:p>
          <a:p>
            <a:pPr indent="-361950" lvl="0" marL="457200" rtl="0" algn="l">
              <a:spcBef>
                <a:spcPts val="0"/>
              </a:spcBef>
              <a:spcAft>
                <a:spcPts val="0"/>
              </a:spcAft>
              <a:buSzPts val="2100"/>
              <a:buChar char="●"/>
            </a:pPr>
            <a:r>
              <a:rPr lang="en-GB" sz="2100"/>
              <a:t>WGISS has completed Release v1.0.0 of “CEOS STAC EO Collection and Granule Discovery Best Practice”</a:t>
            </a:r>
            <a:endParaRPr sz="2100"/>
          </a:p>
          <a:p>
            <a:pPr indent="-361950" lvl="0" marL="457200" rtl="0" algn="l">
              <a:spcBef>
                <a:spcPts val="0"/>
              </a:spcBef>
              <a:spcAft>
                <a:spcPts val="0"/>
              </a:spcAft>
              <a:buSzPts val="2100"/>
              <a:buChar char="●"/>
            </a:pPr>
            <a:r>
              <a:rPr lang="en-GB" sz="2100"/>
              <a:t>CEOS Collections Management Best Practice is in development, with completion planned in 2025</a:t>
            </a:r>
            <a:endParaRPr sz="2100"/>
          </a:p>
          <a:p>
            <a:pPr indent="-361950" lvl="0" marL="457200" rtl="0" algn="l">
              <a:spcBef>
                <a:spcPts val="0"/>
              </a:spcBef>
              <a:spcAft>
                <a:spcPts val="0"/>
              </a:spcAft>
              <a:buSzPts val="2100"/>
              <a:buChar char="●"/>
            </a:pPr>
            <a:r>
              <a:rPr lang="en-GB" sz="2100"/>
              <a:t>CEOS Agencies are invited to nominate for the next WGISS Vice Chair, Nov 2025 - Nov 2027.</a:t>
            </a:r>
            <a:endParaRPr sz="2100"/>
          </a:p>
        </p:txBody>
      </p:sp>
      <p:graphicFrame>
        <p:nvGraphicFramePr>
          <p:cNvPr id="112" name="Google Shape;112;p13"/>
          <p:cNvGraphicFramePr/>
          <p:nvPr/>
        </p:nvGraphicFramePr>
        <p:xfrm>
          <a:off x="1069475" y="4169525"/>
          <a:ext cx="3000000" cy="3000000"/>
        </p:xfrm>
        <a:graphic>
          <a:graphicData uri="http://schemas.openxmlformats.org/drawingml/2006/table">
            <a:tbl>
              <a:tblPr bandCol="1" bandRow="1">
                <a:noFill/>
                <a:tableStyleId>{BA4F3E6A-A7FC-489E-B7AD-DB0D75BDF4D9}</a:tableStyleId>
              </a:tblPr>
              <a:tblGrid>
                <a:gridCol w="1852875"/>
                <a:gridCol w="7595250"/>
              </a:tblGrid>
              <a:tr h="365750">
                <a:tc>
                  <a:txBody>
                    <a:bodyPr/>
                    <a:lstStyle/>
                    <a:p>
                      <a:pPr indent="0" lvl="0" marL="0" rtl="0" algn="ctr">
                        <a:spcBef>
                          <a:spcPts val="0"/>
                        </a:spcBef>
                        <a:spcAft>
                          <a:spcPts val="0"/>
                        </a:spcAft>
                        <a:buNone/>
                      </a:pPr>
                      <a:r>
                        <a:rPr b="1" lang="en-GB" sz="2500">
                          <a:solidFill>
                            <a:srgbClr val="FFFFFF"/>
                          </a:solidFill>
                          <a:latin typeface="Calibri"/>
                          <a:ea typeface="Calibri"/>
                          <a:cs typeface="Calibri"/>
                          <a:sym typeface="Calibri"/>
                        </a:rPr>
                        <a:t>Decision 38-06</a:t>
                      </a:r>
                      <a:endParaRPr b="1" sz="25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6AA84F"/>
                    </a:solidFill>
                  </a:tcPr>
                </a:tc>
                <a:tc>
                  <a:txBody>
                    <a:bodyPr/>
                    <a:lstStyle/>
                    <a:p>
                      <a:pPr indent="0" lvl="0" marL="0" rtl="0" algn="just">
                        <a:spcBef>
                          <a:spcPts val="0"/>
                        </a:spcBef>
                        <a:spcAft>
                          <a:spcPts val="0"/>
                        </a:spcAft>
                        <a:buNone/>
                      </a:pPr>
                      <a:r>
                        <a:rPr lang="en-GB" sz="2500">
                          <a:latin typeface="Calibri"/>
                          <a:ea typeface="Calibri"/>
                          <a:cs typeface="Calibri"/>
                          <a:sym typeface="Calibri"/>
                        </a:rPr>
                        <a:t>CEOS Plenary endorsed the 2024 update of the Terms of Reference for the Working Group on Information Systems and Services (WGISS).</a:t>
                      </a:r>
                      <a:endParaRPr sz="25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4"/>
          <p:cNvSpPr txBox="1"/>
          <p:nvPr/>
        </p:nvSpPr>
        <p:spPr>
          <a:xfrm>
            <a:off x="184445" y="223823"/>
            <a:ext cx="8668500" cy="615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400">
                <a:solidFill>
                  <a:schemeClr val="lt1"/>
                </a:solidFill>
                <a:latin typeface="Montserrat"/>
                <a:ea typeface="Montserrat"/>
                <a:cs typeface="Montserrat"/>
                <a:sym typeface="Montserrat"/>
              </a:rPr>
              <a:t>Session 3: CEOS Working Groups</a:t>
            </a:r>
            <a:endParaRPr sz="400">
              <a:latin typeface="Montserrat"/>
              <a:ea typeface="Montserrat"/>
              <a:cs typeface="Montserrat"/>
              <a:sym typeface="Montserrat"/>
            </a:endParaRPr>
          </a:p>
        </p:txBody>
      </p:sp>
      <p:sp>
        <p:nvSpPr>
          <p:cNvPr id="118" name="Google Shape;118;p14"/>
          <p:cNvSpPr txBox="1"/>
          <p:nvPr/>
        </p:nvSpPr>
        <p:spPr>
          <a:xfrm>
            <a:off x="412350" y="928850"/>
            <a:ext cx="11367300" cy="518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WGClimate</a:t>
            </a:r>
            <a:endParaRPr b="1" sz="1800"/>
          </a:p>
          <a:p>
            <a:pPr indent="-342900" lvl="0" marL="457200" rtl="0" algn="l">
              <a:spcBef>
                <a:spcPts val="0"/>
              </a:spcBef>
              <a:spcAft>
                <a:spcPts val="0"/>
              </a:spcAft>
              <a:buSzPts val="1800"/>
              <a:buChar char="●"/>
            </a:pPr>
            <a:r>
              <a:rPr lang="en-GB" sz="1800"/>
              <a:t>A new and simplified version of the ECV Inventory is coming in May 2025. Continuous updates</a:t>
            </a:r>
            <a:r>
              <a:rPr lang="en-GB" sz="1800"/>
              <a:t>. Will be known as Satellite Agency Climate Data Record Inventory (SACDRI) going forward</a:t>
            </a:r>
            <a:endParaRPr sz="1800"/>
          </a:p>
          <a:p>
            <a:pPr indent="-342900" lvl="0" marL="457200" rtl="0" algn="l">
              <a:spcBef>
                <a:spcPts val="0"/>
              </a:spcBef>
              <a:spcAft>
                <a:spcPts val="0"/>
              </a:spcAft>
              <a:buSzPts val="1800"/>
              <a:buChar char="●"/>
            </a:pPr>
            <a:r>
              <a:rPr lang="en-GB" sz="1800"/>
              <a:t>Space ​​Agency Response to GCOS IP. Will distribute to CEOS and CGMS for endorsement at SIT-40. </a:t>
            </a:r>
            <a:endParaRPr sz="1800"/>
          </a:p>
        </p:txBody>
      </p:sp>
      <p:graphicFrame>
        <p:nvGraphicFramePr>
          <p:cNvPr id="119" name="Google Shape;119;p14"/>
          <p:cNvGraphicFramePr/>
          <p:nvPr/>
        </p:nvGraphicFramePr>
        <p:xfrm>
          <a:off x="743400" y="2391000"/>
          <a:ext cx="3000000" cy="3000000"/>
        </p:xfrm>
        <a:graphic>
          <a:graphicData uri="http://schemas.openxmlformats.org/drawingml/2006/table">
            <a:tbl>
              <a:tblPr bandCol="1" bandRow="1">
                <a:noFill/>
                <a:tableStyleId>{BA4F3E6A-A7FC-489E-B7AD-DB0D75BDF4D9}</a:tableStyleId>
              </a:tblPr>
              <a:tblGrid>
                <a:gridCol w="2051200"/>
                <a:gridCol w="6340100"/>
                <a:gridCol w="1983400"/>
              </a:tblGrid>
              <a:tr h="365750">
                <a:tc>
                  <a:txBody>
                    <a:bodyPr/>
                    <a:lstStyle/>
                    <a:p>
                      <a:pPr indent="0" lvl="0" marL="0" rtl="0" algn="ctr">
                        <a:lnSpc>
                          <a:spcPct val="113750"/>
                        </a:lnSpc>
                        <a:spcBef>
                          <a:spcPts val="0"/>
                        </a:spcBef>
                        <a:spcAft>
                          <a:spcPts val="0"/>
                        </a:spcAft>
                        <a:buNone/>
                      </a:pPr>
                      <a:r>
                        <a:rPr b="1" lang="en-GB">
                          <a:solidFill>
                            <a:srgbClr val="FFFFFF"/>
                          </a:solidFill>
                          <a:latin typeface="Calibri"/>
                          <a:ea typeface="Calibri"/>
                          <a:cs typeface="Calibri"/>
                          <a:sym typeface="Calibri"/>
                        </a:rPr>
                        <a:t>CEOS-38-05</a:t>
                      </a:r>
                      <a:endParaRPr b="1">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just">
                        <a:lnSpc>
                          <a:spcPct val="113750"/>
                        </a:lnSpc>
                        <a:spcBef>
                          <a:spcPts val="0"/>
                        </a:spcBef>
                        <a:spcAft>
                          <a:spcPts val="0"/>
                        </a:spcAft>
                        <a:buNone/>
                      </a:pPr>
                      <a:r>
                        <a:rPr lang="en-GB">
                          <a:latin typeface="Calibri"/>
                          <a:ea typeface="Calibri"/>
                          <a:cs typeface="Calibri"/>
                          <a:sym typeface="Calibri"/>
                        </a:rPr>
                        <a:t>WGClimate Chair to circulate the merged gap analysis and coordinated action plan for the prior two Essential Climate Variable (ECV) Inventory analyses for CEOS review.</a:t>
                      </a:r>
                      <a:endParaRPr>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a:latin typeface="Calibri"/>
                          <a:ea typeface="Calibri"/>
                          <a:cs typeface="Calibri"/>
                          <a:sym typeface="Calibri"/>
                        </a:rPr>
                        <a:t>29 October 2024</a:t>
                      </a:r>
                      <a:endParaRPr b="1">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65750">
                <a:tc>
                  <a:txBody>
                    <a:bodyPr/>
                    <a:lstStyle/>
                    <a:p>
                      <a:pPr indent="0" lvl="0" marL="0" rtl="0" algn="ctr">
                        <a:lnSpc>
                          <a:spcPct val="113750"/>
                        </a:lnSpc>
                        <a:spcBef>
                          <a:spcPts val="0"/>
                        </a:spcBef>
                        <a:spcAft>
                          <a:spcPts val="0"/>
                        </a:spcAft>
                        <a:buNone/>
                      </a:pPr>
                      <a:r>
                        <a:rPr b="1" lang="en-GB">
                          <a:solidFill>
                            <a:srgbClr val="FFFFFF"/>
                          </a:solidFill>
                          <a:latin typeface="Calibri"/>
                          <a:ea typeface="Calibri"/>
                          <a:cs typeface="Calibri"/>
                          <a:sym typeface="Calibri"/>
                        </a:rPr>
                        <a:t>CEOS-38-06</a:t>
                      </a:r>
                      <a:endParaRPr b="1">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just">
                        <a:lnSpc>
                          <a:spcPct val="113750"/>
                        </a:lnSpc>
                        <a:spcBef>
                          <a:spcPts val="0"/>
                        </a:spcBef>
                        <a:spcAft>
                          <a:spcPts val="0"/>
                        </a:spcAft>
                        <a:buNone/>
                      </a:pPr>
                      <a:r>
                        <a:rPr lang="en-GB">
                          <a:latin typeface="Calibri"/>
                          <a:ea typeface="Calibri"/>
                          <a:cs typeface="Calibri"/>
                          <a:sym typeface="Calibri"/>
                        </a:rPr>
                        <a:t>CEOS agencies to review the merged gap analysis and coordinated action plan for the prior two Essential Climate Variable (ECV) Inventory analyses and provide feedback to the WGClimate Chair ahead of a planned virtual endorsement process.</a:t>
                      </a:r>
                      <a:endParaRPr>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a:latin typeface="Calibri"/>
                          <a:ea typeface="Calibri"/>
                          <a:cs typeface="Calibri"/>
                          <a:sym typeface="Calibri"/>
                        </a:rPr>
                        <a:t>29 November 2024</a:t>
                      </a:r>
                      <a:endParaRPr b="1">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graphicFrame>
        <p:nvGraphicFramePr>
          <p:cNvPr id="120" name="Google Shape;120;p14"/>
          <p:cNvGraphicFramePr/>
          <p:nvPr/>
        </p:nvGraphicFramePr>
        <p:xfrm>
          <a:off x="743400" y="4206075"/>
          <a:ext cx="3000000" cy="3000000"/>
        </p:xfrm>
        <a:graphic>
          <a:graphicData uri="http://schemas.openxmlformats.org/drawingml/2006/table">
            <a:tbl>
              <a:tblPr bandCol="1" bandRow="1">
                <a:noFill/>
                <a:tableStyleId>{BA4F3E6A-A7FC-489E-B7AD-DB0D75BDF4D9}</a:tableStyleId>
              </a:tblPr>
              <a:tblGrid>
                <a:gridCol w="2073250"/>
                <a:gridCol w="8498625"/>
              </a:tblGrid>
              <a:tr h="365750">
                <a:tc>
                  <a:txBody>
                    <a:bodyPr/>
                    <a:lstStyle/>
                    <a:p>
                      <a:pPr indent="0" lvl="0" marL="0" rtl="0" algn="ctr">
                        <a:spcBef>
                          <a:spcPts val="0"/>
                        </a:spcBef>
                        <a:spcAft>
                          <a:spcPts val="0"/>
                        </a:spcAft>
                        <a:buNone/>
                      </a:pPr>
                      <a:r>
                        <a:rPr b="1" lang="en-GB" sz="1500">
                          <a:solidFill>
                            <a:srgbClr val="FFFFFF"/>
                          </a:solidFill>
                          <a:latin typeface="Calibri"/>
                          <a:ea typeface="Calibri"/>
                          <a:cs typeface="Calibri"/>
                          <a:sym typeface="Calibri"/>
                        </a:rPr>
                        <a:t>Decision 38-07</a:t>
                      </a:r>
                      <a:endParaRPr b="1" sz="15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6AA84F"/>
                    </a:solidFill>
                  </a:tcPr>
                </a:tc>
                <a:tc>
                  <a:txBody>
                    <a:bodyPr/>
                    <a:lstStyle/>
                    <a:p>
                      <a:pPr indent="0" lvl="0" marL="0" rtl="0" algn="just">
                        <a:spcBef>
                          <a:spcPts val="0"/>
                        </a:spcBef>
                        <a:spcAft>
                          <a:spcPts val="0"/>
                        </a:spcAft>
                        <a:buNone/>
                      </a:pPr>
                      <a:r>
                        <a:rPr lang="en-GB" sz="1500">
                          <a:latin typeface="Calibri"/>
                          <a:ea typeface="Calibri"/>
                          <a:cs typeface="Calibri"/>
                          <a:sym typeface="Calibri"/>
                        </a:rPr>
                        <a:t>CEOS Plenary endorsed Vincent-Henri Peuch of the European Centre for Medium-Range Weather Forecasts (ECMWF) as Vice Chair of the CEOS/CGMS Working Group on Climate (WGClimate) for two years (2025-2026), followed by WGClimate Chair for two years (2027-2028).</a:t>
                      </a:r>
                      <a:endParaRPr sz="15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65750">
                <a:tc>
                  <a:txBody>
                    <a:bodyPr/>
                    <a:lstStyle/>
                    <a:p>
                      <a:pPr indent="0" lvl="0" marL="0" rtl="0" algn="ctr">
                        <a:spcBef>
                          <a:spcPts val="0"/>
                        </a:spcBef>
                        <a:spcAft>
                          <a:spcPts val="0"/>
                        </a:spcAft>
                        <a:buNone/>
                      </a:pPr>
                      <a:r>
                        <a:rPr b="1" lang="en-GB" sz="1500">
                          <a:solidFill>
                            <a:srgbClr val="FFFFFF"/>
                          </a:solidFill>
                          <a:latin typeface="Calibri"/>
                          <a:ea typeface="Calibri"/>
                          <a:cs typeface="Calibri"/>
                          <a:sym typeface="Calibri"/>
                        </a:rPr>
                        <a:t>Decision 38-08</a:t>
                      </a:r>
                      <a:endParaRPr b="1" sz="15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6AA84F"/>
                    </a:solidFill>
                  </a:tcPr>
                </a:tc>
                <a:tc>
                  <a:txBody>
                    <a:bodyPr/>
                    <a:lstStyle/>
                    <a:p>
                      <a:pPr indent="0" lvl="0" marL="0" rtl="0" algn="just">
                        <a:spcBef>
                          <a:spcPts val="0"/>
                        </a:spcBef>
                        <a:spcAft>
                          <a:spcPts val="0"/>
                        </a:spcAft>
                        <a:buNone/>
                      </a:pPr>
                      <a:r>
                        <a:rPr lang="en-GB" sz="1500">
                          <a:latin typeface="Calibri"/>
                          <a:ea typeface="Calibri"/>
                          <a:cs typeface="Calibri"/>
                          <a:sym typeface="Calibri"/>
                        </a:rPr>
                        <a:t>CEOS Plenary endorsed the Statement by the Committee on Earth Observation Satellites (CEOS) and the Coordination Group for Meteorological Satellites (CGMS) on Progress in Supporting UNFCCC Needs for Global Observations to be presented to the 61st Session of the Subsidiary Body for Scientific and Technological Advice (SBSTA) on 11 November 2024.</a:t>
                      </a:r>
                      <a:endParaRPr sz="15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5"/>
          <p:cNvSpPr txBox="1"/>
          <p:nvPr/>
        </p:nvSpPr>
        <p:spPr>
          <a:xfrm>
            <a:off x="154300" y="0"/>
            <a:ext cx="9385200" cy="1046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100">
                <a:solidFill>
                  <a:schemeClr val="lt1"/>
                </a:solidFill>
                <a:latin typeface="Montserrat"/>
                <a:ea typeface="Montserrat"/>
                <a:cs typeface="Montserrat"/>
                <a:sym typeface="Montserrat"/>
              </a:rPr>
              <a:t>Session 4: </a:t>
            </a:r>
            <a:r>
              <a:rPr lang="en-GB" sz="3100">
                <a:solidFill>
                  <a:schemeClr val="lt1"/>
                </a:solidFill>
                <a:latin typeface="Montserrat"/>
                <a:ea typeface="Montserrat"/>
                <a:cs typeface="Montserrat"/>
                <a:sym typeface="Montserrat"/>
              </a:rPr>
              <a:t>Carbon, Climate Policy Impact, Greenhouse Gas Observation Coordination</a:t>
            </a:r>
            <a:endParaRPr sz="100">
              <a:latin typeface="Montserrat"/>
              <a:ea typeface="Montserrat"/>
              <a:cs typeface="Montserrat"/>
              <a:sym typeface="Montserrat"/>
            </a:endParaRPr>
          </a:p>
        </p:txBody>
      </p:sp>
      <p:sp>
        <p:nvSpPr>
          <p:cNvPr id="126" name="Google Shape;126;p15"/>
          <p:cNvSpPr txBox="1"/>
          <p:nvPr/>
        </p:nvSpPr>
        <p:spPr>
          <a:xfrm>
            <a:off x="378050" y="1081250"/>
            <a:ext cx="11023200" cy="1837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b="1" lang="en-GB" sz="1200"/>
              <a:t>GST lessons learned progressing towards presentation to SIT-40 (April 2025)</a:t>
            </a:r>
            <a:r>
              <a:rPr b="1" lang="en-GB" sz="1200"/>
              <a:t>.</a:t>
            </a:r>
            <a:endParaRPr b="1" sz="1200"/>
          </a:p>
          <a:p>
            <a:pPr indent="-304800" lvl="0" marL="457200" rtl="0" algn="l">
              <a:spcBef>
                <a:spcPts val="0"/>
              </a:spcBef>
              <a:spcAft>
                <a:spcPts val="0"/>
              </a:spcAft>
              <a:buSzPts val="1200"/>
              <a:buChar char="●"/>
            </a:pPr>
            <a:r>
              <a:rPr b="1" lang="en-GB" sz="1200"/>
              <a:t>SIT Chair to update the CEOS GST strategy in 2025</a:t>
            </a:r>
            <a:endParaRPr b="1" sz="1200"/>
          </a:p>
          <a:p>
            <a:pPr indent="-304800" lvl="0" marL="457200" rtl="0" algn="l">
              <a:spcBef>
                <a:spcPts val="0"/>
              </a:spcBef>
              <a:spcAft>
                <a:spcPts val="0"/>
              </a:spcAft>
              <a:buSzPts val="1200"/>
              <a:buChar char="●"/>
            </a:pPr>
            <a:r>
              <a:rPr lang="en-GB" sz="1200" u="sng">
                <a:solidFill>
                  <a:srgbClr val="1155CC"/>
                </a:solidFill>
                <a:hlinkClick r:id="rId3">
                  <a:extLst>
                    <a:ext uri="{A12FA001-AC4F-418D-AE19-62706E023703}">
                      <ahyp:hlinkClr val="tx"/>
                    </a:ext>
                  </a:extLst>
                </a:hlinkClick>
              </a:rPr>
              <a:t>CEOS Global Stocktake Portal</a:t>
            </a:r>
            <a:r>
              <a:rPr lang="en-GB" sz="1200">
                <a:solidFill>
                  <a:schemeClr val="dk1"/>
                </a:solidFill>
              </a:rPr>
              <a:t> was updated for 2024</a:t>
            </a:r>
            <a:r>
              <a:rPr lang="en-GB" sz="1200"/>
              <a:t>.</a:t>
            </a:r>
            <a:endParaRPr sz="1200"/>
          </a:p>
          <a:p>
            <a:pPr indent="-304800" lvl="0" marL="457200" rtl="0" algn="l">
              <a:spcBef>
                <a:spcPts val="0"/>
              </a:spcBef>
              <a:spcAft>
                <a:spcPts val="0"/>
              </a:spcAft>
              <a:buSzPts val="1200"/>
              <a:buChar char="●"/>
            </a:pPr>
            <a:r>
              <a:rPr b="1" lang="en-GB" sz="1200"/>
              <a:t>Engagement with national inventories critical </a:t>
            </a:r>
            <a:r>
              <a:rPr lang="en-GB" sz="1200"/>
              <a:t>- working within our own countries and establishing an example is one way to increase awareness.</a:t>
            </a:r>
            <a:endParaRPr sz="1200"/>
          </a:p>
          <a:p>
            <a:pPr indent="-304800" lvl="1" marL="914400" rtl="0" algn="l">
              <a:spcBef>
                <a:spcPts val="0"/>
              </a:spcBef>
              <a:spcAft>
                <a:spcPts val="0"/>
              </a:spcAft>
              <a:buSzPts val="1200"/>
              <a:buChar char="○"/>
            </a:pPr>
            <a:r>
              <a:rPr lang="en-GB" sz="1200"/>
              <a:t>GHG TT i</a:t>
            </a:r>
            <a:r>
              <a:rPr lang="en-GB" sz="1200"/>
              <a:t>nvited </a:t>
            </a:r>
            <a:r>
              <a:rPr b="1" lang="en-GB" sz="1200"/>
              <a:t>Denmark, Norway, Germany inventory people to WGClimate-22 Harwell meeting.</a:t>
            </a:r>
            <a:endParaRPr b="1" sz="1200"/>
          </a:p>
          <a:p>
            <a:pPr indent="-304800" lvl="0" marL="457200" rtl="0" algn="l">
              <a:spcBef>
                <a:spcPts val="0"/>
              </a:spcBef>
              <a:spcAft>
                <a:spcPts val="0"/>
              </a:spcAft>
              <a:buSzPts val="1200"/>
              <a:buChar char="●"/>
            </a:pPr>
            <a:r>
              <a:rPr lang="en-GB" sz="1200"/>
              <a:t>Emergence of G3W is a big step forward. GHG Roadmap updated to reflect.</a:t>
            </a:r>
            <a:endParaRPr sz="1200"/>
          </a:p>
          <a:p>
            <a:pPr indent="-304800" lvl="0" marL="457200" rtl="0" algn="l">
              <a:spcBef>
                <a:spcPts val="0"/>
              </a:spcBef>
              <a:spcAft>
                <a:spcPts val="0"/>
              </a:spcAft>
              <a:buSzPts val="1200"/>
              <a:buChar char="●"/>
            </a:pPr>
            <a:r>
              <a:rPr b="1" lang="en-GB" sz="1200"/>
              <a:t>GHG Roadmap issue 2 complete. </a:t>
            </a:r>
            <a:r>
              <a:rPr lang="en-GB" sz="1200"/>
              <a:t>Focus now shifts to updating short-term actions in Annex C (online).</a:t>
            </a:r>
            <a:endParaRPr sz="1200"/>
          </a:p>
          <a:p>
            <a:pPr indent="-304800" lvl="1" marL="914400" rtl="0" algn="l">
              <a:spcBef>
                <a:spcPts val="0"/>
              </a:spcBef>
              <a:spcAft>
                <a:spcPts val="0"/>
              </a:spcAft>
              <a:buSzPts val="1200"/>
              <a:buChar char="○"/>
            </a:pPr>
            <a:r>
              <a:rPr lang="en-GB" sz="1200"/>
              <a:t>assessing maturity of data products could be part of that</a:t>
            </a:r>
            <a:endParaRPr sz="1200"/>
          </a:p>
          <a:p>
            <a:pPr indent="-304800" lvl="0" marL="457200" rtl="0" algn="l">
              <a:spcBef>
                <a:spcPts val="0"/>
              </a:spcBef>
              <a:spcAft>
                <a:spcPts val="0"/>
              </a:spcAft>
              <a:buSzPts val="1200"/>
              <a:buChar char="●"/>
            </a:pPr>
            <a:r>
              <a:rPr b="1" lang="en-GB" sz="1200"/>
              <a:t>Aquatic Carbon</a:t>
            </a:r>
            <a:r>
              <a:rPr b="1" lang="en-GB" sz="1200"/>
              <a:t> Roadmap draft is in progress</a:t>
            </a:r>
            <a:r>
              <a:rPr lang="en-GB" sz="1200"/>
              <a:t>, with the outline agreed, and contributors being sought.</a:t>
            </a:r>
            <a:endParaRPr sz="1200"/>
          </a:p>
          <a:p>
            <a:pPr indent="-304800" lvl="0" marL="457200" rtl="0" algn="l">
              <a:spcBef>
                <a:spcPts val="0"/>
              </a:spcBef>
              <a:spcAft>
                <a:spcPts val="0"/>
              </a:spcAft>
              <a:buSzPts val="1200"/>
              <a:buChar char="●"/>
            </a:pPr>
            <a:r>
              <a:rPr lang="en-GB" sz="1200"/>
              <a:t>Integration of roadmaps a future task for SIT Chair - important to consider broader carbon cycle community as well</a:t>
            </a:r>
            <a:endParaRPr sz="1200"/>
          </a:p>
          <a:p>
            <a:pPr indent="-304800" lvl="0" marL="457200" rtl="0" algn="l">
              <a:spcBef>
                <a:spcPts val="0"/>
              </a:spcBef>
              <a:spcAft>
                <a:spcPts val="0"/>
              </a:spcAft>
              <a:buSzPts val="1200"/>
              <a:buChar char="●"/>
            </a:pPr>
            <a:r>
              <a:rPr b="1" lang="en-GB" sz="1200"/>
              <a:t>Greenhouse Gas Best Practices</a:t>
            </a:r>
            <a:r>
              <a:rPr lang="en-GB" sz="1200"/>
              <a:t> - provide common practices for reporting facility scale emissions</a:t>
            </a:r>
            <a:endParaRPr sz="1200"/>
          </a:p>
          <a:p>
            <a:pPr indent="-304800" lvl="1" marL="914400" rtl="0" algn="l">
              <a:spcBef>
                <a:spcPts val="0"/>
              </a:spcBef>
              <a:spcAft>
                <a:spcPts val="0"/>
              </a:spcAft>
              <a:buSzPts val="1200"/>
              <a:buChar char="○"/>
            </a:pPr>
            <a:r>
              <a:rPr lang="en-GB" sz="1200"/>
              <a:t>peer review &amp; finalisation of version 1 for the end 2025, with endorsement by CEOS planned for the 2025 CEOS Plenary</a:t>
            </a:r>
            <a:endParaRPr sz="1200"/>
          </a:p>
          <a:p>
            <a:pPr indent="-304800" lvl="1" marL="914400" rtl="0" algn="l">
              <a:spcBef>
                <a:spcPts val="0"/>
              </a:spcBef>
              <a:spcAft>
                <a:spcPts val="0"/>
              </a:spcAft>
              <a:buSzPts val="1200"/>
              <a:buChar char="○"/>
            </a:pPr>
            <a:r>
              <a:rPr lang="en-GB" sz="1200"/>
              <a:t>Note </a:t>
            </a:r>
            <a:r>
              <a:rPr b="1" lang="en-GB" sz="1200"/>
              <a:t>UKSA CEOS Chair theme on Global Methane Pledge</a:t>
            </a:r>
            <a:endParaRPr b="1" sz="1200"/>
          </a:p>
          <a:p>
            <a:pPr indent="-304800" lvl="0" marL="457200" rtl="0" algn="l">
              <a:spcBef>
                <a:spcPts val="0"/>
              </a:spcBef>
              <a:spcAft>
                <a:spcPts val="0"/>
              </a:spcAft>
              <a:buSzPts val="1200"/>
              <a:buChar char="●"/>
            </a:pPr>
            <a:r>
              <a:rPr lang="en-GB" sz="1200"/>
              <a:t>Following lead of NASA GEDI team on IPCC EFDB, JAXA SIT Chair exploring engagement with IPCC TSU</a:t>
            </a:r>
            <a:endParaRPr sz="1200"/>
          </a:p>
          <a:p>
            <a:pPr indent="-304800" lvl="0" marL="457200" rtl="0" algn="l">
              <a:spcBef>
                <a:spcPts val="0"/>
              </a:spcBef>
              <a:spcAft>
                <a:spcPts val="0"/>
              </a:spcAft>
              <a:buSzPts val="1200"/>
              <a:buChar char="●"/>
            </a:pPr>
            <a:r>
              <a:rPr lang="en-GB" sz="1200"/>
              <a:t>Final push to finalise AFOLU Roadmap actions, which LSI-VC </a:t>
            </a:r>
            <a:r>
              <a:rPr lang="en-GB" sz="1200"/>
              <a:t>Forests</a:t>
            </a:r>
            <a:r>
              <a:rPr lang="en-GB" sz="1200"/>
              <a:t> and Biomass team will track</a:t>
            </a:r>
            <a:endParaRPr sz="1200"/>
          </a:p>
        </p:txBody>
      </p:sp>
      <p:graphicFrame>
        <p:nvGraphicFramePr>
          <p:cNvPr id="127" name="Google Shape;127;p15"/>
          <p:cNvGraphicFramePr/>
          <p:nvPr/>
        </p:nvGraphicFramePr>
        <p:xfrm>
          <a:off x="531200" y="3861625"/>
          <a:ext cx="3000000" cy="3000000"/>
        </p:xfrm>
        <a:graphic>
          <a:graphicData uri="http://schemas.openxmlformats.org/drawingml/2006/table">
            <a:tbl>
              <a:tblPr bandCol="1" bandRow="1">
                <a:noFill/>
                <a:tableStyleId>{BA4F3E6A-A7FC-489E-B7AD-DB0D75BDF4D9}</a:tableStyleId>
              </a:tblPr>
              <a:tblGrid>
                <a:gridCol w="1302225"/>
                <a:gridCol w="8769875"/>
                <a:gridCol w="951100"/>
              </a:tblGrid>
              <a:tr h="365750">
                <a:tc>
                  <a:txBody>
                    <a:bodyPr/>
                    <a:lstStyle/>
                    <a:p>
                      <a:pPr indent="0" lvl="0" marL="0" rtl="0" algn="ctr">
                        <a:lnSpc>
                          <a:spcPct val="113750"/>
                        </a:lnSpc>
                        <a:spcBef>
                          <a:spcPts val="0"/>
                        </a:spcBef>
                        <a:spcAft>
                          <a:spcPts val="0"/>
                        </a:spcAft>
                        <a:buNone/>
                      </a:pPr>
                      <a:r>
                        <a:rPr b="1" lang="en-GB" sz="1200">
                          <a:solidFill>
                            <a:srgbClr val="FFFFFF"/>
                          </a:solidFill>
                          <a:latin typeface="Calibri"/>
                          <a:ea typeface="Calibri"/>
                          <a:cs typeface="Calibri"/>
                          <a:sym typeface="Calibri"/>
                        </a:rPr>
                        <a:t>CEOS-38-07</a:t>
                      </a:r>
                      <a:endParaRPr b="1" sz="12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just">
                        <a:lnSpc>
                          <a:spcPct val="113750"/>
                        </a:lnSpc>
                        <a:spcBef>
                          <a:spcPts val="0"/>
                        </a:spcBef>
                        <a:spcAft>
                          <a:spcPts val="0"/>
                        </a:spcAft>
                        <a:buClr>
                          <a:schemeClr val="dk1"/>
                        </a:buClr>
                        <a:buSzPts val="1100"/>
                        <a:buFont typeface="Arial"/>
                        <a:buNone/>
                      </a:pPr>
                      <a:r>
                        <a:rPr lang="en-GB" sz="1100">
                          <a:solidFill>
                            <a:schemeClr val="dk1"/>
                          </a:solidFill>
                          <a:latin typeface="Calibri"/>
                          <a:ea typeface="Calibri"/>
                          <a:cs typeface="Calibri"/>
                          <a:sym typeface="Calibri"/>
                        </a:rPr>
                        <a:t>CEOS agencies to provide feedback on the </a:t>
                      </a:r>
                      <a:r>
                        <a:rPr lang="en-GB" sz="1100" u="sng">
                          <a:solidFill>
                            <a:srgbClr val="1155CC"/>
                          </a:solidFill>
                          <a:latin typeface="Calibri"/>
                          <a:ea typeface="Calibri"/>
                          <a:cs typeface="Calibri"/>
                          <a:sym typeface="Calibri"/>
                          <a:hlinkClick r:id="rId4">
                            <a:extLst>
                              <a:ext uri="{A12FA001-AC4F-418D-AE19-62706E023703}">
                                <ahyp:hlinkClr val="tx"/>
                              </a:ext>
                            </a:extLst>
                          </a:hlinkClick>
                        </a:rPr>
                        <a:t>First UNFCCC Global Stocktake (GST) Lessons Learned Study</a:t>
                      </a:r>
                      <a:r>
                        <a:rPr lang="en-GB" sz="1100">
                          <a:solidFill>
                            <a:schemeClr val="dk1"/>
                          </a:solidFill>
                          <a:latin typeface="Calibri"/>
                          <a:ea typeface="Calibri"/>
                          <a:cs typeface="Calibri"/>
                          <a:sym typeface="Calibri"/>
                        </a:rPr>
                        <a:t> to the WGClimate Chair and the SIT Chair team. Where recommendations have already been addressed by agencies it would be helpful to flag these instances and outcomes.</a:t>
                      </a:r>
                      <a:endParaRPr sz="1100">
                        <a:solidFill>
                          <a:schemeClr val="dk1"/>
                        </a:solidFill>
                        <a:latin typeface="Calibri"/>
                        <a:ea typeface="Calibri"/>
                        <a:cs typeface="Calibri"/>
                        <a:sym typeface="Calibri"/>
                      </a:endParaRPr>
                    </a:p>
                    <a:p>
                      <a:pPr indent="0" lvl="0" marL="0" rtl="0" algn="just">
                        <a:lnSpc>
                          <a:spcPct val="113750"/>
                        </a:lnSpc>
                        <a:spcBef>
                          <a:spcPts val="0"/>
                        </a:spcBef>
                        <a:spcAft>
                          <a:spcPts val="0"/>
                        </a:spcAft>
                        <a:buClr>
                          <a:schemeClr val="dk1"/>
                        </a:buClr>
                        <a:buSzPts val="1100"/>
                        <a:buFont typeface="Arial"/>
                        <a:buNone/>
                      </a:pPr>
                      <a:r>
                        <a:rPr i="1" lang="en-GB" sz="1100" u="sng">
                          <a:solidFill>
                            <a:schemeClr val="dk1"/>
                          </a:solidFill>
                          <a:latin typeface="Calibri"/>
                          <a:ea typeface="Calibri"/>
                          <a:cs typeface="Calibri"/>
                          <a:sym typeface="Calibri"/>
                        </a:rPr>
                        <a:t>Note:</a:t>
                      </a:r>
                      <a:r>
                        <a:rPr i="1" lang="en-GB" sz="1100">
                          <a:solidFill>
                            <a:schemeClr val="dk1"/>
                          </a:solidFill>
                          <a:latin typeface="Calibri"/>
                          <a:ea typeface="Calibri"/>
                          <a:cs typeface="Calibri"/>
                          <a:sym typeface="Calibri"/>
                        </a:rPr>
                        <a:t> WGClimate, in collaboration with the SIT Chair team, will summarise the lessons learned and recommendations in a concise report for endorsement at SIT-40. WGClimate will support the SIT Chair to update the CEOS GST strategy in 2025. As part of the lessons learned report, it would be helpful to compile information on what each agency did for GST1 as well as plans for GST2.</a:t>
                      </a:r>
                      <a:endParaRPr sz="12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sz="1200">
                          <a:latin typeface="Calibri"/>
                          <a:ea typeface="Calibri"/>
                          <a:cs typeface="Calibri"/>
                          <a:sym typeface="Calibri"/>
                        </a:rPr>
                        <a:t>29 November 2024</a:t>
                      </a:r>
                      <a:endParaRPr b="1" sz="12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graphicFrame>
        <p:nvGraphicFramePr>
          <p:cNvPr id="128" name="Google Shape;128;p15"/>
          <p:cNvGraphicFramePr/>
          <p:nvPr/>
        </p:nvGraphicFramePr>
        <p:xfrm>
          <a:off x="531200" y="6073225"/>
          <a:ext cx="3000000" cy="3000000"/>
        </p:xfrm>
        <a:graphic>
          <a:graphicData uri="http://schemas.openxmlformats.org/drawingml/2006/table">
            <a:tbl>
              <a:tblPr bandCol="1" bandRow="1">
                <a:noFill/>
                <a:tableStyleId>{BA4F3E6A-A7FC-489E-B7AD-DB0D75BDF4D9}</a:tableStyleId>
              </a:tblPr>
              <a:tblGrid>
                <a:gridCol w="2161750"/>
                <a:gridCol w="8861450"/>
              </a:tblGrid>
              <a:tr h="365750">
                <a:tc>
                  <a:txBody>
                    <a:bodyPr/>
                    <a:lstStyle/>
                    <a:p>
                      <a:pPr indent="0" lvl="0" marL="0" rtl="0" algn="ctr">
                        <a:spcBef>
                          <a:spcPts val="0"/>
                        </a:spcBef>
                        <a:spcAft>
                          <a:spcPts val="0"/>
                        </a:spcAft>
                        <a:buNone/>
                      </a:pPr>
                      <a:r>
                        <a:rPr b="1" lang="en-GB" sz="1600">
                          <a:solidFill>
                            <a:srgbClr val="FFFFFF"/>
                          </a:solidFill>
                          <a:latin typeface="Calibri"/>
                          <a:ea typeface="Calibri"/>
                          <a:cs typeface="Calibri"/>
                          <a:sym typeface="Calibri"/>
                        </a:rPr>
                        <a:t>Decision 38-09</a:t>
                      </a:r>
                      <a:endParaRPr b="1" sz="16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6AA84F"/>
                    </a:solidFill>
                  </a:tcPr>
                </a:tc>
                <a:tc>
                  <a:txBody>
                    <a:bodyPr/>
                    <a:lstStyle/>
                    <a:p>
                      <a:pPr indent="0" lvl="0" marL="0" rtl="0" algn="just">
                        <a:spcBef>
                          <a:spcPts val="0"/>
                        </a:spcBef>
                        <a:spcAft>
                          <a:spcPts val="0"/>
                        </a:spcAft>
                        <a:buClr>
                          <a:schemeClr val="dk1"/>
                        </a:buClr>
                        <a:buSzPts val="1100"/>
                        <a:buFont typeface="Arial"/>
                        <a:buNone/>
                      </a:pPr>
                      <a:r>
                        <a:rPr lang="en-GB" sz="1600">
                          <a:solidFill>
                            <a:schemeClr val="dk1"/>
                          </a:solidFill>
                          <a:latin typeface="Calibri"/>
                          <a:ea typeface="Calibri"/>
                          <a:cs typeface="Calibri"/>
                          <a:sym typeface="Calibri"/>
                        </a:rPr>
                        <a:t>CEOS Plenary endorsed </a:t>
                      </a:r>
                      <a:r>
                        <a:rPr lang="en-GB" sz="1600" u="sng">
                          <a:solidFill>
                            <a:srgbClr val="1155CC"/>
                          </a:solidFill>
                          <a:latin typeface="Calibri"/>
                          <a:ea typeface="Calibri"/>
                          <a:cs typeface="Calibri"/>
                          <a:sym typeface="Calibri"/>
                          <a:hlinkClick r:id="rId5">
                            <a:extLst>
                              <a:ext uri="{A12FA001-AC4F-418D-AE19-62706E023703}">
                                <ahyp:hlinkClr val="tx"/>
                              </a:ext>
                            </a:extLst>
                          </a:hlinkClick>
                        </a:rPr>
                        <a:t>Issue 2 of the CEOS-CGMS Greenhouse Gas (GHG) Roadmap (2024)</a:t>
                      </a:r>
                      <a:r>
                        <a:rPr lang="en-GB" sz="1600">
                          <a:solidFill>
                            <a:schemeClr val="dk1"/>
                          </a:solidFill>
                          <a:latin typeface="Calibri"/>
                          <a:ea typeface="Calibri"/>
                          <a:cs typeface="Calibri"/>
                          <a:sym typeface="Calibri"/>
                        </a:rPr>
                        <a:t>.</a:t>
                      </a:r>
                      <a:endParaRPr sz="21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graphicFrame>
        <p:nvGraphicFramePr>
          <p:cNvPr id="129" name="Google Shape;129;p15"/>
          <p:cNvGraphicFramePr/>
          <p:nvPr/>
        </p:nvGraphicFramePr>
        <p:xfrm>
          <a:off x="531200" y="5007625"/>
          <a:ext cx="3000000" cy="3000000"/>
        </p:xfrm>
        <a:graphic>
          <a:graphicData uri="http://schemas.openxmlformats.org/drawingml/2006/table">
            <a:tbl>
              <a:tblPr bandCol="1" bandRow="1">
                <a:noFill/>
                <a:tableStyleId>{BA4F3E6A-A7FC-489E-B7AD-DB0D75BDF4D9}</a:tableStyleId>
              </a:tblPr>
              <a:tblGrid>
                <a:gridCol w="1302225"/>
                <a:gridCol w="7613600"/>
                <a:gridCol w="2107375"/>
              </a:tblGrid>
              <a:tr h="684600">
                <a:tc>
                  <a:txBody>
                    <a:bodyPr/>
                    <a:lstStyle/>
                    <a:p>
                      <a:pPr indent="0" lvl="0" marL="0" rtl="0" algn="ctr">
                        <a:lnSpc>
                          <a:spcPct val="113750"/>
                        </a:lnSpc>
                        <a:spcBef>
                          <a:spcPts val="0"/>
                        </a:spcBef>
                        <a:spcAft>
                          <a:spcPts val="0"/>
                        </a:spcAft>
                        <a:buNone/>
                      </a:pPr>
                      <a:r>
                        <a:rPr b="1" lang="en-GB" sz="1200">
                          <a:solidFill>
                            <a:srgbClr val="FFFFFF"/>
                          </a:solidFill>
                          <a:latin typeface="Calibri"/>
                          <a:ea typeface="Calibri"/>
                          <a:cs typeface="Calibri"/>
                          <a:sym typeface="Calibri"/>
                        </a:rPr>
                        <a:t>CEOS-38-08</a:t>
                      </a:r>
                      <a:endParaRPr b="1" sz="12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just">
                        <a:lnSpc>
                          <a:spcPct val="113750"/>
                        </a:lnSpc>
                        <a:spcBef>
                          <a:spcPts val="0"/>
                        </a:spcBef>
                        <a:spcAft>
                          <a:spcPts val="0"/>
                        </a:spcAft>
                        <a:buClr>
                          <a:schemeClr val="dk1"/>
                        </a:buClr>
                        <a:buSzPts val="1100"/>
                        <a:buFont typeface="Arial"/>
                        <a:buNone/>
                      </a:pPr>
                      <a:r>
                        <a:rPr lang="en-GB" sz="1200">
                          <a:latin typeface="Calibri"/>
                          <a:ea typeface="Calibri"/>
                          <a:cs typeface="Calibri"/>
                          <a:sym typeface="Calibri"/>
                        </a:rPr>
                        <a:t>CEOS agencies to identify points of contact to contribute to an 18-month Essential Agriculture Variables (EAV) stocktake and LSI-VC Subgroup on GEOGLAM scoping effort.</a:t>
                      </a:r>
                      <a:endParaRPr sz="1200">
                        <a:latin typeface="Calibri"/>
                        <a:ea typeface="Calibri"/>
                        <a:cs typeface="Calibri"/>
                        <a:sym typeface="Calibri"/>
                      </a:endParaRPr>
                    </a:p>
                    <a:p>
                      <a:pPr indent="0" lvl="0" marL="0" rtl="0" algn="just">
                        <a:lnSpc>
                          <a:spcPct val="113750"/>
                        </a:lnSpc>
                        <a:spcBef>
                          <a:spcPts val="0"/>
                        </a:spcBef>
                        <a:spcAft>
                          <a:spcPts val="0"/>
                        </a:spcAft>
                        <a:buNone/>
                      </a:pPr>
                      <a:r>
                        <a:rPr lang="en-GB" sz="1200">
                          <a:latin typeface="Calibri"/>
                          <a:ea typeface="Calibri"/>
                          <a:cs typeface="Calibri"/>
                          <a:sym typeface="Calibri"/>
                        </a:rPr>
                        <a:t>Note: Ideal candidates are people with agriculture-related mission and/or applications expertise.</a:t>
                      </a:r>
                      <a:endParaRPr sz="12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sz="1200">
                          <a:latin typeface="Calibri"/>
                          <a:ea typeface="Calibri"/>
                          <a:cs typeface="Calibri"/>
                          <a:sym typeface="Calibri"/>
                        </a:rPr>
                        <a:t>29 </a:t>
                      </a:r>
                      <a:r>
                        <a:rPr b="1" lang="en-GB" sz="1200">
                          <a:latin typeface="Calibri"/>
                          <a:ea typeface="Calibri"/>
                          <a:cs typeface="Calibri"/>
                          <a:sym typeface="Calibri"/>
                        </a:rPr>
                        <a:t>November 2024</a:t>
                      </a:r>
                      <a:endParaRPr b="1" sz="12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