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ExtraBold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EfdOcPUEE1997LmZc/T157W+Y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9F9AB3-E492-4A5F-9A64-966084E0D053}">
  <a:tblStyle styleId="{9A9F9AB3-E492-4A5F-9A64-966084E0D0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ExtraBold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MontserratExtra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oportal.org/about-eoportal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atabase.eohandbook.com" TargetMode="External"/><Relationship Id="rId4" Type="http://schemas.openxmlformats.org/officeDocument/2006/relationships/hyperlink" Target="http://database.eohandbook.com/ghg" TargetMode="External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mim-reports-archive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eos.org/document_management/Publications/EO_Handbook/Database%20Reports/CEOS%20Database%20Report%20Q3%202024.pdf" TargetMode="External"/><Relationship Id="rId4" Type="http://schemas.openxmlformats.org/officeDocument/2006/relationships/hyperlink" Target="https://ceos.org/document_management/Publications/EO_Handbook/Database%20Reports/CEOS%20Database%20Report%20Q3%202024.pdf" TargetMode="External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eos.org/mim-database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000"/>
              <a:t>CEOS Missions, Instruments and Measurements (MIM) Database Report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600"/>
              <a:t>For Information</a:t>
            </a:r>
            <a:endParaRPr i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Marie-Claire Greening, ESA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#10.3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324225" y="1101325"/>
            <a:ext cx="81102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The Database has been the principal  reference for the ESA Science Strategy foundational study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Providing the ‘program of record’ - current and future planned capabilities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Similar to the role the CEOS Database played for the NASA Decadal Survey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1" lang="en-GB"/>
              <a:t>Fulfilling its mandate: providing capabilities to undertake informed coordination decisions</a:t>
            </a:r>
            <a:endParaRPr b="1" i="1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1"/>
          </a:p>
        </p:txBody>
      </p:sp>
      <p:sp>
        <p:nvSpPr>
          <p:cNvPr id="134" name="Google Shape;13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ESA Science Strategy</a:t>
            </a:r>
            <a:endParaRPr/>
          </a:p>
        </p:txBody>
      </p:sp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 b="0" l="50104" r="0" t="0"/>
          <a:stretch/>
        </p:blipFill>
        <p:spPr>
          <a:xfrm>
            <a:off x="8434350" y="1404875"/>
            <a:ext cx="3621400" cy="4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176053" y="1194950"/>
            <a:ext cx="76551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EO Portal metadata powered by the CEOS Database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Independent ‘sister site’ - with more in depth information about the missions, in particular spacecraft and instrument structure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Scope of EO Portal broader than CEOS Database - includes information about commercial and non-governmental missions alongside CEOS Agency missions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 u="sng">
                <a:solidFill>
                  <a:schemeClr val="hlink"/>
                </a:solidFill>
                <a:hlinkClick r:id="rId3"/>
              </a:rPr>
              <a:t>eoportal.org/about-eoportal</a:t>
            </a:r>
            <a:r>
              <a:rPr lang="en-GB" sz="2500"/>
              <a:t> </a:t>
            </a:r>
            <a:endParaRPr sz="2500"/>
          </a:p>
        </p:txBody>
      </p:sp>
      <p:sp>
        <p:nvSpPr>
          <p:cNvPr id="141" name="Google Shape;14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EO Portal</a:t>
            </a:r>
            <a:endParaRPr/>
          </a:p>
        </p:txBody>
      </p:sp>
      <p:pic>
        <p:nvPicPr>
          <p:cNvPr id="142" name="Google Shape;1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7353" y="1336039"/>
            <a:ext cx="4056047" cy="471522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176058" y="11949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Questions welcome now, after, or via email</a:t>
            </a:r>
            <a:endParaRPr sz="2500"/>
          </a:p>
        </p:txBody>
      </p:sp>
      <p:sp>
        <p:nvSpPr>
          <p:cNvPr id="148" name="Google Shape;148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Thanks!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3300550" y="2359250"/>
            <a:ext cx="52464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1" lang="en-GB" sz="23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Thanks to agencies and contacts for your support in making this community resource possible</a:t>
            </a:r>
            <a:endParaRPr b="0" i="1" sz="23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248025" y="1253725"/>
            <a:ext cx="81156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Database online at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database.eohandbook.com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2024 update survey complete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Quarterly Report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Considering plans for website enhancements (visual)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Refresh of GHG mission portal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database.eohandbook.com/ghg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Engaging with the broader community - OSCAR, EO Portal, etc.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Current Status - Summary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8176" y="1888481"/>
            <a:ext cx="3763376" cy="34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Website Audience - 2024</a:t>
            </a:r>
            <a:endParaRPr/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0" l="2389" r="2389" t="0"/>
          <a:stretch/>
        </p:blipFill>
        <p:spPr>
          <a:xfrm>
            <a:off x="9950" y="1092650"/>
            <a:ext cx="6786425" cy="35071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3"/>
          <p:cNvSpPr txBox="1"/>
          <p:nvPr>
            <p:ph idx="1" type="body"/>
          </p:nvPr>
        </p:nvSpPr>
        <p:spPr>
          <a:xfrm>
            <a:off x="99850" y="4676025"/>
            <a:ext cx="6040200" cy="16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Steady and slightly increasing traffic numbers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32,000 users Jan-Oct 2024</a:t>
            </a:r>
            <a:endParaRPr/>
          </a:p>
        </p:txBody>
      </p:sp>
      <p:sp>
        <p:nvSpPr>
          <p:cNvPr id="82" name="Google Shape;82;p3"/>
          <p:cNvSpPr txBox="1"/>
          <p:nvPr>
            <p:ph idx="1" type="body"/>
          </p:nvPr>
        </p:nvSpPr>
        <p:spPr>
          <a:xfrm>
            <a:off x="6888275" y="1135700"/>
            <a:ext cx="5074500" cy="18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International audience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Users up across highest use countries</a:t>
            </a:r>
            <a:endParaRPr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4500" y="3613875"/>
            <a:ext cx="5846876" cy="2799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3"/>
          <p:cNvSpPr/>
          <p:nvPr/>
        </p:nvSpPr>
        <p:spPr>
          <a:xfrm>
            <a:off x="1827825" y="1140575"/>
            <a:ext cx="1125900" cy="67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idx="1" type="body"/>
          </p:nvPr>
        </p:nvSpPr>
        <p:spPr>
          <a:xfrm>
            <a:off x="54850" y="1040175"/>
            <a:ext cx="8581200" cy="5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32/40 agencies responded</a:t>
            </a:r>
            <a:endParaRPr sz="19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No updates from:</a:t>
            </a:r>
            <a:endParaRPr sz="25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AEM, CRESDA, NASRDA, NRSCC / CAST / CNSA, NSAU, PTSpace, SANSA, UAE SA</a:t>
            </a:r>
            <a:endParaRPr sz="21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Updated survey results </a:t>
            </a:r>
            <a:r>
              <a:rPr lang="en-GB" sz="2500">
                <a:highlight>
                  <a:srgbClr val="FFFF00"/>
                </a:highlight>
              </a:rPr>
              <a:t>published 11 Oct</a:t>
            </a:r>
            <a:endParaRPr sz="2500">
              <a:highlight>
                <a:srgbClr val="FFFF00"/>
              </a:highlight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New missions include:</a:t>
            </a:r>
            <a:endParaRPr sz="25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Sentinel-1, -2 &amp; -3 Next Generation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Sentinel-6 C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GeoXO series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Atlantic Constellation Pathfinder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EUMETSAT Polar System - Sterna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TerraSAR Follow-On X-band Mission 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QuickSounder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500"/>
          </a:p>
        </p:txBody>
      </p:sp>
      <p:sp>
        <p:nvSpPr>
          <p:cNvPr id="90" name="Google Shape;90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2024 Survey</a:t>
            </a:r>
            <a:endParaRPr/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7786125" y="1383450"/>
            <a:ext cx="4011000" cy="347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b="1" lang="en-GB" sz="2600"/>
              <a:t>Stats</a:t>
            </a:r>
            <a:endParaRPr b="1" sz="26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>
                <a:solidFill>
                  <a:schemeClr val="accent3"/>
                </a:solidFill>
              </a:rPr>
              <a:t>490+ missions updated</a:t>
            </a:r>
            <a:endParaRPr b="1" sz="2100">
              <a:solidFill>
                <a:schemeClr val="accent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>
                <a:solidFill>
                  <a:schemeClr val="accent3"/>
                </a:solidFill>
              </a:rPr>
              <a:t>17 new missions</a:t>
            </a:r>
            <a:endParaRPr b="1" sz="2100">
              <a:solidFill>
                <a:schemeClr val="accent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>
                <a:solidFill>
                  <a:schemeClr val="accent5"/>
                </a:solidFill>
              </a:rPr>
              <a:t>330+ instruments updated</a:t>
            </a:r>
            <a:endParaRPr b="1" sz="21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>
                <a:solidFill>
                  <a:schemeClr val="accent5"/>
                </a:solidFill>
              </a:rPr>
              <a:t>13 new instruments</a:t>
            </a:r>
            <a:endParaRPr b="1" sz="21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>
                <a:solidFill>
                  <a:schemeClr val="accent1"/>
                </a:solidFill>
              </a:rPr>
              <a:t>4074 </a:t>
            </a:r>
            <a:r>
              <a:rPr b="1" lang="en-GB" sz="2000">
                <a:solidFill>
                  <a:schemeClr val="accent1"/>
                </a:solidFill>
              </a:rPr>
              <a:t>instrument - measurement pairs</a:t>
            </a:r>
            <a:r>
              <a:rPr b="1" lang="en-GB" sz="2100">
                <a:solidFill>
                  <a:schemeClr val="accent5"/>
                </a:solidFill>
              </a:rPr>
              <a:t> </a:t>
            </a:r>
            <a:endParaRPr b="1" sz="2100">
              <a:solidFill>
                <a:schemeClr val="accent5"/>
              </a:solidFill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6945600" y="4972900"/>
            <a:ext cx="52464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1" lang="en-GB" sz="23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Thanks to agencies and contacts for your contributions!</a:t>
            </a:r>
            <a:endParaRPr b="0" i="1" sz="23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>
            <p:ph idx="1" type="body"/>
          </p:nvPr>
        </p:nvSpPr>
        <p:spPr>
          <a:xfrm>
            <a:off x="348308" y="12068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Published once every three months</a:t>
            </a:r>
            <a:endParaRPr sz="2700"/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GB" sz="2300"/>
              <a:t>Recent launches &amp; mission completions</a:t>
            </a:r>
            <a:endParaRPr sz="2300"/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▪"/>
            </a:pPr>
            <a:r>
              <a:rPr lang="en-GB" sz="2300"/>
              <a:t>Upcoming launches</a:t>
            </a:r>
            <a:endParaRPr sz="23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Distributed to CEOS mailing lists &amp; available on the CEOS website: </a:t>
            </a:r>
            <a:r>
              <a:rPr lang="en-GB" sz="2700" u="sng">
                <a:solidFill>
                  <a:schemeClr val="hlink"/>
                </a:solidFill>
                <a:hlinkClick r:id="rId3"/>
              </a:rPr>
              <a:t>ceos.org/mim-reports-archive</a:t>
            </a:r>
            <a:endParaRPr sz="2700"/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❖"/>
            </a:pPr>
            <a:r>
              <a:rPr lang="en-GB" sz="2700"/>
              <a:t>Helps lighten the load at survey time, and keeps the database a current &amp; accurate resource</a:t>
            </a:r>
            <a:endParaRPr sz="27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700"/>
          </a:p>
        </p:txBody>
      </p:sp>
      <p:sp>
        <p:nvSpPr>
          <p:cNvPr id="98" name="Google Shape;98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Quarterly Reports</a:t>
            </a:r>
            <a:endParaRPr/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7150" y="4489100"/>
            <a:ext cx="7717699" cy="1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idx="1" type="body"/>
          </p:nvPr>
        </p:nvSpPr>
        <p:spPr>
          <a:xfrm>
            <a:off x="94625" y="1097550"/>
            <a:ext cx="77502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Launched in Q3 2024:</a:t>
            </a:r>
            <a:endParaRPr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ALOS-4 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ESA’s Arctic Weather Satellite (EPS-Sterna precursor)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▪"/>
            </a:pPr>
            <a:r>
              <a:rPr lang="en-GB" sz="2500"/>
              <a:t>Sentinel-2C</a:t>
            </a:r>
            <a:endParaRPr sz="25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Nine more satellites planned for launch before the end of 2024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Ten satellites planned for launch in Q1 2025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u="sng">
                <a:solidFill>
                  <a:schemeClr val="hlink"/>
                </a:solidFill>
                <a:hlinkClick r:id="rId3"/>
              </a:rPr>
              <a:t>Read more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Quarterly Reports - Q3 2024</a:t>
            </a:r>
            <a:endParaRPr/>
          </a:p>
        </p:txBody>
      </p:sp>
      <p:pic>
        <p:nvPicPr>
          <p:cNvPr id="106" name="Google Shape;106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9648" y="1187275"/>
            <a:ext cx="3473601" cy="491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2024 Launches - Measurements</a:t>
            </a:r>
            <a:endParaRPr/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1250"/>
            <a:ext cx="7891300" cy="5863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7"/>
          <p:cNvGraphicFramePr/>
          <p:nvPr/>
        </p:nvGraphicFramePr>
        <p:xfrm>
          <a:off x="8470825" y="123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{9A9F9AB3-E492-4A5F-9A64-966084E0D053}</a:tableStyleId>
              </a:tblPr>
              <a:tblGrid>
                <a:gridCol w="2907050"/>
                <a:gridCol w="471775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 Measurements Launched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2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Aerosols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type, amount and cloud top temperature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Multi-purpose imagery (land)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 ice cover, edge and thickness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Vegetation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 cover, edge and depth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Albedo and reflectance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particle properties and profile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 colour/biology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Radiation budget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Surface temperature (land)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324225" y="1558525"/>
            <a:ext cx="66318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Added: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ceos.org/mim-database/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Currently undertaking a set of visual enhancements of the current website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Improve the look, feel, and performance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Relatively modest effort but hopefully a nice refresh</a:t>
            </a:r>
            <a:endParaRPr/>
          </a:p>
        </p:txBody>
      </p:sp>
      <p:sp>
        <p:nvSpPr>
          <p:cNvPr id="119" name="Google Shape;119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Enhancements</a:t>
            </a:r>
            <a:endParaRPr/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6775" y="883225"/>
            <a:ext cx="4975227" cy="5766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>
            <p:ph idx="1" type="body"/>
          </p:nvPr>
        </p:nvSpPr>
        <p:spPr>
          <a:xfrm>
            <a:off x="324225" y="1177525"/>
            <a:ext cx="48441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Clear adjacency - different mandates and constituencies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Continuing periodic correspondence with the OSCAR team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Sharing information and the updates from the quarterly report process</a:t>
            </a:r>
            <a:endParaRPr/>
          </a:p>
        </p:txBody>
      </p:sp>
      <p:sp>
        <p:nvSpPr>
          <p:cNvPr id="126" name="Google Shape;126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OSCAR</a:t>
            </a:r>
            <a:endParaRPr/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2675" y="878849"/>
            <a:ext cx="6143550" cy="30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6276" y="3791725"/>
            <a:ext cx="6652651" cy="30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