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3" r:id="rId5"/>
    <p:sldMasterId id="2147483673" r:id="rId6"/>
    <p:sldMasterId id="214748368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</p:sldIdLst>
  <p:sldSz cy="6858000" cx="12192000"/>
  <p:notesSz cx="6858000" cy="9144000"/>
  <p:embeddedFontLst>
    <p:embeddedFont>
      <p:font typeface="Roboto Light"/>
      <p:regular r:id="rId20"/>
      <p:bold r:id="rId21"/>
      <p:italic r:id="rId22"/>
      <p:boldItalic r:id="rId23"/>
    </p:embeddedFont>
    <p:embeddedFont>
      <p:font typeface="Cambria Math"/>
      <p:regular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gB2n1UIEIMcUIiVM0VHfak3jr7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7729828-0F24-45F0-9853-B52DD54EA2F8}">
  <a:tblStyle styleId="{B7729828-0F24-45F0-9853-B52DD54EA2F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Light-regular.fntdata"/><Relationship Id="rId22" Type="http://schemas.openxmlformats.org/officeDocument/2006/relationships/font" Target="fonts/RobotoLight-italic.fntdata"/><Relationship Id="rId21" Type="http://schemas.openxmlformats.org/officeDocument/2006/relationships/font" Target="fonts/RobotoLight-bold.fntdata"/><Relationship Id="rId24" Type="http://schemas.openxmlformats.org/officeDocument/2006/relationships/font" Target="fonts/CambriaMath-regular.fntdata"/><Relationship Id="rId23" Type="http://schemas.openxmlformats.org/officeDocument/2006/relationships/font" Target="fonts/RobotoLight-boldItalic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5" Type="http://customschemas.google.com/relationships/presentationmetadata" Target="meta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2" name="Google Shape;70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9" name="Google Shape;25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7" name="Google Shape;36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1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" showMasterSp="0">
  <p:cSld name="タイトル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屋内, 座る, 部屋, 持つ が含まれている画像&#10;&#10;自動的に生成された説明" id="18" name="Google Shape;18;p13"/>
          <p:cNvPicPr preferRelativeResize="0"/>
          <p:nvPr/>
        </p:nvPicPr>
        <p:blipFill rotWithShape="1">
          <a:blip r:embed="rId2">
            <a:alphaModFix/>
          </a:blip>
          <a:srcRect b="-1" l="0" r="1407" t="0"/>
          <a:stretch/>
        </p:blipFill>
        <p:spPr>
          <a:xfrm>
            <a:off x="1" y="530"/>
            <a:ext cx="12192000" cy="6898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1965" y="163876"/>
            <a:ext cx="1646905" cy="9687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13"/>
          <p:cNvSpPr txBox="1"/>
          <p:nvPr>
            <p:ph idx="1" type="body"/>
          </p:nvPr>
        </p:nvSpPr>
        <p:spPr>
          <a:xfrm>
            <a:off x="7269404" y="1295991"/>
            <a:ext cx="4455750" cy="1238865"/>
          </a:xfrm>
          <a:prstGeom prst="rect">
            <a:avLst/>
          </a:prstGeom>
          <a:noFill/>
          <a:ln>
            <a:noFill/>
          </a:ln>
          <a:effectLst>
            <a:outerShdw blurRad="393700" sx="102000" rotWithShape="0" algn="ctr" sy="102000">
              <a:schemeClr val="lt1">
                <a:alpha val="46666"/>
              </a:schemeClr>
            </a:outerShdw>
          </a:effectLst>
        </p:spPr>
        <p:txBody>
          <a:bodyPr anchorCtr="0" anchor="t" bIns="43375" lIns="86750" spcFirstLastPara="1" rIns="86750" wrap="square" tIns="43375">
            <a:noAutofit/>
          </a:bodyPr>
          <a:lstStyle>
            <a:lvl1pPr indent="-228600" lvl="0" marL="457200" algn="ctr"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sz="36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2" type="body"/>
          </p:nvPr>
        </p:nvSpPr>
        <p:spPr>
          <a:xfrm>
            <a:off x="7269404" y="3695270"/>
            <a:ext cx="4455750" cy="1953176"/>
          </a:xfrm>
          <a:prstGeom prst="rect">
            <a:avLst/>
          </a:prstGeom>
          <a:noFill/>
          <a:ln>
            <a:noFill/>
          </a:ln>
          <a:effectLst>
            <a:outerShdw blurRad="393700" sx="102000" rotWithShape="0" algn="ctr" sy="102000">
              <a:schemeClr val="lt1">
                <a:alpha val="46666"/>
              </a:schemeClr>
            </a:outerShdw>
          </a:effectLst>
        </p:spPr>
        <p:txBody>
          <a:bodyPr anchorCtr="0" anchor="t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1" sz="2400">
                <a:solidFill>
                  <a:schemeClr val="lt1"/>
                </a:solidFill>
              </a:defRPr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白背景" showMasterSp="0">
  <p:cSld name="1_白背景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黒背景" showMasterSp="0">
  <p:cSld name="黒背景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色彩設定">
  <p:cSld name="色彩設定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/>
          <p:nvPr>
            <p:ph type="title"/>
          </p:nvPr>
        </p:nvSpPr>
        <p:spPr>
          <a:xfrm>
            <a:off x="1358902" y="143695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8"/>
          <p:cNvSpPr/>
          <p:nvPr/>
        </p:nvSpPr>
        <p:spPr>
          <a:xfrm>
            <a:off x="2450343" y="2323823"/>
            <a:ext cx="1920000" cy="4800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67"/>
              <a:buFont typeface="MS PGothic"/>
              <a:buNone/>
            </a:pPr>
            <a:r>
              <a:t/>
            </a:r>
            <a:endParaRPr b="0" i="0" sz="22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8"/>
          <p:cNvSpPr/>
          <p:nvPr/>
        </p:nvSpPr>
        <p:spPr>
          <a:xfrm>
            <a:off x="2450343" y="3179876"/>
            <a:ext cx="1920000" cy="480000"/>
          </a:xfrm>
          <a:prstGeom prst="rect">
            <a:avLst/>
          </a:prstGeom>
          <a:solidFill>
            <a:srgbClr val="0059A3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67"/>
              <a:buFont typeface="MS PGothic"/>
              <a:buNone/>
            </a:pPr>
            <a:r>
              <a:t/>
            </a:r>
            <a:endParaRPr b="0" i="0" sz="2267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8"/>
          <p:cNvSpPr txBox="1"/>
          <p:nvPr/>
        </p:nvSpPr>
        <p:spPr>
          <a:xfrm>
            <a:off x="5009555" y="2353541"/>
            <a:ext cx="732893" cy="420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33">
                <a:solidFill>
                  <a:srgbClr val="212121"/>
                </a:solidFill>
                <a:latin typeface="MS PGothic"/>
                <a:ea typeface="MS PGothic"/>
                <a:cs typeface="MS PGothic"/>
                <a:sym typeface="MS PGothic"/>
              </a:rPr>
              <a:t>文字</a:t>
            </a:r>
            <a:endParaRPr/>
          </a:p>
        </p:txBody>
      </p:sp>
      <p:sp>
        <p:nvSpPr>
          <p:cNvPr id="63" name="Google Shape;63;p38"/>
          <p:cNvSpPr txBox="1"/>
          <p:nvPr/>
        </p:nvSpPr>
        <p:spPr>
          <a:xfrm>
            <a:off x="4656000" y="3209594"/>
            <a:ext cx="1440000" cy="420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33">
                <a:solidFill>
                  <a:srgbClr val="0059A3"/>
                </a:solidFill>
                <a:latin typeface="MS PGothic"/>
                <a:ea typeface="MS PGothic"/>
                <a:cs typeface="MS PGothic"/>
                <a:sym typeface="MS PGothic"/>
              </a:rPr>
              <a:t>装飾1</a:t>
            </a:r>
            <a:endParaRPr/>
          </a:p>
        </p:txBody>
      </p:sp>
      <p:sp>
        <p:nvSpPr>
          <p:cNvPr id="64" name="Google Shape;64;p38"/>
          <p:cNvSpPr/>
          <p:nvPr/>
        </p:nvSpPr>
        <p:spPr>
          <a:xfrm>
            <a:off x="2450343" y="4035929"/>
            <a:ext cx="1920000" cy="480000"/>
          </a:xfrm>
          <a:prstGeom prst="rect">
            <a:avLst/>
          </a:prstGeom>
          <a:solidFill>
            <a:srgbClr val="535A5A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67"/>
              <a:buFont typeface="MS PGothic"/>
              <a:buNone/>
            </a:pPr>
            <a:r>
              <a:t/>
            </a:r>
            <a:endParaRPr b="0" i="0" sz="2267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8"/>
          <p:cNvSpPr txBox="1"/>
          <p:nvPr/>
        </p:nvSpPr>
        <p:spPr>
          <a:xfrm>
            <a:off x="4656000" y="4065647"/>
            <a:ext cx="1440000" cy="420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33">
                <a:solidFill>
                  <a:srgbClr val="535A5A"/>
                </a:solidFill>
                <a:latin typeface="MS PGothic"/>
                <a:ea typeface="MS PGothic"/>
                <a:cs typeface="MS PGothic"/>
                <a:sym typeface="MS PGothic"/>
              </a:rPr>
              <a:t>装飾2</a:t>
            </a:r>
            <a:endParaRPr/>
          </a:p>
        </p:txBody>
      </p:sp>
      <p:sp>
        <p:nvSpPr>
          <p:cNvPr id="66" name="Google Shape;66;p38"/>
          <p:cNvSpPr/>
          <p:nvPr/>
        </p:nvSpPr>
        <p:spPr>
          <a:xfrm>
            <a:off x="2450343" y="4891984"/>
            <a:ext cx="1920000" cy="480000"/>
          </a:xfrm>
          <a:prstGeom prst="rect">
            <a:avLst/>
          </a:prstGeom>
          <a:solidFill>
            <a:srgbClr val="C22047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67"/>
              <a:buFont typeface="MS PGothic"/>
              <a:buNone/>
            </a:pPr>
            <a:r>
              <a:t/>
            </a:r>
            <a:endParaRPr b="0" i="0" sz="2267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38"/>
          <p:cNvSpPr txBox="1"/>
          <p:nvPr/>
        </p:nvSpPr>
        <p:spPr>
          <a:xfrm>
            <a:off x="4656000" y="4921702"/>
            <a:ext cx="1440000" cy="42056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33">
                <a:solidFill>
                  <a:srgbClr val="C22047"/>
                </a:solidFill>
                <a:latin typeface="MS PGothic"/>
                <a:ea typeface="MS PGothic"/>
                <a:cs typeface="MS PGothic"/>
                <a:sym typeface="MS PGothic"/>
              </a:rPr>
              <a:t>強調</a:t>
            </a:r>
            <a:endParaRPr b="1" sz="2133">
              <a:solidFill>
                <a:srgbClr val="C22047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68" name="Google Shape;68;p38"/>
          <p:cNvSpPr txBox="1"/>
          <p:nvPr/>
        </p:nvSpPr>
        <p:spPr>
          <a:xfrm>
            <a:off x="7600569" y="1691392"/>
            <a:ext cx="16482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212121"/>
                </a:solidFill>
                <a:latin typeface="MS PGothic"/>
                <a:ea typeface="MS PGothic"/>
                <a:cs typeface="MS PGothic"/>
                <a:sym typeface="MS PGothic"/>
              </a:rPr>
              <a:t>JAXA Logo</a:t>
            </a:r>
            <a:endParaRPr b="1" sz="2400">
              <a:solidFill>
                <a:srgbClr val="212121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pic>
        <p:nvPicPr>
          <p:cNvPr id="69" name="Google Shape;69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446771" y="3238917"/>
            <a:ext cx="1955807" cy="11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6771" y="2153057"/>
            <a:ext cx="1955807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8"/>
          <p:cNvSpPr/>
          <p:nvPr/>
        </p:nvSpPr>
        <p:spPr>
          <a:xfrm>
            <a:off x="7446771" y="4550860"/>
            <a:ext cx="1955805" cy="1093701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67"/>
              <a:buFont typeface="MS PGothic"/>
              <a:buNone/>
            </a:pPr>
            <a:r>
              <a:t/>
            </a:r>
            <a:endParaRPr b="0" i="0" sz="2267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46772" y="4492561"/>
            <a:ext cx="1958401" cy="1152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38"/>
          <p:cNvCxnSpPr/>
          <p:nvPr/>
        </p:nvCxnSpPr>
        <p:spPr>
          <a:xfrm>
            <a:off x="4450311" y="2789525"/>
            <a:ext cx="1920000" cy="0"/>
          </a:xfrm>
          <a:prstGeom prst="straightConnector1">
            <a:avLst/>
          </a:prstGeom>
          <a:noFill/>
          <a:ln cap="flat" cmpd="sng" w="12700">
            <a:solidFill>
              <a:srgbClr val="21212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" name="Google Shape;74;p38"/>
          <p:cNvCxnSpPr/>
          <p:nvPr/>
        </p:nvCxnSpPr>
        <p:spPr>
          <a:xfrm>
            <a:off x="4450311" y="3645579"/>
            <a:ext cx="1920000" cy="0"/>
          </a:xfrm>
          <a:prstGeom prst="straightConnector1">
            <a:avLst/>
          </a:prstGeom>
          <a:noFill/>
          <a:ln cap="flat" cmpd="sng" w="12700">
            <a:solidFill>
              <a:srgbClr val="0059A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5" name="Google Shape;75;p38"/>
          <p:cNvCxnSpPr/>
          <p:nvPr/>
        </p:nvCxnSpPr>
        <p:spPr>
          <a:xfrm>
            <a:off x="4450311" y="4503908"/>
            <a:ext cx="1920000" cy="0"/>
          </a:xfrm>
          <a:prstGeom prst="straightConnector1">
            <a:avLst/>
          </a:prstGeom>
          <a:noFill/>
          <a:ln cap="flat" cmpd="sng" w="12700">
            <a:solidFill>
              <a:srgbClr val="525A5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6" name="Google Shape;76;p38"/>
          <p:cNvCxnSpPr/>
          <p:nvPr/>
        </p:nvCxnSpPr>
        <p:spPr>
          <a:xfrm>
            <a:off x="4450311" y="5371984"/>
            <a:ext cx="1920000" cy="0"/>
          </a:xfrm>
          <a:prstGeom prst="straightConnector1">
            <a:avLst/>
          </a:prstGeom>
          <a:noFill/>
          <a:ln cap="flat" cmpd="sng" w="12700">
            <a:solidFill>
              <a:srgbClr val="C3214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9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MS PGothic"/>
                <a:ea typeface="MS PGothic"/>
                <a:cs typeface="MS PGothic"/>
                <a:sym typeface="MS P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80" name="Google Shape;80;p39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81" name="Google Shape;81;p39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タイトルのみ">
  <p:cSld name="4_タイトルのみ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1061312" y="143933"/>
            <a:ext cx="10069375" cy="642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idx="11" type="ftr"/>
          </p:nvPr>
        </p:nvSpPr>
        <p:spPr>
          <a:xfrm>
            <a:off x="4165600" y="6273801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showMasterSp="0" type="title">
  <p:cSld name="TITL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 rotWithShape="1">
          <a:blip r:embed="rId2">
            <a:alphaModFix/>
          </a:blip>
          <a:srcRect b="23095" l="0" r="0" t="0"/>
          <a:stretch/>
        </p:blipFill>
        <p:spPr>
          <a:xfrm>
            <a:off x="0" y="6584"/>
            <a:ext cx="12192000" cy="727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8141" y="89711"/>
            <a:ext cx="1176571" cy="709281"/>
          </a:xfrm>
          <a:prstGeom prst="rect">
            <a:avLst/>
          </a:prstGeom>
          <a:noFill/>
          <a:ln>
            <a:noFill/>
          </a:ln>
        </p:spPr>
      </p:pic>
      <p:sp>
        <p:nvSpPr>
          <p:cNvPr descr="cm_mono" id="106" name="Google Shape;106;p23"/>
          <p:cNvSpPr/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3"/>
          <p:cNvSpPr txBox="1"/>
          <p:nvPr>
            <p:ph type="ctrTitle"/>
          </p:nvPr>
        </p:nvSpPr>
        <p:spPr>
          <a:xfrm>
            <a:off x="0" y="1895707"/>
            <a:ext cx="12192000" cy="25334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1" type="subTitle"/>
          </p:nvPr>
        </p:nvSpPr>
        <p:spPr>
          <a:xfrm>
            <a:off x="0" y="4431217"/>
            <a:ext cx="12192000" cy="1752600"/>
          </a:xfrm>
          <a:prstGeom prst="rect">
            <a:avLst/>
          </a:prstGeom>
          <a:solidFill>
            <a:schemeClr val="dk1">
              <a:alpha val="60000"/>
            </a:schemeClr>
          </a:solidFill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9" name="Google Shape;109;p23"/>
          <p:cNvSpPr txBox="1"/>
          <p:nvPr>
            <p:ph idx="12" type="sldNum"/>
          </p:nvPr>
        </p:nvSpPr>
        <p:spPr>
          <a:xfrm>
            <a:off x="9309120" y="6600826"/>
            <a:ext cx="2844800" cy="30639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/>
          <p:nvPr>
            <p:ph type="title"/>
          </p:nvPr>
        </p:nvSpPr>
        <p:spPr>
          <a:xfrm>
            <a:off x="1024467" y="178421"/>
            <a:ext cx="10160000" cy="63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609600" y="1081666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 type="twoObj">
  <p:cSld name="TWO_OBJEC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871268" y="107950"/>
            <a:ext cx="10290307" cy="738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609600" y="1106489"/>
            <a:ext cx="5384800" cy="55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9pPr>
          </a:lstStyle>
          <a:p/>
        </p:txBody>
      </p:sp>
      <p:sp>
        <p:nvSpPr>
          <p:cNvPr id="117" name="Google Shape;117;p25"/>
          <p:cNvSpPr txBox="1"/>
          <p:nvPr>
            <p:ph idx="2" type="body"/>
          </p:nvPr>
        </p:nvSpPr>
        <p:spPr>
          <a:xfrm>
            <a:off x="6197600" y="1106489"/>
            <a:ext cx="5384800" cy="55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9pPr>
          </a:lstStyle>
          <a:p/>
        </p:txBody>
      </p:sp>
      <p:sp>
        <p:nvSpPr>
          <p:cNvPr id="118" name="Google Shape;118;p25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>
  <p:cSld name="タイトルとコンテンツ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/>
          <p:nvPr>
            <p:ph idx="1" type="body"/>
          </p:nvPr>
        </p:nvSpPr>
        <p:spPr>
          <a:xfrm>
            <a:off x="609600" y="1081667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/>
          <p:nvPr>
            <p:ph type="title"/>
          </p:nvPr>
        </p:nvSpPr>
        <p:spPr>
          <a:xfrm>
            <a:off x="1024467" y="107948"/>
            <a:ext cx="10168466" cy="671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6"/>
          <p:cNvSpPr txBox="1"/>
          <p:nvPr>
            <p:ph idx="1" type="body"/>
          </p:nvPr>
        </p:nvSpPr>
        <p:spPr>
          <a:xfrm>
            <a:off x="558800" y="9890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9pPr>
          </a:lstStyle>
          <a:p/>
        </p:txBody>
      </p:sp>
      <p:sp>
        <p:nvSpPr>
          <p:cNvPr id="122" name="Google Shape;122;p26"/>
          <p:cNvSpPr txBox="1"/>
          <p:nvPr>
            <p:ph idx="2" type="body"/>
          </p:nvPr>
        </p:nvSpPr>
        <p:spPr>
          <a:xfrm>
            <a:off x="508000" y="1844675"/>
            <a:ext cx="5386917" cy="47677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9pPr>
          </a:lstStyle>
          <a:p/>
        </p:txBody>
      </p:sp>
      <p:sp>
        <p:nvSpPr>
          <p:cNvPr id="123" name="Google Shape;123;p26"/>
          <p:cNvSpPr txBox="1"/>
          <p:nvPr>
            <p:ph idx="3" type="body"/>
          </p:nvPr>
        </p:nvSpPr>
        <p:spPr>
          <a:xfrm>
            <a:off x="6261101" y="10017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9pPr>
          </a:lstStyle>
          <a:p/>
        </p:txBody>
      </p:sp>
      <p:sp>
        <p:nvSpPr>
          <p:cNvPr id="124" name="Google Shape;124;p26"/>
          <p:cNvSpPr txBox="1"/>
          <p:nvPr>
            <p:ph idx="4" type="body"/>
          </p:nvPr>
        </p:nvSpPr>
        <p:spPr>
          <a:xfrm>
            <a:off x="6328834" y="1806575"/>
            <a:ext cx="5389033" cy="48058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9pPr>
          </a:lstStyle>
          <a:p/>
        </p:txBody>
      </p:sp>
      <p:sp>
        <p:nvSpPr>
          <p:cNvPr id="125" name="Google Shape;125;p26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とコンテンツ">
  <p:cSld name="1_タイトルとコンテンツ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idx="12" type="sldNum"/>
          </p:nvPr>
        </p:nvSpPr>
        <p:spPr>
          <a:xfrm>
            <a:off x="9448800" y="6606000"/>
            <a:ext cx="2743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見出し">
  <p:cSld name="セクション見出し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8"/>
          <p:cNvSpPr txBox="1"/>
          <p:nvPr>
            <p:ph type="title"/>
          </p:nvPr>
        </p:nvSpPr>
        <p:spPr>
          <a:xfrm>
            <a:off x="1715003" y="1520788"/>
            <a:ext cx="9137217" cy="53081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sp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32" name="Google Shape;132;p28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のみ">
  <p:cSld name="1_タイトルのみ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>
            <p:ph idx="10" type="dt"/>
          </p:nvPr>
        </p:nvSpPr>
        <p:spPr>
          <a:xfrm>
            <a:off x="431800" y="6470654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35" name="Google Shape;135;p29"/>
          <p:cNvSpPr txBox="1"/>
          <p:nvPr>
            <p:ph idx="11" type="ftr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1024467" y="178421"/>
            <a:ext cx="10160000" cy="63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609600" y="1081666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48" name="Google Shape;148;p20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showMasterSp="0">
  <p:cSld name="タイトル スライド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cm_mono" id="150" name="Google Shape;150;p41"/>
          <p:cNvSpPr/>
          <p:nvPr/>
        </p:nvSpPr>
        <p:spPr>
          <a:xfrm>
            <a:off x="5892800" y="32766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41"/>
          <p:cNvSpPr txBox="1"/>
          <p:nvPr>
            <p:ph idx="12" type="sldNum"/>
          </p:nvPr>
        </p:nvSpPr>
        <p:spPr>
          <a:xfrm>
            <a:off x="9309120" y="6600830"/>
            <a:ext cx="2844800" cy="30639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2" name="Google Shape;15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880348"/>
            <a:ext cx="12192000" cy="197765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1"/>
          <p:cNvSpPr/>
          <p:nvPr/>
        </p:nvSpPr>
        <p:spPr>
          <a:xfrm>
            <a:off x="0" y="1"/>
            <a:ext cx="12192000" cy="4880344"/>
          </a:xfrm>
          <a:prstGeom prst="rect">
            <a:avLst/>
          </a:prstGeom>
          <a:gradFill>
            <a:gsLst>
              <a:gs pos="0">
                <a:srgbClr val="212167"/>
              </a:gs>
              <a:gs pos="100000">
                <a:schemeClr val="accent4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6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08" y="6257845"/>
            <a:ext cx="914289" cy="55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 type="twoObj">
  <p:cSld name="TWO_OBJECT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2"/>
          <p:cNvSpPr txBox="1"/>
          <p:nvPr>
            <p:ph type="title"/>
          </p:nvPr>
        </p:nvSpPr>
        <p:spPr>
          <a:xfrm>
            <a:off x="871269" y="107950"/>
            <a:ext cx="10290307" cy="7380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2"/>
          <p:cNvSpPr txBox="1"/>
          <p:nvPr>
            <p:ph idx="1" type="body"/>
          </p:nvPr>
        </p:nvSpPr>
        <p:spPr>
          <a:xfrm>
            <a:off x="609600" y="1106489"/>
            <a:ext cx="5384800" cy="55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9pPr>
          </a:lstStyle>
          <a:p/>
        </p:txBody>
      </p:sp>
      <p:sp>
        <p:nvSpPr>
          <p:cNvPr id="158" name="Google Shape;158;p42"/>
          <p:cNvSpPr txBox="1"/>
          <p:nvPr>
            <p:ph idx="2" type="body"/>
          </p:nvPr>
        </p:nvSpPr>
        <p:spPr>
          <a:xfrm>
            <a:off x="6197600" y="1106489"/>
            <a:ext cx="5384800" cy="55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rgbClr val="000066"/>
              </a:buClr>
              <a:buSzPts val="2800"/>
              <a:buFont typeface="Calibri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MS PGothic"/>
              <a:buChar char="»"/>
              <a:defRPr sz="1800"/>
            </a:lvl9pPr>
          </a:lstStyle>
          <a:p/>
        </p:txBody>
      </p:sp>
      <p:sp>
        <p:nvSpPr>
          <p:cNvPr id="159" name="Google Shape;159;p42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3"/>
          <p:cNvSpPr txBox="1"/>
          <p:nvPr>
            <p:ph type="title"/>
          </p:nvPr>
        </p:nvSpPr>
        <p:spPr>
          <a:xfrm>
            <a:off x="1024468" y="107951"/>
            <a:ext cx="10168467" cy="671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3"/>
          <p:cNvSpPr txBox="1"/>
          <p:nvPr>
            <p:ph idx="1" type="body"/>
          </p:nvPr>
        </p:nvSpPr>
        <p:spPr>
          <a:xfrm>
            <a:off x="558800" y="9890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9pPr>
          </a:lstStyle>
          <a:p/>
        </p:txBody>
      </p:sp>
      <p:sp>
        <p:nvSpPr>
          <p:cNvPr id="163" name="Google Shape;163;p43"/>
          <p:cNvSpPr txBox="1"/>
          <p:nvPr>
            <p:ph idx="2" type="body"/>
          </p:nvPr>
        </p:nvSpPr>
        <p:spPr>
          <a:xfrm>
            <a:off x="508000" y="1844675"/>
            <a:ext cx="5386917" cy="47677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9pPr>
          </a:lstStyle>
          <a:p/>
        </p:txBody>
      </p:sp>
      <p:sp>
        <p:nvSpPr>
          <p:cNvPr id="164" name="Google Shape;164;p43"/>
          <p:cNvSpPr txBox="1"/>
          <p:nvPr>
            <p:ph idx="3" type="body"/>
          </p:nvPr>
        </p:nvSpPr>
        <p:spPr>
          <a:xfrm>
            <a:off x="6261104" y="10017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None/>
              <a:defRPr b="1" sz="1600"/>
            </a:lvl9pPr>
          </a:lstStyle>
          <a:p/>
        </p:txBody>
      </p:sp>
      <p:sp>
        <p:nvSpPr>
          <p:cNvPr id="165" name="Google Shape;165;p43"/>
          <p:cNvSpPr txBox="1"/>
          <p:nvPr>
            <p:ph idx="4" type="body"/>
          </p:nvPr>
        </p:nvSpPr>
        <p:spPr>
          <a:xfrm>
            <a:off x="6328837" y="1806575"/>
            <a:ext cx="5389033" cy="48058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sz="1600"/>
            </a:lvl9pPr>
          </a:lstStyle>
          <a:p/>
        </p:txBody>
      </p:sp>
      <p:sp>
        <p:nvSpPr>
          <p:cNvPr id="166" name="Google Shape;166;p43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"/>
          <p:cNvSpPr txBox="1"/>
          <p:nvPr>
            <p:ph type="title"/>
          </p:nvPr>
        </p:nvSpPr>
        <p:spPr>
          <a:xfrm>
            <a:off x="1061315" y="143937"/>
            <a:ext cx="10069375" cy="642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4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5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28" name="Google Shape;28;p1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29" name="Google Shape;29;p15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タイトルとコンテンツ">
  <p:cSld name="1_タイトルとコンテンツ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6"/>
          <p:cNvSpPr txBox="1"/>
          <p:nvPr>
            <p:ph idx="12" type="sldNum"/>
          </p:nvPr>
        </p:nvSpPr>
        <p:spPr>
          <a:xfrm>
            <a:off x="9448800" y="6606000"/>
            <a:ext cx="2743200" cy="2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" type="obj">
  <p:cSld name="OBJEC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/>
          <p:nvPr>
            <p:ph type="title"/>
          </p:nvPr>
        </p:nvSpPr>
        <p:spPr>
          <a:xfrm>
            <a:off x="104777" y="13580"/>
            <a:ext cx="11982448" cy="899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2"/>
          <p:cNvSpPr txBox="1"/>
          <p:nvPr>
            <p:ph idx="1" type="body"/>
          </p:nvPr>
        </p:nvSpPr>
        <p:spPr>
          <a:xfrm>
            <a:off x="104776" y="992777"/>
            <a:ext cx="11982450" cy="5363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2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22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22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１-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 スライド" type="title">
  <p:cSld name="TITLE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4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0" name="Google Shape;190;p47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47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7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見出し" type="secHead">
  <p:cSld name="SECTION_HEADER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/>
          <p:nvPr>
            <p:ph type="title"/>
          </p:nvPr>
        </p:nvSpPr>
        <p:spPr>
          <a:xfrm>
            <a:off x="831850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48"/>
          <p:cNvSpPr txBox="1"/>
          <p:nvPr>
            <p:ph idx="1" type="body"/>
          </p:nvPr>
        </p:nvSpPr>
        <p:spPr>
          <a:xfrm>
            <a:off x="831850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6" name="Google Shape;196;p48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8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48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 type="twoObj">
  <p:cSld name="TWO_OBJECTS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9"/>
          <p:cNvSpPr txBox="1"/>
          <p:nvPr>
            <p:ph type="title"/>
          </p:nvPr>
        </p:nvSpPr>
        <p:spPr>
          <a:xfrm>
            <a:off x="85725" y="0"/>
            <a:ext cx="12020551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9"/>
          <p:cNvSpPr txBox="1"/>
          <p:nvPr>
            <p:ph idx="1" type="body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2" name="Google Shape;202;p49"/>
          <p:cNvSpPr txBox="1"/>
          <p:nvPr>
            <p:ph idx="2" type="body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p49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9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49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0"/>
          <p:cNvSpPr txBox="1"/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5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9" name="Google Shape;209;p50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5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1" name="Google Shape;211;p50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50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0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0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のみ" type="titleOnly">
  <p:cSld name="TITLE_ONLY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1"/>
          <p:cNvSpPr txBox="1"/>
          <p:nvPr>
            <p:ph type="title"/>
          </p:nvPr>
        </p:nvSpPr>
        <p:spPr>
          <a:xfrm>
            <a:off x="104777" y="-34835"/>
            <a:ext cx="11982448" cy="899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1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51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51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白紙" type="blank">
  <p:cSld name="BLANK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2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2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2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コンテンツ" type="objTx">
  <p:cSld name="OBJECT_WITH_CAPTION_TEX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3"/>
          <p:cNvSpPr txBox="1"/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3"/>
          <p:cNvSpPr txBox="1"/>
          <p:nvPr>
            <p:ph idx="1" type="body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27" name="Google Shape;227;p53"/>
          <p:cNvSpPr txBox="1"/>
          <p:nvPr>
            <p:ph idx="2" type="body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8" name="Google Shape;228;p53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53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3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付きの図" type="picTx">
  <p:cSld name="PICTURE_WITH_CAPTION_TEX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4"/>
          <p:cNvSpPr txBox="1"/>
          <p:nvPr>
            <p:ph type="title"/>
          </p:nvPr>
        </p:nvSpPr>
        <p:spPr>
          <a:xfrm>
            <a:off x="839789" y="457200"/>
            <a:ext cx="393223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54"/>
          <p:cNvSpPr/>
          <p:nvPr>
            <p:ph idx="2" type="pic"/>
          </p:nvPr>
        </p:nvSpPr>
        <p:spPr>
          <a:xfrm>
            <a:off x="5183188" y="987427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54"/>
          <p:cNvSpPr txBox="1"/>
          <p:nvPr>
            <p:ph idx="1" type="body"/>
          </p:nvPr>
        </p:nvSpPr>
        <p:spPr>
          <a:xfrm>
            <a:off x="839789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35" name="Google Shape;235;p54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54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54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セクションタイトル" showMasterSp="0">
  <p:cSld name="セクションタイトル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0"/>
          <p:cNvSpPr/>
          <p:nvPr/>
        </p:nvSpPr>
        <p:spPr>
          <a:xfrm>
            <a:off x="0" y="2552699"/>
            <a:ext cx="1504709" cy="1752599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cm_mono" id="32" name="Google Shape;32;p30"/>
          <p:cNvSpPr/>
          <p:nvPr/>
        </p:nvSpPr>
        <p:spPr>
          <a:xfrm>
            <a:off x="5892800" y="2247900"/>
            <a:ext cx="406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0"/>
          <p:cNvSpPr txBox="1"/>
          <p:nvPr>
            <p:ph idx="1" type="subTitle"/>
          </p:nvPr>
        </p:nvSpPr>
        <p:spPr>
          <a:xfrm>
            <a:off x="1559315" y="2552700"/>
            <a:ext cx="10632685" cy="17526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pic>
        <p:nvPicPr>
          <p:cNvPr id="34" name="Google Shape;3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4056" y="3059411"/>
            <a:ext cx="1256596" cy="73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縦書きテキスト" type="vertTx">
  <p:cSld name="VERTICAL_TEX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5"/>
          <p:cNvSpPr txBox="1"/>
          <p:nvPr>
            <p:ph type="title"/>
          </p:nvPr>
        </p:nvSpPr>
        <p:spPr>
          <a:xfrm>
            <a:off x="104777" y="-34835"/>
            <a:ext cx="11982448" cy="899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55"/>
          <p:cNvSpPr txBox="1"/>
          <p:nvPr>
            <p:ph idx="1" type="body"/>
          </p:nvPr>
        </p:nvSpPr>
        <p:spPr>
          <a:xfrm rot="5400000">
            <a:off x="3414215" y="-2316662"/>
            <a:ext cx="5363572" cy="11982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1" name="Google Shape;241;p55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5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55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縦書きタイトルと&#10;縦書きテキスト" type="vertTitleAndTx">
  <p:cSld name="VERTICAL_TITLE_AND_VERTICAL_TEX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p56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56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56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つのコンテンツ">
  <p:cSld name="2 つのコンテンツ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 txBox="1"/>
          <p:nvPr>
            <p:ph idx="1" type="body"/>
          </p:nvPr>
        </p:nvSpPr>
        <p:spPr>
          <a:xfrm>
            <a:off x="609600" y="1106490"/>
            <a:ext cx="5384800" cy="5582177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rgbClr val="212121"/>
              </a:buClr>
              <a:buSzPts val="1867"/>
              <a:buFont typeface="Arial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9pPr>
          </a:lstStyle>
          <a:p/>
        </p:txBody>
      </p:sp>
      <p:sp>
        <p:nvSpPr>
          <p:cNvPr id="37" name="Google Shape;37;p31"/>
          <p:cNvSpPr txBox="1"/>
          <p:nvPr>
            <p:ph idx="2" type="body"/>
          </p:nvPr>
        </p:nvSpPr>
        <p:spPr>
          <a:xfrm>
            <a:off x="6197600" y="1106490"/>
            <a:ext cx="5384800" cy="5582177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47154" lvl="0" marL="457200" algn="l">
              <a:spcBef>
                <a:spcPts val="373"/>
              </a:spcBef>
              <a:spcAft>
                <a:spcPts val="0"/>
              </a:spcAft>
              <a:buClr>
                <a:srgbClr val="212121"/>
              </a:buClr>
              <a:buSzPts val="1867"/>
              <a:buFont typeface="Arial"/>
              <a:buChar char="•"/>
              <a:defRPr sz="1867"/>
            </a:lvl1pPr>
            <a:lvl2pPr indent="-330200" lvl="1" marL="9144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–"/>
              <a:defRPr sz="1600"/>
            </a:lvl2pPr>
            <a:lvl3pPr indent="-313245" lvl="2" marL="13716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Char char="•"/>
              <a:defRPr sz="1333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rgbClr val="000066"/>
              </a:buClr>
              <a:buSzPts val="1200"/>
              <a:buFont typeface="MS PGothic"/>
              <a:buChar char="»"/>
              <a:defRPr sz="1200"/>
            </a:lvl9pPr>
          </a:lstStyle>
          <a:p/>
        </p:txBody>
      </p:sp>
      <p:sp>
        <p:nvSpPr>
          <p:cNvPr id="38" name="Google Shape;38;p31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>
  <p:cSld name="比較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idx="1" type="body"/>
          </p:nvPr>
        </p:nvSpPr>
        <p:spPr>
          <a:xfrm>
            <a:off x="558802" y="9890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9pPr>
          </a:lstStyle>
          <a:p/>
        </p:txBody>
      </p:sp>
      <p:sp>
        <p:nvSpPr>
          <p:cNvPr id="42" name="Google Shape;42;p32"/>
          <p:cNvSpPr txBox="1"/>
          <p:nvPr>
            <p:ph idx="2" type="body"/>
          </p:nvPr>
        </p:nvSpPr>
        <p:spPr>
          <a:xfrm>
            <a:off x="508002" y="1844675"/>
            <a:ext cx="5386917" cy="47677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9pPr>
          </a:lstStyle>
          <a:p/>
        </p:txBody>
      </p:sp>
      <p:sp>
        <p:nvSpPr>
          <p:cNvPr id="43" name="Google Shape;43;p32"/>
          <p:cNvSpPr txBox="1"/>
          <p:nvPr>
            <p:ph idx="3" type="body"/>
          </p:nvPr>
        </p:nvSpPr>
        <p:spPr>
          <a:xfrm>
            <a:off x="6261102" y="10017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3375" lIns="86750" spcFirstLastPara="1" rIns="86750" wrap="square" tIns="43375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None/>
              <a:defRPr b="1" sz="1600"/>
            </a:lvl1pPr>
            <a:lvl2pPr indent="-228600" lvl="1" marL="9144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None/>
              <a:defRPr b="1" sz="1333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None/>
              <a:defRPr b="1" sz="1200"/>
            </a:lvl3pPr>
            <a:lvl4pPr indent="-228600" lvl="3" marL="18288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None/>
              <a:defRPr b="1" sz="1067"/>
            </a:lvl4pPr>
            <a:lvl5pPr indent="-228600" lvl="4" marL="22860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None/>
              <a:defRPr b="1" sz="1067"/>
            </a:lvl5pPr>
            <a:lvl6pPr indent="-228600" lvl="5" marL="27432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6pPr>
            <a:lvl7pPr indent="-228600" lvl="6" marL="32004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7pPr>
            <a:lvl8pPr indent="-228600" lvl="7" marL="36576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8pPr>
            <a:lvl9pPr indent="-228600" lvl="8" marL="41148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None/>
              <a:defRPr b="1" sz="1067"/>
            </a:lvl9pPr>
          </a:lstStyle>
          <a:p/>
        </p:txBody>
      </p:sp>
      <p:sp>
        <p:nvSpPr>
          <p:cNvPr id="44" name="Google Shape;44;p32"/>
          <p:cNvSpPr txBox="1"/>
          <p:nvPr>
            <p:ph idx="4" type="body"/>
          </p:nvPr>
        </p:nvSpPr>
        <p:spPr>
          <a:xfrm>
            <a:off x="6328836" y="1806575"/>
            <a:ext cx="5389033" cy="4805892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30200" lvl="0" marL="45720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•"/>
              <a:defRPr sz="1600"/>
            </a:lvl1pPr>
            <a:lvl2pPr indent="-313245" lvl="1" marL="914400" algn="l">
              <a:spcBef>
                <a:spcPts val="267"/>
              </a:spcBef>
              <a:spcAft>
                <a:spcPts val="0"/>
              </a:spcAft>
              <a:buClr>
                <a:srgbClr val="212121"/>
              </a:buClr>
              <a:buSzPts val="1333"/>
              <a:buFont typeface="Arial"/>
              <a:buChar char="–"/>
              <a:defRPr sz="1333"/>
            </a:lvl2pPr>
            <a:lvl3pPr indent="-304800" lvl="2" marL="1371600" algn="l">
              <a:spcBef>
                <a:spcPts val="24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Arial"/>
              <a:buChar char="•"/>
              <a:defRPr sz="1200"/>
            </a:lvl3pPr>
            <a:lvl4pPr indent="-296354" lvl="3" marL="18288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Char char="–"/>
              <a:defRPr sz="1067"/>
            </a:lvl4pPr>
            <a:lvl5pPr indent="-296354" lvl="4" marL="2286000" algn="l">
              <a:spcBef>
                <a:spcPts val="213"/>
              </a:spcBef>
              <a:spcAft>
                <a:spcPts val="0"/>
              </a:spcAft>
              <a:buClr>
                <a:srgbClr val="212121"/>
              </a:buClr>
              <a:buSzPts val="1067"/>
              <a:buFont typeface="Arial"/>
              <a:buChar char="»"/>
              <a:defRPr sz="1067"/>
            </a:lvl5pPr>
            <a:lvl6pPr indent="-296354" lvl="5" marL="27432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6pPr>
            <a:lvl7pPr indent="-296354" lvl="6" marL="32004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7pPr>
            <a:lvl8pPr indent="-296354" lvl="7" marL="36576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8pPr>
            <a:lvl9pPr indent="-296354" lvl="8" marL="411480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sz="1067"/>
            </a:lvl9pPr>
          </a:lstStyle>
          <a:p/>
        </p:txBody>
      </p:sp>
      <p:sp>
        <p:nvSpPr>
          <p:cNvPr id="45" name="Google Shape;45;p32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ブランク(スライド番号無し)">
  <p:cSld name="ブランク(スライド番号無し)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/>
          <p:nvPr/>
        </p:nvSpPr>
        <p:spPr>
          <a:xfrm>
            <a:off x="11505234" y="6146156"/>
            <a:ext cx="686765" cy="71184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タイトルとコンテンツ（地球背景）" showMasterSp="0">
  <p:cSld name="タイトルとコンテンツ（地球背景）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44547"/>
            <a:ext cx="12192000" cy="690254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4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4"/>
          <p:cNvSpPr txBox="1"/>
          <p:nvPr>
            <p:ph idx="1" type="body"/>
          </p:nvPr>
        </p:nvSpPr>
        <p:spPr>
          <a:xfrm>
            <a:off x="609600" y="1081667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>
                <a:solidFill>
                  <a:schemeClr val="lt1"/>
                </a:solidFill>
              </a:defRPr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>
                <a:solidFill>
                  <a:schemeClr val="lt1"/>
                </a:solidFill>
              </a:defRPr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>
                <a:solidFill>
                  <a:schemeClr val="lt1"/>
                </a:solidFill>
              </a:defRPr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>
                <a:solidFill>
                  <a:schemeClr val="lt1"/>
                </a:solidFill>
              </a:defRPr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>
                <a:solidFill>
                  <a:schemeClr val="lt1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Char char="»"/>
              <a:defRPr/>
            </a:lvl9pPr>
          </a:lstStyle>
          <a:p/>
        </p:txBody>
      </p:sp>
      <p:pic>
        <p:nvPicPr>
          <p:cNvPr id="53" name="Google Shape;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83979" y="75955"/>
            <a:ext cx="1265832" cy="7446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4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spcBef>
                <a:spcPts val="0"/>
              </a:spcBef>
              <a:buNone/>
              <a:defRPr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グレー（90%黒）背景" showMasterSp="0">
  <p:cSld name="グレー（90%黒）背景">
    <p:bg>
      <p:bgPr>
        <a:solidFill>
          <a:srgbClr val="21212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8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1" Type="http://schemas.openxmlformats.org/officeDocument/2006/relationships/image" Target="../media/image7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0" Type="http://schemas.openxmlformats.org/officeDocument/2006/relationships/theme" Target="../theme/theme5.xml"/><Relationship Id="rId1" Type="http://schemas.openxmlformats.org/officeDocument/2006/relationships/image" Target="../media/image11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41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2"/>
          <p:cNvPicPr preferRelativeResize="0"/>
          <p:nvPr/>
        </p:nvPicPr>
        <p:blipFill rotWithShape="1">
          <a:blip r:embed="rId1">
            <a:alphaModFix amt="87000"/>
          </a:blip>
          <a:srcRect b="61557" l="8083" r="1611" t="0"/>
          <a:stretch/>
        </p:blipFill>
        <p:spPr>
          <a:xfrm>
            <a:off x="1" y="2"/>
            <a:ext cx="1529763" cy="91214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2"/>
          <p:cNvSpPr/>
          <p:nvPr/>
        </p:nvSpPr>
        <p:spPr>
          <a:xfrm>
            <a:off x="1479551" y="2"/>
            <a:ext cx="10697904" cy="912141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30475" lIns="0" spcFirstLastPara="1" rIns="60950" wrap="square" tIns="30475">
            <a:noAutofit/>
          </a:bodyPr>
          <a:lstStyle/>
          <a:p>
            <a:pPr indent="0" lvl="0" marL="28151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33"/>
              <a:buFont typeface="MS PGothic"/>
              <a:buNone/>
            </a:pPr>
            <a:r>
              <a:t/>
            </a:r>
            <a:endParaRPr b="0" i="0" sz="1133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883979" y="75955"/>
            <a:ext cx="1265832" cy="74460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2"/>
          <p:cNvSpPr txBox="1"/>
          <p:nvPr>
            <p:ph idx="1" type="body"/>
          </p:nvPr>
        </p:nvSpPr>
        <p:spPr>
          <a:xfrm>
            <a:off x="609600" y="1081667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rgbClr val="21212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rgbClr val="21212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21212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21212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6354" lvl="5" marL="2743200" marR="0" rtl="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b="0" i="0" sz="1067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indent="-296354" lvl="6" marL="3200400" marR="0" rtl="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b="0" i="0" sz="1067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indent="-296354" lvl="7" marL="3657600" marR="0" rtl="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b="0" i="0" sz="1067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indent="-296354" lvl="8" marL="4114800" marR="0" rtl="0" algn="l">
              <a:spcBef>
                <a:spcPts val="213"/>
              </a:spcBef>
              <a:spcAft>
                <a:spcPts val="0"/>
              </a:spcAft>
              <a:buClr>
                <a:srgbClr val="000066"/>
              </a:buClr>
              <a:buSzPts val="1067"/>
              <a:buFont typeface="MS PGothic"/>
              <a:buChar char="»"/>
              <a:defRPr b="0" i="0" sz="1067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5" name="Google Shape;15;p12"/>
          <p:cNvSpPr/>
          <p:nvPr/>
        </p:nvSpPr>
        <p:spPr>
          <a:xfrm flipH="1">
            <a:off x="11604979" y="6270979"/>
            <a:ext cx="587021" cy="587021"/>
          </a:xfrm>
          <a:prstGeom prst="rtTriangle">
            <a:avLst/>
          </a:prstGeom>
          <a:solidFill>
            <a:srgbClr val="212121"/>
          </a:solidFill>
          <a:ln>
            <a:noFill/>
          </a:ln>
        </p:spPr>
        <p:txBody>
          <a:bodyPr anchorCtr="0" anchor="ctr" bIns="60950" lIns="0" spcFirstLastPara="1" rIns="121900" wrap="square" tIns="60950">
            <a:noAutofit/>
          </a:bodyPr>
          <a:lstStyle/>
          <a:p>
            <a:pPr indent="0" lvl="0" marL="56301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7"/>
              <a:buFont typeface="MS PGothic"/>
              <a:buNone/>
            </a:pPr>
            <a:r>
              <a:t/>
            </a:r>
            <a:endParaRPr b="0" i="0" sz="1067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5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/>
          <p:nvPr/>
        </p:nvSpPr>
        <p:spPr>
          <a:xfrm>
            <a:off x="11751731" y="6446359"/>
            <a:ext cx="375631" cy="37563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609600" y="1081666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b="0" i="0" sz="16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7" name="Google Shape;87;p16"/>
          <p:cNvGrpSpPr/>
          <p:nvPr/>
        </p:nvGrpSpPr>
        <p:grpSpPr>
          <a:xfrm>
            <a:off x="-2" y="0"/>
            <a:ext cx="12192001" cy="923027"/>
            <a:chOff x="-1" y="0"/>
            <a:chExt cx="12169700" cy="923027"/>
          </a:xfrm>
        </p:grpSpPr>
        <p:sp>
          <p:nvSpPr>
            <p:cNvPr id="88" name="Google Shape;88;p16"/>
            <p:cNvSpPr/>
            <p:nvPr/>
          </p:nvSpPr>
          <p:spPr>
            <a:xfrm>
              <a:off x="-1" y="1"/>
              <a:ext cx="12169700" cy="92302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0" spcFirstLastPara="1" rIns="91425" wrap="square" tIns="45700">
              <a:noAutofit/>
            </a:bodyPr>
            <a:lstStyle/>
            <a:p>
              <a:pPr indent="0" lvl="0" marL="42227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MS PGothic"/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89" name="Google Shape;89;p16"/>
            <p:cNvPicPr preferRelativeResize="0"/>
            <p:nvPr/>
          </p:nvPicPr>
          <p:blipFill rotWithShape="1">
            <a:blip r:embed="rId1">
              <a:alphaModFix/>
            </a:blip>
            <a:srcRect b="61557" l="8083" r="1611" t="0"/>
            <a:stretch/>
          </p:blipFill>
          <p:spPr>
            <a:xfrm>
              <a:off x="0" y="0"/>
              <a:ext cx="1545184" cy="923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" name="Google Shape;9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61575" y="80414"/>
            <a:ext cx="914289" cy="5511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>
            <p:ph type="title"/>
          </p:nvPr>
        </p:nvSpPr>
        <p:spPr>
          <a:xfrm>
            <a:off x="871268" y="178420"/>
            <a:ext cx="10290307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92" name="Google Shape;92;p16"/>
          <p:cNvSpPr/>
          <p:nvPr/>
        </p:nvSpPr>
        <p:spPr>
          <a:xfrm>
            <a:off x="11751731" y="6446359"/>
            <a:ext cx="375631" cy="37563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" name="Google Shape;93;p16"/>
          <p:cNvGrpSpPr/>
          <p:nvPr/>
        </p:nvGrpSpPr>
        <p:grpSpPr>
          <a:xfrm>
            <a:off x="-2" y="0"/>
            <a:ext cx="12192001" cy="923027"/>
            <a:chOff x="-1" y="0"/>
            <a:chExt cx="12169700" cy="923027"/>
          </a:xfrm>
        </p:grpSpPr>
        <p:sp>
          <p:nvSpPr>
            <p:cNvPr id="94" name="Google Shape;94;p16"/>
            <p:cNvSpPr/>
            <p:nvPr/>
          </p:nvSpPr>
          <p:spPr>
            <a:xfrm>
              <a:off x="-1" y="1"/>
              <a:ext cx="12169700" cy="92302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45700" lIns="0" spcFirstLastPara="1" rIns="91425" wrap="square" tIns="45700">
              <a:noAutofit/>
            </a:bodyPr>
            <a:lstStyle/>
            <a:p>
              <a:pPr indent="0" lvl="0" marL="422275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MS PGothic"/>
                <a:buNone/>
              </a:pPr>
              <a:r>
                <a:t/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5" name="Google Shape;95;p16"/>
            <p:cNvPicPr preferRelativeResize="0"/>
            <p:nvPr/>
          </p:nvPicPr>
          <p:blipFill rotWithShape="1">
            <a:blip r:embed="rId1">
              <a:alphaModFix/>
            </a:blip>
            <a:srcRect b="61557" l="8083" r="1611" t="0"/>
            <a:stretch/>
          </p:blipFill>
          <p:spPr>
            <a:xfrm>
              <a:off x="0" y="0"/>
              <a:ext cx="1545184" cy="923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Google Shape;9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161575" y="80414"/>
            <a:ext cx="914289" cy="55116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/>
        </p:nvSpPr>
        <p:spPr>
          <a:xfrm>
            <a:off x="11751734" y="6446363"/>
            <a:ext cx="375631" cy="375631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6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609600" y="1081666"/>
            <a:ext cx="10972800" cy="5597913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Calibri"/>
              <a:buChar char="–"/>
              <a:defRPr b="0" i="0" sz="20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00006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–"/>
              <a:defRPr b="0" i="0" sz="16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Calibri"/>
              <a:buChar char="»"/>
              <a:defRPr b="0" i="0" sz="1600" u="none" cap="none" strike="noStrike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rgbClr val="000066"/>
              </a:buClr>
              <a:buSzPts val="1600"/>
              <a:buFont typeface="MS PGothic"/>
              <a:buChar char="»"/>
              <a:defRPr b="0" i="0" sz="1600" u="none" cap="none" strike="noStrike">
                <a:solidFill>
                  <a:srgbClr val="000066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p19"/>
          <p:cNvSpPr/>
          <p:nvPr/>
        </p:nvSpPr>
        <p:spPr>
          <a:xfrm>
            <a:off x="-1" y="2"/>
            <a:ext cx="12192001" cy="92302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6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6135" y="185931"/>
            <a:ext cx="914289" cy="5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21585" y="237484"/>
            <a:ext cx="2766029" cy="66754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9"/>
          <p:cNvSpPr txBox="1"/>
          <p:nvPr>
            <p:ph type="title"/>
          </p:nvPr>
        </p:nvSpPr>
        <p:spPr>
          <a:xfrm>
            <a:off x="871269" y="178422"/>
            <a:ext cx="10290307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lt1"/>
                </a:solidFill>
                <a:latin typeface="MS PGothic"/>
                <a:ea typeface="MS PGothic"/>
                <a:cs typeface="MS PGothic"/>
                <a:sym typeface="MS P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"/>
          <p:cNvSpPr txBox="1"/>
          <p:nvPr>
            <p:ph idx="1" type="body"/>
          </p:nvPr>
        </p:nvSpPr>
        <p:spPr>
          <a:xfrm>
            <a:off x="104776" y="992777"/>
            <a:ext cx="11982450" cy="53635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1"/>
          <p:cNvSpPr txBox="1"/>
          <p:nvPr>
            <p:ph idx="10" type="dt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21"/>
          <p:cNvSpPr txBox="1"/>
          <p:nvPr>
            <p:ph idx="11" type="ftr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21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1_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21"/>
          <p:cNvSpPr txBox="1"/>
          <p:nvPr>
            <p:ph type="title"/>
          </p:nvPr>
        </p:nvSpPr>
        <p:spPr>
          <a:xfrm>
            <a:off x="104777" y="-34835"/>
            <a:ext cx="11982448" cy="899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id="180" name="Google Shape;180;p2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-2940"/>
            <a:ext cx="12192000" cy="91554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0.png"/><Relationship Id="rId4" Type="http://schemas.openxmlformats.org/officeDocument/2006/relationships/image" Target="../media/image61.jpg"/><Relationship Id="rId9" Type="http://schemas.openxmlformats.org/officeDocument/2006/relationships/image" Target="../media/image64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1.png"/><Relationship Id="rId4" Type="http://schemas.openxmlformats.org/officeDocument/2006/relationships/hyperlink" Target="https://www.mext.go.jp/content/20240325-mxt_uchukai01-000034746_1.pdf" TargetMode="External"/><Relationship Id="rId5" Type="http://schemas.openxmlformats.org/officeDocument/2006/relationships/image" Target="../media/image74.jpg"/><Relationship Id="rId6" Type="http://schemas.openxmlformats.org/officeDocument/2006/relationships/image" Target="../media/image70.png"/><Relationship Id="rId7" Type="http://schemas.openxmlformats.org/officeDocument/2006/relationships/image" Target="../media/image69.png"/><Relationship Id="rId8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hyperlink" Target="https://global.jaxa.jp/press/2024/06/20240627-1_e.html" TargetMode="External"/><Relationship Id="rId5" Type="http://schemas.openxmlformats.org/officeDocument/2006/relationships/image" Target="../media/image75.png"/><Relationship Id="rId6" Type="http://schemas.openxmlformats.org/officeDocument/2006/relationships/hyperlink" Target="https://www.satnavi.jaxa.jp/en/news/2024/10/04/9923/index.html" TargetMode="External"/><Relationship Id="rId7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31.png"/><Relationship Id="rId8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49.jpg"/><Relationship Id="rId6" Type="http://schemas.openxmlformats.org/officeDocument/2006/relationships/image" Target="../media/image4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37.png"/><Relationship Id="rId6" Type="http://schemas.openxmlformats.org/officeDocument/2006/relationships/image" Target="../media/image40.png"/><Relationship Id="rId7" Type="http://schemas.openxmlformats.org/officeDocument/2006/relationships/image" Target="../media/image39.png"/><Relationship Id="rId8" Type="http://schemas.openxmlformats.org/officeDocument/2006/relationships/image" Target="../media/image42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55.png"/><Relationship Id="rId10" Type="http://schemas.openxmlformats.org/officeDocument/2006/relationships/image" Target="../media/image52.png"/><Relationship Id="rId13" Type="http://schemas.openxmlformats.org/officeDocument/2006/relationships/image" Target="../media/image59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58.png"/><Relationship Id="rId5" Type="http://schemas.openxmlformats.org/officeDocument/2006/relationships/image" Target="../media/image51.jpg"/><Relationship Id="rId6" Type="http://schemas.openxmlformats.org/officeDocument/2006/relationships/image" Target="../media/image56.jpg"/><Relationship Id="rId7" Type="http://schemas.openxmlformats.org/officeDocument/2006/relationships/image" Target="../media/image47.png"/><Relationship Id="rId8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"/>
          <p:cNvSpPr txBox="1"/>
          <p:nvPr>
            <p:ph idx="1" type="body"/>
          </p:nvPr>
        </p:nvSpPr>
        <p:spPr>
          <a:xfrm>
            <a:off x="7269403" y="1837858"/>
            <a:ext cx="4455750" cy="1238865"/>
          </a:xfrm>
          <a:prstGeom prst="rect">
            <a:avLst/>
          </a:prstGeom>
          <a:noFill/>
          <a:ln>
            <a:noFill/>
          </a:ln>
          <a:effectLst>
            <a:outerShdw blurRad="393700" sx="102000" rotWithShape="0" algn="ctr" sy="102000">
              <a:schemeClr val="lt1">
                <a:alpha val="46666"/>
              </a:schemeClr>
            </a:outerShdw>
          </a:effectLst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-218012" lvl="0" marL="21801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JAXA Agency Report</a:t>
            </a:r>
            <a:endParaRPr/>
          </a:p>
        </p:txBody>
      </p:sp>
      <p:sp>
        <p:nvSpPr>
          <p:cNvPr id="255" name="Google Shape;255;p1"/>
          <p:cNvSpPr txBox="1"/>
          <p:nvPr>
            <p:ph idx="2" type="body"/>
          </p:nvPr>
        </p:nvSpPr>
        <p:spPr>
          <a:xfrm>
            <a:off x="7223747" y="3629230"/>
            <a:ext cx="4547062" cy="1953176"/>
          </a:xfrm>
          <a:prstGeom prst="rect">
            <a:avLst/>
          </a:prstGeom>
          <a:noFill/>
          <a:ln>
            <a:noFill/>
          </a:ln>
          <a:effectLst>
            <a:outerShdw blurRad="393700" sx="102000" rotWithShape="0" algn="ctr" sy="102000">
              <a:schemeClr val="lt1">
                <a:alpha val="46666"/>
              </a:schemeClr>
            </a:outerShdw>
          </a:effectLst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-218012" lvl="0" marL="218012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/>
              <a:t>Hironori Maejima</a:t>
            </a:r>
            <a:endParaRPr/>
          </a:p>
          <a:p>
            <a:pPr indent="-218012" lvl="0" marL="218012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/>
              <a:t>Senior Chief Officer of </a:t>
            </a:r>
            <a:endParaRPr/>
          </a:p>
          <a:p>
            <a:pPr indent="-218012" lvl="0" marL="218012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/>
              <a:t>Earth Observation Missions</a:t>
            </a:r>
            <a:endParaRPr/>
          </a:p>
          <a:p>
            <a:pPr indent="-218012" lvl="0" marL="218012" rtl="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/>
              <a:t>Japan Aerospace Exploration Agency</a:t>
            </a:r>
            <a:endParaRPr/>
          </a:p>
          <a:p>
            <a:pPr indent="-218012" lvl="0" marL="218012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-218012" lvl="0" marL="218012" rtl="0" algn="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/>
              <a:t>2024 CEOS Plenary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0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10"/>
          <p:cNvSpPr txBox="1"/>
          <p:nvPr>
            <p:ph type="title"/>
          </p:nvPr>
        </p:nvSpPr>
        <p:spPr>
          <a:xfrm>
            <a:off x="1229359" y="178421"/>
            <a:ext cx="9955107" cy="63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TANSO series and TANSO-3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0"/>
          <p:cNvSpPr/>
          <p:nvPr/>
        </p:nvSpPr>
        <p:spPr>
          <a:xfrm>
            <a:off x="1700501" y="947505"/>
            <a:ext cx="22358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2009-present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0"/>
          <p:cNvSpPr/>
          <p:nvPr/>
        </p:nvSpPr>
        <p:spPr>
          <a:xfrm>
            <a:off x="5181851" y="947505"/>
            <a:ext cx="14394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2018-present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10"/>
          <p:cNvSpPr/>
          <p:nvPr/>
        </p:nvSpPr>
        <p:spPr>
          <a:xfrm>
            <a:off x="8284334" y="926928"/>
            <a:ext cx="11554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 2024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0"/>
          <p:cNvSpPr/>
          <p:nvPr/>
        </p:nvSpPr>
        <p:spPr>
          <a:xfrm>
            <a:off x="776054" y="2388975"/>
            <a:ext cx="7016224" cy="360335"/>
          </a:xfrm>
          <a:prstGeom prst="homePlate">
            <a:avLst>
              <a:gd fmla="val 50000" name="adj"/>
            </a:avLst>
          </a:prstGeom>
          <a:solidFill>
            <a:srgbClr val="3C8C92"/>
          </a:solidFill>
          <a:ln>
            <a:noFill/>
          </a:ln>
          <a:effectLst>
            <a:outerShdw blurRad="50800" rotWithShape="0" algn="tl" dir="2700000" dist="38100">
              <a:schemeClr val="accent2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TANSO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10"/>
          <p:cNvSpPr/>
          <p:nvPr/>
        </p:nvSpPr>
        <p:spPr>
          <a:xfrm>
            <a:off x="3873233" y="2661513"/>
            <a:ext cx="3919045" cy="380936"/>
          </a:xfrm>
          <a:custGeom>
            <a:rect b="b" l="l" r="r" t="t"/>
            <a:pathLst>
              <a:path extrusionOk="0" h="369332" w="3827189">
                <a:moveTo>
                  <a:pt x="0" y="0"/>
                </a:moveTo>
                <a:lnTo>
                  <a:pt x="3642523" y="0"/>
                </a:lnTo>
                <a:lnTo>
                  <a:pt x="3827189" y="184666"/>
                </a:lnTo>
                <a:lnTo>
                  <a:pt x="3642523" y="369332"/>
                </a:lnTo>
                <a:lnTo>
                  <a:pt x="0" y="369332"/>
                </a:lnTo>
                <a:lnTo>
                  <a:pt x="184666" y="184666"/>
                </a:lnTo>
                <a:lnTo>
                  <a:pt x="0" y="0"/>
                </a:lnTo>
                <a:close/>
              </a:path>
            </a:pathLst>
          </a:custGeom>
          <a:solidFill>
            <a:srgbClr val="212167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4000" lIns="256675" spcFirstLastPara="1" rIns="208650" wrap="square" tIns="24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TANSO-2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10"/>
          <p:cNvSpPr/>
          <p:nvPr/>
        </p:nvSpPr>
        <p:spPr>
          <a:xfrm>
            <a:off x="7263321" y="2896442"/>
            <a:ext cx="4814479" cy="331773"/>
          </a:xfrm>
          <a:custGeom>
            <a:rect b="b" l="l" r="r" t="t"/>
            <a:pathLst>
              <a:path extrusionOk="0" h="351747" w="4179293">
                <a:moveTo>
                  <a:pt x="0" y="0"/>
                </a:moveTo>
                <a:lnTo>
                  <a:pt x="4003420" y="0"/>
                </a:lnTo>
                <a:lnTo>
                  <a:pt x="4179293" y="175874"/>
                </a:lnTo>
                <a:lnTo>
                  <a:pt x="4003420" y="351747"/>
                </a:lnTo>
                <a:lnTo>
                  <a:pt x="0" y="351747"/>
                </a:lnTo>
                <a:lnTo>
                  <a:pt x="175874" y="175874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4000" lIns="247875" spcFirstLastPara="1" rIns="199875" wrap="square" tIns="24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TANSO-3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10"/>
          <p:cNvPicPr preferRelativeResize="0"/>
          <p:nvPr/>
        </p:nvPicPr>
        <p:blipFill rotWithShape="1">
          <a:blip r:embed="rId3">
            <a:alphaModFix/>
          </a:blip>
          <a:srcRect b="5349" l="45070" r="18070" t="29123"/>
          <a:stretch/>
        </p:blipFill>
        <p:spPr>
          <a:xfrm>
            <a:off x="6933944" y="944298"/>
            <a:ext cx="1335302" cy="133530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41" name="Google Shape;541;p10"/>
          <p:cNvSpPr txBox="1"/>
          <p:nvPr/>
        </p:nvSpPr>
        <p:spPr>
          <a:xfrm>
            <a:off x="6895200" y="1884142"/>
            <a:ext cx="1479600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GOSAT-GW</a:t>
            </a:r>
            <a:endParaRPr b="1" i="1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座る, テーブル, ブルー, 作品 が含まれている画像&#10;&#10;自動的に生成された説明" id="542" name="Google Shape;542;p10"/>
          <p:cNvPicPr preferRelativeResize="0"/>
          <p:nvPr/>
        </p:nvPicPr>
        <p:blipFill rotWithShape="1">
          <a:blip r:embed="rId4">
            <a:alphaModFix/>
          </a:blip>
          <a:srcRect b="0" l="19417" r="17955" t="6059"/>
          <a:stretch/>
        </p:blipFill>
        <p:spPr>
          <a:xfrm>
            <a:off x="3843416" y="979291"/>
            <a:ext cx="1338435" cy="133843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43" name="Google Shape;543;p10"/>
          <p:cNvSpPr txBox="1"/>
          <p:nvPr/>
        </p:nvSpPr>
        <p:spPr>
          <a:xfrm>
            <a:off x="3795689" y="1909183"/>
            <a:ext cx="1479600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GOSAT-2</a:t>
            </a:r>
            <a:endParaRPr b="1" i="1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衛星から見た地球&#10;&#10;中程度の精度で" id="544" name="Google Shape;544;p10"/>
          <p:cNvPicPr preferRelativeResize="0"/>
          <p:nvPr/>
        </p:nvPicPr>
        <p:blipFill rotWithShape="1">
          <a:blip r:embed="rId5">
            <a:alphaModFix/>
          </a:blip>
          <a:srcRect b="4370" l="22707" r="13540" t="0"/>
          <a:stretch/>
        </p:blipFill>
        <p:spPr>
          <a:xfrm>
            <a:off x="779875" y="998919"/>
            <a:ext cx="1318807" cy="131880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45" name="Google Shape;545;p10"/>
          <p:cNvSpPr txBox="1"/>
          <p:nvPr/>
        </p:nvSpPr>
        <p:spPr>
          <a:xfrm>
            <a:off x="713450" y="1948630"/>
            <a:ext cx="1479600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GOSAT</a:t>
            </a:r>
            <a:endParaRPr b="1" i="1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5428" y="2974885"/>
            <a:ext cx="2834886" cy="293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8017" y="3179514"/>
            <a:ext cx="2877561" cy="271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7478" y="3277272"/>
            <a:ext cx="3188484" cy="279221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0"/>
          <p:cNvSpPr/>
          <p:nvPr/>
        </p:nvSpPr>
        <p:spPr>
          <a:xfrm>
            <a:off x="4516538" y="5338646"/>
            <a:ext cx="391886" cy="574766"/>
          </a:xfrm>
          <a:custGeom>
            <a:rect b="b" l="l" r="r" t="t"/>
            <a:pathLst>
              <a:path extrusionOk="0" h="574766" w="391886">
                <a:moveTo>
                  <a:pt x="0" y="566057"/>
                </a:moveTo>
                <a:lnTo>
                  <a:pt x="391886" y="0"/>
                </a:lnTo>
                <a:lnTo>
                  <a:pt x="148046" y="574766"/>
                </a:lnTo>
                <a:lnTo>
                  <a:pt x="0" y="566057"/>
                </a:lnTo>
                <a:close/>
              </a:path>
            </a:pathLst>
          </a:custGeom>
          <a:solidFill>
            <a:schemeClr val="accent2">
              <a:alpha val="61960"/>
            </a:schemeClr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0"/>
          <p:cNvSpPr/>
          <p:nvPr/>
        </p:nvSpPr>
        <p:spPr>
          <a:xfrm>
            <a:off x="3728866" y="5799758"/>
            <a:ext cx="1118127" cy="276999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Avoiding clods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0"/>
          <p:cNvSpPr/>
          <p:nvPr/>
        </p:nvSpPr>
        <p:spPr>
          <a:xfrm flipH="1" rot="-7322225">
            <a:off x="6148242" y="4317929"/>
            <a:ext cx="391886" cy="574766"/>
          </a:xfrm>
          <a:custGeom>
            <a:rect b="b" l="l" r="r" t="t"/>
            <a:pathLst>
              <a:path extrusionOk="0" h="574766" w="391886">
                <a:moveTo>
                  <a:pt x="0" y="566057"/>
                </a:moveTo>
                <a:lnTo>
                  <a:pt x="391886" y="0"/>
                </a:lnTo>
                <a:lnTo>
                  <a:pt x="148046" y="574766"/>
                </a:lnTo>
                <a:lnTo>
                  <a:pt x="0" y="566057"/>
                </a:lnTo>
                <a:close/>
              </a:path>
            </a:pathLst>
          </a:custGeom>
          <a:solidFill>
            <a:schemeClr val="accent2">
              <a:alpha val="61960"/>
            </a:schemeClr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0"/>
          <p:cNvSpPr/>
          <p:nvPr/>
        </p:nvSpPr>
        <p:spPr>
          <a:xfrm>
            <a:off x="6043821" y="3956119"/>
            <a:ext cx="1065099" cy="461665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chemeClr val="accent2">
                <a:alpha val="40000"/>
              </a:scheme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Concentrated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observation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0"/>
          <p:cNvSpPr txBox="1"/>
          <p:nvPr/>
        </p:nvSpPr>
        <p:spPr>
          <a:xfrm>
            <a:off x="8152620" y="1539193"/>
            <a:ext cx="400818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・Long-term monitoring of  greenhouse 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gases (GHG) of entire earth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・Verification of human-induced GHG 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  emissions by country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・Detection of large-scale emission sources</a:t>
            </a:r>
            <a:endParaRPr/>
          </a:p>
        </p:txBody>
      </p:sp>
      <p:sp>
        <p:nvSpPr>
          <p:cNvPr id="554" name="Google Shape;554;p10"/>
          <p:cNvSpPr/>
          <p:nvPr/>
        </p:nvSpPr>
        <p:spPr>
          <a:xfrm>
            <a:off x="8372468" y="1531189"/>
            <a:ext cx="3693996" cy="1289282"/>
          </a:xfrm>
          <a:prstGeom prst="roundRect">
            <a:avLst>
              <a:gd fmla="val 8187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S P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0"/>
          <p:cNvSpPr txBox="1"/>
          <p:nvPr/>
        </p:nvSpPr>
        <p:spPr>
          <a:xfrm>
            <a:off x="8152222" y="1213763"/>
            <a:ext cx="207554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Aims of TANSO-3</a:t>
            </a:r>
            <a:endParaRPr/>
          </a:p>
        </p:txBody>
      </p:sp>
      <p:sp>
        <p:nvSpPr>
          <p:cNvPr id="556" name="Google Shape;556;p10"/>
          <p:cNvSpPr/>
          <p:nvPr/>
        </p:nvSpPr>
        <p:spPr>
          <a:xfrm>
            <a:off x="555428" y="6199831"/>
            <a:ext cx="1510011" cy="277000"/>
          </a:xfrm>
          <a:prstGeom prst="roundRect">
            <a:avLst>
              <a:gd fmla="val 47461" name="adj"/>
            </a:avLst>
          </a:prstGeom>
          <a:noFill/>
          <a:ln cap="flat" cmpd="sng" w="25400">
            <a:solidFill>
              <a:srgbClr val="3C8C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="0" baseline="-25000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, CH</a:t>
            </a:r>
            <a:r>
              <a:rPr b="0" baseline="-25000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0" i="0" lang="en-US" sz="12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etc.</a:t>
            </a:r>
            <a:endParaRPr b="0" i="0" sz="1800" u="none" cap="none" strike="noStrike">
              <a:solidFill>
                <a:srgbClr val="3C8C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0"/>
          <p:cNvSpPr/>
          <p:nvPr/>
        </p:nvSpPr>
        <p:spPr>
          <a:xfrm>
            <a:off x="3927760" y="6212524"/>
            <a:ext cx="1832231" cy="311039"/>
          </a:xfrm>
          <a:prstGeom prst="roundRect">
            <a:avLst>
              <a:gd fmla="val 47461" name="adj"/>
            </a:avLst>
          </a:prstGeom>
          <a:noFill/>
          <a:ln cap="flat" cmpd="sng" w="254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="0" baseline="-25000" i="0" lang="en-US" sz="18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, CH</a:t>
            </a:r>
            <a:r>
              <a:rPr b="0" baseline="-25000" i="0" lang="en-US" sz="18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8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, CO </a:t>
            </a:r>
            <a:r>
              <a:rPr b="0" i="0" lang="en-US" sz="1200" u="none" cap="none" strike="noStrike">
                <a:solidFill>
                  <a:srgbClr val="333399"/>
                </a:solidFill>
                <a:latin typeface="Calibri"/>
                <a:ea typeface="Calibri"/>
                <a:cs typeface="Calibri"/>
                <a:sym typeface="Calibri"/>
              </a:rPr>
              <a:t>etc.</a:t>
            </a:r>
            <a:endParaRPr b="0" i="0" sz="1800" u="none" cap="none" strike="noStrike">
              <a:solidFill>
                <a:srgbClr val="33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0"/>
          <p:cNvSpPr/>
          <p:nvPr/>
        </p:nvSpPr>
        <p:spPr>
          <a:xfrm>
            <a:off x="7493086" y="6219238"/>
            <a:ext cx="2062301" cy="348929"/>
          </a:xfrm>
          <a:prstGeom prst="roundRect">
            <a:avLst>
              <a:gd fmla="val 47461" name="adj"/>
            </a:avLst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b="0" baseline="-2500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CH</a:t>
            </a:r>
            <a:r>
              <a:rPr b="0" baseline="-2500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, NO</a:t>
            </a:r>
            <a:r>
              <a:rPr b="0" baseline="-2500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2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etc.</a:t>
            </a:r>
            <a:endParaRPr b="0" i="0" sz="1800" u="none" cap="none" strike="noStrike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59413" y="3325652"/>
            <a:ext cx="1600802" cy="82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035065" y="5143296"/>
            <a:ext cx="1510733" cy="857789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10"/>
          <p:cNvSpPr/>
          <p:nvPr/>
        </p:nvSpPr>
        <p:spPr>
          <a:xfrm>
            <a:off x="10000727" y="3297889"/>
            <a:ext cx="946093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Wide mode 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0"/>
          <p:cNvSpPr/>
          <p:nvPr/>
        </p:nvSpPr>
        <p:spPr>
          <a:xfrm>
            <a:off x="8596756" y="3675284"/>
            <a:ext cx="9744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mode 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0"/>
          <p:cNvSpPr/>
          <p:nvPr/>
        </p:nvSpPr>
        <p:spPr>
          <a:xfrm>
            <a:off x="1958993" y="5734734"/>
            <a:ext cx="720994" cy="435034"/>
          </a:xfrm>
          <a:custGeom>
            <a:rect b="b" l="l" r="r" t="t"/>
            <a:pathLst>
              <a:path extrusionOk="0" h="435034" w="720994">
                <a:moveTo>
                  <a:pt x="636866" y="435034"/>
                </a:moveTo>
                <a:lnTo>
                  <a:pt x="0" y="0"/>
                </a:lnTo>
                <a:lnTo>
                  <a:pt x="720994" y="165893"/>
                </a:lnTo>
                <a:lnTo>
                  <a:pt x="636866" y="435034"/>
                </a:lnTo>
                <a:close/>
              </a:path>
            </a:pathLst>
          </a:custGeom>
          <a:solidFill>
            <a:schemeClr val="accent2">
              <a:alpha val="61960"/>
            </a:schemeClr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0"/>
          <p:cNvSpPr/>
          <p:nvPr/>
        </p:nvSpPr>
        <p:spPr>
          <a:xfrm>
            <a:off x="2511188" y="5889152"/>
            <a:ext cx="282232" cy="2898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565" name="Google Shape;565;p10"/>
          <p:cNvSpPr txBox="1"/>
          <p:nvPr/>
        </p:nvSpPr>
        <p:spPr>
          <a:xfrm>
            <a:off x="2460762" y="5885095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10km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6" name="Google Shape;566;p10"/>
          <p:cNvCxnSpPr/>
          <p:nvPr/>
        </p:nvCxnSpPr>
        <p:spPr>
          <a:xfrm>
            <a:off x="9707315" y="4799236"/>
            <a:ext cx="2304997" cy="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triangle"/>
            <a:tailEnd len="sm" w="sm" type="triangle"/>
          </a:ln>
        </p:spPr>
      </p:cxnSp>
      <p:cxnSp>
        <p:nvCxnSpPr>
          <p:cNvPr id="567" name="Google Shape;567;p10"/>
          <p:cNvCxnSpPr>
            <a:stCxn id="564" idx="2"/>
            <a:endCxn id="564" idx="6"/>
          </p:cNvCxnSpPr>
          <p:nvPr/>
        </p:nvCxnSpPr>
        <p:spPr>
          <a:xfrm>
            <a:off x="2511188" y="6034071"/>
            <a:ext cx="282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568" name="Google Shape;568;p10"/>
          <p:cNvSpPr/>
          <p:nvPr/>
        </p:nvSpPr>
        <p:spPr>
          <a:xfrm>
            <a:off x="5379989" y="5748874"/>
            <a:ext cx="720994" cy="435034"/>
          </a:xfrm>
          <a:custGeom>
            <a:rect b="b" l="l" r="r" t="t"/>
            <a:pathLst>
              <a:path extrusionOk="0" h="435034" w="720994">
                <a:moveTo>
                  <a:pt x="636866" y="435034"/>
                </a:moveTo>
                <a:lnTo>
                  <a:pt x="0" y="0"/>
                </a:lnTo>
                <a:lnTo>
                  <a:pt x="720994" y="165893"/>
                </a:lnTo>
                <a:lnTo>
                  <a:pt x="636866" y="435034"/>
                </a:lnTo>
                <a:close/>
              </a:path>
            </a:pathLst>
          </a:custGeom>
          <a:solidFill>
            <a:schemeClr val="accent2">
              <a:alpha val="61960"/>
            </a:schemeClr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0"/>
          <p:cNvSpPr/>
          <p:nvPr/>
        </p:nvSpPr>
        <p:spPr>
          <a:xfrm>
            <a:off x="5932184" y="5903292"/>
            <a:ext cx="282232" cy="2898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570" name="Google Shape;570;p10"/>
          <p:cNvSpPr txBox="1"/>
          <p:nvPr/>
        </p:nvSpPr>
        <p:spPr>
          <a:xfrm>
            <a:off x="5881758" y="5899235"/>
            <a:ext cx="37382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10km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1" name="Google Shape;571;p10"/>
          <p:cNvCxnSpPr>
            <a:stCxn id="569" idx="2"/>
            <a:endCxn id="569" idx="6"/>
          </p:cNvCxnSpPr>
          <p:nvPr/>
        </p:nvCxnSpPr>
        <p:spPr>
          <a:xfrm>
            <a:off x="5932184" y="6048211"/>
            <a:ext cx="2823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triangle"/>
            <a:tailEnd len="sm" w="sm" type="triangle"/>
          </a:ln>
        </p:spPr>
      </p:cxnSp>
      <p:sp>
        <p:nvSpPr>
          <p:cNvPr id="572" name="Google Shape;572;p10"/>
          <p:cNvSpPr/>
          <p:nvPr/>
        </p:nvSpPr>
        <p:spPr>
          <a:xfrm>
            <a:off x="10000727" y="5143296"/>
            <a:ext cx="97443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Focus mode </a:t>
            </a:r>
            <a:endParaRPr b="0" i="0" sz="1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3" name="Google Shape;573;p10"/>
          <p:cNvGrpSpPr/>
          <p:nvPr/>
        </p:nvGrpSpPr>
        <p:grpSpPr>
          <a:xfrm>
            <a:off x="9689242" y="4197640"/>
            <a:ext cx="2316831" cy="459864"/>
            <a:chOff x="9689242" y="4197640"/>
            <a:chExt cx="2316831" cy="459864"/>
          </a:xfrm>
        </p:grpSpPr>
        <p:grpSp>
          <p:nvGrpSpPr>
            <p:cNvPr id="574" name="Google Shape;574;p10"/>
            <p:cNvGrpSpPr/>
            <p:nvPr/>
          </p:nvGrpSpPr>
          <p:grpSpPr>
            <a:xfrm>
              <a:off x="9689242" y="4567504"/>
              <a:ext cx="2316831" cy="90000"/>
              <a:chOff x="9683663" y="4591968"/>
              <a:chExt cx="2316831" cy="90000"/>
            </a:xfrm>
          </p:grpSpPr>
          <p:grpSp>
            <p:nvGrpSpPr>
              <p:cNvPr id="575" name="Google Shape;575;p10"/>
              <p:cNvGrpSpPr/>
              <p:nvPr/>
            </p:nvGrpSpPr>
            <p:grpSpPr>
              <a:xfrm>
                <a:off x="9683663" y="4591968"/>
                <a:ext cx="728808" cy="90000"/>
                <a:chOff x="9683663" y="4606229"/>
                <a:chExt cx="728808" cy="90000"/>
              </a:xfrm>
            </p:grpSpPr>
            <p:grpSp>
              <p:nvGrpSpPr>
                <p:cNvPr id="576" name="Google Shape;576;p10"/>
                <p:cNvGrpSpPr/>
                <p:nvPr/>
              </p:nvGrpSpPr>
              <p:grpSpPr>
                <a:xfrm>
                  <a:off x="9683663" y="4606229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577" name="Google Shape;577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" name="Google Shape;579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580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" name="Google Shape;581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82" name="Google Shape;582;p10"/>
                <p:cNvGrpSpPr/>
                <p:nvPr/>
              </p:nvGrpSpPr>
              <p:grpSpPr>
                <a:xfrm>
                  <a:off x="10140387" y="4606229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583" name="Google Shape;583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86" name="Google Shape;586;p10"/>
              <p:cNvGrpSpPr/>
              <p:nvPr/>
            </p:nvGrpSpPr>
            <p:grpSpPr>
              <a:xfrm>
                <a:off x="11272650" y="4591968"/>
                <a:ext cx="727844" cy="90000"/>
                <a:chOff x="11240293" y="4583377"/>
                <a:chExt cx="727844" cy="90000"/>
              </a:xfrm>
            </p:grpSpPr>
            <p:grpSp>
              <p:nvGrpSpPr>
                <p:cNvPr id="587" name="Google Shape;587;p10"/>
                <p:cNvGrpSpPr/>
                <p:nvPr/>
              </p:nvGrpSpPr>
              <p:grpSpPr>
                <a:xfrm>
                  <a:off x="11513371" y="4583377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588" name="Google Shape;588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93" name="Google Shape;593;p10"/>
                <p:cNvGrpSpPr/>
                <p:nvPr/>
              </p:nvGrpSpPr>
              <p:grpSpPr>
                <a:xfrm>
                  <a:off x="11240293" y="4583377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594" name="Google Shape;594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597" name="Google Shape;597;p10"/>
              <p:cNvSpPr/>
              <p:nvPr/>
            </p:nvSpPr>
            <p:spPr>
              <a:xfrm>
                <a:off x="10411617" y="4593400"/>
                <a:ext cx="859045" cy="88567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55000">
                    <a:srgbClr val="00B0F0"/>
                  </a:gs>
                  <a:gs pos="100000">
                    <a:srgbClr val="0070C0"/>
                  </a:gs>
                </a:gsLst>
                <a:lin ang="0" scaled="0"/>
              </a:gradFill>
              <a:ln cap="flat" cmpd="sng" w="9525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422275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MS PGothic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8" name="Google Shape;598;p10"/>
            <p:cNvGrpSpPr/>
            <p:nvPr/>
          </p:nvGrpSpPr>
          <p:grpSpPr>
            <a:xfrm>
              <a:off x="9689242" y="4473703"/>
              <a:ext cx="2316831" cy="90000"/>
              <a:chOff x="9683663" y="4591968"/>
              <a:chExt cx="2316831" cy="90000"/>
            </a:xfrm>
          </p:grpSpPr>
          <p:grpSp>
            <p:nvGrpSpPr>
              <p:cNvPr id="599" name="Google Shape;599;p10"/>
              <p:cNvGrpSpPr/>
              <p:nvPr/>
            </p:nvGrpSpPr>
            <p:grpSpPr>
              <a:xfrm>
                <a:off x="9683663" y="4591968"/>
                <a:ext cx="728808" cy="90000"/>
                <a:chOff x="9683663" y="4606229"/>
                <a:chExt cx="728808" cy="90000"/>
              </a:xfrm>
            </p:grpSpPr>
            <p:grpSp>
              <p:nvGrpSpPr>
                <p:cNvPr id="600" name="Google Shape;600;p10"/>
                <p:cNvGrpSpPr/>
                <p:nvPr/>
              </p:nvGrpSpPr>
              <p:grpSpPr>
                <a:xfrm>
                  <a:off x="9683663" y="4606229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01" name="Google Shape;601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" name="Google Shape;602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" name="Google Shape;603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" name="Google Shape;604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" name="Google Shape;605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06" name="Google Shape;606;p10"/>
                <p:cNvGrpSpPr/>
                <p:nvPr/>
              </p:nvGrpSpPr>
              <p:grpSpPr>
                <a:xfrm>
                  <a:off x="10140387" y="4606229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07" name="Google Shape;607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" name="Google Shape;608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" name="Google Shape;609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11272650" y="4591968"/>
                <a:ext cx="727844" cy="90000"/>
                <a:chOff x="11240293" y="4583377"/>
                <a:chExt cx="727844" cy="90000"/>
              </a:xfrm>
            </p:grpSpPr>
            <p:grpSp>
              <p:nvGrpSpPr>
                <p:cNvPr id="611" name="Google Shape;611;p10"/>
                <p:cNvGrpSpPr/>
                <p:nvPr/>
              </p:nvGrpSpPr>
              <p:grpSpPr>
                <a:xfrm>
                  <a:off x="11513371" y="4583377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12" name="Google Shape;612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" name="Google Shape;613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" name="Google Shape;614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" name="Google Shape;615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" name="Google Shape;616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17" name="Google Shape;617;p10"/>
                <p:cNvGrpSpPr/>
                <p:nvPr/>
              </p:nvGrpSpPr>
              <p:grpSpPr>
                <a:xfrm>
                  <a:off x="11240293" y="4583377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18" name="Google Shape;618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" name="Google Shape;619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" name="Google Shape;620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21" name="Google Shape;621;p10"/>
              <p:cNvSpPr/>
              <p:nvPr/>
            </p:nvSpPr>
            <p:spPr>
              <a:xfrm>
                <a:off x="10411617" y="4593400"/>
                <a:ext cx="859045" cy="88567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55000">
                    <a:srgbClr val="00B0F0"/>
                  </a:gs>
                  <a:gs pos="100000">
                    <a:srgbClr val="0070C0"/>
                  </a:gs>
                </a:gsLst>
                <a:lin ang="0" scaled="0"/>
              </a:gradFill>
              <a:ln cap="flat" cmpd="sng" w="9525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422275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MS PGothic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2" name="Google Shape;622;p10"/>
            <p:cNvGrpSpPr/>
            <p:nvPr/>
          </p:nvGrpSpPr>
          <p:grpSpPr>
            <a:xfrm>
              <a:off x="9689242" y="4382777"/>
              <a:ext cx="2316831" cy="90000"/>
              <a:chOff x="9683663" y="4591968"/>
              <a:chExt cx="2316831" cy="90000"/>
            </a:xfrm>
          </p:grpSpPr>
          <p:grpSp>
            <p:nvGrpSpPr>
              <p:cNvPr id="623" name="Google Shape;623;p10"/>
              <p:cNvGrpSpPr/>
              <p:nvPr/>
            </p:nvGrpSpPr>
            <p:grpSpPr>
              <a:xfrm>
                <a:off x="9683663" y="4591968"/>
                <a:ext cx="728808" cy="90000"/>
                <a:chOff x="9683663" y="4606229"/>
                <a:chExt cx="728808" cy="90000"/>
              </a:xfrm>
            </p:grpSpPr>
            <p:grpSp>
              <p:nvGrpSpPr>
                <p:cNvPr id="624" name="Google Shape;624;p10"/>
                <p:cNvGrpSpPr/>
                <p:nvPr/>
              </p:nvGrpSpPr>
              <p:grpSpPr>
                <a:xfrm>
                  <a:off x="9683663" y="4606229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25" name="Google Shape;625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" name="Google Shape;626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" name="Google Shape;627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0" name="Google Shape;630;p10"/>
                <p:cNvGrpSpPr/>
                <p:nvPr/>
              </p:nvGrpSpPr>
              <p:grpSpPr>
                <a:xfrm>
                  <a:off x="10140387" y="4606229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" name="Google Shape;632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634" name="Google Shape;634;p10"/>
              <p:cNvGrpSpPr/>
              <p:nvPr/>
            </p:nvGrpSpPr>
            <p:grpSpPr>
              <a:xfrm>
                <a:off x="11272650" y="4591968"/>
                <a:ext cx="727844" cy="90000"/>
                <a:chOff x="11240293" y="4583377"/>
                <a:chExt cx="727844" cy="90000"/>
              </a:xfrm>
            </p:grpSpPr>
            <p:grpSp>
              <p:nvGrpSpPr>
                <p:cNvPr id="635" name="Google Shape;635;p10"/>
                <p:cNvGrpSpPr/>
                <p:nvPr/>
              </p:nvGrpSpPr>
              <p:grpSpPr>
                <a:xfrm>
                  <a:off x="11513371" y="4583377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36" name="Google Shape;636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41" name="Google Shape;641;p10"/>
                <p:cNvGrpSpPr/>
                <p:nvPr/>
              </p:nvGrpSpPr>
              <p:grpSpPr>
                <a:xfrm>
                  <a:off x="11240293" y="4583377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42" name="Google Shape;642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4" name="Google Shape;644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45" name="Google Shape;645;p10"/>
              <p:cNvSpPr/>
              <p:nvPr/>
            </p:nvSpPr>
            <p:spPr>
              <a:xfrm>
                <a:off x="10411617" y="4593400"/>
                <a:ext cx="859045" cy="88567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55000">
                    <a:srgbClr val="00B0F0"/>
                  </a:gs>
                  <a:gs pos="100000">
                    <a:srgbClr val="0070C0"/>
                  </a:gs>
                </a:gsLst>
                <a:lin ang="0" scaled="0"/>
              </a:gradFill>
              <a:ln cap="flat" cmpd="sng" w="9525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422275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MS PGothic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6" name="Google Shape;646;p10"/>
            <p:cNvGrpSpPr/>
            <p:nvPr/>
          </p:nvGrpSpPr>
          <p:grpSpPr>
            <a:xfrm>
              <a:off x="9689242" y="4290942"/>
              <a:ext cx="2316831" cy="90000"/>
              <a:chOff x="9683663" y="4591968"/>
              <a:chExt cx="2316831" cy="90000"/>
            </a:xfrm>
          </p:grpSpPr>
          <p:grpSp>
            <p:nvGrpSpPr>
              <p:cNvPr id="647" name="Google Shape;647;p10"/>
              <p:cNvGrpSpPr/>
              <p:nvPr/>
            </p:nvGrpSpPr>
            <p:grpSpPr>
              <a:xfrm>
                <a:off x="9683663" y="4591968"/>
                <a:ext cx="728808" cy="90000"/>
                <a:chOff x="9683663" y="4606229"/>
                <a:chExt cx="728808" cy="90000"/>
              </a:xfrm>
            </p:grpSpPr>
            <p:grpSp>
              <p:nvGrpSpPr>
                <p:cNvPr id="648" name="Google Shape;648;p10"/>
                <p:cNvGrpSpPr/>
                <p:nvPr/>
              </p:nvGrpSpPr>
              <p:grpSpPr>
                <a:xfrm>
                  <a:off x="9683663" y="4606229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49" name="Google Shape;649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0" name="Google Shape;650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1" name="Google Shape;651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2" name="Google Shape;652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3" name="Google Shape;653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54" name="Google Shape;654;p10"/>
                <p:cNvGrpSpPr/>
                <p:nvPr/>
              </p:nvGrpSpPr>
              <p:grpSpPr>
                <a:xfrm>
                  <a:off x="10140387" y="4606229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55" name="Google Shape;655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658" name="Google Shape;658;p10"/>
              <p:cNvGrpSpPr/>
              <p:nvPr/>
            </p:nvGrpSpPr>
            <p:grpSpPr>
              <a:xfrm>
                <a:off x="11272650" y="4591968"/>
                <a:ext cx="727844" cy="90000"/>
                <a:chOff x="11240293" y="4583377"/>
                <a:chExt cx="727844" cy="90000"/>
              </a:xfrm>
            </p:grpSpPr>
            <p:grpSp>
              <p:nvGrpSpPr>
                <p:cNvPr id="659" name="Google Shape;659;p10"/>
                <p:cNvGrpSpPr/>
                <p:nvPr/>
              </p:nvGrpSpPr>
              <p:grpSpPr>
                <a:xfrm>
                  <a:off x="11513371" y="4583377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60" name="Google Shape;660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1" name="Google Shape;661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2" name="Google Shape;662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3" name="Google Shape;663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4" name="Google Shape;664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65" name="Google Shape;665;p10"/>
                <p:cNvGrpSpPr/>
                <p:nvPr/>
              </p:nvGrpSpPr>
              <p:grpSpPr>
                <a:xfrm>
                  <a:off x="11240293" y="4583377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66" name="Google Shape;666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7" name="Google Shape;667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8" name="Google Shape;668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69" name="Google Shape;669;p10"/>
              <p:cNvSpPr/>
              <p:nvPr/>
            </p:nvSpPr>
            <p:spPr>
              <a:xfrm>
                <a:off x="10411617" y="4593400"/>
                <a:ext cx="859045" cy="88567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55000">
                    <a:srgbClr val="00B0F0"/>
                  </a:gs>
                  <a:gs pos="100000">
                    <a:srgbClr val="0070C0"/>
                  </a:gs>
                </a:gsLst>
                <a:lin ang="0" scaled="0"/>
              </a:gradFill>
              <a:ln cap="flat" cmpd="sng" w="9525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422275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MS PGothic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0" name="Google Shape;670;p10"/>
            <p:cNvGrpSpPr/>
            <p:nvPr/>
          </p:nvGrpSpPr>
          <p:grpSpPr>
            <a:xfrm>
              <a:off x="9689242" y="4197640"/>
              <a:ext cx="2316831" cy="90000"/>
              <a:chOff x="9683663" y="4591968"/>
              <a:chExt cx="2316831" cy="90000"/>
            </a:xfrm>
          </p:grpSpPr>
          <p:grpSp>
            <p:nvGrpSpPr>
              <p:cNvPr id="671" name="Google Shape;671;p10"/>
              <p:cNvGrpSpPr/>
              <p:nvPr/>
            </p:nvGrpSpPr>
            <p:grpSpPr>
              <a:xfrm>
                <a:off x="9683663" y="4591968"/>
                <a:ext cx="728808" cy="90000"/>
                <a:chOff x="9683663" y="4606229"/>
                <a:chExt cx="728808" cy="90000"/>
              </a:xfrm>
            </p:grpSpPr>
            <p:grpSp>
              <p:nvGrpSpPr>
                <p:cNvPr id="672" name="Google Shape;672;p10"/>
                <p:cNvGrpSpPr/>
                <p:nvPr/>
              </p:nvGrpSpPr>
              <p:grpSpPr>
                <a:xfrm>
                  <a:off x="9683663" y="4606229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73" name="Google Shape;673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" name="Google Shape;677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78" name="Google Shape;678;p10"/>
                <p:cNvGrpSpPr/>
                <p:nvPr/>
              </p:nvGrpSpPr>
              <p:grpSpPr>
                <a:xfrm>
                  <a:off x="10140387" y="4606229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79" name="Google Shape;679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0" name="Google Shape;680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1" name="Google Shape;681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682" name="Google Shape;682;p10"/>
              <p:cNvGrpSpPr/>
              <p:nvPr/>
            </p:nvGrpSpPr>
            <p:grpSpPr>
              <a:xfrm>
                <a:off x="11272650" y="4591968"/>
                <a:ext cx="727844" cy="90000"/>
                <a:chOff x="11240293" y="4583377"/>
                <a:chExt cx="727844" cy="90000"/>
              </a:xfrm>
            </p:grpSpPr>
            <p:grpSp>
              <p:nvGrpSpPr>
                <p:cNvPr id="683" name="Google Shape;683;p10"/>
                <p:cNvGrpSpPr/>
                <p:nvPr/>
              </p:nvGrpSpPr>
              <p:grpSpPr>
                <a:xfrm>
                  <a:off x="11513371" y="4583377"/>
                  <a:ext cx="454766" cy="90000"/>
                  <a:chOff x="9683663" y="4607063"/>
                  <a:chExt cx="454766" cy="90000"/>
                </a:xfrm>
              </p:grpSpPr>
              <p:sp>
                <p:nvSpPr>
                  <p:cNvPr id="684" name="Google Shape;684;p10"/>
                  <p:cNvSpPr/>
                  <p:nvPr/>
                </p:nvSpPr>
                <p:spPr>
                  <a:xfrm>
                    <a:off x="968366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" name="Google Shape;685;p10"/>
                  <p:cNvSpPr/>
                  <p:nvPr/>
                </p:nvSpPr>
                <p:spPr>
                  <a:xfrm>
                    <a:off x="9775051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10"/>
                  <p:cNvSpPr/>
                  <p:nvPr/>
                </p:nvSpPr>
                <p:spPr>
                  <a:xfrm>
                    <a:off x="986497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10"/>
                  <p:cNvSpPr/>
                  <p:nvPr/>
                </p:nvSpPr>
                <p:spPr>
                  <a:xfrm>
                    <a:off x="9954893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10"/>
                  <p:cNvSpPr/>
                  <p:nvPr/>
                </p:nvSpPr>
                <p:spPr>
                  <a:xfrm>
                    <a:off x="10047655" y="4607063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89" name="Google Shape;689;p10"/>
                <p:cNvGrpSpPr/>
                <p:nvPr/>
              </p:nvGrpSpPr>
              <p:grpSpPr>
                <a:xfrm>
                  <a:off x="11240293" y="4583377"/>
                  <a:ext cx="272084" cy="90000"/>
                  <a:chOff x="10140387" y="4606229"/>
                  <a:chExt cx="272084" cy="90000"/>
                </a:xfrm>
              </p:grpSpPr>
              <p:sp>
                <p:nvSpPr>
                  <p:cNvPr id="690" name="Google Shape;690;p10"/>
                  <p:cNvSpPr/>
                  <p:nvPr/>
                </p:nvSpPr>
                <p:spPr>
                  <a:xfrm>
                    <a:off x="1014038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1" name="Google Shape;691;p10"/>
                  <p:cNvSpPr/>
                  <p:nvPr/>
                </p:nvSpPr>
                <p:spPr>
                  <a:xfrm>
                    <a:off x="10231775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2" name="Google Shape;692;p10"/>
                  <p:cNvSpPr/>
                  <p:nvPr/>
                </p:nvSpPr>
                <p:spPr>
                  <a:xfrm>
                    <a:off x="10321697" y="4606229"/>
                    <a:ext cx="90774" cy="90000"/>
                  </a:xfrm>
                  <a:prstGeom prst="rect">
                    <a:avLst/>
                  </a:prstGeom>
                  <a:solidFill>
                    <a:srgbClr val="0070C0"/>
                  </a:solidFill>
                  <a:ln cap="flat" cmpd="sng" w="9525">
                    <a:solidFill>
                      <a:srgbClr val="D8D8D8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0" spcFirstLastPara="1" rIns="91425" wrap="square" tIns="45700">
                    <a:noAutofit/>
                  </a:bodyPr>
                  <a:lstStyle/>
                  <a:p>
                    <a:pPr indent="0" lvl="0" marL="422275" marR="0" rtl="0" algn="ctr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700"/>
                      <a:buFont typeface="MS PGothic"/>
                      <a:buNone/>
                    </a:pPr>
                    <a:r>
                      <a:t/>
                    </a:r>
                    <a:endParaRPr b="0" i="0" sz="1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93" name="Google Shape;693;p10"/>
              <p:cNvSpPr/>
              <p:nvPr/>
            </p:nvSpPr>
            <p:spPr>
              <a:xfrm>
                <a:off x="10411617" y="4593400"/>
                <a:ext cx="859045" cy="88567"/>
              </a:xfrm>
              <a:prstGeom prst="rect">
                <a:avLst/>
              </a:prstGeom>
              <a:gradFill>
                <a:gsLst>
                  <a:gs pos="0">
                    <a:srgbClr val="0070C0"/>
                  </a:gs>
                  <a:gs pos="55000">
                    <a:srgbClr val="00B0F0"/>
                  </a:gs>
                  <a:gs pos="100000">
                    <a:srgbClr val="0070C0"/>
                  </a:gs>
                </a:gsLst>
                <a:lin ang="0" scaled="0"/>
              </a:gradFill>
              <a:ln cap="flat" cmpd="sng" w="9525">
                <a:solidFill>
                  <a:srgbClr val="D8D8D8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0" spcFirstLastPara="1" rIns="91425" wrap="square" tIns="45700">
                <a:noAutofit/>
              </a:bodyPr>
              <a:lstStyle/>
              <a:p>
                <a:pPr indent="0" lvl="0" marL="422275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700"/>
                  <a:buFont typeface="MS PGothic"/>
                  <a:buNone/>
                </a:pPr>
                <a:r>
                  <a:t/>
                </a:r>
                <a:endParaRPr b="0" i="0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4" name="Google Shape;694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25550" y="6151920"/>
            <a:ext cx="704503" cy="141636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0"/>
          <p:cNvSpPr txBox="1"/>
          <p:nvPr/>
        </p:nvSpPr>
        <p:spPr>
          <a:xfrm>
            <a:off x="10415975" y="4676308"/>
            <a:ext cx="846707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10km×92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6" name="Google Shape;696;p10"/>
          <p:cNvCxnSpPr/>
          <p:nvPr/>
        </p:nvCxnSpPr>
        <p:spPr>
          <a:xfrm>
            <a:off x="10415975" y="6393702"/>
            <a:ext cx="726943" cy="0"/>
          </a:xfrm>
          <a:prstGeom prst="straightConnector1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med" w="med" type="triangle"/>
            <a:tailEnd len="sm" w="sm" type="triangle"/>
          </a:ln>
        </p:spPr>
      </p:cxnSp>
      <p:sp>
        <p:nvSpPr>
          <p:cNvPr id="697" name="Google Shape;697;p10"/>
          <p:cNvSpPr txBox="1"/>
          <p:nvPr/>
        </p:nvSpPr>
        <p:spPr>
          <a:xfrm>
            <a:off x="10416308" y="6366610"/>
            <a:ext cx="768159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3km×30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10"/>
          <p:cNvSpPr txBox="1"/>
          <p:nvPr/>
        </p:nvSpPr>
        <p:spPr>
          <a:xfrm>
            <a:off x="10071109" y="6512837"/>
            <a:ext cx="163346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(Footprint: 3km - 1km)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10"/>
          <p:cNvSpPr txBox="1"/>
          <p:nvPr/>
        </p:nvSpPr>
        <p:spPr>
          <a:xfrm>
            <a:off x="-4525" y="6584804"/>
            <a:ext cx="10120132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Reference: https://www.env.go.jp/content/000130091.pdf, https://gosat-gw.nies.go.jp/en/index.html, https://www.satnavi.jaxa.jp/files/project/gosat-gw/en/</a:t>
            </a:r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タイムライン&#10;&#10;中程度の精度で自動的に生成された説明" id="705" name="Google Shape;7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5167" y="1158321"/>
            <a:ext cx="7484188" cy="51805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6" name="Google Shape;706;p11"/>
          <p:cNvSpPr txBox="1"/>
          <p:nvPr>
            <p:ph type="title"/>
          </p:nvPr>
        </p:nvSpPr>
        <p:spPr>
          <a:xfrm>
            <a:off x="104777" y="13580"/>
            <a:ext cx="11982448" cy="899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Overview and JAXA’s role in</a:t>
            </a:r>
            <a:br>
              <a:rPr lang="en-US" sz="2800">
                <a:latin typeface="Arial"/>
                <a:ea typeface="Arial"/>
                <a:cs typeface="Arial"/>
                <a:sym typeface="Arial"/>
              </a:rPr>
            </a:br>
            <a:r>
              <a:rPr lang="en-US" sz="2800">
                <a:latin typeface="Arial"/>
                <a:ea typeface="Arial"/>
                <a:cs typeface="Arial"/>
                <a:sym typeface="Arial"/>
              </a:rPr>
              <a:t>Optical Observation Satellite Project Concept through PPP</a:t>
            </a: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1"/>
          <p:cNvSpPr txBox="1"/>
          <p:nvPr>
            <p:ph idx="1" type="body"/>
          </p:nvPr>
        </p:nvSpPr>
        <p:spPr>
          <a:xfrm>
            <a:off x="123783" y="1063264"/>
            <a:ext cx="4328540" cy="22654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As next generation optical observation satellite project following ALOS-3 loss, “</a:t>
            </a:r>
            <a:r>
              <a:rPr b="1" lang="en-US" sz="1400">
                <a:latin typeface="Arial"/>
                <a:ea typeface="Arial"/>
                <a:cs typeface="Arial"/>
                <a:sym typeface="Arial"/>
              </a:rPr>
              <a:t>Overview of Optical Observation Satellite Project Concept through Public-Private Partnership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” was deliberated in MEXT. (25 March, 2024)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1400">
                <a:latin typeface="Arial"/>
                <a:ea typeface="Arial"/>
                <a:cs typeface="Arial"/>
                <a:sym typeface="Arial"/>
              </a:rPr>
              <a:t>In the deliberation, the public and private sectors roles were identified as below: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•"/>
            </a:pPr>
            <a:r>
              <a:rPr b="1" lang="en-US" sz="14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Private sector: Development and demonstration of observation system deploying small optical satellites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b="1" lang="en-US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JAXA: Development and demonstration of LiDAR altimeter satellite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1"/>
          <p:cNvSpPr txBox="1"/>
          <p:nvPr/>
        </p:nvSpPr>
        <p:spPr>
          <a:xfrm>
            <a:off x="6693525" y="6337339"/>
            <a:ext cx="5456269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Refence: </a:t>
            </a:r>
            <a:r>
              <a:rPr b="0" i="0" lang="en-US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https://www.mext.go.jp/content/20240325-mxt_uchukai01-000034746_1.pdf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9" name="Google Shape;709;p11"/>
          <p:cNvGrpSpPr/>
          <p:nvPr/>
        </p:nvGrpSpPr>
        <p:grpSpPr>
          <a:xfrm>
            <a:off x="197030" y="3244736"/>
            <a:ext cx="4397544" cy="3460864"/>
            <a:chOff x="2613113" y="1200126"/>
            <a:chExt cx="6504878" cy="5119334"/>
          </a:xfrm>
        </p:grpSpPr>
        <p:sp>
          <p:nvSpPr>
            <p:cNvPr id="710" name="Google Shape;710;p11"/>
            <p:cNvSpPr/>
            <p:nvPr/>
          </p:nvSpPr>
          <p:spPr>
            <a:xfrm>
              <a:off x="2658199" y="5186917"/>
              <a:ext cx="6301533" cy="1132543"/>
            </a:xfrm>
            <a:prstGeom prst="roundRect">
              <a:avLst>
                <a:gd fmla="val 16667" name="adj"/>
              </a:avLst>
            </a:prstGeom>
            <a:solidFill>
              <a:srgbClr val="FFCC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1" name="Google Shape;711;p11"/>
            <p:cNvGrpSpPr/>
            <p:nvPr/>
          </p:nvGrpSpPr>
          <p:grpSpPr>
            <a:xfrm>
              <a:off x="2613113" y="3560318"/>
              <a:ext cx="5527841" cy="1216561"/>
              <a:chOff x="3308204" y="3755662"/>
              <a:chExt cx="8567068" cy="2463067"/>
            </a:xfrm>
          </p:grpSpPr>
          <p:grpSp>
            <p:nvGrpSpPr>
              <p:cNvPr id="712" name="Google Shape;712;p11"/>
              <p:cNvGrpSpPr/>
              <p:nvPr/>
            </p:nvGrpSpPr>
            <p:grpSpPr>
              <a:xfrm>
                <a:off x="5731774" y="3966418"/>
                <a:ext cx="2925100" cy="2252311"/>
                <a:chOff x="6078459" y="4430512"/>
                <a:chExt cx="2925100" cy="2252311"/>
              </a:xfrm>
            </p:grpSpPr>
            <p:pic>
              <p:nvPicPr>
                <p:cNvPr descr="立体地図・立体地形図、無料キャンペーン。株式会社ジャンボ | ジャンボ百花繚乱" id="713" name="Google Shape;713;p11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>
                  <a:off x="6078459" y="4430512"/>
                  <a:ext cx="2925100" cy="225231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714" name="Google Shape;714;p11"/>
                <p:cNvCxnSpPr/>
                <p:nvPr/>
              </p:nvCxnSpPr>
              <p:spPr>
                <a:xfrm flipH="1">
                  <a:off x="6724897" y="4813822"/>
                  <a:ext cx="265802" cy="1570412"/>
                </a:xfrm>
                <a:prstGeom prst="straightConnector1">
                  <a:avLst/>
                </a:prstGeom>
                <a:noFill/>
                <a:ln cap="flat" cmpd="sng" w="57150">
                  <a:solidFill>
                    <a:srgbClr val="FFFF00"/>
                  </a:solidFill>
                  <a:prstDash val="dot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715" name="Google Shape;715;p11"/>
                <p:cNvCxnSpPr/>
                <p:nvPr/>
              </p:nvCxnSpPr>
              <p:spPr>
                <a:xfrm>
                  <a:off x="7940903" y="4813822"/>
                  <a:ext cx="283221" cy="1481782"/>
                </a:xfrm>
                <a:prstGeom prst="straightConnector1">
                  <a:avLst/>
                </a:prstGeom>
                <a:noFill/>
                <a:ln cap="flat" cmpd="sng" w="57150">
                  <a:solidFill>
                    <a:srgbClr val="FFFF00"/>
                  </a:solidFill>
                  <a:prstDash val="dot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716" name="Google Shape;716;p11"/>
              <p:cNvCxnSpPr/>
              <p:nvPr/>
            </p:nvCxnSpPr>
            <p:spPr>
              <a:xfrm rot="10800000">
                <a:off x="5838758" y="4543476"/>
                <a:ext cx="662200" cy="515967"/>
              </a:xfrm>
              <a:prstGeom prst="straightConnector1">
                <a:avLst/>
              </a:prstGeom>
              <a:noFill/>
              <a:ln cap="flat" cmpd="sng" w="28575">
                <a:solidFill>
                  <a:srgbClr val="FFC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717" name="Google Shape;717;p11"/>
              <p:cNvSpPr txBox="1"/>
              <p:nvPr/>
            </p:nvSpPr>
            <p:spPr>
              <a:xfrm>
                <a:off x="8628723" y="3923522"/>
                <a:ext cx="3246549" cy="11926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DSM by</a:t>
                </a:r>
                <a:endParaRPr/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stereo imaging</a:t>
                </a:r>
                <a:endParaRPr/>
              </a:p>
            </p:txBody>
          </p:sp>
          <p:cxnSp>
            <p:nvCxnSpPr>
              <p:cNvPr id="718" name="Google Shape;718;p11"/>
              <p:cNvCxnSpPr/>
              <p:nvPr/>
            </p:nvCxnSpPr>
            <p:spPr>
              <a:xfrm flipH="1">
                <a:off x="8113479" y="4607713"/>
                <a:ext cx="551971" cy="570605"/>
              </a:xfrm>
              <a:prstGeom prst="straightConnector1">
                <a:avLst/>
              </a:prstGeom>
              <a:noFill/>
              <a:ln cap="flat" cmpd="sng" w="28575">
                <a:solidFill>
                  <a:srgbClr val="833C0B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719" name="Google Shape;719;p11"/>
              <p:cNvSpPr txBox="1"/>
              <p:nvPr/>
            </p:nvSpPr>
            <p:spPr>
              <a:xfrm>
                <a:off x="3308204" y="3755662"/>
                <a:ext cx="2954659" cy="16489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LiDAR</a:t>
                </a:r>
                <a:endParaRPr/>
              </a:p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C000"/>
                  </a:buClr>
                  <a:buSzPts val="1100"/>
                  <a:buFont typeface="Arial"/>
                  <a:buNone/>
                </a:pPr>
                <a:r>
                  <a:rPr b="1" i="0" lang="en-US" sz="1100" u="none" cap="none" strike="noStrike">
                    <a:solidFill>
                      <a:srgbClr val="FFC000"/>
                    </a:solidFill>
                    <a:latin typeface="Arial"/>
                    <a:ea typeface="Arial"/>
                    <a:cs typeface="Arial"/>
                    <a:sym typeface="Arial"/>
                  </a:rPr>
                  <a:t>measurement point</a:t>
                </a:r>
                <a:endParaRPr/>
              </a:p>
            </p:txBody>
          </p:sp>
        </p:grpSp>
        <p:cxnSp>
          <p:nvCxnSpPr>
            <p:cNvPr id="720" name="Google Shape;720;p11"/>
            <p:cNvCxnSpPr/>
            <p:nvPr/>
          </p:nvCxnSpPr>
          <p:spPr>
            <a:xfrm flipH="1">
              <a:off x="4014404" y="4224712"/>
              <a:ext cx="239547" cy="619193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sp>
          <p:nvSpPr>
            <p:cNvPr id="721" name="Google Shape;721;p11"/>
            <p:cNvSpPr txBox="1"/>
            <p:nvPr/>
          </p:nvSpPr>
          <p:spPr>
            <a:xfrm>
              <a:off x="2613114" y="4624411"/>
              <a:ext cx="1461235" cy="783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546A"/>
                </a:buClr>
                <a:buSzPts val="1050"/>
                <a:buFont typeface="Arial"/>
                <a:buNone/>
              </a:pPr>
              <a:r>
                <a:rPr b="1" i="0" lang="en-US" sz="1050" u="none" cap="none" strike="noStrike">
                  <a:solidFill>
                    <a:srgbClr val="44546A"/>
                  </a:solidFill>
                  <a:latin typeface="Arial"/>
                  <a:ea typeface="Arial"/>
                  <a:cs typeface="Arial"/>
                  <a:sym typeface="Arial"/>
                </a:rPr>
                <a:t>Satellite along track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Arial"/>
                <a:buNone/>
              </a:pPr>
              <a:r>
                <a:t/>
              </a:r>
              <a:endParaRPr b="1" i="0" sz="105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2" name="Google Shape;722;p11"/>
            <p:cNvCxnSpPr/>
            <p:nvPr/>
          </p:nvCxnSpPr>
          <p:spPr>
            <a:xfrm flipH="1">
              <a:off x="4764549" y="2380242"/>
              <a:ext cx="2168" cy="1473486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723" name="Google Shape;723;p11"/>
            <p:cNvSpPr txBox="1"/>
            <p:nvPr/>
          </p:nvSpPr>
          <p:spPr>
            <a:xfrm>
              <a:off x="5138625" y="1714169"/>
              <a:ext cx="3979366" cy="5007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Arial"/>
                <a:buNone/>
              </a:pPr>
              <a:r>
                <a:rPr b="1" i="0" lang="en-US" sz="1600" u="sng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LiDAR Altimeter Satellite</a:t>
              </a:r>
              <a:endParaRPr b="1" i="0" sz="16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1"/>
            <p:cNvSpPr txBox="1"/>
            <p:nvPr/>
          </p:nvSpPr>
          <p:spPr>
            <a:xfrm>
              <a:off x="5972244" y="2488546"/>
              <a:ext cx="2985781" cy="4097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-US" sz="12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Optical Imaging Satellite</a:t>
              </a:r>
              <a:endParaRPr b="1" i="0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衛星 枠線" id="725" name="Google Shape;725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627565" y="2773419"/>
              <a:ext cx="514719" cy="514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衛星 枠線" id="726" name="Google Shape;726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1547745">
              <a:off x="5129248" y="2479594"/>
              <a:ext cx="514719" cy="514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衛星 単色塗りつぶし" id="727" name="Google Shape;727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-2681083">
              <a:off x="4795602" y="1333668"/>
              <a:ext cx="644833" cy="6448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衛星 枠線" id="728" name="Google Shape;728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4220112">
              <a:off x="4083443" y="2493407"/>
              <a:ext cx="514719" cy="514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衛星 枠線" id="729" name="Google Shape;729;p1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5113874">
              <a:off x="3586442" y="2775469"/>
              <a:ext cx="514719" cy="5147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衛星 単色塗りつぶし" id="730" name="Google Shape;730;p1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-2681083">
              <a:off x="4445253" y="1721576"/>
              <a:ext cx="644833" cy="644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11"/>
            <p:cNvSpPr/>
            <p:nvPr/>
          </p:nvSpPr>
          <p:spPr>
            <a:xfrm rot="5400000">
              <a:off x="4806332" y="4702083"/>
              <a:ext cx="619195" cy="597217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FFCCFF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1"/>
            <p:cNvSpPr txBox="1"/>
            <p:nvPr/>
          </p:nvSpPr>
          <p:spPr>
            <a:xfrm>
              <a:off x="2813515" y="5342214"/>
              <a:ext cx="3189904" cy="887767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DSM generation by stereopsis of stereo imaging satellite constellation</a:t>
              </a:r>
              <a:endParaRPr/>
            </a:p>
          </p:txBody>
        </p:sp>
        <p:sp>
          <p:nvSpPr>
            <p:cNvPr id="733" name="Google Shape;733;p11"/>
            <p:cNvSpPr txBox="1"/>
            <p:nvPr/>
          </p:nvSpPr>
          <p:spPr>
            <a:xfrm>
              <a:off x="6419571" y="5444648"/>
              <a:ext cx="2390652" cy="682898"/>
            </a:xfrm>
            <a:prstGeom prst="rect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200"/>
                <a:buFont typeface="Arial"/>
                <a:buNone/>
              </a:pPr>
              <a:r>
                <a:rPr b="1" i="0" lang="en-US" sz="12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Height calibration by LiDAR altimeter</a:t>
              </a:r>
              <a:endParaRPr b="1" i="0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1"/>
            <p:cNvSpPr/>
            <p:nvPr/>
          </p:nvSpPr>
          <p:spPr>
            <a:xfrm rot="-5400000">
              <a:off x="6101647" y="5673169"/>
              <a:ext cx="219696" cy="225854"/>
            </a:xfrm>
            <a:prstGeom prst="downArrow">
              <a:avLst>
                <a:gd fmla="val 50000" name="adj1"/>
                <a:gd fmla="val 50000" name="adj2"/>
              </a:avLst>
            </a:prstGeom>
            <a:noFill/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4504690" y="2972679"/>
              <a:ext cx="1063256" cy="903767"/>
            </a:xfrm>
            <a:custGeom>
              <a:rect b="b" l="l" r="r" t="t"/>
              <a:pathLst>
                <a:path extrusionOk="0" h="903767" w="1063256">
                  <a:moveTo>
                    <a:pt x="786810" y="0"/>
                  </a:moveTo>
                  <a:lnTo>
                    <a:pt x="0" y="903767"/>
                  </a:lnTo>
                  <a:lnTo>
                    <a:pt x="1063256" y="903767"/>
                  </a:lnTo>
                  <a:lnTo>
                    <a:pt x="786810" y="0"/>
                  </a:lnTo>
                  <a:close/>
                </a:path>
              </a:pathLst>
            </a:custGeom>
            <a:solidFill>
              <a:srgbClr val="C5E0B4">
                <a:alpha val="49803"/>
              </a:srgbClr>
            </a:solidFill>
            <a:ln cap="flat" cmpd="sng" w="12700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4472793" y="3259758"/>
              <a:ext cx="1233376" cy="616688"/>
            </a:xfrm>
            <a:custGeom>
              <a:rect b="b" l="l" r="r" t="t"/>
              <a:pathLst>
                <a:path extrusionOk="0" h="616688" w="1233376">
                  <a:moveTo>
                    <a:pt x="1233376" y="0"/>
                  </a:moveTo>
                  <a:lnTo>
                    <a:pt x="0" y="616688"/>
                  </a:lnTo>
                  <a:lnTo>
                    <a:pt x="1105786" y="616688"/>
                  </a:lnTo>
                  <a:lnTo>
                    <a:pt x="1233376" y="0"/>
                  </a:lnTo>
                  <a:close/>
                </a:path>
              </a:pathLst>
            </a:custGeom>
            <a:solidFill>
              <a:srgbClr val="C5E0B4">
                <a:alpha val="49803"/>
              </a:srgbClr>
            </a:solidFill>
            <a:ln cap="flat" cmpd="sng" w="12700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4462160" y="3068372"/>
              <a:ext cx="1105786" cy="808074"/>
            </a:xfrm>
            <a:custGeom>
              <a:rect b="b" l="l" r="r" t="t"/>
              <a:pathLst>
                <a:path extrusionOk="0" h="808074" w="1105786">
                  <a:moveTo>
                    <a:pt x="0" y="0"/>
                  </a:moveTo>
                  <a:lnTo>
                    <a:pt x="63795" y="808074"/>
                  </a:lnTo>
                  <a:lnTo>
                    <a:pt x="1105786" y="8080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0B4">
                <a:alpha val="49803"/>
              </a:srgbClr>
            </a:solidFill>
            <a:ln cap="flat" cmpd="sng" w="12700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4079388" y="3270390"/>
              <a:ext cx="1531088" cy="606056"/>
            </a:xfrm>
            <a:custGeom>
              <a:rect b="b" l="l" r="r" t="t"/>
              <a:pathLst>
                <a:path extrusionOk="0" h="606056" w="1531088">
                  <a:moveTo>
                    <a:pt x="0" y="0"/>
                  </a:moveTo>
                  <a:lnTo>
                    <a:pt x="435935" y="574158"/>
                  </a:lnTo>
                  <a:lnTo>
                    <a:pt x="1531088" y="6060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0B4">
                <a:alpha val="49803"/>
              </a:srgbClr>
            </a:solidFill>
            <a:ln cap="flat" cmpd="sng" w="12700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9" name="Google Shape;739;p11"/>
          <p:cNvSpPr txBox="1"/>
          <p:nvPr>
            <p:ph idx="12" type="sldNum"/>
          </p:nvPr>
        </p:nvSpPr>
        <p:spPr>
          <a:xfrm>
            <a:off x="9448800" y="648493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0" name="Google Shape;740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68410" y="203068"/>
            <a:ext cx="882592" cy="53205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11"/>
          <p:cNvSpPr txBox="1"/>
          <p:nvPr/>
        </p:nvSpPr>
        <p:spPr>
          <a:xfrm>
            <a:off x="4688521" y="1221971"/>
            <a:ext cx="276247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Draft Schedule 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11"/>
          <p:cNvSpPr txBox="1"/>
          <p:nvPr/>
        </p:nvSpPr>
        <p:spPr>
          <a:xfrm>
            <a:off x="4971011" y="1794082"/>
            <a:ext cx="689956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realize the overall vision , below mid-long term schedule is expected for each initiative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3" name="Google Shape;743;p11"/>
          <p:cNvSpPr txBox="1"/>
          <p:nvPr/>
        </p:nvSpPr>
        <p:spPr>
          <a:xfrm>
            <a:off x="10942943" y="955542"/>
            <a:ext cx="124905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*Tentative transration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1"/>
          <p:cNvSpPr txBox="1"/>
          <p:nvPr/>
        </p:nvSpPr>
        <p:spPr>
          <a:xfrm>
            <a:off x="5283140" y="2593898"/>
            <a:ext cx="2364569" cy="507831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 and demonstration of observation system deploying small optical satellites (Private sector)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"/>
          <p:cNvSpPr txBox="1"/>
          <p:nvPr/>
        </p:nvSpPr>
        <p:spPr>
          <a:xfrm>
            <a:off x="7952467" y="2593898"/>
            <a:ext cx="2141721" cy="78483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Business development (Private sector) by upgrading small optical satellite observation system (and integration with LiDAR altimeter)</a:t>
            </a:r>
            <a:endParaRPr/>
          </a:p>
        </p:txBody>
      </p:sp>
      <p:sp>
        <p:nvSpPr>
          <p:cNvPr id="746" name="Google Shape;746;p11"/>
          <p:cNvSpPr txBox="1"/>
          <p:nvPr/>
        </p:nvSpPr>
        <p:spPr>
          <a:xfrm>
            <a:off x="5381298" y="3143318"/>
            <a:ext cx="2141720" cy="215444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Agile Development, in-orbit demonstration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p11"/>
          <p:cNvSpPr txBox="1"/>
          <p:nvPr/>
        </p:nvSpPr>
        <p:spPr>
          <a:xfrm>
            <a:off x="4987706" y="3914513"/>
            <a:ext cx="3615967" cy="23083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 and demonstration of LiDAR altimeter satellite (JAXA)</a:t>
            </a:r>
            <a:endParaRPr/>
          </a:p>
        </p:txBody>
      </p:sp>
      <p:sp>
        <p:nvSpPr>
          <p:cNvPr id="748" name="Google Shape;748;p11"/>
          <p:cNvSpPr txBox="1"/>
          <p:nvPr/>
        </p:nvSpPr>
        <p:spPr>
          <a:xfrm>
            <a:off x="5029363" y="4217689"/>
            <a:ext cx="656542" cy="27699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Concept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11"/>
          <p:cNvSpPr txBox="1"/>
          <p:nvPr/>
        </p:nvSpPr>
        <p:spPr>
          <a:xfrm>
            <a:off x="6365254" y="4248466"/>
            <a:ext cx="1157764" cy="215444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11"/>
          <p:cNvSpPr txBox="1"/>
          <p:nvPr/>
        </p:nvSpPr>
        <p:spPr>
          <a:xfrm>
            <a:off x="7797164" y="4223335"/>
            <a:ext cx="748320" cy="276999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in-orbit demonstration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1"/>
          <p:cNvSpPr txBox="1"/>
          <p:nvPr/>
        </p:nvSpPr>
        <p:spPr>
          <a:xfrm>
            <a:off x="5283140" y="5013164"/>
            <a:ext cx="4811048" cy="36933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Technology development and demonstration for innovative LiDAR altimeter satellite (Academic and private sector)</a:t>
            </a:r>
            <a:endParaRPr/>
          </a:p>
        </p:txBody>
      </p:sp>
      <p:sp>
        <p:nvSpPr>
          <p:cNvPr id="752" name="Google Shape;752;p11"/>
          <p:cNvSpPr txBox="1"/>
          <p:nvPr/>
        </p:nvSpPr>
        <p:spPr>
          <a:xfrm>
            <a:off x="10468773" y="2891915"/>
            <a:ext cx="823962" cy="1446550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satellite system build and business development deploying innovative LiDAR altimeter and optical technique</a:t>
            </a:r>
            <a:endParaRPr/>
          </a:p>
        </p:txBody>
      </p:sp>
      <p:sp>
        <p:nvSpPr>
          <p:cNvPr id="753" name="Google Shape;753;p11"/>
          <p:cNvSpPr txBox="1"/>
          <p:nvPr/>
        </p:nvSpPr>
        <p:spPr>
          <a:xfrm>
            <a:off x="5684382" y="4248466"/>
            <a:ext cx="440556" cy="215444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PDR</a:t>
            </a:r>
            <a:endParaRPr b="1" i="0" sz="8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1"/>
          <p:cNvSpPr txBox="1"/>
          <p:nvPr/>
        </p:nvSpPr>
        <p:spPr>
          <a:xfrm>
            <a:off x="5974765" y="5446194"/>
            <a:ext cx="3644797" cy="215444"/>
          </a:xfrm>
          <a:prstGeom prst="rect">
            <a:avLst/>
          </a:prstGeom>
          <a:solidFill>
            <a:srgbClr val="ADB9C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US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Elemental Technology Development -  in-orbit demonstration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1"/>
          <p:cNvSpPr txBox="1"/>
          <p:nvPr/>
        </p:nvSpPr>
        <p:spPr>
          <a:xfrm>
            <a:off x="9976179" y="4475607"/>
            <a:ext cx="1171792" cy="369332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 precise and frequent spatial observation by small optical satellite constellation</a:t>
            </a:r>
            <a:endParaRPr/>
          </a:p>
        </p:txBody>
      </p:sp>
      <p:sp>
        <p:nvSpPr>
          <p:cNvPr id="756" name="Google Shape;756;p11"/>
          <p:cNvSpPr txBox="1"/>
          <p:nvPr/>
        </p:nvSpPr>
        <p:spPr>
          <a:xfrm>
            <a:off x="11168410" y="4357399"/>
            <a:ext cx="925080" cy="46166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Horizontal-vertical 3D observation by innovative LiDAR altimeter satellite</a:t>
            </a:r>
            <a:endParaRPr/>
          </a:p>
        </p:txBody>
      </p:sp>
      <p:sp>
        <p:nvSpPr>
          <p:cNvPr id="757" name="Google Shape;757;p11"/>
          <p:cNvSpPr txBox="1"/>
          <p:nvPr/>
        </p:nvSpPr>
        <p:spPr>
          <a:xfrm>
            <a:off x="10468773" y="5390916"/>
            <a:ext cx="1447381" cy="184666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87D"/>
              </a:buClr>
              <a:buSzPts val="600"/>
              <a:buFont typeface="Arial"/>
              <a:buNone/>
            </a:pPr>
            <a:r>
              <a:rPr b="0" i="0" lang="en-US" sz="600" u="none" cap="none" strike="noStrike">
                <a:solidFill>
                  <a:srgbClr val="1F487D"/>
                </a:solidFill>
                <a:latin typeface="Arial"/>
                <a:ea typeface="Arial"/>
                <a:cs typeface="Arial"/>
                <a:sym typeface="Arial"/>
              </a:rPr>
              <a:t>Time expantion       Spatial expantion</a:t>
            </a:r>
            <a:endParaRPr b="0" i="0" sz="600" u="none" cap="none" strike="noStrike">
              <a:solidFill>
                <a:srgbClr val="1F487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1"/>
          <p:cNvSpPr/>
          <p:nvPr/>
        </p:nvSpPr>
        <p:spPr>
          <a:xfrm>
            <a:off x="4937112" y="3757005"/>
            <a:ext cx="3947735" cy="958878"/>
          </a:xfrm>
          <a:prstGeom prst="roundRect">
            <a:avLst>
              <a:gd fmla="val 1038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"/>
          <p:cNvSpPr/>
          <p:nvPr/>
        </p:nvSpPr>
        <p:spPr>
          <a:xfrm>
            <a:off x="5219840" y="2540698"/>
            <a:ext cx="2539784" cy="1022784"/>
          </a:xfrm>
          <a:prstGeom prst="roundRect">
            <a:avLst>
              <a:gd fmla="val 10387" name="adj"/>
            </a:avLst>
          </a:prstGeom>
          <a:noFill/>
          <a:ln cap="flat" cmpd="sng" w="28575">
            <a:solidFill>
              <a:srgbClr val="3333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60" name="Google Shape;760;p11"/>
          <p:cNvCxnSpPr>
            <a:endCxn id="759" idx="1"/>
          </p:cNvCxnSpPr>
          <p:nvPr/>
        </p:nvCxnSpPr>
        <p:spPr>
          <a:xfrm>
            <a:off x="4306040" y="2568490"/>
            <a:ext cx="913800" cy="483600"/>
          </a:xfrm>
          <a:prstGeom prst="straightConnector1">
            <a:avLst/>
          </a:prstGeom>
          <a:noFill/>
          <a:ln cap="flat" cmpd="sng" w="28575">
            <a:solidFill>
              <a:srgbClr val="3333FF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61" name="Google Shape;761;p11"/>
          <p:cNvCxnSpPr>
            <a:endCxn id="758" idx="1"/>
          </p:cNvCxnSpPr>
          <p:nvPr/>
        </p:nvCxnSpPr>
        <p:spPr>
          <a:xfrm>
            <a:off x="4113012" y="3021744"/>
            <a:ext cx="824100" cy="121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"/>
          <p:cNvSpPr txBox="1"/>
          <p:nvPr>
            <p:ph type="title"/>
          </p:nvPr>
        </p:nvSpPr>
        <p:spPr>
          <a:xfrm>
            <a:off x="1358902" y="178420"/>
            <a:ext cx="9639300" cy="667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JAXA’s Satellite Development and Operation Schedule </a:t>
            </a:r>
            <a:endParaRPr/>
          </a:p>
        </p:txBody>
      </p:sp>
      <p:sp>
        <p:nvSpPr>
          <p:cNvPr id="262" name="Google Shape;262;p2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Arial"/>
              <a:buNone/>
            </a:pPr>
            <a:fld id="{00000000-1234-1234-1234-123412341234}" type="slidenum">
              <a:rPr b="0" i="0" lang="en-US" sz="10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3" name="Google Shape;263;p2"/>
          <p:cNvGraphicFramePr/>
          <p:nvPr/>
        </p:nvGraphicFramePr>
        <p:xfrm>
          <a:off x="246235" y="10735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{B7729828-0F24-45F0-9853-B52DD54EA2F8}</a:tableStyleId>
              </a:tblPr>
              <a:tblGrid>
                <a:gridCol w="382900"/>
                <a:gridCol w="1125975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  <a:gridCol w="679900"/>
              </a:tblGrid>
              <a:tr h="452275"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JFY</a:t>
                      </a:r>
                      <a:endParaRPr/>
                    </a:p>
                  </a:txBody>
                  <a:tcPr marT="54850" marB="54850" marR="109725" marL="1097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2019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2020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2021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2022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2023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0CB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2025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2026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2027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2028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</a:rPr>
                        <a:t>2030</a:t>
                      </a:r>
                      <a:endParaRPr sz="16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600"/>
                        <a:buFont typeface="Roboto Light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2031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2032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chemeClr val="dk2"/>
                          </a:solidFill>
                          <a:latin typeface="Roboto Light"/>
                          <a:ea typeface="Roboto Light"/>
                          <a:cs typeface="Roboto Light"/>
                          <a:sym typeface="Roboto Light"/>
                        </a:rPr>
                        <a:t>2033</a:t>
                      </a:r>
                      <a:endParaRPr sz="1600" u="none" cap="none" strike="noStrike">
                        <a:solidFill>
                          <a:schemeClr val="dk2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</a:tr>
              <a:tr h="5192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 u="none" cap="none" strike="noStrike">
                          <a:solidFill>
                            <a:schemeClr val="dk2"/>
                          </a:solidFill>
                        </a:rPr>
                        <a:t>JAXA Earth Observation</a:t>
                      </a:r>
                      <a:endParaRPr b="1" sz="19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 anchor="ctr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0CB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chemeClr val="lt1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chemeClr val="dk2"/>
                        </a:solidFill>
                      </a:endParaRPr>
                    </a:p>
                  </a:txBody>
                  <a:tcPr marT="54850" marB="54850" marR="109725" marL="109725">
                    <a:lnL cap="flat" cmpd="sng" w="12700">
                      <a:solidFill>
                        <a:srgbClr val="FFFFFF"/>
                      </a:solidFill>
                      <a:prstDash val="dot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ECAFE"/>
                    </a:solidFill>
                  </a:tcPr>
                </a:tc>
              </a:tr>
            </a:tbl>
          </a:graphicData>
        </a:graphic>
      </p:graphicFrame>
      <p:cxnSp>
        <p:nvCxnSpPr>
          <p:cNvPr id="264" name="Google Shape;264;p2"/>
          <p:cNvCxnSpPr/>
          <p:nvPr/>
        </p:nvCxnSpPr>
        <p:spPr>
          <a:xfrm>
            <a:off x="1739771" y="2008885"/>
            <a:ext cx="2095986" cy="0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5" name="Google Shape;265;p2"/>
          <p:cNvCxnSpPr/>
          <p:nvPr/>
        </p:nvCxnSpPr>
        <p:spPr>
          <a:xfrm>
            <a:off x="3835757" y="2003905"/>
            <a:ext cx="1961826" cy="0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66" name="Google Shape;266;p2"/>
          <p:cNvCxnSpPr/>
          <p:nvPr/>
        </p:nvCxnSpPr>
        <p:spPr>
          <a:xfrm>
            <a:off x="5405581" y="2263173"/>
            <a:ext cx="4815401" cy="0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cxnSp>
      <p:sp>
        <p:nvSpPr>
          <p:cNvPr id="267" name="Google Shape;267;p2"/>
          <p:cNvSpPr txBox="1"/>
          <p:nvPr/>
        </p:nvSpPr>
        <p:spPr>
          <a:xfrm>
            <a:off x="1926410" y="1645015"/>
            <a:ext cx="1994284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ALOS-2/PALSAR-2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"/>
          <p:cNvSpPr txBox="1"/>
          <p:nvPr/>
        </p:nvSpPr>
        <p:spPr>
          <a:xfrm>
            <a:off x="3709390" y="2105702"/>
            <a:ext cx="1829477" cy="332383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40"/>
              <a:buFont typeface="Arial"/>
              <a:buNone/>
            </a:pPr>
            <a:r>
              <a:rPr b="1" i="0" lang="en-US" sz="144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ALOS-4 (L-SAR)</a:t>
            </a:r>
            <a:endParaRPr b="1" i="0" sz="144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9" name="Google Shape;269;p2"/>
          <p:cNvCxnSpPr/>
          <p:nvPr/>
        </p:nvCxnSpPr>
        <p:spPr>
          <a:xfrm>
            <a:off x="1765975" y="3991575"/>
            <a:ext cx="4056544" cy="2468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70" name="Google Shape;270;p2"/>
          <p:cNvSpPr txBox="1"/>
          <p:nvPr/>
        </p:nvSpPr>
        <p:spPr>
          <a:xfrm>
            <a:off x="1957840" y="3604225"/>
            <a:ext cx="1269588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GPM/DPR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2"/>
          <p:cNvCxnSpPr/>
          <p:nvPr/>
        </p:nvCxnSpPr>
        <p:spPr>
          <a:xfrm>
            <a:off x="1739771" y="3458649"/>
            <a:ext cx="4066119" cy="3831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72" name="Google Shape;272;p2"/>
          <p:cNvSpPr txBox="1"/>
          <p:nvPr/>
        </p:nvSpPr>
        <p:spPr>
          <a:xfrm>
            <a:off x="1947567" y="3080788"/>
            <a:ext cx="1639189" cy="251867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GCOM-W/AMSR-2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"/>
          <p:cNvSpPr txBox="1"/>
          <p:nvPr/>
        </p:nvSpPr>
        <p:spPr>
          <a:xfrm>
            <a:off x="720711" y="3110232"/>
            <a:ext cx="1205699" cy="30481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1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Cycle</a:t>
            </a:r>
            <a:endParaRPr/>
          </a:p>
        </p:txBody>
      </p:sp>
      <p:sp>
        <p:nvSpPr>
          <p:cNvPr id="274" name="Google Shape;274;p2"/>
          <p:cNvSpPr txBox="1"/>
          <p:nvPr/>
        </p:nvSpPr>
        <p:spPr>
          <a:xfrm>
            <a:off x="676325" y="3809514"/>
            <a:ext cx="1169362" cy="30481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1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Precipitation</a:t>
            </a:r>
            <a:endParaRPr/>
          </a:p>
        </p:txBody>
      </p:sp>
      <p:sp>
        <p:nvSpPr>
          <p:cNvPr id="275" name="Google Shape;275;p2"/>
          <p:cNvSpPr txBox="1"/>
          <p:nvPr/>
        </p:nvSpPr>
        <p:spPr>
          <a:xfrm>
            <a:off x="651493" y="4449118"/>
            <a:ext cx="1097137" cy="49883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1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Vegetation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1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Aerosol</a:t>
            </a:r>
            <a:endParaRPr/>
          </a:p>
        </p:txBody>
      </p:sp>
      <p:cxnSp>
        <p:nvCxnSpPr>
          <p:cNvPr id="276" name="Google Shape;276;p2"/>
          <p:cNvCxnSpPr/>
          <p:nvPr/>
        </p:nvCxnSpPr>
        <p:spPr>
          <a:xfrm>
            <a:off x="1762298" y="4771505"/>
            <a:ext cx="2466494" cy="532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77" name="Google Shape;277;p2"/>
          <p:cNvSpPr txBox="1"/>
          <p:nvPr/>
        </p:nvSpPr>
        <p:spPr>
          <a:xfrm>
            <a:off x="1816286" y="4483375"/>
            <a:ext cx="1269588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GCOM-C/SGLI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p2"/>
          <p:cNvCxnSpPr/>
          <p:nvPr/>
        </p:nvCxnSpPr>
        <p:spPr>
          <a:xfrm>
            <a:off x="5321989" y="5628081"/>
            <a:ext cx="2104971" cy="0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79" name="Google Shape;279;p2"/>
          <p:cNvSpPr txBox="1"/>
          <p:nvPr/>
        </p:nvSpPr>
        <p:spPr>
          <a:xfrm>
            <a:off x="5863076" y="5278711"/>
            <a:ext cx="2148929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EarthCARE/CPR　</a:t>
            </a:r>
            <a:endParaRPr/>
          </a:p>
        </p:txBody>
      </p:sp>
      <p:sp>
        <p:nvSpPr>
          <p:cNvPr id="280" name="Google Shape;280;p2"/>
          <p:cNvSpPr txBox="1"/>
          <p:nvPr/>
        </p:nvSpPr>
        <p:spPr>
          <a:xfrm>
            <a:off x="602541" y="5232998"/>
            <a:ext cx="1097137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Clouds</a:t>
            </a:r>
            <a:endParaRPr/>
          </a:p>
        </p:txBody>
      </p:sp>
      <p:cxnSp>
        <p:nvCxnSpPr>
          <p:cNvPr id="281" name="Google Shape;281;p2"/>
          <p:cNvCxnSpPr/>
          <p:nvPr/>
        </p:nvCxnSpPr>
        <p:spPr>
          <a:xfrm>
            <a:off x="5689276" y="3647234"/>
            <a:ext cx="4798364" cy="10783"/>
          </a:xfrm>
          <a:prstGeom prst="straightConnector1">
            <a:avLst/>
          </a:prstGeom>
          <a:noFill/>
          <a:ln cap="flat" cmpd="sng" w="101600">
            <a:solidFill>
              <a:schemeClr val="dk1">
                <a:alpha val="91764"/>
              </a:schemeClr>
            </a:solidFill>
            <a:prstDash val="solid"/>
            <a:bevel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9803"/>
              </a:srgbClr>
            </a:outerShdw>
          </a:effectLst>
        </p:spPr>
      </p:cxnSp>
      <p:sp>
        <p:nvSpPr>
          <p:cNvPr id="282" name="Google Shape;282;p2"/>
          <p:cNvSpPr txBox="1"/>
          <p:nvPr/>
        </p:nvSpPr>
        <p:spPr>
          <a:xfrm>
            <a:off x="5938262" y="3641019"/>
            <a:ext cx="3146109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AMSR-3 (Hosted by GOSAT-GW)</a:t>
            </a:r>
            <a:endParaRPr b="1" i="0" sz="132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3" name="Google Shape;283;p2"/>
          <p:cNvCxnSpPr/>
          <p:nvPr/>
        </p:nvCxnSpPr>
        <p:spPr>
          <a:xfrm>
            <a:off x="1757897" y="5854763"/>
            <a:ext cx="4000758" cy="7520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84" name="Google Shape;284;p2"/>
          <p:cNvSpPr txBox="1"/>
          <p:nvPr/>
        </p:nvSpPr>
        <p:spPr>
          <a:xfrm>
            <a:off x="513075" y="5925048"/>
            <a:ext cx="1190383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GHG</a:t>
            </a:r>
            <a:endParaRPr/>
          </a:p>
        </p:txBody>
      </p:sp>
      <p:sp>
        <p:nvSpPr>
          <p:cNvPr id="285" name="Google Shape;285;p2"/>
          <p:cNvSpPr txBox="1"/>
          <p:nvPr/>
        </p:nvSpPr>
        <p:spPr>
          <a:xfrm>
            <a:off x="2123228" y="5548367"/>
            <a:ext cx="1405016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GOSAT/FTS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6" name="Google Shape;286;p2"/>
          <p:cNvCxnSpPr/>
          <p:nvPr/>
        </p:nvCxnSpPr>
        <p:spPr>
          <a:xfrm>
            <a:off x="1748630" y="6157657"/>
            <a:ext cx="3043097" cy="0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87" name="Google Shape;287;p2"/>
          <p:cNvSpPr txBox="1"/>
          <p:nvPr/>
        </p:nvSpPr>
        <p:spPr>
          <a:xfrm>
            <a:off x="2181740" y="6202169"/>
            <a:ext cx="1405016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</a:pPr>
            <a:r>
              <a:rPr b="0" i="0" lang="en-US" sz="132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GOSAT-2/FTS-2</a:t>
            </a:r>
            <a:endParaRPr b="0" i="0" sz="132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p2"/>
          <p:cNvCxnSpPr/>
          <p:nvPr/>
        </p:nvCxnSpPr>
        <p:spPr>
          <a:xfrm>
            <a:off x="5714605" y="6359127"/>
            <a:ext cx="4790072" cy="12149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49803"/>
              </a:srgbClr>
            </a:outerShdw>
          </a:effectLst>
        </p:spPr>
      </p:cxnSp>
      <p:sp>
        <p:nvSpPr>
          <p:cNvPr id="289" name="Google Shape;289;p2"/>
          <p:cNvSpPr txBox="1"/>
          <p:nvPr/>
        </p:nvSpPr>
        <p:spPr>
          <a:xfrm>
            <a:off x="5897159" y="6371276"/>
            <a:ext cx="2506016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GOSAT-GW (MEXT＆MOE)</a:t>
            </a:r>
            <a:endParaRPr b="1" i="0" sz="132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jaxa_logo" id="290" name="Google Shape;2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9289" y="5514151"/>
            <a:ext cx="545789" cy="343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"/>
          <p:cNvPicPr preferRelativeResize="0"/>
          <p:nvPr/>
        </p:nvPicPr>
        <p:blipFill rotWithShape="1">
          <a:blip r:embed="rId4">
            <a:alphaModFix/>
          </a:blip>
          <a:srcRect b="23122" l="0" r="0" t="-1"/>
          <a:stretch/>
        </p:blipFill>
        <p:spPr>
          <a:xfrm>
            <a:off x="4414324" y="5357623"/>
            <a:ext cx="608396" cy="2533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axa_logo" id="292" name="Google Shape;29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3815" y="3634700"/>
            <a:ext cx="545789" cy="34351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"/>
          <p:cNvSpPr txBox="1"/>
          <p:nvPr/>
        </p:nvSpPr>
        <p:spPr>
          <a:xfrm>
            <a:off x="612149" y="1950006"/>
            <a:ext cx="1205699" cy="498838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1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Land Monitoring</a:t>
            </a:r>
            <a:endParaRPr/>
          </a:p>
        </p:txBody>
      </p:sp>
      <p:cxnSp>
        <p:nvCxnSpPr>
          <p:cNvPr id="294" name="Google Shape;294;p2"/>
          <p:cNvCxnSpPr/>
          <p:nvPr/>
        </p:nvCxnSpPr>
        <p:spPr>
          <a:xfrm>
            <a:off x="5893274" y="3651525"/>
            <a:ext cx="0" cy="269951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295" name="Google Shape;29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24374" y="3596686"/>
            <a:ext cx="386338" cy="32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p2"/>
          <p:cNvCxnSpPr/>
          <p:nvPr/>
        </p:nvCxnSpPr>
        <p:spPr>
          <a:xfrm>
            <a:off x="2783681" y="4338739"/>
            <a:ext cx="1196890" cy="7518"/>
          </a:xfrm>
          <a:prstGeom prst="straightConnector1">
            <a:avLst/>
          </a:prstGeom>
          <a:noFill/>
          <a:ln cap="flat" cmpd="sng" w="101600">
            <a:solidFill>
              <a:srgbClr val="CCECFF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297" name="Google Shape;297;p2"/>
          <p:cNvCxnSpPr/>
          <p:nvPr/>
        </p:nvCxnSpPr>
        <p:spPr>
          <a:xfrm>
            <a:off x="4706725" y="4352386"/>
            <a:ext cx="840455" cy="6668"/>
          </a:xfrm>
          <a:prstGeom prst="straightConnector1">
            <a:avLst/>
          </a:prstGeom>
          <a:noFill/>
          <a:ln cap="flat" cmpd="sng" w="101600">
            <a:solidFill>
              <a:srgbClr val="0066FF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298" name="Google Shape;298;p2"/>
          <p:cNvSpPr txBox="1"/>
          <p:nvPr/>
        </p:nvSpPr>
        <p:spPr>
          <a:xfrm>
            <a:off x="2317875" y="4366188"/>
            <a:ext cx="1506170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Pre-phase A Study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"/>
          <p:cNvSpPr txBox="1"/>
          <p:nvPr/>
        </p:nvSpPr>
        <p:spPr>
          <a:xfrm>
            <a:off x="3986014" y="4383107"/>
            <a:ext cx="758114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A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"/>
          <p:cNvSpPr txBox="1"/>
          <p:nvPr/>
        </p:nvSpPr>
        <p:spPr>
          <a:xfrm>
            <a:off x="2508696" y="4008853"/>
            <a:ext cx="2269063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20"/>
              <a:buFont typeface="Arial"/>
              <a:buNone/>
            </a:pPr>
            <a:r>
              <a:rPr b="1" i="0" lang="en-US" sz="132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Post DPR mission - PMM</a:t>
            </a:r>
            <a:endParaRPr b="1" i="0" sz="1320" u="none" cap="none" strike="noStrike">
              <a:solidFill>
                <a:srgbClr val="FF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"/>
          <p:cNvSpPr txBox="1"/>
          <p:nvPr/>
        </p:nvSpPr>
        <p:spPr>
          <a:xfrm>
            <a:off x="10076127" y="858211"/>
            <a:ext cx="1621864" cy="27236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Extended Mission Period</a:t>
            </a:r>
            <a:endParaRPr b="0" i="0" sz="1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"/>
          <p:cNvSpPr txBox="1"/>
          <p:nvPr/>
        </p:nvSpPr>
        <p:spPr>
          <a:xfrm>
            <a:off x="7841003" y="870876"/>
            <a:ext cx="1559213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Original Mission Period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3" name="Google Shape;303;p2"/>
          <p:cNvCxnSpPr/>
          <p:nvPr/>
        </p:nvCxnSpPr>
        <p:spPr>
          <a:xfrm flipH="1" rot="10800000">
            <a:off x="4218800" y="4772001"/>
            <a:ext cx="1568707" cy="8518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04" name="Google Shape;304;p2"/>
          <p:cNvCxnSpPr/>
          <p:nvPr/>
        </p:nvCxnSpPr>
        <p:spPr>
          <a:xfrm>
            <a:off x="5847047" y="1989179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05" name="Google Shape;305;p2"/>
          <p:cNvCxnSpPr/>
          <p:nvPr/>
        </p:nvCxnSpPr>
        <p:spPr>
          <a:xfrm>
            <a:off x="5865239" y="3438245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06" name="Google Shape;306;p2"/>
          <p:cNvCxnSpPr/>
          <p:nvPr/>
        </p:nvCxnSpPr>
        <p:spPr>
          <a:xfrm>
            <a:off x="5869889" y="3977343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07" name="Google Shape;307;p2"/>
          <p:cNvCxnSpPr/>
          <p:nvPr/>
        </p:nvCxnSpPr>
        <p:spPr>
          <a:xfrm>
            <a:off x="5831293" y="4772001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08" name="Google Shape;308;p2"/>
          <p:cNvCxnSpPr/>
          <p:nvPr/>
        </p:nvCxnSpPr>
        <p:spPr>
          <a:xfrm>
            <a:off x="5797583" y="5876223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09" name="Google Shape;309;p2"/>
          <p:cNvSpPr txBox="1"/>
          <p:nvPr/>
        </p:nvSpPr>
        <p:spPr>
          <a:xfrm>
            <a:off x="770284" y="4926173"/>
            <a:ext cx="859554" cy="313916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0" i="0" lang="en-US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Forest</a:t>
            </a:r>
            <a:endParaRPr/>
          </a:p>
        </p:txBody>
      </p:sp>
      <p:sp>
        <p:nvSpPr>
          <p:cNvPr id="310" name="Google Shape;310;p2"/>
          <p:cNvSpPr txBox="1"/>
          <p:nvPr/>
        </p:nvSpPr>
        <p:spPr>
          <a:xfrm>
            <a:off x="1875094" y="4918354"/>
            <a:ext cx="10008326" cy="295449"/>
          </a:xfrm>
          <a:prstGeom prst="rect">
            <a:avLst/>
          </a:prstGeom>
          <a:solidFill>
            <a:srgbClr val="FFFFFF">
              <a:alpha val="29803"/>
            </a:srgbClr>
          </a:solidFill>
          <a:ln cap="flat" cmpd="sng" w="12700">
            <a:solidFill>
              <a:schemeClr val="dk1"/>
            </a:solidFill>
            <a:prstDash val="dash"/>
            <a:miter lim="400000"/>
            <a:headEnd len="sm" w="sm" type="none"/>
            <a:tailEnd len="sm" w="sm" type="none"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Multi-footprint Observation LIDAR and Imager (MOLI) - planned to observe forest 3-D structure and ground height by LIDAR sensor onboard ISS.</a:t>
            </a:r>
            <a:endParaRPr/>
          </a:p>
        </p:txBody>
      </p:sp>
      <p:cxnSp>
        <p:nvCxnSpPr>
          <p:cNvPr id="311" name="Google Shape;311;p2"/>
          <p:cNvCxnSpPr/>
          <p:nvPr/>
        </p:nvCxnSpPr>
        <p:spPr>
          <a:xfrm>
            <a:off x="5842922" y="6142022"/>
            <a:ext cx="2028037" cy="4473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dot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12" name="Google Shape;312;p2"/>
          <p:cNvSpPr txBox="1"/>
          <p:nvPr/>
        </p:nvSpPr>
        <p:spPr>
          <a:xfrm>
            <a:off x="8220063" y="4347678"/>
            <a:ext cx="600094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Launch</a:t>
            </a:r>
            <a:endParaRPr b="0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2"/>
          <p:cNvCxnSpPr/>
          <p:nvPr/>
        </p:nvCxnSpPr>
        <p:spPr>
          <a:xfrm>
            <a:off x="4011525" y="4345088"/>
            <a:ext cx="661322" cy="360"/>
          </a:xfrm>
          <a:prstGeom prst="straightConnector1">
            <a:avLst/>
          </a:prstGeom>
          <a:noFill/>
          <a:ln cap="flat" cmpd="sng" w="101600">
            <a:solidFill>
              <a:srgbClr val="CCECFF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14" name="Google Shape;314;p2"/>
          <p:cNvSpPr txBox="1"/>
          <p:nvPr/>
        </p:nvSpPr>
        <p:spPr>
          <a:xfrm>
            <a:off x="4762086" y="4383107"/>
            <a:ext cx="758114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Phase B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2"/>
          <p:cNvCxnSpPr/>
          <p:nvPr/>
        </p:nvCxnSpPr>
        <p:spPr>
          <a:xfrm flipH="1" rot="10800000">
            <a:off x="5572119" y="4359054"/>
            <a:ext cx="2811963" cy="7134"/>
          </a:xfrm>
          <a:prstGeom prst="straightConnector1">
            <a:avLst/>
          </a:prstGeom>
          <a:noFill/>
          <a:ln cap="flat" cmpd="sng" w="101600">
            <a:solidFill>
              <a:schemeClr val="accent6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16" name="Google Shape;316;p2"/>
          <p:cNvSpPr txBox="1"/>
          <p:nvPr/>
        </p:nvSpPr>
        <p:spPr>
          <a:xfrm>
            <a:off x="6214839" y="4385624"/>
            <a:ext cx="1011019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C, D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p2"/>
          <p:cNvCxnSpPr/>
          <p:nvPr/>
        </p:nvCxnSpPr>
        <p:spPr>
          <a:xfrm>
            <a:off x="7153677" y="992842"/>
            <a:ext cx="689913" cy="0"/>
          </a:xfrm>
          <a:prstGeom prst="straightConnector1">
            <a:avLst/>
          </a:prstGeom>
          <a:noFill/>
          <a:ln cap="flat" cmpd="sng" w="101600">
            <a:solidFill>
              <a:schemeClr val="dk1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18" name="Google Shape;318;p2"/>
          <p:cNvCxnSpPr/>
          <p:nvPr/>
        </p:nvCxnSpPr>
        <p:spPr>
          <a:xfrm>
            <a:off x="9466753" y="991125"/>
            <a:ext cx="620789" cy="0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cxnSp>
        <p:nvCxnSpPr>
          <p:cNvPr id="319" name="Google Shape;319;p2"/>
          <p:cNvCxnSpPr/>
          <p:nvPr/>
        </p:nvCxnSpPr>
        <p:spPr>
          <a:xfrm flipH="1" rot="10800000">
            <a:off x="8549016" y="4347108"/>
            <a:ext cx="2684906" cy="3355"/>
          </a:xfrm>
          <a:prstGeom prst="straightConnector1">
            <a:avLst/>
          </a:prstGeom>
          <a:noFill/>
          <a:ln cap="flat" cmpd="sng" w="101600">
            <a:solidFill>
              <a:schemeClr val="dk1">
                <a:alpha val="91764"/>
              </a:schemeClr>
            </a:solidFill>
            <a:prstDash val="solid"/>
            <a:bevel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9803"/>
              </a:srgbClr>
            </a:outerShdw>
          </a:effectLst>
        </p:spPr>
      </p:cxnSp>
      <p:cxnSp>
        <p:nvCxnSpPr>
          <p:cNvPr id="320" name="Google Shape;320;p2"/>
          <p:cNvCxnSpPr/>
          <p:nvPr/>
        </p:nvCxnSpPr>
        <p:spPr>
          <a:xfrm flipH="1" rot="10800000">
            <a:off x="4792878" y="6144258"/>
            <a:ext cx="1004705" cy="36"/>
          </a:xfrm>
          <a:prstGeom prst="straightConnector1">
            <a:avLst/>
          </a:prstGeom>
          <a:noFill/>
          <a:ln cap="flat" cmpd="sng" w="101600">
            <a:solidFill>
              <a:srgbClr val="A5A5A5">
                <a:alpha val="69803"/>
              </a:srgbClr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21" name="Google Shape;321;p2"/>
          <p:cNvSpPr/>
          <p:nvPr/>
        </p:nvSpPr>
        <p:spPr>
          <a:xfrm>
            <a:off x="8350830" y="4238696"/>
            <a:ext cx="210558" cy="172639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p2"/>
          <p:cNvCxnSpPr/>
          <p:nvPr/>
        </p:nvCxnSpPr>
        <p:spPr>
          <a:xfrm>
            <a:off x="5126952" y="2679795"/>
            <a:ext cx="704341" cy="0"/>
          </a:xfrm>
          <a:prstGeom prst="straightConnector1">
            <a:avLst/>
          </a:prstGeom>
          <a:noFill/>
          <a:ln cap="flat" cmpd="sng" w="101600">
            <a:solidFill>
              <a:srgbClr val="0066FF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23" name="Google Shape;323;p2"/>
          <p:cNvSpPr txBox="1"/>
          <p:nvPr/>
        </p:nvSpPr>
        <p:spPr>
          <a:xfrm>
            <a:off x="4066458" y="2690759"/>
            <a:ext cx="1249987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</a:pPr>
            <a:r>
              <a:rPr b="0" i="0" lang="en-US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 Design </a:t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4" name="Google Shape;324;p2"/>
          <p:cNvCxnSpPr/>
          <p:nvPr/>
        </p:nvCxnSpPr>
        <p:spPr>
          <a:xfrm flipH="1" rot="10800000">
            <a:off x="5842922" y="2667293"/>
            <a:ext cx="6068057" cy="4962"/>
          </a:xfrm>
          <a:prstGeom prst="straightConnector1">
            <a:avLst/>
          </a:prstGeom>
          <a:noFill/>
          <a:ln cap="flat" cmpd="sng" w="101600">
            <a:solidFill>
              <a:schemeClr val="accent6"/>
            </a:solidFill>
            <a:prstDash val="solid"/>
            <a:bevel/>
            <a:headEnd len="sm" w="sm" type="none"/>
            <a:tailEnd len="sm" w="sm" type="stealth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25" name="Google Shape;325;p2"/>
          <p:cNvSpPr txBox="1"/>
          <p:nvPr/>
        </p:nvSpPr>
        <p:spPr>
          <a:xfrm>
            <a:off x="6921171" y="2708312"/>
            <a:ext cx="3146109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Development and In-orbit Demonstration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6" name="Google Shape;326;p2"/>
          <p:cNvCxnSpPr/>
          <p:nvPr/>
        </p:nvCxnSpPr>
        <p:spPr>
          <a:xfrm>
            <a:off x="4439289" y="2668310"/>
            <a:ext cx="661322" cy="360"/>
          </a:xfrm>
          <a:prstGeom prst="straightConnector1">
            <a:avLst/>
          </a:prstGeom>
          <a:noFill/>
          <a:ln cap="flat" cmpd="sng" w="101600">
            <a:solidFill>
              <a:srgbClr val="CCECFF"/>
            </a:solidFill>
            <a:prstDash val="solid"/>
            <a:bevel/>
            <a:headEnd len="sm" w="sm" type="none"/>
            <a:tailEnd len="sm" w="sm" type="none"/>
          </a:ln>
          <a:effectLst>
            <a:outerShdw blurRad="381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327" name="Google Shape;327;p2"/>
          <p:cNvSpPr txBox="1"/>
          <p:nvPr/>
        </p:nvSpPr>
        <p:spPr>
          <a:xfrm>
            <a:off x="5128489" y="2717507"/>
            <a:ext cx="1086350" cy="28006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Front-loading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"/>
          <p:cNvSpPr txBox="1"/>
          <p:nvPr/>
        </p:nvSpPr>
        <p:spPr>
          <a:xfrm>
            <a:off x="1974167" y="2429154"/>
            <a:ext cx="2835680" cy="541671"/>
          </a:xfrm>
          <a:prstGeom prst="rect">
            <a:avLst/>
          </a:prstGeom>
          <a:noFill/>
          <a:ln>
            <a:noFill/>
          </a:ln>
        </p:spPr>
        <p:txBody>
          <a:bodyPr anchorCtr="0" anchor="t" bIns="54850" lIns="54850" spcFirstLastPara="1" rIns="54850" wrap="square" tIns="548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Next Generation Optical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Observation Satellite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ission control GO for EarthCARE launch" id="333" name="Google Shape;333;p3"/>
          <p:cNvPicPr preferRelativeResize="0"/>
          <p:nvPr/>
        </p:nvPicPr>
        <p:blipFill rotWithShape="1">
          <a:blip r:embed="rId3">
            <a:alphaModFix/>
          </a:blip>
          <a:srcRect b="8462" l="0" r="0" t="13447"/>
          <a:stretch/>
        </p:blipFill>
        <p:spPr>
          <a:xfrm>
            <a:off x="66502" y="4694759"/>
            <a:ext cx="3229010" cy="1681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"/>
          <p:cNvPicPr preferRelativeResize="0"/>
          <p:nvPr/>
        </p:nvPicPr>
        <p:blipFill rotWithShape="1">
          <a:blip r:embed="rId4">
            <a:alphaModFix/>
          </a:blip>
          <a:srcRect b="0" l="10062" r="6019" t="5486"/>
          <a:stretch/>
        </p:blipFill>
        <p:spPr>
          <a:xfrm>
            <a:off x="66502" y="1358497"/>
            <a:ext cx="5319966" cy="315254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"/>
          <p:cNvSpPr txBox="1"/>
          <p:nvPr/>
        </p:nvSpPr>
        <p:spPr>
          <a:xfrm>
            <a:off x="1413765" y="78837"/>
            <a:ext cx="9760589" cy="642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Earth Cloud Aerosol and Radiation Explorer (EarthCARE)</a:t>
            </a:r>
            <a:endParaRPr b="1" i="0" sz="2800" u="none" cap="none" strike="noStrike">
              <a:solidFill>
                <a:schemeClr val="lt1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sp>
        <p:nvSpPr>
          <p:cNvPr id="336" name="Google Shape;336;p3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7" name="Google Shape;337;p3"/>
          <p:cNvSpPr txBox="1"/>
          <p:nvPr/>
        </p:nvSpPr>
        <p:spPr>
          <a:xfrm>
            <a:off x="6294060" y="3452668"/>
            <a:ext cx="5473975" cy="2462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EarthCARE is a collaborative mission between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Europe and Japan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aimed at measuring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global distribution of cloud and aerosol profiles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Its goal is to assess their impact on radiation and improve projections of global warming by </a:t>
            </a:r>
            <a:r>
              <a:rPr b="1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reducing uncertainties in climate models</a:t>
            </a: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b="0" i="0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JAXA and NICT developed </a:t>
            </a:r>
            <a:r>
              <a:rPr b="1" i="0" lang="en-US" sz="16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world's first spaceborne radar at 94 GHz with Doppler Capability, Cloud Profiling Radar (CPR).</a:t>
            </a:r>
            <a:endParaRPr/>
          </a:p>
        </p:txBody>
      </p:sp>
      <p:pic>
        <p:nvPicPr>
          <p:cNvPr id="338" name="Google Shape;33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9067" y="946375"/>
            <a:ext cx="1690591" cy="1679467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"/>
          <p:cNvSpPr/>
          <p:nvPr/>
        </p:nvSpPr>
        <p:spPr>
          <a:xfrm>
            <a:off x="66502" y="105248"/>
            <a:ext cx="1188080" cy="264316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Launched</a:t>
            </a:r>
            <a:endParaRPr/>
          </a:p>
        </p:txBody>
      </p:sp>
      <p:pic>
        <p:nvPicPr>
          <p:cNvPr id="340" name="Google Shape;34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50938" y="52829"/>
            <a:ext cx="1138578" cy="80649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"/>
          <p:cNvSpPr/>
          <p:nvPr/>
        </p:nvSpPr>
        <p:spPr>
          <a:xfrm>
            <a:off x="6192344" y="1658093"/>
            <a:ext cx="5933154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Status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‘Launch and Early Orbit Phase (LEOP)’ was successfully completed on 30 May.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CPR observation started on 12 June.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functionality and performance verification was successfully completed on 20 September.</a:t>
            </a:r>
            <a:endParaRPr/>
          </a:p>
        </p:txBody>
      </p:sp>
      <p:sp>
        <p:nvSpPr>
          <p:cNvPr id="342" name="Google Shape;342;p3"/>
          <p:cNvSpPr/>
          <p:nvPr/>
        </p:nvSpPr>
        <p:spPr>
          <a:xfrm>
            <a:off x="6050500" y="1092194"/>
            <a:ext cx="30342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Launched on 28 May 2024</a:t>
            </a:r>
            <a:endParaRPr/>
          </a:p>
        </p:txBody>
      </p:sp>
      <p:pic>
        <p:nvPicPr>
          <p:cNvPr id="343" name="Google Shape;343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56561" y="5103425"/>
            <a:ext cx="2673080" cy="146773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"/>
          <p:cNvSpPr txBox="1"/>
          <p:nvPr/>
        </p:nvSpPr>
        <p:spPr>
          <a:xfrm>
            <a:off x="-288019" y="6348856"/>
            <a:ext cx="39100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EarthCARE Operation Team at ESOC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3"/>
          <p:cNvSpPr txBox="1"/>
          <p:nvPr/>
        </p:nvSpPr>
        <p:spPr>
          <a:xfrm>
            <a:off x="2706784" y="6127653"/>
            <a:ext cx="6706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©ESA</a:t>
            </a:r>
            <a:endParaRPr/>
          </a:p>
        </p:txBody>
      </p:sp>
      <p:sp>
        <p:nvSpPr>
          <p:cNvPr id="346" name="Google Shape;346;p3"/>
          <p:cNvSpPr txBox="1"/>
          <p:nvPr/>
        </p:nvSpPr>
        <p:spPr>
          <a:xfrm>
            <a:off x="5347066" y="6299387"/>
            <a:ext cx="67063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©ESA</a:t>
            </a:r>
            <a:endParaRPr/>
          </a:p>
        </p:txBody>
      </p:sp>
      <p:sp>
        <p:nvSpPr>
          <p:cNvPr id="347" name="Google Shape;347;p3"/>
          <p:cNvSpPr txBox="1"/>
          <p:nvPr/>
        </p:nvSpPr>
        <p:spPr>
          <a:xfrm>
            <a:off x="2738093" y="6559339"/>
            <a:ext cx="39100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EarthCARE Launch Team at Vandenberg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"/>
          <p:cNvSpPr txBox="1"/>
          <p:nvPr>
            <p:ph idx="12" type="sldNum"/>
          </p:nvPr>
        </p:nvSpPr>
        <p:spPr>
          <a:xfrm>
            <a:off x="11604979" y="6551780"/>
            <a:ext cx="612000" cy="25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グラフィカル ユーザー インターフェイス, グラフ&#10;&#10;自動的に生成された説明" id="353" name="Google Shape;35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336" y="1275030"/>
            <a:ext cx="5495816" cy="309139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"/>
          <p:cNvSpPr txBox="1"/>
          <p:nvPr/>
        </p:nvSpPr>
        <p:spPr>
          <a:xfrm>
            <a:off x="106962" y="4389210"/>
            <a:ext cx="3615092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00" u="sng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https://global.jaxa.jp/press/2024/06/20240627-1_e.html</a:t>
            </a:r>
            <a:endParaRPr sz="11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"/>
          <p:cNvSpPr txBox="1"/>
          <p:nvPr/>
        </p:nvSpPr>
        <p:spPr>
          <a:xfrm>
            <a:off x="106962" y="908579"/>
            <a:ext cx="330090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>
                <a:solidFill>
                  <a:srgbClr val="1B1D1F"/>
                </a:solidFill>
                <a:latin typeface="Arial"/>
                <a:ea typeface="Arial"/>
                <a:cs typeface="Arial"/>
                <a:sym typeface="Arial"/>
              </a:rPr>
              <a:t>CPR First image (June 2024)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1484" y="1275030"/>
            <a:ext cx="6147353" cy="3457886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"/>
          <p:cNvSpPr txBox="1"/>
          <p:nvPr/>
        </p:nvSpPr>
        <p:spPr>
          <a:xfrm>
            <a:off x="6874640" y="4784894"/>
            <a:ext cx="418736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https://www.satnavi.jaxa.jp/en/news/2024/10/04/9923/index.html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4"/>
          <p:cNvSpPr txBox="1"/>
          <p:nvPr/>
        </p:nvSpPr>
        <p:spPr>
          <a:xfrm>
            <a:off x="5908778" y="953508"/>
            <a:ext cx="630820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00">
                <a:solidFill>
                  <a:srgbClr val="1B1D1F"/>
                </a:solidFill>
                <a:latin typeface="Arial"/>
                <a:ea typeface="Arial"/>
                <a:cs typeface="Arial"/>
                <a:sym typeface="Arial"/>
              </a:rPr>
              <a:t>Synergistic cloud images by sensors onboard EarthCARE</a:t>
            </a:r>
            <a:endParaRPr b="1" i="0" sz="1600">
              <a:solidFill>
                <a:srgbClr val="1B1D1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"/>
          <p:cNvSpPr txBox="1"/>
          <p:nvPr/>
        </p:nvSpPr>
        <p:spPr>
          <a:xfrm rot="1107642">
            <a:off x="7203689" y="3545274"/>
            <a:ext cx="35786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Horizontal: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Multi-Spectoral Imager (MSI)</a:t>
            </a:r>
            <a:endParaRPr/>
          </a:p>
        </p:txBody>
      </p:sp>
      <p:pic>
        <p:nvPicPr>
          <p:cNvPr id="360" name="Google Shape;36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644250" y="60521"/>
            <a:ext cx="1138578" cy="806493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"/>
          <p:cNvSpPr txBox="1"/>
          <p:nvPr/>
        </p:nvSpPr>
        <p:spPr>
          <a:xfrm>
            <a:off x="6448303" y="1561105"/>
            <a:ext cx="528521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Vertical:</a:t>
            </a: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Synergistic images by CPR, Atmospheric Lidar (ATLID), and MSI</a:t>
            </a:r>
            <a:endParaRPr/>
          </a:p>
        </p:txBody>
      </p:sp>
      <p:sp>
        <p:nvSpPr>
          <p:cNvPr id="362" name="Google Shape;362;p4"/>
          <p:cNvSpPr txBox="1"/>
          <p:nvPr/>
        </p:nvSpPr>
        <p:spPr>
          <a:xfrm>
            <a:off x="1474966" y="-15882"/>
            <a:ext cx="8633036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EarthCARE First Images and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1" lang="en-US" sz="2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	Synergistic Cloud Images</a:t>
            </a:r>
            <a: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363" name="Google Shape;363;p4"/>
          <p:cNvSpPr txBox="1"/>
          <p:nvPr/>
        </p:nvSpPr>
        <p:spPr>
          <a:xfrm>
            <a:off x="200546" y="4732878"/>
            <a:ext cx="51168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World's first measurement of vertical cloud motion from space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(Rainy cloud over the ocean at east of Japan on 13 June)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CPR measured the internal structure of cloud, and succeeded in the world's first measurement of vertical cloud motion from space. </a:t>
            </a:r>
            <a:endParaRPr/>
          </a:p>
        </p:txBody>
      </p:sp>
      <p:sp>
        <p:nvSpPr>
          <p:cNvPr id="364" name="Google Shape;364;p4"/>
          <p:cNvSpPr txBox="1"/>
          <p:nvPr/>
        </p:nvSpPr>
        <p:spPr>
          <a:xfrm>
            <a:off x="5653517" y="5009399"/>
            <a:ext cx="6594676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Measure the clouds more accurately to contribute to improvement of the climate model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(Typhoon Shanshan (2024) approaching Japan on 28 August)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CPR is sensitive to thick clouds, while the ATLID is sensitive to thin clouds. By combining the two, a wider range of cloud types can be observed vertically. Furthermore, integrating MSI enhances the precision of cloud measurements.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479" y="996046"/>
            <a:ext cx="1828767" cy="240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煙を出して飛んでいるロケット&#10;&#10;低い精度で自動的に生成された説明" id="371" name="Google Shape;37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7671" y="979990"/>
            <a:ext cx="3944822" cy="2546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75884" y="4461564"/>
            <a:ext cx="3747965" cy="21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"/>
          <p:cNvSpPr txBox="1"/>
          <p:nvPr/>
        </p:nvSpPr>
        <p:spPr>
          <a:xfrm>
            <a:off x="10653298" y="4119806"/>
            <a:ext cx="1514388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Wide-swath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 txBox="1"/>
          <p:nvPr/>
        </p:nvSpPr>
        <p:spPr>
          <a:xfrm>
            <a:off x="1348049" y="128680"/>
            <a:ext cx="9074150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Advanced Land Observing Satellite-4</a:t>
            </a:r>
            <a:endParaRPr/>
          </a:p>
        </p:txBody>
      </p:sp>
      <p:grpSp>
        <p:nvGrpSpPr>
          <p:cNvPr id="375" name="Google Shape;375;p5"/>
          <p:cNvGrpSpPr/>
          <p:nvPr/>
        </p:nvGrpSpPr>
        <p:grpSpPr>
          <a:xfrm>
            <a:off x="6530306" y="1248101"/>
            <a:ext cx="4859544" cy="2885006"/>
            <a:chOff x="6799449" y="1286019"/>
            <a:chExt cx="4889847" cy="3030531"/>
          </a:xfrm>
        </p:grpSpPr>
        <p:grpSp>
          <p:nvGrpSpPr>
            <p:cNvPr id="376" name="Google Shape;376;p5"/>
            <p:cNvGrpSpPr/>
            <p:nvPr/>
          </p:nvGrpSpPr>
          <p:grpSpPr>
            <a:xfrm>
              <a:off x="6799449" y="1286019"/>
              <a:ext cx="4889847" cy="3030531"/>
              <a:chOff x="2018704" y="1217695"/>
              <a:chExt cx="6814634" cy="4857233"/>
            </a:xfrm>
          </p:grpSpPr>
          <p:grpSp>
            <p:nvGrpSpPr>
              <p:cNvPr id="377" name="Google Shape;377;p5"/>
              <p:cNvGrpSpPr/>
              <p:nvPr/>
            </p:nvGrpSpPr>
            <p:grpSpPr>
              <a:xfrm>
                <a:off x="2018704" y="1217695"/>
                <a:ext cx="6814634" cy="4857233"/>
                <a:chOff x="-41942" y="2175982"/>
                <a:chExt cx="6396572" cy="4555863"/>
              </a:xfrm>
            </p:grpSpPr>
            <p:grpSp>
              <p:nvGrpSpPr>
                <p:cNvPr id="378" name="Google Shape;378;p5"/>
                <p:cNvGrpSpPr/>
                <p:nvPr/>
              </p:nvGrpSpPr>
              <p:grpSpPr>
                <a:xfrm flipH="1">
                  <a:off x="1280767" y="4901173"/>
                  <a:ext cx="1874006" cy="817814"/>
                  <a:chOff x="-3231972" y="1784546"/>
                  <a:chExt cx="8253784" cy="3477263"/>
                </a:xfrm>
              </p:grpSpPr>
              <p:pic>
                <p:nvPicPr>
                  <p:cNvPr descr="JERS1.png" id="379" name="Google Shape;379;p5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-3231972" y="1784546"/>
                    <a:ext cx="5438286" cy="34772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380" name="Google Shape;380;p5"/>
                  <p:cNvCxnSpPr/>
                  <p:nvPr/>
                </p:nvCxnSpPr>
                <p:spPr>
                  <a:xfrm rot="10800000">
                    <a:off x="2749646" y="3328502"/>
                    <a:ext cx="180451" cy="172717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1" name="Google Shape;381;p5"/>
                  <p:cNvCxnSpPr/>
                  <p:nvPr/>
                </p:nvCxnSpPr>
                <p:spPr>
                  <a:xfrm rot="10800000">
                    <a:off x="4742239" y="3689175"/>
                    <a:ext cx="269407" cy="160018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2" name="Google Shape;382;p5"/>
                  <p:cNvCxnSpPr/>
                  <p:nvPr/>
                </p:nvCxnSpPr>
                <p:spPr>
                  <a:xfrm>
                    <a:off x="4663449" y="3679015"/>
                    <a:ext cx="78790" cy="15240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3" name="Google Shape;383;p5"/>
                  <p:cNvCxnSpPr/>
                  <p:nvPr/>
                </p:nvCxnSpPr>
                <p:spPr>
                  <a:xfrm>
                    <a:off x="3153755" y="3409781"/>
                    <a:ext cx="203326" cy="167637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4" name="Google Shape;384;p5"/>
                  <p:cNvCxnSpPr/>
                  <p:nvPr/>
                </p:nvCxnSpPr>
                <p:spPr>
                  <a:xfrm>
                    <a:off x="3499409" y="3465659"/>
                    <a:ext cx="205868" cy="167637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5" name="Google Shape;385;p5"/>
                  <p:cNvCxnSpPr/>
                  <p:nvPr/>
                </p:nvCxnSpPr>
                <p:spPr>
                  <a:xfrm>
                    <a:off x="4538913" y="3704415"/>
                    <a:ext cx="119453" cy="91438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6" name="Google Shape;386;p5"/>
                  <p:cNvCxnSpPr/>
                  <p:nvPr/>
                </p:nvCxnSpPr>
                <p:spPr>
                  <a:xfrm>
                    <a:off x="2930097" y="3501219"/>
                    <a:ext cx="2091715" cy="358134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  <p:cxnSp>
                <p:nvCxnSpPr>
                  <p:cNvPr id="387" name="Google Shape;387;p5"/>
                  <p:cNvCxnSpPr/>
                  <p:nvPr/>
                </p:nvCxnSpPr>
                <p:spPr>
                  <a:xfrm>
                    <a:off x="2744563" y="3331043"/>
                    <a:ext cx="1026795" cy="185415"/>
                  </a:xfrm>
                  <a:prstGeom prst="straightConnector1">
                    <a:avLst/>
                  </a:prstGeom>
                  <a:noFill/>
                  <a:ln>
                    <a:noFill/>
                  </a:ln>
                </p:spPr>
              </p:cxnSp>
            </p:grpSp>
            <p:cxnSp>
              <p:nvCxnSpPr>
                <p:cNvPr id="388" name="Google Shape;388;p5"/>
                <p:cNvCxnSpPr/>
                <p:nvPr/>
              </p:nvCxnSpPr>
              <p:spPr>
                <a:xfrm rot="10800000">
                  <a:off x="798556" y="2599956"/>
                  <a:ext cx="9014" cy="3577579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lg" w="lg" type="triangle"/>
                </a:ln>
              </p:spPr>
            </p:cxnSp>
            <p:cxnSp>
              <p:nvCxnSpPr>
                <p:cNvPr id="389" name="Google Shape;389;p5"/>
                <p:cNvCxnSpPr/>
                <p:nvPr/>
              </p:nvCxnSpPr>
              <p:spPr>
                <a:xfrm>
                  <a:off x="816748" y="6179613"/>
                  <a:ext cx="5088554" cy="1521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lg" w="lg" type="triangle"/>
                </a:ln>
              </p:spPr>
            </p:cxnSp>
            <p:sp>
              <p:nvSpPr>
                <p:cNvPr id="390" name="Google Shape;390;p5"/>
                <p:cNvSpPr txBox="1"/>
                <p:nvPr/>
              </p:nvSpPr>
              <p:spPr>
                <a:xfrm>
                  <a:off x="229606" y="2175981"/>
                  <a:ext cx="1174288" cy="583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Resolution</a:t>
                  </a:r>
                  <a:endParaRPr/>
                </a:p>
              </p:txBody>
            </p:sp>
            <p:sp>
              <p:nvSpPr>
                <p:cNvPr id="391" name="Google Shape;391;p5"/>
                <p:cNvSpPr txBox="1"/>
                <p:nvPr/>
              </p:nvSpPr>
              <p:spPr>
                <a:xfrm>
                  <a:off x="5224777" y="6249822"/>
                  <a:ext cx="1129853" cy="4374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Swath</a:t>
                  </a:r>
                  <a:endParaRPr/>
                </a:p>
              </p:txBody>
            </p:sp>
            <p:sp>
              <p:nvSpPr>
                <p:cNvPr id="392" name="Google Shape;392;p5"/>
                <p:cNvSpPr txBox="1"/>
                <p:nvPr/>
              </p:nvSpPr>
              <p:spPr>
                <a:xfrm>
                  <a:off x="94449" y="3119117"/>
                  <a:ext cx="656249" cy="4374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5"/>
                <p:cNvSpPr txBox="1"/>
                <p:nvPr/>
              </p:nvSpPr>
              <p:spPr>
                <a:xfrm>
                  <a:off x="53250" y="4489021"/>
                  <a:ext cx="745739" cy="4374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10m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5"/>
                <p:cNvSpPr txBox="1"/>
                <p:nvPr/>
              </p:nvSpPr>
              <p:spPr>
                <a:xfrm>
                  <a:off x="-41942" y="5382173"/>
                  <a:ext cx="835227" cy="4374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16m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5"/>
                <p:cNvSpPr txBox="1"/>
                <p:nvPr/>
              </p:nvSpPr>
              <p:spPr>
                <a:xfrm>
                  <a:off x="688002" y="6294421"/>
                  <a:ext cx="954544" cy="4374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50km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5"/>
                <p:cNvSpPr txBox="1"/>
                <p:nvPr/>
              </p:nvSpPr>
              <p:spPr>
                <a:xfrm>
                  <a:off x="3982036" y="6294420"/>
                  <a:ext cx="1242742" cy="437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200km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5"/>
                <p:cNvSpPr txBox="1"/>
                <p:nvPr/>
              </p:nvSpPr>
              <p:spPr>
                <a:xfrm>
                  <a:off x="1561495" y="6294420"/>
                  <a:ext cx="954544" cy="437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70km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5"/>
                <p:cNvSpPr txBox="1"/>
                <p:nvPr/>
              </p:nvSpPr>
              <p:spPr>
                <a:xfrm>
                  <a:off x="2200849" y="6294420"/>
                  <a:ext cx="954544" cy="43742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3EA3F8"/>
                    </a:buClr>
                    <a:buSzPts val="720"/>
                    <a:buFont typeface="Arial"/>
                    <a:buNone/>
                  </a:pPr>
                  <a:r>
                    <a:rPr b="0" i="0" lang="en-US" sz="12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75km</a:t>
                  </a:r>
                  <a:endParaRPr b="0" i="0" sz="12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99" name="Google Shape;399;p5"/>
                <p:cNvCxnSpPr/>
                <p:nvPr/>
              </p:nvCxnSpPr>
              <p:spPr>
                <a:xfrm>
                  <a:off x="2394596" y="6056007"/>
                  <a:ext cx="0" cy="20114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0" name="Google Shape;400;p5"/>
                <p:cNvCxnSpPr/>
                <p:nvPr/>
              </p:nvCxnSpPr>
              <p:spPr>
                <a:xfrm>
                  <a:off x="2130673" y="6056007"/>
                  <a:ext cx="0" cy="20114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1" name="Google Shape;401;p5"/>
                <p:cNvCxnSpPr/>
                <p:nvPr/>
              </p:nvCxnSpPr>
              <p:spPr>
                <a:xfrm>
                  <a:off x="1426258" y="6056007"/>
                  <a:ext cx="0" cy="20114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2" name="Google Shape;402;p5"/>
                <p:cNvCxnSpPr/>
                <p:nvPr/>
              </p:nvCxnSpPr>
              <p:spPr>
                <a:xfrm>
                  <a:off x="4571747" y="6079040"/>
                  <a:ext cx="0" cy="201145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3" name="Google Shape;403;p5"/>
                <p:cNvCxnSpPr/>
                <p:nvPr/>
              </p:nvCxnSpPr>
              <p:spPr>
                <a:xfrm rot="10800000">
                  <a:off x="706170" y="3274930"/>
                  <a:ext cx="191671" cy="104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4" name="Google Shape;404;p5"/>
                <p:cNvCxnSpPr/>
                <p:nvPr/>
              </p:nvCxnSpPr>
              <p:spPr>
                <a:xfrm rot="10800000">
                  <a:off x="694661" y="4674540"/>
                  <a:ext cx="191671" cy="104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405" name="Google Shape;405;p5"/>
                <p:cNvCxnSpPr/>
                <p:nvPr/>
              </p:nvCxnSpPr>
              <p:spPr>
                <a:xfrm rot="10800000">
                  <a:off x="713349" y="5570123"/>
                  <a:ext cx="191671" cy="104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</p:cxnSp>
            <p:sp>
              <p:nvSpPr>
                <p:cNvPr id="406" name="Google Shape;406;p5"/>
                <p:cNvSpPr txBox="1"/>
                <p:nvPr/>
              </p:nvSpPr>
              <p:spPr>
                <a:xfrm>
                  <a:off x="1250357" y="5433768"/>
                  <a:ext cx="1339043" cy="6804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JERS-1 ▼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(1992-1998)</a:t>
                  </a:r>
                  <a:endParaRPr/>
                </a:p>
              </p:txBody>
            </p:sp>
            <p:sp>
              <p:nvSpPr>
                <p:cNvPr id="407" name="Google Shape;407;p5"/>
                <p:cNvSpPr txBox="1"/>
                <p:nvPr/>
              </p:nvSpPr>
              <p:spPr>
                <a:xfrm>
                  <a:off x="1098317" y="4511880"/>
                  <a:ext cx="1313644" cy="68043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ALOS ▼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(2006-2011)</a:t>
                  </a:r>
                  <a:endParaRPr/>
                </a:p>
              </p:txBody>
            </p:sp>
            <p:sp>
              <p:nvSpPr>
                <p:cNvPr id="408" name="Google Shape;408;p5"/>
                <p:cNvSpPr txBox="1"/>
                <p:nvPr/>
              </p:nvSpPr>
              <p:spPr>
                <a:xfrm>
                  <a:off x="932418" y="3154362"/>
                  <a:ext cx="987601" cy="947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▼ 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ALOS-2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(2014-)</a:t>
                  </a:r>
                  <a:endParaRPr/>
                </a:p>
              </p:txBody>
            </p:sp>
            <p:sp>
              <p:nvSpPr>
                <p:cNvPr id="409" name="Google Shape;409;p5"/>
                <p:cNvSpPr txBox="1"/>
                <p:nvPr/>
              </p:nvSpPr>
              <p:spPr>
                <a:xfrm>
                  <a:off x="3727933" y="3166447"/>
                  <a:ext cx="1682651" cy="94775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▼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 ALOS-4</a:t>
                  </a:r>
                  <a:endParaRPr/>
                </a:p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(JFY2023-)</a:t>
                  </a:r>
                  <a:endParaRPr/>
                </a:p>
              </p:txBody>
            </p:sp>
            <p:cxnSp>
              <p:nvCxnSpPr>
                <p:cNvPr id="410" name="Google Shape;410;p5"/>
                <p:cNvCxnSpPr/>
                <p:nvPr/>
              </p:nvCxnSpPr>
              <p:spPr>
                <a:xfrm rot="10800000">
                  <a:off x="830871" y="3291366"/>
                  <a:ext cx="4619311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  <p:sp>
              <p:nvSpPr>
                <p:cNvPr id="411" name="Google Shape;411;p5"/>
                <p:cNvSpPr/>
                <p:nvPr/>
              </p:nvSpPr>
              <p:spPr>
                <a:xfrm rot="-1310708">
                  <a:off x="2297630" y="3465391"/>
                  <a:ext cx="218186" cy="2415984"/>
                </a:xfrm>
                <a:prstGeom prst="upArrow">
                  <a:avLst>
                    <a:gd fmla="val 50000" name="adj1"/>
                    <a:gd fmla="val 117037" name="adj2"/>
                  </a:avLst>
                </a:prstGeom>
                <a:gradFill>
                  <a:gsLst>
                    <a:gs pos="0">
                      <a:srgbClr val="BABABA"/>
                    </a:gs>
                    <a:gs pos="35000">
                      <a:srgbClr val="CFCFCF"/>
                    </a:gs>
                    <a:gs pos="100000">
                      <a:srgbClr val="EDEDED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MS PGothic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" name="Google Shape;412;p5"/>
                <p:cNvSpPr/>
                <p:nvPr/>
              </p:nvSpPr>
              <p:spPr>
                <a:xfrm rot="5400000">
                  <a:off x="2995865" y="2167772"/>
                  <a:ext cx="234832" cy="2244733"/>
                </a:xfrm>
                <a:prstGeom prst="upArrow">
                  <a:avLst>
                    <a:gd fmla="val 50000" name="adj1"/>
                    <a:gd fmla="val 117037" name="adj2"/>
                  </a:avLst>
                </a:prstGeom>
                <a:gradFill>
                  <a:gsLst>
                    <a:gs pos="0">
                      <a:srgbClr val="A6A6E9"/>
                    </a:gs>
                    <a:gs pos="35000">
                      <a:srgbClr val="BFBFF0"/>
                    </a:gs>
                    <a:gs pos="100000">
                      <a:srgbClr val="E5E5FA"/>
                    </a:gs>
                  </a:gsLst>
                  <a:lin ang="16200000" scaled="0"/>
                </a:gradFill>
                <a:ln>
                  <a:noFill/>
                </a:ln>
                <a:effectLst>
                  <a:outerShdw blurRad="40000" rotWithShape="0" dir="5400000" dist="20000">
                    <a:srgbClr val="000000">
                      <a:alpha val="37647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400"/>
                    <a:buFont typeface="MS PGothic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3" name="Google Shape;413;p5"/>
                <p:cNvSpPr txBox="1"/>
                <p:nvPr/>
              </p:nvSpPr>
              <p:spPr>
                <a:xfrm rot="4054046">
                  <a:off x="1823636" y="4313491"/>
                  <a:ext cx="1960729" cy="6887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00"/>
                    <a:buFont typeface="Arial"/>
                    <a:buNone/>
                  </a:pPr>
                  <a:r>
                    <a:rPr b="0" i="0" lang="en-US" sz="11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(1)  Higher resolution</a:t>
                  </a:r>
                  <a:endParaRPr b="0" i="0" sz="11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" name="Google Shape;414;p5"/>
                <p:cNvSpPr txBox="1"/>
                <p:nvPr/>
              </p:nvSpPr>
              <p:spPr>
                <a:xfrm>
                  <a:off x="1866237" y="2830705"/>
                  <a:ext cx="2710836" cy="4131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9933"/>
                    </a:buClr>
                    <a:buSzPts val="1100"/>
                    <a:buFont typeface="Arial"/>
                    <a:buNone/>
                  </a:pPr>
                  <a:r>
                    <a:rPr b="1" i="0" lang="en-US" sz="1100" u="none" cap="none" strike="noStrike">
                      <a:solidFill>
                        <a:srgbClr val="FF9933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(2) Wider observation</a:t>
                  </a:r>
                  <a:endParaRPr/>
                </a:p>
              </p:txBody>
            </p:sp>
          </p:grpSp>
          <p:sp>
            <p:nvSpPr>
              <p:cNvPr id="415" name="Google Shape;415;p5"/>
              <p:cNvSpPr/>
              <p:nvPr/>
            </p:nvSpPr>
            <p:spPr>
              <a:xfrm>
                <a:off x="4385219" y="2534953"/>
                <a:ext cx="1853308" cy="498991"/>
              </a:xfrm>
              <a:prstGeom prst="wedgeRoundRectCallout">
                <a:avLst>
                  <a:gd fmla="val -86732" name="adj1"/>
                  <a:gd fmla="val -74507" name="adj2"/>
                  <a:gd fmla="val 16667" name="adj3"/>
                </a:avLst>
              </a:prstGeom>
              <a:solidFill>
                <a:schemeClr val="lt1"/>
              </a:solidFill>
              <a:ln cap="flat" cmpd="sng" w="2540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-US" sz="10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Maximum L-band SAR resolution</a:t>
                </a:r>
                <a:endParaRPr/>
              </a:p>
            </p:txBody>
          </p:sp>
          <p:pic>
            <p:nvPicPr>
              <p:cNvPr descr="室内, 衛星, 輸送 が含まれている画像&#10;&#10;高い精度で生成された説明" id="416" name="Google Shape;416;p5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3096300" y="3244972"/>
                <a:ext cx="1448845" cy="7244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室内, 輸送 が含まれている画像&#10;&#10;高い精度で生成された説明" id="417" name="Google Shape;417;p5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3122609" y="1699138"/>
                <a:ext cx="1381345" cy="57556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18" name="Google Shape;418;p5"/>
              <p:cNvCxnSpPr/>
              <p:nvPr/>
            </p:nvCxnSpPr>
            <p:spPr>
              <a:xfrm>
                <a:off x="4822020" y="1809946"/>
                <a:ext cx="1483657" cy="0"/>
              </a:xfrm>
              <a:prstGeom prst="straightConnector1">
                <a:avLst/>
              </a:prstGeom>
              <a:noFill/>
              <a:ln cap="flat" cmpd="sng" w="34925">
                <a:solidFill>
                  <a:srgbClr val="FF9933"/>
                </a:solidFill>
                <a:prstDash val="dot"/>
                <a:round/>
                <a:headEnd len="lg" w="lg" type="none"/>
                <a:tailEnd len="lg" w="lg" type="stealth"/>
              </a:ln>
            </p:spPr>
          </p:cxnSp>
        </p:grpSp>
        <p:pic>
          <p:nvPicPr>
            <p:cNvPr descr="テーブル, 座る, 作品, スライス が含まれている画像&#10;&#10;自動的に生成された説明" id="419" name="Google Shape;419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9821131" y="1467987"/>
              <a:ext cx="1127020" cy="5031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0" name="Google Shape;420;p5"/>
          <p:cNvSpPr txBox="1"/>
          <p:nvPr/>
        </p:nvSpPr>
        <p:spPr>
          <a:xfrm>
            <a:off x="8025406" y="4463227"/>
            <a:ext cx="2567945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ALOS-4/PALSAR-3 (200 km)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"/>
          <p:cNvSpPr txBox="1"/>
          <p:nvPr/>
        </p:nvSpPr>
        <p:spPr>
          <a:xfrm>
            <a:off x="7244270" y="4268262"/>
            <a:ext cx="39100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Coverage of 1 repeat cycle (14 days)</a:t>
            </a:r>
            <a:endParaRPr b="1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"/>
          <p:cNvSpPr txBox="1"/>
          <p:nvPr/>
        </p:nvSpPr>
        <p:spPr>
          <a:xfrm>
            <a:off x="7729049" y="6449853"/>
            <a:ext cx="16255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3m resolution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US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 km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swath width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"/>
          <p:cNvSpPr txBox="1"/>
          <p:nvPr/>
        </p:nvSpPr>
        <p:spPr>
          <a:xfrm>
            <a:off x="9434035" y="6449853"/>
            <a:ext cx="162555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3m resolution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b="1" i="0" lang="en-US" sz="11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200 km </a:t>
            </a: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swath width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"/>
          <p:cNvSpPr/>
          <p:nvPr/>
        </p:nvSpPr>
        <p:spPr>
          <a:xfrm>
            <a:off x="149371" y="4368001"/>
            <a:ext cx="6846070" cy="246221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High-performance radar technology enables to find </a:t>
            </a:r>
            <a:r>
              <a:rPr b="1"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signs of disasters </a:t>
            </a: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faster than ever.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land deformation and subsidence up to a few centimeters by comparing by comparing acquired data in the same area at different times.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 the observation frequency (once in 2 weeks) so that disaster prevention agencies can find abnormal changes in timely manner.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Increasing the swath from 50 km to 200 km while keeping the high resolution which enables to observe a broader area at the same time.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lang="en-US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applications:</a:t>
            </a:r>
            <a:endParaRPr/>
          </a:p>
          <a:p>
            <a:pPr indent="-285750" lvl="1" marL="74290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Forest management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-285750" lvl="1" marL="742908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🞐"/>
            </a:pPr>
            <a:r>
              <a:rPr b="1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Monitoring infrastructure displacement</a:t>
            </a: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425" name="Google Shape;425;p5"/>
          <p:cNvSpPr/>
          <p:nvPr/>
        </p:nvSpPr>
        <p:spPr>
          <a:xfrm>
            <a:off x="101514" y="3344923"/>
            <a:ext cx="58863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 Status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Critical operation was successfully completed on 3 July.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Initial calibration and validation is being performed.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Char char="o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Data provision is planned around January 2025 or onwards.</a:t>
            </a:r>
            <a:endParaRPr/>
          </a:p>
        </p:txBody>
      </p:sp>
      <p:sp>
        <p:nvSpPr>
          <p:cNvPr id="426" name="Google Shape;426;p5"/>
          <p:cNvSpPr txBox="1"/>
          <p:nvPr/>
        </p:nvSpPr>
        <p:spPr>
          <a:xfrm>
            <a:off x="6384554" y="955731"/>
            <a:ext cx="1917994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18000" spcFirstLastPara="1" rIns="180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High-resolution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"/>
          <p:cNvSpPr/>
          <p:nvPr/>
        </p:nvSpPr>
        <p:spPr>
          <a:xfrm>
            <a:off x="2466306" y="995614"/>
            <a:ext cx="303429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Launched at 12:06:42 (JST) on 1 July 2024</a:t>
            </a:r>
            <a:endParaRPr/>
          </a:p>
        </p:txBody>
      </p:sp>
      <p:sp>
        <p:nvSpPr>
          <p:cNvPr id="428" name="Google Shape;428;p5"/>
          <p:cNvSpPr/>
          <p:nvPr/>
        </p:nvSpPr>
        <p:spPr>
          <a:xfrm>
            <a:off x="9263354" y="5297347"/>
            <a:ext cx="198186" cy="293553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S P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  <p:pic>
        <p:nvPicPr>
          <p:cNvPr descr="記号, ストリート, 交通, バス が含まれている画像&#10;&#10;自動的に生成された説明" id="429" name="Google Shape;429;p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156645" y="1341668"/>
            <a:ext cx="1028047" cy="105198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"/>
          <p:cNvSpPr/>
          <p:nvPr/>
        </p:nvSpPr>
        <p:spPr>
          <a:xfrm>
            <a:off x="66502" y="105248"/>
            <a:ext cx="1188080" cy="264316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Launched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マップ&#10;&#10;中程度の精度で自動的に生成された説明" id="435" name="Google Shape;4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499" y="1948976"/>
            <a:ext cx="3597091" cy="176732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7" name="Google Shape;4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512" y="1245072"/>
            <a:ext cx="3243525" cy="1593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0041" y="3785672"/>
            <a:ext cx="4608492" cy="307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7918" y="1013549"/>
            <a:ext cx="5457269" cy="3638179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6"/>
          <p:cNvSpPr txBox="1"/>
          <p:nvPr/>
        </p:nvSpPr>
        <p:spPr>
          <a:xfrm>
            <a:off x="1254278" y="0"/>
            <a:ext cx="8352178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ALOS-4 First Light Images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	Wide Swath and High Resolution  </a:t>
            </a: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7008533" y="5322440"/>
            <a:ext cx="4885005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←　Mount Fuji, Japan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(Captured by PALSAR-3 with 3m Resolution  on 15 July 2024)</a:t>
            </a: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-19573" y="916753"/>
            <a:ext cx="642967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Successful Observation with 200km Swath Width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(15 July 2024)</a:t>
            </a: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7067255" y="4732051"/>
            <a:ext cx="5120358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↑</a:t>
            </a: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Central Tokyo, Japan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6"/>
          <p:cNvSpPr txBox="1"/>
          <p:nvPr/>
        </p:nvSpPr>
        <p:spPr>
          <a:xfrm>
            <a:off x="-15770" y="2569357"/>
            <a:ext cx="32110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ALOS-4 image (200 km)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6"/>
          <p:cNvSpPr txBox="1"/>
          <p:nvPr/>
        </p:nvSpPr>
        <p:spPr>
          <a:xfrm>
            <a:off x="1619940" y="3419936"/>
            <a:ext cx="551918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70D1A"/>
                </a:solidFill>
                <a:latin typeface="MS PGothic"/>
                <a:ea typeface="MS PGothic"/>
                <a:cs typeface="MS PGothic"/>
                <a:sym typeface="MS PGothic"/>
              </a:rPr>
              <a:t>ALOS-2 image (50 km)</a:t>
            </a:r>
            <a:endParaRPr sz="1800">
              <a:solidFill>
                <a:schemeClr val="dk1"/>
              </a:solidFill>
              <a:latin typeface="MS PGothic"/>
              <a:ea typeface="MS PGothic"/>
              <a:cs typeface="MS PGothic"/>
              <a:sym typeface="MS P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1" name="Google Shape;4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909" y="1085074"/>
            <a:ext cx="2662645" cy="209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483" y="2969564"/>
            <a:ext cx="10434608" cy="374450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"/>
          <p:cNvSpPr/>
          <p:nvPr/>
        </p:nvSpPr>
        <p:spPr>
          <a:xfrm rot="-1335973">
            <a:off x="1592653" y="2097979"/>
            <a:ext cx="101155" cy="65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7"/>
          <p:cNvSpPr txBox="1"/>
          <p:nvPr/>
        </p:nvSpPr>
        <p:spPr>
          <a:xfrm>
            <a:off x="1254278" y="0"/>
            <a:ext cx="9529336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ALOS-4 First Light Images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	Continuous Observation by L-band SAR  </a:t>
            </a:r>
            <a:endParaRPr/>
          </a:p>
        </p:txBody>
      </p:sp>
      <p:sp>
        <p:nvSpPr>
          <p:cNvPr id="455" name="Google Shape;455;p7"/>
          <p:cNvSpPr txBox="1"/>
          <p:nvPr/>
        </p:nvSpPr>
        <p:spPr>
          <a:xfrm>
            <a:off x="3226675" y="943574"/>
            <a:ext cx="875511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Observation Image of Rondonia, Brazil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(10m Resolution and a 200km Swath Width)</a:t>
            </a:r>
            <a:endParaRPr/>
          </a:p>
        </p:txBody>
      </p:sp>
      <p:sp>
        <p:nvSpPr>
          <p:cNvPr id="456" name="Google Shape;456;p7"/>
          <p:cNvSpPr txBox="1"/>
          <p:nvPr/>
        </p:nvSpPr>
        <p:spPr>
          <a:xfrm>
            <a:off x="3180070" y="1748410"/>
            <a:ext cx="875511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PALSAR, PALSAR-2, and PALSAR-3 are well-suited for forest observation.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Accumulation of data by PALSAR, PALSAR-2 and PALSAR-3 will contribute to forest conservation and management, efforts related to climate change mitigation.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8"/>
          <p:cNvSpPr txBox="1"/>
          <p:nvPr>
            <p:ph type="title"/>
          </p:nvPr>
        </p:nvSpPr>
        <p:spPr>
          <a:xfrm>
            <a:off x="1061312" y="143933"/>
            <a:ext cx="10069375" cy="642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GOSAT-GW: Global Observation SATellite for </a:t>
            </a:r>
            <a:br>
              <a:rPr lang="en-US" sz="3200">
                <a:latin typeface="Arial"/>
                <a:ea typeface="Arial"/>
                <a:cs typeface="Arial"/>
                <a:sym typeface="Arial"/>
              </a:rPr>
            </a:br>
            <a:r>
              <a:rPr lang="en-US" sz="3200">
                <a:latin typeface="Arial"/>
                <a:ea typeface="Arial"/>
                <a:cs typeface="Arial"/>
                <a:sym typeface="Arial"/>
              </a:rPr>
              <a:t>Greenhouse gases and Water cycle</a:t>
            </a:r>
            <a:endParaRPr sz="3200"/>
          </a:p>
        </p:txBody>
      </p:sp>
      <p:sp>
        <p:nvSpPr>
          <p:cNvPr id="462" name="Google Shape;462;p8"/>
          <p:cNvSpPr txBox="1"/>
          <p:nvPr>
            <p:ph idx="12" type="sldNum"/>
          </p:nvPr>
        </p:nvSpPr>
        <p:spPr>
          <a:xfrm>
            <a:off x="11682762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194" y="1811152"/>
            <a:ext cx="1780235" cy="126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15516" y="1501292"/>
            <a:ext cx="2166800" cy="126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2825" y="1493372"/>
            <a:ext cx="1266101" cy="1139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しずく（GCOM-W） 画像" id="466" name="Google Shape;46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04453" y="1157954"/>
            <a:ext cx="2999894" cy="162494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"/>
          <p:cNvSpPr txBox="1"/>
          <p:nvPr/>
        </p:nvSpPr>
        <p:spPr>
          <a:xfrm>
            <a:off x="6506902" y="1004741"/>
            <a:ext cx="568071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mbria Math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Observing Earth's water from space.</a:t>
            </a:r>
            <a:endParaRPr/>
          </a:p>
        </p:txBody>
      </p:sp>
      <p:sp>
        <p:nvSpPr>
          <p:cNvPr id="468" name="Google Shape;468;p8"/>
          <p:cNvSpPr txBox="1"/>
          <p:nvPr/>
        </p:nvSpPr>
        <p:spPr>
          <a:xfrm>
            <a:off x="35066" y="1016319"/>
            <a:ext cx="59277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mbria Math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Observing Greenhouse Gases from space.</a:t>
            </a:r>
            <a:endParaRPr/>
          </a:p>
        </p:txBody>
      </p:sp>
      <p:sp>
        <p:nvSpPr>
          <p:cNvPr id="469" name="Google Shape;469;p8"/>
          <p:cNvSpPr/>
          <p:nvPr/>
        </p:nvSpPr>
        <p:spPr>
          <a:xfrm>
            <a:off x="1849978" y="4195709"/>
            <a:ext cx="1657350" cy="1833341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8"/>
          <p:cNvSpPr/>
          <p:nvPr/>
        </p:nvSpPr>
        <p:spPr>
          <a:xfrm flipH="1" rot="-5400000">
            <a:off x="9215520" y="2944448"/>
            <a:ext cx="1948070" cy="1967456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070C0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69564" y="3075870"/>
            <a:ext cx="6817732" cy="362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51910" y="6054811"/>
            <a:ext cx="3651465" cy="77512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8"/>
          <p:cNvSpPr txBox="1"/>
          <p:nvPr/>
        </p:nvSpPr>
        <p:spPr>
          <a:xfrm>
            <a:off x="2069564" y="2702626"/>
            <a:ext cx="7734836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mbria Math"/>
              <a:buNone/>
            </a:pPr>
            <a:r>
              <a:rPr b="1" i="0" lang="en-US" sz="2800" u="none" cap="none" strike="noStrike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Observing Earth's water and Greenhouse Gases  from space.</a:t>
            </a:r>
            <a:endParaRPr/>
          </a:p>
        </p:txBody>
      </p:sp>
      <p:sp>
        <p:nvSpPr>
          <p:cNvPr id="474" name="Google Shape;474;p8"/>
          <p:cNvSpPr/>
          <p:nvPr/>
        </p:nvSpPr>
        <p:spPr>
          <a:xfrm>
            <a:off x="512598" y="71966"/>
            <a:ext cx="1333695" cy="450719"/>
          </a:xfrm>
          <a:prstGeom prst="roundRect">
            <a:avLst>
              <a:gd fmla="val 16667" name="adj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Forthcoming Launch</a:t>
            </a:r>
            <a:endParaRPr/>
          </a:p>
        </p:txBody>
      </p:sp>
      <p:sp>
        <p:nvSpPr>
          <p:cNvPr id="475" name="Google Shape;475;p8"/>
          <p:cNvSpPr/>
          <p:nvPr/>
        </p:nvSpPr>
        <p:spPr>
          <a:xfrm flipH="1" rot="5400000">
            <a:off x="626795" y="3096108"/>
            <a:ext cx="1948070" cy="1967456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42227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S PGothic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04217" y="976702"/>
            <a:ext cx="1465323" cy="146219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9"/>
          <p:cNvSpPr txBox="1"/>
          <p:nvPr>
            <p:ph type="title"/>
          </p:nvPr>
        </p:nvSpPr>
        <p:spPr>
          <a:xfrm>
            <a:off x="1024467" y="178421"/>
            <a:ext cx="10160000" cy="631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3375" lIns="86750" spcFirstLastPara="1" rIns="86750" wrap="square" tIns="4337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AMSR series and AMSR3</a:t>
            </a:r>
            <a:endParaRPr b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9"/>
          <p:cNvSpPr txBox="1"/>
          <p:nvPr>
            <p:ph idx="12" type="sldNum"/>
          </p:nvPr>
        </p:nvSpPr>
        <p:spPr>
          <a:xfrm>
            <a:off x="11682764" y="6460067"/>
            <a:ext cx="504851" cy="397936"/>
          </a:xfrm>
          <a:prstGeom prst="rect">
            <a:avLst/>
          </a:prstGeom>
          <a:noFill/>
          <a:ln>
            <a:noFill/>
          </a:ln>
        </p:spPr>
        <p:txBody>
          <a:bodyPr anchorCtr="0" anchor="t" bIns="43375" lIns="86750" spcFirstLastPara="1" rIns="86750" wrap="square" tIns="433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fld id="{00000000-1234-1234-1234-123412341234}" type="slidenum">
              <a:rPr b="0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9"/>
          <p:cNvSpPr/>
          <p:nvPr/>
        </p:nvSpPr>
        <p:spPr>
          <a:xfrm>
            <a:off x="408215" y="2641835"/>
            <a:ext cx="1097285" cy="324000"/>
          </a:xfrm>
          <a:prstGeom prst="homePlate">
            <a:avLst>
              <a:gd fmla="val 50000" name="adj"/>
            </a:avLst>
          </a:prstGeom>
          <a:solidFill>
            <a:srgbClr val="3C8C92"/>
          </a:solidFill>
          <a:ln>
            <a:noFill/>
          </a:ln>
          <a:effectLst>
            <a:outerShdw blurRad="50800" rotWithShape="0" algn="tl" dir="2700000" dist="38100">
              <a:schemeClr val="accent2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AMSR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9"/>
          <p:cNvSpPr/>
          <p:nvPr/>
        </p:nvSpPr>
        <p:spPr>
          <a:xfrm>
            <a:off x="4016010" y="2939423"/>
            <a:ext cx="3827189" cy="369332"/>
          </a:xfrm>
          <a:custGeom>
            <a:rect b="b" l="l" r="r" t="t"/>
            <a:pathLst>
              <a:path extrusionOk="0" h="369332" w="3827189">
                <a:moveTo>
                  <a:pt x="0" y="0"/>
                </a:moveTo>
                <a:lnTo>
                  <a:pt x="3642523" y="0"/>
                </a:lnTo>
                <a:lnTo>
                  <a:pt x="3827189" y="184666"/>
                </a:lnTo>
                <a:lnTo>
                  <a:pt x="3642523" y="369332"/>
                </a:lnTo>
                <a:lnTo>
                  <a:pt x="0" y="369332"/>
                </a:lnTo>
                <a:lnTo>
                  <a:pt x="184666" y="184666"/>
                </a:lnTo>
                <a:lnTo>
                  <a:pt x="0" y="0"/>
                </a:lnTo>
                <a:close/>
              </a:path>
            </a:pathLst>
          </a:custGeom>
          <a:solidFill>
            <a:srgbClr val="212167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24000" lIns="256675" spcFirstLastPara="1" rIns="208650" wrap="square" tIns="24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AMSR2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9"/>
          <p:cNvSpPr/>
          <p:nvPr/>
        </p:nvSpPr>
        <p:spPr>
          <a:xfrm>
            <a:off x="7447232" y="3032410"/>
            <a:ext cx="4349385" cy="369332"/>
          </a:xfrm>
          <a:custGeom>
            <a:rect b="b" l="l" r="r" t="t"/>
            <a:pathLst>
              <a:path extrusionOk="0" h="351747" w="4179293">
                <a:moveTo>
                  <a:pt x="0" y="0"/>
                </a:moveTo>
                <a:lnTo>
                  <a:pt x="4003420" y="0"/>
                </a:lnTo>
                <a:lnTo>
                  <a:pt x="4179293" y="175874"/>
                </a:lnTo>
                <a:lnTo>
                  <a:pt x="4003420" y="351747"/>
                </a:lnTo>
                <a:lnTo>
                  <a:pt x="0" y="351747"/>
                </a:lnTo>
                <a:lnTo>
                  <a:pt x="175874" y="175874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rotWithShape="0" algn="tl" dir="2700000" dist="38100">
              <a:srgbClr val="FF0000">
                <a:alpha val="40000"/>
              </a:srgbClr>
            </a:outerShdw>
          </a:effectLst>
        </p:spPr>
        <p:txBody>
          <a:bodyPr anchorCtr="0" anchor="ctr" bIns="24000" lIns="247875" spcFirstLastPara="1" rIns="199875" wrap="square" tIns="24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AMSR3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9"/>
          <p:cNvSpPr/>
          <p:nvPr/>
        </p:nvSpPr>
        <p:spPr>
          <a:xfrm>
            <a:off x="827240" y="2402629"/>
            <a:ext cx="22358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2002-2011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9"/>
          <p:cNvSpPr/>
          <p:nvPr/>
        </p:nvSpPr>
        <p:spPr>
          <a:xfrm>
            <a:off x="6180471" y="2376355"/>
            <a:ext cx="143949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2012-present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9"/>
          <p:cNvSpPr/>
          <p:nvPr/>
        </p:nvSpPr>
        <p:spPr>
          <a:xfrm>
            <a:off x="9991841" y="2336953"/>
            <a:ext cx="11554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 2024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9"/>
          <p:cNvSpPr/>
          <p:nvPr/>
        </p:nvSpPr>
        <p:spPr>
          <a:xfrm>
            <a:off x="1006754" y="2855606"/>
            <a:ext cx="3009256" cy="353109"/>
          </a:xfrm>
          <a:prstGeom prst="homePlate">
            <a:avLst>
              <a:gd fmla="val 50000" name="adj"/>
            </a:avLst>
          </a:prstGeom>
          <a:solidFill>
            <a:srgbClr val="3C8C92"/>
          </a:solidFill>
          <a:ln>
            <a:noFill/>
          </a:ln>
          <a:effectLst>
            <a:outerShdw blurRad="50800" rotWithShape="0" algn="tl" dir="2700000" dist="38100">
              <a:schemeClr val="accent2">
                <a:alpha val="40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AMSR-E</a:t>
            </a:r>
            <a:endParaRPr b="1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9"/>
          <p:cNvSpPr/>
          <p:nvPr/>
        </p:nvSpPr>
        <p:spPr>
          <a:xfrm>
            <a:off x="4073847" y="2441513"/>
            <a:ext cx="1775147" cy="4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Succeed AMSR-E observation</a:t>
            </a:r>
            <a:endParaRPr/>
          </a:p>
        </p:txBody>
      </p:sp>
      <p:pic>
        <p:nvPicPr>
          <p:cNvPr id="492" name="Google Shape;492;p9"/>
          <p:cNvPicPr preferRelativeResize="0"/>
          <p:nvPr/>
        </p:nvPicPr>
        <p:blipFill rotWithShape="1">
          <a:blip r:embed="rId4">
            <a:alphaModFix/>
          </a:blip>
          <a:srcRect b="1996" l="2391" r="35542" t="1761"/>
          <a:stretch/>
        </p:blipFill>
        <p:spPr>
          <a:xfrm>
            <a:off x="443339" y="1020419"/>
            <a:ext cx="1501200" cy="150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93" name="Google Shape;493;p9"/>
          <p:cNvPicPr preferRelativeResize="0"/>
          <p:nvPr/>
        </p:nvPicPr>
        <p:blipFill rotWithShape="1">
          <a:blip r:embed="rId5">
            <a:alphaModFix/>
          </a:blip>
          <a:srcRect b="0" l="1092" r="35633" t="0"/>
          <a:stretch/>
        </p:blipFill>
        <p:spPr>
          <a:xfrm>
            <a:off x="1750721" y="1007792"/>
            <a:ext cx="1501200" cy="1501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94" name="Google Shape;494;p9"/>
          <p:cNvSpPr txBox="1"/>
          <p:nvPr/>
        </p:nvSpPr>
        <p:spPr>
          <a:xfrm>
            <a:off x="589143" y="2021584"/>
            <a:ext cx="1249528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ADEOS-II</a:t>
            </a:r>
            <a:endParaRPr/>
          </a:p>
        </p:txBody>
      </p:sp>
      <p:sp>
        <p:nvSpPr>
          <p:cNvPr id="495" name="Google Shape;495;p9"/>
          <p:cNvSpPr txBox="1"/>
          <p:nvPr/>
        </p:nvSpPr>
        <p:spPr>
          <a:xfrm>
            <a:off x="2059575" y="1159499"/>
            <a:ext cx="1249528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Aqua</a:t>
            </a:r>
            <a:endParaRPr/>
          </a:p>
        </p:txBody>
      </p:sp>
      <p:pic>
        <p:nvPicPr>
          <p:cNvPr descr="245f95a09bde6adbffda294e7c40f172.jpg" id="496" name="Google Shape;496;p9"/>
          <p:cNvPicPr preferRelativeResize="0"/>
          <p:nvPr/>
        </p:nvPicPr>
        <p:blipFill rotWithShape="1">
          <a:blip r:embed="rId6">
            <a:alphaModFix/>
          </a:blip>
          <a:srcRect b="14144" l="28000" r="10022" t="725"/>
          <a:stretch/>
        </p:blipFill>
        <p:spPr>
          <a:xfrm>
            <a:off x="5355976" y="973292"/>
            <a:ext cx="1501200" cy="1501200"/>
          </a:xfrm>
          <a:prstGeom prst="ellipse">
            <a:avLst/>
          </a:prstGeom>
          <a:solidFill>
            <a:srgbClr val="ECECEC"/>
          </a:solidFill>
          <a:ln>
            <a:noFill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497" name="Google Shape;497;p9"/>
          <p:cNvSpPr txBox="1"/>
          <p:nvPr/>
        </p:nvSpPr>
        <p:spPr>
          <a:xfrm>
            <a:off x="5479703" y="1133899"/>
            <a:ext cx="1249528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GCOM-W</a:t>
            </a:r>
            <a:endParaRPr/>
          </a:p>
        </p:txBody>
      </p:sp>
      <p:sp>
        <p:nvSpPr>
          <p:cNvPr id="498" name="Google Shape;498;p9"/>
          <p:cNvSpPr txBox="1"/>
          <p:nvPr/>
        </p:nvSpPr>
        <p:spPr>
          <a:xfrm>
            <a:off x="8825704" y="1838695"/>
            <a:ext cx="1479600" cy="378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1" lang="en-US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GOSAT-GW</a:t>
            </a:r>
            <a:endParaRPr b="1" i="1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9"/>
          <p:cNvSpPr/>
          <p:nvPr/>
        </p:nvSpPr>
        <p:spPr>
          <a:xfrm>
            <a:off x="7871589" y="2563052"/>
            <a:ext cx="2626368" cy="491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Continue &amp; improve</a:t>
            </a:r>
            <a:b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AMSR-E/AMSR2 observation</a:t>
            </a:r>
            <a:endParaRPr/>
          </a:p>
        </p:txBody>
      </p:sp>
      <p:sp>
        <p:nvSpPr>
          <p:cNvPr id="500" name="Google Shape;500;p9"/>
          <p:cNvSpPr/>
          <p:nvPr/>
        </p:nvSpPr>
        <p:spPr>
          <a:xfrm>
            <a:off x="129754" y="3448537"/>
            <a:ext cx="11666863" cy="1131087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S P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9"/>
          <p:cNvSpPr/>
          <p:nvPr/>
        </p:nvSpPr>
        <p:spPr>
          <a:xfrm>
            <a:off x="181765" y="3552753"/>
            <a:ext cx="1331912" cy="766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SST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9"/>
          <p:cNvSpPr/>
          <p:nvPr/>
        </p:nvSpPr>
        <p:spPr>
          <a:xfrm>
            <a:off x="5133377" y="3552752"/>
            <a:ext cx="1295400" cy="533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Snow Depth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9"/>
          <p:cNvSpPr/>
          <p:nvPr/>
        </p:nvSpPr>
        <p:spPr>
          <a:xfrm>
            <a:off x="1257134" y="3552753"/>
            <a:ext cx="1312863" cy="6330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Wind Speed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9"/>
          <p:cNvSpPr/>
          <p:nvPr/>
        </p:nvSpPr>
        <p:spPr>
          <a:xfrm>
            <a:off x="2101739" y="3552756"/>
            <a:ext cx="1295400" cy="7971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Sea Ice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9"/>
          <p:cNvSpPr/>
          <p:nvPr/>
        </p:nvSpPr>
        <p:spPr>
          <a:xfrm>
            <a:off x="4087354" y="3552755"/>
            <a:ext cx="1204287" cy="66528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Rainfall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9"/>
          <p:cNvSpPr/>
          <p:nvPr/>
        </p:nvSpPr>
        <p:spPr>
          <a:xfrm>
            <a:off x="6214900" y="3552753"/>
            <a:ext cx="1295400" cy="599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Soil Moisture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7" name="Google Shape;507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9903" y="3878015"/>
            <a:ext cx="990600" cy="518747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9"/>
          <p:cNvSpPr/>
          <p:nvPr/>
        </p:nvSpPr>
        <p:spPr>
          <a:xfrm>
            <a:off x="2990619" y="3552755"/>
            <a:ext cx="1295400" cy="731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Water Vapor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26330" y="3891055"/>
            <a:ext cx="576263" cy="58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64844" y="3910957"/>
            <a:ext cx="854075" cy="39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81770" y="3903241"/>
            <a:ext cx="661591" cy="483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3046" y="3906834"/>
            <a:ext cx="614455" cy="4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298246" y="3984191"/>
            <a:ext cx="1008855" cy="27681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9"/>
          <p:cNvSpPr/>
          <p:nvPr/>
        </p:nvSpPr>
        <p:spPr>
          <a:xfrm>
            <a:off x="306024" y="3560914"/>
            <a:ext cx="7060944" cy="90440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S P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9"/>
          <p:cNvSpPr txBox="1"/>
          <p:nvPr/>
        </p:nvSpPr>
        <p:spPr>
          <a:xfrm>
            <a:off x="491777" y="3247383"/>
            <a:ext cx="207822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AMSR Products</a:t>
            </a:r>
            <a:endParaRPr b="1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9"/>
          <p:cNvSpPr/>
          <p:nvPr/>
        </p:nvSpPr>
        <p:spPr>
          <a:xfrm>
            <a:off x="7433332" y="3564991"/>
            <a:ext cx="4293445" cy="900332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S PGothic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9"/>
          <p:cNvSpPr txBox="1"/>
          <p:nvPr/>
        </p:nvSpPr>
        <p:spPr>
          <a:xfrm>
            <a:off x="8452017" y="3472846"/>
            <a:ext cx="2425755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91425" spcFirstLastPara="1" rIns="91425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New Products in AMSR3</a:t>
            </a:r>
            <a:endParaRPr b="1" i="0" sz="1600" u="none" cap="none" strike="noStrik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8" name="Google Shape;518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25762" y="3852301"/>
            <a:ext cx="1039391" cy="54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9"/>
          <p:cNvPicPr preferRelativeResize="0"/>
          <p:nvPr/>
        </p:nvPicPr>
        <p:blipFill rotWithShape="1">
          <a:blip r:embed="rId13">
            <a:alphaModFix/>
          </a:blip>
          <a:srcRect b="9630" l="861" r="1805" t="13998"/>
          <a:stretch/>
        </p:blipFill>
        <p:spPr>
          <a:xfrm>
            <a:off x="3251423" y="3906013"/>
            <a:ext cx="764587" cy="463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9"/>
          <p:cNvPicPr preferRelativeResize="0"/>
          <p:nvPr/>
        </p:nvPicPr>
        <p:blipFill rotWithShape="1">
          <a:blip r:embed="rId14">
            <a:alphaModFix/>
          </a:blip>
          <a:srcRect b="59906" l="12053" r="80199" t="29873"/>
          <a:stretch/>
        </p:blipFill>
        <p:spPr>
          <a:xfrm>
            <a:off x="7793207" y="3882029"/>
            <a:ext cx="713008" cy="564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929574" y="3891058"/>
            <a:ext cx="1033772" cy="482447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9"/>
          <p:cNvSpPr/>
          <p:nvPr/>
        </p:nvSpPr>
        <p:spPr>
          <a:xfrm>
            <a:off x="8889179" y="3618697"/>
            <a:ext cx="1295400" cy="494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Snowfall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9"/>
          <p:cNvSpPr/>
          <p:nvPr/>
        </p:nvSpPr>
        <p:spPr>
          <a:xfrm>
            <a:off x="10319771" y="3618695"/>
            <a:ext cx="1331912" cy="4396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High-res. SST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9"/>
          <p:cNvSpPr/>
          <p:nvPr/>
        </p:nvSpPr>
        <p:spPr>
          <a:xfrm>
            <a:off x="7515099" y="3618698"/>
            <a:ext cx="1295400" cy="272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High-Freq. CH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S PGothic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9"/>
          <p:cNvSpPr txBox="1"/>
          <p:nvPr/>
        </p:nvSpPr>
        <p:spPr>
          <a:xfrm>
            <a:off x="7480895" y="4599871"/>
            <a:ext cx="4454294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Continue achievements of past AMSRs, and respond to new user needs by;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・New high-frequency channel; and</a:t>
            </a:r>
            <a:endParaRPr/>
          </a:p>
          <a:p>
            <a:pPr indent="173034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・Improve spatial resolution of products</a:t>
            </a:r>
            <a:endParaRPr/>
          </a:p>
        </p:txBody>
      </p:sp>
      <p:sp>
        <p:nvSpPr>
          <p:cNvPr id="526" name="Google Shape;526;p9"/>
          <p:cNvSpPr txBox="1"/>
          <p:nvPr/>
        </p:nvSpPr>
        <p:spPr>
          <a:xfrm>
            <a:off x="183664" y="4609966"/>
            <a:ext cx="3134113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Demonstration for operational utilization (NWP, Fisheries)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・8 geophysical products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3C8C92"/>
                </a:solidFill>
                <a:latin typeface="Calibri"/>
                <a:ea typeface="Calibri"/>
                <a:cs typeface="Calibri"/>
                <a:sym typeface="Calibri"/>
              </a:rPr>
              <a:t>・Spatial resolution less then 50km</a:t>
            </a:r>
            <a:endParaRPr b="1" i="0" sz="1600" u="none" cap="none" strike="noStrike">
              <a:solidFill>
                <a:srgbClr val="3C8C9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9"/>
          <p:cNvSpPr txBox="1"/>
          <p:nvPr/>
        </p:nvSpPr>
        <p:spPr>
          <a:xfrm>
            <a:off x="3497286" y="4609966"/>
            <a:ext cx="3945175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Establish operational utilization by </a:t>
            </a:r>
            <a:b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improved data latency</a:t>
            </a:r>
            <a:endParaRPr/>
          </a:p>
          <a:p>
            <a:pPr indent="-88898" lvl="0" marL="888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・Disseminate global &lt; 2.5H &amp; Japan area &lt; ~16min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Climate change monitoring by long-term observation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・Consistency with AMSR-E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・Improved calibration accuracy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EORC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_EORC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2024-01-19T06:00:40Z</dcterms:created>
  <dc:creator>中村　祐子</dc:creator>
</cp:coreProperties>
</file>