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797675" cy="9926625"/>
  <p:embeddedFontLst>
    <p:embeddedFont>
      <p:font typeface="Montserrat"/>
      <p:regular r:id="rId15"/>
      <p:bold r:id="rId16"/>
      <p:italic r:id="rId17"/>
      <p:boldItalic r:id="rId18"/>
    </p:embeddedFont>
    <p:embeddedFont>
      <p:font typeface="Palatino Linotype"/>
      <p:regular r:id="rId19"/>
      <p:bold r:id="rId20"/>
      <p:italic r:id="rId21"/>
      <p:boldItalic r:id="rId22"/>
    </p:embeddedFont>
    <p:embeddedFont>
      <p:font typeface="Gill Sans"/>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iXFlraZE8kL46G0W/cYzKTWOa2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355801-1A8E-4AC1-934D-2D17AC71EC5A}">
  <a:tblStyle styleId="{97355801-1A8E-4AC1-934D-2D17AC71EC5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alatinoLinotype-bold.fntdata"/><Relationship Id="rId22" Type="http://schemas.openxmlformats.org/officeDocument/2006/relationships/font" Target="fonts/PalatinoLinotype-boldItalic.fntdata"/><Relationship Id="rId21" Type="http://schemas.openxmlformats.org/officeDocument/2006/relationships/font" Target="fonts/PalatinoLinotype-italic.fntdata"/><Relationship Id="rId24" Type="http://schemas.openxmlformats.org/officeDocument/2006/relationships/font" Target="fonts/GillSans-bold.fntdata"/><Relationship Id="rId23" Type="http://schemas.openxmlformats.org/officeDocument/2006/relationships/font" Target="fonts/Gill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Montserrat-regular.fntdata"/><Relationship Id="rId14" Type="http://schemas.openxmlformats.org/officeDocument/2006/relationships/slide" Target="slides/slide9.xml"/><Relationship Id="rId17" Type="http://schemas.openxmlformats.org/officeDocument/2006/relationships/font" Target="fonts/Montserrat-italic.fntdata"/><Relationship Id="rId16" Type="http://schemas.openxmlformats.org/officeDocument/2006/relationships/font" Target="fonts/Montserrat-bold.fntdata"/><Relationship Id="rId19" Type="http://schemas.openxmlformats.org/officeDocument/2006/relationships/font" Target="fonts/PalatinoLinotype-regular.fntdata"/><Relationship Id="rId18" Type="http://schemas.openxmlformats.org/officeDocument/2006/relationships/font" Target="fonts/Montserra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p>
        </p:txBody>
      </p:sp>
      <p:sp>
        <p:nvSpPr>
          <p:cNvPr id="70" name="Google Shape;70;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7.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1"/>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
        <p:nvSpPr>
          <p:cNvPr id="29" name="Google Shape;29;p12"/>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3"/>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13"/>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1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5"/>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5"/>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0" Type="http://schemas.openxmlformats.org/officeDocument/2006/relationships/image" Target="../media/image25.png"/><Relationship Id="rId22" Type="http://schemas.openxmlformats.org/officeDocument/2006/relationships/image" Target="../media/image33.jpg"/><Relationship Id="rId21" Type="http://schemas.openxmlformats.org/officeDocument/2006/relationships/image" Target="../media/image15.png"/><Relationship Id="rId24" Type="http://schemas.openxmlformats.org/officeDocument/2006/relationships/image" Target="../media/image35.jpg"/><Relationship Id="rId23"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28.png"/><Relationship Id="rId26" Type="http://schemas.openxmlformats.org/officeDocument/2006/relationships/image" Target="../media/image23.jpg"/><Relationship Id="rId25" Type="http://schemas.openxmlformats.org/officeDocument/2006/relationships/image" Target="../media/image34.jpg"/><Relationship Id="rId5" Type="http://schemas.openxmlformats.org/officeDocument/2006/relationships/image" Target="../media/image10.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13.png"/><Relationship Id="rId11" Type="http://schemas.openxmlformats.org/officeDocument/2006/relationships/image" Target="../media/image20.png"/><Relationship Id="rId10" Type="http://schemas.openxmlformats.org/officeDocument/2006/relationships/image" Target="../media/image18.png"/><Relationship Id="rId13" Type="http://schemas.openxmlformats.org/officeDocument/2006/relationships/image" Target="../media/image19.png"/><Relationship Id="rId12" Type="http://schemas.openxmlformats.org/officeDocument/2006/relationships/image" Target="../media/image9.png"/><Relationship Id="rId15" Type="http://schemas.openxmlformats.org/officeDocument/2006/relationships/image" Target="../media/image16.png"/><Relationship Id="rId14" Type="http://schemas.openxmlformats.org/officeDocument/2006/relationships/image" Target="../media/image31.jpg"/><Relationship Id="rId17" Type="http://schemas.openxmlformats.org/officeDocument/2006/relationships/image" Target="../media/image26.jpg"/><Relationship Id="rId16" Type="http://schemas.openxmlformats.org/officeDocument/2006/relationships/image" Target="../media/image32.png"/><Relationship Id="rId19" Type="http://schemas.openxmlformats.org/officeDocument/2006/relationships/image" Target="../media/image27.png"/><Relationship Id="rId18"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20" Type="http://schemas.openxmlformats.org/officeDocument/2006/relationships/image" Target="../media/image48.png"/><Relationship Id="rId22" Type="http://schemas.openxmlformats.org/officeDocument/2006/relationships/image" Target="../media/image54.png"/><Relationship Id="rId21" Type="http://schemas.openxmlformats.org/officeDocument/2006/relationships/image" Target="../media/image52.png"/><Relationship Id="rId24" Type="http://schemas.openxmlformats.org/officeDocument/2006/relationships/image" Target="../media/image53.png"/><Relationship Id="rId23"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36.png"/><Relationship Id="rId26" Type="http://schemas.openxmlformats.org/officeDocument/2006/relationships/image" Target="../media/image62.png"/><Relationship Id="rId25" Type="http://schemas.openxmlformats.org/officeDocument/2006/relationships/image" Target="../media/image50.png"/><Relationship Id="rId28" Type="http://schemas.openxmlformats.org/officeDocument/2006/relationships/image" Target="../media/image58.png"/><Relationship Id="rId27" Type="http://schemas.openxmlformats.org/officeDocument/2006/relationships/image" Target="../media/image56.png"/><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55.png"/><Relationship Id="rId8" Type="http://schemas.openxmlformats.org/officeDocument/2006/relationships/image" Target="../media/image46.png"/><Relationship Id="rId11" Type="http://schemas.openxmlformats.org/officeDocument/2006/relationships/image" Target="../media/image41.png"/><Relationship Id="rId10" Type="http://schemas.openxmlformats.org/officeDocument/2006/relationships/image" Target="../media/image51.png"/><Relationship Id="rId13" Type="http://schemas.openxmlformats.org/officeDocument/2006/relationships/image" Target="../media/image38.png"/><Relationship Id="rId12" Type="http://schemas.openxmlformats.org/officeDocument/2006/relationships/image" Target="../media/image43.png"/><Relationship Id="rId15" Type="http://schemas.openxmlformats.org/officeDocument/2006/relationships/image" Target="../media/image44.png"/><Relationship Id="rId14" Type="http://schemas.openxmlformats.org/officeDocument/2006/relationships/image" Target="../media/image45.png"/><Relationship Id="rId17" Type="http://schemas.openxmlformats.org/officeDocument/2006/relationships/image" Target="../media/image37.png"/><Relationship Id="rId16" Type="http://schemas.openxmlformats.org/officeDocument/2006/relationships/image" Target="../media/image40.png"/><Relationship Id="rId19" Type="http://schemas.openxmlformats.org/officeDocument/2006/relationships/image" Target="../media/image47.png"/><Relationship Id="rId18"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nesc.nier.go.kr/" TargetMode="Externa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t>CEOS Plenary 2024</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US" sz="4000">
                <a:latin typeface="Montserrat"/>
                <a:ea typeface="Montserrat"/>
                <a:cs typeface="Montserrat"/>
                <a:sym typeface="Montserrat"/>
              </a:rPr>
              <a:t>GEMS status and plan</a:t>
            </a:r>
            <a:endParaRPr i="1" sz="4000">
              <a:latin typeface="Montserrat"/>
              <a:ea typeface="Montserrat"/>
              <a:cs typeface="Montserrat"/>
              <a:sym typeface="Montserrat"/>
            </a:endParaRPr>
          </a:p>
        </p:txBody>
      </p:sp>
      <p:sp>
        <p:nvSpPr>
          <p:cNvPr id="67" name="Google Shape;67;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Jaehoon Jeong, NIER</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7.1.3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38th CEOS Plenary</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Montreal, Canada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23rd - 24th October,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overview</a:t>
            </a:r>
            <a:endParaRPr b="0" i="0" sz="1400" u="none" cap="none" strike="noStrike">
              <a:solidFill>
                <a:srgbClr val="000000"/>
              </a:solidFill>
              <a:latin typeface="Montserrat"/>
              <a:ea typeface="Montserrat"/>
              <a:cs typeface="Montserrat"/>
              <a:sym typeface="Montserrat"/>
            </a:endParaRPr>
          </a:p>
        </p:txBody>
      </p:sp>
      <p:pic>
        <p:nvPicPr>
          <p:cNvPr id="73" name="Google Shape;73;p2"/>
          <p:cNvPicPr preferRelativeResize="0"/>
          <p:nvPr/>
        </p:nvPicPr>
        <p:blipFill rotWithShape="1">
          <a:blip r:embed="rId3">
            <a:alphaModFix/>
          </a:blip>
          <a:srcRect b="2801" l="18568" r="20148" t="1754"/>
          <a:stretch/>
        </p:blipFill>
        <p:spPr>
          <a:xfrm>
            <a:off x="6908801" y="2636565"/>
            <a:ext cx="2215227" cy="1183641"/>
          </a:xfrm>
          <a:prstGeom prst="rect">
            <a:avLst/>
          </a:prstGeom>
          <a:noFill/>
          <a:ln cap="flat" cmpd="sng" w="9525">
            <a:solidFill>
              <a:schemeClr val="dk1"/>
            </a:solidFill>
            <a:prstDash val="solid"/>
            <a:round/>
            <a:headEnd len="sm" w="sm" type="none"/>
            <a:tailEnd len="sm" w="sm" type="none"/>
          </a:ln>
        </p:spPr>
      </p:pic>
      <p:graphicFrame>
        <p:nvGraphicFramePr>
          <p:cNvPr id="74" name="Google Shape;74;p2"/>
          <p:cNvGraphicFramePr/>
          <p:nvPr/>
        </p:nvGraphicFramePr>
        <p:xfrm>
          <a:off x="639545" y="4120112"/>
          <a:ext cx="3000000" cy="3000000"/>
        </p:xfrm>
        <a:graphic>
          <a:graphicData uri="http://schemas.openxmlformats.org/drawingml/2006/table">
            <a:tbl>
              <a:tblPr>
                <a:noFill/>
                <a:tableStyleId>{97355801-1A8E-4AC1-934D-2D17AC71EC5A}</a:tableStyleId>
              </a:tblPr>
              <a:tblGrid>
                <a:gridCol w="3475425"/>
                <a:gridCol w="7501350"/>
              </a:tblGrid>
              <a:tr h="285050">
                <a:tc gridSpan="2">
                  <a:txBody>
                    <a:bodyPr/>
                    <a:lstStyle/>
                    <a:p>
                      <a:pPr indent="0" lvl="0" marL="0" marR="0" rtl="0" algn="ctr">
                        <a:lnSpc>
                          <a:spcPct val="100000"/>
                        </a:lnSpc>
                        <a:spcBef>
                          <a:spcPts val="0"/>
                        </a:spcBef>
                        <a:spcAft>
                          <a:spcPts val="0"/>
                        </a:spcAft>
                        <a:buNone/>
                      </a:pPr>
                      <a:r>
                        <a:rPr b="1" lang="en-US" sz="1800" u="none" cap="none" strike="noStrike">
                          <a:latin typeface="Arial"/>
                          <a:ea typeface="Arial"/>
                          <a:cs typeface="Arial"/>
                          <a:sym typeface="Arial"/>
                        </a:rPr>
                        <a:t>GEMS overview</a:t>
                      </a:r>
                      <a:endParaRPr b="1" sz="1800" u="none" cap="none" strike="noStrike">
                        <a:latin typeface="Arial"/>
                        <a:ea typeface="Arial"/>
                        <a:cs typeface="Arial"/>
                        <a:sym typeface="Arial"/>
                      </a:endParaRPr>
                    </a:p>
                  </a:txBody>
                  <a:tcPr marT="24950" marB="24950" marR="49925" marL="104000" anchor="ctr"/>
                </a:tc>
                <a:tc hMerge="1"/>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Main Targets</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O</a:t>
                      </a:r>
                      <a:r>
                        <a:rPr baseline="-25000" lang="en-US" sz="1400" u="none" cap="none" strike="noStrike">
                          <a:latin typeface="Arial"/>
                          <a:ea typeface="Arial"/>
                          <a:cs typeface="Arial"/>
                          <a:sym typeface="Arial"/>
                        </a:rPr>
                        <a:t>3</a:t>
                      </a:r>
                      <a:r>
                        <a:rPr lang="en-US" sz="1400" u="none" cap="none" strike="noStrike">
                          <a:latin typeface="Arial"/>
                          <a:ea typeface="Arial"/>
                          <a:cs typeface="Arial"/>
                          <a:sym typeface="Arial"/>
                        </a:rPr>
                        <a:t>, SO</a:t>
                      </a:r>
                      <a:r>
                        <a:rPr baseline="-25000" lang="en-US" sz="1400" u="none" cap="none" strike="noStrike">
                          <a:latin typeface="Arial"/>
                          <a:ea typeface="Arial"/>
                          <a:cs typeface="Arial"/>
                          <a:sym typeface="Arial"/>
                        </a:rPr>
                        <a:t>2</a:t>
                      </a:r>
                      <a:r>
                        <a:rPr lang="en-US" sz="1400" u="none" cap="none" strike="noStrike">
                          <a:latin typeface="Arial"/>
                          <a:ea typeface="Arial"/>
                          <a:cs typeface="Arial"/>
                          <a:sym typeface="Arial"/>
                        </a:rPr>
                        <a:t>, NO</a:t>
                      </a:r>
                      <a:r>
                        <a:rPr baseline="-25000" lang="en-US" sz="1400" u="none" cap="none" strike="noStrike">
                          <a:latin typeface="Arial"/>
                          <a:ea typeface="Arial"/>
                          <a:cs typeface="Arial"/>
                          <a:sym typeface="Arial"/>
                        </a:rPr>
                        <a:t>2</a:t>
                      </a:r>
                      <a:r>
                        <a:rPr lang="en-US" sz="1400" u="none" cap="none" strike="noStrike">
                          <a:latin typeface="Arial"/>
                          <a:ea typeface="Arial"/>
                          <a:cs typeface="Arial"/>
                          <a:sym typeface="Arial"/>
                        </a:rPr>
                        <a:t>, HCHO, Aerosol and so on</a:t>
                      </a:r>
                      <a:endParaRPr sz="1400" u="none" cap="none" strike="noStrike">
                        <a:latin typeface="Arial"/>
                        <a:ea typeface="Arial"/>
                        <a:cs typeface="Arial"/>
                        <a:sym typeface="Arial"/>
                      </a:endParaRPr>
                    </a:p>
                  </a:txBody>
                  <a:tcPr marT="24950" marB="24950" marR="49925" marL="104000" anchor="ctr"/>
                </a:tc>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Mission Period</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10 years</a:t>
                      </a:r>
                      <a:endParaRPr sz="1400" u="none" cap="none" strike="noStrike">
                        <a:latin typeface="Arial"/>
                        <a:ea typeface="Arial"/>
                        <a:cs typeface="Arial"/>
                        <a:sym typeface="Arial"/>
                      </a:endParaRPr>
                    </a:p>
                  </a:txBody>
                  <a:tcPr marT="24950" marB="24950" marR="49925" marL="104000" anchor="ctr"/>
                </a:tc>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Scan Area</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5,000km x 5,000km(5°S – 45°N, 75°E – 145°E)</a:t>
                      </a:r>
                      <a:endParaRPr sz="1400" u="none" cap="none" strike="noStrike">
                        <a:latin typeface="Arial"/>
                        <a:ea typeface="Arial"/>
                        <a:cs typeface="Arial"/>
                        <a:sym typeface="Arial"/>
                      </a:endParaRPr>
                    </a:p>
                  </a:txBody>
                  <a:tcPr marT="24950" marB="24950" marR="49925" marL="104000" anchor="ctr"/>
                </a:tc>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Spatial Resolution</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3.5km x 8km (Ozone Profile &amp; CHOCHO: 14x32km, SO</a:t>
                      </a:r>
                      <a:r>
                        <a:rPr baseline="-25000" lang="en-US" sz="1400" u="none" cap="none" strike="noStrike">
                          <a:latin typeface="Arial"/>
                          <a:ea typeface="Arial"/>
                          <a:cs typeface="Arial"/>
                          <a:sym typeface="Arial"/>
                        </a:rPr>
                        <a:t>2</a:t>
                      </a:r>
                      <a:r>
                        <a:rPr lang="en-US" sz="1400" u="none" cap="none" strike="noStrike">
                          <a:latin typeface="Arial"/>
                          <a:ea typeface="Arial"/>
                          <a:cs typeface="Arial"/>
                          <a:sym typeface="Arial"/>
                        </a:rPr>
                        <a:t>: 7x16km)</a:t>
                      </a:r>
                      <a:endParaRPr sz="1400" u="none" cap="none" strike="noStrike">
                        <a:latin typeface="Arial"/>
                        <a:ea typeface="Arial"/>
                        <a:cs typeface="Arial"/>
                        <a:sym typeface="Arial"/>
                      </a:endParaRPr>
                    </a:p>
                  </a:txBody>
                  <a:tcPr marT="24950" marB="24950" marR="49925" marL="104000" anchor="ctr"/>
                </a:tc>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Time Resolution</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8 times on average (30min scanning, 30min stand-by)</a:t>
                      </a:r>
                      <a:endParaRPr sz="1400" u="none" cap="none" strike="noStrike">
                        <a:latin typeface="Arial"/>
                        <a:ea typeface="Arial"/>
                        <a:cs typeface="Arial"/>
                        <a:sym typeface="Arial"/>
                      </a:endParaRPr>
                    </a:p>
                  </a:txBody>
                  <a:tcPr marT="24950" marB="24950" marR="49925" marL="104000" anchor="ctr"/>
                </a:tc>
              </a:tr>
              <a:tr h="282600">
                <a:tc>
                  <a:txBody>
                    <a:bodyPr/>
                    <a:lstStyle/>
                    <a:p>
                      <a:pPr indent="0" lvl="0" marL="0" marR="0" rtl="0" algn="ctr">
                        <a:lnSpc>
                          <a:spcPct val="120000"/>
                        </a:lnSpc>
                        <a:spcBef>
                          <a:spcPts val="0"/>
                        </a:spcBef>
                        <a:spcAft>
                          <a:spcPts val="0"/>
                        </a:spcAft>
                        <a:buClr>
                          <a:schemeClr val="dk1"/>
                        </a:buClr>
                        <a:buSzPts val="1600"/>
                        <a:buFont typeface="Noto Sans Symbols"/>
                        <a:buNone/>
                      </a:pPr>
                      <a:r>
                        <a:rPr lang="en-US" sz="1600" u="none" cap="none" strike="noStrike">
                          <a:solidFill>
                            <a:schemeClr val="dk1"/>
                          </a:solidFill>
                          <a:latin typeface="Arial"/>
                          <a:ea typeface="Arial"/>
                          <a:cs typeface="Arial"/>
                          <a:sym typeface="Arial"/>
                        </a:rPr>
                        <a:t>Spectral</a:t>
                      </a:r>
                      <a:r>
                        <a:rPr b="0" i="0" lang="en-US" sz="1600" u="none" cap="none" strike="noStrike">
                          <a:solidFill>
                            <a:srgbClr val="000000"/>
                          </a:solidFill>
                          <a:latin typeface="Arial"/>
                          <a:ea typeface="Arial"/>
                          <a:cs typeface="Arial"/>
                          <a:sym typeface="Arial"/>
                        </a:rPr>
                        <a:t> Re</a:t>
                      </a:r>
                      <a:r>
                        <a:rPr lang="en-US" sz="1600" u="none" cap="none" strike="noStrike">
                          <a:solidFill>
                            <a:schemeClr val="dk1"/>
                          </a:solidFill>
                          <a:latin typeface="Arial"/>
                          <a:ea typeface="Arial"/>
                          <a:cs typeface="Arial"/>
                          <a:sym typeface="Arial"/>
                        </a:rPr>
                        <a:t>solution</a:t>
                      </a:r>
                      <a:endParaRPr sz="1600" u="none" cap="none" strike="noStrike">
                        <a:solidFill>
                          <a:schemeClr val="dk1"/>
                        </a:solidFill>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UV-VIS, 300-500nm</a:t>
                      </a:r>
                      <a:endParaRPr sz="1400" u="none" cap="none" strike="noStrike">
                        <a:latin typeface="Arial"/>
                        <a:ea typeface="Arial"/>
                        <a:cs typeface="Arial"/>
                        <a:sym typeface="Arial"/>
                      </a:endParaRPr>
                    </a:p>
                  </a:txBody>
                  <a:tcPr marT="24950" marB="24950" marR="49925" marL="104000" anchor="ctr"/>
                </a:tc>
              </a:tr>
              <a:tr h="260550">
                <a:tc>
                  <a:txBody>
                    <a:bodyPr/>
                    <a:lstStyle/>
                    <a:p>
                      <a:pPr indent="0" lvl="0" marL="0" marR="0" rtl="0" algn="ctr">
                        <a:lnSpc>
                          <a:spcPct val="100000"/>
                        </a:lnSpc>
                        <a:spcBef>
                          <a:spcPts val="0"/>
                        </a:spcBef>
                        <a:spcAft>
                          <a:spcPts val="0"/>
                        </a:spcAft>
                        <a:buNone/>
                      </a:pPr>
                      <a:r>
                        <a:rPr lang="en-US" sz="1600" u="none" cap="none" strike="noStrike">
                          <a:latin typeface="Arial"/>
                          <a:ea typeface="Arial"/>
                          <a:cs typeface="Arial"/>
                          <a:sym typeface="Arial"/>
                        </a:rPr>
                        <a:t>Obit/Height/Longitude</a:t>
                      </a:r>
                      <a:endParaRPr sz="1600" u="none" cap="none" strike="noStrike">
                        <a:latin typeface="Arial"/>
                        <a:ea typeface="Arial"/>
                        <a:cs typeface="Arial"/>
                        <a:sym typeface="Arial"/>
                      </a:endParaRPr>
                    </a:p>
                  </a:txBody>
                  <a:tcPr marT="24950" marB="24950" marR="49925" marL="104000" anchor="ctr"/>
                </a:tc>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Geostationary satellite/36,000km/128°E</a:t>
                      </a:r>
                      <a:endParaRPr sz="1400" u="none" cap="none" strike="noStrike">
                        <a:latin typeface="Arial"/>
                        <a:ea typeface="Arial"/>
                        <a:cs typeface="Arial"/>
                        <a:sym typeface="Arial"/>
                      </a:endParaRPr>
                    </a:p>
                  </a:txBody>
                  <a:tcPr marT="24950" marB="24950" marR="49925" marL="104000" anchor="ctr"/>
                </a:tc>
              </a:tr>
            </a:tbl>
          </a:graphicData>
        </a:graphic>
      </p:graphicFrame>
      <p:pic>
        <p:nvPicPr>
          <p:cNvPr descr="C:\Users\NIER\Desktop\_DSC3010.jpg" id="75" name="Google Shape;75;p2"/>
          <p:cNvPicPr preferRelativeResize="0"/>
          <p:nvPr/>
        </p:nvPicPr>
        <p:blipFill rotWithShape="1">
          <a:blip r:embed="rId4">
            <a:alphaModFix/>
          </a:blip>
          <a:srcRect b="8428" l="0" r="0" t="7610"/>
          <a:stretch/>
        </p:blipFill>
        <p:spPr>
          <a:xfrm>
            <a:off x="9241286" y="2625860"/>
            <a:ext cx="2359693" cy="1162266"/>
          </a:xfrm>
          <a:prstGeom prst="rect">
            <a:avLst/>
          </a:prstGeom>
          <a:noFill/>
          <a:ln>
            <a:noFill/>
          </a:ln>
        </p:spPr>
      </p:pic>
      <p:sp>
        <p:nvSpPr>
          <p:cNvPr id="76" name="Google Shape;76;p2"/>
          <p:cNvSpPr/>
          <p:nvPr/>
        </p:nvSpPr>
        <p:spPr>
          <a:xfrm>
            <a:off x="9241286" y="3792010"/>
            <a:ext cx="2375044" cy="309600"/>
          </a:xfrm>
          <a:custGeom>
            <a:rect b="b" l="l" r="r" t="t"/>
            <a:pathLst>
              <a:path extrusionOk="0" h="383539" w="2675254">
                <a:moveTo>
                  <a:pt x="2674645" y="0"/>
                </a:moveTo>
                <a:lnTo>
                  <a:pt x="0" y="0"/>
                </a:lnTo>
                <a:lnTo>
                  <a:pt x="0" y="275539"/>
                </a:lnTo>
                <a:lnTo>
                  <a:pt x="1687" y="337977"/>
                </a:lnTo>
                <a:lnTo>
                  <a:pt x="13500" y="370039"/>
                </a:lnTo>
                <a:lnTo>
                  <a:pt x="45562" y="381852"/>
                </a:lnTo>
                <a:lnTo>
                  <a:pt x="108000" y="383540"/>
                </a:lnTo>
                <a:lnTo>
                  <a:pt x="2566644" y="383540"/>
                </a:lnTo>
                <a:lnTo>
                  <a:pt x="2629082" y="381852"/>
                </a:lnTo>
                <a:lnTo>
                  <a:pt x="2661145" y="370039"/>
                </a:lnTo>
                <a:lnTo>
                  <a:pt x="2672957" y="337977"/>
                </a:lnTo>
                <a:lnTo>
                  <a:pt x="2674645" y="275539"/>
                </a:lnTo>
                <a:lnTo>
                  <a:pt x="2674645" y="0"/>
                </a:lnTo>
                <a:close/>
              </a:path>
            </a:pathLst>
          </a:custGeom>
          <a:solidFill>
            <a:srgbClr val="C3E4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77" name="Google Shape;77;p2"/>
          <p:cNvSpPr txBox="1"/>
          <p:nvPr/>
        </p:nvSpPr>
        <p:spPr>
          <a:xfrm>
            <a:off x="9286442" y="3844934"/>
            <a:ext cx="2234771" cy="203320"/>
          </a:xfrm>
          <a:prstGeom prst="rect">
            <a:avLst/>
          </a:prstGeom>
          <a:noFill/>
          <a:ln>
            <a:noFill/>
          </a:ln>
        </p:spPr>
        <p:txBody>
          <a:bodyPr anchorCtr="0" anchor="t" bIns="0" lIns="0" spcFirstLastPara="1" rIns="0" wrap="square" tIns="17125">
            <a:spAutoFit/>
          </a:bodyPr>
          <a:lstStyle/>
          <a:p>
            <a:pPr indent="0" lvl="0" marL="12700" marR="0" rtl="0" algn="ctr">
              <a:lnSpc>
                <a:spcPct val="100000"/>
              </a:lnSpc>
              <a:spcBef>
                <a:spcPts val="0"/>
              </a:spcBef>
              <a:spcAft>
                <a:spcPts val="0"/>
              </a:spcAft>
              <a:buNone/>
            </a:pPr>
            <a:r>
              <a:rPr b="0" i="0" lang="en-US" sz="1200" u="none" cap="none" strike="noStrike">
                <a:solidFill>
                  <a:srgbClr val="00574E"/>
                </a:solidFill>
                <a:latin typeface="Arial"/>
                <a:ea typeface="Arial"/>
                <a:cs typeface="Arial"/>
                <a:sym typeface="Arial"/>
              </a:rPr>
              <a:t>Environmental Satellite Center</a:t>
            </a:r>
            <a:endParaRPr b="0" i="0" sz="1200" u="none" cap="none" strike="noStrike">
              <a:solidFill>
                <a:srgbClr val="00574E"/>
              </a:solidFill>
              <a:latin typeface="Arial"/>
              <a:ea typeface="Arial"/>
              <a:cs typeface="Arial"/>
              <a:sym typeface="Arial"/>
            </a:endParaRPr>
          </a:p>
        </p:txBody>
      </p:sp>
      <p:sp>
        <p:nvSpPr>
          <p:cNvPr id="78" name="Google Shape;78;p2"/>
          <p:cNvSpPr/>
          <p:nvPr/>
        </p:nvSpPr>
        <p:spPr>
          <a:xfrm>
            <a:off x="6904739" y="3785152"/>
            <a:ext cx="2227744" cy="316458"/>
          </a:xfrm>
          <a:custGeom>
            <a:rect b="b" l="l" r="r" t="t"/>
            <a:pathLst>
              <a:path extrusionOk="0" h="383539" w="2675254">
                <a:moveTo>
                  <a:pt x="2674645" y="0"/>
                </a:moveTo>
                <a:lnTo>
                  <a:pt x="0" y="0"/>
                </a:lnTo>
                <a:lnTo>
                  <a:pt x="0" y="275539"/>
                </a:lnTo>
                <a:lnTo>
                  <a:pt x="1687" y="337977"/>
                </a:lnTo>
                <a:lnTo>
                  <a:pt x="13500" y="370039"/>
                </a:lnTo>
                <a:lnTo>
                  <a:pt x="45562" y="381852"/>
                </a:lnTo>
                <a:lnTo>
                  <a:pt x="108000" y="383540"/>
                </a:lnTo>
                <a:lnTo>
                  <a:pt x="2566644" y="383540"/>
                </a:lnTo>
                <a:lnTo>
                  <a:pt x="2629082" y="381852"/>
                </a:lnTo>
                <a:lnTo>
                  <a:pt x="2661145" y="370039"/>
                </a:lnTo>
                <a:lnTo>
                  <a:pt x="2672957" y="337977"/>
                </a:lnTo>
                <a:lnTo>
                  <a:pt x="2674645" y="275539"/>
                </a:lnTo>
                <a:lnTo>
                  <a:pt x="2674645" y="0"/>
                </a:lnTo>
                <a:close/>
              </a:path>
            </a:pathLst>
          </a:custGeom>
          <a:solidFill>
            <a:srgbClr val="C3E4E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79" name="Google Shape;79;p2"/>
          <p:cNvSpPr txBox="1"/>
          <p:nvPr/>
        </p:nvSpPr>
        <p:spPr>
          <a:xfrm>
            <a:off x="6904739" y="3815498"/>
            <a:ext cx="2279384" cy="232756"/>
          </a:xfrm>
          <a:prstGeom prst="rect">
            <a:avLst/>
          </a:prstGeom>
          <a:noFill/>
          <a:ln>
            <a:noFill/>
          </a:ln>
        </p:spPr>
        <p:txBody>
          <a:bodyPr anchorCtr="0" anchor="t" bIns="0" lIns="0" spcFirstLastPara="1" rIns="0" wrap="square" tIns="17125">
            <a:spAutoFit/>
          </a:bodyPr>
          <a:lstStyle/>
          <a:p>
            <a:pPr indent="0" lvl="0" marL="12700" marR="0" rtl="0" algn="ctr">
              <a:lnSpc>
                <a:spcPct val="100000"/>
              </a:lnSpc>
              <a:spcBef>
                <a:spcPts val="0"/>
              </a:spcBef>
              <a:spcAft>
                <a:spcPts val="0"/>
              </a:spcAft>
              <a:buNone/>
            </a:pPr>
            <a:r>
              <a:rPr b="0" i="0" lang="en-US" sz="1400" u="none" cap="none" strike="noStrike">
                <a:solidFill>
                  <a:srgbClr val="00574E"/>
                </a:solidFill>
                <a:latin typeface="Arial"/>
                <a:ea typeface="Arial"/>
                <a:cs typeface="Arial"/>
                <a:sym typeface="Arial"/>
              </a:rPr>
              <a:t>Satellite &amp; Payload</a:t>
            </a:r>
            <a:endParaRPr b="0" i="0" sz="1400" u="none" cap="none" strike="noStrike">
              <a:solidFill>
                <a:srgbClr val="00574E"/>
              </a:solidFill>
              <a:latin typeface="Arial"/>
              <a:ea typeface="Arial"/>
              <a:cs typeface="Arial"/>
              <a:sym typeface="Arial"/>
            </a:endParaRPr>
          </a:p>
        </p:txBody>
      </p:sp>
      <p:sp>
        <p:nvSpPr>
          <p:cNvPr id="80" name="Google Shape;80;p2"/>
          <p:cNvSpPr txBox="1"/>
          <p:nvPr/>
        </p:nvSpPr>
        <p:spPr>
          <a:xfrm>
            <a:off x="357100" y="1038975"/>
            <a:ext cx="11834900" cy="1826101"/>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GEMS provides hourly data on atmospheric pollutants, including NO</a:t>
            </a:r>
            <a:r>
              <a:rPr b="0" baseline="-25000" i="0" lang="en-US" sz="1600" u="none" cap="none" strike="noStrike">
                <a:solidFill>
                  <a:schemeClr val="dk1"/>
                </a:solidFill>
                <a:latin typeface="Montserrat"/>
                <a:ea typeface="Montserrat"/>
                <a:cs typeface="Montserrat"/>
                <a:sym typeface="Montserrat"/>
              </a:rPr>
              <a:t>2</a:t>
            </a:r>
            <a:r>
              <a:rPr b="0" i="0" lang="en-US" sz="1600" u="none" cap="none" strike="noStrike">
                <a:solidFill>
                  <a:schemeClr val="dk1"/>
                </a:solidFill>
                <a:latin typeface="Montserrat"/>
                <a:ea typeface="Montserrat"/>
                <a:cs typeface="Montserrat"/>
                <a:sym typeface="Montserrat"/>
              </a:rPr>
              <a:t>, SO</a:t>
            </a:r>
            <a:r>
              <a:rPr b="0" baseline="-25000" i="0" lang="en-US" sz="1600" u="none" cap="none" strike="noStrike">
                <a:solidFill>
                  <a:schemeClr val="dk1"/>
                </a:solidFill>
                <a:latin typeface="Montserrat"/>
                <a:ea typeface="Montserrat"/>
                <a:cs typeface="Montserrat"/>
                <a:sym typeface="Montserrat"/>
              </a:rPr>
              <a:t>2</a:t>
            </a:r>
            <a:r>
              <a:rPr b="0" i="0" lang="en-US" sz="1600" u="none" cap="none" strike="noStrike">
                <a:solidFill>
                  <a:schemeClr val="dk1"/>
                </a:solidFill>
                <a:latin typeface="Montserrat"/>
                <a:ea typeface="Montserrat"/>
                <a:cs typeface="Montserrat"/>
                <a:sym typeface="Montserrat"/>
              </a:rPr>
              <a:t>, O</a:t>
            </a:r>
            <a:r>
              <a:rPr b="0" baseline="-25000" i="0" lang="en-US" sz="1600" u="none" cap="none" strike="noStrike">
                <a:solidFill>
                  <a:schemeClr val="dk1"/>
                </a:solidFill>
                <a:latin typeface="Montserrat"/>
                <a:ea typeface="Montserrat"/>
                <a:cs typeface="Montserrat"/>
                <a:sym typeface="Montserrat"/>
              </a:rPr>
              <a:t>3</a:t>
            </a:r>
            <a:r>
              <a:rPr b="0" i="0" lang="en-US" sz="1600" u="none" cap="none" strike="noStrike">
                <a:solidFill>
                  <a:schemeClr val="dk1"/>
                </a:solidFill>
                <a:latin typeface="Montserrat"/>
                <a:ea typeface="Montserrat"/>
                <a:cs typeface="Montserrat"/>
                <a:sym typeface="Montserrat"/>
              </a:rPr>
              <a:t>, volatile organic compounds such as formaldehyde (HCHO) and glyoxal (CHOCHO), as well as aerosols, all with high spatial resolution. </a:t>
            </a:r>
            <a:endParaRPr b="0" i="0" sz="1600" u="none" cap="none" strike="noStrike">
              <a:solidFill>
                <a:schemeClr val="dk1"/>
              </a:solidFill>
              <a:latin typeface="Montserrat"/>
              <a:ea typeface="Montserrat"/>
              <a:cs typeface="Montserrat"/>
              <a:sym typeface="Montserrat"/>
            </a:endParaRPr>
          </a:p>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NIER is responsible for processing, retrieving, and distributing GEMS data, offering critical insights into the transport and spatial distribution of these pollutants.</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3"/>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observation domain</a:t>
            </a:r>
            <a:endParaRPr b="0" i="0" sz="1400" u="none" cap="none" strike="noStrike">
              <a:solidFill>
                <a:srgbClr val="000000"/>
              </a:solidFill>
              <a:latin typeface="Montserrat"/>
              <a:ea typeface="Montserrat"/>
              <a:cs typeface="Montserrat"/>
              <a:sym typeface="Montserrat"/>
            </a:endParaRPr>
          </a:p>
        </p:txBody>
      </p:sp>
      <p:grpSp>
        <p:nvGrpSpPr>
          <p:cNvPr id="86" name="Google Shape;86;p3"/>
          <p:cNvGrpSpPr/>
          <p:nvPr/>
        </p:nvGrpSpPr>
        <p:grpSpPr>
          <a:xfrm>
            <a:off x="7696589" y="3102482"/>
            <a:ext cx="4264619" cy="3349150"/>
            <a:chOff x="7491717" y="2993620"/>
            <a:chExt cx="3834040" cy="3176472"/>
          </a:xfrm>
        </p:grpSpPr>
        <p:grpSp>
          <p:nvGrpSpPr>
            <p:cNvPr id="87" name="Google Shape;87;p3"/>
            <p:cNvGrpSpPr/>
            <p:nvPr/>
          </p:nvGrpSpPr>
          <p:grpSpPr>
            <a:xfrm>
              <a:off x="7491717" y="2993620"/>
              <a:ext cx="3834040" cy="3176472"/>
              <a:chOff x="4038781" y="4116380"/>
              <a:chExt cx="4043240" cy="2006527"/>
            </a:xfrm>
          </p:grpSpPr>
          <p:sp>
            <p:nvSpPr>
              <p:cNvPr id="88" name="Google Shape;88;p3"/>
              <p:cNvSpPr/>
              <p:nvPr/>
            </p:nvSpPr>
            <p:spPr>
              <a:xfrm>
                <a:off x="4038781" y="4116380"/>
                <a:ext cx="4043240" cy="2006527"/>
              </a:xfrm>
              <a:prstGeom prst="rect">
                <a:avLst/>
              </a:prstGeom>
              <a:noFill/>
              <a:ln cap="flat" cmpd="sng" w="254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9" name="Google Shape;89;p3"/>
              <p:cNvSpPr/>
              <p:nvPr/>
            </p:nvSpPr>
            <p:spPr>
              <a:xfrm>
                <a:off x="4108475" y="4186978"/>
                <a:ext cx="3729432" cy="2041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1800"/>
                  <a:buFont typeface="Arial"/>
                  <a:buNone/>
                </a:pPr>
                <a:r>
                  <a:rPr b="1" i="0" lang="en-US" sz="1800" u="none" cap="none" strike="noStrike">
                    <a:solidFill>
                      <a:srgbClr val="3F3F3F"/>
                    </a:solidFill>
                    <a:latin typeface="Palatino Linotype"/>
                    <a:ea typeface="Palatino Linotype"/>
                    <a:cs typeface="Palatino Linotype"/>
                    <a:sym typeface="Palatino Linotype"/>
                  </a:rPr>
                  <a:t>Countries in GEMS domain (20)</a:t>
                </a:r>
                <a:endParaRPr b="1" i="0" sz="1800" u="none" cap="none" strike="noStrike">
                  <a:solidFill>
                    <a:srgbClr val="3F3F3F"/>
                  </a:solidFill>
                  <a:latin typeface="Palatino Linotype"/>
                  <a:ea typeface="Palatino Linotype"/>
                  <a:cs typeface="Palatino Linotype"/>
                  <a:sym typeface="Palatino Linotype"/>
                </a:endParaRPr>
              </a:p>
            </p:txBody>
          </p:sp>
        </p:grpSp>
        <p:pic>
          <p:nvPicPr>
            <p:cNvPr descr="EMB00002fc4596a" id="90" name="Google Shape;90;p3"/>
            <p:cNvPicPr preferRelativeResize="0"/>
            <p:nvPr/>
          </p:nvPicPr>
          <p:blipFill rotWithShape="1">
            <a:blip r:embed="rId3">
              <a:alphaModFix/>
            </a:blip>
            <a:srcRect b="0" l="0" r="0" t="0"/>
            <a:stretch/>
          </p:blipFill>
          <p:spPr>
            <a:xfrm>
              <a:off x="8469330" y="5414582"/>
              <a:ext cx="563094" cy="305179"/>
            </a:xfrm>
            <a:prstGeom prst="rect">
              <a:avLst/>
            </a:prstGeom>
            <a:noFill/>
            <a:ln>
              <a:noFill/>
            </a:ln>
          </p:spPr>
        </p:pic>
        <p:pic>
          <p:nvPicPr>
            <p:cNvPr descr="EMB00002fc4596b" id="91" name="Google Shape;91;p3"/>
            <p:cNvPicPr preferRelativeResize="0"/>
            <p:nvPr/>
          </p:nvPicPr>
          <p:blipFill rotWithShape="1">
            <a:blip r:embed="rId4">
              <a:alphaModFix/>
            </a:blip>
            <a:srcRect b="0" l="0" r="0" t="0"/>
            <a:stretch/>
          </p:blipFill>
          <p:spPr>
            <a:xfrm>
              <a:off x="9816965" y="5420822"/>
              <a:ext cx="563094" cy="305179"/>
            </a:xfrm>
            <a:prstGeom prst="rect">
              <a:avLst/>
            </a:prstGeom>
            <a:noFill/>
            <a:ln>
              <a:noFill/>
            </a:ln>
          </p:spPr>
        </p:pic>
        <p:pic>
          <p:nvPicPr>
            <p:cNvPr descr="EMB00002fc4596d" id="92" name="Google Shape;92;p3"/>
            <p:cNvPicPr preferRelativeResize="0"/>
            <p:nvPr/>
          </p:nvPicPr>
          <p:blipFill rotWithShape="1">
            <a:blip r:embed="rId5">
              <a:alphaModFix/>
            </a:blip>
            <a:srcRect b="0" l="0" r="0" t="0"/>
            <a:stretch/>
          </p:blipFill>
          <p:spPr>
            <a:xfrm>
              <a:off x="10531179" y="5425827"/>
              <a:ext cx="563094" cy="305179"/>
            </a:xfrm>
            <a:prstGeom prst="rect">
              <a:avLst/>
            </a:prstGeom>
            <a:noFill/>
            <a:ln>
              <a:noFill/>
            </a:ln>
          </p:spPr>
        </p:pic>
        <p:pic>
          <p:nvPicPr>
            <p:cNvPr descr="EMB00002fc4596e" id="93" name="Google Shape;93;p3"/>
            <p:cNvPicPr preferRelativeResize="0"/>
            <p:nvPr/>
          </p:nvPicPr>
          <p:blipFill rotWithShape="1">
            <a:blip r:embed="rId6">
              <a:alphaModFix/>
            </a:blip>
            <a:srcRect b="0" l="0" r="0" t="0"/>
            <a:stretch/>
          </p:blipFill>
          <p:spPr>
            <a:xfrm>
              <a:off x="10481176" y="3567175"/>
              <a:ext cx="563094" cy="305179"/>
            </a:xfrm>
            <a:prstGeom prst="rect">
              <a:avLst/>
            </a:prstGeom>
            <a:noFill/>
            <a:ln>
              <a:noFill/>
            </a:ln>
          </p:spPr>
        </p:pic>
        <p:pic>
          <p:nvPicPr>
            <p:cNvPr descr="EMB00002fc45970" id="94" name="Google Shape;94;p3"/>
            <p:cNvPicPr preferRelativeResize="0"/>
            <p:nvPr/>
          </p:nvPicPr>
          <p:blipFill rotWithShape="1">
            <a:blip r:embed="rId7">
              <a:alphaModFix/>
            </a:blip>
            <a:srcRect b="0" l="0" r="0" t="0"/>
            <a:stretch/>
          </p:blipFill>
          <p:spPr>
            <a:xfrm>
              <a:off x="8485327" y="4209804"/>
              <a:ext cx="507589" cy="305179"/>
            </a:xfrm>
            <a:prstGeom prst="rect">
              <a:avLst/>
            </a:prstGeom>
            <a:noFill/>
            <a:ln>
              <a:noFill/>
            </a:ln>
          </p:spPr>
        </p:pic>
        <p:pic>
          <p:nvPicPr>
            <p:cNvPr descr="EMB00002fc45971" id="95" name="Google Shape;95;p3"/>
            <p:cNvPicPr preferRelativeResize="0"/>
            <p:nvPr/>
          </p:nvPicPr>
          <p:blipFill rotWithShape="1">
            <a:blip r:embed="rId8">
              <a:alphaModFix/>
            </a:blip>
            <a:srcRect b="0" l="0" r="0" t="0"/>
            <a:stretch/>
          </p:blipFill>
          <p:spPr>
            <a:xfrm>
              <a:off x="9097512" y="4201095"/>
              <a:ext cx="563094" cy="305179"/>
            </a:xfrm>
            <a:prstGeom prst="rect">
              <a:avLst/>
            </a:prstGeom>
            <a:noFill/>
            <a:ln>
              <a:noFill/>
            </a:ln>
          </p:spPr>
        </p:pic>
        <p:pic>
          <p:nvPicPr>
            <p:cNvPr descr="EMB00002fc45973" id="96" name="Google Shape;96;p3"/>
            <p:cNvPicPr preferRelativeResize="0"/>
            <p:nvPr/>
          </p:nvPicPr>
          <p:blipFill rotWithShape="1">
            <a:blip r:embed="rId9">
              <a:alphaModFix/>
            </a:blip>
            <a:srcRect b="0" l="0" r="0" t="0"/>
            <a:stretch/>
          </p:blipFill>
          <p:spPr>
            <a:xfrm>
              <a:off x="7774350" y="4782848"/>
              <a:ext cx="563094" cy="305179"/>
            </a:xfrm>
            <a:prstGeom prst="rect">
              <a:avLst/>
            </a:prstGeom>
            <a:noFill/>
            <a:ln>
              <a:noFill/>
            </a:ln>
          </p:spPr>
        </p:pic>
        <p:pic>
          <p:nvPicPr>
            <p:cNvPr descr="EMB00002fc45974" id="97" name="Google Shape;97;p3"/>
            <p:cNvPicPr preferRelativeResize="0"/>
            <p:nvPr/>
          </p:nvPicPr>
          <p:blipFill rotWithShape="1">
            <a:blip r:embed="rId10">
              <a:alphaModFix/>
            </a:blip>
            <a:srcRect b="0" l="0" r="0" t="0"/>
            <a:stretch/>
          </p:blipFill>
          <p:spPr>
            <a:xfrm>
              <a:off x="10501946" y="4203116"/>
              <a:ext cx="563094" cy="305179"/>
            </a:xfrm>
            <a:prstGeom prst="rect">
              <a:avLst/>
            </a:prstGeom>
            <a:noFill/>
            <a:ln>
              <a:noFill/>
            </a:ln>
          </p:spPr>
        </p:pic>
        <p:pic>
          <p:nvPicPr>
            <p:cNvPr descr="EMB00002fc45976" id="98" name="Google Shape;98;p3"/>
            <p:cNvPicPr preferRelativeResize="0"/>
            <p:nvPr/>
          </p:nvPicPr>
          <p:blipFill rotWithShape="1">
            <a:blip r:embed="rId11">
              <a:alphaModFix/>
            </a:blip>
            <a:srcRect b="0" l="0" r="0" t="0"/>
            <a:stretch/>
          </p:blipFill>
          <p:spPr>
            <a:xfrm>
              <a:off x="9752074" y="3567728"/>
              <a:ext cx="563094" cy="305179"/>
            </a:xfrm>
            <a:prstGeom prst="rect">
              <a:avLst/>
            </a:prstGeom>
            <a:noFill/>
            <a:ln>
              <a:noFill/>
            </a:ln>
          </p:spPr>
        </p:pic>
        <p:pic>
          <p:nvPicPr>
            <p:cNvPr descr="EMB00002fc45977" id="99" name="Google Shape;99;p3"/>
            <p:cNvPicPr preferRelativeResize="0"/>
            <p:nvPr/>
          </p:nvPicPr>
          <p:blipFill rotWithShape="1">
            <a:blip r:embed="rId12">
              <a:alphaModFix/>
            </a:blip>
            <a:srcRect b="0" l="0" r="0" t="0"/>
            <a:stretch/>
          </p:blipFill>
          <p:spPr>
            <a:xfrm>
              <a:off x="7793603" y="5429088"/>
              <a:ext cx="563094" cy="305179"/>
            </a:xfrm>
            <a:prstGeom prst="rect">
              <a:avLst/>
            </a:prstGeom>
            <a:noFill/>
            <a:ln>
              <a:noFill/>
            </a:ln>
          </p:spPr>
        </p:pic>
        <p:pic>
          <p:nvPicPr>
            <p:cNvPr descr="EMB00002fc45979" id="100" name="Google Shape;100;p3"/>
            <p:cNvPicPr preferRelativeResize="0"/>
            <p:nvPr/>
          </p:nvPicPr>
          <p:blipFill rotWithShape="1">
            <a:blip r:embed="rId13">
              <a:alphaModFix/>
            </a:blip>
            <a:srcRect b="0" l="0" r="0" t="0"/>
            <a:stretch/>
          </p:blipFill>
          <p:spPr>
            <a:xfrm>
              <a:off x="10517015" y="4757907"/>
              <a:ext cx="563094" cy="305179"/>
            </a:xfrm>
            <a:prstGeom prst="rect">
              <a:avLst/>
            </a:prstGeom>
            <a:noFill/>
            <a:ln>
              <a:noFill/>
            </a:ln>
          </p:spPr>
        </p:pic>
        <p:pic>
          <p:nvPicPr>
            <p:cNvPr descr="EMB00002fc4597a" id="101" name="Google Shape;101;p3"/>
            <p:cNvPicPr preferRelativeResize="0"/>
            <p:nvPr/>
          </p:nvPicPr>
          <p:blipFill rotWithShape="1">
            <a:blip r:embed="rId14">
              <a:alphaModFix/>
            </a:blip>
            <a:srcRect b="0" l="0" r="0" t="0"/>
            <a:stretch/>
          </p:blipFill>
          <p:spPr>
            <a:xfrm>
              <a:off x="7747679" y="3574856"/>
              <a:ext cx="563094" cy="305179"/>
            </a:xfrm>
            <a:prstGeom prst="rect">
              <a:avLst/>
            </a:prstGeom>
            <a:noFill/>
            <a:ln>
              <a:noFill/>
            </a:ln>
          </p:spPr>
        </p:pic>
        <p:pic>
          <p:nvPicPr>
            <p:cNvPr descr="EMB00002fc4597c" id="102" name="Google Shape;102;p3"/>
            <p:cNvPicPr preferRelativeResize="0"/>
            <p:nvPr/>
          </p:nvPicPr>
          <p:blipFill rotWithShape="1">
            <a:blip r:embed="rId15">
              <a:alphaModFix/>
            </a:blip>
            <a:srcRect b="0" l="0" r="0" t="0"/>
            <a:stretch/>
          </p:blipFill>
          <p:spPr>
            <a:xfrm>
              <a:off x="9772863" y="4202634"/>
              <a:ext cx="563094" cy="305179"/>
            </a:xfrm>
            <a:prstGeom prst="rect">
              <a:avLst/>
            </a:prstGeom>
            <a:noFill/>
            <a:ln>
              <a:noFill/>
            </a:ln>
          </p:spPr>
        </p:pic>
        <p:sp>
          <p:nvSpPr>
            <p:cNvPr id="103" name="Google Shape;103;p3"/>
            <p:cNvSpPr/>
            <p:nvPr/>
          </p:nvSpPr>
          <p:spPr>
            <a:xfrm>
              <a:off x="10523174" y="3851743"/>
              <a:ext cx="45569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China</a:t>
              </a:r>
              <a:endParaRPr b="0" i="0" sz="1050" u="none" cap="none" strike="noStrike">
                <a:solidFill>
                  <a:srgbClr val="3F3F3F"/>
                </a:solidFill>
                <a:latin typeface="Arial"/>
                <a:ea typeface="Arial"/>
                <a:cs typeface="Arial"/>
                <a:sym typeface="Arial"/>
              </a:endParaRPr>
            </a:p>
          </p:txBody>
        </p:sp>
        <p:sp>
          <p:nvSpPr>
            <p:cNvPr id="104" name="Google Shape;104;p3"/>
            <p:cNvSpPr/>
            <p:nvPr/>
          </p:nvSpPr>
          <p:spPr>
            <a:xfrm>
              <a:off x="10540726" y="5728800"/>
              <a:ext cx="570986"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Vietnam</a:t>
              </a:r>
              <a:endParaRPr b="0" i="0" sz="1050" u="none" cap="none" strike="noStrike">
                <a:solidFill>
                  <a:srgbClr val="3F3F3F"/>
                </a:solidFill>
                <a:latin typeface="Arial"/>
                <a:ea typeface="Arial"/>
                <a:cs typeface="Arial"/>
                <a:sym typeface="Arial"/>
              </a:endParaRPr>
            </a:p>
          </p:txBody>
        </p:sp>
        <p:sp>
          <p:nvSpPr>
            <p:cNvPr id="105" name="Google Shape;105;p3"/>
            <p:cNvSpPr/>
            <p:nvPr/>
          </p:nvSpPr>
          <p:spPr>
            <a:xfrm>
              <a:off x="9172932" y="4494642"/>
              <a:ext cx="46866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Japan</a:t>
              </a:r>
              <a:endParaRPr b="0" i="0" sz="1050" u="none" cap="none" strike="noStrike">
                <a:solidFill>
                  <a:srgbClr val="3F3F3F"/>
                </a:solidFill>
                <a:latin typeface="Arial"/>
                <a:ea typeface="Arial"/>
                <a:cs typeface="Arial"/>
                <a:sym typeface="Arial"/>
              </a:endParaRPr>
            </a:p>
          </p:txBody>
        </p:sp>
        <p:sp>
          <p:nvSpPr>
            <p:cNvPr id="106" name="Google Shape;106;p3"/>
            <p:cNvSpPr/>
            <p:nvPr/>
          </p:nvSpPr>
          <p:spPr>
            <a:xfrm>
              <a:off x="7774868" y="5068818"/>
              <a:ext cx="614220"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Mongolia</a:t>
              </a:r>
              <a:endParaRPr b="0" i="0" sz="1050" u="none" cap="none" strike="noStrike">
                <a:solidFill>
                  <a:srgbClr val="3F3F3F"/>
                </a:solidFill>
                <a:latin typeface="Arial"/>
                <a:ea typeface="Arial"/>
                <a:cs typeface="Arial"/>
                <a:sym typeface="Arial"/>
              </a:endParaRPr>
            </a:p>
          </p:txBody>
        </p:sp>
        <p:sp>
          <p:nvSpPr>
            <p:cNvPr id="107" name="Google Shape;107;p3"/>
            <p:cNvSpPr/>
            <p:nvPr/>
          </p:nvSpPr>
          <p:spPr>
            <a:xfrm>
              <a:off x="7774350" y="5731802"/>
              <a:ext cx="66898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Singapore</a:t>
              </a:r>
              <a:endParaRPr b="0" i="0" sz="1050" u="none" cap="none" strike="noStrike">
                <a:solidFill>
                  <a:srgbClr val="3F3F3F"/>
                </a:solidFill>
                <a:latin typeface="Arial"/>
                <a:ea typeface="Arial"/>
                <a:cs typeface="Arial"/>
                <a:sym typeface="Arial"/>
              </a:endParaRPr>
            </a:p>
          </p:txBody>
        </p:sp>
        <p:sp>
          <p:nvSpPr>
            <p:cNvPr id="108" name="Google Shape;108;p3"/>
            <p:cNvSpPr/>
            <p:nvPr/>
          </p:nvSpPr>
          <p:spPr>
            <a:xfrm>
              <a:off x="8467667" y="5738186"/>
              <a:ext cx="591162"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S. Korea</a:t>
              </a:r>
              <a:endParaRPr b="0" i="0" sz="1050" u="none" cap="none" strike="noStrike">
                <a:solidFill>
                  <a:srgbClr val="3F3F3F"/>
                </a:solidFill>
                <a:latin typeface="Arial"/>
                <a:ea typeface="Arial"/>
                <a:cs typeface="Arial"/>
                <a:sym typeface="Arial"/>
              </a:endParaRPr>
            </a:p>
          </p:txBody>
        </p:sp>
        <p:sp>
          <p:nvSpPr>
            <p:cNvPr id="109" name="Google Shape;109;p3"/>
            <p:cNvSpPr/>
            <p:nvPr/>
          </p:nvSpPr>
          <p:spPr>
            <a:xfrm>
              <a:off x="10510977" y="4496182"/>
              <a:ext cx="599809"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Malaysia</a:t>
              </a:r>
              <a:endParaRPr b="0" i="0" sz="1050" u="none" cap="none" strike="noStrike">
                <a:solidFill>
                  <a:srgbClr val="3F3F3F"/>
                </a:solidFill>
                <a:latin typeface="Arial"/>
                <a:ea typeface="Arial"/>
                <a:cs typeface="Arial"/>
                <a:sym typeface="Arial"/>
              </a:endParaRPr>
            </a:p>
          </p:txBody>
        </p:sp>
        <p:sp>
          <p:nvSpPr>
            <p:cNvPr id="110" name="Google Shape;110;p3"/>
            <p:cNvSpPr/>
            <p:nvPr/>
          </p:nvSpPr>
          <p:spPr>
            <a:xfrm>
              <a:off x="9823694" y="5720332"/>
              <a:ext cx="586839"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Thailand</a:t>
              </a:r>
              <a:endParaRPr b="0" i="0" sz="1050" u="none" cap="none" strike="noStrike">
                <a:solidFill>
                  <a:srgbClr val="3F3F3F"/>
                </a:solidFill>
                <a:latin typeface="Arial"/>
                <a:ea typeface="Arial"/>
                <a:cs typeface="Arial"/>
                <a:sym typeface="Arial"/>
              </a:endParaRPr>
            </a:p>
          </p:txBody>
        </p:sp>
        <p:sp>
          <p:nvSpPr>
            <p:cNvPr id="111" name="Google Shape;111;p3"/>
            <p:cNvSpPr/>
            <p:nvPr/>
          </p:nvSpPr>
          <p:spPr>
            <a:xfrm>
              <a:off x="8443252" y="4493411"/>
              <a:ext cx="641602"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Indonesia</a:t>
              </a:r>
              <a:endParaRPr b="0" i="0" sz="1050" u="none" cap="none" strike="noStrike">
                <a:solidFill>
                  <a:srgbClr val="3F3F3F"/>
                </a:solidFill>
                <a:latin typeface="Arial"/>
                <a:ea typeface="Arial"/>
                <a:cs typeface="Arial"/>
                <a:sym typeface="Arial"/>
              </a:endParaRPr>
            </a:p>
          </p:txBody>
        </p:sp>
        <p:sp>
          <p:nvSpPr>
            <p:cNvPr id="112" name="Google Shape;112;p3"/>
            <p:cNvSpPr/>
            <p:nvPr/>
          </p:nvSpPr>
          <p:spPr>
            <a:xfrm>
              <a:off x="9707265" y="3866668"/>
              <a:ext cx="674749"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Cambodia</a:t>
              </a:r>
              <a:endParaRPr b="0" i="0" sz="1050" u="none" cap="none" strike="noStrike">
                <a:solidFill>
                  <a:srgbClr val="3F3F3F"/>
                </a:solidFill>
                <a:latin typeface="Arial"/>
                <a:ea typeface="Arial"/>
                <a:cs typeface="Arial"/>
                <a:sym typeface="Arial"/>
              </a:endParaRPr>
            </a:p>
          </p:txBody>
        </p:sp>
        <p:sp>
          <p:nvSpPr>
            <p:cNvPr id="113" name="Google Shape;113;p3"/>
            <p:cNvSpPr/>
            <p:nvPr/>
          </p:nvSpPr>
          <p:spPr>
            <a:xfrm>
              <a:off x="10465908" y="5053841"/>
              <a:ext cx="69204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Philippines</a:t>
              </a:r>
              <a:endParaRPr b="0" i="0" sz="1050" u="none" cap="none" strike="noStrike">
                <a:solidFill>
                  <a:srgbClr val="3F3F3F"/>
                </a:solidFill>
                <a:latin typeface="Arial"/>
                <a:ea typeface="Arial"/>
                <a:cs typeface="Arial"/>
                <a:sym typeface="Arial"/>
              </a:endParaRPr>
            </a:p>
          </p:txBody>
        </p:sp>
        <p:sp>
          <p:nvSpPr>
            <p:cNvPr id="114" name="Google Shape;114;p3"/>
            <p:cNvSpPr/>
            <p:nvPr/>
          </p:nvSpPr>
          <p:spPr>
            <a:xfrm>
              <a:off x="9867858" y="4479107"/>
              <a:ext cx="40669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Laos</a:t>
              </a:r>
              <a:endParaRPr b="0" i="0" sz="1050" u="none" cap="none" strike="noStrike">
                <a:solidFill>
                  <a:srgbClr val="3F3F3F"/>
                </a:solidFill>
                <a:latin typeface="Arial"/>
                <a:ea typeface="Arial"/>
                <a:cs typeface="Arial"/>
                <a:sym typeface="Arial"/>
              </a:endParaRPr>
            </a:p>
          </p:txBody>
        </p:sp>
        <p:sp>
          <p:nvSpPr>
            <p:cNvPr id="115" name="Google Shape;115;p3"/>
            <p:cNvSpPr/>
            <p:nvPr/>
          </p:nvSpPr>
          <p:spPr>
            <a:xfrm>
              <a:off x="7802554" y="3875474"/>
              <a:ext cx="483076"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Brunei</a:t>
              </a:r>
              <a:endParaRPr b="0" i="0" sz="1050" u="none" cap="none" strike="noStrike">
                <a:solidFill>
                  <a:srgbClr val="3F3F3F"/>
                </a:solidFill>
                <a:latin typeface="Arial"/>
                <a:ea typeface="Arial"/>
                <a:cs typeface="Arial"/>
                <a:sym typeface="Arial"/>
              </a:endParaRPr>
            </a:p>
          </p:txBody>
        </p:sp>
        <p:sp>
          <p:nvSpPr>
            <p:cNvPr id="116" name="Google Shape;116;p3"/>
            <p:cNvSpPr/>
            <p:nvPr/>
          </p:nvSpPr>
          <p:spPr>
            <a:xfrm>
              <a:off x="9858148" y="5055224"/>
              <a:ext cx="448488"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Palau</a:t>
              </a:r>
              <a:endParaRPr b="0" i="0" sz="1050" u="none" cap="none" strike="noStrike">
                <a:solidFill>
                  <a:srgbClr val="3F3F3F"/>
                </a:solidFill>
                <a:latin typeface="Arial"/>
                <a:ea typeface="Arial"/>
                <a:cs typeface="Arial"/>
                <a:sym typeface="Arial"/>
              </a:endParaRPr>
            </a:p>
          </p:txBody>
        </p:sp>
        <p:pic>
          <p:nvPicPr>
            <p:cNvPr descr="EMB00002fc4596c" id="117" name="Google Shape;117;p3"/>
            <p:cNvPicPr preferRelativeResize="0"/>
            <p:nvPr/>
          </p:nvPicPr>
          <p:blipFill rotWithShape="1">
            <a:blip r:embed="rId16">
              <a:alphaModFix/>
            </a:blip>
            <a:srcRect b="0" l="0" r="0" t="0"/>
            <a:stretch/>
          </p:blipFill>
          <p:spPr>
            <a:xfrm>
              <a:off x="8456747" y="3561914"/>
              <a:ext cx="510778" cy="305179"/>
            </a:xfrm>
            <a:prstGeom prst="rect">
              <a:avLst/>
            </a:prstGeom>
            <a:noFill/>
            <a:ln>
              <a:noFill/>
            </a:ln>
          </p:spPr>
        </p:pic>
        <p:pic>
          <p:nvPicPr>
            <p:cNvPr descr="EMB00002fc45972" id="118" name="Google Shape;118;p3"/>
            <p:cNvPicPr preferRelativeResize="0"/>
            <p:nvPr/>
          </p:nvPicPr>
          <p:blipFill rotWithShape="1">
            <a:blip r:embed="rId17">
              <a:alphaModFix/>
            </a:blip>
            <a:srcRect b="0" l="0" r="0" t="0"/>
            <a:stretch/>
          </p:blipFill>
          <p:spPr>
            <a:xfrm>
              <a:off x="9127025" y="3561315"/>
              <a:ext cx="481396" cy="305179"/>
            </a:xfrm>
            <a:prstGeom prst="rect">
              <a:avLst/>
            </a:prstGeom>
            <a:noFill/>
            <a:ln>
              <a:noFill/>
            </a:ln>
          </p:spPr>
        </p:pic>
        <p:pic>
          <p:nvPicPr>
            <p:cNvPr descr="EMB00002fc45975" id="119" name="Google Shape;119;p3"/>
            <p:cNvPicPr preferRelativeResize="0"/>
            <p:nvPr/>
          </p:nvPicPr>
          <p:blipFill rotWithShape="1">
            <a:blip r:embed="rId18">
              <a:alphaModFix/>
            </a:blip>
            <a:srcRect b="0" l="0" r="0" t="0"/>
            <a:stretch/>
          </p:blipFill>
          <p:spPr>
            <a:xfrm>
              <a:off x="9164538" y="4777305"/>
              <a:ext cx="487440" cy="305179"/>
            </a:xfrm>
            <a:prstGeom prst="rect">
              <a:avLst/>
            </a:prstGeom>
            <a:noFill/>
            <a:ln>
              <a:noFill/>
            </a:ln>
          </p:spPr>
        </p:pic>
        <p:pic>
          <p:nvPicPr>
            <p:cNvPr descr="EMB00002fc45978" id="120" name="Google Shape;120;p3"/>
            <p:cNvPicPr preferRelativeResize="0"/>
            <p:nvPr/>
          </p:nvPicPr>
          <p:blipFill rotWithShape="1">
            <a:blip r:embed="rId19">
              <a:alphaModFix/>
            </a:blip>
            <a:srcRect b="0" l="0" r="0" t="0"/>
            <a:stretch/>
          </p:blipFill>
          <p:spPr>
            <a:xfrm>
              <a:off x="7753610" y="4205888"/>
              <a:ext cx="576359" cy="305179"/>
            </a:xfrm>
            <a:prstGeom prst="rect">
              <a:avLst/>
            </a:prstGeom>
            <a:noFill/>
            <a:ln>
              <a:noFill/>
            </a:ln>
          </p:spPr>
        </p:pic>
        <p:pic>
          <p:nvPicPr>
            <p:cNvPr descr="EMB00002fc4597b" id="121" name="Google Shape;121;p3"/>
            <p:cNvPicPr preferRelativeResize="0"/>
            <p:nvPr/>
          </p:nvPicPr>
          <p:blipFill rotWithShape="1">
            <a:blip r:embed="rId20">
              <a:alphaModFix/>
            </a:blip>
            <a:srcRect b="0" l="0" r="0" t="0"/>
            <a:stretch/>
          </p:blipFill>
          <p:spPr>
            <a:xfrm>
              <a:off x="9142389" y="5403864"/>
              <a:ext cx="531455" cy="305179"/>
            </a:xfrm>
            <a:prstGeom prst="rect">
              <a:avLst/>
            </a:prstGeom>
            <a:noFill/>
            <a:ln>
              <a:noFill/>
            </a:ln>
          </p:spPr>
        </p:pic>
        <p:sp>
          <p:nvSpPr>
            <p:cNvPr id="122" name="Google Shape;122;p3"/>
            <p:cNvSpPr/>
            <p:nvPr/>
          </p:nvSpPr>
          <p:spPr>
            <a:xfrm>
              <a:off x="8346111" y="3867385"/>
              <a:ext cx="751130"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Bangladesh</a:t>
              </a:r>
              <a:endParaRPr b="0" i="0" sz="1050" u="none" cap="none" strike="noStrike">
                <a:solidFill>
                  <a:srgbClr val="3F3F3F"/>
                </a:solidFill>
                <a:latin typeface="Arial"/>
                <a:ea typeface="Arial"/>
                <a:cs typeface="Arial"/>
                <a:sym typeface="Arial"/>
              </a:endParaRPr>
            </a:p>
          </p:txBody>
        </p:sp>
        <p:sp>
          <p:nvSpPr>
            <p:cNvPr id="123" name="Google Shape;123;p3"/>
            <p:cNvSpPr/>
            <p:nvPr/>
          </p:nvSpPr>
          <p:spPr>
            <a:xfrm>
              <a:off x="9106932" y="3875377"/>
              <a:ext cx="516222"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Bhutan</a:t>
              </a:r>
              <a:endParaRPr b="0" i="0" sz="1050" u="none" cap="none" strike="noStrike">
                <a:solidFill>
                  <a:srgbClr val="3F3F3F"/>
                </a:solidFill>
                <a:latin typeface="Arial"/>
                <a:ea typeface="Arial"/>
                <a:cs typeface="Arial"/>
                <a:sym typeface="Arial"/>
              </a:endParaRPr>
            </a:p>
          </p:txBody>
        </p:sp>
        <p:sp>
          <p:nvSpPr>
            <p:cNvPr id="124" name="Google Shape;124;p3"/>
            <p:cNvSpPr/>
            <p:nvPr/>
          </p:nvSpPr>
          <p:spPr>
            <a:xfrm>
              <a:off x="7849097" y="4496691"/>
              <a:ext cx="505642"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India</a:t>
              </a:r>
              <a:endParaRPr b="0" i="0" sz="1050" u="none" cap="none" strike="noStrike">
                <a:solidFill>
                  <a:srgbClr val="3F3F3F"/>
                </a:solidFill>
                <a:latin typeface="Arial"/>
                <a:ea typeface="Arial"/>
                <a:cs typeface="Arial"/>
                <a:sym typeface="Arial"/>
              </a:endParaRPr>
            </a:p>
          </p:txBody>
        </p:sp>
        <p:sp>
          <p:nvSpPr>
            <p:cNvPr id="125" name="Google Shape;125;p3"/>
            <p:cNvSpPr/>
            <p:nvPr/>
          </p:nvSpPr>
          <p:spPr>
            <a:xfrm>
              <a:off x="9160492" y="5068079"/>
              <a:ext cx="758275"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Nepal</a:t>
              </a:r>
              <a:endParaRPr b="0" i="0" sz="1050" u="none" cap="none" strike="noStrike">
                <a:solidFill>
                  <a:srgbClr val="3F3F3F"/>
                </a:solidFill>
                <a:latin typeface="Arial"/>
                <a:ea typeface="Arial"/>
                <a:cs typeface="Arial"/>
                <a:sym typeface="Arial"/>
              </a:endParaRPr>
            </a:p>
          </p:txBody>
        </p:sp>
        <p:sp>
          <p:nvSpPr>
            <p:cNvPr id="126" name="Google Shape;126;p3"/>
            <p:cNvSpPr/>
            <p:nvPr/>
          </p:nvSpPr>
          <p:spPr>
            <a:xfrm>
              <a:off x="9121577" y="5737750"/>
              <a:ext cx="711253"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Sri Lanka</a:t>
              </a:r>
              <a:endParaRPr b="0" i="0" sz="1050" u="none" cap="none" strike="noStrike">
                <a:solidFill>
                  <a:srgbClr val="3F3F3F"/>
                </a:solidFill>
                <a:latin typeface="Arial"/>
                <a:ea typeface="Arial"/>
                <a:cs typeface="Arial"/>
                <a:sym typeface="Arial"/>
              </a:endParaRPr>
            </a:p>
          </p:txBody>
        </p:sp>
        <p:pic>
          <p:nvPicPr>
            <p:cNvPr descr="EMB00002fc4596f" id="127" name="Google Shape;127;p3"/>
            <p:cNvPicPr preferRelativeResize="0"/>
            <p:nvPr/>
          </p:nvPicPr>
          <p:blipFill rotWithShape="1">
            <a:blip r:embed="rId21">
              <a:alphaModFix/>
            </a:blip>
            <a:srcRect b="0" l="0" r="0" t="0"/>
            <a:stretch/>
          </p:blipFill>
          <p:spPr>
            <a:xfrm>
              <a:off x="8489949" y="4765914"/>
              <a:ext cx="498069" cy="305179"/>
            </a:xfrm>
            <a:prstGeom prst="rect">
              <a:avLst/>
            </a:prstGeom>
            <a:noFill/>
            <a:ln>
              <a:noFill/>
            </a:ln>
          </p:spPr>
        </p:pic>
        <p:sp>
          <p:nvSpPr>
            <p:cNvPr id="128" name="Google Shape;128;p3"/>
            <p:cNvSpPr/>
            <p:nvPr/>
          </p:nvSpPr>
          <p:spPr>
            <a:xfrm>
              <a:off x="8420247" y="5058750"/>
              <a:ext cx="631514" cy="21879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050"/>
                <a:buFont typeface="Arial"/>
                <a:buNone/>
              </a:pPr>
              <a:r>
                <a:rPr b="0" i="0" lang="en-US" sz="1050" u="none" cap="none" strike="noStrike">
                  <a:solidFill>
                    <a:srgbClr val="3F3F3F"/>
                  </a:solidFill>
                  <a:latin typeface="Arial"/>
                  <a:ea typeface="Arial"/>
                  <a:cs typeface="Arial"/>
                  <a:sym typeface="Arial"/>
                </a:rPr>
                <a:t>Myanmar</a:t>
              </a:r>
              <a:endParaRPr b="0" i="0" sz="1050" u="none" cap="none" strike="noStrike">
                <a:solidFill>
                  <a:srgbClr val="3F3F3F"/>
                </a:solidFill>
                <a:latin typeface="Arial"/>
                <a:ea typeface="Arial"/>
                <a:cs typeface="Arial"/>
                <a:sym typeface="Arial"/>
              </a:endParaRPr>
            </a:p>
          </p:txBody>
        </p:sp>
        <p:pic>
          <p:nvPicPr>
            <p:cNvPr id="129" name="Google Shape;129;p3"/>
            <p:cNvPicPr preferRelativeResize="0"/>
            <p:nvPr/>
          </p:nvPicPr>
          <p:blipFill rotWithShape="1">
            <a:blip r:embed="rId22">
              <a:alphaModFix/>
            </a:blip>
            <a:srcRect b="0" l="0" r="0" t="0"/>
            <a:stretch/>
          </p:blipFill>
          <p:spPr>
            <a:xfrm>
              <a:off x="9777014" y="4762687"/>
              <a:ext cx="563095" cy="317817"/>
            </a:xfrm>
            <a:prstGeom prst="rect">
              <a:avLst/>
            </a:prstGeom>
            <a:noFill/>
            <a:ln>
              <a:noFill/>
            </a:ln>
          </p:spPr>
        </p:pic>
      </p:grpSp>
      <p:grpSp>
        <p:nvGrpSpPr>
          <p:cNvPr id="130" name="Google Shape;130;p3"/>
          <p:cNvGrpSpPr/>
          <p:nvPr/>
        </p:nvGrpSpPr>
        <p:grpSpPr>
          <a:xfrm>
            <a:off x="1565868" y="3881120"/>
            <a:ext cx="5914720" cy="1127156"/>
            <a:chOff x="6254404" y="3139489"/>
            <a:chExt cx="5914720" cy="1348654"/>
          </a:xfrm>
        </p:grpSpPr>
        <p:pic>
          <p:nvPicPr>
            <p:cNvPr id="131" name="Google Shape;131;p3"/>
            <p:cNvPicPr preferRelativeResize="0"/>
            <p:nvPr/>
          </p:nvPicPr>
          <p:blipFill rotWithShape="1">
            <a:blip r:embed="rId23">
              <a:alphaModFix/>
            </a:blip>
            <a:srcRect b="0" l="0" r="0" t="0"/>
            <a:stretch/>
          </p:blipFill>
          <p:spPr>
            <a:xfrm>
              <a:off x="7747631" y="3139489"/>
              <a:ext cx="1456641" cy="1339418"/>
            </a:xfrm>
            <a:prstGeom prst="rect">
              <a:avLst/>
            </a:prstGeom>
            <a:noFill/>
            <a:ln>
              <a:noFill/>
            </a:ln>
          </p:spPr>
        </p:pic>
        <p:pic>
          <p:nvPicPr>
            <p:cNvPr id="132" name="Google Shape;132;p3"/>
            <p:cNvPicPr preferRelativeResize="0"/>
            <p:nvPr/>
          </p:nvPicPr>
          <p:blipFill rotWithShape="1">
            <a:blip r:embed="rId24">
              <a:alphaModFix/>
            </a:blip>
            <a:srcRect b="0" l="0" r="0" t="0"/>
            <a:stretch/>
          </p:blipFill>
          <p:spPr>
            <a:xfrm>
              <a:off x="6254404" y="3140747"/>
              <a:ext cx="1456641" cy="1339418"/>
            </a:xfrm>
            <a:prstGeom prst="rect">
              <a:avLst/>
            </a:prstGeom>
            <a:noFill/>
            <a:ln>
              <a:noFill/>
            </a:ln>
          </p:spPr>
        </p:pic>
        <p:pic>
          <p:nvPicPr>
            <p:cNvPr id="133" name="Google Shape;133;p3"/>
            <p:cNvPicPr preferRelativeResize="0"/>
            <p:nvPr/>
          </p:nvPicPr>
          <p:blipFill rotWithShape="1">
            <a:blip r:embed="rId25">
              <a:alphaModFix/>
            </a:blip>
            <a:srcRect b="0" l="0" r="0" t="0"/>
            <a:stretch/>
          </p:blipFill>
          <p:spPr>
            <a:xfrm>
              <a:off x="9234152" y="3148725"/>
              <a:ext cx="1456641" cy="1339418"/>
            </a:xfrm>
            <a:prstGeom prst="rect">
              <a:avLst/>
            </a:prstGeom>
            <a:noFill/>
            <a:ln>
              <a:noFill/>
            </a:ln>
          </p:spPr>
        </p:pic>
        <p:pic>
          <p:nvPicPr>
            <p:cNvPr id="134" name="Google Shape;134;p3"/>
            <p:cNvPicPr preferRelativeResize="0"/>
            <p:nvPr/>
          </p:nvPicPr>
          <p:blipFill rotWithShape="1">
            <a:blip r:embed="rId26">
              <a:alphaModFix/>
            </a:blip>
            <a:srcRect b="0" l="0" r="0" t="0"/>
            <a:stretch/>
          </p:blipFill>
          <p:spPr>
            <a:xfrm>
              <a:off x="10712483" y="3148725"/>
              <a:ext cx="1456641" cy="1339418"/>
            </a:xfrm>
            <a:prstGeom prst="rect">
              <a:avLst/>
            </a:prstGeom>
            <a:noFill/>
            <a:ln>
              <a:noFill/>
            </a:ln>
          </p:spPr>
        </p:pic>
      </p:grpSp>
      <p:sp>
        <p:nvSpPr>
          <p:cNvPr id="135" name="Google Shape;135;p3"/>
          <p:cNvSpPr/>
          <p:nvPr/>
        </p:nvSpPr>
        <p:spPr>
          <a:xfrm>
            <a:off x="1633574" y="3312160"/>
            <a:ext cx="1416681" cy="526209"/>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36" name="Google Shape;136;p3"/>
          <p:cNvSpPr/>
          <p:nvPr/>
        </p:nvSpPr>
        <p:spPr>
          <a:xfrm>
            <a:off x="3120095" y="3305714"/>
            <a:ext cx="1416681" cy="526209"/>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37" name="Google Shape;137;p3"/>
          <p:cNvSpPr/>
          <p:nvPr/>
        </p:nvSpPr>
        <p:spPr>
          <a:xfrm>
            <a:off x="4606616" y="3312160"/>
            <a:ext cx="1416681" cy="526209"/>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38" name="Google Shape;138;p3"/>
          <p:cNvSpPr/>
          <p:nvPr/>
        </p:nvSpPr>
        <p:spPr>
          <a:xfrm>
            <a:off x="6093137" y="3306682"/>
            <a:ext cx="1416681" cy="526209"/>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39" name="Google Shape;139;p3"/>
          <p:cNvSpPr/>
          <p:nvPr/>
        </p:nvSpPr>
        <p:spPr>
          <a:xfrm>
            <a:off x="1633575" y="3285593"/>
            <a:ext cx="138009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HE</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(half East)</a:t>
            </a:r>
            <a:endParaRPr b="1" i="0" sz="1400" u="none" cap="none" strike="noStrike">
              <a:solidFill>
                <a:schemeClr val="lt1"/>
              </a:solidFill>
              <a:latin typeface="Arial"/>
              <a:ea typeface="Arial"/>
              <a:cs typeface="Arial"/>
              <a:sym typeface="Arial"/>
            </a:endParaRPr>
          </a:p>
        </p:txBody>
      </p:sp>
      <p:sp>
        <p:nvSpPr>
          <p:cNvPr id="140" name="Google Shape;140;p3"/>
          <p:cNvSpPr/>
          <p:nvPr/>
        </p:nvSpPr>
        <p:spPr>
          <a:xfrm>
            <a:off x="3211073" y="3290221"/>
            <a:ext cx="127065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HK</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(Half Korea)</a:t>
            </a:r>
            <a:endParaRPr b="1" i="0" sz="1400" u="none" cap="none" strike="noStrike">
              <a:solidFill>
                <a:schemeClr val="lt1"/>
              </a:solidFill>
              <a:latin typeface="Arial"/>
              <a:ea typeface="Arial"/>
              <a:cs typeface="Arial"/>
              <a:sym typeface="Arial"/>
            </a:endParaRPr>
          </a:p>
        </p:txBody>
      </p:sp>
      <p:sp>
        <p:nvSpPr>
          <p:cNvPr id="141" name="Google Shape;141;p3"/>
          <p:cNvSpPr/>
          <p:nvPr/>
        </p:nvSpPr>
        <p:spPr>
          <a:xfrm>
            <a:off x="4570030" y="3283441"/>
            <a:ext cx="146805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FC</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(Full Central)</a:t>
            </a:r>
            <a:endParaRPr b="1" i="0" sz="1400" u="none" cap="none" strike="noStrike">
              <a:solidFill>
                <a:schemeClr val="lt1"/>
              </a:solidFill>
              <a:latin typeface="Arial"/>
              <a:ea typeface="Arial"/>
              <a:cs typeface="Arial"/>
              <a:sym typeface="Arial"/>
            </a:endParaRPr>
          </a:p>
        </p:txBody>
      </p:sp>
      <p:sp>
        <p:nvSpPr>
          <p:cNvPr id="142" name="Google Shape;142;p3"/>
          <p:cNvSpPr/>
          <p:nvPr/>
        </p:nvSpPr>
        <p:spPr>
          <a:xfrm>
            <a:off x="6174538" y="3291830"/>
            <a:ext cx="127065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FW</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(Full West)</a:t>
            </a:r>
            <a:endParaRPr b="1" i="0" sz="1400" u="none" cap="none" strike="noStrike">
              <a:solidFill>
                <a:schemeClr val="lt1"/>
              </a:solidFill>
              <a:latin typeface="Arial"/>
              <a:ea typeface="Arial"/>
              <a:cs typeface="Arial"/>
              <a:sym typeface="Arial"/>
            </a:endParaRPr>
          </a:p>
        </p:txBody>
      </p:sp>
      <p:sp>
        <p:nvSpPr>
          <p:cNvPr id="143" name="Google Shape;143;p3"/>
          <p:cNvSpPr/>
          <p:nvPr/>
        </p:nvSpPr>
        <p:spPr>
          <a:xfrm>
            <a:off x="359001" y="3834975"/>
            <a:ext cx="1117562" cy="1255365"/>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44" name="Google Shape;144;p3"/>
          <p:cNvSpPr/>
          <p:nvPr/>
        </p:nvSpPr>
        <p:spPr>
          <a:xfrm>
            <a:off x="451993" y="4177418"/>
            <a:ext cx="93157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Scan</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Area</a:t>
            </a:r>
            <a:endParaRPr b="1" i="0" sz="1400" u="none" cap="none" strike="noStrike">
              <a:solidFill>
                <a:schemeClr val="lt1"/>
              </a:solidFill>
              <a:latin typeface="Arial"/>
              <a:ea typeface="Arial"/>
              <a:cs typeface="Arial"/>
              <a:sym typeface="Arial"/>
            </a:endParaRPr>
          </a:p>
        </p:txBody>
      </p:sp>
      <p:sp>
        <p:nvSpPr>
          <p:cNvPr id="145" name="Google Shape;145;p3"/>
          <p:cNvSpPr/>
          <p:nvPr/>
        </p:nvSpPr>
        <p:spPr>
          <a:xfrm>
            <a:off x="360667" y="5169127"/>
            <a:ext cx="1117562" cy="1122331"/>
          </a:xfrm>
          <a:prstGeom prst="roundRect">
            <a:avLst>
              <a:gd fmla="val 16667" name="adj"/>
            </a:avLst>
          </a:prstGeom>
          <a:gradFill>
            <a:gsLst>
              <a:gs pos="0">
                <a:srgbClr val="2090AE"/>
              </a:gs>
              <a:gs pos="42000">
                <a:srgbClr val="2090AE"/>
              </a:gs>
              <a:gs pos="88991">
                <a:srgbClr val="1578AF"/>
              </a:gs>
              <a:gs pos="100000">
                <a:srgbClr val="1578AF"/>
              </a:gs>
            </a:gsLst>
            <a:lin ang="8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146" name="Google Shape;146;p3"/>
          <p:cNvSpPr/>
          <p:nvPr/>
        </p:nvSpPr>
        <p:spPr>
          <a:xfrm>
            <a:off x="375062" y="5273090"/>
            <a:ext cx="105212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Scan</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Regions</a:t>
            </a:r>
            <a:endParaRPr/>
          </a:p>
        </p:txBody>
      </p:sp>
      <p:graphicFrame>
        <p:nvGraphicFramePr>
          <p:cNvPr id="147" name="Google Shape;147;p3"/>
          <p:cNvGraphicFramePr/>
          <p:nvPr/>
        </p:nvGraphicFramePr>
        <p:xfrm>
          <a:off x="1566782" y="5017439"/>
          <a:ext cx="3000000" cy="3000000"/>
        </p:xfrm>
        <a:graphic>
          <a:graphicData uri="http://schemas.openxmlformats.org/drawingml/2006/table">
            <a:tbl>
              <a:tblPr bandRow="1" firstRow="1">
                <a:noFill/>
                <a:tableStyleId>{97355801-1A8E-4AC1-934D-2D17AC71EC5A}</a:tableStyleId>
              </a:tblPr>
              <a:tblGrid>
                <a:gridCol w="1384650"/>
                <a:gridCol w="1627475"/>
                <a:gridCol w="1459675"/>
                <a:gridCol w="1518400"/>
              </a:tblGrid>
              <a:tr h="77820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Korea, Japan a</a:t>
                      </a:r>
                      <a:r>
                        <a:rPr b="0" lang="en-US" sz="1400" u="none" cap="none" strike="noStrike">
                          <a:solidFill>
                            <a:schemeClr val="dk1"/>
                          </a:solidFill>
                          <a:latin typeface="Arial"/>
                          <a:ea typeface="Arial"/>
                          <a:cs typeface="Arial"/>
                          <a:sym typeface="Arial"/>
                        </a:rPr>
                        <a:t>nd so on</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Korea, Japan, East China regions a</a:t>
                      </a:r>
                      <a:r>
                        <a:rPr b="0" lang="en-US" sz="1400" u="none" cap="none" strike="noStrike">
                          <a:solidFill>
                            <a:schemeClr val="dk1"/>
                          </a:solidFill>
                          <a:latin typeface="Arial"/>
                          <a:ea typeface="Arial"/>
                          <a:cs typeface="Arial"/>
                          <a:sym typeface="Arial"/>
                        </a:rPr>
                        <a:t>nd so on</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Korea, Japan, China, Southeast Asia and</a:t>
                      </a:r>
                      <a:r>
                        <a:rPr b="0" lang="en-US" sz="1400" u="none" cap="none" strike="noStrike">
                          <a:solidFill>
                            <a:schemeClr val="dk1"/>
                          </a:solidFill>
                          <a:latin typeface="Arial"/>
                          <a:ea typeface="Arial"/>
                          <a:cs typeface="Arial"/>
                          <a:sym typeface="Arial"/>
                        </a:rPr>
                        <a:t> so on</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None/>
                      </a:pPr>
                      <a:r>
                        <a:rPr b="0" lang="en-US" sz="1400" u="none" cap="none" strike="noStrike">
                          <a:latin typeface="Arial"/>
                          <a:ea typeface="Arial"/>
                          <a:cs typeface="Arial"/>
                          <a:sym typeface="Arial"/>
                        </a:rPr>
                        <a:t>Korea, Japan, China, Southeast Asia, India and so on</a:t>
                      </a:r>
                      <a:endParaRPr b="0" sz="1400" u="none" cap="none" strike="noStrike">
                        <a:solidFill>
                          <a:schemeClr val="dk1"/>
                        </a:solidFill>
                        <a:latin typeface="Arial"/>
                        <a:ea typeface="Arial"/>
                        <a:cs typeface="Arial"/>
                        <a:sym typeface="Arial"/>
                      </a:endParaRPr>
                    </a:p>
                  </a:txBody>
                  <a:tcPr marT="45725" marB="45725" marR="91450" marL="91450" anchor="ctr"/>
                </a:tc>
              </a:tr>
              <a:tr h="47080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8~10 KST</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9~11 KST</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10~12 KST</a:t>
                      </a:r>
                      <a:endParaRPr b="0" sz="1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latin typeface="Arial"/>
                          <a:ea typeface="Arial"/>
                          <a:cs typeface="Arial"/>
                          <a:sym typeface="Arial"/>
                        </a:rPr>
                        <a:t>12~17 KST</a:t>
                      </a:r>
                      <a:endParaRPr b="0" sz="1400" u="none" cap="none" strike="noStrike">
                        <a:solidFill>
                          <a:schemeClr val="dk1"/>
                        </a:solidFill>
                        <a:latin typeface="Arial"/>
                        <a:ea typeface="Arial"/>
                        <a:cs typeface="Arial"/>
                        <a:sym typeface="Arial"/>
                      </a:endParaRPr>
                    </a:p>
                  </a:txBody>
                  <a:tcPr marT="45725" marB="45725" marR="91450" marL="91450" anchor="ctr"/>
                </a:tc>
              </a:tr>
            </a:tbl>
          </a:graphicData>
        </a:graphic>
      </p:graphicFrame>
      <p:sp>
        <p:nvSpPr>
          <p:cNvPr id="148" name="Google Shape;148;p3"/>
          <p:cNvSpPr/>
          <p:nvPr/>
        </p:nvSpPr>
        <p:spPr>
          <a:xfrm>
            <a:off x="437190" y="5816486"/>
            <a:ext cx="93157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Scan</a:t>
            </a:r>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Time</a:t>
            </a:r>
            <a:endParaRPr b="1" i="0" sz="1400" u="none" cap="none" strike="noStrike">
              <a:solidFill>
                <a:schemeClr val="lt1"/>
              </a:solidFill>
              <a:latin typeface="Arial"/>
              <a:ea typeface="Arial"/>
              <a:cs typeface="Arial"/>
              <a:sym typeface="Arial"/>
            </a:endParaRPr>
          </a:p>
        </p:txBody>
      </p:sp>
      <p:sp>
        <p:nvSpPr>
          <p:cNvPr id="149" name="Google Shape;149;p3"/>
          <p:cNvSpPr txBox="1"/>
          <p:nvPr/>
        </p:nvSpPr>
        <p:spPr>
          <a:xfrm>
            <a:off x="357100" y="1038975"/>
            <a:ext cx="11834900" cy="2195432"/>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GEMS conducts Earth observations to provide hourly air quality measurements eight times daily during daylight hours across four distinct observation modes: Half East, Half Korea, Full Central, and Full West.</a:t>
            </a:r>
            <a:endParaRPr/>
          </a:p>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GEMS starts scanning at the 45th minute of each hour and lasts for approximately 30 minutes, ensuring comprehensive coverage over East and Southeast Asia. The observation area spans from 45°N to 5°S and from 152°E to 80°E. </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observation plan</a:t>
            </a:r>
            <a:endParaRPr b="0" i="0" sz="1400" u="none" cap="none" strike="noStrike">
              <a:solidFill>
                <a:srgbClr val="000000"/>
              </a:solidFill>
              <a:latin typeface="Montserrat"/>
              <a:ea typeface="Montserrat"/>
              <a:cs typeface="Montserrat"/>
              <a:sym typeface="Montserrat"/>
            </a:endParaRPr>
          </a:p>
        </p:txBody>
      </p:sp>
      <p:grpSp>
        <p:nvGrpSpPr>
          <p:cNvPr id="155" name="Google Shape;155;p4"/>
          <p:cNvGrpSpPr/>
          <p:nvPr/>
        </p:nvGrpSpPr>
        <p:grpSpPr>
          <a:xfrm>
            <a:off x="1036319" y="3234407"/>
            <a:ext cx="9997441" cy="3291840"/>
            <a:chOff x="489304" y="2057555"/>
            <a:chExt cx="11217612" cy="4560203"/>
          </a:xfrm>
        </p:grpSpPr>
        <p:pic>
          <p:nvPicPr>
            <p:cNvPr id="156" name="Google Shape;156;p4"/>
            <p:cNvPicPr preferRelativeResize="0"/>
            <p:nvPr/>
          </p:nvPicPr>
          <p:blipFill rotWithShape="1">
            <a:blip r:embed="rId3">
              <a:alphaModFix/>
            </a:blip>
            <a:srcRect b="0" l="0" r="0" t="0"/>
            <a:stretch/>
          </p:blipFill>
          <p:spPr>
            <a:xfrm>
              <a:off x="489304" y="2057555"/>
              <a:ext cx="11217612" cy="4560203"/>
            </a:xfrm>
            <a:prstGeom prst="rect">
              <a:avLst/>
            </a:prstGeom>
            <a:solidFill>
              <a:schemeClr val="lt1"/>
            </a:solidFill>
            <a:ln>
              <a:noFill/>
            </a:ln>
          </p:spPr>
        </p:pic>
        <p:sp>
          <p:nvSpPr>
            <p:cNvPr id="157" name="Google Shape;157;p4"/>
            <p:cNvSpPr/>
            <p:nvPr/>
          </p:nvSpPr>
          <p:spPr>
            <a:xfrm>
              <a:off x="10794805" y="3286760"/>
              <a:ext cx="422030" cy="237392"/>
            </a:xfrm>
            <a:prstGeom prst="ellipse">
              <a:avLst/>
            </a:prstGeom>
            <a:noFill/>
            <a:ln cap="flat" cmpd="sng" w="444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8" name="Google Shape;158;p4"/>
            <p:cNvSpPr/>
            <p:nvPr/>
          </p:nvSpPr>
          <p:spPr>
            <a:xfrm>
              <a:off x="7596749" y="3562840"/>
              <a:ext cx="422030" cy="237392"/>
            </a:xfrm>
            <a:prstGeom prst="ellipse">
              <a:avLst/>
            </a:prstGeom>
            <a:noFill/>
            <a:ln cap="flat" cmpd="sng" w="444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9" name="Google Shape;159;p4"/>
            <p:cNvSpPr/>
            <p:nvPr/>
          </p:nvSpPr>
          <p:spPr>
            <a:xfrm>
              <a:off x="10804965" y="6028789"/>
              <a:ext cx="422030" cy="237392"/>
            </a:xfrm>
            <a:prstGeom prst="ellipse">
              <a:avLst/>
            </a:prstGeom>
            <a:noFill/>
            <a:ln cap="flat" cmpd="sng" w="444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0" name="Google Shape;160;p4"/>
            <p:cNvSpPr/>
            <p:nvPr/>
          </p:nvSpPr>
          <p:spPr>
            <a:xfrm>
              <a:off x="7586589" y="6028789"/>
              <a:ext cx="422030" cy="237392"/>
            </a:xfrm>
            <a:prstGeom prst="ellipse">
              <a:avLst/>
            </a:prstGeom>
            <a:noFill/>
            <a:ln cap="flat" cmpd="sng" w="444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1" name="Google Shape;161;p4"/>
            <p:cNvSpPr/>
            <p:nvPr/>
          </p:nvSpPr>
          <p:spPr>
            <a:xfrm>
              <a:off x="7183120" y="4618446"/>
              <a:ext cx="322216" cy="313508"/>
            </a:xfrm>
            <a:prstGeom prst="mathMultiply">
              <a:avLst>
                <a:gd fmla="val 23520" name="adj1"/>
              </a:avLst>
            </a:prstGeom>
            <a:solidFill>
              <a:srgbClr val="FF0000"/>
            </a:solidFill>
            <a:ln cap="flat" cmpd="sng" w="25400">
              <a:solidFill>
                <a:srgbClr val="1507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2" name="Google Shape;162;p4"/>
            <p:cNvSpPr/>
            <p:nvPr/>
          </p:nvSpPr>
          <p:spPr>
            <a:xfrm>
              <a:off x="7187469" y="4897127"/>
              <a:ext cx="322216" cy="313508"/>
            </a:xfrm>
            <a:prstGeom prst="mathMultiply">
              <a:avLst>
                <a:gd fmla="val 23520" name="adj1"/>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 name="Google Shape;163;p4"/>
            <p:cNvSpPr/>
            <p:nvPr/>
          </p:nvSpPr>
          <p:spPr>
            <a:xfrm>
              <a:off x="7183108" y="5146780"/>
              <a:ext cx="322216" cy="313508"/>
            </a:xfrm>
            <a:prstGeom prst="mathMultiply">
              <a:avLst>
                <a:gd fmla="val 23520" name="adj1"/>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4"/>
            <p:cNvSpPr/>
            <p:nvPr/>
          </p:nvSpPr>
          <p:spPr>
            <a:xfrm>
              <a:off x="7196165" y="5422558"/>
              <a:ext cx="322216" cy="313508"/>
            </a:xfrm>
            <a:prstGeom prst="mathMultiply">
              <a:avLst>
                <a:gd fmla="val 23520" name="adj1"/>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65" name="Google Shape;165;p4"/>
          <p:cNvSpPr txBox="1"/>
          <p:nvPr/>
        </p:nvSpPr>
        <p:spPr>
          <a:xfrm>
            <a:off x="357100" y="1038975"/>
            <a:ext cx="11834900" cy="2195432"/>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Since February 2024, the observation schedule of GEMS have been adjusted to increase the number of observations during winter, a season characterized by severe air pollution in East Asia</a:t>
            </a:r>
            <a:endParaRPr/>
          </a:p>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These adjustments support the Airborne and Satellite Investigation of Asian Air Quality/Satellite Integrated Joint Monitoring of Air Quality (ASIA-AQ/SIJAQ) campaign, conducted from February to March 2024, by maximizing the availability of GEMS data.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5"/>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products</a:t>
            </a:r>
            <a:endParaRPr b="0" i="0" sz="1400" u="none" cap="none" strike="noStrike">
              <a:solidFill>
                <a:srgbClr val="000000"/>
              </a:solidFill>
              <a:latin typeface="Montserrat"/>
              <a:ea typeface="Montserrat"/>
              <a:cs typeface="Montserrat"/>
              <a:sym typeface="Montserrat"/>
            </a:endParaRPr>
          </a:p>
        </p:txBody>
      </p:sp>
      <p:pic>
        <p:nvPicPr>
          <p:cNvPr id="171" name="Google Shape;171;p5"/>
          <p:cNvPicPr preferRelativeResize="0"/>
          <p:nvPr/>
        </p:nvPicPr>
        <p:blipFill rotWithShape="1">
          <a:blip r:embed="rId3">
            <a:alphaModFix/>
          </a:blip>
          <a:srcRect b="0" l="0" r="9836" t="0"/>
          <a:stretch/>
        </p:blipFill>
        <p:spPr>
          <a:xfrm>
            <a:off x="10405085" y="3498084"/>
            <a:ext cx="1642889" cy="1404000"/>
          </a:xfrm>
          <a:prstGeom prst="rect">
            <a:avLst/>
          </a:prstGeom>
          <a:noFill/>
          <a:ln>
            <a:noFill/>
          </a:ln>
        </p:spPr>
      </p:pic>
      <p:pic>
        <p:nvPicPr>
          <p:cNvPr id="172" name="Google Shape;172;p5"/>
          <p:cNvPicPr preferRelativeResize="0"/>
          <p:nvPr/>
        </p:nvPicPr>
        <p:blipFill rotWithShape="1">
          <a:blip r:embed="rId4">
            <a:alphaModFix/>
          </a:blip>
          <a:srcRect b="10301" l="0" r="11238" t="0"/>
          <a:stretch/>
        </p:blipFill>
        <p:spPr>
          <a:xfrm>
            <a:off x="10337647" y="5123461"/>
            <a:ext cx="1712299" cy="1305744"/>
          </a:xfrm>
          <a:prstGeom prst="rect">
            <a:avLst/>
          </a:prstGeom>
          <a:noFill/>
          <a:ln>
            <a:noFill/>
          </a:ln>
        </p:spPr>
      </p:pic>
      <p:sp>
        <p:nvSpPr>
          <p:cNvPr id="173" name="Google Shape;173;p5"/>
          <p:cNvSpPr txBox="1"/>
          <p:nvPr/>
        </p:nvSpPr>
        <p:spPr>
          <a:xfrm>
            <a:off x="10491948" y="3273555"/>
            <a:ext cx="1550642"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5AA2AE"/>
              </a:buClr>
              <a:buSzPts val="1000"/>
              <a:buFont typeface="Arial"/>
              <a:buNone/>
            </a:pPr>
            <a:r>
              <a:rPr b="0" i="0" lang="en-US" sz="1000" u="none" cap="none" strike="noStrike">
                <a:solidFill>
                  <a:srgbClr val="5AA2AE"/>
                </a:solidFill>
                <a:latin typeface="Arial"/>
                <a:ea typeface="Arial"/>
                <a:cs typeface="Arial"/>
                <a:sym typeface="Arial"/>
              </a:rPr>
              <a:t>PM</a:t>
            </a:r>
            <a:r>
              <a:rPr b="0" baseline="-25000" i="0" lang="en-US" sz="1000" u="none" cap="none" strike="noStrike">
                <a:solidFill>
                  <a:srgbClr val="5AA2AE"/>
                </a:solidFill>
                <a:latin typeface="Arial"/>
                <a:ea typeface="Arial"/>
                <a:cs typeface="Arial"/>
                <a:sym typeface="Arial"/>
              </a:rPr>
              <a:t>10</a:t>
            </a:r>
            <a:r>
              <a:rPr b="0" i="0" lang="en-US" sz="1000" u="none" cap="none" strike="noStrike">
                <a:solidFill>
                  <a:srgbClr val="5AA2AE"/>
                </a:solidFill>
                <a:latin typeface="Arial"/>
                <a:ea typeface="Arial"/>
                <a:cs typeface="Arial"/>
                <a:sym typeface="Arial"/>
              </a:rPr>
              <a:t> surface conc.</a:t>
            </a:r>
            <a:endParaRPr b="0" i="0" sz="1000" u="none" cap="none" strike="noStrike">
              <a:solidFill>
                <a:srgbClr val="5AA2AE"/>
              </a:solidFill>
              <a:latin typeface="Arial"/>
              <a:ea typeface="Arial"/>
              <a:cs typeface="Arial"/>
              <a:sym typeface="Arial"/>
            </a:endParaRPr>
          </a:p>
        </p:txBody>
      </p:sp>
      <p:sp>
        <p:nvSpPr>
          <p:cNvPr id="174" name="Google Shape;174;p5"/>
          <p:cNvSpPr txBox="1"/>
          <p:nvPr/>
        </p:nvSpPr>
        <p:spPr>
          <a:xfrm>
            <a:off x="10489256" y="4871722"/>
            <a:ext cx="1550642"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5AA2AE"/>
              </a:buClr>
              <a:buSzPts val="1000"/>
              <a:buFont typeface="Arial"/>
              <a:buNone/>
            </a:pPr>
            <a:r>
              <a:rPr b="0" i="0" lang="en-US" sz="1000" u="none" cap="none" strike="noStrike">
                <a:solidFill>
                  <a:srgbClr val="5AA2AE"/>
                </a:solidFill>
                <a:latin typeface="Arial"/>
                <a:ea typeface="Arial"/>
                <a:cs typeface="Arial"/>
                <a:sym typeface="Arial"/>
              </a:rPr>
              <a:t>PM</a:t>
            </a:r>
            <a:r>
              <a:rPr b="0" baseline="-25000" i="0" lang="en-US" sz="1000" u="none" cap="none" strike="noStrike">
                <a:solidFill>
                  <a:srgbClr val="5AA2AE"/>
                </a:solidFill>
                <a:latin typeface="Arial"/>
                <a:ea typeface="Arial"/>
                <a:cs typeface="Arial"/>
                <a:sym typeface="Arial"/>
              </a:rPr>
              <a:t>2.5</a:t>
            </a:r>
            <a:r>
              <a:rPr b="0" i="0" lang="en-US" sz="1000" u="none" cap="none" strike="noStrike">
                <a:solidFill>
                  <a:srgbClr val="5AA2AE"/>
                </a:solidFill>
                <a:latin typeface="Arial"/>
                <a:ea typeface="Arial"/>
                <a:cs typeface="Arial"/>
                <a:sym typeface="Arial"/>
              </a:rPr>
              <a:t> surface conc.</a:t>
            </a:r>
            <a:endParaRPr b="0" i="0" sz="1000" u="none" cap="none" strike="noStrike">
              <a:solidFill>
                <a:srgbClr val="5AA2AE"/>
              </a:solidFill>
              <a:latin typeface="Arial"/>
              <a:ea typeface="Arial"/>
              <a:cs typeface="Arial"/>
              <a:sym typeface="Arial"/>
            </a:endParaRPr>
          </a:p>
        </p:txBody>
      </p:sp>
      <p:sp>
        <p:nvSpPr>
          <p:cNvPr id="175" name="Google Shape;175;p5"/>
          <p:cNvSpPr/>
          <p:nvPr/>
        </p:nvSpPr>
        <p:spPr>
          <a:xfrm>
            <a:off x="10405084" y="1606929"/>
            <a:ext cx="1699573" cy="4908825"/>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pic>
        <p:nvPicPr>
          <p:cNvPr id="176" name="Google Shape;176;p5"/>
          <p:cNvPicPr preferRelativeResize="0"/>
          <p:nvPr/>
        </p:nvPicPr>
        <p:blipFill rotWithShape="1">
          <a:blip r:embed="rId5">
            <a:alphaModFix/>
          </a:blip>
          <a:srcRect b="0" l="0" r="0" t="0"/>
          <a:stretch/>
        </p:blipFill>
        <p:spPr>
          <a:xfrm>
            <a:off x="10561049" y="1905904"/>
            <a:ext cx="1465256" cy="1296000"/>
          </a:xfrm>
          <a:prstGeom prst="rect">
            <a:avLst/>
          </a:prstGeom>
          <a:noFill/>
          <a:ln>
            <a:noFill/>
          </a:ln>
        </p:spPr>
      </p:pic>
      <p:sp>
        <p:nvSpPr>
          <p:cNvPr id="177" name="Google Shape;177;p5"/>
          <p:cNvSpPr txBox="1"/>
          <p:nvPr/>
        </p:nvSpPr>
        <p:spPr>
          <a:xfrm>
            <a:off x="10490712" y="1777633"/>
            <a:ext cx="1550642"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5AA2AE"/>
              </a:buClr>
              <a:buSzPts val="1000"/>
              <a:buFont typeface="Arial"/>
              <a:buNone/>
            </a:pPr>
            <a:r>
              <a:rPr b="0" i="0" lang="en-US" sz="1000" u="none" cap="none" strike="noStrike">
                <a:solidFill>
                  <a:srgbClr val="5AA2AE"/>
                </a:solidFill>
                <a:latin typeface="Arial"/>
                <a:ea typeface="Arial"/>
                <a:cs typeface="Arial"/>
                <a:sym typeface="Arial"/>
              </a:rPr>
              <a:t>Aerosol mass flow rate</a:t>
            </a:r>
            <a:endParaRPr b="0" i="0" sz="1000" u="none" cap="none" strike="noStrike">
              <a:solidFill>
                <a:srgbClr val="5AA2AE"/>
              </a:solidFill>
              <a:latin typeface="Arial"/>
              <a:ea typeface="Arial"/>
              <a:cs typeface="Arial"/>
              <a:sym typeface="Arial"/>
            </a:endParaRPr>
          </a:p>
        </p:txBody>
      </p:sp>
      <p:sp>
        <p:nvSpPr>
          <p:cNvPr id="178" name="Google Shape;178;p5"/>
          <p:cNvSpPr/>
          <p:nvPr/>
        </p:nvSpPr>
        <p:spPr>
          <a:xfrm rot="5400000">
            <a:off x="1442698" y="-195342"/>
            <a:ext cx="434938" cy="3021785"/>
          </a:xfrm>
          <a:prstGeom prst="roundRect">
            <a:avLst>
              <a:gd fmla="val 50000" name="adj"/>
            </a:avLst>
          </a:prstGeom>
          <a:solidFill>
            <a:srgbClr val="629DD1">
              <a:alpha val="49803"/>
            </a:srgbClr>
          </a:solidFill>
          <a:ln cap="flat" cmpd="sng" w="31750">
            <a:solidFill>
              <a:srgbClr val="FFFFFF"/>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79" name="Google Shape;179;p5"/>
          <p:cNvSpPr txBox="1"/>
          <p:nvPr/>
        </p:nvSpPr>
        <p:spPr>
          <a:xfrm>
            <a:off x="1188776" y="1155216"/>
            <a:ext cx="94897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Level2</a:t>
            </a:r>
            <a:endParaRPr b="0" i="0" sz="1800" u="none" cap="none" strike="noStrike">
              <a:solidFill>
                <a:srgbClr val="000000"/>
              </a:solidFill>
              <a:latin typeface="Arial"/>
              <a:ea typeface="Arial"/>
              <a:cs typeface="Arial"/>
              <a:sym typeface="Arial"/>
            </a:endParaRPr>
          </a:p>
        </p:txBody>
      </p:sp>
      <p:pic>
        <p:nvPicPr>
          <p:cNvPr id="180" name="Google Shape;180;p5"/>
          <p:cNvPicPr preferRelativeResize="0"/>
          <p:nvPr/>
        </p:nvPicPr>
        <p:blipFill rotWithShape="1">
          <a:blip r:embed="rId6">
            <a:alphaModFix/>
          </a:blip>
          <a:srcRect b="0" l="7826" r="7433" t="0"/>
          <a:stretch/>
        </p:blipFill>
        <p:spPr>
          <a:xfrm>
            <a:off x="2632663" y="5218867"/>
            <a:ext cx="1080000" cy="1260000"/>
          </a:xfrm>
          <a:prstGeom prst="rect">
            <a:avLst/>
          </a:prstGeom>
          <a:noFill/>
          <a:ln>
            <a:noFill/>
          </a:ln>
        </p:spPr>
      </p:pic>
      <p:sp>
        <p:nvSpPr>
          <p:cNvPr id="181" name="Google Shape;181;p5"/>
          <p:cNvSpPr/>
          <p:nvPr/>
        </p:nvSpPr>
        <p:spPr>
          <a:xfrm>
            <a:off x="149275" y="1606929"/>
            <a:ext cx="8408899" cy="4914003"/>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pic>
        <p:nvPicPr>
          <p:cNvPr id="182" name="Google Shape;182;p5"/>
          <p:cNvPicPr preferRelativeResize="0"/>
          <p:nvPr/>
        </p:nvPicPr>
        <p:blipFill rotWithShape="1">
          <a:blip r:embed="rId7">
            <a:alphaModFix/>
          </a:blip>
          <a:srcRect b="5664" l="7448" r="5291" t="0"/>
          <a:stretch/>
        </p:blipFill>
        <p:spPr>
          <a:xfrm>
            <a:off x="245909" y="1909372"/>
            <a:ext cx="1080000" cy="1260000"/>
          </a:xfrm>
          <a:prstGeom prst="rect">
            <a:avLst/>
          </a:prstGeom>
          <a:noFill/>
          <a:ln>
            <a:noFill/>
          </a:ln>
        </p:spPr>
      </p:pic>
      <p:pic>
        <p:nvPicPr>
          <p:cNvPr id="183" name="Google Shape;183;p5"/>
          <p:cNvPicPr preferRelativeResize="0"/>
          <p:nvPr/>
        </p:nvPicPr>
        <p:blipFill rotWithShape="1">
          <a:blip r:embed="rId8">
            <a:alphaModFix/>
          </a:blip>
          <a:srcRect b="4456" l="7977" r="7296" t="0"/>
          <a:stretch/>
        </p:blipFill>
        <p:spPr>
          <a:xfrm>
            <a:off x="1439286" y="1909372"/>
            <a:ext cx="1080000" cy="1260000"/>
          </a:xfrm>
          <a:prstGeom prst="rect">
            <a:avLst/>
          </a:prstGeom>
          <a:noFill/>
          <a:ln>
            <a:noFill/>
          </a:ln>
        </p:spPr>
      </p:pic>
      <p:pic>
        <p:nvPicPr>
          <p:cNvPr id="184" name="Google Shape;184;p5"/>
          <p:cNvPicPr preferRelativeResize="0"/>
          <p:nvPr/>
        </p:nvPicPr>
        <p:blipFill rotWithShape="1">
          <a:blip r:embed="rId9">
            <a:alphaModFix/>
          </a:blip>
          <a:srcRect b="5501" l="7449" r="6826" t="0"/>
          <a:stretch/>
        </p:blipFill>
        <p:spPr>
          <a:xfrm>
            <a:off x="2632663" y="1909372"/>
            <a:ext cx="1080000" cy="1260000"/>
          </a:xfrm>
          <a:prstGeom prst="rect">
            <a:avLst/>
          </a:prstGeom>
          <a:noFill/>
          <a:ln>
            <a:noFill/>
          </a:ln>
        </p:spPr>
      </p:pic>
      <p:pic>
        <p:nvPicPr>
          <p:cNvPr id="185" name="Google Shape;185;p5"/>
          <p:cNvPicPr preferRelativeResize="0"/>
          <p:nvPr/>
        </p:nvPicPr>
        <p:blipFill rotWithShape="1">
          <a:blip r:embed="rId10">
            <a:alphaModFix/>
          </a:blip>
          <a:srcRect b="6693" l="7980" r="8141" t="0"/>
          <a:stretch/>
        </p:blipFill>
        <p:spPr>
          <a:xfrm>
            <a:off x="6212794" y="1909372"/>
            <a:ext cx="1080000" cy="1260000"/>
          </a:xfrm>
          <a:prstGeom prst="rect">
            <a:avLst/>
          </a:prstGeom>
          <a:noFill/>
          <a:ln>
            <a:noFill/>
          </a:ln>
        </p:spPr>
      </p:pic>
      <p:pic>
        <p:nvPicPr>
          <p:cNvPr id="186" name="Google Shape;186;p5"/>
          <p:cNvPicPr preferRelativeResize="0"/>
          <p:nvPr/>
        </p:nvPicPr>
        <p:blipFill rotWithShape="1">
          <a:blip r:embed="rId11">
            <a:alphaModFix/>
          </a:blip>
          <a:srcRect b="3199" l="7363" r="7035" t="0"/>
          <a:stretch/>
        </p:blipFill>
        <p:spPr>
          <a:xfrm>
            <a:off x="3826040" y="1909372"/>
            <a:ext cx="1080000" cy="1260000"/>
          </a:xfrm>
          <a:prstGeom prst="rect">
            <a:avLst/>
          </a:prstGeom>
          <a:noFill/>
          <a:ln>
            <a:noFill/>
          </a:ln>
        </p:spPr>
      </p:pic>
      <p:pic>
        <p:nvPicPr>
          <p:cNvPr id="187" name="Google Shape;187;p5"/>
          <p:cNvPicPr preferRelativeResize="0"/>
          <p:nvPr/>
        </p:nvPicPr>
        <p:blipFill rotWithShape="1">
          <a:blip r:embed="rId12">
            <a:alphaModFix/>
          </a:blip>
          <a:srcRect b="5975" l="8149" r="8145" t="2745"/>
          <a:stretch/>
        </p:blipFill>
        <p:spPr>
          <a:xfrm>
            <a:off x="5019417" y="1909372"/>
            <a:ext cx="1080000" cy="1260000"/>
          </a:xfrm>
          <a:prstGeom prst="rect">
            <a:avLst/>
          </a:prstGeom>
          <a:noFill/>
          <a:ln>
            <a:noFill/>
          </a:ln>
        </p:spPr>
      </p:pic>
      <p:pic>
        <p:nvPicPr>
          <p:cNvPr id="188" name="Google Shape;188;p5"/>
          <p:cNvPicPr preferRelativeResize="0"/>
          <p:nvPr/>
        </p:nvPicPr>
        <p:blipFill rotWithShape="1">
          <a:blip r:embed="rId13">
            <a:alphaModFix/>
          </a:blip>
          <a:srcRect b="7147" l="7840" r="7169" t="3770"/>
          <a:stretch/>
        </p:blipFill>
        <p:spPr>
          <a:xfrm>
            <a:off x="7406172" y="1909372"/>
            <a:ext cx="1080000" cy="1260000"/>
          </a:xfrm>
          <a:prstGeom prst="rect">
            <a:avLst/>
          </a:prstGeom>
          <a:noFill/>
          <a:ln>
            <a:noFill/>
          </a:ln>
        </p:spPr>
      </p:pic>
      <p:sp>
        <p:nvSpPr>
          <p:cNvPr id="189" name="Google Shape;189;p5"/>
          <p:cNvSpPr txBox="1"/>
          <p:nvPr/>
        </p:nvSpPr>
        <p:spPr>
          <a:xfrm>
            <a:off x="206620"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Aerosol optical depth</a:t>
            </a:r>
            <a:endParaRPr b="0" i="0" sz="900" u="none" cap="none" strike="noStrike">
              <a:solidFill>
                <a:srgbClr val="0E57C4"/>
              </a:solidFill>
              <a:latin typeface="Arial"/>
              <a:ea typeface="Arial"/>
              <a:cs typeface="Arial"/>
              <a:sym typeface="Arial"/>
            </a:endParaRPr>
          </a:p>
        </p:txBody>
      </p:sp>
      <p:sp>
        <p:nvSpPr>
          <p:cNvPr id="190" name="Google Shape;190;p5"/>
          <p:cNvSpPr txBox="1"/>
          <p:nvPr/>
        </p:nvSpPr>
        <p:spPr>
          <a:xfrm>
            <a:off x="1398172"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NO</a:t>
            </a:r>
            <a:r>
              <a:rPr b="0" baseline="-25000" i="0" lang="en-US" sz="1000" u="none" cap="none" strike="noStrike">
                <a:solidFill>
                  <a:srgbClr val="0E57C4"/>
                </a:solidFill>
                <a:latin typeface="Arial"/>
                <a:ea typeface="Arial"/>
                <a:cs typeface="Arial"/>
                <a:sym typeface="Arial"/>
              </a:rPr>
              <a:t>2</a:t>
            </a:r>
            <a:endParaRPr b="0" baseline="-25000" i="0" sz="1000" u="none" cap="none" strike="noStrike">
              <a:solidFill>
                <a:srgbClr val="0E57C4"/>
              </a:solidFill>
              <a:latin typeface="Arial"/>
              <a:ea typeface="Arial"/>
              <a:cs typeface="Arial"/>
              <a:sym typeface="Arial"/>
            </a:endParaRPr>
          </a:p>
        </p:txBody>
      </p:sp>
      <p:sp>
        <p:nvSpPr>
          <p:cNvPr id="191" name="Google Shape;191;p5"/>
          <p:cNvSpPr txBox="1"/>
          <p:nvPr/>
        </p:nvSpPr>
        <p:spPr>
          <a:xfrm>
            <a:off x="2589724"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Total ozone</a:t>
            </a:r>
            <a:endParaRPr b="0" i="0" sz="1000" u="none" cap="none" strike="noStrike">
              <a:solidFill>
                <a:srgbClr val="0E57C4"/>
              </a:solidFill>
              <a:latin typeface="Arial"/>
              <a:ea typeface="Arial"/>
              <a:cs typeface="Arial"/>
              <a:sym typeface="Arial"/>
            </a:endParaRPr>
          </a:p>
        </p:txBody>
      </p:sp>
      <p:sp>
        <p:nvSpPr>
          <p:cNvPr id="192" name="Google Shape;192;p5"/>
          <p:cNvSpPr txBox="1"/>
          <p:nvPr/>
        </p:nvSpPr>
        <p:spPr>
          <a:xfrm>
            <a:off x="3781276"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Effective cloud fraction</a:t>
            </a:r>
            <a:endParaRPr b="0" i="0" sz="900" u="none" cap="none" strike="noStrike">
              <a:solidFill>
                <a:srgbClr val="0E57C4"/>
              </a:solidFill>
              <a:latin typeface="Arial"/>
              <a:ea typeface="Arial"/>
              <a:cs typeface="Arial"/>
              <a:sym typeface="Arial"/>
            </a:endParaRPr>
          </a:p>
        </p:txBody>
      </p:sp>
      <p:sp>
        <p:nvSpPr>
          <p:cNvPr id="193" name="Google Shape;193;p5"/>
          <p:cNvSpPr txBox="1"/>
          <p:nvPr/>
        </p:nvSpPr>
        <p:spPr>
          <a:xfrm>
            <a:off x="4972828"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SO</a:t>
            </a:r>
            <a:r>
              <a:rPr b="0" baseline="-25000" i="0" lang="en-US" sz="1000" u="none" cap="none" strike="noStrike">
                <a:solidFill>
                  <a:srgbClr val="0E57C4"/>
                </a:solidFill>
                <a:latin typeface="Arial"/>
                <a:ea typeface="Arial"/>
                <a:cs typeface="Arial"/>
                <a:sym typeface="Arial"/>
              </a:rPr>
              <a:t>2</a:t>
            </a:r>
            <a:endParaRPr b="0" baseline="-25000" i="0" sz="1000" u="none" cap="none" strike="noStrike">
              <a:solidFill>
                <a:srgbClr val="0E57C4"/>
              </a:solidFill>
              <a:latin typeface="Arial"/>
              <a:ea typeface="Arial"/>
              <a:cs typeface="Arial"/>
              <a:sym typeface="Arial"/>
            </a:endParaRPr>
          </a:p>
        </p:txBody>
      </p:sp>
      <p:sp>
        <p:nvSpPr>
          <p:cNvPr id="194" name="Google Shape;194;p5"/>
          <p:cNvSpPr txBox="1"/>
          <p:nvPr/>
        </p:nvSpPr>
        <p:spPr>
          <a:xfrm>
            <a:off x="6164380"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Plant response index</a:t>
            </a:r>
            <a:endParaRPr b="0" i="0" sz="900" u="none" cap="none" strike="noStrike">
              <a:solidFill>
                <a:srgbClr val="0E57C4"/>
              </a:solidFill>
              <a:latin typeface="Arial"/>
              <a:ea typeface="Arial"/>
              <a:cs typeface="Arial"/>
              <a:sym typeface="Arial"/>
            </a:endParaRPr>
          </a:p>
        </p:txBody>
      </p:sp>
      <p:sp>
        <p:nvSpPr>
          <p:cNvPr id="195" name="Google Shape;195;p5"/>
          <p:cNvSpPr txBox="1"/>
          <p:nvPr/>
        </p:nvSpPr>
        <p:spPr>
          <a:xfrm>
            <a:off x="7355933" y="169995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DNA damage index</a:t>
            </a:r>
            <a:endParaRPr b="0" i="0" sz="900" u="none" cap="none" strike="noStrike">
              <a:solidFill>
                <a:srgbClr val="0E57C4"/>
              </a:solidFill>
              <a:latin typeface="Arial"/>
              <a:ea typeface="Arial"/>
              <a:cs typeface="Arial"/>
              <a:sym typeface="Arial"/>
            </a:endParaRPr>
          </a:p>
        </p:txBody>
      </p:sp>
      <p:pic>
        <p:nvPicPr>
          <p:cNvPr id="196" name="Google Shape;196;p5"/>
          <p:cNvPicPr preferRelativeResize="0"/>
          <p:nvPr/>
        </p:nvPicPr>
        <p:blipFill rotWithShape="1">
          <a:blip r:embed="rId14">
            <a:alphaModFix/>
          </a:blip>
          <a:srcRect b="6289" l="8247" r="7992" t="4939"/>
          <a:stretch/>
        </p:blipFill>
        <p:spPr>
          <a:xfrm>
            <a:off x="245909" y="3543490"/>
            <a:ext cx="1080000" cy="1260000"/>
          </a:xfrm>
          <a:prstGeom prst="rect">
            <a:avLst/>
          </a:prstGeom>
          <a:noFill/>
          <a:ln>
            <a:noFill/>
          </a:ln>
        </p:spPr>
      </p:pic>
      <p:pic>
        <p:nvPicPr>
          <p:cNvPr id="197" name="Google Shape;197;p5"/>
          <p:cNvPicPr preferRelativeResize="0"/>
          <p:nvPr/>
        </p:nvPicPr>
        <p:blipFill rotWithShape="1">
          <a:blip r:embed="rId15">
            <a:alphaModFix/>
          </a:blip>
          <a:srcRect b="6280" l="7824" r="8361" t="0"/>
          <a:stretch/>
        </p:blipFill>
        <p:spPr>
          <a:xfrm>
            <a:off x="1439286" y="3543490"/>
            <a:ext cx="1080000" cy="1260000"/>
          </a:xfrm>
          <a:prstGeom prst="rect">
            <a:avLst/>
          </a:prstGeom>
          <a:noFill/>
          <a:ln>
            <a:noFill/>
          </a:ln>
        </p:spPr>
      </p:pic>
      <p:pic>
        <p:nvPicPr>
          <p:cNvPr id="198" name="Google Shape;198;p5"/>
          <p:cNvPicPr preferRelativeResize="0"/>
          <p:nvPr/>
        </p:nvPicPr>
        <p:blipFill rotWithShape="1">
          <a:blip r:embed="rId16">
            <a:alphaModFix/>
          </a:blip>
          <a:srcRect b="5507" l="9111" r="8932" t="5218"/>
          <a:stretch/>
        </p:blipFill>
        <p:spPr>
          <a:xfrm>
            <a:off x="2632663" y="3543490"/>
            <a:ext cx="1080000" cy="1260000"/>
          </a:xfrm>
          <a:prstGeom prst="rect">
            <a:avLst/>
          </a:prstGeom>
          <a:noFill/>
          <a:ln>
            <a:noFill/>
          </a:ln>
        </p:spPr>
      </p:pic>
      <p:pic>
        <p:nvPicPr>
          <p:cNvPr id="199" name="Google Shape;199;p5"/>
          <p:cNvPicPr preferRelativeResize="0"/>
          <p:nvPr/>
        </p:nvPicPr>
        <p:blipFill rotWithShape="1">
          <a:blip r:embed="rId17">
            <a:alphaModFix/>
          </a:blip>
          <a:srcRect b="9480" l="8485" r="9281" t="4060"/>
          <a:stretch/>
        </p:blipFill>
        <p:spPr>
          <a:xfrm>
            <a:off x="7406172" y="3543490"/>
            <a:ext cx="1080000" cy="1260000"/>
          </a:xfrm>
          <a:prstGeom prst="rect">
            <a:avLst/>
          </a:prstGeom>
          <a:noFill/>
          <a:ln>
            <a:noFill/>
          </a:ln>
        </p:spPr>
      </p:pic>
      <p:pic>
        <p:nvPicPr>
          <p:cNvPr id="200" name="Google Shape;200;p5"/>
          <p:cNvPicPr preferRelativeResize="0"/>
          <p:nvPr/>
        </p:nvPicPr>
        <p:blipFill rotWithShape="1">
          <a:blip r:embed="rId18">
            <a:alphaModFix/>
          </a:blip>
          <a:srcRect b="6501" l="8711" r="8144" t="4224"/>
          <a:stretch/>
        </p:blipFill>
        <p:spPr>
          <a:xfrm>
            <a:off x="3826040" y="3543490"/>
            <a:ext cx="1080000" cy="1260000"/>
          </a:xfrm>
          <a:prstGeom prst="rect">
            <a:avLst/>
          </a:prstGeom>
          <a:noFill/>
          <a:ln>
            <a:noFill/>
          </a:ln>
        </p:spPr>
      </p:pic>
      <p:pic>
        <p:nvPicPr>
          <p:cNvPr id="201" name="Google Shape;201;p5"/>
          <p:cNvPicPr preferRelativeResize="0"/>
          <p:nvPr/>
        </p:nvPicPr>
        <p:blipFill rotWithShape="1">
          <a:blip r:embed="rId19">
            <a:alphaModFix/>
          </a:blip>
          <a:srcRect b="6387" l="7958" r="6598" t="5445"/>
          <a:stretch/>
        </p:blipFill>
        <p:spPr>
          <a:xfrm>
            <a:off x="5019417" y="3543490"/>
            <a:ext cx="1080000" cy="1260000"/>
          </a:xfrm>
          <a:prstGeom prst="rect">
            <a:avLst/>
          </a:prstGeom>
          <a:noFill/>
          <a:ln>
            <a:noFill/>
          </a:ln>
        </p:spPr>
      </p:pic>
      <p:pic>
        <p:nvPicPr>
          <p:cNvPr id="202" name="Google Shape;202;p5"/>
          <p:cNvPicPr preferRelativeResize="0"/>
          <p:nvPr/>
        </p:nvPicPr>
        <p:blipFill rotWithShape="1">
          <a:blip r:embed="rId20">
            <a:alphaModFix/>
          </a:blip>
          <a:srcRect b="5606" l="8988" r="7816" t="4521"/>
          <a:stretch/>
        </p:blipFill>
        <p:spPr>
          <a:xfrm>
            <a:off x="6212794" y="3543490"/>
            <a:ext cx="1080000" cy="1260000"/>
          </a:xfrm>
          <a:prstGeom prst="rect">
            <a:avLst/>
          </a:prstGeom>
          <a:noFill/>
          <a:ln>
            <a:noFill/>
          </a:ln>
        </p:spPr>
      </p:pic>
      <p:sp>
        <p:nvSpPr>
          <p:cNvPr id="203" name="Google Shape;203;p5"/>
          <p:cNvSpPr txBox="1"/>
          <p:nvPr/>
        </p:nvSpPr>
        <p:spPr>
          <a:xfrm>
            <a:off x="206621"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Vitamin D index</a:t>
            </a:r>
            <a:endParaRPr b="0" i="0" sz="1000" u="none" cap="none" strike="noStrike">
              <a:solidFill>
                <a:srgbClr val="0E57C4"/>
              </a:solidFill>
              <a:latin typeface="Arial"/>
              <a:ea typeface="Arial"/>
              <a:cs typeface="Arial"/>
              <a:sym typeface="Arial"/>
            </a:endParaRPr>
          </a:p>
        </p:txBody>
      </p:sp>
      <p:sp>
        <p:nvSpPr>
          <p:cNvPr id="204" name="Google Shape;204;p5"/>
          <p:cNvSpPr txBox="1"/>
          <p:nvPr/>
        </p:nvSpPr>
        <p:spPr>
          <a:xfrm>
            <a:off x="1398173"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Single scattering albedo</a:t>
            </a:r>
            <a:endParaRPr b="0" i="0" sz="900" u="none" cap="none" strike="noStrike">
              <a:solidFill>
                <a:srgbClr val="0E57C4"/>
              </a:solidFill>
              <a:latin typeface="Arial"/>
              <a:ea typeface="Arial"/>
              <a:cs typeface="Arial"/>
              <a:sym typeface="Arial"/>
            </a:endParaRPr>
          </a:p>
        </p:txBody>
      </p:sp>
      <p:sp>
        <p:nvSpPr>
          <p:cNvPr id="205" name="Google Shape;205;p5"/>
          <p:cNvSpPr txBox="1"/>
          <p:nvPr/>
        </p:nvSpPr>
        <p:spPr>
          <a:xfrm>
            <a:off x="2589725"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UV aerosol index</a:t>
            </a:r>
            <a:endParaRPr b="0" i="0" sz="1000" u="none" cap="none" strike="noStrike">
              <a:solidFill>
                <a:srgbClr val="0E57C4"/>
              </a:solidFill>
              <a:latin typeface="Arial"/>
              <a:ea typeface="Arial"/>
              <a:cs typeface="Arial"/>
              <a:sym typeface="Arial"/>
            </a:endParaRPr>
          </a:p>
        </p:txBody>
      </p:sp>
      <p:sp>
        <p:nvSpPr>
          <p:cNvPr id="206" name="Google Shape;206;p5"/>
          <p:cNvSpPr txBox="1"/>
          <p:nvPr/>
        </p:nvSpPr>
        <p:spPr>
          <a:xfrm>
            <a:off x="3781277"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Visible aerosol index</a:t>
            </a:r>
            <a:endParaRPr b="0" i="0" sz="1000" u="none" cap="none" strike="noStrike">
              <a:solidFill>
                <a:srgbClr val="0E57C4"/>
              </a:solidFill>
              <a:latin typeface="Arial"/>
              <a:ea typeface="Arial"/>
              <a:cs typeface="Arial"/>
              <a:sym typeface="Arial"/>
            </a:endParaRPr>
          </a:p>
        </p:txBody>
      </p:sp>
      <p:sp>
        <p:nvSpPr>
          <p:cNvPr id="207" name="Google Shape;207;p5"/>
          <p:cNvSpPr txBox="1"/>
          <p:nvPr/>
        </p:nvSpPr>
        <p:spPr>
          <a:xfrm>
            <a:off x="4972829"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Cloud pressure</a:t>
            </a:r>
            <a:endParaRPr b="0" i="0" sz="1000" u="none" cap="none" strike="noStrike">
              <a:solidFill>
                <a:srgbClr val="0E57C4"/>
              </a:solidFill>
              <a:latin typeface="Arial"/>
              <a:ea typeface="Arial"/>
              <a:cs typeface="Arial"/>
              <a:sym typeface="Arial"/>
            </a:endParaRPr>
          </a:p>
        </p:txBody>
      </p:sp>
      <p:sp>
        <p:nvSpPr>
          <p:cNvPr id="208" name="Google Shape;208;p5"/>
          <p:cNvSpPr txBox="1"/>
          <p:nvPr/>
        </p:nvSpPr>
        <p:spPr>
          <a:xfrm>
            <a:off x="6164381"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Cloud radiance fraction</a:t>
            </a:r>
            <a:endParaRPr b="0" i="0" sz="900" u="none" cap="none" strike="noStrike">
              <a:solidFill>
                <a:srgbClr val="0E57C4"/>
              </a:solidFill>
              <a:latin typeface="Arial"/>
              <a:ea typeface="Arial"/>
              <a:cs typeface="Arial"/>
              <a:sym typeface="Arial"/>
            </a:endParaRPr>
          </a:p>
        </p:txBody>
      </p:sp>
      <p:sp>
        <p:nvSpPr>
          <p:cNvPr id="209" name="Google Shape;209;p5"/>
          <p:cNvSpPr txBox="1"/>
          <p:nvPr/>
        </p:nvSpPr>
        <p:spPr>
          <a:xfrm>
            <a:off x="7355933" y="331167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UV index</a:t>
            </a:r>
            <a:endParaRPr b="0" i="0" sz="1000" u="none" cap="none" strike="noStrike">
              <a:solidFill>
                <a:srgbClr val="0E57C4"/>
              </a:solidFill>
              <a:latin typeface="Arial"/>
              <a:ea typeface="Arial"/>
              <a:cs typeface="Arial"/>
              <a:sym typeface="Arial"/>
            </a:endParaRPr>
          </a:p>
        </p:txBody>
      </p:sp>
      <p:sp>
        <p:nvSpPr>
          <p:cNvPr id="210" name="Google Shape;210;p5"/>
          <p:cNvSpPr txBox="1"/>
          <p:nvPr/>
        </p:nvSpPr>
        <p:spPr>
          <a:xfrm>
            <a:off x="206620"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HCHO</a:t>
            </a:r>
            <a:endParaRPr b="0" i="0" sz="1000" u="none" cap="none" strike="noStrike">
              <a:solidFill>
                <a:srgbClr val="0E57C4"/>
              </a:solidFill>
              <a:latin typeface="Arial"/>
              <a:ea typeface="Arial"/>
              <a:cs typeface="Arial"/>
              <a:sym typeface="Arial"/>
            </a:endParaRPr>
          </a:p>
        </p:txBody>
      </p:sp>
      <p:sp>
        <p:nvSpPr>
          <p:cNvPr id="211" name="Google Shape;211;p5"/>
          <p:cNvSpPr txBox="1"/>
          <p:nvPr/>
        </p:nvSpPr>
        <p:spPr>
          <a:xfrm>
            <a:off x="1398172"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CHOCHO</a:t>
            </a:r>
            <a:endParaRPr b="0" i="0" sz="1000" u="none" cap="none" strike="noStrike">
              <a:solidFill>
                <a:srgbClr val="0E57C4"/>
              </a:solidFill>
              <a:latin typeface="Arial"/>
              <a:ea typeface="Arial"/>
              <a:cs typeface="Arial"/>
              <a:sym typeface="Arial"/>
            </a:endParaRPr>
          </a:p>
        </p:txBody>
      </p:sp>
      <p:pic>
        <p:nvPicPr>
          <p:cNvPr id="212" name="Google Shape;212;p5"/>
          <p:cNvPicPr preferRelativeResize="0"/>
          <p:nvPr/>
        </p:nvPicPr>
        <p:blipFill rotWithShape="1">
          <a:blip r:embed="rId21">
            <a:alphaModFix/>
          </a:blip>
          <a:srcRect b="5939" l="9037" r="8447" t="5882"/>
          <a:stretch/>
        </p:blipFill>
        <p:spPr>
          <a:xfrm>
            <a:off x="245909" y="5218867"/>
            <a:ext cx="1080000" cy="1260000"/>
          </a:xfrm>
          <a:prstGeom prst="rect">
            <a:avLst/>
          </a:prstGeom>
          <a:noFill/>
          <a:ln>
            <a:noFill/>
          </a:ln>
        </p:spPr>
      </p:pic>
      <p:pic>
        <p:nvPicPr>
          <p:cNvPr id="213" name="Google Shape;213;p5"/>
          <p:cNvPicPr preferRelativeResize="0"/>
          <p:nvPr/>
        </p:nvPicPr>
        <p:blipFill rotWithShape="1">
          <a:blip r:embed="rId22">
            <a:alphaModFix/>
          </a:blip>
          <a:srcRect b="4794" l="9541" r="9155" t="5261"/>
          <a:stretch/>
        </p:blipFill>
        <p:spPr>
          <a:xfrm>
            <a:off x="1439286" y="5218867"/>
            <a:ext cx="1080000" cy="1260000"/>
          </a:xfrm>
          <a:prstGeom prst="rect">
            <a:avLst/>
          </a:prstGeom>
          <a:noFill/>
          <a:ln>
            <a:noFill/>
          </a:ln>
        </p:spPr>
      </p:pic>
      <p:pic>
        <p:nvPicPr>
          <p:cNvPr id="214" name="Google Shape;214;p5"/>
          <p:cNvPicPr preferRelativeResize="0"/>
          <p:nvPr/>
        </p:nvPicPr>
        <p:blipFill rotWithShape="1">
          <a:blip r:embed="rId23">
            <a:alphaModFix/>
          </a:blip>
          <a:srcRect b="0" l="6907" r="6607" t="0"/>
          <a:stretch/>
        </p:blipFill>
        <p:spPr>
          <a:xfrm>
            <a:off x="3826040" y="5218867"/>
            <a:ext cx="1080000" cy="1260000"/>
          </a:xfrm>
          <a:prstGeom prst="rect">
            <a:avLst/>
          </a:prstGeom>
          <a:noFill/>
          <a:ln>
            <a:noFill/>
          </a:ln>
        </p:spPr>
      </p:pic>
      <p:pic>
        <p:nvPicPr>
          <p:cNvPr id="215" name="Google Shape;215;p5"/>
          <p:cNvPicPr preferRelativeResize="0"/>
          <p:nvPr/>
        </p:nvPicPr>
        <p:blipFill rotWithShape="1">
          <a:blip r:embed="rId24">
            <a:alphaModFix/>
          </a:blip>
          <a:srcRect b="0" l="7363" r="6149" t="0"/>
          <a:stretch/>
        </p:blipFill>
        <p:spPr>
          <a:xfrm>
            <a:off x="5019417" y="5218867"/>
            <a:ext cx="1080000" cy="1260000"/>
          </a:xfrm>
          <a:prstGeom prst="rect">
            <a:avLst/>
          </a:prstGeom>
          <a:noFill/>
          <a:ln>
            <a:noFill/>
          </a:ln>
        </p:spPr>
      </p:pic>
      <p:pic>
        <p:nvPicPr>
          <p:cNvPr id="216" name="Google Shape;216;p5"/>
          <p:cNvPicPr preferRelativeResize="0"/>
          <p:nvPr/>
        </p:nvPicPr>
        <p:blipFill rotWithShape="1">
          <a:blip r:embed="rId25">
            <a:alphaModFix/>
          </a:blip>
          <a:srcRect b="0" l="6581" r="6059" t="0"/>
          <a:stretch/>
        </p:blipFill>
        <p:spPr>
          <a:xfrm>
            <a:off x="6212794" y="5218867"/>
            <a:ext cx="1080000" cy="1260000"/>
          </a:xfrm>
          <a:prstGeom prst="rect">
            <a:avLst/>
          </a:prstGeom>
          <a:noFill/>
          <a:ln>
            <a:noFill/>
          </a:ln>
        </p:spPr>
      </p:pic>
      <p:pic>
        <p:nvPicPr>
          <p:cNvPr id="217" name="Google Shape;217;p5"/>
          <p:cNvPicPr preferRelativeResize="0"/>
          <p:nvPr/>
        </p:nvPicPr>
        <p:blipFill rotWithShape="1">
          <a:blip r:embed="rId26">
            <a:alphaModFix/>
          </a:blip>
          <a:srcRect b="0" l="5337" r="6428" t="0"/>
          <a:stretch/>
        </p:blipFill>
        <p:spPr>
          <a:xfrm>
            <a:off x="7406172" y="5218867"/>
            <a:ext cx="1080000" cy="1260000"/>
          </a:xfrm>
          <a:prstGeom prst="rect">
            <a:avLst/>
          </a:prstGeom>
          <a:noFill/>
          <a:ln>
            <a:noFill/>
          </a:ln>
        </p:spPr>
      </p:pic>
      <p:sp>
        <p:nvSpPr>
          <p:cNvPr id="218" name="Google Shape;218;p5"/>
          <p:cNvSpPr txBox="1"/>
          <p:nvPr/>
        </p:nvSpPr>
        <p:spPr>
          <a:xfrm>
            <a:off x="2589724"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Tropospheric NO</a:t>
            </a:r>
            <a:r>
              <a:rPr b="0" baseline="-25000" i="0" lang="en-US" sz="900" u="none" cap="none" strike="noStrike">
                <a:solidFill>
                  <a:srgbClr val="0E57C4"/>
                </a:solidFill>
                <a:latin typeface="Arial"/>
                <a:ea typeface="Arial"/>
                <a:cs typeface="Arial"/>
                <a:sym typeface="Arial"/>
              </a:rPr>
              <a:t>2</a:t>
            </a:r>
            <a:r>
              <a:rPr b="0" i="0" lang="en-US" sz="900" u="none" cap="none" strike="noStrike">
                <a:solidFill>
                  <a:srgbClr val="0E57C4"/>
                </a:solidFill>
                <a:latin typeface="Arial"/>
                <a:ea typeface="Arial"/>
                <a:cs typeface="Arial"/>
                <a:sym typeface="Arial"/>
              </a:rPr>
              <a:t> </a:t>
            </a:r>
            <a:endParaRPr b="0" i="0" sz="900" u="none" cap="none" strike="noStrike">
              <a:solidFill>
                <a:srgbClr val="0E57C4"/>
              </a:solidFill>
              <a:latin typeface="Arial"/>
              <a:ea typeface="Arial"/>
              <a:cs typeface="Arial"/>
              <a:sym typeface="Arial"/>
            </a:endParaRPr>
          </a:p>
        </p:txBody>
      </p:sp>
      <p:sp>
        <p:nvSpPr>
          <p:cNvPr id="219" name="Google Shape;219;p5"/>
          <p:cNvSpPr txBox="1"/>
          <p:nvPr/>
        </p:nvSpPr>
        <p:spPr>
          <a:xfrm>
            <a:off x="3781276"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Aerosol Effective Height</a:t>
            </a:r>
            <a:endParaRPr b="0" i="0" sz="900" u="none" cap="none" strike="noStrike">
              <a:solidFill>
                <a:srgbClr val="0E57C4"/>
              </a:solidFill>
              <a:latin typeface="Arial"/>
              <a:ea typeface="Arial"/>
              <a:cs typeface="Arial"/>
              <a:sym typeface="Arial"/>
            </a:endParaRPr>
          </a:p>
        </p:txBody>
      </p:sp>
      <p:sp>
        <p:nvSpPr>
          <p:cNvPr id="220" name="Google Shape;220;p5"/>
          <p:cNvSpPr txBox="1"/>
          <p:nvPr/>
        </p:nvSpPr>
        <p:spPr>
          <a:xfrm>
            <a:off x="4972828"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Stratospheric ozone</a:t>
            </a:r>
            <a:endParaRPr b="0" i="0" sz="900" u="none" cap="none" strike="noStrike">
              <a:solidFill>
                <a:srgbClr val="0E57C4"/>
              </a:solidFill>
              <a:latin typeface="Arial"/>
              <a:ea typeface="Arial"/>
              <a:cs typeface="Arial"/>
              <a:sym typeface="Arial"/>
            </a:endParaRPr>
          </a:p>
        </p:txBody>
      </p:sp>
      <p:sp>
        <p:nvSpPr>
          <p:cNvPr id="221" name="Google Shape;221;p5"/>
          <p:cNvSpPr txBox="1"/>
          <p:nvPr/>
        </p:nvSpPr>
        <p:spPr>
          <a:xfrm>
            <a:off x="6164380"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Tropospheric ozone</a:t>
            </a:r>
            <a:endParaRPr b="0" i="0" sz="900" u="none" cap="none" strike="noStrike">
              <a:solidFill>
                <a:srgbClr val="0E57C4"/>
              </a:solidFill>
              <a:latin typeface="Arial"/>
              <a:ea typeface="Arial"/>
              <a:cs typeface="Arial"/>
              <a:sym typeface="Arial"/>
            </a:endParaRPr>
          </a:p>
        </p:txBody>
      </p:sp>
      <p:sp>
        <p:nvSpPr>
          <p:cNvPr id="222" name="Google Shape;222;p5"/>
          <p:cNvSpPr txBox="1"/>
          <p:nvPr/>
        </p:nvSpPr>
        <p:spPr>
          <a:xfrm>
            <a:off x="7355933" y="4924111"/>
            <a:ext cx="1152000" cy="216000"/>
          </a:xfrm>
          <a:prstGeom prst="rect">
            <a:avLst/>
          </a:prstGeom>
          <a:noFill/>
          <a:ln cap="flat" cmpd="sng" w="25400">
            <a:solidFill>
              <a:srgbClr val="00000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E57C4"/>
              </a:buClr>
              <a:buSzPts val="900"/>
              <a:buFont typeface="Arial"/>
              <a:buNone/>
            </a:pPr>
            <a:r>
              <a:rPr b="0" i="0" lang="en-US" sz="900" u="none" cap="none" strike="noStrike">
                <a:solidFill>
                  <a:srgbClr val="0E57C4"/>
                </a:solidFill>
                <a:latin typeface="Arial"/>
                <a:ea typeface="Arial"/>
                <a:cs typeface="Arial"/>
                <a:sym typeface="Arial"/>
              </a:rPr>
              <a:t>Surface reflectance</a:t>
            </a:r>
            <a:endParaRPr b="0" i="0" sz="900" u="none" cap="none" strike="noStrike">
              <a:solidFill>
                <a:srgbClr val="0E57C4"/>
              </a:solidFill>
              <a:latin typeface="Arial"/>
              <a:ea typeface="Arial"/>
              <a:cs typeface="Arial"/>
              <a:sym typeface="Arial"/>
            </a:endParaRPr>
          </a:p>
        </p:txBody>
      </p:sp>
      <p:sp>
        <p:nvSpPr>
          <p:cNvPr id="223" name="Google Shape;223;p5"/>
          <p:cNvSpPr/>
          <p:nvPr/>
        </p:nvSpPr>
        <p:spPr>
          <a:xfrm rot="5400000">
            <a:off x="11014726" y="484111"/>
            <a:ext cx="434938" cy="1728810"/>
          </a:xfrm>
          <a:prstGeom prst="roundRect">
            <a:avLst>
              <a:gd fmla="val 50000" name="adj"/>
            </a:avLst>
          </a:prstGeom>
          <a:solidFill>
            <a:srgbClr val="629DD1">
              <a:alpha val="49803"/>
            </a:srgbClr>
          </a:solidFill>
          <a:ln cap="flat" cmpd="sng" w="31750">
            <a:solidFill>
              <a:srgbClr val="FFFFFF"/>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224" name="Google Shape;224;p5"/>
          <p:cNvSpPr txBox="1"/>
          <p:nvPr/>
        </p:nvSpPr>
        <p:spPr>
          <a:xfrm>
            <a:off x="10452740" y="1188135"/>
            <a:ext cx="1616220" cy="338554"/>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Level4</a:t>
            </a:r>
            <a:endParaRPr b="0" i="0" sz="1600" u="none" cap="none" strike="noStrike">
              <a:solidFill>
                <a:srgbClr val="000000"/>
              </a:solidFill>
              <a:latin typeface="Arial"/>
              <a:ea typeface="Arial"/>
              <a:cs typeface="Arial"/>
              <a:sym typeface="Arial"/>
            </a:endParaRPr>
          </a:p>
        </p:txBody>
      </p:sp>
      <p:sp>
        <p:nvSpPr>
          <p:cNvPr id="225" name="Google Shape;225;p5"/>
          <p:cNvSpPr/>
          <p:nvPr/>
        </p:nvSpPr>
        <p:spPr>
          <a:xfrm>
            <a:off x="8628026" y="1612107"/>
            <a:ext cx="1699573" cy="4908825"/>
          </a:xfrm>
          <a:custGeom>
            <a:rect b="b" l="l" r="r" t="t"/>
            <a:pathLst>
              <a:path extrusionOk="0" h="3077845" w="4136390">
                <a:moveTo>
                  <a:pt x="71996" y="0"/>
                </a:moveTo>
                <a:lnTo>
                  <a:pt x="30373" y="1124"/>
                </a:lnTo>
                <a:lnTo>
                  <a:pt x="8999" y="8999"/>
                </a:lnTo>
                <a:lnTo>
                  <a:pt x="1124" y="30373"/>
                </a:lnTo>
                <a:lnTo>
                  <a:pt x="0" y="71996"/>
                </a:lnTo>
                <a:lnTo>
                  <a:pt x="0" y="3077375"/>
                </a:lnTo>
                <a:lnTo>
                  <a:pt x="4135831" y="3077375"/>
                </a:lnTo>
                <a:lnTo>
                  <a:pt x="4135831" y="71996"/>
                </a:lnTo>
                <a:lnTo>
                  <a:pt x="4134706" y="30373"/>
                </a:lnTo>
                <a:lnTo>
                  <a:pt x="4126830" y="8999"/>
                </a:lnTo>
                <a:lnTo>
                  <a:pt x="4105452" y="1124"/>
                </a:lnTo>
                <a:lnTo>
                  <a:pt x="4063822" y="0"/>
                </a:lnTo>
                <a:lnTo>
                  <a:pt x="71996" y="0"/>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sp>
        <p:nvSpPr>
          <p:cNvPr id="226" name="Google Shape;226;p5"/>
          <p:cNvSpPr/>
          <p:nvPr/>
        </p:nvSpPr>
        <p:spPr>
          <a:xfrm rot="5400000">
            <a:off x="9235565" y="484111"/>
            <a:ext cx="434938" cy="1728810"/>
          </a:xfrm>
          <a:prstGeom prst="roundRect">
            <a:avLst>
              <a:gd fmla="val 50000" name="adj"/>
            </a:avLst>
          </a:prstGeom>
          <a:solidFill>
            <a:srgbClr val="629DD1">
              <a:alpha val="49803"/>
            </a:srgbClr>
          </a:solidFill>
          <a:ln cap="flat" cmpd="sng" w="31750">
            <a:solidFill>
              <a:srgbClr val="FFFFFF"/>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227" name="Google Shape;227;p5"/>
          <p:cNvSpPr txBox="1"/>
          <p:nvPr/>
        </p:nvSpPr>
        <p:spPr>
          <a:xfrm>
            <a:off x="8653259" y="1188135"/>
            <a:ext cx="1616220" cy="338554"/>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Level3</a:t>
            </a:r>
            <a:endParaRPr b="0" i="0" sz="1600" u="none" cap="none" strike="noStrike">
              <a:solidFill>
                <a:srgbClr val="000000"/>
              </a:solidFill>
              <a:latin typeface="Arial"/>
              <a:ea typeface="Arial"/>
              <a:cs typeface="Arial"/>
              <a:sym typeface="Arial"/>
            </a:endParaRPr>
          </a:p>
        </p:txBody>
      </p:sp>
      <p:sp>
        <p:nvSpPr>
          <p:cNvPr id="228" name="Google Shape;228;p5"/>
          <p:cNvSpPr txBox="1"/>
          <p:nvPr/>
        </p:nvSpPr>
        <p:spPr>
          <a:xfrm>
            <a:off x="8710718" y="4128695"/>
            <a:ext cx="1538442" cy="216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NO</a:t>
            </a:r>
            <a:r>
              <a:rPr b="0" baseline="-25000" i="0" lang="en-US" sz="1000" u="none" cap="none" strike="noStrike">
                <a:solidFill>
                  <a:srgbClr val="0E57C4"/>
                </a:solidFill>
                <a:latin typeface="Arial"/>
                <a:ea typeface="Arial"/>
                <a:cs typeface="Arial"/>
                <a:sym typeface="Arial"/>
              </a:rPr>
              <a:t>2 </a:t>
            </a:r>
            <a:r>
              <a:rPr b="0" i="0" lang="en-US" sz="1000" u="none" cap="none" strike="noStrike">
                <a:solidFill>
                  <a:srgbClr val="0E57C4"/>
                </a:solidFill>
                <a:latin typeface="Arial"/>
                <a:ea typeface="Arial"/>
                <a:cs typeface="Arial"/>
                <a:sym typeface="Arial"/>
              </a:rPr>
              <a:t>(5km)</a:t>
            </a:r>
            <a:endParaRPr b="0" baseline="-25000" i="0" sz="1000" u="none" cap="none" strike="noStrike">
              <a:solidFill>
                <a:srgbClr val="0E57C4"/>
              </a:solidFill>
              <a:latin typeface="Arial"/>
              <a:ea typeface="Arial"/>
              <a:cs typeface="Arial"/>
              <a:sym typeface="Arial"/>
            </a:endParaRPr>
          </a:p>
        </p:txBody>
      </p:sp>
      <p:sp>
        <p:nvSpPr>
          <p:cNvPr id="229" name="Google Shape;229;p5"/>
          <p:cNvSpPr txBox="1"/>
          <p:nvPr/>
        </p:nvSpPr>
        <p:spPr>
          <a:xfrm>
            <a:off x="8700558" y="1708257"/>
            <a:ext cx="1538442" cy="216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E57C4"/>
              </a:buClr>
              <a:buSzPts val="1000"/>
              <a:buFont typeface="Arial"/>
              <a:buNone/>
            </a:pPr>
            <a:r>
              <a:rPr b="0" i="0" lang="en-US" sz="1000" u="none" cap="none" strike="noStrike">
                <a:solidFill>
                  <a:srgbClr val="0E57C4"/>
                </a:solidFill>
                <a:latin typeface="Arial"/>
                <a:ea typeface="Arial"/>
                <a:cs typeface="Arial"/>
                <a:sym typeface="Arial"/>
              </a:rPr>
              <a:t>NO</a:t>
            </a:r>
            <a:r>
              <a:rPr b="0" baseline="-25000" i="0" lang="en-US" sz="1000" u="none" cap="none" strike="noStrike">
                <a:solidFill>
                  <a:srgbClr val="0E57C4"/>
                </a:solidFill>
                <a:latin typeface="Arial"/>
                <a:ea typeface="Arial"/>
                <a:cs typeface="Arial"/>
                <a:sym typeface="Arial"/>
              </a:rPr>
              <a:t>2 </a:t>
            </a:r>
            <a:r>
              <a:rPr b="0" i="0" lang="en-US" sz="1000" u="none" cap="none" strike="noStrike">
                <a:solidFill>
                  <a:srgbClr val="0E57C4"/>
                </a:solidFill>
                <a:latin typeface="Arial"/>
                <a:ea typeface="Arial"/>
                <a:cs typeface="Arial"/>
                <a:sym typeface="Arial"/>
              </a:rPr>
              <a:t>(10km)</a:t>
            </a:r>
            <a:endParaRPr b="0" baseline="-25000" i="0" sz="1000" u="none" cap="none" strike="noStrike">
              <a:solidFill>
                <a:srgbClr val="0E57C4"/>
              </a:solidFill>
              <a:latin typeface="Arial"/>
              <a:ea typeface="Arial"/>
              <a:cs typeface="Arial"/>
              <a:sym typeface="Arial"/>
            </a:endParaRPr>
          </a:p>
        </p:txBody>
      </p:sp>
      <p:pic>
        <p:nvPicPr>
          <p:cNvPr id="230" name="Google Shape;230;p5"/>
          <p:cNvPicPr preferRelativeResize="0"/>
          <p:nvPr/>
        </p:nvPicPr>
        <p:blipFill rotWithShape="1">
          <a:blip r:embed="rId27">
            <a:alphaModFix/>
          </a:blip>
          <a:srcRect b="5217" l="8207" r="7612" t="6492"/>
          <a:stretch/>
        </p:blipFill>
        <p:spPr>
          <a:xfrm>
            <a:off x="8643578" y="2065284"/>
            <a:ext cx="1657293" cy="1851518"/>
          </a:xfrm>
          <a:prstGeom prst="rect">
            <a:avLst/>
          </a:prstGeom>
          <a:noFill/>
          <a:ln>
            <a:noFill/>
          </a:ln>
        </p:spPr>
      </p:pic>
      <p:pic>
        <p:nvPicPr>
          <p:cNvPr id="231" name="Google Shape;231;p5"/>
          <p:cNvPicPr preferRelativeResize="0"/>
          <p:nvPr/>
        </p:nvPicPr>
        <p:blipFill rotWithShape="1">
          <a:blip r:embed="rId28">
            <a:alphaModFix/>
          </a:blip>
          <a:srcRect b="5272" l="12736" r="10885" t="5290"/>
          <a:stretch/>
        </p:blipFill>
        <p:spPr>
          <a:xfrm>
            <a:off x="8662978" y="4461081"/>
            <a:ext cx="1616662" cy="18492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6"/>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data distribution</a:t>
            </a:r>
            <a:endParaRPr b="0" i="0" sz="1400" u="none" cap="none" strike="noStrike">
              <a:solidFill>
                <a:srgbClr val="000000"/>
              </a:solidFill>
              <a:latin typeface="Montserrat"/>
              <a:ea typeface="Montserrat"/>
              <a:cs typeface="Montserrat"/>
              <a:sym typeface="Montserrat"/>
            </a:endParaRPr>
          </a:p>
        </p:txBody>
      </p:sp>
      <p:grpSp>
        <p:nvGrpSpPr>
          <p:cNvPr id="237" name="Google Shape;237;p6"/>
          <p:cNvGrpSpPr/>
          <p:nvPr/>
        </p:nvGrpSpPr>
        <p:grpSpPr>
          <a:xfrm>
            <a:off x="257175" y="1115569"/>
            <a:ext cx="7833904" cy="531185"/>
            <a:chOff x="642231" y="883145"/>
            <a:chExt cx="6579727" cy="531185"/>
          </a:xfrm>
        </p:grpSpPr>
        <p:sp>
          <p:nvSpPr>
            <p:cNvPr id="238" name="Google Shape;238;p6"/>
            <p:cNvSpPr/>
            <p:nvPr/>
          </p:nvSpPr>
          <p:spPr>
            <a:xfrm>
              <a:off x="642231" y="935530"/>
              <a:ext cx="45718" cy="478800"/>
            </a:xfrm>
            <a:prstGeom prst="rect">
              <a:avLst/>
            </a:prstGeom>
            <a:solidFill>
              <a:srgbClr val="2BB7B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grpSp>
          <p:nvGrpSpPr>
            <p:cNvPr id="239" name="Google Shape;239;p6"/>
            <p:cNvGrpSpPr/>
            <p:nvPr/>
          </p:nvGrpSpPr>
          <p:grpSpPr>
            <a:xfrm>
              <a:off x="685088" y="883145"/>
              <a:ext cx="6536870" cy="530454"/>
              <a:chOff x="-1007788" y="3851456"/>
              <a:chExt cx="8421010" cy="530454"/>
            </a:xfrm>
          </p:grpSpPr>
          <p:sp>
            <p:nvSpPr>
              <p:cNvPr id="240" name="Google Shape;240;p6"/>
              <p:cNvSpPr/>
              <p:nvPr/>
            </p:nvSpPr>
            <p:spPr>
              <a:xfrm>
                <a:off x="-1007788" y="3903841"/>
                <a:ext cx="7684534" cy="478069"/>
              </a:xfrm>
              <a:prstGeom prst="rect">
                <a:avLst/>
              </a:prstGeom>
              <a:solidFill>
                <a:srgbClr val="D8D8D8">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1" name="Google Shape;241;p6"/>
              <p:cNvSpPr/>
              <p:nvPr/>
            </p:nvSpPr>
            <p:spPr>
              <a:xfrm>
                <a:off x="-916050" y="3851456"/>
                <a:ext cx="8329272" cy="47705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GEMS data distribution (</a:t>
                </a:r>
                <a:r>
                  <a:rPr b="1" i="0" lang="en-US" sz="2000" u="sng" cap="none" strike="noStrike">
                    <a:solidFill>
                      <a:srgbClr val="000000"/>
                    </a:solidFill>
                    <a:latin typeface="Arial"/>
                    <a:ea typeface="Arial"/>
                    <a:cs typeface="Arial"/>
                    <a:sym typeface="Arial"/>
                    <a:hlinkClick r:id="rId3">
                      <a:extLst>
                        <a:ext uri="{A12FA001-AC4F-418D-AE19-62706E023703}">
                          <ahyp:hlinkClr val="tx"/>
                        </a:ext>
                      </a:extLst>
                    </a:hlinkClick>
                  </a:rPr>
                  <a:t>https://nesc.nier.go.kr</a:t>
                </a:r>
                <a:r>
                  <a:rPr b="1" i="0" lang="en-US" sz="2000" u="none" cap="none" strike="noStrike">
                    <a:solidFill>
                      <a:srgbClr val="000000"/>
                    </a:solidFill>
                    <a:latin typeface="Arial"/>
                    <a:ea typeface="Arial"/>
                    <a:cs typeface="Arial"/>
                    <a:sym typeface="Arial"/>
                  </a:rPr>
                  <a:t>) </a:t>
                </a:r>
                <a:endParaRPr b="1" i="0" sz="2000" u="none" cap="none" strike="noStrike">
                  <a:solidFill>
                    <a:srgbClr val="000000"/>
                  </a:solidFill>
                  <a:latin typeface="Arial"/>
                  <a:ea typeface="Arial"/>
                  <a:cs typeface="Arial"/>
                  <a:sym typeface="Arial"/>
                </a:endParaRPr>
              </a:p>
            </p:txBody>
          </p:sp>
        </p:grpSp>
      </p:grpSp>
      <p:pic>
        <p:nvPicPr>
          <p:cNvPr id="242" name="Google Shape;242;p6"/>
          <p:cNvPicPr preferRelativeResize="0"/>
          <p:nvPr/>
        </p:nvPicPr>
        <p:blipFill rotWithShape="1">
          <a:blip r:embed="rId4">
            <a:alphaModFix/>
          </a:blip>
          <a:srcRect b="2356" l="8884" r="11923" t="26936"/>
          <a:stretch/>
        </p:blipFill>
        <p:spPr>
          <a:xfrm>
            <a:off x="1080653" y="1835503"/>
            <a:ext cx="8571345" cy="4545411"/>
          </a:xfrm>
          <a:prstGeom prst="rect">
            <a:avLst/>
          </a:prstGeom>
          <a:noFill/>
          <a:ln cap="sq" cmpd="thickThin" w="12700">
            <a:solidFill>
              <a:srgbClr val="000000"/>
            </a:solidFill>
            <a:prstDash val="solid"/>
            <a:miter lim="800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7"/>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data distribution</a:t>
            </a:r>
            <a:endParaRPr b="0" i="0" sz="1400" u="none" cap="none" strike="noStrike">
              <a:solidFill>
                <a:srgbClr val="000000"/>
              </a:solidFill>
              <a:latin typeface="Montserrat"/>
              <a:ea typeface="Montserrat"/>
              <a:cs typeface="Montserrat"/>
              <a:sym typeface="Montserrat"/>
            </a:endParaRPr>
          </a:p>
        </p:txBody>
      </p:sp>
      <p:pic>
        <p:nvPicPr>
          <p:cNvPr id="248" name="Google Shape;248;p7"/>
          <p:cNvPicPr preferRelativeResize="0"/>
          <p:nvPr/>
        </p:nvPicPr>
        <p:blipFill rotWithShape="1">
          <a:blip r:embed="rId3">
            <a:alphaModFix/>
          </a:blip>
          <a:srcRect b="25118" l="10810" r="13274" t="32054"/>
          <a:stretch/>
        </p:blipFill>
        <p:spPr>
          <a:xfrm>
            <a:off x="1055715" y="4227245"/>
            <a:ext cx="6659443" cy="2147772"/>
          </a:xfrm>
          <a:prstGeom prst="rect">
            <a:avLst/>
          </a:prstGeom>
          <a:noFill/>
          <a:ln cap="sq" cmpd="thickThin" w="12700">
            <a:solidFill>
              <a:srgbClr val="000000"/>
            </a:solidFill>
            <a:prstDash val="solid"/>
            <a:miter lim="800000"/>
            <a:headEnd len="sm" w="sm" type="none"/>
            <a:tailEnd len="sm" w="sm" type="none"/>
          </a:ln>
        </p:spPr>
      </p:pic>
      <p:pic>
        <p:nvPicPr>
          <p:cNvPr id="249" name="Google Shape;249;p7"/>
          <p:cNvPicPr preferRelativeResize="0"/>
          <p:nvPr/>
        </p:nvPicPr>
        <p:blipFill rotWithShape="1">
          <a:blip r:embed="rId4">
            <a:alphaModFix/>
          </a:blip>
          <a:srcRect b="29293" l="26825" r="15352" t="31918"/>
          <a:stretch/>
        </p:blipFill>
        <p:spPr>
          <a:xfrm>
            <a:off x="579119" y="3251536"/>
            <a:ext cx="5796779" cy="2222999"/>
          </a:xfrm>
          <a:prstGeom prst="rect">
            <a:avLst/>
          </a:prstGeom>
          <a:noFill/>
          <a:ln cap="sq" cmpd="thickThin" w="12700">
            <a:solidFill>
              <a:srgbClr val="000000"/>
            </a:solidFill>
            <a:prstDash val="solid"/>
            <a:miter lim="800000"/>
            <a:headEnd len="sm" w="sm" type="none"/>
            <a:tailEnd len="sm" w="sm" type="none"/>
          </a:ln>
        </p:spPr>
      </p:pic>
      <p:pic>
        <p:nvPicPr>
          <p:cNvPr id="250" name="Google Shape;250;p7"/>
          <p:cNvPicPr preferRelativeResize="0"/>
          <p:nvPr/>
        </p:nvPicPr>
        <p:blipFill rotWithShape="1">
          <a:blip r:embed="rId5">
            <a:alphaModFix/>
          </a:blip>
          <a:srcRect b="4511" l="28134" r="34294" t="35017"/>
          <a:stretch/>
        </p:blipFill>
        <p:spPr>
          <a:xfrm>
            <a:off x="7998714" y="3072917"/>
            <a:ext cx="3567578" cy="3282465"/>
          </a:xfrm>
          <a:prstGeom prst="rect">
            <a:avLst/>
          </a:prstGeom>
          <a:noFill/>
          <a:ln cap="sq" cmpd="thickThin" w="12700">
            <a:solidFill>
              <a:srgbClr val="000000"/>
            </a:solidFill>
            <a:prstDash val="solid"/>
            <a:miter lim="800000"/>
            <a:headEnd len="sm" w="sm" type="none"/>
            <a:tailEnd len="sm" w="sm" type="none"/>
          </a:ln>
        </p:spPr>
      </p:pic>
      <p:sp>
        <p:nvSpPr>
          <p:cNvPr id="251" name="Google Shape;251;p7"/>
          <p:cNvSpPr txBox="1"/>
          <p:nvPr/>
        </p:nvSpPr>
        <p:spPr>
          <a:xfrm>
            <a:off x="357100" y="1038975"/>
            <a:ext cx="11834900" cy="2564764"/>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NIER offers three primary methods for accessing GEMS data. Users can download up to 20 GB or 40 files directly from the ESC website (https://nesc.nier.go.kr/) without logging in. For larger data requests, users can apply for an SFTP account, granted upon approval of their public IP address through the Web Application Firewall (WAF) of ESC. Additionally, since June 2023, an OPEN-API service has been available, allowing users to request data by obtaining a key code and generating a URL.</a:t>
            </a:r>
            <a:endParaRPr/>
          </a:p>
          <a:p>
            <a:pPr indent="0" lvl="0" marL="0" marR="0" rtl="0" algn="l">
              <a:lnSpc>
                <a:spcPct val="150000"/>
              </a:lnSpc>
              <a:spcBef>
                <a:spcPts val="1000"/>
              </a:spcBef>
              <a:spcAft>
                <a:spcPts val="0"/>
              </a:spcAft>
              <a:buNone/>
            </a:pPr>
            <a:r>
              <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8"/>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data distribution</a:t>
            </a:r>
            <a:endParaRPr b="0" i="0" sz="1400" u="none" cap="none" strike="noStrike">
              <a:solidFill>
                <a:srgbClr val="000000"/>
              </a:solidFill>
              <a:latin typeface="Montserrat"/>
              <a:ea typeface="Montserrat"/>
              <a:cs typeface="Montserrat"/>
              <a:sym typeface="Montserrat"/>
            </a:endParaRPr>
          </a:p>
        </p:txBody>
      </p:sp>
      <p:pic>
        <p:nvPicPr>
          <p:cNvPr id="257" name="Google Shape;257;p8"/>
          <p:cNvPicPr preferRelativeResize="0"/>
          <p:nvPr/>
        </p:nvPicPr>
        <p:blipFill rotWithShape="1">
          <a:blip r:embed="rId3">
            <a:alphaModFix/>
          </a:blip>
          <a:srcRect b="29326" l="9878" r="17317" t="21732"/>
          <a:stretch/>
        </p:blipFill>
        <p:spPr>
          <a:xfrm>
            <a:off x="2031999" y="3412393"/>
            <a:ext cx="8263879" cy="301070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58" name="Google Shape;258;p8"/>
          <p:cNvSpPr txBox="1"/>
          <p:nvPr/>
        </p:nvSpPr>
        <p:spPr>
          <a:xfrm>
            <a:off x="357100" y="1038975"/>
            <a:ext cx="11834900" cy="2693005"/>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 Over the last 18 months from January 2023 to June 2024, more than 5 million GEMS data files have been downloaded by users, with 92.5% of these downloads occurring via the SFTP service. </a:t>
            </a:r>
            <a:endParaRPr/>
          </a:p>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Among approximately 40 countries accessing GEMS data, the United States, China, and Germany represent the largest users outside of South Korea. This reflects the global interest in GEMS data, applicable to both scientific research and air quality policy-making.</a:t>
            </a:r>
            <a:endParaRPr/>
          </a:p>
          <a:p>
            <a:pPr indent="0" lvl="0" marL="0" marR="0" rtl="0" algn="l">
              <a:lnSpc>
                <a:spcPct val="150000"/>
              </a:lnSpc>
              <a:spcBef>
                <a:spcPts val="1000"/>
              </a:spcBef>
              <a:spcAft>
                <a:spcPts val="0"/>
              </a:spcAft>
              <a:buNone/>
            </a:pPr>
            <a:r>
              <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9"/>
          <p:cNvSpPr txBox="1"/>
          <p:nvPr/>
        </p:nvSpPr>
        <p:spPr>
          <a:xfrm>
            <a:off x="94020" y="103248"/>
            <a:ext cx="8668512"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GEMS plan</a:t>
            </a:r>
            <a:endParaRPr b="0" i="0" sz="1400" u="none" cap="none" strike="noStrike">
              <a:solidFill>
                <a:srgbClr val="000000"/>
              </a:solidFill>
              <a:latin typeface="Montserrat"/>
              <a:ea typeface="Montserrat"/>
              <a:cs typeface="Montserrat"/>
              <a:sym typeface="Montserrat"/>
            </a:endParaRPr>
          </a:p>
        </p:txBody>
      </p:sp>
      <p:sp>
        <p:nvSpPr>
          <p:cNvPr id="264" name="Google Shape;264;p9"/>
          <p:cNvSpPr txBox="1"/>
          <p:nvPr/>
        </p:nvSpPr>
        <p:spPr>
          <a:xfrm>
            <a:off x="357100" y="1290946"/>
            <a:ext cx="11834900" cy="4555053"/>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1000"/>
              </a:spcBef>
              <a:spcAft>
                <a:spcPts val="0"/>
              </a:spcAft>
              <a:buClr>
                <a:srgbClr val="000000"/>
              </a:buClr>
              <a:buSzPts val="1600"/>
              <a:buFont typeface="Montserrat"/>
              <a:buChar char="❖"/>
            </a:pPr>
            <a:r>
              <a:rPr b="0" i="0" lang="en-US" sz="1600" u="none" cap="none" strike="noStrike">
                <a:solidFill>
                  <a:schemeClr val="dk1"/>
                </a:solidFill>
                <a:latin typeface="Montserrat"/>
                <a:ea typeface="Montserrat"/>
                <a:cs typeface="Montserrat"/>
                <a:sym typeface="Montserrat"/>
              </a:rPr>
              <a:t>NIER is preparing to enhance its environmental monitoring capabilities with the launch of a microsatellite constellation for greenhouse gas monitoring. The first satellite is planned for launch in 2027, followed by four more in 2028. These microsatellites, along with the next generation of GEMS, will strengthen the leadership of South Korea in satellite-based air quality monitoring, contributing to global efforts to improve air quality and address climate change.</a:t>
            </a:r>
            <a:endParaRPr/>
          </a:p>
          <a:p>
            <a:pPr indent="-112711" lvl="0" marL="214311" marR="0" rtl="0" algn="l">
              <a:lnSpc>
                <a:spcPct val="150000"/>
              </a:lnSpc>
              <a:spcBef>
                <a:spcPts val="1000"/>
              </a:spcBef>
              <a:spcAft>
                <a:spcPts val="0"/>
              </a:spcAft>
              <a:buClr>
                <a:srgbClr val="000000"/>
              </a:buClr>
              <a:buSzPts val="1600"/>
              <a:buFont typeface="Montserrat"/>
              <a:buNone/>
            </a:pPr>
            <a:r>
              <a:t/>
            </a:r>
            <a:endParaRPr b="1" i="0" sz="1400" u="none" cap="none" strike="noStrike">
              <a:solidFill>
                <a:srgbClr val="0E57C4"/>
              </a:solidFill>
              <a:latin typeface="Arial"/>
              <a:ea typeface="Arial"/>
              <a:cs typeface="Arial"/>
              <a:sym typeface="Arial"/>
            </a:endParaRPr>
          </a:p>
          <a:p>
            <a:pPr indent="-214311" lvl="0" marL="214311" marR="0" rtl="0" algn="l">
              <a:lnSpc>
                <a:spcPct val="150000"/>
              </a:lnSpc>
              <a:spcBef>
                <a:spcPts val="1000"/>
              </a:spcBef>
              <a:spcAft>
                <a:spcPts val="0"/>
              </a:spcAft>
              <a:buClr>
                <a:schemeClr val="dk1"/>
              </a:buClr>
              <a:buSzPts val="1600"/>
              <a:buFont typeface="Montserrat"/>
              <a:buChar char="❖"/>
            </a:pPr>
            <a:r>
              <a:rPr b="0" i="0" lang="en-US" sz="1600" u="none" cap="none" strike="noStrike">
                <a:solidFill>
                  <a:schemeClr val="dk1"/>
                </a:solidFill>
                <a:latin typeface="Montserrat"/>
                <a:ea typeface="Montserrat"/>
                <a:cs typeface="Montserrat"/>
                <a:sym typeface="Montserrat"/>
              </a:rPr>
              <a:t> NIER is preparing Next GEMS (GEMS-II + GOCI-III, 2032~) to succeed GEMS mission. The detailed specification has not been determined as it is still in planning stage, but it is expected that the spatial resolution will be increased and the visible band will be added to existing UV band. </a:t>
            </a:r>
            <a:endParaRPr/>
          </a:p>
          <a:p>
            <a:pPr indent="0" lvl="0" marL="0" marR="0" rtl="0" algn="l">
              <a:lnSpc>
                <a:spcPct val="200000"/>
              </a:lnSpc>
              <a:spcBef>
                <a:spcPts val="0"/>
              </a:spcBef>
              <a:spcAft>
                <a:spcPts val="0"/>
              </a:spcAft>
              <a:buNone/>
            </a:pPr>
            <a:r>
              <a:rPr b="1" i="0" lang="en-US" sz="1400" u="none" cap="none" strike="noStrike">
                <a:solidFill>
                  <a:srgbClr val="0E57C4"/>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정재훈</dc:creator>
</cp:coreProperties>
</file>