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embeddedFontLst>
    <p:embeddedFont>
      <p:font typeface="Montserrat"/>
      <p:regular r:id="rId15"/>
      <p:bold r:id="rId16"/>
      <p:italic r:id="rId17"/>
      <p:boldItalic r:id="rId18"/>
    </p:embeddedFont>
    <p:embeddedFont>
      <p:font typeface="Arial Black"/>
      <p:regular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0" roundtripDataSignature="AMtx7mjM14ftEmwc3eoWLt1p9mypN6qn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Montserrat-regular.fntdata"/><Relationship Id="rId14" Type="http://schemas.openxmlformats.org/officeDocument/2006/relationships/slide" Target="slides/slide10.xml"/><Relationship Id="rId17" Type="http://schemas.openxmlformats.org/officeDocument/2006/relationships/font" Target="fonts/Montserrat-italic.fntdata"/><Relationship Id="rId16" Type="http://schemas.openxmlformats.org/officeDocument/2006/relationships/font" Target="fonts/Montserrat-bold.fntdata"/><Relationship Id="rId5" Type="http://schemas.openxmlformats.org/officeDocument/2006/relationships/slide" Target="slides/slide1.xml"/><Relationship Id="rId19" Type="http://schemas.openxmlformats.org/officeDocument/2006/relationships/font" Target="fonts/ArialBlack-regular.fntdata"/><Relationship Id="rId6" Type="http://schemas.openxmlformats.org/officeDocument/2006/relationships/slide" Target="slides/slide2.xml"/><Relationship Id="rId18" Type="http://schemas.openxmlformats.org/officeDocument/2006/relationships/font" Target="fonts/Montserrat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Copernicus users</a:t>
            </a:r>
          </a:p>
        </c:rich>
      </c:tx>
      <c:layout>
        <c:manualLayout>
          <c:xMode val="edge"/>
          <c:yMode val="edge"/>
          <c:x val="0.32281135822182494"/>
          <c:y val="1.06075051932206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Copernicus users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A199-4FDC-9A96-F2D0FC18A281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A199-4FDC-9A96-F2D0FC18A28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50A550B3-8309-499E-9E09-6BB65F19DD89}" type="CATEGORYNAME">
                      <a:rPr lang="en-US" smtClean="0"/>
                      <a:pPr/>
                      <a:t>[CATEGORY NAME]</a:t>
                    </a:fld>
                    <a:r>
                      <a:rPr lang="en-US"/>
                      <a:t> 72,5%</a:t>
                    </a:r>
                    <a:r>
                      <a:rPr lang="en-US" baseline="0"/>
                      <a:t>
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199-4FDC-9A96-F2D0FC18A28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EA768CB-05DF-4F75-90F4-680A5223A398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27,5%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199-4FDC-9A96-F2D0FC18A2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Service component users</c:v>
                </c:pt>
                <c:pt idx="1">
                  <c:v>Space component users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723670</c:v>
                </c:pt>
                <c:pt idx="1">
                  <c:v>251230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99-4FDC-9A96-F2D0FC18A281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250083351967822"/>
          <c:y val="0.86242140390414712"/>
          <c:w val="0.73669159113142368"/>
          <c:h val="6.6300958472485017E-2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" name="Google Shape;6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2" name="Google Shape;21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" name="Google Shape;7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1" name="Google Shape;12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8" name="Google Shape;15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fr-BE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i="0" lang="fr-BE" sz="2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Copernicus Data Space Ecosystem </a:t>
            </a:r>
            <a:r>
              <a:rPr b="0" i="0" lang="fr-BE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means a significant leap forward in the way users can access and work with Earth observation data.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fr-BE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service is the largest, immediately available </a:t>
            </a:r>
            <a:r>
              <a:rPr b="1" i="0" lang="fr-BE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offer, available for download, streaming and on-demand processing</a:t>
            </a:r>
            <a:r>
              <a:rPr b="0" i="0" lang="fr-BE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with a wide range of cloud options.</a:t>
            </a:r>
            <a:endParaRPr/>
          </a:p>
          <a:p>
            <a:pPr indent="-1778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fr-BE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fr-BE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Easy discovery, visualization, download, and analysis of vast amounts of Earth observation data.</a:t>
            </a:r>
            <a:endParaRPr/>
          </a:p>
          <a:p>
            <a:pPr indent="-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fr-BE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Clear access to a set of data processing tools to extract information for a range of applications.</a:t>
            </a:r>
            <a:endParaRPr/>
          </a:p>
          <a:p>
            <a:pPr indent="-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fr-BE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Open offer to provide new downstream services using the resources and interfaces made available.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2" name="Google Shape;19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2.jpg"/><Relationship Id="rId4" Type="http://schemas.openxmlformats.org/officeDocument/2006/relationships/image" Target="../media/image10.jpg"/><Relationship Id="rId5" Type="http://schemas.openxmlformats.org/officeDocument/2006/relationships/image" Target="../media/image7.png"/><Relationship Id="rId6" Type="http://schemas.openxmlformats.org/officeDocument/2006/relationships/image" Target="../media/image1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2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BE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fr-BE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1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BE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Plenary, 23 - 24 October, 2024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1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1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/>
          <p:nvPr>
            <p:ph type="title"/>
          </p:nvPr>
        </p:nvSpPr>
        <p:spPr>
          <a:xfrm>
            <a:off x="215412" y="154800"/>
            <a:ext cx="9685287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92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14"/>
          <p:cNvSpPr txBox="1"/>
          <p:nvPr>
            <p:ph idx="1" type="body"/>
          </p:nvPr>
        </p:nvSpPr>
        <p:spPr>
          <a:xfrm>
            <a:off x="215411" y="1112389"/>
            <a:ext cx="11732718" cy="51229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9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9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9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9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9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14"/>
          <p:cNvSpPr/>
          <p:nvPr>
            <p:ph idx="2" type="pic"/>
          </p:nvPr>
        </p:nvSpPr>
        <p:spPr>
          <a:xfrm>
            <a:off x="9819968" y="1"/>
            <a:ext cx="2372032" cy="80016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1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9" name="Google Shape;39;p1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5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2" name="Google Shape;42;p15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3" name="Google Shape;43;p1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BE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fr-BE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44;p1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5" name="Google Shape;45;p1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BE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Plenary, 23 - 24 October, 2024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1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0" name="Google Shape;50;p1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BE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fr-BE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53;p1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4" name="Google Shape;54;p1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BE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Plenary, 23 - 24 October, 2024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7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9" name="Google Shape;59;p1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7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7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2" name="Google Shape;62;p17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3" name="Google Shape;63;p1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BE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fr-BE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5" name="Google Shape;65;p17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BE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Plenary, 23 - 24 October, 2024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10" Type="http://schemas.openxmlformats.org/officeDocument/2006/relationships/image" Target="../media/image11.png"/><Relationship Id="rId9" Type="http://schemas.openxmlformats.org/officeDocument/2006/relationships/image" Target="../media/image29.png"/><Relationship Id="rId5" Type="http://schemas.openxmlformats.org/officeDocument/2006/relationships/image" Target="../media/image25.png"/><Relationship Id="rId6" Type="http://schemas.openxmlformats.org/officeDocument/2006/relationships/image" Target="../media/image15.png"/><Relationship Id="rId7" Type="http://schemas.openxmlformats.org/officeDocument/2006/relationships/image" Target="../media/image24.png"/><Relationship Id="rId8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26.png"/><Relationship Id="rId7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/>
          <p:nvPr>
            <p:ph type="title"/>
          </p:nvPr>
        </p:nvSpPr>
        <p:spPr>
          <a:xfrm>
            <a:off x="176050" y="175950"/>
            <a:ext cx="80358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fr-BE" sz="7500"/>
              <a:t>CEOS Plenary </a:t>
            </a:r>
            <a:br>
              <a:rPr lang="fr-BE" sz="7500"/>
            </a:br>
            <a:br>
              <a:rPr lang="fr-BE" sz="3200"/>
            </a:br>
            <a:br>
              <a:rPr lang="fr-BE" sz="7500"/>
            </a:br>
            <a:r>
              <a:rPr b="1" lang="fr-BE" sz="6000"/>
              <a:t>State of Play</a:t>
            </a:r>
            <a:endParaRPr b="1" i="1" sz="6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1;p1"/>
          <p:cNvSpPr/>
          <p:nvPr/>
        </p:nvSpPr>
        <p:spPr>
          <a:xfrm>
            <a:off x="7272909" y="4252807"/>
            <a:ext cx="48330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fr-BE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Presenter, Organization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fr-BE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7.1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fr-BE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fr-BE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Montreal, Canada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fr-BE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23rd - 24th October, 2024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" name="Google Shape;72;p1"/>
          <p:cNvPicPr preferRelativeResize="0"/>
          <p:nvPr/>
        </p:nvPicPr>
        <p:blipFill rotWithShape="1">
          <a:blip r:embed="rId3">
            <a:alphaModFix/>
          </a:blip>
          <a:srcRect b="27426" l="6087" r="7980" t="29510"/>
          <a:stretch/>
        </p:blipFill>
        <p:spPr>
          <a:xfrm>
            <a:off x="261111" y="1924493"/>
            <a:ext cx="5700172" cy="1504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"/>
          <p:cNvSpPr txBox="1"/>
          <p:nvPr/>
        </p:nvSpPr>
        <p:spPr>
          <a:xfrm>
            <a:off x="2860158" y="2923953"/>
            <a:ext cx="630510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BE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10"/>
          <p:cNvPicPr preferRelativeResize="0"/>
          <p:nvPr/>
        </p:nvPicPr>
        <p:blipFill rotWithShape="1">
          <a:blip r:embed="rId3">
            <a:alphaModFix/>
          </a:blip>
          <a:srcRect b="27426" l="6087" r="7980" t="29510"/>
          <a:stretch/>
        </p:blipFill>
        <p:spPr>
          <a:xfrm>
            <a:off x="3738196" y="4178595"/>
            <a:ext cx="4062971" cy="1072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fr-BE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Use of Copernicus Data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78" name="Google Shape;78;p2"/>
          <p:cNvGraphicFramePr/>
          <p:nvPr/>
        </p:nvGraphicFramePr>
        <p:xfrm>
          <a:off x="6727222" y="1128707"/>
          <a:ext cx="5464778" cy="3919883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79" name="Google Shape;79;p2"/>
          <p:cNvSpPr/>
          <p:nvPr/>
        </p:nvSpPr>
        <p:spPr>
          <a:xfrm>
            <a:off x="1640309" y="1473729"/>
            <a:ext cx="5542943" cy="76954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2C4265"/>
              </a:gs>
              <a:gs pos="100000">
                <a:srgbClr val="B5BCCA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0" i="0" lang="fr-BE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fr-BE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1 038 300 </a:t>
            </a:r>
            <a:r>
              <a:rPr b="0" i="0" lang="fr-BE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Copernicus users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640309" y="2985048"/>
            <a:ext cx="5804200" cy="76954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2C4265"/>
              </a:gs>
              <a:gs pos="100000">
                <a:srgbClr val="B5BCCA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fr-BE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fr-BE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10147</a:t>
            </a:r>
            <a:r>
              <a:rPr b="0" i="0" lang="fr-BE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fr-BE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TB of Sentinel data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640309" y="4663819"/>
            <a:ext cx="6672417" cy="769542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2C4265"/>
              </a:gs>
              <a:gs pos="100000">
                <a:srgbClr val="B5BCCA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fr-BE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fr-BE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More than </a:t>
            </a:r>
            <a:r>
              <a:rPr b="0" i="0" lang="fr-BE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500</a:t>
            </a:r>
            <a:r>
              <a:rPr b="0" i="0" lang="fr-BE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products in service portfolio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atabase outline" id="82" name="Google Shape;8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5909" y="291261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arch Inventory outline" id="83" name="Google Shape;8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5909" y="451845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 network outline" id="84" name="Google Shape;84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5909" y="1336569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fr-BE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Products (examples)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3"/>
          <p:cNvSpPr txBox="1"/>
          <p:nvPr/>
        </p:nvSpPr>
        <p:spPr>
          <a:xfrm>
            <a:off x="8886608" y="6668739"/>
            <a:ext cx="2695791" cy="273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B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" name="Google Shape;91;p3"/>
          <p:cNvGrpSpPr/>
          <p:nvPr/>
        </p:nvGrpSpPr>
        <p:grpSpPr>
          <a:xfrm>
            <a:off x="1148316" y="1127051"/>
            <a:ext cx="10042198" cy="1384718"/>
            <a:chOff x="593238" y="666206"/>
            <a:chExt cx="10597276" cy="1845563"/>
          </a:xfrm>
        </p:grpSpPr>
        <p:pic>
          <p:nvPicPr>
            <p:cNvPr id="92" name="Google Shape;92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93238" y="1695098"/>
              <a:ext cx="10597276" cy="816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3238" y="666206"/>
              <a:ext cx="10597276" cy="11525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3"/>
            <p:cNvSpPr txBox="1"/>
            <p:nvPr/>
          </p:nvSpPr>
          <p:spPr>
            <a:xfrm>
              <a:off x="887635" y="894836"/>
              <a:ext cx="10008478" cy="7793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fr-BE" sz="3200" u="none" cap="none" strike="noStrik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The State of the Climate in Europe 2023</a:t>
              </a:r>
              <a:endParaRPr b="0" i="0" sz="3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95" name="Google Shape;95;p3"/>
          <p:cNvGrpSpPr/>
          <p:nvPr/>
        </p:nvGrpSpPr>
        <p:grpSpPr>
          <a:xfrm>
            <a:off x="1148316" y="2590407"/>
            <a:ext cx="10042198" cy="1333527"/>
            <a:chOff x="593238" y="2832404"/>
            <a:chExt cx="10597276" cy="1777335"/>
          </a:xfrm>
        </p:grpSpPr>
        <p:pic>
          <p:nvPicPr>
            <p:cNvPr id="96" name="Google Shape;96;p3"/>
            <p:cNvPicPr preferRelativeResize="0"/>
            <p:nvPr/>
          </p:nvPicPr>
          <p:blipFill rotWithShape="1">
            <a:blip r:embed="rId5">
              <a:alphaModFix/>
            </a:blip>
            <a:srcRect b="1353" l="0" r="0" t="93032"/>
            <a:stretch/>
          </p:blipFill>
          <p:spPr>
            <a:xfrm>
              <a:off x="593239" y="3786778"/>
              <a:ext cx="10597275" cy="822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3"/>
            <p:cNvPicPr preferRelativeResize="0"/>
            <p:nvPr/>
          </p:nvPicPr>
          <p:blipFill rotWithShape="1">
            <a:blip r:embed="rId6">
              <a:alphaModFix/>
            </a:blip>
            <a:srcRect b="14486" l="0" r="0" t="78105"/>
            <a:stretch/>
          </p:blipFill>
          <p:spPr>
            <a:xfrm>
              <a:off x="593238" y="2832404"/>
              <a:ext cx="10597275" cy="940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Google Shape;98;p3"/>
            <p:cNvSpPr txBox="1"/>
            <p:nvPr/>
          </p:nvSpPr>
          <p:spPr>
            <a:xfrm>
              <a:off x="1069032" y="3034039"/>
              <a:ext cx="8553650" cy="7793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fr-BE" sz="3200" u="none" cap="none" strike="noStrik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Copernicus Ocean State Report #8 </a:t>
              </a:r>
              <a:endParaRPr b="0" i="0" sz="3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pic>
        <p:nvPicPr>
          <p:cNvPr id="99" name="Google Shape;99;p3"/>
          <p:cNvPicPr preferRelativeResize="0"/>
          <p:nvPr/>
        </p:nvPicPr>
        <p:blipFill rotWithShape="1">
          <a:blip r:embed="rId7">
            <a:alphaModFix amt="66000"/>
          </a:blip>
          <a:srcRect b="47053" l="0" r="0" t="37858"/>
          <a:stretch/>
        </p:blipFill>
        <p:spPr>
          <a:xfrm>
            <a:off x="1148316" y="4034456"/>
            <a:ext cx="5886329" cy="112838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/>
          <p:nvPr/>
        </p:nvSpPr>
        <p:spPr>
          <a:xfrm>
            <a:off x="1142840" y="4125861"/>
            <a:ext cx="589180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BE" sz="2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Global and European land cover data, vegetation indices, ground motion monitoring </a:t>
            </a:r>
            <a:endParaRPr b="0" i="0" sz="20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Visual of the Atlas of the Human Planet 2024 Launch Event" id="101" name="Google Shape;101;p3"/>
          <p:cNvPicPr preferRelativeResize="0"/>
          <p:nvPr/>
        </p:nvPicPr>
        <p:blipFill rotWithShape="1">
          <a:blip r:embed="rId8">
            <a:alphaModFix/>
          </a:blip>
          <a:srcRect b="28939" l="0" r="0" t="34307"/>
          <a:stretch/>
        </p:blipFill>
        <p:spPr>
          <a:xfrm>
            <a:off x="1142840" y="5272716"/>
            <a:ext cx="5891805" cy="1218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4-10-07 alle 23.41.35.png" id="102" name="Google Shape;102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48945" y="4015339"/>
            <a:ext cx="4041568" cy="2057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4-10-17 alle 15.38.06.png" id="103" name="Google Shape;103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591007" y="4121443"/>
            <a:ext cx="1640301" cy="2310531"/>
          </a:xfrm>
          <a:prstGeom prst="rect">
            <a:avLst/>
          </a:prstGeom>
          <a:noFill/>
          <a:ln>
            <a:noFill/>
          </a:ln>
          <a:effectLst>
            <a:outerShdw blurRad="254000" rotWithShape="0" dir="16200000" dist="12700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lang="fr-BE" sz="3200">
                <a:solidFill>
                  <a:srgbClr val="FAA73F"/>
                </a:solidFill>
                <a:latin typeface="Arial"/>
                <a:ea typeface="Arial"/>
                <a:cs typeface="Arial"/>
                <a:sym typeface="Arial"/>
              </a:rPr>
              <a:t>Emergency activations Over the last 12 years</a:t>
            </a:r>
            <a:br>
              <a:rPr b="1" lang="fr-BE" sz="4400">
                <a:solidFill>
                  <a:srgbClr val="FAA73F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4"/>
          <p:cNvSpPr txBox="1"/>
          <p:nvPr/>
        </p:nvSpPr>
        <p:spPr>
          <a:xfrm>
            <a:off x="112495" y="2459504"/>
            <a:ext cx="5983506" cy="24314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2400"/>
              <a:buFont typeface="Arial"/>
              <a:buNone/>
            </a:pPr>
            <a:r>
              <a:rPr b="1" i="0" lang="fr-BE" sz="2400" u="none" cap="none" strike="noStrike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12 years </a:t>
            </a:r>
            <a:r>
              <a:rPr b="1" i="0" lang="fr-BE" sz="24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of Copernicus Emergency Management Service on-demand Mapping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Noto Sans Symbols"/>
              <a:buChar char="⮚"/>
            </a:pPr>
            <a:r>
              <a:rPr b="1" i="0" lang="fr-BE" sz="20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fr-BE" sz="2000" u="none" cap="none" strike="noStrike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976 activations </a:t>
            </a:r>
            <a:r>
              <a:rPr b="1" i="0" lang="fr-BE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response to disasters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Noto Sans Symbols"/>
              <a:buChar char="⮚"/>
            </a:pPr>
            <a:r>
              <a:rPr b="1" i="0" lang="fr-BE" sz="20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More than </a:t>
            </a:r>
            <a:r>
              <a:rPr b="1" i="0" lang="fr-BE" sz="2000" u="none" cap="none" strike="noStrike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8000 products </a:t>
            </a:r>
            <a:r>
              <a:rPr b="1" i="0" lang="fr-BE" sz="20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released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Noto Sans Symbols"/>
              <a:buChar char="⮚"/>
            </a:pPr>
            <a:r>
              <a:rPr b="1" i="0" lang="fr-BE" sz="20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More than </a:t>
            </a:r>
            <a:r>
              <a:rPr b="1" i="0" lang="fr-BE" sz="2000" u="none" cap="none" strike="noStrike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10000 images</a:t>
            </a:r>
            <a:r>
              <a:rPr b="1" i="0" lang="fr-BE" sz="20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analyzed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Noto Sans Symbols"/>
              <a:buChar char="⮚"/>
            </a:pPr>
            <a:r>
              <a:rPr b="1" i="0" lang="fr-BE" sz="20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In more than 130 different countries</a:t>
            </a:r>
            <a:endParaRPr/>
          </a:p>
        </p:txBody>
      </p:sp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 b="27426" l="6087" r="7980" t="29510"/>
          <a:stretch/>
        </p:blipFill>
        <p:spPr>
          <a:xfrm>
            <a:off x="112495" y="5925295"/>
            <a:ext cx="2158410" cy="5696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4"/>
          <p:cNvCxnSpPr/>
          <p:nvPr/>
        </p:nvCxnSpPr>
        <p:spPr>
          <a:xfrm>
            <a:off x="6096000" y="984582"/>
            <a:ext cx="0" cy="5672067"/>
          </a:xfrm>
          <a:prstGeom prst="straightConnector1">
            <a:avLst/>
          </a:prstGeom>
          <a:noFill/>
          <a:ln cap="flat" cmpd="sng" w="31750">
            <a:solidFill>
              <a:srgbClr val="FAA741">
                <a:alpha val="80784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 map of the earth&#10;&#10;Description automatically generated" id="112" name="Google Shape;11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45963" y="1316126"/>
            <a:ext cx="5314665" cy="5008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fr-BE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Copernicus Agreements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8" name="Google Shape;11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5036" y="1135149"/>
            <a:ext cx="10127146" cy="5334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/>
          <p:nvPr/>
        </p:nvSpPr>
        <p:spPr>
          <a:xfrm>
            <a:off x="94019" y="103248"/>
            <a:ext cx="9656036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r-BE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Copernicus Sentinels 1</a:t>
            </a:r>
            <a:r>
              <a:rPr b="0" baseline="30000" i="0" lang="fr-BE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</a:t>
            </a:r>
            <a:r>
              <a:rPr b="0" i="0" lang="fr-BE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gen deployment (tbc)</a:t>
            </a:r>
            <a:endParaRPr b="0" i="0" sz="3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4" name="Google Shape;124;p6"/>
          <p:cNvCxnSpPr/>
          <p:nvPr/>
        </p:nvCxnSpPr>
        <p:spPr>
          <a:xfrm>
            <a:off x="297177" y="4341520"/>
            <a:ext cx="11236732" cy="0"/>
          </a:xfrm>
          <a:prstGeom prst="straightConnector1">
            <a:avLst/>
          </a:prstGeom>
          <a:noFill/>
          <a:ln cap="flat" cmpd="sng" w="5715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6"/>
          <p:cNvCxnSpPr/>
          <p:nvPr/>
        </p:nvCxnSpPr>
        <p:spPr>
          <a:xfrm>
            <a:off x="297177" y="4100451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6" name="Google Shape;126;p6"/>
          <p:cNvSpPr/>
          <p:nvPr/>
        </p:nvSpPr>
        <p:spPr>
          <a:xfrm>
            <a:off x="909117" y="4705399"/>
            <a:ext cx="798022" cy="290945"/>
          </a:xfrm>
          <a:prstGeom prst="rect">
            <a:avLst/>
          </a:prstGeom>
          <a:noFill/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6"/>
          <p:cNvSpPr/>
          <p:nvPr/>
        </p:nvSpPr>
        <p:spPr>
          <a:xfrm>
            <a:off x="3005047" y="4705496"/>
            <a:ext cx="798022" cy="290945"/>
          </a:xfrm>
          <a:prstGeom prst="rect">
            <a:avLst/>
          </a:prstGeom>
          <a:noFill/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6"/>
          <p:cNvSpPr/>
          <p:nvPr/>
        </p:nvSpPr>
        <p:spPr>
          <a:xfrm>
            <a:off x="5186230" y="4703911"/>
            <a:ext cx="580729" cy="290945"/>
          </a:xfrm>
          <a:prstGeom prst="rect">
            <a:avLst/>
          </a:prstGeom>
          <a:noFill/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8050181" y="4703911"/>
            <a:ext cx="798022" cy="290945"/>
          </a:xfrm>
          <a:prstGeom prst="rect">
            <a:avLst/>
          </a:prstGeom>
          <a:noFill/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2030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5978823" y="4709946"/>
            <a:ext cx="798022" cy="290945"/>
          </a:xfrm>
          <a:prstGeom prst="rect">
            <a:avLst/>
          </a:prstGeom>
          <a:noFill/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2028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/>
          <p:nvPr/>
        </p:nvSpPr>
        <p:spPr>
          <a:xfrm rot="-5400000">
            <a:off x="2305729" y="3079369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Sentinel 4A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" name="Google Shape;132;p6"/>
          <p:cNvCxnSpPr/>
          <p:nvPr/>
        </p:nvCxnSpPr>
        <p:spPr>
          <a:xfrm>
            <a:off x="2139825" y="4114303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6"/>
          <p:cNvCxnSpPr/>
          <p:nvPr/>
        </p:nvCxnSpPr>
        <p:spPr>
          <a:xfrm>
            <a:off x="5028504" y="4114303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4" name="Google Shape;134;p6"/>
          <p:cNvSpPr txBox="1"/>
          <p:nvPr/>
        </p:nvSpPr>
        <p:spPr>
          <a:xfrm rot="-5400000">
            <a:off x="437573" y="3038701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Sentinel 2C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6"/>
          <p:cNvSpPr txBox="1"/>
          <p:nvPr/>
        </p:nvSpPr>
        <p:spPr>
          <a:xfrm rot="-5400000">
            <a:off x="964047" y="3045627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Sentinel 1C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6"/>
          <p:cNvSpPr txBox="1"/>
          <p:nvPr/>
        </p:nvSpPr>
        <p:spPr>
          <a:xfrm rot="-5400000">
            <a:off x="3863111" y="3066409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Sentinel 3C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"/>
          <p:cNvSpPr txBox="1"/>
          <p:nvPr/>
        </p:nvSpPr>
        <p:spPr>
          <a:xfrm rot="-5400000">
            <a:off x="1874969" y="3074031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Sentinel 1D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6"/>
          <p:cNvSpPr txBox="1"/>
          <p:nvPr/>
        </p:nvSpPr>
        <p:spPr>
          <a:xfrm rot="-5400000">
            <a:off x="2727017" y="3074031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Sentinel 6B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"/>
          <p:cNvSpPr txBox="1"/>
          <p:nvPr/>
        </p:nvSpPr>
        <p:spPr>
          <a:xfrm rot="-5400000">
            <a:off x="3142670" y="3062944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Sentinel 5A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" name="Google Shape;140;p6"/>
          <p:cNvCxnSpPr/>
          <p:nvPr/>
        </p:nvCxnSpPr>
        <p:spPr>
          <a:xfrm>
            <a:off x="5877098" y="4121229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1" name="Google Shape;141;p6"/>
          <p:cNvCxnSpPr/>
          <p:nvPr/>
        </p:nvCxnSpPr>
        <p:spPr>
          <a:xfrm>
            <a:off x="7099761" y="4128155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2" name="Google Shape;142;p6"/>
          <p:cNvSpPr txBox="1"/>
          <p:nvPr/>
        </p:nvSpPr>
        <p:spPr>
          <a:xfrm rot="-5400000">
            <a:off x="5241636" y="3073335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Sentinel 3D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"/>
          <p:cNvSpPr txBox="1"/>
          <p:nvPr/>
        </p:nvSpPr>
        <p:spPr>
          <a:xfrm rot="-5400000">
            <a:off x="5709227" y="3073335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Sentinel 2D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p6"/>
          <p:cNvCxnSpPr/>
          <p:nvPr/>
        </p:nvCxnSpPr>
        <p:spPr>
          <a:xfrm>
            <a:off x="7865228" y="4135081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5" name="Google Shape;145;p6"/>
          <p:cNvSpPr/>
          <p:nvPr/>
        </p:nvSpPr>
        <p:spPr>
          <a:xfrm>
            <a:off x="7157037" y="4721228"/>
            <a:ext cx="580729" cy="290945"/>
          </a:xfrm>
          <a:prstGeom prst="rect">
            <a:avLst/>
          </a:prstGeom>
          <a:noFill/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cxnSp>
        <p:nvCxnSpPr>
          <p:cNvPr id="146" name="Google Shape;146;p6"/>
          <p:cNvCxnSpPr/>
          <p:nvPr/>
        </p:nvCxnSpPr>
        <p:spPr>
          <a:xfrm>
            <a:off x="9025548" y="4121225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7" name="Google Shape;147;p6"/>
          <p:cNvCxnSpPr/>
          <p:nvPr/>
        </p:nvCxnSpPr>
        <p:spPr>
          <a:xfrm>
            <a:off x="10210113" y="4131616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8" name="Google Shape;148;p6"/>
          <p:cNvCxnSpPr/>
          <p:nvPr/>
        </p:nvCxnSpPr>
        <p:spPr>
          <a:xfrm>
            <a:off x="11519366" y="4131616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9" name="Google Shape;149;p6"/>
          <p:cNvSpPr/>
          <p:nvPr/>
        </p:nvSpPr>
        <p:spPr>
          <a:xfrm>
            <a:off x="9179326" y="4710837"/>
            <a:ext cx="798022" cy="290945"/>
          </a:xfrm>
          <a:prstGeom prst="rect">
            <a:avLst/>
          </a:prstGeom>
          <a:noFill/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2032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"/>
          <p:cNvSpPr/>
          <p:nvPr/>
        </p:nvSpPr>
        <p:spPr>
          <a:xfrm>
            <a:off x="10464335" y="4717763"/>
            <a:ext cx="798022" cy="290945"/>
          </a:xfrm>
          <a:prstGeom prst="rect">
            <a:avLst/>
          </a:prstGeom>
          <a:noFill/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2034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"/>
          <p:cNvSpPr txBox="1"/>
          <p:nvPr/>
        </p:nvSpPr>
        <p:spPr>
          <a:xfrm rot="-5400000">
            <a:off x="7711195" y="3091348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Sentinel 6C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"/>
          <p:cNvSpPr txBox="1"/>
          <p:nvPr/>
        </p:nvSpPr>
        <p:spPr>
          <a:xfrm rot="-5400000">
            <a:off x="8843807" y="3091348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Sentinel 5B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 rot="-5400000">
            <a:off x="9921005" y="3074698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Sentinel 4B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4" name="Google Shape;154;p6"/>
          <p:cNvCxnSpPr/>
          <p:nvPr/>
        </p:nvCxnSpPr>
        <p:spPr>
          <a:xfrm>
            <a:off x="4235327" y="4131620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5" name="Google Shape;155;p6"/>
          <p:cNvSpPr/>
          <p:nvPr/>
        </p:nvSpPr>
        <p:spPr>
          <a:xfrm>
            <a:off x="4238110" y="4702032"/>
            <a:ext cx="798022" cy="290945"/>
          </a:xfrm>
          <a:prstGeom prst="rect">
            <a:avLst/>
          </a:prstGeom>
          <a:noFill/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 txBox="1"/>
          <p:nvPr/>
        </p:nvSpPr>
        <p:spPr>
          <a:xfrm>
            <a:off x="297177" y="0"/>
            <a:ext cx="8668500" cy="1077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r-BE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Copernicus expansion missions deployment (tbc)</a:t>
            </a:r>
            <a:endParaRPr b="0" i="0" sz="3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1" name="Google Shape;161;p7"/>
          <p:cNvCxnSpPr/>
          <p:nvPr/>
        </p:nvCxnSpPr>
        <p:spPr>
          <a:xfrm>
            <a:off x="297177" y="4216831"/>
            <a:ext cx="11236732" cy="0"/>
          </a:xfrm>
          <a:prstGeom prst="straightConnector1">
            <a:avLst/>
          </a:prstGeom>
          <a:noFill/>
          <a:ln cap="flat" cmpd="sng" w="5715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2" name="Google Shape;162;p7"/>
          <p:cNvCxnSpPr/>
          <p:nvPr/>
        </p:nvCxnSpPr>
        <p:spPr>
          <a:xfrm>
            <a:off x="297177" y="3975762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3" name="Google Shape;163;p7"/>
          <p:cNvSpPr/>
          <p:nvPr/>
        </p:nvSpPr>
        <p:spPr>
          <a:xfrm>
            <a:off x="815598" y="4570319"/>
            <a:ext cx="798022" cy="290945"/>
          </a:xfrm>
          <a:prstGeom prst="rect">
            <a:avLst/>
          </a:prstGeom>
          <a:noFill/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2589408" y="4580807"/>
            <a:ext cx="798022" cy="290945"/>
          </a:xfrm>
          <a:prstGeom prst="rect">
            <a:avLst/>
          </a:prstGeom>
          <a:noFill/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2027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4305777" y="4579222"/>
            <a:ext cx="827332" cy="290945"/>
          </a:xfrm>
          <a:prstGeom prst="rect">
            <a:avLst/>
          </a:prstGeom>
          <a:noFill/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2028</a:t>
            </a:r>
            <a:endParaRPr/>
          </a:p>
        </p:txBody>
      </p:sp>
      <p:sp>
        <p:nvSpPr>
          <p:cNvPr id="166" name="Google Shape;166;p7"/>
          <p:cNvSpPr/>
          <p:nvPr/>
        </p:nvSpPr>
        <p:spPr>
          <a:xfrm>
            <a:off x="7520241" y="4579222"/>
            <a:ext cx="798022" cy="290945"/>
          </a:xfrm>
          <a:prstGeom prst="rect">
            <a:avLst/>
          </a:prstGeom>
          <a:noFill/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2030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7"/>
          <p:cNvSpPr/>
          <p:nvPr/>
        </p:nvSpPr>
        <p:spPr>
          <a:xfrm>
            <a:off x="5937259" y="4574866"/>
            <a:ext cx="798022" cy="290945"/>
          </a:xfrm>
          <a:prstGeom prst="rect">
            <a:avLst/>
          </a:prstGeom>
          <a:noFill/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2029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7"/>
          <p:cNvSpPr txBox="1"/>
          <p:nvPr/>
        </p:nvSpPr>
        <p:spPr>
          <a:xfrm rot="-5400000">
            <a:off x="188189" y="2911910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CO2M A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9" name="Google Shape;169;p7"/>
          <p:cNvCxnSpPr/>
          <p:nvPr/>
        </p:nvCxnSpPr>
        <p:spPr>
          <a:xfrm>
            <a:off x="2063205" y="4010392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0" name="Google Shape;170;p7"/>
          <p:cNvCxnSpPr/>
          <p:nvPr/>
        </p:nvCxnSpPr>
        <p:spPr>
          <a:xfrm>
            <a:off x="3760808" y="4003466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1" name="Google Shape;171;p7"/>
          <p:cNvSpPr txBox="1"/>
          <p:nvPr/>
        </p:nvSpPr>
        <p:spPr>
          <a:xfrm rot="-5400000">
            <a:off x="967514" y="2914012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CO2M B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7"/>
          <p:cNvSpPr txBox="1"/>
          <p:nvPr/>
        </p:nvSpPr>
        <p:spPr>
          <a:xfrm rot="-5400000">
            <a:off x="2668156" y="2931329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CO2M C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 txBox="1"/>
          <p:nvPr/>
        </p:nvSpPr>
        <p:spPr>
          <a:xfrm rot="-5400000">
            <a:off x="4223317" y="2949342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CRISTAL A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4" name="Google Shape;174;p7"/>
          <p:cNvCxnSpPr/>
          <p:nvPr/>
        </p:nvCxnSpPr>
        <p:spPr>
          <a:xfrm>
            <a:off x="5378330" y="3996540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5" name="Google Shape;175;p7"/>
          <p:cNvCxnSpPr/>
          <p:nvPr/>
        </p:nvCxnSpPr>
        <p:spPr>
          <a:xfrm>
            <a:off x="7078979" y="4003466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6" name="Google Shape;176;p7"/>
          <p:cNvSpPr txBox="1"/>
          <p:nvPr/>
        </p:nvSpPr>
        <p:spPr>
          <a:xfrm rot="-5400000">
            <a:off x="5220854" y="2959037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CIMR A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7"/>
          <p:cNvSpPr txBox="1"/>
          <p:nvPr/>
        </p:nvSpPr>
        <p:spPr>
          <a:xfrm rot="-5400000">
            <a:off x="5657272" y="2948646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CHIME A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8" name="Google Shape;178;p7"/>
          <p:cNvCxnSpPr/>
          <p:nvPr/>
        </p:nvCxnSpPr>
        <p:spPr>
          <a:xfrm>
            <a:off x="8693036" y="3996536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9" name="Google Shape;179;p7"/>
          <p:cNvCxnSpPr/>
          <p:nvPr/>
        </p:nvCxnSpPr>
        <p:spPr>
          <a:xfrm>
            <a:off x="10250550" y="4003466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0" name="Google Shape;180;p7"/>
          <p:cNvCxnSpPr/>
          <p:nvPr/>
        </p:nvCxnSpPr>
        <p:spPr>
          <a:xfrm>
            <a:off x="11519366" y="4006927"/>
            <a:ext cx="0" cy="465512"/>
          </a:xfrm>
          <a:prstGeom prst="straightConnector1">
            <a:avLst/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1" name="Google Shape;181;p7"/>
          <p:cNvSpPr/>
          <p:nvPr/>
        </p:nvSpPr>
        <p:spPr>
          <a:xfrm>
            <a:off x="9096198" y="4586148"/>
            <a:ext cx="798022" cy="290945"/>
          </a:xfrm>
          <a:prstGeom prst="rect">
            <a:avLst/>
          </a:prstGeom>
          <a:noFill/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2031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7"/>
          <p:cNvSpPr/>
          <p:nvPr/>
        </p:nvSpPr>
        <p:spPr>
          <a:xfrm>
            <a:off x="10453944" y="4582683"/>
            <a:ext cx="798022" cy="290945"/>
          </a:xfrm>
          <a:prstGeom prst="rect">
            <a:avLst/>
          </a:prstGeom>
          <a:noFill/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2032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7"/>
          <p:cNvSpPr txBox="1"/>
          <p:nvPr/>
        </p:nvSpPr>
        <p:spPr>
          <a:xfrm rot="-5400000">
            <a:off x="7877451" y="2966659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CRISTAL B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7"/>
          <p:cNvSpPr txBox="1"/>
          <p:nvPr/>
        </p:nvSpPr>
        <p:spPr>
          <a:xfrm rot="-5400000">
            <a:off x="6194140" y="2965963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ROSE-L A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7"/>
          <p:cNvSpPr txBox="1"/>
          <p:nvPr/>
        </p:nvSpPr>
        <p:spPr>
          <a:xfrm rot="-5400000">
            <a:off x="4767113" y="2962498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LSTM A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7"/>
          <p:cNvSpPr txBox="1"/>
          <p:nvPr/>
        </p:nvSpPr>
        <p:spPr>
          <a:xfrm rot="-5400000">
            <a:off x="8317339" y="2969424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LSTM B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7"/>
          <p:cNvSpPr txBox="1"/>
          <p:nvPr/>
        </p:nvSpPr>
        <p:spPr>
          <a:xfrm rot="-5400000">
            <a:off x="8750299" y="2976355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CIMR B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7"/>
          <p:cNvSpPr txBox="1"/>
          <p:nvPr/>
        </p:nvSpPr>
        <p:spPr>
          <a:xfrm rot="-5400000">
            <a:off x="9186717" y="2976355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CHIME B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7"/>
          <p:cNvSpPr txBox="1"/>
          <p:nvPr/>
        </p:nvSpPr>
        <p:spPr>
          <a:xfrm rot="-5400000">
            <a:off x="9725530" y="2987351"/>
            <a:ext cx="1683508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r>
              <a:rPr b="0" i="0" lang="fr-BE" sz="1800" u="none" cap="none" strike="noStrik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ROSE-L B</a:t>
            </a:r>
            <a:endParaRPr b="0" i="0" sz="1800" u="none" cap="none" strike="noStrike">
              <a:solidFill>
                <a:srgbClr val="4D4D4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fr-BE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Data distribution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8"/>
          <p:cNvSpPr txBox="1"/>
          <p:nvPr/>
        </p:nvSpPr>
        <p:spPr>
          <a:xfrm>
            <a:off x="843031" y="1073888"/>
            <a:ext cx="10331787" cy="523220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8"/>
          <p:cNvPicPr preferRelativeResize="0"/>
          <p:nvPr/>
        </p:nvPicPr>
        <p:blipFill rotWithShape="1">
          <a:blip r:embed="rId3">
            <a:alphaModFix/>
          </a:blip>
          <a:srcRect b="0" l="0" r="13664" t="3788"/>
          <a:stretch/>
        </p:blipFill>
        <p:spPr>
          <a:xfrm>
            <a:off x="1017182" y="1151967"/>
            <a:ext cx="9850582" cy="5321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"/>
          <p:cNvSpPr txBox="1"/>
          <p:nvPr>
            <p:ph type="title"/>
          </p:nvPr>
        </p:nvSpPr>
        <p:spPr>
          <a:xfrm>
            <a:off x="215412" y="154800"/>
            <a:ext cx="9685287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Immediately available data - Sentinels</a:t>
            </a:r>
            <a:endParaRPr/>
          </a:p>
        </p:txBody>
      </p:sp>
      <p:pic>
        <p:nvPicPr>
          <p:cNvPr descr="A black and white logo&#10;&#10;Description automatically generated" id="202" name="Google Shape;202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-1260" r="9961" t="0"/>
          <a:stretch/>
        </p:blipFill>
        <p:spPr>
          <a:xfrm>
            <a:off x="8674659" y="9351"/>
            <a:ext cx="3526423" cy="79798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9"/>
          <p:cNvSpPr txBox="1"/>
          <p:nvPr/>
        </p:nvSpPr>
        <p:spPr>
          <a:xfrm>
            <a:off x="700947" y="1724241"/>
            <a:ext cx="5040819" cy="4035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795"/>
              <a:buFont typeface="Arial"/>
              <a:buNone/>
            </a:pPr>
            <a:r>
              <a:rPr b="1" i="0" lang="fr-BE" sz="1795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Sentinel-1 </a:t>
            </a:r>
            <a:endParaRPr b="1" i="0" sz="1795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7348" lvl="1" marL="683315" marR="0" rtl="0" algn="l">
              <a:lnSpc>
                <a:spcPct val="119000"/>
              </a:lnSpc>
              <a:spcBef>
                <a:spcPts val="1196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None/>
            </a:pPr>
            <a:r>
              <a:rPr b="0" i="0" lang="fr-BE" sz="1596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GRD SAFE-COG</a:t>
            </a:r>
            <a:endParaRPr b="0" i="0" sz="1596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7348" lvl="1" marL="683315" marR="0" rtl="0" algn="l">
              <a:lnSpc>
                <a:spcPct val="119000"/>
              </a:lnSpc>
              <a:spcBef>
                <a:spcPts val="598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None/>
            </a:pPr>
            <a:r>
              <a:rPr b="0" i="0" lang="fr-BE" sz="1596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GRD SAFE (last year)</a:t>
            </a:r>
            <a:endParaRPr b="0" i="0" sz="1596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7348" lvl="1" marL="683315" marR="0" rtl="0" algn="l">
              <a:lnSpc>
                <a:spcPct val="119000"/>
              </a:lnSpc>
              <a:spcBef>
                <a:spcPts val="598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None/>
            </a:pPr>
            <a:r>
              <a:rPr b="0" i="0" lang="fr-BE" sz="1596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OCN</a:t>
            </a:r>
            <a:endParaRPr b="0" i="0" sz="1596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7348" lvl="1" marL="683315" marR="0" rtl="0" algn="l">
              <a:lnSpc>
                <a:spcPct val="119000"/>
              </a:lnSpc>
              <a:spcBef>
                <a:spcPts val="598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None/>
            </a:pPr>
            <a:r>
              <a:rPr b="0" i="0" lang="fr-BE" sz="1596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SLC</a:t>
            </a:r>
            <a:endParaRPr b="0" i="0" sz="1596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7348" lvl="1" marL="683315" marR="0" rtl="0" algn="l">
              <a:lnSpc>
                <a:spcPct val="119000"/>
              </a:lnSpc>
              <a:spcBef>
                <a:spcPts val="598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None/>
            </a:pPr>
            <a:r>
              <a:rPr b="0" i="0" lang="fr-BE" sz="1596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L0 RAW (Europe full, ROW last year)</a:t>
            </a:r>
            <a:endParaRPr b="0" i="0" sz="1596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7348" lvl="1" marL="683315" marR="0" rtl="0" algn="l">
              <a:lnSpc>
                <a:spcPct val="119000"/>
              </a:lnSpc>
              <a:spcBef>
                <a:spcPts val="598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None/>
            </a:pPr>
            <a:r>
              <a:t/>
            </a:r>
            <a:endParaRPr b="0" i="0" sz="1596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rgbClr val="8197A6"/>
              </a:buClr>
              <a:buSzPts val="1795"/>
              <a:buFont typeface="Arial"/>
              <a:buNone/>
            </a:pPr>
            <a:r>
              <a:rPr b="1" i="0" lang="fr-BE" sz="1795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Sentinel-2</a:t>
            </a:r>
            <a:endParaRPr/>
          </a:p>
          <a:p>
            <a:pPr indent="-284977" lvl="1" marL="683315" marR="0" rtl="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None/>
            </a:pPr>
            <a:r>
              <a:rPr b="0" i="0" lang="fr-BE" sz="1596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L1C</a:t>
            </a:r>
            <a:endParaRPr b="0" i="0" sz="1596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4977" lvl="1" marL="683315" marR="0" rtl="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None/>
            </a:pPr>
            <a:r>
              <a:rPr b="0" i="0" lang="fr-BE" sz="1596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L2A</a:t>
            </a:r>
            <a:endParaRPr b="0" i="0" sz="1596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7348" lvl="1" marL="683315" marR="0" rtl="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None/>
            </a:pPr>
            <a:r>
              <a:t/>
            </a:r>
            <a:endParaRPr b="0" i="0" sz="1596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9"/>
          <p:cNvSpPr txBox="1"/>
          <p:nvPr/>
        </p:nvSpPr>
        <p:spPr>
          <a:xfrm>
            <a:off x="6279951" y="1724241"/>
            <a:ext cx="5040819" cy="4035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795"/>
              <a:buFont typeface="Arial"/>
              <a:buNone/>
            </a:pPr>
            <a:r>
              <a:rPr b="1" i="0" lang="fr-BE" sz="1795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Sentinel-3 Land</a:t>
            </a:r>
            <a:endParaRPr b="0" i="0" sz="1396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781326" marR="0" rtl="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None/>
            </a:pPr>
            <a:r>
              <a:rPr b="0" i="0" lang="fr-BE" sz="1596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OLCI L1/L2 NRT and NTC (NRT last year)</a:t>
            </a:r>
            <a:endParaRPr/>
          </a:p>
          <a:p>
            <a:pPr indent="0" lvl="1" marL="781326" marR="0" rtl="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None/>
            </a:pPr>
            <a:r>
              <a:rPr b="0" i="0" lang="fr-BE" sz="1596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SLSTR L1/L2 NRT and NTC (NRT last year)</a:t>
            </a:r>
            <a:endParaRPr/>
          </a:p>
          <a:p>
            <a:pPr indent="0" lvl="1" marL="781326" marR="0" rtl="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None/>
            </a:pPr>
            <a:r>
              <a:rPr b="0" i="0" lang="fr-BE" sz="1596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SRAL L1/L2 NRT, STC and NTC (STC last month, NRT last year)</a:t>
            </a:r>
            <a:endParaRPr/>
          </a:p>
          <a:p>
            <a:pPr indent="0" lvl="1" marL="781326" marR="0" rtl="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None/>
            </a:pPr>
            <a:r>
              <a:rPr b="0" i="0" lang="fr-BE" sz="1596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SYN L2 STC, NTC (STC last month)</a:t>
            </a:r>
            <a:endParaRPr/>
          </a:p>
          <a:p>
            <a:pPr indent="0" lvl="1" marL="781326" marR="0" rtl="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None/>
            </a:pPr>
            <a:r>
              <a:t/>
            </a:r>
            <a:endParaRPr b="0" i="0" sz="1596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rgbClr val="8197A6"/>
              </a:buClr>
              <a:buSzPts val="1795"/>
              <a:buFont typeface="Arial"/>
              <a:buNone/>
            </a:pPr>
            <a:r>
              <a:rPr b="1" i="0" lang="fr-BE" sz="1795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Sentinel-5P</a:t>
            </a:r>
            <a:endParaRPr b="0" i="0" sz="1396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781326" marR="0" rtl="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None/>
            </a:pPr>
            <a:r>
              <a:rPr b="0" i="0" lang="fr-BE" sz="1596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Level-1B NTC</a:t>
            </a:r>
            <a:endParaRPr/>
          </a:p>
          <a:p>
            <a:pPr indent="0" lvl="1" marL="781326" marR="0" rtl="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None/>
            </a:pPr>
            <a:r>
              <a:rPr b="0" i="0" lang="fr-BE" sz="1596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Level-2 NRT and NTC (NRT last month)</a:t>
            </a:r>
            <a:endParaRPr b="0" i="0" sz="1795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781326" marR="0" rtl="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None/>
            </a:pPr>
            <a:r>
              <a:t/>
            </a:r>
            <a:endParaRPr b="0" i="0" sz="1596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1316693" y="5491875"/>
            <a:ext cx="9558616" cy="521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BE" sz="1396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not explicitly stated otherwise, worldwide coverage, full and up-to-date collection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BE" sz="1396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81 PetaBytes of Sentinel data immediately available</a:t>
            </a:r>
            <a:endParaRPr b="1" i="0" sz="1396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yellow, transport, dark&#10;&#10;Description automatically generated" id="206" name="Google Shape;20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43034" y="4808204"/>
            <a:ext cx="2127195" cy="16811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knife&#10;&#10;Description automatically generated with low confidence" id="207" name="Google Shape;20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4179" y="1401938"/>
            <a:ext cx="2102372" cy="2102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24510" y="3916170"/>
            <a:ext cx="2028992" cy="14498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209" name="Google Shape;20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79207" y="721557"/>
            <a:ext cx="1741488" cy="1374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2024-10-17T13:09:41Z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9f44bdc4-7c0e-4bb0-8a85-00c6544f1800</vt:lpwstr>
  </property>
  <property fmtid="{D5CDD505-2E9C-101B-9397-08002B2CF9AE}" pid="8" name="MSIP_Label_6bd9ddd1-4d20-43f6-abfa-fc3c07406f94_ContentBits">
    <vt:lpwstr>0</vt:lpwstr>
  </property>
</Properties>
</file>