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3"/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d0899a2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2bd0899a28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df1f7c1e0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fdf1f7c1e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df1f7c1e0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fdf1f7c1e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df1f7c1e0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fdf1f7c1e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fdf1f7c1e0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fdf1f7c1e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d7064d95a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6d7064d95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c56d4ca75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c56d4ca7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Easing the use of satellite EO data to reach new non-expert users and increase data uptake and 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geophysical measurements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Reduce pre-processing burden for users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Facilitate analysis in the cloud - Reduce egress and processing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Provide a first step for interoperability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Promote clear documentation of processing steps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Capitalise on space agency expertise and experience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d0899a28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d0899a28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c56d4ca75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30c56d4ca7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df1f7c1e0_0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fdf1f7c1e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d0899a28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d0899a28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d0899a28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d0899a2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ca997ed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6ca997ed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df1f7c1e0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fdf1f7c1e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hyperlink" Target="mailto:ard-contact@lists.ceos.org" TargetMode="External"/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github.com/libbyrose/ceos-ard/issues" TargetMode="External"/><Relationship Id="rId9" Type="http://schemas.openxmlformats.org/officeDocument/2006/relationships/hyperlink" Target="mailto:matthew@symbioscomms.com" TargetMode="External"/><Relationship Id="rId14" Type="http://schemas.openxmlformats.org/officeDocument/2006/relationships/image" Target="../media/image32.png"/><Relationship Id="rId5" Type="http://schemas.openxmlformats.org/officeDocument/2006/relationships/hyperlink" Target="https://symbioscomms.us14.list-manage.com/subscribe/post?u=c4c07c06d4b307673b7f99198&amp;id=38db60f953" TargetMode="External"/><Relationship Id="rId6" Type="http://schemas.openxmlformats.org/officeDocument/2006/relationships/hyperlink" Target="https://ceos.org/ceos-ard-newsletter/" TargetMode="External"/><Relationship Id="rId7" Type="http://schemas.openxmlformats.org/officeDocument/2006/relationships/hyperlink" Target="https://twitter.com/CEOSARD" TargetMode="External"/><Relationship Id="rId8" Type="http://schemas.openxmlformats.org/officeDocument/2006/relationships/hyperlink" Target="mailto:Ferran.Gascon@esa.int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ceos.org/document_management/Meetings/Plenary/38/Supporting%20Documents/CEOS%20Analysis%20Ready%20Data%20Strategy%202024%20October%202024.pdf" TargetMode="External"/><Relationship Id="rId4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33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5" Type="http://schemas.openxmlformats.org/officeDocument/2006/relationships/image" Target="../media/image22.png"/><Relationship Id="rId14" Type="http://schemas.openxmlformats.org/officeDocument/2006/relationships/image" Target="../media/image13.png"/><Relationship Id="rId16" Type="http://schemas.openxmlformats.org/officeDocument/2006/relationships/image" Target="../media/image38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eos.org/document_management/Meetings/Plenary/38/Supporting%20Documents/CEOS%20Analysis%20Ready%20Data%20Strategy%202024%20October%202024.pdf" TargetMode="External"/><Relationship Id="rId4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252247" y="556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CEOS-ARD Strategy 2024</a:t>
            </a:r>
            <a:endParaRPr sz="7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100"/>
              <a:t>Ferran Gascon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600"/>
              <a:t>ESA, CEOS-ARD Oversight Group Lead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600"/>
              <a:t>CEOS-ARD &amp; LSI-VC Secretariat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 Plenary 2024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Item 6.4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24 October 2024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217350" y="1183425"/>
            <a:ext cx="7063800" cy="522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Embrace the CEOS Interoperability Framework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Alignment of CEOS-ARD and SpatioTemporal Asset Catalogs (STAC)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Cloud native approaches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CEOS-ARD discoverability and branding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CEOS-ARD in the commercial cloud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Leverage existing agency relationships 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1000"/>
              </a:spcAft>
              <a:buSzPts val="2400"/>
              <a:buChar char="▪"/>
            </a:pPr>
            <a:r>
              <a:rPr lang="en-GB"/>
              <a:t>Seek to establish dialogues with key data distributors and cloud operators to coherently promote CEOS-ARD via their platforms</a:t>
            </a:r>
            <a:endParaRPr/>
          </a:p>
        </p:txBody>
      </p:sp>
      <p:sp>
        <p:nvSpPr>
          <p:cNvPr id="167" name="Google Shape;167;p22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3: Discovery, Access, Utilisation, and Interoperability</a:t>
            </a:r>
            <a:endParaRPr sz="2600"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1575" y="1959171"/>
            <a:ext cx="3861169" cy="238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9141" y="3335739"/>
            <a:ext cx="1296484" cy="15688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0" name="Google Shape;17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0483" y="4186976"/>
            <a:ext cx="2067416" cy="15688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4915" y="3648818"/>
            <a:ext cx="1596165" cy="21751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idx="1" type="body"/>
          </p:nvPr>
        </p:nvSpPr>
        <p:spPr>
          <a:xfrm>
            <a:off x="324225" y="1253725"/>
            <a:ext cx="68838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b="1" lang="en-GB" sz="2100"/>
              <a:t>4.1: </a:t>
            </a:r>
            <a:r>
              <a:rPr b="1" lang="en-GB" sz="2100"/>
              <a:t>Monitor, guide and advise community efforts to define broader geospatial ARD standards, ensuring compatibility and consistency with CEOS-ARD</a:t>
            </a:r>
            <a:endParaRPr b="1"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4.2: Support higher level products for CEOS priority areas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5.1: Support and use the CEOS Analytics Lab as a key platform for pilot studies of CEOS-ARD and interoperability</a:t>
            </a:r>
            <a:endParaRPr sz="2100"/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Working with other CEOS entities to explore opportunities for pilots and feedback</a:t>
            </a:r>
            <a:endParaRPr sz="17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6.1: CEOS-Industry ARD workshops alongside key CEOS meetings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1000"/>
              </a:spcAft>
              <a:buSzPts val="2100"/>
              <a:buChar char="❖"/>
            </a:pPr>
            <a:r>
              <a:rPr lang="en-GB" sz="2100"/>
              <a:t>6.2: Conduct trial CEOS-ARD self-assessments with commercial data</a:t>
            </a:r>
            <a:endParaRPr sz="2100"/>
          </a:p>
        </p:txBody>
      </p:sp>
      <p:sp>
        <p:nvSpPr>
          <p:cNvPr id="177" name="Google Shape;177;p23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Other key items…</a:t>
            </a:r>
            <a:endParaRPr sz="320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300" y="2553872"/>
            <a:ext cx="3469079" cy="25781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9" name="Google Shape;1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4636" y="1216600"/>
            <a:ext cx="2632062" cy="293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5">
            <a:alphaModFix/>
          </a:blip>
          <a:srcRect b="3463" l="10177" r="3421" t="50169"/>
          <a:stretch/>
        </p:blipFill>
        <p:spPr>
          <a:xfrm>
            <a:off x="8124599" y="4817924"/>
            <a:ext cx="3730801" cy="150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word on ARD standards</a:t>
            </a:r>
            <a:endParaRPr/>
          </a:p>
        </p:txBody>
      </p:sp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176050" y="1143850"/>
            <a:ext cx="116007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A year of Joint OGC-ISO ARD SWG teleconferences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Pace of progress incompatible with the expectations, deadlines, and processes imposed upon it.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SWG has experienced multiple core challenges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Proposal to strategically pause the Joint OGC-ISO ARD SWG activities has been tabled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Due to rapid technological development, current efforts to define ARD broadly would benefit greatly by shifting from a standards approach to a more open source specification approach.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en-GB" sz="2000"/>
              <a:t>Allows agile development on an unrestricted timeline which can be reintroduced to OGC and ISO standards processes after it has been iteratively improved, implemented, and has seen adoption by real-world user communities and data providers.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000"/>
              <a:buChar char="❖"/>
            </a:pPr>
            <a:r>
              <a:rPr b="1" lang="en-GB" sz="2000">
                <a:solidFill>
                  <a:srgbClr val="CC0000"/>
                </a:solidFill>
              </a:rPr>
              <a:t>With the CEOS-ARD Strategy we maintain leadership of the satellite Earth observation Analysis Ready Data concept through CEOS-ARD, which should serve as the basis for more formal standards </a:t>
            </a:r>
            <a:r>
              <a:rPr b="1" lang="en-GB" sz="2000" u="sng">
                <a:solidFill>
                  <a:srgbClr val="CC0000"/>
                </a:solidFill>
              </a:rPr>
              <a:t>at the appropriate time</a:t>
            </a:r>
            <a:r>
              <a:rPr b="1" lang="en-GB" sz="2000">
                <a:solidFill>
                  <a:srgbClr val="CC0000"/>
                </a:solidFill>
              </a:rPr>
              <a:t>.</a:t>
            </a:r>
            <a:endParaRPr b="1" sz="20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This is just a small selection of what we need and want to do next – see Strategy doc for all the details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b="1" lang="en-GB" sz="2300"/>
              <a:t>Looking for endorsement of the 2024 CEOS-ARD Strategy at CEOS Plenary to reaffirm the direction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We are planning a significant refresh of our approach to CEOS-ARD specifications seeking to improve consistency and community participation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WGISS support critical to discovery, access, utilisation, and interoperability aspects.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WGCV support to peer reviews likewise crucial and very much appreciated.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This is an ambitious collection of work and we need more interested and motivated agency folks to join us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lang="en-GB" sz="2300"/>
              <a:t>We hope the Strategy makes the development plans, requirements, and overall direction of CEOS-ARD clear and approachable</a:t>
            </a:r>
            <a:endParaRPr sz="2300"/>
          </a:p>
        </p:txBody>
      </p:sp>
      <p:sp>
        <p:nvSpPr>
          <p:cNvPr id="192" name="Google Shape;192;p25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Conclusion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idx="1" type="body"/>
          </p:nvPr>
        </p:nvSpPr>
        <p:spPr>
          <a:xfrm>
            <a:off x="324233" y="13299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GitHub</a:t>
            </a:r>
            <a:endParaRPr sz="23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5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6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https://twitter.com/CEOSARD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Ferran.Gascon@esa.int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10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198" name="Google Shape;198;p2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208" name="Google Shape;208;p27"/>
          <p:cNvSpPr txBox="1"/>
          <p:nvPr>
            <p:ph idx="1" type="body"/>
          </p:nvPr>
        </p:nvSpPr>
        <p:spPr>
          <a:xfrm>
            <a:off x="176050" y="120492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u="sng">
                <a:solidFill>
                  <a:schemeClr val="hlink"/>
                </a:solidFill>
                <a:hlinkClick r:id="rId3"/>
              </a:rPr>
              <a:t>CEOS-ARD Strategy 2024</a:t>
            </a:r>
            <a:r>
              <a:rPr lang="en-GB" sz="2400"/>
              <a:t> </a:t>
            </a:r>
            <a:r>
              <a:rPr lang="en-GB" sz="2400">
                <a:highlight>
                  <a:srgbClr val="FFFF00"/>
                </a:highlight>
              </a:rPr>
              <a:t>FOR ENDORSEMENT</a:t>
            </a:r>
            <a:endParaRPr sz="2400">
              <a:highlight>
                <a:srgbClr val="FFFF00"/>
              </a:highlight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 rotWithShape="1">
          <a:blip r:embed="rId4">
            <a:alphaModFix/>
          </a:blip>
          <a:srcRect b="0" l="59" r="49" t="0"/>
          <a:stretch/>
        </p:blipFill>
        <p:spPr>
          <a:xfrm>
            <a:off x="8395400" y="1509724"/>
            <a:ext cx="2734801" cy="38680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23000" fadeDir="5400012" kx="0" rotWithShape="0" algn="bl" stA="34000" stPos="0" sy="-100000" ky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First, some updates…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45300" y="1063400"/>
            <a:ext cx="85146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609600" rtl="0" algn="l">
              <a:spcBef>
                <a:spcPts val="1000"/>
              </a:spcBef>
              <a:spcAft>
                <a:spcPts val="0"/>
              </a:spcAft>
              <a:buSzPts val="1300"/>
              <a:buChar char="❖"/>
            </a:pPr>
            <a:r>
              <a:rPr lang="en-GB" sz="1600"/>
              <a:t>Recent CEOS-ARD Endorsements</a:t>
            </a:r>
            <a:endParaRPr sz="1600"/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ISRO EOS-04 (RISAT-1A) NRB (Combined SAR PFS v1.0) [2 April 2024]</a:t>
            </a:r>
            <a:endParaRPr sz="900"/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JAXA ALOS-2 PALSAR-2 Normalised Radar Backscatter (NRB) (Combined SAR PFS v1.0 update) [17 April 2024]</a:t>
            </a:r>
            <a:endParaRPr sz="900"/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Catalyst Sentinel-1 RTC product </a:t>
            </a:r>
            <a:r>
              <a:rPr b="1" lang="en-GB" sz="900">
                <a:solidFill>
                  <a:srgbClr val="CC0000"/>
                </a:solidFill>
              </a:rPr>
              <a:t>[17 October 2024]</a:t>
            </a:r>
            <a:endParaRPr b="1" sz="900">
              <a:solidFill>
                <a:srgbClr val="CC0000"/>
              </a:solidFill>
            </a:endParaRPr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Opera RTC S1 Products (NASA/JPL) </a:t>
            </a:r>
            <a:r>
              <a:rPr b="1" lang="en-GB" sz="900">
                <a:solidFill>
                  <a:srgbClr val="CC0000"/>
                </a:solidFill>
              </a:rPr>
              <a:t>[22 October 2024]</a:t>
            </a:r>
            <a:endParaRPr b="1" sz="900">
              <a:solidFill>
                <a:srgbClr val="CC0000"/>
              </a:solidFill>
            </a:endParaRPr>
          </a:p>
          <a:p>
            <a:pPr indent="-406400" lvl="0" marL="6096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Ongoing peer reviews</a:t>
            </a:r>
            <a:endParaRPr sz="1600"/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DESIS L2A (DLR), Gaofen-1/6 SR (AIR-CAS, China), RISAT-1A (EOS-04) NRB India Mosaic (ISRO), Catalyst SPOT-5 SR</a:t>
            </a:r>
            <a:endParaRPr sz="900"/>
          </a:p>
          <a:p>
            <a:pPr indent="-406400" lvl="0" marL="6096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Recent / Upcoming engagements on commercial providers</a:t>
            </a:r>
            <a:endParaRPr sz="1600"/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NSI, Tellus, Synspective, AxelSpace, Planet, EarthDaily Analytics, Catalyst, Eartheye Space Technologies</a:t>
            </a:r>
            <a:endParaRPr sz="900"/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SEO trial CEOS-ARD assessments</a:t>
            </a:r>
            <a:endParaRPr sz="900"/>
          </a:p>
          <a:p>
            <a:pPr indent="-406400" lvl="0" marL="6096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Second commercial engagement workshop at LSI-VC-16 in Canberra</a:t>
            </a:r>
            <a:endParaRPr sz="1600"/>
          </a:p>
          <a:p>
            <a:pPr indent="-361950" lvl="1" marL="1219200" rtl="0" algn="l">
              <a:spcBef>
                <a:spcPts val="1000"/>
              </a:spcBef>
              <a:spcAft>
                <a:spcPts val="0"/>
              </a:spcAft>
              <a:buSzPts val="900"/>
              <a:buChar char="▪"/>
            </a:pPr>
            <a:r>
              <a:rPr lang="en-GB" sz="900"/>
              <a:t>Esper Satellite Imagery, Geospatial Intelligence, Arlula, Descartes Labs/EarthDaily</a:t>
            </a:r>
            <a:endParaRPr sz="900"/>
          </a:p>
          <a:p>
            <a:pPr indent="-406400" lvl="0" marL="6096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Ongoing development of an </a:t>
            </a:r>
            <a:r>
              <a:rPr b="1" lang="en-GB" sz="1600"/>
              <a:t>Ocean Reflectance PFS</a:t>
            </a:r>
            <a:r>
              <a:rPr lang="en-GB" sz="1600"/>
              <a:t> (with OCR-VC)</a:t>
            </a:r>
            <a:endParaRPr sz="1600"/>
          </a:p>
          <a:p>
            <a:pPr indent="-406400" lvl="0" marL="6096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Combined Optical PFS (SR, ST, AR, &amp; NLSR) (USGS) (covered on slide 9)</a:t>
            </a:r>
            <a:endParaRPr sz="1600"/>
          </a:p>
          <a:p>
            <a:pPr indent="-406400" lvl="0" marL="6096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Surface Reflectance Equivalence project (GA)</a:t>
            </a:r>
            <a:endParaRPr sz="1600"/>
          </a:p>
          <a:p>
            <a:pPr indent="-406400" lvl="0" marL="6096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b="1" lang="en-GB" sz="1600"/>
              <a:t>CEOS-ARD specifications for GHG flux products</a:t>
            </a:r>
            <a:r>
              <a:rPr lang="en-GB" sz="1600"/>
              <a:t> in the new issue of the GHG Roadmap</a:t>
            </a:r>
            <a:endParaRPr sz="1600"/>
          </a:p>
          <a:p>
            <a:pPr indent="-406400" lvl="0" marL="609600" rtl="0" algn="l">
              <a:spcBef>
                <a:spcPts val="1000"/>
              </a:spcBef>
              <a:spcAft>
                <a:spcPts val="1000"/>
              </a:spcAft>
              <a:buSzPts val="1600"/>
              <a:buChar char="❖"/>
            </a:pPr>
            <a:r>
              <a:rPr lang="en-GB" sz="1600"/>
              <a:t>P-VC investigating Level 2 and Level 3 </a:t>
            </a:r>
            <a:r>
              <a:rPr b="1" lang="en-GB" sz="1600"/>
              <a:t>precipitation</a:t>
            </a:r>
            <a:r>
              <a:rPr lang="en-GB" sz="1600"/>
              <a:t> CEOS-ARD PFS</a:t>
            </a:r>
            <a:endParaRPr sz="1600"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2600" y="1341575"/>
            <a:ext cx="559075" cy="4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2725" y="1880093"/>
            <a:ext cx="858825" cy="34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050" y="2087550"/>
            <a:ext cx="674190" cy="4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1900" y="2229396"/>
            <a:ext cx="498875" cy="41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600" y="2087550"/>
            <a:ext cx="559075" cy="46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5"/>
          <p:cNvCxnSpPr/>
          <p:nvPr/>
        </p:nvCxnSpPr>
        <p:spPr>
          <a:xfrm>
            <a:off x="8603275" y="-46050"/>
            <a:ext cx="0" cy="6641400"/>
          </a:xfrm>
          <a:prstGeom prst="straightConnector1">
            <a:avLst/>
          </a:prstGeom>
          <a:noFill/>
          <a:ln cap="flat" cmpd="sng" w="28575">
            <a:solidFill>
              <a:srgbClr val="34445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8" name="Google Shape;10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62600" y="2298926"/>
            <a:ext cx="559075" cy="43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28849" y="1658196"/>
            <a:ext cx="467882" cy="2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72500" y="1276450"/>
            <a:ext cx="427082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462600" y="2807738"/>
            <a:ext cx="559075" cy="5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28596" y="3436331"/>
            <a:ext cx="427082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11">
            <a:alphaModFix/>
          </a:blip>
          <a:srcRect b="0" l="0" r="0" t="15081"/>
          <a:stretch/>
        </p:blipFill>
        <p:spPr>
          <a:xfrm>
            <a:off x="11462600" y="5199901"/>
            <a:ext cx="559075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462600" y="4750550"/>
            <a:ext cx="559075" cy="37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435037" y="5856500"/>
            <a:ext cx="614200" cy="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402679" y="5682269"/>
            <a:ext cx="678918" cy="10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53050" y="3918700"/>
            <a:ext cx="378174" cy="31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553056" y="4301182"/>
            <a:ext cx="378164" cy="3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122522" y="1971695"/>
            <a:ext cx="1077073" cy="1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16">
            <a:alphaModFix/>
          </a:blip>
          <a:srcRect b="0" l="3942" r="3951" t="0"/>
          <a:stretch/>
        </p:blipFill>
        <p:spPr>
          <a:xfrm>
            <a:off x="8646625" y="1550764"/>
            <a:ext cx="2558175" cy="4236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126" name="Google Shape;126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t/>
            </a:r>
            <a:endParaRPr/>
          </a:p>
        </p:txBody>
      </p:sp>
      <p:pic>
        <p:nvPicPr>
          <p:cNvPr descr="An aerial view of land and islands&#10;&#10;Description automatically generated" id="127" name="Google Shape;12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090200" cy="6888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erial view of a body of water and land&#10;&#10;Description automatically generated" id="128" name="Google Shape;12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1201" y="0"/>
            <a:ext cx="72226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/>
          <p:nvPr/>
        </p:nvSpPr>
        <p:spPr>
          <a:xfrm>
            <a:off x="224475" y="354250"/>
            <a:ext cx="11416500" cy="6273900"/>
          </a:xfrm>
          <a:prstGeom prst="rect">
            <a:avLst/>
          </a:prstGeom>
          <a:solidFill>
            <a:srgbClr val="000000">
              <a:alpha val="3177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Aquatic CEOS-ARD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Char char="❖"/>
            </a:pP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OCR-VC + IOCCG + CEOS-ARD Team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Char char="❖"/>
            </a:pP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Aquatic Reflectance ARD PFS delivered in 2022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Char char="❖"/>
            </a:pP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mphasis towards higher resolution inland and coastal water products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Char char="❖"/>
            </a:pP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Extended approach in development, to define a single consolidated Aquatic Reflectance ARD PFS covering </a:t>
            </a:r>
            <a:r>
              <a:rPr b="1"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inland, coastal, seas and oceanic waters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epresentatives from CEOS agencies (ESA, EUMETSAT, EC, DLR, CSIRO, GA, USGS), IOCCG, service providers, research and commercial spheres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▪"/>
            </a:pP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Leads: Arnold Dekker (CSIRO), Ewa Kwiatkowska (EUMETSAT)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>
            <a:off x="176050" y="1143850"/>
            <a:ext cx="116007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/>
              <a:t>CEOS Agencies have committed to CEOS-ARD with the aims of:</a:t>
            </a:r>
            <a:endParaRPr sz="2200"/>
          </a:p>
          <a:p>
            <a:pPr indent="-368300" lvl="0" marL="2286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b="1" lang="en-GB" sz="2200"/>
              <a:t>Supporting the mainstreaming of satellite EO data in society</a:t>
            </a:r>
            <a:r>
              <a:rPr lang="en-GB" sz="2200"/>
              <a:t> through removal of user burden and data complexity.</a:t>
            </a:r>
            <a:endParaRPr sz="2200"/>
          </a:p>
          <a:p>
            <a:pPr indent="-368300" lvl="0" marL="2286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b="1" lang="en-GB" sz="2200"/>
              <a:t>Expanding the user base for EO data</a:t>
            </a:r>
            <a:r>
              <a:rPr lang="en-GB" sz="2200"/>
              <a:t>.</a:t>
            </a:r>
            <a:endParaRPr sz="2200"/>
          </a:p>
          <a:p>
            <a:pPr indent="-368300" lvl="0" marL="2286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GB" sz="2200"/>
              <a:t>Ensuring </a:t>
            </a:r>
            <a:r>
              <a:rPr b="1" lang="en-GB" sz="2200"/>
              <a:t>continued value to users of public satellite EO programme data and information</a:t>
            </a:r>
            <a:r>
              <a:rPr lang="en-GB" sz="2200"/>
              <a:t>.</a:t>
            </a:r>
            <a:endParaRPr sz="2200"/>
          </a:p>
          <a:p>
            <a:pPr indent="-368300" lvl="0" marL="2286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b="1" lang="en-GB" sz="2200"/>
              <a:t>Increasing the amount of satellite EO data available to support the major global development agendas</a:t>
            </a:r>
            <a:r>
              <a:rPr lang="en-GB" sz="2200"/>
              <a:t> and priorities of CEOS (e.g., climate, sustainable development, disaster response) and the user community at large.</a:t>
            </a:r>
            <a:endParaRPr sz="2200"/>
          </a:p>
          <a:p>
            <a:pPr indent="-368300" lvl="0" marL="22860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00"/>
              <a:buFont typeface="Arial"/>
              <a:buChar char="●"/>
            </a:pPr>
            <a:r>
              <a:rPr lang="en-GB" sz="2200"/>
              <a:t>Enhancing quality and traceability of EO products and awareness of users to the importance of these factors.</a:t>
            </a:r>
            <a:endParaRPr sz="3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141" name="Google Shape;141;p18"/>
          <p:cNvSpPr txBox="1"/>
          <p:nvPr>
            <p:ph idx="1" type="body"/>
          </p:nvPr>
        </p:nvSpPr>
        <p:spPr>
          <a:xfrm>
            <a:off x="176050" y="120492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Update to past editions from 2019 and 2021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Reflect on the progress to date, take stock of future directions and needs, and confirm our strategy for the next few years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Lots happening – Strategy captures and organises all of these threads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Mostly covers the ‘</a:t>
            </a:r>
            <a:r>
              <a:rPr lang="en-GB" sz="2400" u="sng"/>
              <a:t>what’</a:t>
            </a:r>
            <a:r>
              <a:rPr lang="en-GB" sz="2400"/>
              <a:t> and </a:t>
            </a:r>
            <a:r>
              <a:rPr lang="en-GB" sz="2400" u="sng"/>
              <a:t>‘why’</a:t>
            </a:r>
            <a:r>
              <a:rPr lang="en-GB" sz="2400"/>
              <a:t> (and who to some extent) – ‘when’ and ‘how’ to be decided and added to future CEOS Work Plans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b="1" lang="en-GB" sz="2400"/>
              <a:t>A broad portfolio of CEOS-ARD that is easily discovered, accessed and utilised is the ultimate goal.</a:t>
            </a:r>
            <a:endParaRPr b="1"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❖"/>
            </a:pPr>
            <a:r>
              <a:rPr lang="en-GB" sz="2400"/>
              <a:t>Link: </a:t>
            </a:r>
            <a:r>
              <a:rPr lang="en-GB" sz="2400" u="sng">
                <a:solidFill>
                  <a:schemeClr val="hlink"/>
                </a:solidFill>
                <a:hlinkClick r:id="rId3"/>
              </a:rPr>
              <a:t>CEOS-ARD Strategy 2024</a:t>
            </a:r>
            <a:r>
              <a:rPr lang="en-GB" sz="2400"/>
              <a:t> </a:t>
            </a:r>
            <a:r>
              <a:rPr lang="en-GB" sz="2400">
                <a:highlight>
                  <a:srgbClr val="FFFF00"/>
                </a:highlight>
              </a:rPr>
              <a:t>FOR ENDORSEMENT</a:t>
            </a:r>
            <a:endParaRPr sz="2400">
              <a:highlight>
                <a:srgbClr val="FFFF00"/>
              </a:highlight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4">
            <a:alphaModFix/>
          </a:blip>
          <a:srcRect b="0" l="59" r="49" t="0"/>
          <a:stretch/>
        </p:blipFill>
        <p:spPr>
          <a:xfrm>
            <a:off x="9005000" y="1509724"/>
            <a:ext cx="2734801" cy="38680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23000" fadeDir="5400012" kx="0" rotWithShape="0" algn="bl" stA="34000" stPos="0" sy="-100000" ky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148" name="Google Shape;148;p19"/>
          <p:cNvSpPr txBox="1"/>
          <p:nvPr>
            <p:ph idx="1" type="body"/>
          </p:nvPr>
        </p:nvSpPr>
        <p:spPr>
          <a:xfrm>
            <a:off x="176050" y="1143850"/>
            <a:ext cx="116007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/>
              <a:t>The Strategy activities are categorised into six broad themes: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CEOS-ARD Availability, Product Diversity, and Representation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CEOS-ARD Framework and Specification Advancement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Discovery, Access, Utilisation, and Interoperability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Community Engagement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Research, Test Cases, and Pilot Activities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Commercial Engagement</a:t>
            </a:r>
            <a:endParaRPr sz="270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700">
                <a:solidFill>
                  <a:srgbClr val="CC0000"/>
                </a:solidFill>
              </a:rPr>
              <a:t>We won’t seek to cover everything in this presentation, just some key messages and development directions…</a:t>
            </a:r>
            <a:endParaRPr sz="27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248025" y="1329925"/>
            <a:ext cx="6707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2200"/>
              <a:buChar char="❖"/>
            </a:pPr>
            <a:r>
              <a:rPr lang="en-GB" sz="2200">
                <a:solidFill>
                  <a:srgbClr val="CC0000"/>
                </a:solidFill>
              </a:rPr>
              <a:t>Firstly, thanks to all CEOS Agency supporters and contributors! </a:t>
            </a:r>
            <a:endParaRPr sz="2200">
              <a:solidFill>
                <a:srgbClr val="CC0000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This section broadly calls on agencies to review datasets and consider self-assessments</a:t>
            </a:r>
            <a:endParaRPr sz="22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CEOS-ARD Oversight Group available to support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And to s</a:t>
            </a:r>
            <a:r>
              <a:rPr lang="en-GB" sz="2200"/>
              <a:t>upport a strong CEOS-ARD Oversight Group with broad representation of the CEOS Virtual Constellations</a:t>
            </a:r>
            <a:endParaRPr sz="22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Tasking VCs to consider CEOS-ARD PFS where there is user demand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❖"/>
            </a:pPr>
            <a:r>
              <a:rPr b="1" lang="en-GB" sz="2200"/>
              <a:t>Consideration of CEOS-ARD specifications at mission inception/design and archive reprocessing</a:t>
            </a:r>
            <a:endParaRPr b="1" sz="2200"/>
          </a:p>
        </p:txBody>
      </p:sp>
      <p:sp>
        <p:nvSpPr>
          <p:cNvPr id="154" name="Google Shape;154;p20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1: CEOS-ARD Availability, Product Diversity, and Representation</a:t>
            </a:r>
            <a:endParaRPr sz="2600"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325" y="1086525"/>
            <a:ext cx="4748601" cy="53840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idx="1" type="body"/>
          </p:nvPr>
        </p:nvSpPr>
        <p:spPr>
          <a:xfrm>
            <a:off x="340775" y="1101775"/>
            <a:ext cx="11152500" cy="51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CEOS-ARD GitHub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Increase community involvement, transparency, and version control, tracking of issues, etc.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Part of the CEOS Organisational account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Modularisation of CEOS-ARD Specs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‘Building blocks’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Consolidation, commonality, consistency, terminology.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Ease PFS development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Alignment with </a:t>
            </a:r>
            <a:r>
              <a:rPr lang="en-GB"/>
              <a:t>SpatioTemporal Asset Catalogs (STAC) </a:t>
            </a:r>
            <a:r>
              <a:rPr i="1" lang="en-GB"/>
              <a:t>(Discovery, Access)</a:t>
            </a:r>
            <a:endParaRPr i="1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Various other technical topics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lang="en-GB"/>
              <a:t>Continued evolution of the specs to meet community expectations</a:t>
            </a:r>
            <a:endParaRPr/>
          </a:p>
        </p:txBody>
      </p:sp>
      <p:sp>
        <p:nvSpPr>
          <p:cNvPr id="161" name="Google Shape;161;p21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2: CEOS-ARD Framework and Specification Advancement</a:t>
            </a:r>
            <a:endParaRPr sz="2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