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6858000" cx="12192000"/>
  <p:notesSz cx="6858000" cy="9144000"/>
  <p:embeddedFontLst>
    <p:embeddedFont>
      <p:font typeface="Roboto"/>
      <p:regular r:id="rId25"/>
      <p:bold r:id="rId26"/>
      <p:italic r:id="rId27"/>
      <p:boldItalic r:id="rId28"/>
    </p:embeddedFont>
    <p:embeddedFont>
      <p:font typeface="Montserrat"/>
      <p:regular r:id="rId29"/>
      <p:bold r:id="rId30"/>
      <p:italic r:id="rId31"/>
      <p:boldItalic r:id="rId32"/>
    </p:embeddedFont>
    <p:embeddedFont>
      <p:font typeface="Tahoma"/>
      <p:regular r:id="rId33"/>
      <p:bold r:id="rId34"/>
    </p:embeddedFont>
    <p:embeddedFont>
      <p:font typeface="Candara"/>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DjIT8lDeKv32gynYvHkNVeqNr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61CD7FF-6919-461B-8894-4DB6367451B5}">
  <a:tblStyle styleId="{B61CD7FF-6919-461B-8894-4DB6367451B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Tahoma-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Candara-regular.fntdata"/><Relationship Id="rId12" Type="http://schemas.openxmlformats.org/officeDocument/2006/relationships/slide" Target="slides/slide7.xml"/><Relationship Id="rId34" Type="http://schemas.openxmlformats.org/officeDocument/2006/relationships/font" Target="fonts/Tahoma-bold.fntdata"/><Relationship Id="rId15" Type="http://schemas.openxmlformats.org/officeDocument/2006/relationships/slide" Target="slides/slide10.xml"/><Relationship Id="rId37" Type="http://schemas.openxmlformats.org/officeDocument/2006/relationships/font" Target="fonts/Candara-italic.fntdata"/><Relationship Id="rId14" Type="http://schemas.openxmlformats.org/officeDocument/2006/relationships/slide" Target="slides/slide9.xml"/><Relationship Id="rId36" Type="http://schemas.openxmlformats.org/officeDocument/2006/relationships/font" Target="fonts/Candara-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andara-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dgs.un.org/climate-sdgs-synergies#expert_group" TargetMode="External"/><Relationship Id="rId3" Type="http://schemas.openxmlformats.org/officeDocument/2006/relationships/hyperlink" Target="https://sdgs.un.org/synergy-solutions-world-crisis-tackling-climate-and-sdg-action-togethe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Bonjour/Good morning, everyone. </a:t>
            </a:r>
            <a:endParaRPr/>
          </a:p>
          <a:p>
            <a:pPr indent="0" lvl="0" marL="0" rtl="0" algn="l">
              <a:lnSpc>
                <a:spcPct val="100000"/>
              </a:lnSpc>
              <a:spcBef>
                <a:spcPts val="0"/>
              </a:spcBef>
              <a:spcAft>
                <a:spcPts val="0"/>
              </a:spcAft>
              <a:buSzPts val="1100"/>
              <a:buNone/>
            </a:pPr>
            <a:r>
              <a:rPr lang="en-AU"/>
              <a:t>I am Flora Kerblat from CSIRO, and I have been supporting this SDG topic for 8 years in CEOS, first with MJ (CSA) and Marc Paganini (ESA) in the former </a:t>
            </a:r>
            <a:r>
              <a:rPr i="1" lang="en-AU"/>
              <a:t>ad-hoc team </a:t>
            </a:r>
            <a:r>
              <a:rPr lang="en-AU"/>
              <a:t>which then became a CG 2 years ago. I am honoured to give you an update today on the SDG activities since Dave Borges (SEO) could not be with us this week.</a:t>
            </a:r>
            <a:endParaRPr/>
          </a:p>
        </p:txBody>
      </p:sp>
      <p:sp>
        <p:nvSpPr>
          <p:cNvPr id="70" name="Google Shape;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AU"/>
              <a:t>24-04: It is in response to an urgent call from the UN Secretary to “rescue the SDGs” a formula somewhat provocative - that the UN-GGIM IAEG-SDGs WGGI undertook the production of a short paper outlining the benefits and calling for more systematic and targeted use of EO and geospatial data to meet the Goals. </a:t>
            </a:r>
            <a:endParaRPr/>
          </a:p>
          <a:p>
            <a:pPr indent="-22860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AU"/>
              <a:t>By co-authoring this paper, we want to stress that it is critical to be part of the journey from the “beginning”, for whatever comes next after the UN Agenda 2030. </a:t>
            </a:r>
            <a:r>
              <a:rPr b="0" i="0" lang="en-AU" sz="1100" u="none" cap="none" strike="noStrike">
                <a:solidFill>
                  <a:srgbClr val="000000"/>
                </a:solidFill>
                <a:latin typeface="Arial"/>
                <a:ea typeface="Arial"/>
                <a:cs typeface="Arial"/>
                <a:sym typeface="Arial"/>
              </a:rPr>
              <a:t>Opportunities exist to advocate for an increased role of EO in a future sustainable development framework, and move away from being classified as “non-traditional” data for Earth observations. </a:t>
            </a:r>
            <a:endParaRPr/>
          </a:p>
          <a:p>
            <a:pPr indent="0" lvl="0" marL="0" rtl="0" algn="l">
              <a:lnSpc>
                <a:spcPct val="100000"/>
              </a:lnSpc>
              <a:spcBef>
                <a:spcPts val="0"/>
              </a:spcBef>
              <a:spcAft>
                <a:spcPts val="0"/>
              </a:spcAft>
              <a:buSzPts val="1100"/>
              <a:buNone/>
            </a:pPr>
            <a:r>
              <a:rPr lang="en-AU"/>
              <a:t>CEOS has a unique opportunity to contribute directly to high-level and strategic policies through UN-GGIM by providing evidence of the data availability, current use, potential impact of EO satellite data to not only monitor the SDG Indicators but also address the Goals by achieving Targets..</a:t>
            </a:r>
            <a:endParaRPr/>
          </a:p>
          <a:p>
            <a:pPr indent="-22860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68" name="Google Shape;16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AU"/>
              <a:t>This paper intends to strengthen guidance on the use and benefits of geospatial and EO data, and enhance the role of new data technologies such as EO data analytics, and global datasets to support and complement national monitoring. </a:t>
            </a:r>
            <a:endParaRPr/>
          </a:p>
          <a:p>
            <a:pPr indent="0" lvl="0" marL="0" marR="0" rtl="0" algn="l">
              <a:lnSpc>
                <a:spcPct val="100000"/>
              </a:lnSpc>
              <a:spcBef>
                <a:spcPts val="0"/>
              </a:spcBef>
              <a:spcAft>
                <a:spcPts val="0"/>
              </a:spcAft>
              <a:buClr>
                <a:srgbClr val="000000"/>
              </a:buClr>
              <a:buSzPts val="1100"/>
              <a:buFont typeface="Arial"/>
              <a:buNone/>
            </a:pPr>
            <a:r>
              <a:rPr lang="en-AU"/>
              <a:t>Finally, the paper aims to call for a revision to include new types of datasets (including EO from satellites).</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AU"/>
              <a:t>As a contributor, we have drafted the outline and provided key elements of language to the draft paper.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t/>
            </a:r>
            <a:endParaRPr/>
          </a:p>
        </p:txBody>
      </p:sp>
      <p:sp>
        <p:nvSpPr>
          <p:cNvPr id="176" name="Google Shape;17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AU"/>
              <a:t>At their last meeting in August, UN GGIM endorsed the intention to publish the paper over the next few months. Noting timeframes have been quite flexible over the last few months, the eventual release and progress is at Co-chairs’ discretion, CEOS can only push for its completion.</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marR="0" rtl="0" algn="l">
              <a:lnSpc>
                <a:spcPct val="100000"/>
              </a:lnSpc>
              <a:spcBef>
                <a:spcPts val="0"/>
              </a:spcBef>
              <a:spcAft>
                <a:spcPts val="0"/>
              </a:spcAft>
              <a:buClr>
                <a:srgbClr val="000000"/>
              </a:buClr>
              <a:buSzPts val="1100"/>
              <a:buFont typeface="Arial"/>
              <a:buNone/>
            </a:pPr>
            <a:r>
              <a:rPr lang="en-AU"/>
              <a:t>We can definitely see the challenges for CEOS to support a global Agenda while delivering impact in the UN system. </a:t>
            </a:r>
            <a:endParaRPr/>
          </a:p>
          <a:p>
            <a:pPr indent="0" lvl="0" marL="0" marR="0" rtl="0" algn="l">
              <a:lnSpc>
                <a:spcPct val="100000"/>
              </a:lnSpc>
              <a:spcBef>
                <a:spcPts val="0"/>
              </a:spcBef>
              <a:spcAft>
                <a:spcPts val="0"/>
              </a:spcAft>
              <a:buClr>
                <a:srgbClr val="000000"/>
              </a:buClr>
              <a:buSzPts val="1100"/>
              <a:buFont typeface="Arial"/>
              <a:buNone/>
            </a:pPr>
            <a:r>
              <a:rPr lang="en-AU"/>
              <a:t>The UN system as you all know includes Country Members and work with national delegations. GEO has played a key role in nurturing the relation between global EO community and UN system until 2022 thanks its SDG Coordinator (GEO SEC) and the EO4SDG Initiative (leadership changes). CEOS has maintained and developed direct connections with UN Custodian Agencies at the working level, which allow us to remain up-to-date with the latest on key Indicators.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rPr lang="en-AU"/>
              <a:t>Within CEOS, we have diff experiences with UN-GGIM: some of us are fully engaged and included in their national delegations, but others struggle to be heard. Hence why the SDG CG aims to develop common elements of language that CEOS Members could share and advocate for with their national delegations. We know CEOS faces similar challenges due to its nature to deal with UNFCCC on Climate, or other organisations leading global UN-based Agendas.</a:t>
            </a:r>
            <a:endParaRPr/>
          </a:p>
          <a:p>
            <a:pPr indent="0" lvl="0" marL="0" rtl="0" algn="l">
              <a:lnSpc>
                <a:spcPct val="100000"/>
              </a:lnSpc>
              <a:spcBef>
                <a:spcPts val="0"/>
              </a:spcBef>
              <a:spcAft>
                <a:spcPts val="0"/>
              </a:spcAft>
              <a:buSzPts val="1100"/>
              <a:buNone/>
            </a:pPr>
            <a:r>
              <a:t/>
            </a:r>
            <a:endParaRPr/>
          </a:p>
        </p:txBody>
      </p:sp>
      <p:sp>
        <p:nvSpPr>
          <p:cNvPr id="183" name="Google Shape;18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In a similar vein, this is to highlight the Policy Impact opportunities that we see for CEOS in the Sus </a:t>
            </a:r>
            <a:r>
              <a:rPr lang="en-AU"/>
              <a:t>Development</a:t>
            </a:r>
            <a:r>
              <a:rPr lang="en-AU"/>
              <a:t> field, with key upcoming events and milestones that CEOS may consider joining.</a:t>
            </a:r>
            <a:endParaRPr/>
          </a:p>
        </p:txBody>
      </p:sp>
      <p:sp>
        <p:nvSpPr>
          <p:cNvPr id="191" name="Google Shape;191;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Speaking of Climate. We saw yesterday the importance of the engagement with UNFCCC, the </a:t>
            </a:r>
            <a:r>
              <a:rPr lang="en-AU"/>
              <a:t>delivery</a:t>
            </a:r>
            <a:r>
              <a:rPr lang="en-AU"/>
              <a:t> of the joint CEOS-CGMS SBSTA statement showing impacts, the new GHG EO portal…</a:t>
            </a:r>
            <a:endParaRPr/>
          </a:p>
          <a:p>
            <a:pPr indent="0" lvl="0" marL="0" rtl="0" algn="l">
              <a:lnSpc>
                <a:spcPct val="100000"/>
              </a:lnSpc>
              <a:spcBef>
                <a:spcPts val="0"/>
              </a:spcBef>
              <a:spcAft>
                <a:spcPts val="0"/>
              </a:spcAft>
              <a:buSzPts val="1100"/>
              <a:buNone/>
            </a:pPr>
            <a:r>
              <a:rPr lang="en-AU"/>
              <a:t>We recognise that SDGs, Climate and Biodiversity Agendas are CEOS priorities with essential synergies to build upon. So we feel like CEOS should coordinate more to address these priorities with current resources.</a:t>
            </a:r>
            <a:endParaRPr/>
          </a:p>
          <a:p>
            <a:pPr indent="0" lvl="0" marL="0" rtl="0" algn="l">
              <a:lnSpc>
                <a:spcPct val="100000"/>
              </a:lnSpc>
              <a:spcBef>
                <a:spcPts val="0"/>
              </a:spcBef>
              <a:spcAft>
                <a:spcPts val="0"/>
              </a:spcAft>
              <a:buSzPts val="1100"/>
              <a:buNone/>
            </a:pPr>
            <a:r>
              <a:rPr lang="en-AU"/>
              <a:t>We have reached out directly to WG based on CEOS priorities and capacities. WG Climate has responded positively and is willing to help us address SDG 13 with the Indicator 13.2.2 (“</a:t>
            </a:r>
            <a:r>
              <a:rPr b="1" lang="en-AU" sz="1100">
                <a:solidFill>
                  <a:srgbClr val="000000"/>
                </a:solidFill>
                <a:latin typeface="Arial"/>
                <a:ea typeface="Arial"/>
                <a:cs typeface="Arial"/>
                <a:sym typeface="Arial"/>
              </a:rPr>
              <a:t>Total greenhouse gas emissions per year)</a:t>
            </a:r>
            <a:r>
              <a:rPr lang="en-AU"/>
              <a:t>. </a:t>
            </a:r>
            <a:endParaRPr/>
          </a:p>
          <a:p>
            <a:pPr indent="0" lvl="0" marL="0" rtl="0" algn="l">
              <a:lnSpc>
                <a:spcPct val="100000"/>
              </a:lnSpc>
              <a:spcBef>
                <a:spcPts val="0"/>
              </a:spcBef>
              <a:spcAft>
                <a:spcPts val="0"/>
              </a:spcAft>
              <a:buSzPts val="1100"/>
              <a:buNone/>
            </a:pPr>
            <a:r>
              <a:rPr lang="en-AU"/>
              <a:t>We would like to thank Wenying (NASA) for her enthusiasm and willingness to explore the possibility of creating a new EO Support Sheet next year, noting that EO data are not yet included in the Metadata, so further work and lobbying needs to happen between UNFCCC and WG Climate on this topic.</a:t>
            </a:r>
            <a:endParaRPr/>
          </a:p>
        </p:txBody>
      </p:sp>
      <p:sp>
        <p:nvSpPr>
          <p:cNvPr id="245" name="Google Shape;245;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dde847ca2_0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0dde847c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500"/>
              </a:spcBef>
              <a:spcAft>
                <a:spcPts val="0"/>
              </a:spcAft>
              <a:buNone/>
            </a:pPr>
            <a:r>
              <a:rPr lang="en-AU" sz="950">
                <a:solidFill>
                  <a:srgbClr val="212529"/>
                </a:solidFill>
                <a:highlight>
                  <a:srgbClr val="FFFFFF"/>
                </a:highlight>
              </a:rPr>
              <a:t>As per Climate, it has become more important to </a:t>
            </a:r>
            <a:r>
              <a:rPr lang="en-AU" sz="950">
                <a:solidFill>
                  <a:srgbClr val="212529"/>
                </a:solidFill>
                <a:highlight>
                  <a:srgbClr val="FFFFFF"/>
                </a:highlight>
              </a:rPr>
              <a:t>intersect</a:t>
            </a:r>
            <a:r>
              <a:rPr lang="en-AU" sz="950">
                <a:solidFill>
                  <a:srgbClr val="212529"/>
                </a:solidFill>
                <a:highlight>
                  <a:srgbClr val="FFFFFF"/>
                </a:highlight>
              </a:rPr>
              <a:t> our work with </a:t>
            </a:r>
            <a:r>
              <a:rPr lang="en-AU" sz="950">
                <a:solidFill>
                  <a:srgbClr val="212529"/>
                </a:solidFill>
                <a:highlight>
                  <a:srgbClr val="FFFFFF"/>
                </a:highlight>
              </a:rPr>
              <a:t>Biodiversity</a:t>
            </a:r>
            <a:r>
              <a:rPr lang="en-AU" sz="950">
                <a:solidFill>
                  <a:srgbClr val="212529"/>
                </a:solidFill>
                <a:highlight>
                  <a:srgbClr val="FFFFFF"/>
                </a:highlight>
              </a:rPr>
              <a:t> and Ecosystems Extent as demonstrators developed are actually great contributions to SDG 15 for instance.</a:t>
            </a:r>
            <a:endParaRPr sz="950">
              <a:solidFill>
                <a:srgbClr val="212529"/>
              </a:solidFill>
              <a:highlight>
                <a:srgbClr val="FFFFFF"/>
              </a:highlight>
            </a:endParaRPr>
          </a:p>
          <a:p>
            <a:pPr indent="0" lvl="0" marL="0" rtl="0" algn="l">
              <a:lnSpc>
                <a:spcPct val="115000"/>
              </a:lnSpc>
              <a:spcBef>
                <a:spcPts val="500"/>
              </a:spcBef>
              <a:spcAft>
                <a:spcPts val="0"/>
              </a:spcAft>
              <a:buNone/>
            </a:pPr>
            <a:r>
              <a:rPr lang="en-AU">
                <a:solidFill>
                  <a:srgbClr val="4D4D4D"/>
                </a:solidFill>
                <a:highlight>
                  <a:srgbClr val="FFFFFF"/>
                </a:highlight>
                <a:latin typeface="Roboto"/>
                <a:ea typeface="Roboto"/>
                <a:cs typeface="Roboto"/>
                <a:sym typeface="Roboto"/>
              </a:rPr>
              <a:t>In 2023, UNDESA (</a:t>
            </a:r>
            <a:r>
              <a:rPr lang="en-AU" sz="1050">
                <a:solidFill>
                  <a:srgbClr val="474747"/>
                </a:solidFill>
                <a:highlight>
                  <a:srgbClr val="FFFFFF"/>
                </a:highlight>
              </a:rPr>
              <a:t>Department of Economic and Social Affairs supervising implementation of global Agendas and summits)</a:t>
            </a:r>
            <a:r>
              <a:rPr lang="en-AU">
                <a:solidFill>
                  <a:srgbClr val="4D4D4D"/>
                </a:solidFill>
                <a:highlight>
                  <a:srgbClr val="FFFFFF"/>
                </a:highlight>
                <a:latin typeface="Roboto"/>
                <a:ea typeface="Roboto"/>
                <a:cs typeface="Roboto"/>
                <a:sym typeface="Roboto"/>
              </a:rPr>
              <a:t> and the UNFCCC Secretariat co-convened the </a:t>
            </a:r>
            <a:r>
              <a:rPr lang="en-AU">
                <a:solidFill>
                  <a:srgbClr val="00B0F0"/>
                </a:solidFill>
                <a:highlight>
                  <a:srgbClr val="FFFFFF"/>
                </a:highlight>
                <a:uFill>
                  <a:noFill/>
                </a:uFill>
                <a:latin typeface="Roboto"/>
                <a:ea typeface="Roboto"/>
                <a:cs typeface="Roboto"/>
                <a:sym typeface="Roboto"/>
                <a:hlinkClick r:id="rId2">
                  <a:extLst>
                    <a:ext uri="{A12FA001-AC4F-418D-AE19-62706E023703}">
                      <ahyp:hlinkClr val="tx"/>
                    </a:ext>
                  </a:extLst>
                </a:hlinkClick>
              </a:rPr>
              <a:t>Expert Group on Climate and SDG Synergy</a:t>
            </a:r>
            <a:r>
              <a:rPr lang="en-AU">
                <a:solidFill>
                  <a:srgbClr val="4D4D4D"/>
                </a:solidFill>
                <a:highlight>
                  <a:srgbClr val="FFFFFF"/>
                </a:highlight>
                <a:latin typeface="Roboto"/>
                <a:ea typeface="Roboto"/>
                <a:cs typeface="Roboto"/>
                <a:sym typeface="Roboto"/>
              </a:rPr>
              <a:t> to tackle these intertwined challenges</a:t>
            </a:r>
            <a:r>
              <a:rPr lang="en-AU" strike="sngStrike">
                <a:solidFill>
                  <a:srgbClr val="D13438"/>
                </a:solidFill>
                <a:highlight>
                  <a:srgbClr val="FFFFFF"/>
                </a:highlight>
                <a:latin typeface="Roboto"/>
                <a:ea typeface="Roboto"/>
                <a:cs typeface="Roboto"/>
                <a:sym typeface="Roboto"/>
              </a:rPr>
              <a:t>.</a:t>
            </a:r>
            <a:r>
              <a:rPr lang="en-AU">
                <a:solidFill>
                  <a:srgbClr val="4D4D4D"/>
                </a:solidFill>
                <a:highlight>
                  <a:srgbClr val="FFFFFF"/>
                </a:highlight>
                <a:latin typeface="Roboto"/>
                <a:ea typeface="Roboto"/>
                <a:cs typeface="Roboto"/>
                <a:sym typeface="Roboto"/>
              </a:rPr>
              <a:t> by developing the </a:t>
            </a:r>
            <a:r>
              <a:rPr lang="en-AU">
                <a:solidFill>
                  <a:srgbClr val="00B0F0"/>
                </a:solidFill>
                <a:highlight>
                  <a:srgbClr val="FFFFFF"/>
                </a:highlight>
                <a:uFill>
                  <a:noFill/>
                </a:uFill>
                <a:latin typeface="Roboto"/>
                <a:ea typeface="Roboto"/>
                <a:cs typeface="Roboto"/>
                <a:sym typeface="Roboto"/>
                <a:hlinkClick r:id="rId3">
                  <a:extLst>
                    <a:ext uri="{A12FA001-AC4F-418D-AE19-62706E023703}">
                      <ahyp:hlinkClr val="tx"/>
                    </a:ext>
                  </a:extLst>
                </a:hlinkClick>
              </a:rPr>
              <a:t>First Global Report on Climate and SDG Synergies</a:t>
            </a:r>
            <a:r>
              <a:rPr lang="en-AU">
                <a:solidFill>
                  <a:srgbClr val="00B0F0"/>
                </a:solidFill>
                <a:highlight>
                  <a:srgbClr val="FFFFFF"/>
                </a:highlight>
                <a:latin typeface="Roboto"/>
                <a:ea typeface="Roboto"/>
                <a:cs typeface="Roboto"/>
                <a:sym typeface="Roboto"/>
              </a:rPr>
              <a:t>.</a:t>
            </a:r>
            <a:r>
              <a:rPr lang="en-AU">
                <a:solidFill>
                  <a:srgbClr val="4D4D4D"/>
                </a:solidFill>
                <a:highlight>
                  <a:srgbClr val="FFFFFF"/>
                </a:highlight>
                <a:latin typeface="Roboto"/>
                <a:ea typeface="Roboto"/>
                <a:cs typeface="Roboto"/>
                <a:sym typeface="Roboto"/>
              </a:rPr>
              <a:t> A second report in 2024 looked into SDGs and Biodiversity synergies.</a:t>
            </a:r>
            <a:endParaRPr sz="950">
              <a:solidFill>
                <a:srgbClr val="212529"/>
              </a:solidFill>
              <a:highlight>
                <a:srgbClr val="FFFFFF"/>
              </a:highlight>
            </a:endParaRPr>
          </a:p>
          <a:p>
            <a:pPr indent="0" lvl="0" marL="0" rtl="0" algn="l">
              <a:lnSpc>
                <a:spcPct val="115000"/>
              </a:lnSpc>
              <a:spcBef>
                <a:spcPts val="500"/>
              </a:spcBef>
              <a:spcAft>
                <a:spcPts val="0"/>
              </a:spcAft>
              <a:buNone/>
            </a:pPr>
            <a:r>
              <a:rPr lang="en-AU" sz="950">
                <a:solidFill>
                  <a:srgbClr val="212529"/>
                </a:solidFill>
                <a:highlight>
                  <a:srgbClr val="FFFFFF"/>
                </a:highlight>
              </a:rPr>
              <a:t>The state of biodiversity is in severe decline, with deforestation, </a:t>
            </a:r>
            <a:r>
              <a:rPr b="1" lang="en-AU" sz="950">
                <a:solidFill>
                  <a:srgbClr val="212529"/>
                </a:solidFill>
                <a:highlight>
                  <a:srgbClr val="FFFFFF"/>
                </a:highlight>
              </a:rPr>
              <a:t>land degradation</a:t>
            </a:r>
            <a:r>
              <a:rPr lang="en-AU" sz="950">
                <a:solidFill>
                  <a:srgbClr val="212529"/>
                </a:solidFill>
                <a:highlight>
                  <a:srgbClr val="FFFFFF"/>
                </a:highlight>
              </a:rPr>
              <a:t> and species extinctions all moving in the wrong direction to meet the Sustainable Development Goals.</a:t>
            </a:r>
            <a:endParaRPr sz="950">
              <a:solidFill>
                <a:srgbClr val="212529"/>
              </a:solidFill>
              <a:highlight>
                <a:srgbClr val="FFFFFF"/>
              </a:highlight>
            </a:endParaRPr>
          </a:p>
          <a:p>
            <a:pPr indent="0" lvl="0" marL="0" rtl="0" algn="l">
              <a:lnSpc>
                <a:spcPct val="115000"/>
              </a:lnSpc>
              <a:spcBef>
                <a:spcPts val="500"/>
              </a:spcBef>
              <a:spcAft>
                <a:spcPts val="0"/>
              </a:spcAft>
              <a:buNone/>
            </a:pPr>
            <a:r>
              <a:rPr lang="en-AU" sz="950">
                <a:solidFill>
                  <a:srgbClr val="212529"/>
                </a:solidFill>
                <a:highlight>
                  <a:srgbClr val="FFFFFF"/>
                </a:highlight>
              </a:rPr>
              <a:t>While the Biodiversity Study Team will explore ways for CEOS to contribute in an impactful way, the SDG CG is open to discuss best ways for CEOS to provide data, tools, services to improve monitoring of key variables and help achieve ambitions of both communities.</a:t>
            </a:r>
            <a:endParaRPr sz="1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0dde847ca2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0dde847ca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AU" sz="1200">
                <a:solidFill>
                  <a:schemeClr val="dk1"/>
                </a:solidFill>
                <a:highlight>
                  <a:srgbClr val="FFFFFF"/>
                </a:highlight>
                <a:latin typeface="Calibri"/>
                <a:ea typeface="Calibri"/>
                <a:cs typeface="Calibri"/>
                <a:sym typeface="Calibri"/>
              </a:rPr>
              <a:t>As Eric noted yesterday in his remarks, the SDGs remain the the 4th strategics priorities of CEOS but the least resourced with only a few embers in a Coordination Group, tapping into expertise as needed.</a:t>
            </a:r>
            <a:endParaRPr sz="1200">
              <a:solidFill>
                <a:schemeClr val="dk1"/>
              </a:solidFill>
              <a:highlight>
                <a:srgbClr val="FFFFFF"/>
              </a:highlight>
              <a:latin typeface="Calibri"/>
              <a:ea typeface="Calibri"/>
              <a:cs typeface="Calibri"/>
              <a:sym typeface="Calibri"/>
            </a:endParaRPr>
          </a:p>
          <a:p>
            <a:pPr indent="0" lvl="0" marL="0" rtl="0" algn="l">
              <a:lnSpc>
                <a:spcPct val="120000"/>
              </a:lnSpc>
              <a:spcBef>
                <a:spcPts val="200"/>
              </a:spcBef>
              <a:spcAft>
                <a:spcPts val="0"/>
              </a:spcAft>
              <a:buNone/>
            </a:pPr>
            <a:r>
              <a:rPr lang="en-AU" sz="1200">
                <a:solidFill>
                  <a:schemeClr val="dk1"/>
                </a:solidFill>
                <a:highlight>
                  <a:srgbClr val="FFFFFF"/>
                </a:highlight>
                <a:latin typeface="Calibri"/>
                <a:ea typeface="Calibri"/>
                <a:cs typeface="Calibri"/>
                <a:sym typeface="Calibri"/>
              </a:rPr>
              <a:t> To tackle this - I would like to underline that we, in CEOS, should aim for overcoming silos and policy challenges to close the Climate, Biodiversity  &amp; SDGs ambitions gaps. </a:t>
            </a:r>
            <a:r>
              <a:rPr lang="en-AU" sz="1050">
                <a:solidFill>
                  <a:srgbClr val="212529"/>
                </a:solidFill>
                <a:highlight>
                  <a:srgbClr val="FFFFFF"/>
                </a:highlight>
              </a:rPr>
              <a:t>It is no longer feasible to treat climate change and sustainable development separately. By tackling these two critical agendas together, we can multiply impacts and bridge investment gaps, including CEOS Agencies resources.</a:t>
            </a:r>
            <a:endParaRPr sz="1200">
              <a:solidFill>
                <a:schemeClr val="dk1"/>
              </a:solidFill>
              <a:highlight>
                <a:srgbClr val="FFFFFF"/>
              </a:highlight>
              <a:latin typeface="Calibri"/>
              <a:ea typeface="Calibri"/>
              <a:cs typeface="Calibri"/>
              <a:sym typeface="Calibri"/>
            </a:endParaRPr>
          </a:p>
          <a:p>
            <a:pPr indent="0" lvl="0" marL="0" rtl="0" algn="l">
              <a:lnSpc>
                <a:spcPct val="120000"/>
              </a:lnSpc>
              <a:spcBef>
                <a:spcPts val="200"/>
              </a:spcBef>
              <a:spcAft>
                <a:spcPts val="0"/>
              </a:spcAft>
              <a:buNone/>
            </a:pPr>
            <a:r>
              <a:rPr lang="en-AU" sz="1200">
                <a:solidFill>
                  <a:schemeClr val="dk1"/>
                </a:solidFill>
                <a:highlight>
                  <a:srgbClr val="FFFFFF"/>
                </a:highlight>
                <a:latin typeface="Calibri"/>
                <a:ea typeface="Calibri"/>
                <a:cs typeface="Calibri"/>
                <a:sym typeface="Calibri"/>
              </a:rPr>
              <a:t>For instance, when this CG engages </a:t>
            </a:r>
            <a:r>
              <a:rPr lang="en-AU" sz="1200">
                <a:solidFill>
                  <a:schemeClr val="dk1"/>
                </a:solidFill>
                <a:highlight>
                  <a:srgbClr val="FFFFFF"/>
                </a:highlight>
                <a:latin typeface="Calibri"/>
                <a:ea typeface="Calibri"/>
                <a:cs typeface="Calibri"/>
                <a:sym typeface="Calibri"/>
              </a:rPr>
              <a:t>directly</a:t>
            </a:r>
            <a:r>
              <a:rPr lang="en-AU" sz="1200">
                <a:solidFill>
                  <a:schemeClr val="dk1"/>
                </a:solidFill>
                <a:highlight>
                  <a:srgbClr val="FFFFFF"/>
                </a:highlight>
                <a:latin typeface="Calibri"/>
                <a:ea typeface="Calibri"/>
                <a:cs typeface="Calibri"/>
                <a:sym typeface="Calibri"/>
              </a:rPr>
              <a:t> with UNCCD (2 deliverables this year, and more next year), or reach out internally to tap into existing expertise in Climate/GHG team, COAST VC, WG CapD or Ecosystems Extent, we are contributing to address several priorities. Moving forward, this needs to be further acknowledged and integrated in resources mobilisation to accomplish the work.</a:t>
            </a:r>
            <a:endParaRPr sz="1200">
              <a:solidFill>
                <a:schemeClr val="dk1"/>
              </a:solidFill>
              <a:highlight>
                <a:srgbClr val="FFFFFF"/>
              </a:highlight>
              <a:latin typeface="Calibri"/>
              <a:ea typeface="Calibri"/>
              <a:cs typeface="Calibri"/>
              <a:sym typeface="Calibri"/>
            </a:endParaRPr>
          </a:p>
          <a:p>
            <a:pPr indent="0" lvl="0" marL="0" rtl="0" algn="l">
              <a:lnSpc>
                <a:spcPct val="120000"/>
              </a:lnSpc>
              <a:spcBef>
                <a:spcPts val="200"/>
              </a:spcBef>
              <a:spcAft>
                <a:spcPts val="0"/>
              </a:spcAft>
              <a:buNone/>
            </a:pPr>
            <a:r>
              <a:t/>
            </a:r>
            <a:endParaRPr sz="1200">
              <a:solidFill>
                <a:schemeClr val="dk1"/>
              </a:solidFill>
              <a:highlight>
                <a:srgbClr val="FFFFFF"/>
              </a:highlight>
              <a:latin typeface="Calibri"/>
              <a:ea typeface="Calibri"/>
              <a:cs typeface="Calibri"/>
              <a:sym typeface="Calibri"/>
            </a:endParaRPr>
          </a:p>
          <a:p>
            <a:pPr indent="0" lvl="0" marL="0" rtl="0" algn="l">
              <a:spcBef>
                <a:spcPts val="200"/>
              </a:spcBef>
              <a:spcAft>
                <a:spcPts val="0"/>
              </a:spcAft>
              <a:buNone/>
            </a:pPr>
            <a:r>
              <a:rPr lang="en-AU">
                <a:solidFill>
                  <a:schemeClr val="dk1"/>
                </a:solidFill>
              </a:rPr>
              <a:t>We have started to think about our future work, and what this group should be doing.</a:t>
            </a:r>
            <a:endParaRPr>
              <a:solidFill>
                <a:schemeClr val="dk1"/>
              </a:solidFill>
            </a:endParaRPr>
          </a:p>
          <a:p>
            <a:pPr indent="0" lvl="0" marL="0" rtl="0" algn="l">
              <a:spcBef>
                <a:spcPts val="0"/>
              </a:spcBef>
              <a:spcAft>
                <a:spcPts val="0"/>
              </a:spcAft>
              <a:buNone/>
            </a:pPr>
            <a:r>
              <a:rPr lang="en-AU">
                <a:solidFill>
                  <a:schemeClr val="dk1"/>
                </a:solidFill>
              </a:rPr>
              <a:t>These are a few ideas that have been discussed over the last few months: </a:t>
            </a:r>
            <a:endParaRPr>
              <a:solidFill>
                <a:schemeClr val="dk1"/>
              </a:solidFill>
            </a:endParaRPr>
          </a:p>
          <a:p>
            <a:pPr indent="0" lvl="0" marL="0" rtl="0" algn="l">
              <a:spcBef>
                <a:spcPts val="0"/>
              </a:spcBef>
              <a:spcAft>
                <a:spcPts val="0"/>
              </a:spcAft>
              <a:buNone/>
            </a:pPr>
            <a:r>
              <a:rPr lang="en-AU">
                <a:solidFill>
                  <a:schemeClr val="dk1"/>
                </a:solidFill>
              </a:rPr>
              <a:t>- obviously, we would like to keep an annual update of the EO ss, and explore if we could develop a new one with Climate.</a:t>
            </a:r>
            <a:endParaRPr>
              <a:solidFill>
                <a:schemeClr val="dk1"/>
              </a:solidFill>
            </a:endParaRPr>
          </a:p>
          <a:p>
            <a:pPr indent="-171450" lvl="0" marL="171450" rtl="0" algn="l">
              <a:spcBef>
                <a:spcPts val="0"/>
              </a:spcBef>
              <a:spcAft>
                <a:spcPts val="0"/>
              </a:spcAft>
              <a:buClr>
                <a:schemeClr val="dk1"/>
              </a:buClr>
              <a:buSzPts val="1100"/>
              <a:buChar char="-"/>
            </a:pPr>
            <a:r>
              <a:rPr lang="en-AU">
                <a:solidFill>
                  <a:schemeClr val="dk1"/>
                </a:solidFill>
              </a:rPr>
              <a:t>We are fully aware of the UNCCD letter which potentially includes a few deliverables led by this group – this will be discussed shortly after, but noting that should CEOS Principals approve the requests outlined in the letter, this will need additional and appropriate resources.</a:t>
            </a:r>
            <a:endParaRPr>
              <a:solidFill>
                <a:schemeClr val="dk1"/>
              </a:solidFill>
            </a:endParaRPr>
          </a:p>
          <a:p>
            <a:pPr indent="-171450" lvl="0" marL="171450" rtl="0" algn="l">
              <a:spcBef>
                <a:spcPts val="0"/>
              </a:spcBef>
              <a:spcAft>
                <a:spcPts val="0"/>
              </a:spcAft>
              <a:buClr>
                <a:schemeClr val="dk1"/>
              </a:buClr>
              <a:buSzPts val="1100"/>
              <a:buChar char="-"/>
            </a:pPr>
            <a:r>
              <a:rPr lang="en-AU">
                <a:solidFill>
                  <a:schemeClr val="dk1"/>
                </a:solidFill>
              </a:rPr>
              <a:t>We wish to engage further with the EETT on activities that can support both Agendas</a:t>
            </a:r>
            <a:endParaRPr>
              <a:solidFill>
                <a:schemeClr val="dk1"/>
              </a:solidFill>
            </a:endParaRPr>
          </a:p>
          <a:p>
            <a:pPr indent="-171450" lvl="0" marL="171450" rtl="0" algn="l">
              <a:spcBef>
                <a:spcPts val="0"/>
              </a:spcBef>
              <a:spcAft>
                <a:spcPts val="0"/>
              </a:spcAft>
              <a:buClr>
                <a:schemeClr val="dk1"/>
              </a:buClr>
              <a:buSzPts val="1100"/>
              <a:buChar char="-"/>
            </a:pPr>
            <a:r>
              <a:rPr lang="en-AU">
                <a:solidFill>
                  <a:schemeClr val="dk1"/>
                </a:solidFill>
              </a:rPr>
              <a:t>We hope to remain involved in the Rescuing SDGs Paper as requested</a:t>
            </a:r>
            <a:endParaRPr>
              <a:solidFill>
                <a:schemeClr val="dk1"/>
              </a:solidFill>
            </a:endParaRPr>
          </a:p>
          <a:p>
            <a:pPr indent="-171450" lvl="0" marL="171450" rtl="0" algn="l">
              <a:spcBef>
                <a:spcPts val="0"/>
              </a:spcBef>
              <a:spcAft>
                <a:spcPts val="0"/>
              </a:spcAft>
              <a:buClr>
                <a:schemeClr val="dk1"/>
              </a:buClr>
              <a:buSzPts val="1100"/>
              <a:buChar char="-"/>
            </a:pPr>
            <a:r>
              <a:rPr lang="en-AU">
                <a:solidFill>
                  <a:schemeClr val="dk1"/>
                </a:solidFill>
              </a:rPr>
              <a:t>And finally as mentioned before, we aim to develop a joint communique that could feed into our national delegations attending UNGGIM meetings or similar.</a:t>
            </a:r>
            <a:endParaRPr>
              <a:solidFill>
                <a:schemeClr val="dk1"/>
              </a:solidFill>
            </a:endParaRPr>
          </a:p>
          <a:p>
            <a:pPr indent="0" lvl="0" marL="0" rtl="0" algn="l">
              <a:lnSpc>
                <a:spcPct val="120000"/>
              </a:lnSpc>
              <a:spcBef>
                <a:spcPts val="0"/>
              </a:spcBef>
              <a:spcAft>
                <a:spcPts val="200"/>
              </a:spcAft>
              <a:buClr>
                <a:schemeClr val="dk1"/>
              </a:buClr>
              <a:buSzPts val="1100"/>
              <a:buFont typeface="Arial"/>
              <a:buNone/>
            </a:pPr>
            <a:r>
              <a:t/>
            </a:r>
            <a:endParaRPr sz="1200">
              <a:solidFill>
                <a:schemeClr val="dk1"/>
              </a:solidFill>
              <a:highlight>
                <a:srgbClr val="FFFFFF"/>
              </a:highlight>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3" name="Google Shape;27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dde847ca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0dde847c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A bit of context first: as Eric said yesterday, the SDG remains one of the 4th CEOS strategic priorities, this has been reaffirmed at the last SIT-39 meeting in Tokyo.</a:t>
            </a:r>
            <a:endParaRPr/>
          </a:p>
          <a:p>
            <a:pPr indent="0" lvl="0" marL="0" rtl="0" algn="l">
              <a:lnSpc>
                <a:spcPct val="100000"/>
              </a:lnSpc>
              <a:spcBef>
                <a:spcPts val="0"/>
              </a:spcBef>
              <a:spcAft>
                <a:spcPts val="0"/>
              </a:spcAft>
              <a:buSzPts val="1100"/>
              <a:buNone/>
            </a:pPr>
            <a:r>
              <a:rPr lang="en-AU"/>
              <a:t>Let’s take a quick step back. An AHT was endorsed at the Plenary in 2016 (co-led by CSA, ESA and CSIRO), and was renewed a few times to deliver key achievements including the CEOS Handbook in 2018 and the Data Supply Analysis and Strategy in 2020. The team refined its scope to focus on 4 SDG Indicators and developed tools and material like </a:t>
            </a:r>
            <a:r>
              <a:rPr i="1" lang="en-AU"/>
              <a:t>EO support sheets</a:t>
            </a:r>
            <a:r>
              <a:rPr lang="en-AU"/>
              <a:t>, while continuing its strategic engagement with GEO, UN Custodian Agencies and other stakeholders. The team won a GEO SDG Award last year, recognising our efforts towards the global Sustainable Development Agenda.</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AU"/>
              <a:t>Since 2022, the CG has been strategically led by SIT Chair team with the SEO leading its implementation. The small group includes a few active Agencies and individuals contributing to our objectives. We keep meeting every month to discuss strategic initiatives, the progress of our internal and external engagement, and any issues we face in producing the deliverables set earlier this year. </a:t>
            </a:r>
            <a:endParaRPr/>
          </a:p>
          <a:p>
            <a:pPr indent="0" lvl="0" marL="0" rtl="0" algn="l">
              <a:lnSpc>
                <a:spcPct val="100000"/>
              </a:lnSpc>
              <a:spcBef>
                <a:spcPts val="0"/>
              </a:spcBef>
              <a:spcAft>
                <a:spcPts val="0"/>
              </a:spcAft>
              <a:buSzPts val="1100"/>
              <a:buNone/>
            </a:pPr>
            <a:r>
              <a:t/>
            </a:r>
            <a:endParaRPr/>
          </a:p>
        </p:txBody>
      </p:sp>
      <p:sp>
        <p:nvSpPr>
          <p:cNvPr id="76" name="Google Shape;7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100"/>
              <a:buFont typeface="Arial"/>
              <a:buNone/>
            </a:pPr>
            <a:r>
              <a:rPr lang="en-AU"/>
              <a:t>In addition to our monthly meetings, the group held two face-to-face meetings in Tokyo and in Sydney, alongside CEOS SIT-39 and SIT TW meetings. </a:t>
            </a:r>
            <a:endParaRPr/>
          </a:p>
          <a:p>
            <a:pPr indent="0" lvl="0" marL="158750" marR="0" rtl="0" algn="l">
              <a:lnSpc>
                <a:spcPct val="100000"/>
              </a:lnSpc>
              <a:spcBef>
                <a:spcPts val="0"/>
              </a:spcBef>
              <a:spcAft>
                <a:spcPts val="0"/>
              </a:spcAft>
              <a:buClr>
                <a:srgbClr val="000000"/>
              </a:buClr>
              <a:buSzPts val="1100"/>
              <a:buFont typeface="Arial"/>
              <a:buNone/>
            </a:pPr>
            <a:r>
              <a:rPr lang="en-AU"/>
              <a:t>These in-person meetings gathered &gt;20 people, helped build bridges across CEOS and broaden our thinking so we can make a stronger impact.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ndara"/>
              <a:buNone/>
            </a:pPr>
            <a:r>
              <a:rPr i="0" lang="en-AU" sz="1200" u="none" cap="none" strike="noStrike">
                <a:solidFill>
                  <a:srgbClr val="000000"/>
                </a:solidFill>
              </a:rPr>
              <a:t>This analysis was made a few years ago with the GEO EO4SDG Initiative and shows the potential contributions of Earth observations to progress on many more Targets and Indicators</a:t>
            </a:r>
            <a:endParaRPr i="0" sz="1200" u="none" cap="none" strike="noStrike">
              <a:solidFill>
                <a:srgbClr val="000000"/>
              </a:solidFill>
            </a:endParaRPr>
          </a:p>
          <a:p>
            <a:pPr indent="0" lvl="0" marL="0" marR="0" rtl="0" algn="l">
              <a:lnSpc>
                <a:spcPct val="100000"/>
              </a:lnSpc>
              <a:spcBef>
                <a:spcPts val="0"/>
              </a:spcBef>
              <a:spcAft>
                <a:spcPts val="0"/>
              </a:spcAft>
              <a:buClr>
                <a:srgbClr val="000000"/>
              </a:buClr>
              <a:buSzPts val="1200"/>
              <a:buFont typeface="Candara"/>
              <a:buNone/>
            </a:pPr>
            <a:r>
              <a:t/>
            </a:r>
            <a:endParaRPr b="0" i="0" sz="1200" u="none" cap="none" strike="noStrike">
              <a:solidFill>
                <a:srgbClr val="000000"/>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200"/>
              <a:buFont typeface="Candara"/>
              <a:buNone/>
            </a:pPr>
            <a:r>
              <a:rPr b="0" i="0" lang="en-AU" sz="1200" u="none" cap="none" strike="noStrike">
                <a:solidFill>
                  <a:srgbClr val="000000"/>
                </a:solidFill>
                <a:latin typeface="Candara"/>
                <a:ea typeface="Candara"/>
                <a:cs typeface="Candara"/>
                <a:sym typeface="Candara"/>
              </a:rPr>
              <a:t>Although we made progress, the group recognise that more needs to be done, especially with recent changes in GEO, and CEOS Principals reaffirmed their support at SIT-39, urging Members and Associates to join the efforts by providing additional resources so CEOS can keep playing a key role to advance the Goals.</a:t>
            </a:r>
            <a:endParaRPr b="0"/>
          </a:p>
        </p:txBody>
      </p:sp>
      <p:sp>
        <p:nvSpPr>
          <p:cNvPr id="109" name="Google Shape;109;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Before getting into our Deliverables progress status, we want to draw your attention the Deliverable Tracking Tool: this year, and to address the need to better measure CEOS contributions to SDGs, the SEO added a feature in the Tracking Tool, so everyone in the organization can map their activities and deliverables to relevant SDGs if any: whether it contributes to meet a Goal, a Target or help monitor an Indicator. We strongly encourage every current or future deliverable owners to use this new feature carefully to help us measure our impact across the Work Plan. The SDG CG remain available if you are unsure about what to enter, or should you have any questions.</a:t>
            </a:r>
            <a:endParaRPr/>
          </a:p>
        </p:txBody>
      </p:sp>
      <p:sp>
        <p:nvSpPr>
          <p:cNvPr id="118" name="Google Shape;11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rPr lang="en-AU"/>
              <a:t>We are pleased to report today that 2 out of 7 deliverables have been completed, 4 are on track to be completed this month or by the end of the year the latest, and 1 is likely to be postponed until next year. Indeed, Marc P. (ESA) has requested to defer the production of his EO Support sheet on 6.6.1 noting that Ramsar Convention on Wetlands, one of the custodian Agencies, is undertaking a major revision of the wetland typology which is likely to impact the way countries will be reporting their progress in the future. Hence, like the slightly delayed update of 15.3.1 to align with UNCCD changes, it is critical to capture Ramsar changes in the support sheet. Plus, a few key initiatives are about to start including the GEO Global Ecosystem Atlas officially launched at the CBD COP held this week in Cali, Colombia as well.</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a:p>
            <a:pPr indent="-228600" lvl="0" marL="457200" rtl="0" algn="l">
              <a:lnSpc>
                <a:spcPct val="100000"/>
              </a:lnSpc>
              <a:spcBef>
                <a:spcPts val="0"/>
              </a:spcBef>
              <a:spcAft>
                <a:spcPts val="0"/>
              </a:spcAft>
              <a:buSzPts val="1100"/>
              <a:buNone/>
            </a:pPr>
            <a:r>
              <a:t/>
            </a:r>
            <a:endParaRPr/>
          </a:p>
        </p:txBody>
      </p:sp>
      <p:sp>
        <p:nvSpPr>
          <p:cNvPr id="127" name="Google Shape;127;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AU"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0" i="0" lang="en-AU" sz="1100" u="none" cap="none" strike="noStrike">
                <a:solidFill>
                  <a:srgbClr val="000000"/>
                </a:solidFill>
                <a:latin typeface="Tahoma"/>
                <a:ea typeface="Tahoma"/>
                <a:cs typeface="Tahoma"/>
                <a:sym typeface="Tahoma"/>
              </a:rPr>
              <a:t>These EO support sheets are a valuable resource for the user community and Custodian Agencies: CEOS plans to keep them updated by undertaking an annual review to ensure that information remain up-to-date and useful. </a:t>
            </a:r>
            <a:endParaRPr/>
          </a:p>
          <a:p>
            <a:pPr indent="0" lvl="0" marL="0" rtl="0" algn="l">
              <a:lnSpc>
                <a:spcPct val="100000"/>
              </a:lnSpc>
              <a:spcBef>
                <a:spcPts val="0"/>
              </a:spcBef>
              <a:spcAft>
                <a:spcPts val="0"/>
              </a:spcAft>
              <a:buSzPts val="1100"/>
              <a:buNone/>
            </a:pPr>
            <a:r>
              <a:rPr lang="en-AU"/>
              <a:t>02-04: Leads have made substantial progress and expect to release their updated versions on time (to be published on the website), by the end of this year</a:t>
            </a:r>
            <a:endParaRPr/>
          </a:p>
        </p:txBody>
      </p:sp>
      <p:sp>
        <p:nvSpPr>
          <p:cNvPr id="135" name="Google Shape;13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However noting some discrepancies between the four Sheets, Libby and I developed a new Template for the EO support sheets, to improve their readability, harmonization and capture new elements (such as Future Missions that could help measure directly or indirectly some indicators), and hopefully better promote the documents, and communicate about their impact.</a:t>
            </a:r>
            <a:endParaRPr/>
          </a:p>
          <a:p>
            <a:pPr indent="0" lvl="0" marL="0" rtl="0" algn="l">
              <a:lnSpc>
                <a:spcPct val="100000"/>
              </a:lnSpc>
              <a:spcBef>
                <a:spcPts val="0"/>
              </a:spcBef>
              <a:spcAft>
                <a:spcPts val="0"/>
              </a:spcAft>
              <a:buSzPts val="1100"/>
              <a:buNone/>
            </a:pPr>
            <a:r>
              <a:rPr lang="en-AU"/>
              <a:t>2024 Sheets will be published by the end of the calendar year, following the new template. It is worth noting that each Indicator is different, with various considerations, challenges, and opportunities, so the group aims to remain agile in populating those documents and assessing new ones.</a:t>
            </a:r>
            <a:endParaRPr/>
          </a:p>
        </p:txBody>
      </p:sp>
      <p:sp>
        <p:nvSpPr>
          <p:cNvPr id="150" name="Google Shape;15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AU"/>
              <a:t>The SEO worked directly with CSIRO and UNCCD to develop and complete those analyses.</a:t>
            </a:r>
            <a:endParaRPr/>
          </a:p>
        </p:txBody>
      </p:sp>
      <p:sp>
        <p:nvSpPr>
          <p:cNvPr id="160" name="Google Shape;16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png"/><Relationship Id="rId6"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9"/>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9"/>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9"/>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9"/>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9"/>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9"/>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9"/>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9"/>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9"/>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 name="Shape 21"/>
        <p:cNvGrpSpPr/>
        <p:nvPr/>
      </p:nvGrpSpPr>
      <p:grpSpPr>
        <a:xfrm>
          <a:off x="0" y="0"/>
          <a:ext cx="0" cy="0"/>
          <a:chOff x="0" y="0"/>
          <a:chExt cx="0" cy="0"/>
        </a:xfrm>
      </p:grpSpPr>
      <p:sp>
        <p:nvSpPr>
          <p:cNvPr id="22" name="Google Shape;22;p2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3" name="Google Shape;23;p2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4" name="Google Shape;24;p2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25" name="Google Shape;25;p2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 name="Google Shape;26;p2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7" name="Google Shape;27;p20"/>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28" name="Google Shape;28;p20"/>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29" name="Google Shape;29;p2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0" name="Google Shape;30;p2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1" name="Google Shape;31;p20"/>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 name="Shape 32"/>
        <p:cNvGrpSpPr/>
        <p:nvPr/>
      </p:nvGrpSpPr>
      <p:grpSpPr>
        <a:xfrm>
          <a:off x="0" y="0"/>
          <a:ext cx="0" cy="0"/>
          <a:chOff x="0" y="0"/>
          <a:chExt cx="0" cy="0"/>
        </a:xfrm>
      </p:grpSpPr>
      <p:sp>
        <p:nvSpPr>
          <p:cNvPr id="33" name="Google Shape;33;p2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4" name="Google Shape;34;p2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35" name="Google Shape;35;p2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6" name="Google Shape;36;p2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8" name="Google Shape;38;p2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9" name="Google Shape;39;p21"/>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
        <p:nvSpPr>
          <p:cNvPr id="40" name="Google Shape;40;p21"/>
          <p:cNvSpPr txBox="1"/>
          <p:nvPr>
            <p:ph idx="1" type="body"/>
          </p:nvPr>
        </p:nvSpPr>
        <p:spPr>
          <a:xfrm>
            <a:off x="324233" y="1558533"/>
            <a:ext cx="11495400" cy="46629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41" name="Google Shape;41;p2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 name="Shape 42"/>
        <p:cNvGrpSpPr/>
        <p:nvPr/>
      </p:nvGrpSpPr>
      <p:grpSpPr>
        <a:xfrm>
          <a:off x="0" y="0"/>
          <a:ext cx="0" cy="0"/>
          <a:chOff x="0" y="0"/>
          <a:chExt cx="0" cy="0"/>
        </a:xfrm>
      </p:grpSpPr>
      <p:sp>
        <p:nvSpPr>
          <p:cNvPr id="43" name="Google Shape;43;p2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2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45" name="Google Shape;4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 name="Google Shape;4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2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0" name="Google Shape;50;p2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51" name="Google Shape;51;p2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2" name="Google Shape;52;p2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3" name="Google Shape;53;p2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4" name="Google Shape;54;p2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5" name="Google Shape;55;p2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6" name="Google Shape;56;p23"/>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57" name="Shape 57"/>
        <p:cNvGrpSpPr/>
        <p:nvPr/>
      </p:nvGrpSpPr>
      <p:grpSpPr>
        <a:xfrm>
          <a:off x="0" y="0"/>
          <a:ext cx="0" cy="0"/>
          <a:chOff x="0" y="0"/>
          <a:chExt cx="0" cy="0"/>
        </a:xfrm>
      </p:grpSpPr>
      <p:sp>
        <p:nvSpPr>
          <p:cNvPr id="58" name="Google Shape;58;p2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9" name="Google Shape;59;p2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60" name="Google Shape;60;p2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1" name="Google Shape;61;p2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2" name="Google Shape;62;p2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3" name="Google Shape;63;p24"/>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64" name="Google Shape;64;p24"/>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65" name="Google Shape;65;p2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Slide </a:t>
            </a:r>
            <a:fld id="{00000000-1234-1234-1234-123412341234}" type="slidenum">
              <a:rPr b="1" i="0" lang="en-AU"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66" name="Google Shape;66;p2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67" name="Google Shape;67;p24"/>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AU" sz="1400" u="none" cap="none" strike="noStrike">
                <a:solidFill>
                  <a:schemeClr val="accent1"/>
                </a:solidFill>
                <a:latin typeface="Montserrat"/>
                <a:ea typeface="Montserrat"/>
                <a:cs typeface="Montserrat"/>
                <a:sym typeface="Montserrat"/>
              </a:rPr>
              <a:t>38th CEOS Plenary, 23 - 24 October, 2024</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8"/>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8"/>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8"/>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8"/>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9.jpg"/><Relationship Id="rId4" Type="http://schemas.openxmlformats.org/officeDocument/2006/relationships/hyperlink" Target="https://earthobservations.org/news/leveraging-geospatial-data-rescue-sdg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41.png"/><Relationship Id="rId5" Type="http://schemas.openxmlformats.org/officeDocument/2006/relationships/image" Target="../media/image37.png"/><Relationship Id="rId6"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hyperlink" Target="mailto:flora.kerblat@csiro.a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33.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13.png"/><Relationship Id="rId8" Type="http://schemas.openxmlformats.org/officeDocument/2006/relationships/image" Target="../media/image3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rb.gy/zmdytq" TargetMode="External"/><Relationship Id="rId4" Type="http://schemas.openxmlformats.org/officeDocument/2006/relationships/hyperlink" Target="https://rb.gy/uh9u6e" TargetMode="External"/><Relationship Id="rId5" Type="http://schemas.openxmlformats.org/officeDocument/2006/relationships/image" Target="../media/image22.png"/><Relationship Id="rId6" Type="http://schemas.openxmlformats.org/officeDocument/2006/relationships/image" Target="../media/image29.png"/><Relationship Id="rId7" Type="http://schemas.openxmlformats.org/officeDocument/2006/relationships/image" Target="../media/image23.png"/><Relationship Id="rId8"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6.png"/><Relationship Id="rId6"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
          <p:cNvSpPr txBox="1"/>
          <p:nvPr/>
        </p:nvSpPr>
        <p:spPr>
          <a:xfrm>
            <a:off x="355512" y="387244"/>
            <a:ext cx="11185999" cy="3252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8000"/>
              <a:buFont typeface="Arial"/>
              <a:buNone/>
            </a:pPr>
            <a:r>
              <a:rPr b="0" i="0" lang="en-AU" sz="5000" u="none" cap="none" strike="noStrike">
                <a:solidFill>
                  <a:schemeClr val="lt1"/>
                </a:solidFill>
                <a:latin typeface="Montserrat"/>
                <a:ea typeface="Montserrat"/>
                <a:cs typeface="Montserrat"/>
                <a:sym typeface="Montserrat"/>
              </a:rPr>
              <a:t>Sustainable Development Goals</a:t>
            </a:r>
            <a:endParaRPr b="0" i="0" sz="5000" u="none" cap="none" strike="noStrike">
              <a:solidFill>
                <a:schemeClr val="l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8000"/>
              <a:buFont typeface="Arial"/>
              <a:buNone/>
            </a:pPr>
            <a:r>
              <a:rPr b="0" i="0" lang="en-AU" sz="5000" u="none" cap="none" strike="noStrike">
                <a:solidFill>
                  <a:schemeClr val="lt1"/>
                </a:solidFill>
                <a:latin typeface="Montserrat"/>
                <a:ea typeface="Montserrat"/>
                <a:cs typeface="Montserrat"/>
                <a:sym typeface="Montserrat"/>
              </a:rPr>
              <a:t>Coordination Group</a:t>
            </a:r>
            <a:endParaRPr/>
          </a:p>
          <a:p>
            <a:pPr indent="0" lvl="0" marL="0" marR="0" rtl="0" algn="l">
              <a:lnSpc>
                <a:spcPct val="90000"/>
              </a:lnSpc>
              <a:spcBef>
                <a:spcPts val="0"/>
              </a:spcBef>
              <a:spcAft>
                <a:spcPts val="0"/>
              </a:spcAft>
              <a:buClr>
                <a:schemeClr val="lt1"/>
              </a:buClr>
              <a:buSzPts val="8000"/>
              <a:buFont typeface="Arial"/>
              <a:buNone/>
            </a:pPr>
            <a:r>
              <a:t/>
            </a:r>
            <a:endParaRPr b="0" i="0" sz="5000" u="none" cap="none" strike="noStrike">
              <a:solidFill>
                <a:schemeClr val="l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8000"/>
              <a:buFont typeface="Arial"/>
              <a:buNone/>
            </a:pPr>
            <a:r>
              <a:rPr b="0" i="1" lang="en-AU" sz="4000" u="none" cap="none" strike="noStrike">
                <a:solidFill>
                  <a:schemeClr val="lt1"/>
                </a:solidFill>
                <a:latin typeface="Montserrat"/>
                <a:ea typeface="Montserrat"/>
                <a:cs typeface="Montserrat"/>
                <a:sym typeface="Montserrat"/>
              </a:rPr>
              <a:t>Updates and key points </a:t>
            </a:r>
            <a:endParaRPr/>
          </a:p>
          <a:p>
            <a:pPr indent="0" lvl="0" marL="0" marR="0" rtl="0" algn="l">
              <a:lnSpc>
                <a:spcPct val="90000"/>
              </a:lnSpc>
              <a:spcBef>
                <a:spcPts val="0"/>
              </a:spcBef>
              <a:spcAft>
                <a:spcPts val="0"/>
              </a:spcAft>
              <a:buClr>
                <a:schemeClr val="lt1"/>
              </a:buClr>
              <a:buSzPts val="8000"/>
              <a:buFont typeface="Arial"/>
              <a:buNone/>
            </a:pPr>
            <a:r>
              <a:rPr b="0" i="1" lang="en-AU" sz="4000" u="none" cap="none" strike="noStrike">
                <a:solidFill>
                  <a:schemeClr val="lt1"/>
                </a:solidFill>
                <a:latin typeface="Montserrat"/>
                <a:ea typeface="Montserrat"/>
                <a:cs typeface="Montserrat"/>
                <a:sym typeface="Montserrat"/>
              </a:rPr>
              <a:t>for discussion</a:t>
            </a:r>
            <a:endParaRPr b="0" i="1" sz="4000" u="none" cap="none" strike="noStrike">
              <a:solidFill>
                <a:schemeClr val="lt1"/>
              </a:solidFill>
              <a:latin typeface="Montserrat"/>
              <a:ea typeface="Montserrat"/>
              <a:cs typeface="Montserrat"/>
              <a:sym typeface="Montserrat"/>
            </a:endParaRPr>
          </a:p>
          <a:p>
            <a:pPr indent="0" lvl="0" marL="0" marR="0" rtl="0" algn="l">
              <a:lnSpc>
                <a:spcPct val="90000"/>
              </a:lnSpc>
              <a:spcBef>
                <a:spcPts val="0"/>
              </a:spcBef>
              <a:spcAft>
                <a:spcPts val="0"/>
              </a:spcAft>
              <a:buClr>
                <a:schemeClr val="lt1"/>
              </a:buClr>
              <a:buSzPts val="8000"/>
              <a:buFont typeface="Arial"/>
              <a:buNone/>
            </a:pPr>
            <a:br>
              <a:rPr b="1" i="0" lang="en-AU" sz="4400" u="none" cap="none" strike="noStrike">
                <a:solidFill>
                  <a:schemeClr val="lt1"/>
                </a:solidFill>
                <a:latin typeface="Tahoma"/>
                <a:ea typeface="Tahoma"/>
                <a:cs typeface="Tahoma"/>
                <a:sym typeface="Tahoma"/>
              </a:rPr>
            </a:br>
            <a:endParaRPr b="1" i="0" sz="4400" u="none" cap="none" strike="noStrike">
              <a:solidFill>
                <a:schemeClr val="lt1"/>
              </a:solidFill>
              <a:latin typeface="Tahoma"/>
              <a:ea typeface="Tahoma"/>
              <a:cs typeface="Tahoma"/>
              <a:sym typeface="Tahoma"/>
            </a:endParaRPr>
          </a:p>
        </p:txBody>
      </p:sp>
      <p:sp>
        <p:nvSpPr>
          <p:cNvPr id="73" name="Google Shape;73;p1"/>
          <p:cNvSpPr/>
          <p:nvPr/>
        </p:nvSpPr>
        <p:spPr>
          <a:xfrm>
            <a:off x="7955521" y="3835239"/>
            <a:ext cx="4092513" cy="1887895"/>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rPr b="1" i="0" lang="en-AU" sz="1800" u="none" cap="none" strike="noStrike">
                <a:solidFill>
                  <a:schemeClr val="accent1"/>
                </a:solidFill>
                <a:latin typeface="Montserrat"/>
                <a:ea typeface="Montserrat"/>
                <a:cs typeface="Montserrat"/>
                <a:sym typeface="Montserrat"/>
              </a:rPr>
              <a:t>Flora Kerblat (CSIRO)</a:t>
            </a:r>
            <a:endParaRPr/>
          </a:p>
          <a:p>
            <a:pPr indent="0" lvl="0" marL="0" marR="0" rtl="0" algn="r">
              <a:lnSpc>
                <a:spcPct val="150000"/>
              </a:lnSpc>
              <a:spcBef>
                <a:spcPts val="0"/>
              </a:spcBef>
              <a:spcAft>
                <a:spcPts val="0"/>
              </a:spcAft>
              <a:buClr>
                <a:srgbClr val="000000"/>
              </a:buClr>
              <a:buSzPts val="2200"/>
              <a:buFont typeface="Arial"/>
              <a:buNone/>
            </a:pPr>
            <a:r>
              <a:rPr b="1" i="1" lang="en-AU" sz="1800" u="none" cap="none" strike="noStrike">
                <a:solidFill>
                  <a:schemeClr val="accent1"/>
                </a:solidFill>
                <a:latin typeface="Montserrat"/>
                <a:ea typeface="Montserrat"/>
                <a:cs typeface="Montserrat"/>
                <a:sym typeface="Montserrat"/>
              </a:rPr>
              <a:t>On behalf of </a:t>
            </a:r>
            <a:endParaRPr/>
          </a:p>
          <a:p>
            <a:pPr indent="0" lvl="0" marL="0" marR="0" rtl="0" algn="r">
              <a:lnSpc>
                <a:spcPct val="150000"/>
              </a:lnSpc>
              <a:spcBef>
                <a:spcPts val="0"/>
              </a:spcBef>
              <a:spcAft>
                <a:spcPts val="0"/>
              </a:spcAft>
              <a:buClr>
                <a:srgbClr val="000000"/>
              </a:buClr>
              <a:buSzPts val="2200"/>
              <a:buFont typeface="Arial"/>
              <a:buNone/>
            </a:pPr>
            <a:r>
              <a:rPr b="1" i="0" lang="en-AU" sz="1800" u="none" cap="none" strike="noStrike">
                <a:solidFill>
                  <a:schemeClr val="accent1"/>
                </a:solidFill>
                <a:latin typeface="Montserrat"/>
                <a:ea typeface="Montserrat"/>
                <a:cs typeface="Montserrat"/>
                <a:sym typeface="Montserrat"/>
              </a:rPr>
              <a:t>SEO and SIT Chair  </a:t>
            </a:r>
            <a:endParaRPr/>
          </a:p>
          <a:p>
            <a:pPr indent="0" lvl="0" marL="0" marR="0" rtl="0" algn="r">
              <a:lnSpc>
                <a:spcPct val="150000"/>
              </a:lnSpc>
              <a:spcBef>
                <a:spcPts val="0"/>
              </a:spcBef>
              <a:spcAft>
                <a:spcPts val="0"/>
              </a:spcAft>
              <a:buClr>
                <a:srgbClr val="000000"/>
              </a:buClr>
              <a:buSzPts val="2200"/>
              <a:buFont typeface="Arial"/>
              <a:buNone/>
            </a:pPr>
            <a:r>
              <a:rPr b="1" i="0" lang="en-AU" sz="1800" u="none" cap="none" strike="noStrike">
                <a:solidFill>
                  <a:schemeClr val="accent1"/>
                </a:solidFill>
                <a:latin typeface="Montserrat"/>
                <a:ea typeface="Montserrat"/>
                <a:cs typeface="Montserrat"/>
                <a:sym typeface="Montserrat"/>
              </a:rPr>
              <a:t>Agenda Item </a:t>
            </a:r>
            <a:r>
              <a:rPr b="1" lang="en-AU" sz="1800">
                <a:solidFill>
                  <a:schemeClr val="accent1"/>
                </a:solidFill>
                <a:latin typeface="Montserrat"/>
                <a:ea typeface="Montserrat"/>
                <a:cs typeface="Montserrat"/>
                <a:sym typeface="Montserrat"/>
              </a:rPr>
              <a:t>6</a:t>
            </a:r>
            <a:r>
              <a:rPr b="1" i="0" lang="en-AU" sz="1800" u="none" cap="none" strike="noStrike">
                <a:solidFill>
                  <a:schemeClr val="accent1"/>
                </a:solidFill>
                <a:latin typeface="Montserrat"/>
                <a:ea typeface="Montserrat"/>
                <a:cs typeface="Montserrat"/>
                <a:sym typeface="Montserrat"/>
              </a:rPr>
              <a:t>.1</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t/>
            </a:r>
            <a:endParaRPr b="1" i="0" sz="1800" u="none" cap="none" strike="noStrike">
              <a:solidFill>
                <a:schemeClr val="accent1"/>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800"/>
              <a:buFont typeface="Arial"/>
              <a:buNone/>
            </a:pPr>
            <a:r>
              <a:rPr b="1" i="0" lang="en-AU" sz="1800" u="none" cap="none" strike="noStrike">
                <a:solidFill>
                  <a:schemeClr val="accent1"/>
                </a:solidFill>
                <a:latin typeface="Montserrat"/>
                <a:ea typeface="Montserrat"/>
                <a:cs typeface="Montserrat"/>
                <a:sym typeface="Montserrat"/>
              </a:rPr>
              <a:t>38th CEOS Plenary</a:t>
            </a:r>
            <a:endParaRPr/>
          </a:p>
          <a:p>
            <a:pPr indent="0" lvl="0" marL="0" marR="0" rtl="0" algn="r">
              <a:lnSpc>
                <a:spcPct val="130000"/>
              </a:lnSpc>
              <a:spcBef>
                <a:spcPts val="0"/>
              </a:spcBef>
              <a:spcAft>
                <a:spcPts val="0"/>
              </a:spcAft>
              <a:buClr>
                <a:srgbClr val="000000"/>
              </a:buClr>
              <a:buSzPts val="1800"/>
              <a:buFont typeface="Arial"/>
              <a:buNone/>
            </a:pPr>
            <a:r>
              <a:rPr b="1" i="0" lang="en-AU" sz="1800" u="none" cap="none" strike="noStrike">
                <a:solidFill>
                  <a:schemeClr val="accent1"/>
                </a:solidFill>
                <a:latin typeface="Montserrat"/>
                <a:ea typeface="Montserrat"/>
                <a:cs typeface="Montserrat"/>
                <a:sym typeface="Montserrat"/>
              </a:rPr>
              <a:t>Montreal, Canada</a:t>
            </a:r>
            <a:endParaRPr/>
          </a:p>
          <a:p>
            <a:pPr indent="0" lvl="0" marL="0" marR="0" rtl="0" algn="r">
              <a:lnSpc>
                <a:spcPct val="130000"/>
              </a:lnSpc>
              <a:spcBef>
                <a:spcPts val="0"/>
              </a:spcBef>
              <a:spcAft>
                <a:spcPts val="0"/>
              </a:spcAft>
              <a:buClr>
                <a:srgbClr val="000000"/>
              </a:buClr>
              <a:buSzPts val="1800"/>
              <a:buFont typeface="Arial"/>
              <a:buNone/>
            </a:pPr>
            <a:r>
              <a:rPr b="1" i="0" lang="en-AU" sz="1800" u="none" cap="none" strike="noStrike">
                <a:solidFill>
                  <a:schemeClr val="accent1"/>
                </a:solidFill>
                <a:latin typeface="Montserrat"/>
                <a:ea typeface="Montserrat"/>
                <a:cs typeface="Montserrat"/>
                <a:sym typeface="Montserrat"/>
              </a:rPr>
              <a:t>23rd - 24th October, 2024</a:t>
            </a:r>
            <a:endParaRPr b="1" i="0" sz="18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t/>
            </a:r>
            <a:endParaRPr b="1" i="0" sz="1800" u="none" cap="none" strike="noStrike">
              <a:solidFill>
                <a:schemeClr val="accent1"/>
              </a:solidFill>
              <a:latin typeface="Tahoma"/>
              <a:ea typeface="Tahoma"/>
              <a:cs typeface="Tahoma"/>
              <a:sym typeface="Tahom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0"/>
          <p:cNvSpPr txBox="1"/>
          <p:nvPr>
            <p:ph type="title"/>
          </p:nvPr>
        </p:nvSpPr>
        <p:spPr>
          <a:xfrm>
            <a:off x="235185" y="253417"/>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UN-GGIM: “Rescuing the SDGs”</a:t>
            </a:r>
            <a:endParaRPr/>
          </a:p>
        </p:txBody>
      </p:sp>
      <p:sp>
        <p:nvSpPr>
          <p:cNvPr id="171" name="Google Shape;171;p10"/>
          <p:cNvSpPr txBox="1"/>
          <p:nvPr>
            <p:ph idx="1" type="body"/>
          </p:nvPr>
        </p:nvSpPr>
        <p:spPr>
          <a:xfrm>
            <a:off x="330124" y="1209975"/>
            <a:ext cx="11496300" cy="2518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800"/>
              <a:buFont typeface="Arial"/>
              <a:buNone/>
            </a:pPr>
            <a:r>
              <a:rPr b="1" i="0" lang="en-AU" sz="2300" u="none" cap="none" strike="noStrike">
                <a:solidFill>
                  <a:srgbClr val="000000"/>
                </a:solidFill>
                <a:latin typeface="Arial"/>
                <a:ea typeface="Arial"/>
                <a:cs typeface="Arial"/>
                <a:sym typeface="Arial"/>
              </a:rPr>
              <a:t>SDG-24-04</a:t>
            </a:r>
            <a:endParaRPr b="1"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none" cap="none" strike="noStrike">
                <a:solidFill>
                  <a:srgbClr val="000000"/>
                </a:solidFill>
                <a:latin typeface="Arial"/>
                <a:ea typeface="Arial"/>
                <a:cs typeface="Arial"/>
                <a:sym typeface="Arial"/>
              </a:rPr>
              <a:t>Co-author UN-GGIM IAEG-SDG WGGI* White Paper: “Rescuing the SDGs”. How can the community ensure geospatial data broadly, and EO data specifically, play a greater role in SDG national reporting between 2025-2030. </a:t>
            </a:r>
            <a:endParaRPr b="0" i="0" sz="2300" u="none" cap="none" strike="noStrike">
              <a:solidFill>
                <a:srgbClr val="000000"/>
              </a:solidFill>
              <a:latin typeface="Arial"/>
              <a:ea typeface="Arial"/>
              <a:cs typeface="Arial"/>
              <a:sym typeface="Arial"/>
            </a:endParaRPr>
          </a:p>
          <a:p>
            <a:pPr indent="0" lvl="0" marL="0" marR="0" rtl="0" algn="l">
              <a:lnSpc>
                <a:spcPct val="150000"/>
              </a:lnSpc>
              <a:spcBef>
                <a:spcPts val="1200"/>
              </a:spcBef>
              <a:spcAft>
                <a:spcPts val="0"/>
              </a:spcAft>
              <a:buClr>
                <a:schemeClr val="dk1"/>
              </a:buClr>
              <a:buSzPts val="2800"/>
              <a:buFont typeface="Arial"/>
              <a:buNone/>
            </a:pPr>
            <a:r>
              <a:rPr b="1" i="0" lang="en-AU" sz="2300" u="none" cap="none" strike="noStrike">
                <a:solidFill>
                  <a:srgbClr val="000000"/>
                </a:solidFill>
                <a:latin typeface="Arial"/>
                <a:ea typeface="Arial"/>
                <a:cs typeface="Arial"/>
                <a:sym typeface="Arial"/>
              </a:rPr>
              <a:t>Further</a:t>
            </a:r>
            <a:r>
              <a:rPr b="0" i="0" lang="en-AU" sz="2300" u="none" cap="none" strike="noStrike">
                <a:solidFill>
                  <a:srgbClr val="000000"/>
                </a:solidFill>
                <a:latin typeface="Arial"/>
                <a:ea typeface="Arial"/>
                <a:cs typeface="Arial"/>
                <a:sym typeface="Arial"/>
              </a:rPr>
              <a:t>, how can our community influence the creation of a Post-2030 Sustainable Development global policy framework where </a:t>
            </a:r>
            <a:r>
              <a:rPr b="1" i="0" lang="en-AU" sz="2300" u="none" cap="none" strike="noStrike">
                <a:solidFill>
                  <a:srgbClr val="000000"/>
                </a:solidFill>
                <a:latin typeface="Arial"/>
                <a:ea typeface="Arial"/>
                <a:cs typeface="Arial"/>
                <a:sym typeface="Arial"/>
              </a:rPr>
              <a:t>EO is integral</a:t>
            </a:r>
            <a:r>
              <a:rPr b="0" i="0" lang="en-AU" sz="2300" u="none" cap="none" strike="noStrike">
                <a:solidFill>
                  <a:srgbClr val="000000"/>
                </a:solidFill>
                <a:latin typeface="Arial"/>
                <a:ea typeface="Arial"/>
                <a:cs typeface="Arial"/>
                <a:sym typeface="Arial"/>
              </a:rPr>
              <a:t>?</a:t>
            </a:r>
            <a:endParaRPr b="0" i="0" sz="2300" u="none" cap="none" strike="noStrike">
              <a:solidFill>
                <a:srgbClr val="000000"/>
              </a:solidFill>
              <a:latin typeface="Arial"/>
              <a:ea typeface="Arial"/>
              <a:cs typeface="Arial"/>
              <a:sym typeface="Arial"/>
            </a:endParaRPr>
          </a:p>
        </p:txBody>
      </p:sp>
      <p:pic>
        <p:nvPicPr>
          <p:cNvPr descr="UNSD — UN-GGIM" id="172" name="Google Shape;172;p10"/>
          <p:cNvPicPr preferRelativeResize="0"/>
          <p:nvPr/>
        </p:nvPicPr>
        <p:blipFill rotWithShape="1">
          <a:blip r:embed="rId3">
            <a:alphaModFix/>
          </a:blip>
          <a:srcRect b="0" l="0" r="0" t="0"/>
          <a:stretch/>
        </p:blipFill>
        <p:spPr>
          <a:xfrm>
            <a:off x="491423" y="4284197"/>
            <a:ext cx="8118152" cy="1429038"/>
          </a:xfrm>
          <a:prstGeom prst="rect">
            <a:avLst/>
          </a:prstGeom>
          <a:noFill/>
          <a:ln>
            <a:noFill/>
          </a:ln>
        </p:spPr>
      </p:pic>
      <p:sp>
        <p:nvSpPr>
          <p:cNvPr id="173" name="Google Shape;173;p10"/>
          <p:cNvSpPr txBox="1"/>
          <p:nvPr/>
        </p:nvSpPr>
        <p:spPr>
          <a:xfrm>
            <a:off x="235175" y="5865613"/>
            <a:ext cx="11496300" cy="10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1100"/>
              <a:buFont typeface="Arial"/>
              <a:buNone/>
            </a:pPr>
            <a:r>
              <a:rPr b="0" i="0" lang="en-AU" sz="1100" u="none" cap="none" strike="noStrike">
                <a:solidFill>
                  <a:srgbClr val="000000"/>
                </a:solidFill>
                <a:latin typeface="Arial"/>
                <a:ea typeface="Arial"/>
                <a:cs typeface="Arial"/>
                <a:sym typeface="Arial"/>
              </a:rPr>
              <a:t>*UN Committee of Experts on Global Geospatial Information Management (UN-GGIM)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100"/>
              <a:buFont typeface="Arial"/>
              <a:buNone/>
            </a:pPr>
            <a:r>
              <a:rPr b="0" i="0" lang="en-AU" sz="1100" u="none" cap="none" strike="noStrike">
                <a:solidFill>
                  <a:srgbClr val="000000"/>
                </a:solidFill>
                <a:latin typeface="Arial"/>
                <a:ea typeface="Arial"/>
                <a:cs typeface="Arial"/>
                <a:sym typeface="Arial"/>
              </a:rPr>
              <a:t> Inter-Agency and Expert Group on SDG Indicators (IAEG-SDG) Working Group on Geospatial Information (WGGI)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1"/>
          <p:cNvSpPr txBox="1"/>
          <p:nvPr>
            <p:ph type="title"/>
          </p:nvPr>
        </p:nvSpPr>
        <p:spPr>
          <a:xfrm>
            <a:off x="235185" y="253417"/>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UN-GGIM: “Rescuing the SDGs”</a:t>
            </a:r>
            <a:endParaRPr>
              <a:latin typeface="Tahoma"/>
              <a:ea typeface="Tahoma"/>
              <a:cs typeface="Tahoma"/>
              <a:sym typeface="Tahoma"/>
            </a:endParaRPr>
          </a:p>
        </p:txBody>
      </p:sp>
      <p:sp>
        <p:nvSpPr>
          <p:cNvPr id="179" name="Google Shape;179;p11"/>
          <p:cNvSpPr txBox="1"/>
          <p:nvPr>
            <p:ph idx="1" type="body"/>
          </p:nvPr>
        </p:nvSpPr>
        <p:spPr>
          <a:xfrm>
            <a:off x="448941" y="1254424"/>
            <a:ext cx="5697859" cy="497492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800"/>
              <a:buFont typeface="Arial"/>
              <a:buNone/>
            </a:pPr>
            <a:r>
              <a:rPr b="1" i="0" lang="en-AU" sz="2300" u="none" cap="none" strike="noStrike">
                <a:solidFill>
                  <a:srgbClr val="000000"/>
                </a:solidFill>
                <a:latin typeface="Arial"/>
                <a:ea typeface="Arial"/>
                <a:cs typeface="Arial"/>
                <a:sym typeface="Arial"/>
              </a:rPr>
              <a:t>Paper Intent</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300" u="none" cap="none" strike="noStrike">
                <a:solidFill>
                  <a:srgbClr val="000000"/>
                </a:solidFill>
                <a:latin typeface="Arial"/>
                <a:ea typeface="Arial"/>
                <a:cs typeface="Arial"/>
                <a:sym typeface="Arial"/>
              </a:rPr>
              <a:t>Strengthen guidance on how SDG indicators can be disaggregated by geographical location</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300" u="none" cap="none" strike="noStrike">
                <a:solidFill>
                  <a:srgbClr val="000000"/>
                </a:solidFill>
                <a:latin typeface="Arial"/>
                <a:ea typeface="Arial"/>
                <a:cs typeface="Arial"/>
                <a:sym typeface="Arial"/>
              </a:rPr>
              <a:t>Provide better guidance on how geography impacts indicators</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300" u="none" cap="none" strike="noStrike">
                <a:solidFill>
                  <a:srgbClr val="000000"/>
                </a:solidFill>
                <a:latin typeface="Arial"/>
                <a:ea typeface="Arial"/>
                <a:cs typeface="Arial"/>
                <a:sym typeface="Arial"/>
              </a:rPr>
              <a:t>Role of new data technologies and global datasets for enabling national and local SDG monitoring</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300" u="none" cap="none" strike="noStrike">
                <a:solidFill>
                  <a:srgbClr val="000000"/>
                </a:solidFill>
                <a:latin typeface="Arial"/>
                <a:ea typeface="Arial"/>
                <a:cs typeface="Arial"/>
                <a:sym typeface="Arial"/>
              </a:rPr>
              <a:t>Highlight need to consider improvements to SDG indicator metadata framework</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t/>
            </a:r>
            <a:endParaRPr b="0" i="0" sz="2300" u="none" cap="none" strike="noStrike">
              <a:solidFill>
                <a:srgbClr val="000000"/>
              </a:solidFill>
              <a:latin typeface="Arial"/>
              <a:ea typeface="Arial"/>
              <a:cs typeface="Arial"/>
              <a:sym typeface="Arial"/>
            </a:endParaRPr>
          </a:p>
        </p:txBody>
      </p:sp>
      <p:pic>
        <p:nvPicPr>
          <p:cNvPr descr="Diagram&#10;&#10;Description automatically generated" id="180" name="Google Shape;180;p11"/>
          <p:cNvPicPr preferRelativeResize="0"/>
          <p:nvPr/>
        </p:nvPicPr>
        <p:blipFill rotWithShape="1">
          <a:blip r:embed="rId3">
            <a:alphaModFix/>
          </a:blip>
          <a:srcRect b="0" l="0" r="0" t="0"/>
          <a:stretch/>
        </p:blipFill>
        <p:spPr>
          <a:xfrm>
            <a:off x="5828805" y="1390650"/>
            <a:ext cx="6081059" cy="4699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2"/>
          <p:cNvSpPr txBox="1"/>
          <p:nvPr>
            <p:ph type="title"/>
          </p:nvPr>
        </p:nvSpPr>
        <p:spPr>
          <a:xfrm>
            <a:off x="235185" y="253417"/>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UN-GGIM: “Rescuing the SDGs”</a:t>
            </a:r>
            <a:endParaRPr/>
          </a:p>
        </p:txBody>
      </p:sp>
      <p:sp>
        <p:nvSpPr>
          <p:cNvPr id="186" name="Google Shape;186;p12"/>
          <p:cNvSpPr txBox="1"/>
          <p:nvPr>
            <p:ph idx="1" type="body"/>
          </p:nvPr>
        </p:nvSpPr>
        <p:spPr>
          <a:xfrm>
            <a:off x="4278000" y="1159175"/>
            <a:ext cx="7739400" cy="4638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800"/>
              <a:buFont typeface="Arial"/>
              <a:buNone/>
            </a:pPr>
            <a:r>
              <a:rPr b="1" i="0" lang="en-AU" sz="2300" u="none" cap="none" strike="noStrike">
                <a:solidFill>
                  <a:srgbClr val="000000"/>
                </a:solidFill>
                <a:latin typeface="Arial"/>
                <a:ea typeface="Arial"/>
                <a:cs typeface="Arial"/>
                <a:sym typeface="Arial"/>
              </a:rPr>
              <a:t>Paper Progress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i="0" lang="en-AU" sz="2300" u="sng" cap="none" strike="noStrike">
                <a:solidFill>
                  <a:srgbClr val="000000"/>
                </a:solidFill>
              </a:rPr>
              <a:t>August 2024</a:t>
            </a:r>
            <a:r>
              <a:rPr b="0" i="0" lang="en-AU" sz="2300" u="none" cap="none" strike="noStrike">
                <a:solidFill>
                  <a:srgbClr val="000000"/>
                </a:solidFill>
                <a:latin typeface="Arial"/>
                <a:ea typeface="Arial"/>
                <a:cs typeface="Arial"/>
                <a:sym typeface="Arial"/>
              </a:rPr>
              <a:t>: Endorsed at UN-GGIM 14</a:t>
            </a:r>
            <a:r>
              <a:rPr b="0" baseline="30000" i="0" lang="en-AU" sz="2300" u="none" cap="none" strike="noStrike">
                <a:solidFill>
                  <a:srgbClr val="000000"/>
                </a:solidFill>
                <a:latin typeface="Arial"/>
                <a:ea typeface="Arial"/>
                <a:cs typeface="Arial"/>
                <a:sym typeface="Arial"/>
              </a:rPr>
              <a:t>th</a:t>
            </a:r>
            <a:r>
              <a:rPr b="0" i="0" lang="en-AU" sz="2300" u="none" cap="none" strike="noStrike">
                <a:solidFill>
                  <a:srgbClr val="000000"/>
                </a:solidFill>
                <a:latin typeface="Arial"/>
                <a:ea typeface="Arial"/>
                <a:cs typeface="Arial"/>
                <a:sym typeface="Arial"/>
              </a:rPr>
              <a:t> Session, UN HQ</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sng" cap="none" strike="noStrike">
                <a:solidFill>
                  <a:srgbClr val="000000"/>
                </a:solidFill>
                <a:latin typeface="Arial"/>
                <a:ea typeface="Arial"/>
                <a:cs typeface="Arial"/>
                <a:sym typeface="Arial"/>
              </a:rPr>
              <a:t>September</a:t>
            </a:r>
            <a:r>
              <a:rPr b="0" i="0" lang="en-AU" sz="2300" u="none" cap="none" strike="noStrike">
                <a:solidFill>
                  <a:srgbClr val="000000"/>
                </a:solidFill>
                <a:latin typeface="Arial"/>
                <a:ea typeface="Arial"/>
                <a:cs typeface="Arial"/>
                <a:sym typeface="Arial"/>
              </a:rPr>
              <a:t>: Finalize text, submit to IAEG-SDG and produce </a:t>
            </a:r>
            <a:r>
              <a:rPr lang="en-AU" sz="2300"/>
              <a:t>complementary</a:t>
            </a:r>
            <a:r>
              <a:rPr b="0" i="0" lang="en-AU" sz="2300" u="none" cap="none" strike="noStrike">
                <a:solidFill>
                  <a:srgbClr val="000000"/>
                </a:solidFill>
                <a:latin typeface="Arial"/>
                <a:ea typeface="Arial"/>
                <a:cs typeface="Arial"/>
                <a:sym typeface="Arial"/>
              </a:rPr>
              <a:t> Storymap of national good practices.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sng" cap="none" strike="noStrike">
                <a:solidFill>
                  <a:srgbClr val="000000"/>
                </a:solidFill>
                <a:latin typeface="Arial"/>
                <a:ea typeface="Arial"/>
                <a:cs typeface="Arial"/>
                <a:sym typeface="Arial"/>
              </a:rPr>
              <a:t>October</a:t>
            </a:r>
            <a:r>
              <a:rPr b="0" i="0" lang="en-AU" sz="2300" u="none" cap="none" strike="noStrike">
                <a:solidFill>
                  <a:srgbClr val="000000"/>
                </a:solidFill>
                <a:latin typeface="Arial"/>
                <a:ea typeface="Arial"/>
                <a:cs typeface="Arial"/>
                <a:sym typeface="Arial"/>
              </a:rPr>
              <a:t>: IAEG-SDG review and hopefully adopt for submission to UN Statistical Commission.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sng" cap="none" strike="noStrike">
                <a:solidFill>
                  <a:srgbClr val="000000"/>
                </a:solidFill>
                <a:latin typeface="Arial"/>
                <a:ea typeface="Arial"/>
                <a:cs typeface="Arial"/>
                <a:sym typeface="Arial"/>
              </a:rPr>
              <a:t>November</a:t>
            </a:r>
            <a:r>
              <a:rPr b="0" i="0" lang="en-AU" sz="2300" u="none" cap="none" strike="noStrike">
                <a:solidFill>
                  <a:srgbClr val="000000"/>
                </a:solidFill>
                <a:latin typeface="Arial"/>
                <a:ea typeface="Arial"/>
                <a:cs typeface="Arial"/>
                <a:sym typeface="Arial"/>
              </a:rPr>
              <a:t>: Final edits and formatting, submission to Statistical Commission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sng" cap="none" strike="noStrike">
                <a:solidFill>
                  <a:srgbClr val="000000"/>
                </a:solidFill>
                <a:latin typeface="Arial"/>
                <a:ea typeface="Arial"/>
                <a:cs typeface="Arial"/>
                <a:sym typeface="Arial"/>
              </a:rPr>
              <a:t>January</a:t>
            </a:r>
            <a:r>
              <a:rPr b="0" i="0" lang="en-AU" sz="2300" u="none" cap="none" strike="noStrike">
                <a:solidFill>
                  <a:srgbClr val="000000"/>
                </a:solidFill>
                <a:latin typeface="Arial"/>
                <a:ea typeface="Arial"/>
                <a:cs typeface="Arial"/>
                <a:sym typeface="Arial"/>
              </a:rPr>
              <a:t>: Evaluate any response and potentially begin WGGI editing process of select, authoritative indicator metadata documents.</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t/>
            </a:r>
            <a:endParaRPr b="0" i="0" sz="2300" u="none" cap="none" strike="noStrike">
              <a:solidFill>
                <a:srgbClr val="000000"/>
              </a:solidFill>
              <a:latin typeface="Arial"/>
              <a:ea typeface="Arial"/>
              <a:cs typeface="Arial"/>
              <a:sym typeface="Arial"/>
            </a:endParaRPr>
          </a:p>
        </p:txBody>
      </p:sp>
      <p:pic>
        <p:nvPicPr>
          <p:cNvPr descr="Text&#10;&#10;Description automatically generated" id="187" name="Google Shape;187;p12"/>
          <p:cNvPicPr preferRelativeResize="0"/>
          <p:nvPr/>
        </p:nvPicPr>
        <p:blipFill rotWithShape="1">
          <a:blip r:embed="rId3">
            <a:alphaModFix/>
          </a:blip>
          <a:srcRect b="0" l="0" r="0" t="0"/>
          <a:stretch/>
        </p:blipFill>
        <p:spPr>
          <a:xfrm>
            <a:off x="234950" y="1306872"/>
            <a:ext cx="3815809" cy="4954227"/>
          </a:xfrm>
          <a:prstGeom prst="rect">
            <a:avLst/>
          </a:prstGeom>
          <a:noFill/>
          <a:ln>
            <a:noFill/>
          </a:ln>
          <a:effectLst>
            <a:outerShdw blurRad="50800" rotWithShape="0" algn="tl" dir="2700000" dist="38100">
              <a:srgbClr val="000000">
                <a:alpha val="40000"/>
              </a:srgbClr>
            </a:outerShdw>
          </a:effectLst>
        </p:spPr>
      </p:pic>
      <p:sp>
        <p:nvSpPr>
          <p:cNvPr id="188" name="Google Shape;188;p12"/>
          <p:cNvSpPr txBox="1"/>
          <p:nvPr/>
        </p:nvSpPr>
        <p:spPr>
          <a:xfrm>
            <a:off x="7794225" y="5797475"/>
            <a:ext cx="37911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1" lang="en-AU" sz="1400" u="none" cap="none" strike="noStrike">
                <a:solidFill>
                  <a:srgbClr val="FF0000"/>
                </a:solidFill>
                <a:latin typeface="Arial"/>
                <a:ea typeface="Arial"/>
                <a:cs typeface="Arial"/>
                <a:sym typeface="Arial"/>
              </a:rPr>
              <a:t>GEO Article: </a:t>
            </a:r>
            <a:r>
              <a:rPr b="1" i="1" lang="en-AU" sz="1400" u="sng" cap="none" strike="noStrike">
                <a:solidFill>
                  <a:srgbClr val="FF0000"/>
                </a:solidFill>
                <a:latin typeface="Arial"/>
                <a:ea typeface="Arial"/>
                <a:cs typeface="Arial"/>
                <a:sym typeface="Arial"/>
                <a:hlinkClick r:id="rId4">
                  <a:extLst>
                    <a:ext uri="{A12FA001-AC4F-418D-AE19-62706E023703}">
                      <ahyp:hlinkClr val="tx"/>
                    </a:ext>
                  </a:extLst>
                </a:hlinkClick>
              </a:rPr>
              <a:t>Leveraging Geospatial Data to Rescue the SDGs</a:t>
            </a:r>
            <a:endParaRPr b="1" i="1" sz="1400" u="none" cap="none" strike="noStrike">
              <a:solidFill>
                <a:srgbClr val="FF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3"/>
          <p:cNvSpPr txBox="1"/>
          <p:nvPr>
            <p:ph type="title"/>
          </p:nvPr>
        </p:nvSpPr>
        <p:spPr>
          <a:xfrm>
            <a:off x="198238" y="216491"/>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Policy Impact Opportunities</a:t>
            </a:r>
            <a:endParaRPr>
              <a:latin typeface="Tahoma"/>
              <a:ea typeface="Tahoma"/>
              <a:cs typeface="Tahoma"/>
              <a:sym typeface="Tahoma"/>
            </a:endParaRPr>
          </a:p>
        </p:txBody>
      </p:sp>
      <p:grpSp>
        <p:nvGrpSpPr>
          <p:cNvPr id="194" name="Google Shape;194;p13"/>
          <p:cNvGrpSpPr/>
          <p:nvPr/>
        </p:nvGrpSpPr>
        <p:grpSpPr>
          <a:xfrm>
            <a:off x="1426209" y="3456730"/>
            <a:ext cx="3423172" cy="2230640"/>
            <a:chOff x="3168088" y="2800065"/>
            <a:chExt cx="2567444" cy="1673022"/>
          </a:xfrm>
        </p:grpSpPr>
        <p:sp>
          <p:nvSpPr>
            <p:cNvPr id="195" name="Google Shape;195;p13"/>
            <p:cNvSpPr/>
            <p:nvPr/>
          </p:nvSpPr>
          <p:spPr>
            <a:xfrm>
              <a:off x="3485717" y="3058590"/>
              <a:ext cx="937341" cy="154386"/>
            </a:xfrm>
            <a:prstGeom prst="rect">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3"/>
            <p:cNvSpPr txBox="1"/>
            <p:nvPr/>
          </p:nvSpPr>
          <p:spPr>
            <a:xfrm>
              <a:off x="3168088" y="3188890"/>
              <a:ext cx="6927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2024</a:t>
              </a:r>
              <a:endParaRPr b="1" i="0" sz="1600" u="none" cap="none" strike="noStrike">
                <a:solidFill>
                  <a:srgbClr val="000000"/>
                </a:solidFill>
                <a:latin typeface="Roboto"/>
                <a:ea typeface="Roboto"/>
                <a:cs typeface="Roboto"/>
                <a:sym typeface="Roboto"/>
              </a:endParaRPr>
            </a:p>
          </p:txBody>
        </p:sp>
        <p:sp>
          <p:nvSpPr>
            <p:cNvPr id="197" name="Google Shape;197;p13"/>
            <p:cNvSpPr txBox="1"/>
            <p:nvPr/>
          </p:nvSpPr>
          <p:spPr>
            <a:xfrm>
              <a:off x="3781632" y="3529287"/>
              <a:ext cx="1953900" cy="943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Roboto"/>
                  <a:ea typeface="Roboto"/>
                  <a:cs typeface="Roboto"/>
                  <a:sym typeface="Roboto"/>
                </a:rPr>
                <a:t>Comprehensive Review</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300"/>
                <a:buFont typeface="Arial"/>
                <a:buNone/>
              </a:pPr>
              <a:r>
                <a:rPr b="0" i="0" lang="en-AU" sz="1300" u="none" cap="none" strike="noStrike">
                  <a:solidFill>
                    <a:srgbClr val="000000"/>
                  </a:solidFill>
                  <a:latin typeface="Roboto"/>
                  <a:ea typeface="Roboto"/>
                  <a:cs typeface="Roboto"/>
                  <a:sym typeface="Roboto"/>
                </a:rPr>
                <a:t>Led by IAEG-SDGs, provides opportunity to improve indicator framework.</a:t>
              </a:r>
              <a:endParaRPr b="1" i="0" sz="1300" u="none" cap="none" strike="noStrike">
                <a:solidFill>
                  <a:srgbClr val="000000"/>
                </a:solidFill>
                <a:latin typeface="Roboto"/>
                <a:ea typeface="Roboto"/>
                <a:cs typeface="Roboto"/>
                <a:sym typeface="Roboto"/>
              </a:endParaRPr>
            </a:p>
          </p:txBody>
        </p:sp>
        <p:grpSp>
          <p:nvGrpSpPr>
            <p:cNvPr id="198" name="Google Shape;198;p13"/>
            <p:cNvGrpSpPr/>
            <p:nvPr/>
          </p:nvGrpSpPr>
          <p:grpSpPr>
            <a:xfrm>
              <a:off x="3435870" y="2800065"/>
              <a:ext cx="92400" cy="411825"/>
              <a:chOff x="845575" y="2563700"/>
              <a:chExt cx="92400" cy="411825"/>
            </a:xfrm>
          </p:grpSpPr>
          <p:sp>
            <p:nvSpPr>
              <p:cNvPr id="199" name="Google Shape;199;p13"/>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00" name="Google Shape;200;p13"/>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201" name="Google Shape;201;p13"/>
          <p:cNvGrpSpPr/>
          <p:nvPr/>
        </p:nvGrpSpPr>
        <p:grpSpPr>
          <a:xfrm>
            <a:off x="2649187" y="3336016"/>
            <a:ext cx="1780311" cy="1042332"/>
            <a:chOff x="1495679" y="2709524"/>
            <a:chExt cx="1335266" cy="781768"/>
          </a:xfrm>
        </p:grpSpPr>
        <p:sp>
          <p:nvSpPr>
            <p:cNvPr id="202" name="Google Shape;202;p13"/>
            <p:cNvSpPr/>
            <p:nvPr/>
          </p:nvSpPr>
          <p:spPr>
            <a:xfrm>
              <a:off x="1830784" y="3058589"/>
              <a:ext cx="1000161" cy="154386"/>
            </a:xfrm>
            <a:prstGeom prst="rect">
              <a:avLst/>
            </a:prstGeom>
            <a:solidFill>
              <a:srgbClr val="0942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3"/>
            <p:cNvSpPr txBox="1"/>
            <p:nvPr/>
          </p:nvSpPr>
          <p:spPr>
            <a:xfrm>
              <a:off x="1495679" y="2709524"/>
              <a:ext cx="7458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2025</a:t>
              </a:r>
              <a:endParaRPr b="1" i="0" sz="1600" u="none" cap="none" strike="noStrike">
                <a:solidFill>
                  <a:srgbClr val="000000"/>
                </a:solidFill>
                <a:latin typeface="Roboto"/>
                <a:ea typeface="Roboto"/>
                <a:cs typeface="Roboto"/>
                <a:sym typeface="Roboto"/>
              </a:endParaRPr>
            </a:p>
          </p:txBody>
        </p:sp>
        <p:grpSp>
          <p:nvGrpSpPr>
            <p:cNvPr id="204" name="Google Shape;204;p13"/>
            <p:cNvGrpSpPr/>
            <p:nvPr/>
          </p:nvGrpSpPr>
          <p:grpSpPr>
            <a:xfrm rot="10800000">
              <a:off x="1789066" y="3079467"/>
              <a:ext cx="92400" cy="411825"/>
              <a:chOff x="2432708" y="2563700"/>
              <a:chExt cx="92400" cy="411825"/>
            </a:xfrm>
          </p:grpSpPr>
          <p:cxnSp>
            <p:nvCxnSpPr>
              <p:cNvPr id="205" name="Google Shape;205;p13"/>
              <p:cNvCxnSpPr/>
              <p:nvPr/>
            </p:nvCxnSpPr>
            <p:spPr>
              <a:xfrm>
                <a:off x="2478908"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06" name="Google Shape;206;p13"/>
              <p:cNvSpPr/>
              <p:nvPr/>
            </p:nvSpPr>
            <p:spPr>
              <a:xfrm>
                <a:off x="2432708"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207" name="Google Shape;207;p13"/>
          <p:cNvGrpSpPr/>
          <p:nvPr/>
        </p:nvGrpSpPr>
        <p:grpSpPr>
          <a:xfrm>
            <a:off x="1411372" y="2175329"/>
            <a:ext cx="4779140" cy="1831931"/>
            <a:chOff x="567295" y="1838992"/>
            <a:chExt cx="3584445" cy="1373984"/>
          </a:xfrm>
        </p:grpSpPr>
        <p:sp>
          <p:nvSpPr>
            <p:cNvPr id="208" name="Google Shape;208;p13"/>
            <p:cNvSpPr/>
            <p:nvPr/>
          </p:nvSpPr>
          <p:spPr>
            <a:xfrm>
              <a:off x="2834537" y="3058590"/>
              <a:ext cx="938540" cy="154386"/>
            </a:xfrm>
            <a:prstGeom prst="rect">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3"/>
            <p:cNvSpPr txBox="1"/>
            <p:nvPr/>
          </p:nvSpPr>
          <p:spPr>
            <a:xfrm>
              <a:off x="3459040" y="2703969"/>
              <a:ext cx="6927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2027</a:t>
              </a:r>
              <a:endParaRPr b="1" i="0" sz="1600" u="none" cap="none" strike="noStrike">
                <a:solidFill>
                  <a:srgbClr val="000000"/>
                </a:solidFill>
                <a:latin typeface="Roboto"/>
                <a:ea typeface="Roboto"/>
                <a:cs typeface="Roboto"/>
                <a:sym typeface="Roboto"/>
              </a:endParaRPr>
            </a:p>
          </p:txBody>
        </p:sp>
        <p:sp>
          <p:nvSpPr>
            <p:cNvPr id="210" name="Google Shape;210;p13"/>
            <p:cNvSpPr txBox="1"/>
            <p:nvPr/>
          </p:nvSpPr>
          <p:spPr>
            <a:xfrm>
              <a:off x="567295" y="1838992"/>
              <a:ext cx="1999800" cy="943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Roboto"/>
                  <a:ea typeface="Roboto"/>
                  <a:cs typeface="Roboto"/>
                  <a:sym typeface="Roboto"/>
                </a:rPr>
                <a:t>UN Summit of the Future</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300"/>
                <a:buFont typeface="Arial"/>
                <a:buNone/>
              </a:pPr>
              <a:r>
                <a:rPr b="0" i="0" lang="en-AU" sz="1300" u="none" cap="none" strike="noStrike">
                  <a:solidFill>
                    <a:srgbClr val="000000"/>
                  </a:solidFill>
                  <a:latin typeface="Roboto"/>
                  <a:ea typeface="Roboto"/>
                  <a:cs typeface="Roboto"/>
                  <a:sym typeface="Roboto"/>
                </a:rPr>
                <a:t>Create conditions in which implementation of 2030 Agenda can more readily be achieved.</a:t>
              </a:r>
              <a:endParaRPr b="1" i="0" sz="1300" u="none" cap="none" strike="noStrike">
                <a:solidFill>
                  <a:srgbClr val="000000"/>
                </a:solidFill>
                <a:latin typeface="Roboto"/>
                <a:ea typeface="Roboto"/>
                <a:cs typeface="Roboto"/>
                <a:sym typeface="Roboto"/>
              </a:endParaRPr>
            </a:p>
          </p:txBody>
        </p:sp>
        <p:grpSp>
          <p:nvGrpSpPr>
            <p:cNvPr id="211" name="Google Shape;211;p13"/>
            <p:cNvGrpSpPr/>
            <p:nvPr/>
          </p:nvGrpSpPr>
          <p:grpSpPr>
            <a:xfrm>
              <a:off x="2784691" y="2800065"/>
              <a:ext cx="92400" cy="411825"/>
              <a:chOff x="194396" y="2563700"/>
              <a:chExt cx="92400" cy="411825"/>
            </a:xfrm>
          </p:grpSpPr>
          <p:sp>
            <p:nvSpPr>
              <p:cNvPr id="212" name="Google Shape;212;p13"/>
              <p:cNvSpPr/>
              <p:nvPr/>
            </p:nvSpPr>
            <p:spPr>
              <a:xfrm>
                <a:off x="194396"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13" name="Google Shape;213;p13"/>
              <p:cNvCxnSpPr/>
              <p:nvPr/>
            </p:nvCxnSpPr>
            <p:spPr>
              <a:xfrm>
                <a:off x="240595" y="2616125"/>
                <a:ext cx="0" cy="359400"/>
              </a:xfrm>
              <a:prstGeom prst="straightConnector1">
                <a:avLst/>
              </a:prstGeom>
              <a:noFill/>
              <a:ln cap="flat" cmpd="sng" w="9525">
                <a:solidFill>
                  <a:srgbClr val="000000"/>
                </a:solidFill>
                <a:prstDash val="solid"/>
                <a:round/>
                <a:headEnd len="sm" w="sm" type="none"/>
                <a:tailEnd len="sm" w="sm" type="none"/>
              </a:ln>
            </p:spPr>
          </p:cxnSp>
        </p:grpSp>
      </p:grpSp>
      <p:grpSp>
        <p:nvGrpSpPr>
          <p:cNvPr id="214" name="Google Shape;214;p13"/>
          <p:cNvGrpSpPr/>
          <p:nvPr/>
        </p:nvGrpSpPr>
        <p:grpSpPr>
          <a:xfrm>
            <a:off x="5632118" y="3801423"/>
            <a:ext cx="3486930" cy="1823195"/>
            <a:chOff x="3732934" y="3058589"/>
            <a:chExt cx="2615263" cy="1367430"/>
          </a:xfrm>
        </p:grpSpPr>
        <p:sp>
          <p:nvSpPr>
            <p:cNvPr id="215" name="Google Shape;215;p13"/>
            <p:cNvSpPr/>
            <p:nvPr/>
          </p:nvSpPr>
          <p:spPr>
            <a:xfrm>
              <a:off x="3775942" y="3058589"/>
              <a:ext cx="869995" cy="154385"/>
            </a:xfrm>
            <a:prstGeom prst="rect">
              <a:avLst/>
            </a:prstGeom>
            <a:solidFill>
              <a:srgbClr val="0942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6" name="Google Shape;216;p13"/>
            <p:cNvGrpSpPr/>
            <p:nvPr/>
          </p:nvGrpSpPr>
          <p:grpSpPr>
            <a:xfrm rot="10800000">
              <a:off x="3732934" y="3079467"/>
              <a:ext cx="92400" cy="411825"/>
              <a:chOff x="3074579" y="2563700"/>
              <a:chExt cx="92400" cy="411825"/>
            </a:xfrm>
          </p:grpSpPr>
          <p:cxnSp>
            <p:nvCxnSpPr>
              <p:cNvPr id="217" name="Google Shape;217;p13"/>
              <p:cNvCxnSpPr/>
              <p:nvPr/>
            </p:nvCxnSpPr>
            <p:spPr>
              <a:xfrm>
                <a:off x="3120779"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18" name="Google Shape;218;p13"/>
              <p:cNvSpPr/>
              <p:nvPr/>
            </p:nvSpPr>
            <p:spPr>
              <a:xfrm>
                <a:off x="3074579"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9" name="Google Shape;219;p13"/>
            <p:cNvSpPr txBox="1"/>
            <p:nvPr/>
          </p:nvSpPr>
          <p:spPr>
            <a:xfrm>
              <a:off x="4281565" y="3194444"/>
              <a:ext cx="7458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2028</a:t>
              </a:r>
              <a:endParaRPr b="1" i="0" sz="1600" u="none" cap="none" strike="noStrike">
                <a:solidFill>
                  <a:srgbClr val="000000"/>
                </a:solidFill>
                <a:latin typeface="Roboto"/>
                <a:ea typeface="Roboto"/>
                <a:cs typeface="Roboto"/>
                <a:sym typeface="Roboto"/>
              </a:endParaRPr>
            </a:p>
          </p:txBody>
        </p:sp>
        <p:sp>
          <p:nvSpPr>
            <p:cNvPr id="220" name="Google Shape;220;p13"/>
            <p:cNvSpPr txBox="1"/>
            <p:nvPr/>
          </p:nvSpPr>
          <p:spPr>
            <a:xfrm>
              <a:off x="4665197" y="3482219"/>
              <a:ext cx="1683000" cy="943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grpSp>
      <p:grpSp>
        <p:nvGrpSpPr>
          <p:cNvPr id="221" name="Google Shape;221;p13"/>
          <p:cNvGrpSpPr/>
          <p:nvPr/>
        </p:nvGrpSpPr>
        <p:grpSpPr>
          <a:xfrm>
            <a:off x="6793961" y="3319368"/>
            <a:ext cx="2396306" cy="2294117"/>
            <a:chOff x="6031394" y="2697041"/>
            <a:chExt cx="1797275" cy="1720631"/>
          </a:xfrm>
        </p:grpSpPr>
        <p:sp>
          <p:nvSpPr>
            <p:cNvPr id="222" name="Google Shape;222;p13"/>
            <p:cNvSpPr/>
            <p:nvPr/>
          </p:nvSpPr>
          <p:spPr>
            <a:xfrm>
              <a:off x="6075125" y="3058590"/>
              <a:ext cx="836087" cy="154385"/>
            </a:xfrm>
            <a:prstGeom prst="rect">
              <a:avLst/>
            </a:prstGeom>
            <a:solidFill>
              <a:srgbClr val="307AF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 name="Google Shape;223;p13"/>
            <p:cNvGrpSpPr/>
            <p:nvPr/>
          </p:nvGrpSpPr>
          <p:grpSpPr>
            <a:xfrm>
              <a:off x="6031394" y="2800065"/>
              <a:ext cx="92400" cy="411825"/>
              <a:chOff x="845575" y="2563700"/>
              <a:chExt cx="92400" cy="411825"/>
            </a:xfrm>
          </p:grpSpPr>
          <p:cxnSp>
            <p:nvCxnSpPr>
              <p:cNvPr id="224" name="Google Shape;224;p13"/>
              <p:cNvCxnSpPr/>
              <p:nvPr/>
            </p:nvCxnSpPr>
            <p:spPr>
              <a:xfrm>
                <a:off x="87792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225" name="Google Shape;225;p13"/>
              <p:cNvSpPr/>
              <p:nvPr/>
            </p:nvSpPr>
            <p:spPr>
              <a:xfrm>
                <a:off x="845575" y="2563700"/>
                <a:ext cx="92400" cy="92400"/>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6" name="Google Shape;226;p13"/>
            <p:cNvSpPr txBox="1"/>
            <p:nvPr/>
          </p:nvSpPr>
          <p:spPr>
            <a:xfrm>
              <a:off x="6532124" y="2697041"/>
              <a:ext cx="7458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2029</a:t>
              </a:r>
              <a:endParaRPr b="1" i="0" sz="1600" u="none" cap="none" strike="noStrike">
                <a:solidFill>
                  <a:srgbClr val="000000"/>
                </a:solidFill>
                <a:latin typeface="Roboto"/>
                <a:ea typeface="Roboto"/>
                <a:cs typeface="Roboto"/>
                <a:sym typeface="Roboto"/>
              </a:endParaRPr>
            </a:p>
          </p:txBody>
        </p:sp>
        <p:sp>
          <p:nvSpPr>
            <p:cNvPr id="227" name="Google Shape;227;p13"/>
            <p:cNvSpPr txBox="1"/>
            <p:nvPr/>
          </p:nvSpPr>
          <p:spPr>
            <a:xfrm>
              <a:off x="6366468" y="3473872"/>
              <a:ext cx="1462201" cy="943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Roboto"/>
                  <a:ea typeface="Roboto"/>
                  <a:cs typeface="Roboto"/>
                  <a:sym typeface="Roboto"/>
                </a:rPr>
                <a:t>Adoption of new Framework</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300"/>
                <a:buFont typeface="Arial"/>
                <a:buNone/>
              </a:pPr>
              <a:r>
                <a:rPr b="0" i="0" lang="en-AU" sz="1300" u="none" cap="none" strike="noStrike">
                  <a:solidFill>
                    <a:srgbClr val="000000"/>
                  </a:solidFill>
                  <a:latin typeface="Roboto"/>
                  <a:ea typeface="Roboto"/>
                  <a:cs typeface="Roboto"/>
                  <a:sym typeface="Roboto"/>
                </a:rPr>
                <a:t>By decision UN Statistical Commission (UNSC)</a:t>
              </a:r>
              <a:endParaRPr b="1" i="0" sz="1300" u="none" cap="none" strike="noStrike">
                <a:solidFill>
                  <a:srgbClr val="000000"/>
                </a:solidFill>
                <a:latin typeface="Roboto"/>
                <a:ea typeface="Roboto"/>
                <a:cs typeface="Roboto"/>
                <a:sym typeface="Roboto"/>
              </a:endParaRPr>
            </a:p>
          </p:txBody>
        </p:sp>
      </p:grpSp>
      <p:grpSp>
        <p:nvGrpSpPr>
          <p:cNvPr id="228" name="Google Shape;228;p13"/>
          <p:cNvGrpSpPr/>
          <p:nvPr/>
        </p:nvGrpSpPr>
        <p:grpSpPr>
          <a:xfrm>
            <a:off x="8644916" y="2223412"/>
            <a:ext cx="2785746" cy="2245097"/>
            <a:chOff x="5992589" y="1875053"/>
            <a:chExt cx="2089361" cy="1683865"/>
          </a:xfrm>
        </p:grpSpPr>
        <p:sp>
          <p:nvSpPr>
            <p:cNvPr id="229" name="Google Shape;229;p13"/>
            <p:cNvSpPr/>
            <p:nvPr/>
          </p:nvSpPr>
          <p:spPr>
            <a:xfrm>
              <a:off x="6330720" y="3058589"/>
              <a:ext cx="1751230" cy="152405"/>
            </a:xfrm>
            <a:prstGeom prst="rect">
              <a:avLst/>
            </a:prstGeom>
            <a:solidFill>
              <a:srgbClr val="00FF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3"/>
            <p:cNvSpPr txBox="1"/>
            <p:nvPr/>
          </p:nvSpPr>
          <p:spPr>
            <a:xfrm>
              <a:off x="5992589" y="3187518"/>
              <a:ext cx="745800" cy="371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2030</a:t>
              </a:r>
              <a:endParaRPr b="1" i="0" sz="1600" u="none" cap="none" strike="noStrike">
                <a:solidFill>
                  <a:srgbClr val="000000"/>
                </a:solidFill>
                <a:latin typeface="Roboto"/>
                <a:ea typeface="Roboto"/>
                <a:cs typeface="Roboto"/>
                <a:sym typeface="Roboto"/>
              </a:endParaRPr>
            </a:p>
          </p:txBody>
        </p:sp>
        <p:sp>
          <p:nvSpPr>
            <p:cNvPr id="231" name="Google Shape;231;p13"/>
            <p:cNvSpPr txBox="1"/>
            <p:nvPr/>
          </p:nvSpPr>
          <p:spPr>
            <a:xfrm>
              <a:off x="6259414" y="1875053"/>
              <a:ext cx="1683000" cy="943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Roboto"/>
                  <a:ea typeface="Roboto"/>
                  <a:cs typeface="Roboto"/>
                  <a:sym typeface="Roboto"/>
                </a:rPr>
                <a:t>Post-2030 Sustainable Development Global Policy Framework Launch</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100"/>
                <a:buFont typeface="Arial"/>
                <a:buNone/>
              </a:pPr>
              <a:r>
                <a:t/>
              </a:r>
              <a:endParaRPr b="1" i="0" sz="1100" u="none" cap="none" strike="noStrike">
                <a:solidFill>
                  <a:srgbClr val="000000"/>
                </a:solidFill>
                <a:latin typeface="Roboto"/>
                <a:ea typeface="Roboto"/>
                <a:cs typeface="Roboto"/>
                <a:sym typeface="Roboto"/>
              </a:endParaRPr>
            </a:p>
          </p:txBody>
        </p:sp>
      </p:grpSp>
      <p:sp>
        <p:nvSpPr>
          <p:cNvPr id="232" name="Google Shape;232;p13"/>
          <p:cNvSpPr txBox="1"/>
          <p:nvPr>
            <p:ph idx="1" type="body"/>
          </p:nvPr>
        </p:nvSpPr>
        <p:spPr>
          <a:xfrm>
            <a:off x="198238" y="1155322"/>
            <a:ext cx="10242300" cy="725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800"/>
              <a:buFont typeface="Arial"/>
              <a:buNone/>
            </a:pPr>
            <a:r>
              <a:rPr b="1" i="0" lang="en-AU" sz="2800" u="none" cap="none" strike="noStrike">
                <a:solidFill>
                  <a:srgbClr val="000000"/>
                </a:solidFill>
                <a:latin typeface="Arial"/>
                <a:ea typeface="Arial"/>
                <a:cs typeface="Arial"/>
                <a:sym typeface="Arial"/>
              </a:rPr>
              <a:t>Post-2030 Sustainable Development Outlook</a:t>
            </a:r>
            <a:endParaRPr b="1" i="0" sz="2800" u="none" cap="none" strike="noStrike">
              <a:solidFill>
                <a:srgbClr val="000000"/>
              </a:solidFill>
              <a:latin typeface="Arial"/>
              <a:ea typeface="Arial"/>
              <a:cs typeface="Arial"/>
              <a:sym typeface="Arial"/>
            </a:endParaRPr>
          </a:p>
        </p:txBody>
      </p:sp>
      <p:sp>
        <p:nvSpPr>
          <p:cNvPr id="233" name="Google Shape;233;p13"/>
          <p:cNvSpPr/>
          <p:nvPr/>
        </p:nvSpPr>
        <p:spPr>
          <a:xfrm>
            <a:off x="7947751" y="3806039"/>
            <a:ext cx="1159964" cy="198583"/>
          </a:xfrm>
          <a:prstGeom prst="rect">
            <a:avLst/>
          </a:prstGeom>
          <a:solidFill>
            <a:srgbClr val="0942A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4" name="Google Shape;234;p13"/>
          <p:cNvCxnSpPr/>
          <p:nvPr/>
        </p:nvCxnSpPr>
        <p:spPr>
          <a:xfrm rot="10800000">
            <a:off x="7952008" y="3833876"/>
            <a:ext cx="0" cy="479188"/>
          </a:xfrm>
          <a:prstGeom prst="straightConnector1">
            <a:avLst/>
          </a:prstGeom>
          <a:noFill/>
          <a:ln cap="flat" cmpd="sng" w="9525">
            <a:solidFill>
              <a:srgbClr val="000000"/>
            </a:solidFill>
            <a:prstDash val="solid"/>
            <a:round/>
            <a:headEnd len="sm" w="sm" type="none"/>
            <a:tailEnd len="sm" w="sm" type="none"/>
          </a:ln>
        </p:spPr>
      </p:cxnSp>
      <p:sp>
        <p:nvSpPr>
          <p:cNvPr id="235" name="Google Shape;235;p13"/>
          <p:cNvSpPr/>
          <p:nvPr/>
        </p:nvSpPr>
        <p:spPr>
          <a:xfrm rot="10800000">
            <a:off x="7890409" y="4259765"/>
            <a:ext cx="123197" cy="123197"/>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36" name="Google Shape;236;p13"/>
          <p:cNvCxnSpPr/>
          <p:nvPr/>
        </p:nvCxnSpPr>
        <p:spPr>
          <a:xfrm>
            <a:off x="9095380" y="3512773"/>
            <a:ext cx="0" cy="479188"/>
          </a:xfrm>
          <a:prstGeom prst="straightConnector1">
            <a:avLst/>
          </a:prstGeom>
          <a:noFill/>
          <a:ln cap="flat" cmpd="sng" w="9525">
            <a:solidFill>
              <a:srgbClr val="000000"/>
            </a:solidFill>
            <a:prstDash val="solid"/>
            <a:round/>
            <a:headEnd len="sm" w="sm" type="none"/>
            <a:tailEnd len="sm" w="sm" type="none"/>
          </a:ln>
        </p:spPr>
      </p:cxnSp>
      <p:sp>
        <p:nvSpPr>
          <p:cNvPr id="237" name="Google Shape;237;p13"/>
          <p:cNvSpPr/>
          <p:nvPr/>
        </p:nvSpPr>
        <p:spPr>
          <a:xfrm>
            <a:off x="9052254" y="3442875"/>
            <a:ext cx="123197" cy="123197"/>
          </a:xfrm>
          <a:prstGeom prst="ellipse">
            <a:avLst/>
          </a:prstGeom>
          <a:solidFill>
            <a:srgbClr val="00000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3"/>
          <p:cNvSpPr txBox="1"/>
          <p:nvPr/>
        </p:nvSpPr>
        <p:spPr>
          <a:xfrm>
            <a:off x="3974604" y="3968705"/>
            <a:ext cx="994375" cy="495188"/>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2100"/>
              </a:spcAft>
              <a:buClr>
                <a:srgbClr val="000000"/>
              </a:buClr>
              <a:buSzPts val="1600"/>
              <a:buFont typeface="Arial"/>
              <a:buNone/>
            </a:pPr>
            <a:r>
              <a:rPr b="1" i="0" lang="en-AU" sz="1600" u="none" cap="none" strike="noStrike">
                <a:solidFill>
                  <a:srgbClr val="000000"/>
                </a:solidFill>
                <a:latin typeface="Roboto"/>
                <a:ea typeface="Roboto"/>
                <a:cs typeface="Roboto"/>
                <a:sym typeface="Roboto"/>
              </a:rPr>
              <a:t>2026</a:t>
            </a:r>
            <a:endParaRPr b="1" i="0" sz="1600" u="none" cap="none" strike="noStrike">
              <a:solidFill>
                <a:srgbClr val="000000"/>
              </a:solidFill>
              <a:latin typeface="Roboto"/>
              <a:ea typeface="Roboto"/>
              <a:cs typeface="Roboto"/>
              <a:sym typeface="Roboto"/>
            </a:endParaRPr>
          </a:p>
        </p:txBody>
      </p:sp>
      <p:sp>
        <p:nvSpPr>
          <p:cNvPr id="239" name="Google Shape;239;p13"/>
          <p:cNvSpPr txBox="1"/>
          <p:nvPr/>
        </p:nvSpPr>
        <p:spPr>
          <a:xfrm>
            <a:off x="4751513" y="1985991"/>
            <a:ext cx="2384239" cy="1258368"/>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300"/>
              <a:buFont typeface="Arial"/>
              <a:buNone/>
            </a:pPr>
            <a:r>
              <a:rPr b="1" i="0" lang="en-AU" sz="1300" u="none" cap="none" strike="noStrike">
                <a:solidFill>
                  <a:srgbClr val="000000"/>
                </a:solidFill>
                <a:latin typeface="Roboto"/>
                <a:ea typeface="Roboto"/>
                <a:cs typeface="Roboto"/>
                <a:sym typeface="Roboto"/>
              </a:rPr>
              <a:t>Open Working Group Establishment</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oboto"/>
              <a:ea typeface="Roboto"/>
              <a:cs typeface="Roboto"/>
              <a:sym typeface="Roboto"/>
            </a:endParaRPr>
          </a:p>
          <a:p>
            <a:pPr indent="0" lvl="0" marL="0" marR="0" rtl="0" algn="l">
              <a:lnSpc>
                <a:spcPct val="100000"/>
              </a:lnSpc>
              <a:spcBef>
                <a:spcPts val="0"/>
              </a:spcBef>
              <a:spcAft>
                <a:spcPts val="2100"/>
              </a:spcAft>
              <a:buClr>
                <a:srgbClr val="000000"/>
              </a:buClr>
              <a:buSzPts val="1300"/>
              <a:buFont typeface="Arial"/>
              <a:buNone/>
            </a:pPr>
            <a:r>
              <a:rPr b="0" i="0" lang="en-AU" sz="1300" u="none" cap="none" strike="noStrike">
                <a:solidFill>
                  <a:srgbClr val="000000"/>
                </a:solidFill>
                <a:latin typeface="Roboto"/>
                <a:ea typeface="Roboto"/>
                <a:cs typeface="Roboto"/>
                <a:sym typeface="Roboto"/>
              </a:rPr>
              <a:t>Historically, this group was created three years prior to 2030 Agenda launch (2012)</a:t>
            </a:r>
            <a:endParaRPr b="1" i="0" sz="1300" u="none" cap="none" strike="noStrike">
              <a:solidFill>
                <a:srgbClr val="000000"/>
              </a:solidFill>
              <a:latin typeface="Roboto"/>
              <a:ea typeface="Roboto"/>
              <a:cs typeface="Roboto"/>
              <a:sym typeface="Roboto"/>
            </a:endParaRPr>
          </a:p>
        </p:txBody>
      </p:sp>
      <p:pic>
        <p:nvPicPr>
          <p:cNvPr descr="A picture containing logo&#10;&#10;Description automatically generated" id="240" name="Google Shape;240;p13"/>
          <p:cNvPicPr preferRelativeResize="0"/>
          <p:nvPr/>
        </p:nvPicPr>
        <p:blipFill rotWithShape="1">
          <a:blip r:embed="rId3">
            <a:alphaModFix/>
          </a:blip>
          <a:srcRect b="0" l="0" r="0" t="0"/>
          <a:stretch/>
        </p:blipFill>
        <p:spPr>
          <a:xfrm>
            <a:off x="175897" y="2268185"/>
            <a:ext cx="1149607" cy="438870"/>
          </a:xfrm>
          <a:prstGeom prst="rect">
            <a:avLst/>
          </a:prstGeom>
          <a:noFill/>
          <a:ln>
            <a:noFill/>
          </a:ln>
        </p:spPr>
      </p:pic>
      <p:pic>
        <p:nvPicPr>
          <p:cNvPr descr="Diagram&#10;&#10;Description automatically generated with medium confidence" id="241" name="Google Shape;241;p13"/>
          <p:cNvPicPr preferRelativeResize="0"/>
          <p:nvPr/>
        </p:nvPicPr>
        <p:blipFill rotWithShape="1">
          <a:blip r:embed="rId4">
            <a:alphaModFix/>
          </a:blip>
          <a:srcRect b="0" l="0" r="0" t="0"/>
          <a:stretch/>
        </p:blipFill>
        <p:spPr>
          <a:xfrm>
            <a:off x="125353" y="2695023"/>
            <a:ext cx="1260041" cy="640128"/>
          </a:xfrm>
          <a:prstGeom prst="rect">
            <a:avLst/>
          </a:prstGeom>
          <a:noFill/>
          <a:ln>
            <a:noFill/>
          </a:ln>
        </p:spPr>
      </p:pic>
      <p:pic>
        <p:nvPicPr>
          <p:cNvPr descr="United Nations Statistical Commission" id="242" name="Google Shape;242;p13"/>
          <p:cNvPicPr preferRelativeResize="0"/>
          <p:nvPr/>
        </p:nvPicPr>
        <p:blipFill rotWithShape="1">
          <a:blip r:embed="rId5">
            <a:alphaModFix/>
          </a:blip>
          <a:srcRect b="0" l="0" r="0" t="0"/>
          <a:stretch/>
        </p:blipFill>
        <p:spPr>
          <a:xfrm>
            <a:off x="2459266" y="5629265"/>
            <a:ext cx="2024063" cy="4701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idx="1" type="body"/>
          </p:nvPr>
        </p:nvSpPr>
        <p:spPr>
          <a:xfrm>
            <a:off x="0" y="5714400"/>
            <a:ext cx="12192000" cy="779100"/>
          </a:xfrm>
          <a:prstGeom prst="rect">
            <a:avLst/>
          </a:prstGeom>
          <a:solidFill>
            <a:schemeClr val="accent2"/>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1200"/>
              </a:spcBef>
              <a:spcAft>
                <a:spcPts val="0"/>
              </a:spcAft>
              <a:buNone/>
            </a:pPr>
            <a:r>
              <a:rPr b="1" lang="en-AU" sz="2400">
                <a:solidFill>
                  <a:srgbClr val="000000"/>
                </a:solidFill>
                <a:latin typeface="Arial"/>
                <a:ea typeface="Arial"/>
                <a:cs typeface="Arial"/>
                <a:sym typeface="Arial"/>
              </a:rPr>
              <a:t>2025: SDG CG &amp; WG Climate to partner, explore ways to create a fifth EO Support Sheet addressing indicator 13.2.2</a:t>
            </a:r>
            <a:endParaRPr b="1" sz="3200">
              <a:latin typeface="Arial"/>
              <a:ea typeface="Arial"/>
              <a:cs typeface="Arial"/>
              <a:sym typeface="Arial"/>
            </a:endParaRPr>
          </a:p>
        </p:txBody>
      </p:sp>
      <p:sp>
        <p:nvSpPr>
          <p:cNvPr id="248" name="Google Shape;248;p14"/>
          <p:cNvSpPr txBox="1"/>
          <p:nvPr>
            <p:ph type="title"/>
          </p:nvPr>
        </p:nvSpPr>
        <p:spPr>
          <a:xfrm>
            <a:off x="254650" y="185186"/>
            <a:ext cx="9105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AU"/>
              <a:t>SDG CG &amp; WG Climate</a:t>
            </a:r>
            <a:endParaRPr/>
          </a:p>
        </p:txBody>
      </p:sp>
      <p:sp>
        <p:nvSpPr>
          <p:cNvPr id="249" name="Google Shape;249;p14"/>
          <p:cNvSpPr txBox="1"/>
          <p:nvPr>
            <p:ph idx="1" type="body"/>
          </p:nvPr>
        </p:nvSpPr>
        <p:spPr>
          <a:xfrm>
            <a:off x="1372325" y="1126525"/>
            <a:ext cx="7447800" cy="179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SzPts val="2800"/>
              <a:buNone/>
            </a:pPr>
            <a:r>
              <a:rPr lang="en-AU" sz="2300">
                <a:solidFill>
                  <a:srgbClr val="000000"/>
                </a:solidFill>
                <a:latin typeface="Arial"/>
                <a:ea typeface="Arial"/>
                <a:cs typeface="Arial"/>
                <a:sym typeface="Arial"/>
              </a:rPr>
              <a:t>SDG 13: Take urgent action to combat climate change and its impacts</a:t>
            </a:r>
            <a:endParaRPr sz="2300">
              <a:solidFill>
                <a:srgbClr val="000000"/>
              </a:solidFill>
              <a:latin typeface="Arial"/>
              <a:ea typeface="Arial"/>
              <a:cs typeface="Arial"/>
              <a:sym typeface="Arial"/>
            </a:endParaRPr>
          </a:p>
          <a:p>
            <a:pPr indent="-374650" lvl="0" marL="457200" rtl="0" algn="l">
              <a:lnSpc>
                <a:spcPct val="90000"/>
              </a:lnSpc>
              <a:spcBef>
                <a:spcPts val="1200"/>
              </a:spcBef>
              <a:spcAft>
                <a:spcPts val="0"/>
              </a:spcAft>
              <a:buClr>
                <a:srgbClr val="000000"/>
              </a:buClr>
              <a:buSzPts val="2300"/>
              <a:buFont typeface="Arial"/>
              <a:buChar char="➔"/>
            </a:pPr>
            <a:r>
              <a:rPr lang="en-AU" sz="2300">
                <a:solidFill>
                  <a:srgbClr val="000000"/>
                </a:solidFill>
                <a:latin typeface="Arial"/>
                <a:ea typeface="Arial"/>
                <a:cs typeface="Arial"/>
                <a:sym typeface="Arial"/>
              </a:rPr>
              <a:t>Target 13.2: Integrate climate change measures into national policies, strategies and planning</a:t>
            </a:r>
            <a:endParaRPr sz="2300">
              <a:solidFill>
                <a:srgbClr val="000000"/>
              </a:solidFill>
              <a:latin typeface="Arial"/>
              <a:ea typeface="Arial"/>
              <a:cs typeface="Arial"/>
              <a:sym typeface="Arial"/>
            </a:endParaRPr>
          </a:p>
          <a:p>
            <a:pPr indent="-374650" lvl="1" marL="914400" rtl="0" algn="l">
              <a:lnSpc>
                <a:spcPct val="90000"/>
              </a:lnSpc>
              <a:spcBef>
                <a:spcPts val="0"/>
              </a:spcBef>
              <a:spcAft>
                <a:spcPts val="0"/>
              </a:spcAft>
              <a:buClr>
                <a:srgbClr val="000000"/>
              </a:buClr>
              <a:buSzPts val="2300"/>
              <a:buFont typeface="Arial"/>
              <a:buChar char="◆"/>
            </a:pPr>
            <a:r>
              <a:rPr b="1" lang="en-AU" sz="2300">
                <a:solidFill>
                  <a:srgbClr val="000000"/>
                </a:solidFill>
                <a:latin typeface="Arial"/>
                <a:ea typeface="Arial"/>
                <a:cs typeface="Arial"/>
                <a:sym typeface="Arial"/>
              </a:rPr>
              <a:t>Indicator 13.2.2: Total greenhouse gas emissions per year</a:t>
            </a:r>
            <a:endParaRPr b="1" sz="2300">
              <a:solidFill>
                <a:srgbClr val="000000"/>
              </a:solidFill>
              <a:latin typeface="Arial"/>
              <a:ea typeface="Arial"/>
              <a:cs typeface="Arial"/>
              <a:sym typeface="Arial"/>
            </a:endParaRPr>
          </a:p>
          <a:p>
            <a:pPr indent="0" lvl="0" marL="0" rtl="0" algn="l">
              <a:lnSpc>
                <a:spcPct val="90000"/>
              </a:lnSpc>
              <a:spcBef>
                <a:spcPts val="1200"/>
              </a:spcBef>
              <a:spcAft>
                <a:spcPts val="0"/>
              </a:spcAft>
              <a:buSzPts val="2800"/>
              <a:buNone/>
            </a:pPr>
            <a:r>
              <a:t/>
            </a:r>
            <a:endParaRPr i="1" sz="2300">
              <a:solidFill>
                <a:srgbClr val="000000"/>
              </a:solidFill>
              <a:latin typeface="Arial"/>
              <a:ea typeface="Arial"/>
              <a:cs typeface="Arial"/>
              <a:sym typeface="Arial"/>
            </a:endParaRPr>
          </a:p>
        </p:txBody>
      </p:sp>
      <p:pic>
        <p:nvPicPr>
          <p:cNvPr descr="Text&#10;&#10;Description automatically generated with low confidence" id="250" name="Google Shape;250;p14"/>
          <p:cNvPicPr preferRelativeResize="0"/>
          <p:nvPr/>
        </p:nvPicPr>
        <p:blipFill rotWithShape="1">
          <a:blip r:embed="rId3">
            <a:alphaModFix/>
          </a:blip>
          <a:srcRect b="0" l="0" r="0" t="0"/>
          <a:stretch/>
        </p:blipFill>
        <p:spPr>
          <a:xfrm>
            <a:off x="292013" y="3703857"/>
            <a:ext cx="3095114" cy="1787259"/>
          </a:xfrm>
          <a:prstGeom prst="rect">
            <a:avLst/>
          </a:prstGeom>
          <a:noFill/>
          <a:ln>
            <a:noFill/>
          </a:ln>
        </p:spPr>
      </p:pic>
      <p:sp>
        <p:nvSpPr>
          <p:cNvPr id="251" name="Google Shape;251;p14"/>
          <p:cNvSpPr txBox="1"/>
          <p:nvPr/>
        </p:nvSpPr>
        <p:spPr>
          <a:xfrm>
            <a:off x="3420600" y="3770100"/>
            <a:ext cx="6080100" cy="1791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chemeClr val="dk1"/>
              </a:buClr>
              <a:buSzPts val="2800"/>
              <a:buFont typeface="Noto Sans Symbols"/>
              <a:buNone/>
            </a:pPr>
            <a:r>
              <a:rPr b="1" i="1" lang="en-AU" sz="2000">
                <a:solidFill>
                  <a:srgbClr val="3F7E44"/>
                </a:solidFill>
              </a:rPr>
              <a:t>‘</a:t>
            </a:r>
            <a:r>
              <a:rPr b="1" i="1" lang="en-AU" sz="2000" u="none" cap="none" strike="noStrike">
                <a:solidFill>
                  <a:srgbClr val="3F7E44"/>
                </a:solidFill>
                <a:latin typeface="Arial"/>
                <a:ea typeface="Arial"/>
                <a:cs typeface="Arial"/>
                <a:sym typeface="Arial"/>
              </a:rPr>
              <a:t>80% of the SDGs are linked to climate. Both agendas are still compartmentalized and viewed in silos, putting their achievement at risk.</a:t>
            </a:r>
            <a:r>
              <a:rPr b="1" i="1" lang="en-AU" sz="2000">
                <a:solidFill>
                  <a:srgbClr val="3F7E44"/>
                </a:solidFill>
              </a:rPr>
              <a:t>’</a:t>
            </a:r>
            <a:endParaRPr b="0" i="1" sz="1400" u="none" cap="none" strike="noStrike">
              <a:solidFill>
                <a:srgbClr val="3F7E44"/>
              </a:solidFill>
              <a:latin typeface="Arial"/>
              <a:ea typeface="Arial"/>
              <a:cs typeface="Arial"/>
              <a:sym typeface="Arial"/>
            </a:endParaRPr>
          </a:p>
          <a:p>
            <a:pPr indent="0" lvl="0" marL="0" marR="0" rtl="0" algn="l">
              <a:lnSpc>
                <a:spcPct val="90000"/>
              </a:lnSpc>
              <a:spcBef>
                <a:spcPts val="1200"/>
              </a:spcBef>
              <a:spcAft>
                <a:spcPts val="0"/>
              </a:spcAft>
              <a:buClr>
                <a:schemeClr val="dk1"/>
              </a:buClr>
              <a:buSzPts val="2800"/>
              <a:buFont typeface="Noto Sans Symbols"/>
              <a:buNone/>
            </a:pPr>
            <a:r>
              <a:rPr b="0" i="0" lang="en-AU" sz="1400" u="none" cap="none" strike="noStrike">
                <a:solidFill>
                  <a:srgbClr val="000000"/>
                </a:solidFill>
                <a:latin typeface="Arial"/>
                <a:ea typeface="Arial"/>
                <a:cs typeface="Arial"/>
                <a:sym typeface="Arial"/>
              </a:rPr>
              <a:t>-Dennis Francis, President 78</a:t>
            </a:r>
            <a:r>
              <a:rPr b="0" baseline="30000" i="0" lang="en-AU" sz="1400" u="none" cap="none" strike="noStrike">
                <a:solidFill>
                  <a:srgbClr val="000000"/>
                </a:solidFill>
                <a:latin typeface="Arial"/>
                <a:ea typeface="Arial"/>
                <a:cs typeface="Arial"/>
                <a:sym typeface="Arial"/>
              </a:rPr>
              <a:t>th</a:t>
            </a:r>
            <a:r>
              <a:rPr b="0" i="0" lang="en-AU" sz="1400" u="none" cap="none" strike="noStrike">
                <a:solidFill>
                  <a:srgbClr val="000000"/>
                </a:solidFill>
                <a:latin typeface="Arial"/>
                <a:ea typeface="Arial"/>
                <a:cs typeface="Arial"/>
                <a:sym typeface="Arial"/>
              </a:rPr>
              <a:t> UN General Assembly</a:t>
            </a:r>
            <a:endParaRPr b="0" i="0" sz="1200" u="none" cap="none" strike="noStrike">
              <a:solidFill>
                <a:schemeClr val="dk1"/>
              </a:solidFill>
              <a:latin typeface="Arial"/>
              <a:ea typeface="Arial"/>
              <a:cs typeface="Arial"/>
              <a:sym typeface="Arial"/>
            </a:endParaRPr>
          </a:p>
        </p:txBody>
      </p:sp>
      <p:pic>
        <p:nvPicPr>
          <p:cNvPr descr="SDG 13.2: Integrate Climate Change Measures into Policies and Planning |  ICCROM | Our Collections Matter" id="252" name="Google Shape;252;p14"/>
          <p:cNvPicPr preferRelativeResize="0"/>
          <p:nvPr/>
        </p:nvPicPr>
        <p:blipFill rotWithShape="1">
          <a:blip r:embed="rId4">
            <a:alphaModFix/>
          </a:blip>
          <a:srcRect b="0" l="0" r="0" t="0"/>
          <a:stretch/>
        </p:blipFill>
        <p:spPr>
          <a:xfrm>
            <a:off x="-4" y="1126519"/>
            <a:ext cx="1389500" cy="1389475"/>
          </a:xfrm>
          <a:prstGeom prst="rect">
            <a:avLst/>
          </a:prstGeom>
          <a:noFill/>
          <a:ln>
            <a:noFill/>
          </a:ln>
        </p:spPr>
      </p:pic>
      <p:pic>
        <p:nvPicPr>
          <p:cNvPr id="253" name="Google Shape;253;p14"/>
          <p:cNvPicPr preferRelativeResize="0"/>
          <p:nvPr/>
        </p:nvPicPr>
        <p:blipFill>
          <a:blip r:embed="rId5">
            <a:alphaModFix/>
          </a:blip>
          <a:stretch>
            <a:fillRect/>
          </a:stretch>
        </p:blipFill>
        <p:spPr>
          <a:xfrm>
            <a:off x="9576908" y="2200700"/>
            <a:ext cx="2462692" cy="3386775"/>
          </a:xfrm>
          <a:prstGeom prst="rect">
            <a:avLst/>
          </a:prstGeom>
          <a:noFill/>
          <a:ln>
            <a:noFill/>
          </a:ln>
        </p:spPr>
      </p:pic>
      <p:pic>
        <p:nvPicPr>
          <p:cNvPr id="254" name="Google Shape;254;p14"/>
          <p:cNvPicPr preferRelativeResize="0"/>
          <p:nvPr/>
        </p:nvPicPr>
        <p:blipFill rotWithShape="1">
          <a:blip r:embed="rId6">
            <a:alphaModFix/>
          </a:blip>
          <a:srcRect b="25666" l="0" r="0" t="27325"/>
          <a:stretch/>
        </p:blipFill>
        <p:spPr>
          <a:xfrm>
            <a:off x="9001300" y="1137170"/>
            <a:ext cx="3095100" cy="8729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g30dde847ca2_0_8"/>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U"/>
              <a:t>SDGs &amp; Biodiversity </a:t>
            </a:r>
            <a:endParaRPr/>
          </a:p>
        </p:txBody>
      </p:sp>
      <p:sp>
        <p:nvSpPr>
          <p:cNvPr id="260" name="Google Shape;260;g30dde847ca2_0_8"/>
          <p:cNvSpPr txBox="1"/>
          <p:nvPr>
            <p:ph idx="1" type="body"/>
          </p:nvPr>
        </p:nvSpPr>
        <p:spPr>
          <a:xfrm>
            <a:off x="0" y="1297300"/>
            <a:ext cx="8535300" cy="4775400"/>
          </a:xfrm>
          <a:prstGeom prst="rect">
            <a:avLst/>
          </a:prstGeom>
        </p:spPr>
        <p:txBody>
          <a:bodyPr anchorCtr="0" anchor="t" bIns="45700" lIns="91425" spcFirstLastPara="1" rIns="91425" wrap="square" tIns="45700">
            <a:noAutofit/>
          </a:bodyPr>
          <a:lstStyle/>
          <a:p>
            <a:pPr indent="-365125" lvl="0" marL="457200" rtl="0" algn="l">
              <a:spcBef>
                <a:spcPts val="1000"/>
              </a:spcBef>
              <a:spcAft>
                <a:spcPts val="0"/>
              </a:spcAft>
              <a:buClr>
                <a:srgbClr val="212529"/>
              </a:buClr>
              <a:buSzPts val="2150"/>
              <a:buFont typeface="Arial"/>
              <a:buChar char="❖"/>
            </a:pPr>
            <a:r>
              <a:rPr lang="en-AU" sz="2150">
                <a:solidFill>
                  <a:srgbClr val="212529"/>
                </a:solidFill>
                <a:highlight>
                  <a:srgbClr val="FFFFFF"/>
                </a:highlight>
                <a:latin typeface="Arial"/>
                <a:ea typeface="Arial"/>
                <a:cs typeface="Arial"/>
                <a:sym typeface="Arial"/>
              </a:rPr>
              <a:t>UN 2024 Report: </a:t>
            </a:r>
            <a:r>
              <a:rPr b="1" lang="en-AU" sz="2050">
                <a:solidFill>
                  <a:srgbClr val="212529"/>
                </a:solidFill>
                <a:highlight>
                  <a:srgbClr val="FFFFFF"/>
                </a:highlight>
                <a:latin typeface="Arial"/>
                <a:ea typeface="Arial"/>
                <a:cs typeface="Arial"/>
                <a:sym typeface="Arial"/>
              </a:rPr>
              <a:t>only 17% of the Sustainable Development Goals (SDGs) are on track,</a:t>
            </a:r>
            <a:r>
              <a:rPr lang="en-AU" sz="2050">
                <a:solidFill>
                  <a:srgbClr val="212529"/>
                </a:solidFill>
                <a:highlight>
                  <a:srgbClr val="FFFFFF"/>
                </a:highlight>
                <a:latin typeface="Arial"/>
                <a:ea typeface="Arial"/>
                <a:cs typeface="Arial"/>
                <a:sym typeface="Arial"/>
              </a:rPr>
              <a:t> with progress stalled or regressed on over one-third of the goals. </a:t>
            </a:r>
            <a:endParaRPr sz="2050">
              <a:solidFill>
                <a:srgbClr val="212529"/>
              </a:solidFill>
              <a:highlight>
                <a:srgbClr val="FFFFFF"/>
              </a:highlight>
              <a:latin typeface="Arial"/>
              <a:ea typeface="Arial"/>
              <a:cs typeface="Arial"/>
              <a:sym typeface="Arial"/>
            </a:endParaRPr>
          </a:p>
          <a:p>
            <a:pPr indent="-365125" lvl="1" marL="914400" rtl="0" algn="l">
              <a:spcBef>
                <a:spcPts val="0"/>
              </a:spcBef>
              <a:spcAft>
                <a:spcPts val="0"/>
              </a:spcAft>
              <a:buClr>
                <a:srgbClr val="212529"/>
              </a:buClr>
              <a:buSzPts val="2150"/>
              <a:buFont typeface="Arial"/>
              <a:buChar char="▪"/>
            </a:pPr>
            <a:r>
              <a:rPr lang="en-AU" sz="2050">
                <a:solidFill>
                  <a:srgbClr val="212529"/>
                </a:solidFill>
                <a:highlight>
                  <a:srgbClr val="FFFFFF"/>
                </a:highlight>
                <a:latin typeface="Arial"/>
                <a:ea typeface="Arial"/>
                <a:cs typeface="Arial"/>
                <a:sym typeface="Arial"/>
              </a:rPr>
              <a:t>Deep transformative solutions are urgently needed.</a:t>
            </a:r>
            <a:endParaRPr sz="2050">
              <a:solidFill>
                <a:srgbClr val="212529"/>
              </a:solidFill>
              <a:highlight>
                <a:srgbClr val="FFFFFF"/>
              </a:highlight>
              <a:latin typeface="Arial"/>
              <a:ea typeface="Arial"/>
              <a:cs typeface="Arial"/>
              <a:sym typeface="Arial"/>
            </a:endParaRPr>
          </a:p>
          <a:p>
            <a:pPr indent="-358775" lvl="1" marL="914400" rtl="0" algn="l">
              <a:spcBef>
                <a:spcPts val="0"/>
              </a:spcBef>
              <a:spcAft>
                <a:spcPts val="0"/>
              </a:spcAft>
              <a:buClr>
                <a:srgbClr val="212529"/>
              </a:buClr>
              <a:buSzPts val="2050"/>
              <a:buFont typeface="Arial"/>
              <a:buChar char="▪"/>
            </a:pPr>
            <a:r>
              <a:rPr b="1" lang="en-AU" sz="2050">
                <a:solidFill>
                  <a:srgbClr val="212529"/>
                </a:solidFill>
                <a:highlight>
                  <a:srgbClr val="FFFFFF"/>
                </a:highlight>
                <a:latin typeface="Arial"/>
                <a:ea typeface="Arial"/>
                <a:cs typeface="Arial"/>
                <a:sym typeface="Arial"/>
              </a:rPr>
              <a:t>80 % of SDG targets directly linked to climate,</a:t>
            </a:r>
            <a:r>
              <a:rPr lang="en-AU" sz="2050">
                <a:solidFill>
                  <a:srgbClr val="212529"/>
                </a:solidFill>
                <a:highlight>
                  <a:srgbClr val="FFFFFF"/>
                </a:highlight>
                <a:latin typeface="Arial"/>
                <a:ea typeface="Arial"/>
                <a:cs typeface="Arial"/>
                <a:sym typeface="Arial"/>
              </a:rPr>
              <a:t> </a:t>
            </a:r>
            <a:endParaRPr sz="2150">
              <a:solidFill>
                <a:srgbClr val="212529"/>
              </a:solidFill>
              <a:highlight>
                <a:srgbClr val="FFFFFF"/>
              </a:highlight>
              <a:latin typeface="Arial"/>
              <a:ea typeface="Arial"/>
              <a:cs typeface="Arial"/>
              <a:sym typeface="Arial"/>
            </a:endParaRPr>
          </a:p>
          <a:p>
            <a:pPr indent="0" lvl="0" marL="0" rtl="0" algn="l">
              <a:spcBef>
                <a:spcPts val="1000"/>
              </a:spcBef>
              <a:spcAft>
                <a:spcPts val="0"/>
              </a:spcAft>
              <a:buNone/>
            </a:pPr>
            <a:r>
              <a:t/>
            </a:r>
            <a:endParaRPr sz="2150">
              <a:solidFill>
                <a:srgbClr val="212529"/>
              </a:solidFill>
              <a:highlight>
                <a:srgbClr val="FFFFFF"/>
              </a:highlight>
              <a:latin typeface="Arial"/>
              <a:ea typeface="Arial"/>
              <a:cs typeface="Arial"/>
              <a:sym typeface="Arial"/>
            </a:endParaRPr>
          </a:p>
          <a:p>
            <a:pPr indent="-365125" lvl="0" marL="457200" rtl="0" algn="l">
              <a:spcBef>
                <a:spcPts val="1000"/>
              </a:spcBef>
              <a:spcAft>
                <a:spcPts val="0"/>
              </a:spcAft>
              <a:buClr>
                <a:srgbClr val="212529"/>
              </a:buClr>
              <a:buSzPts val="2150"/>
              <a:buFont typeface="Arial"/>
              <a:buChar char="❖"/>
            </a:pPr>
            <a:r>
              <a:rPr lang="en-AU" sz="2150">
                <a:solidFill>
                  <a:srgbClr val="212529"/>
                </a:solidFill>
                <a:highlight>
                  <a:srgbClr val="FFFFFF"/>
                </a:highlight>
                <a:latin typeface="Arial"/>
                <a:ea typeface="Arial"/>
                <a:cs typeface="Arial"/>
                <a:sym typeface="Arial"/>
              </a:rPr>
              <a:t>2023 IUCN Report:</a:t>
            </a:r>
            <a:endParaRPr sz="2150">
              <a:solidFill>
                <a:srgbClr val="212529"/>
              </a:solidFill>
              <a:highlight>
                <a:srgbClr val="FFFFFF"/>
              </a:highlight>
              <a:latin typeface="Arial"/>
              <a:ea typeface="Arial"/>
              <a:cs typeface="Arial"/>
              <a:sym typeface="Arial"/>
            </a:endParaRPr>
          </a:p>
          <a:p>
            <a:pPr indent="-365125" lvl="1" marL="914400" rtl="0" algn="l">
              <a:spcBef>
                <a:spcPts val="0"/>
              </a:spcBef>
              <a:spcAft>
                <a:spcPts val="0"/>
              </a:spcAft>
              <a:buClr>
                <a:srgbClr val="212529"/>
              </a:buClr>
              <a:buSzPts val="2150"/>
              <a:buFont typeface="Arial"/>
              <a:buChar char="▪"/>
            </a:pPr>
            <a:r>
              <a:rPr lang="en-AU" sz="2050">
                <a:solidFill>
                  <a:srgbClr val="212529"/>
                </a:solidFill>
                <a:highlight>
                  <a:srgbClr val="FFFFFF"/>
                </a:highlight>
                <a:latin typeface="Arial"/>
                <a:ea typeface="Arial"/>
                <a:cs typeface="Arial"/>
                <a:sym typeface="Arial"/>
              </a:rPr>
              <a:t>State of biodiversity is in severe </a:t>
            </a:r>
            <a:r>
              <a:rPr b="1" lang="en-AU" sz="2050">
                <a:solidFill>
                  <a:srgbClr val="212529"/>
                </a:solidFill>
                <a:highlight>
                  <a:srgbClr val="FFFFFF"/>
                </a:highlight>
                <a:latin typeface="Arial"/>
                <a:ea typeface="Arial"/>
                <a:cs typeface="Arial"/>
                <a:sym typeface="Arial"/>
              </a:rPr>
              <a:t>decline</a:t>
            </a:r>
            <a:r>
              <a:rPr lang="en-AU" sz="2050">
                <a:solidFill>
                  <a:srgbClr val="212529"/>
                </a:solidFill>
                <a:highlight>
                  <a:srgbClr val="FFFFFF"/>
                </a:highlight>
                <a:latin typeface="Arial"/>
                <a:ea typeface="Arial"/>
                <a:cs typeface="Arial"/>
                <a:sym typeface="Arial"/>
              </a:rPr>
              <a:t>, with deforestation, land degradation and species extinctions all moving in the wrong direction to meet the Sustainable Development Goals</a:t>
            </a:r>
            <a:endParaRPr sz="2050">
              <a:solidFill>
                <a:srgbClr val="212529"/>
              </a:solidFill>
              <a:highlight>
                <a:srgbClr val="FFFFFF"/>
              </a:highlight>
              <a:latin typeface="Arial"/>
              <a:ea typeface="Arial"/>
              <a:cs typeface="Arial"/>
              <a:sym typeface="Arial"/>
            </a:endParaRPr>
          </a:p>
          <a:p>
            <a:pPr indent="-365125" lvl="1" marL="914400" rtl="0" algn="l">
              <a:spcBef>
                <a:spcPts val="0"/>
              </a:spcBef>
              <a:spcAft>
                <a:spcPts val="0"/>
              </a:spcAft>
              <a:buClr>
                <a:srgbClr val="212529"/>
              </a:buClr>
              <a:buSzPts val="2150"/>
              <a:buFont typeface="Arial"/>
              <a:buChar char="▪"/>
            </a:pPr>
            <a:r>
              <a:rPr lang="en-AU" sz="2150">
                <a:solidFill>
                  <a:srgbClr val="212529"/>
                </a:solidFill>
                <a:highlight>
                  <a:srgbClr val="FFFFFF"/>
                </a:highlight>
                <a:latin typeface="Arial"/>
                <a:ea typeface="Arial"/>
                <a:cs typeface="Arial"/>
                <a:sym typeface="Arial"/>
              </a:rPr>
              <a:t>more than </a:t>
            </a:r>
            <a:r>
              <a:rPr b="1" lang="en-AU" sz="2150">
                <a:solidFill>
                  <a:srgbClr val="212529"/>
                </a:solidFill>
                <a:highlight>
                  <a:srgbClr val="FFFFFF"/>
                </a:highlight>
                <a:latin typeface="Arial"/>
                <a:ea typeface="Arial"/>
                <a:cs typeface="Arial"/>
                <a:sym typeface="Arial"/>
              </a:rPr>
              <a:t>12,000 species are affected by climate change </a:t>
            </a:r>
            <a:r>
              <a:rPr lang="en-AU" sz="2150">
                <a:solidFill>
                  <a:srgbClr val="212529"/>
                </a:solidFill>
                <a:highlight>
                  <a:srgbClr val="FFFFFF"/>
                </a:highlight>
                <a:latin typeface="Arial"/>
                <a:ea typeface="Arial"/>
                <a:cs typeface="Arial"/>
                <a:sym typeface="Arial"/>
              </a:rPr>
              <a:t>according to the IUCN Red List of Threatened Species™</a:t>
            </a:r>
            <a:endParaRPr sz="4300"/>
          </a:p>
        </p:txBody>
      </p:sp>
      <p:sp>
        <p:nvSpPr>
          <p:cNvPr id="261" name="Google Shape;261;g30dde847ca2_0_8"/>
          <p:cNvSpPr txBox="1"/>
          <p:nvPr>
            <p:ph idx="2" type="body"/>
          </p:nvPr>
        </p:nvSpPr>
        <p:spPr>
          <a:xfrm>
            <a:off x="8535300" y="3876300"/>
            <a:ext cx="3354900" cy="3475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AU" sz="1950">
                <a:solidFill>
                  <a:srgbClr val="92D050"/>
                </a:solidFill>
                <a:highlight>
                  <a:srgbClr val="FFFFFF"/>
                </a:highlight>
                <a:latin typeface="Arial"/>
                <a:ea typeface="Arial"/>
                <a:cs typeface="Arial"/>
                <a:sym typeface="Arial"/>
              </a:rPr>
              <a:t>“</a:t>
            </a:r>
            <a:r>
              <a:rPr b="1" i="1" lang="en-AU" sz="1950">
                <a:solidFill>
                  <a:srgbClr val="92D050"/>
                </a:solidFill>
                <a:highlight>
                  <a:srgbClr val="FFFFFF"/>
                </a:highlight>
                <a:latin typeface="Arial"/>
                <a:ea typeface="Arial"/>
                <a:cs typeface="Arial"/>
                <a:sym typeface="Arial"/>
              </a:rPr>
              <a:t>A sustainable future is only possible with healthy nature at its core (...)</a:t>
            </a:r>
            <a:r>
              <a:rPr b="1" lang="en-AU" sz="1950">
                <a:solidFill>
                  <a:srgbClr val="92D050"/>
                </a:solidFill>
                <a:highlight>
                  <a:srgbClr val="FFFFFF"/>
                </a:highlight>
                <a:latin typeface="Arial"/>
                <a:ea typeface="Arial"/>
                <a:cs typeface="Arial"/>
                <a:sym typeface="Arial"/>
              </a:rPr>
              <a:t>” </a:t>
            </a:r>
            <a:endParaRPr b="1" sz="1950">
              <a:solidFill>
                <a:srgbClr val="92D050"/>
              </a:solidFill>
              <a:highlight>
                <a:srgbClr val="FFFFFF"/>
              </a:highlight>
              <a:latin typeface="Arial"/>
              <a:ea typeface="Arial"/>
              <a:cs typeface="Arial"/>
              <a:sym typeface="Arial"/>
            </a:endParaRPr>
          </a:p>
          <a:p>
            <a:pPr indent="0" lvl="0" marL="0" rtl="0" algn="l">
              <a:spcBef>
                <a:spcPts val="1000"/>
              </a:spcBef>
              <a:spcAft>
                <a:spcPts val="0"/>
              </a:spcAft>
              <a:buNone/>
            </a:pPr>
            <a:r>
              <a:rPr lang="en-AU" sz="1750">
                <a:solidFill>
                  <a:srgbClr val="212529"/>
                </a:solidFill>
                <a:highlight>
                  <a:srgbClr val="FFFFFF"/>
                </a:highlight>
                <a:latin typeface="Arial"/>
                <a:ea typeface="Arial"/>
                <a:cs typeface="Arial"/>
                <a:sym typeface="Arial"/>
              </a:rPr>
              <a:t>Dr Grethel Aguilar, Acting Director General of IUCN. September 2023</a:t>
            </a:r>
            <a:endParaRPr sz="1750">
              <a:solidFill>
                <a:srgbClr val="212529"/>
              </a:solidFill>
              <a:highlight>
                <a:srgbClr val="FFFFFF"/>
              </a:highlight>
              <a:latin typeface="Arial"/>
              <a:ea typeface="Arial"/>
              <a:cs typeface="Arial"/>
              <a:sym typeface="Arial"/>
            </a:endParaRPr>
          </a:p>
        </p:txBody>
      </p:sp>
      <p:pic>
        <p:nvPicPr>
          <p:cNvPr id="262" name="Google Shape;262;g30dde847ca2_0_8"/>
          <p:cNvPicPr preferRelativeResize="0"/>
          <p:nvPr/>
        </p:nvPicPr>
        <p:blipFill>
          <a:blip r:embed="rId3">
            <a:alphaModFix/>
          </a:blip>
          <a:stretch>
            <a:fillRect/>
          </a:stretch>
        </p:blipFill>
        <p:spPr>
          <a:xfrm>
            <a:off x="8951073" y="1181963"/>
            <a:ext cx="2003321" cy="2441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g30dde847ca2_0_21"/>
          <p:cNvSpPr txBox="1"/>
          <p:nvPr>
            <p:ph idx="1" type="body"/>
          </p:nvPr>
        </p:nvSpPr>
        <p:spPr>
          <a:xfrm>
            <a:off x="176050" y="1041300"/>
            <a:ext cx="5508900" cy="4273800"/>
          </a:xfrm>
          <a:prstGeom prst="rect">
            <a:avLst/>
          </a:prstGeom>
        </p:spPr>
        <p:txBody>
          <a:bodyPr anchorCtr="0" anchor="t" bIns="45700" lIns="91425" spcFirstLastPara="1" rIns="91425" wrap="square" tIns="45700">
            <a:noAutofit/>
          </a:bodyPr>
          <a:lstStyle/>
          <a:p>
            <a:pPr indent="0" lvl="8" marL="0" rtl="0" algn="l">
              <a:lnSpc>
                <a:spcPct val="90000"/>
              </a:lnSpc>
              <a:spcBef>
                <a:spcPts val="1200"/>
              </a:spcBef>
              <a:spcAft>
                <a:spcPts val="0"/>
              </a:spcAft>
              <a:buClr>
                <a:schemeClr val="dk1"/>
              </a:buClr>
              <a:buSzPts val="2000"/>
              <a:buFont typeface="Arial"/>
              <a:buNone/>
            </a:pPr>
            <a:r>
              <a:rPr b="1" lang="en-AU" sz="2500" u="sng">
                <a:solidFill>
                  <a:schemeClr val="accent2"/>
                </a:solidFill>
                <a:latin typeface="Arial"/>
                <a:ea typeface="Arial"/>
                <a:cs typeface="Arial"/>
                <a:sym typeface="Arial"/>
              </a:rPr>
              <a:t>Plenary Discussion…</a:t>
            </a:r>
            <a:endParaRPr b="1" sz="2500">
              <a:solidFill>
                <a:schemeClr val="accent2"/>
              </a:solidFill>
              <a:latin typeface="Arial"/>
              <a:ea typeface="Arial"/>
              <a:cs typeface="Arial"/>
              <a:sym typeface="Arial"/>
            </a:endParaRPr>
          </a:p>
          <a:p>
            <a:pPr indent="-279400" lvl="8" marL="342900" rtl="0" algn="l">
              <a:lnSpc>
                <a:spcPct val="90000"/>
              </a:lnSpc>
              <a:spcBef>
                <a:spcPts val="1200"/>
              </a:spcBef>
              <a:spcAft>
                <a:spcPts val="0"/>
              </a:spcAft>
              <a:buSzPts val="1800"/>
              <a:buFont typeface="Arial"/>
              <a:buChar char="•"/>
            </a:pPr>
            <a:r>
              <a:rPr lang="en-AU" sz="1800">
                <a:latin typeface="Arial"/>
                <a:ea typeface="Arial"/>
                <a:cs typeface="Arial"/>
                <a:sym typeface="Arial"/>
              </a:rPr>
              <a:t>SDGs remain the </a:t>
            </a:r>
            <a:r>
              <a:rPr b="1" lang="en-AU" sz="1800">
                <a:latin typeface="Arial"/>
                <a:ea typeface="Arial"/>
                <a:cs typeface="Arial"/>
                <a:sym typeface="Arial"/>
              </a:rPr>
              <a:t>least resourced </a:t>
            </a:r>
            <a:r>
              <a:rPr lang="en-AU" sz="1800">
                <a:latin typeface="Arial"/>
                <a:ea typeface="Arial"/>
                <a:cs typeface="Arial"/>
                <a:sym typeface="Arial"/>
              </a:rPr>
              <a:t>of all 4 CEOS Priorities … but additional effort to fully support the SDG Framework is needed</a:t>
            </a:r>
            <a:endParaRPr sz="1800">
              <a:latin typeface="Arial"/>
              <a:ea typeface="Arial"/>
              <a:cs typeface="Arial"/>
              <a:sym typeface="Arial"/>
            </a:endParaRPr>
          </a:p>
          <a:p>
            <a:pPr indent="-279400" lvl="8" marL="342900" rtl="0" algn="l">
              <a:lnSpc>
                <a:spcPct val="90000"/>
              </a:lnSpc>
              <a:spcBef>
                <a:spcPts val="1200"/>
              </a:spcBef>
              <a:spcAft>
                <a:spcPts val="0"/>
              </a:spcAft>
              <a:buSzPts val="1800"/>
              <a:buFont typeface="Arial"/>
              <a:buChar char="•"/>
            </a:pPr>
            <a:r>
              <a:rPr b="1" lang="en-AU" sz="1800">
                <a:latin typeface="Arial"/>
                <a:ea typeface="Arial"/>
                <a:cs typeface="Arial"/>
                <a:sym typeface="Arial"/>
              </a:rPr>
              <a:t>Strategy </a:t>
            </a:r>
            <a:r>
              <a:rPr lang="en-AU" sz="1800">
                <a:latin typeface="Arial"/>
                <a:ea typeface="Arial"/>
                <a:cs typeface="Arial"/>
                <a:sym typeface="Arial"/>
              </a:rPr>
              <a:t>led by SIT Chair - how to ensure its continuity</a:t>
            </a:r>
            <a:endParaRPr sz="1800">
              <a:latin typeface="Arial"/>
              <a:ea typeface="Arial"/>
              <a:cs typeface="Arial"/>
              <a:sym typeface="Arial"/>
            </a:endParaRPr>
          </a:p>
          <a:p>
            <a:pPr indent="-279400" lvl="8" marL="342900" rtl="0" algn="l">
              <a:lnSpc>
                <a:spcPct val="90000"/>
              </a:lnSpc>
              <a:spcBef>
                <a:spcPts val="1200"/>
              </a:spcBef>
              <a:spcAft>
                <a:spcPts val="0"/>
              </a:spcAft>
              <a:buSzPts val="1800"/>
              <a:buFont typeface="Arial"/>
              <a:buChar char="•"/>
            </a:pPr>
            <a:r>
              <a:rPr b="1" lang="en-AU" sz="1800">
                <a:latin typeface="Arial"/>
                <a:ea typeface="Arial"/>
                <a:cs typeface="Arial"/>
                <a:sym typeface="Arial"/>
              </a:rPr>
              <a:t>External engagement: </a:t>
            </a:r>
            <a:r>
              <a:rPr lang="en-AU" sz="1800">
                <a:latin typeface="Arial"/>
                <a:ea typeface="Arial"/>
                <a:cs typeface="Arial"/>
                <a:sym typeface="Arial"/>
              </a:rPr>
              <a:t>supported by CEO/SIT Chair/Chair: UNCCD &amp; UN-GGIM: by providing EO-based information to influence policy development and implementation</a:t>
            </a:r>
            <a:endParaRPr sz="1800"/>
          </a:p>
        </p:txBody>
      </p:sp>
      <p:sp>
        <p:nvSpPr>
          <p:cNvPr id="268" name="Google Shape;268;g30dde847ca2_0_21"/>
          <p:cNvSpPr txBox="1"/>
          <p:nvPr>
            <p:ph type="title"/>
          </p:nvPr>
        </p:nvSpPr>
        <p:spPr>
          <a:xfrm>
            <a:off x="176048" y="175939"/>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U" sz="4300"/>
              <a:t>CEOS Strategic direction on SDG</a:t>
            </a:r>
            <a:endParaRPr sz="4300"/>
          </a:p>
        </p:txBody>
      </p:sp>
      <p:sp>
        <p:nvSpPr>
          <p:cNvPr id="269" name="Google Shape;269;g30dde847ca2_0_21"/>
          <p:cNvSpPr txBox="1"/>
          <p:nvPr/>
        </p:nvSpPr>
        <p:spPr>
          <a:xfrm>
            <a:off x="6190200" y="1041300"/>
            <a:ext cx="6001800" cy="522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200"/>
              </a:spcBef>
              <a:spcAft>
                <a:spcPts val="0"/>
              </a:spcAft>
              <a:buNone/>
            </a:pPr>
            <a:r>
              <a:rPr b="1" lang="en-AU" sz="2500" u="sng">
                <a:solidFill>
                  <a:schemeClr val="accent2"/>
                </a:solidFill>
              </a:rPr>
              <a:t>… to potentially deliver in 2025:</a:t>
            </a:r>
            <a:endParaRPr sz="1800">
              <a:solidFill>
                <a:schemeClr val="dk1"/>
              </a:solidFill>
            </a:endParaRPr>
          </a:p>
          <a:p>
            <a:pPr indent="-342900" lvl="0" marL="457200" rtl="0" algn="l">
              <a:lnSpc>
                <a:spcPct val="90000"/>
              </a:lnSpc>
              <a:spcBef>
                <a:spcPts val="1200"/>
              </a:spcBef>
              <a:spcAft>
                <a:spcPts val="0"/>
              </a:spcAft>
              <a:buClr>
                <a:schemeClr val="dk1"/>
              </a:buClr>
              <a:buSzPts val="1800"/>
              <a:buFont typeface="Arial"/>
              <a:buChar char="❖"/>
            </a:pPr>
            <a:r>
              <a:rPr lang="en-AU" sz="1800">
                <a:solidFill>
                  <a:schemeClr val="dk1"/>
                </a:solidFill>
              </a:rPr>
              <a:t>EO Support Sheets annual updates</a:t>
            </a:r>
            <a:endParaRPr sz="1800">
              <a:solidFill>
                <a:schemeClr val="dk1"/>
              </a:solidFill>
            </a:endParaRPr>
          </a:p>
          <a:p>
            <a:pPr indent="-368300" lvl="0" marL="457200" rtl="0" algn="l">
              <a:lnSpc>
                <a:spcPct val="90000"/>
              </a:lnSpc>
              <a:spcBef>
                <a:spcPts val="1200"/>
              </a:spcBef>
              <a:spcAft>
                <a:spcPts val="0"/>
              </a:spcAft>
              <a:buClr>
                <a:schemeClr val="dk1"/>
              </a:buClr>
              <a:buSzPts val="2200"/>
              <a:buFont typeface="Arial"/>
              <a:buChar char="❖"/>
            </a:pPr>
            <a:r>
              <a:rPr lang="en-AU" sz="1800">
                <a:solidFill>
                  <a:schemeClr val="dk1"/>
                </a:solidFill>
              </a:rPr>
              <a:t>Exploring ways to produce a </a:t>
            </a:r>
            <a:r>
              <a:rPr b="1" lang="en-AU" sz="1800">
                <a:solidFill>
                  <a:schemeClr val="dk1"/>
                </a:solidFill>
              </a:rPr>
              <a:t>5</a:t>
            </a:r>
            <a:r>
              <a:rPr b="1" baseline="30000" lang="en-AU" sz="1800">
                <a:solidFill>
                  <a:schemeClr val="dk1"/>
                </a:solidFill>
              </a:rPr>
              <a:t>th</a:t>
            </a:r>
            <a:r>
              <a:rPr b="1" lang="en-AU" sz="1800">
                <a:solidFill>
                  <a:schemeClr val="dk1"/>
                </a:solidFill>
              </a:rPr>
              <a:t> EO Support Sheet </a:t>
            </a:r>
            <a:r>
              <a:rPr lang="en-AU" sz="1800">
                <a:solidFill>
                  <a:schemeClr val="dk1"/>
                </a:solidFill>
              </a:rPr>
              <a:t>– GHG Emissions (UNFCCC and WG Climate)</a:t>
            </a:r>
            <a:endParaRPr sz="1800">
              <a:solidFill>
                <a:schemeClr val="dk1"/>
              </a:solidFill>
            </a:endParaRPr>
          </a:p>
          <a:p>
            <a:pPr indent="-368300" lvl="0" marL="457200" rtl="0" algn="l">
              <a:lnSpc>
                <a:spcPct val="90000"/>
              </a:lnSpc>
              <a:spcBef>
                <a:spcPts val="1200"/>
              </a:spcBef>
              <a:spcAft>
                <a:spcPts val="0"/>
              </a:spcAft>
              <a:buClr>
                <a:schemeClr val="dk1"/>
              </a:buClr>
              <a:buSzPts val="2200"/>
              <a:buFont typeface="Arial"/>
              <a:buChar char="❖"/>
            </a:pPr>
            <a:r>
              <a:rPr lang="en-AU" sz="1800">
                <a:solidFill>
                  <a:schemeClr val="dk1"/>
                </a:solidFill>
              </a:rPr>
              <a:t>Multiple requests from </a:t>
            </a:r>
            <a:r>
              <a:rPr b="1" lang="en-AU" sz="1800">
                <a:solidFill>
                  <a:schemeClr val="dk1"/>
                </a:solidFill>
              </a:rPr>
              <a:t>UNCCD </a:t>
            </a:r>
            <a:r>
              <a:rPr lang="en-AU" sz="1800">
                <a:solidFill>
                  <a:schemeClr val="dk1"/>
                </a:solidFill>
              </a:rPr>
              <a:t>– evaluation underway</a:t>
            </a:r>
            <a:endParaRPr sz="1800">
              <a:solidFill>
                <a:schemeClr val="dk1"/>
              </a:solidFill>
              <a:latin typeface="Montserrat"/>
              <a:ea typeface="Montserrat"/>
              <a:cs typeface="Montserrat"/>
              <a:sym typeface="Montserrat"/>
            </a:endParaRPr>
          </a:p>
          <a:p>
            <a:pPr indent="-368300" lvl="0" marL="457200" rtl="0" algn="l">
              <a:lnSpc>
                <a:spcPct val="90000"/>
              </a:lnSpc>
              <a:spcBef>
                <a:spcPts val="1200"/>
              </a:spcBef>
              <a:spcAft>
                <a:spcPts val="0"/>
              </a:spcAft>
              <a:buClr>
                <a:schemeClr val="dk1"/>
              </a:buClr>
              <a:buSzPts val="2200"/>
              <a:buFont typeface="Arial"/>
              <a:buChar char="❖"/>
            </a:pPr>
            <a:r>
              <a:rPr lang="en-AU" sz="1800">
                <a:solidFill>
                  <a:schemeClr val="dk1"/>
                </a:solidFill>
              </a:rPr>
              <a:t>Partner with any follow-on activities of</a:t>
            </a:r>
            <a:r>
              <a:rPr b="1" lang="en-AU" sz="1800">
                <a:solidFill>
                  <a:schemeClr val="dk1"/>
                </a:solidFill>
              </a:rPr>
              <a:t> Ecosystem Extent Task Team/Biodiversity </a:t>
            </a:r>
            <a:r>
              <a:rPr lang="en-AU" sz="1800">
                <a:solidFill>
                  <a:schemeClr val="dk1"/>
                </a:solidFill>
              </a:rPr>
              <a:t>- key to demonstrate the value of integration of optical/radar/hyperspectral</a:t>
            </a:r>
            <a:endParaRPr sz="1800">
              <a:solidFill>
                <a:schemeClr val="dk1"/>
              </a:solidFill>
              <a:latin typeface="Montserrat"/>
              <a:ea typeface="Montserrat"/>
              <a:cs typeface="Montserrat"/>
              <a:sym typeface="Montserrat"/>
            </a:endParaRPr>
          </a:p>
          <a:p>
            <a:pPr indent="-368300" lvl="0" marL="457200" rtl="0" algn="l">
              <a:lnSpc>
                <a:spcPct val="90000"/>
              </a:lnSpc>
              <a:spcBef>
                <a:spcPts val="1200"/>
              </a:spcBef>
              <a:spcAft>
                <a:spcPts val="0"/>
              </a:spcAft>
              <a:buClr>
                <a:schemeClr val="dk1"/>
              </a:buClr>
              <a:buSzPts val="2200"/>
              <a:buFont typeface="Arial"/>
              <a:buChar char="❖"/>
            </a:pPr>
            <a:r>
              <a:rPr lang="en-AU" sz="1800">
                <a:solidFill>
                  <a:schemeClr val="dk1"/>
                </a:solidFill>
              </a:rPr>
              <a:t>“Rescuing SDGs” </a:t>
            </a:r>
            <a:r>
              <a:rPr b="1" lang="en-AU" sz="1800">
                <a:solidFill>
                  <a:schemeClr val="dk1"/>
                </a:solidFill>
              </a:rPr>
              <a:t>paper </a:t>
            </a:r>
            <a:r>
              <a:rPr lang="en-AU" sz="1800">
                <a:solidFill>
                  <a:schemeClr val="dk1"/>
                </a:solidFill>
              </a:rPr>
              <a:t>outcomes – potential revision contributions of indicator metadata</a:t>
            </a:r>
            <a:endParaRPr sz="1800">
              <a:solidFill>
                <a:schemeClr val="dk1"/>
              </a:solidFill>
            </a:endParaRPr>
          </a:p>
          <a:p>
            <a:pPr indent="-368300" lvl="0" marL="457200" rtl="0" algn="l">
              <a:lnSpc>
                <a:spcPct val="90000"/>
              </a:lnSpc>
              <a:spcBef>
                <a:spcPts val="1200"/>
              </a:spcBef>
              <a:spcAft>
                <a:spcPts val="0"/>
              </a:spcAft>
              <a:buClr>
                <a:schemeClr val="dk1"/>
              </a:buClr>
              <a:buSzPts val="2200"/>
              <a:buFont typeface="Arial"/>
              <a:buChar char="❖"/>
            </a:pPr>
            <a:r>
              <a:rPr lang="en-AU" sz="1800">
                <a:solidFill>
                  <a:schemeClr val="dk1"/>
                </a:solidFill>
              </a:rPr>
              <a:t>Joint </a:t>
            </a:r>
            <a:r>
              <a:rPr b="1" lang="en-AU" sz="1800">
                <a:solidFill>
                  <a:schemeClr val="dk1"/>
                </a:solidFill>
              </a:rPr>
              <a:t>CEOS strategic communique</a:t>
            </a:r>
            <a:r>
              <a:rPr lang="en-AU" sz="1800">
                <a:solidFill>
                  <a:schemeClr val="dk1"/>
                </a:solidFill>
              </a:rPr>
              <a:t> to feed into national delegations to UN-GGIM and similar meetings</a:t>
            </a:r>
            <a:endParaRPr sz="1800">
              <a:solidFill>
                <a:schemeClr val="dk1"/>
              </a:solidFill>
            </a:endParaRPr>
          </a:p>
        </p:txBody>
      </p:sp>
      <p:sp>
        <p:nvSpPr>
          <p:cNvPr id="270" name="Google Shape;270;g30dde847ca2_0_21"/>
          <p:cNvSpPr txBox="1"/>
          <p:nvPr/>
        </p:nvSpPr>
        <p:spPr>
          <a:xfrm>
            <a:off x="176050" y="4457100"/>
            <a:ext cx="6001800" cy="19110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l">
              <a:lnSpc>
                <a:spcPct val="90000"/>
              </a:lnSpc>
              <a:spcBef>
                <a:spcPts val="1200"/>
              </a:spcBef>
              <a:spcAft>
                <a:spcPts val="0"/>
              </a:spcAft>
              <a:buNone/>
            </a:pPr>
            <a:r>
              <a:rPr b="1" lang="en-AU" sz="2100">
                <a:solidFill>
                  <a:schemeClr val="dk1"/>
                </a:solidFill>
              </a:rPr>
              <a:t>S</a:t>
            </a:r>
            <a:r>
              <a:rPr b="1" lang="en-AU" sz="2100">
                <a:solidFill>
                  <a:schemeClr val="dk1"/>
                </a:solidFill>
              </a:rPr>
              <a:t>ynergies </a:t>
            </a:r>
            <a:r>
              <a:rPr lang="en-AU" sz="2100">
                <a:solidFill>
                  <a:schemeClr val="dk1"/>
                </a:solidFill>
              </a:rPr>
              <a:t>between SDGs, Climate &amp; Biodiversity global Agendas to drive meaningful impact for end-users: -&gt; support from with WG Climate is appreciated, hopefully close links with Biodiversity Study Team, and others WG CapD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16" title="IMG_6016.JPG"/>
          <p:cNvPicPr preferRelativeResize="0"/>
          <p:nvPr/>
        </p:nvPicPr>
        <p:blipFill>
          <a:blip r:embed="rId3">
            <a:alphaModFix/>
          </a:blip>
          <a:stretch>
            <a:fillRect/>
          </a:stretch>
        </p:blipFill>
        <p:spPr>
          <a:xfrm>
            <a:off x="0" y="1050675"/>
            <a:ext cx="5279624" cy="5525898"/>
          </a:xfrm>
          <a:prstGeom prst="rect">
            <a:avLst/>
          </a:prstGeom>
          <a:noFill/>
          <a:ln>
            <a:noFill/>
          </a:ln>
        </p:spPr>
      </p:pic>
      <p:sp>
        <p:nvSpPr>
          <p:cNvPr id="276" name="Google Shape;276;p16"/>
          <p:cNvSpPr txBox="1"/>
          <p:nvPr>
            <p:ph idx="1" type="body"/>
          </p:nvPr>
        </p:nvSpPr>
        <p:spPr>
          <a:xfrm>
            <a:off x="5753424" y="1648350"/>
            <a:ext cx="6285000" cy="477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AU" sz="2700"/>
              <a:t>SDG Coordination Group</a:t>
            </a:r>
            <a:endParaRPr b="1" sz="2700"/>
          </a:p>
          <a:p>
            <a:pPr indent="0" lvl="0" marL="0" rtl="0" algn="l">
              <a:spcBef>
                <a:spcPts val="0"/>
              </a:spcBef>
              <a:spcAft>
                <a:spcPts val="0"/>
              </a:spcAft>
              <a:buNone/>
            </a:pPr>
            <a:r>
              <a:rPr i="1" lang="en-AU" sz="2700"/>
              <a:t>le</a:t>
            </a:r>
            <a:r>
              <a:rPr i="1" lang="en-AU" sz="2700"/>
              <a:t>d by SEO/CSIRO and SIT Chair</a:t>
            </a:r>
            <a:endParaRPr i="1" sz="2700"/>
          </a:p>
          <a:p>
            <a:pPr indent="0" lvl="0" marL="0" rtl="0" algn="l">
              <a:spcBef>
                <a:spcPts val="0"/>
              </a:spcBef>
              <a:spcAft>
                <a:spcPts val="0"/>
              </a:spcAft>
              <a:buNone/>
            </a:pPr>
            <a:r>
              <a:t/>
            </a:r>
            <a:endParaRPr sz="2700"/>
          </a:p>
          <a:p>
            <a:pPr indent="0" lvl="0" marL="0" rtl="0" algn="l">
              <a:spcBef>
                <a:spcPts val="0"/>
              </a:spcBef>
              <a:spcAft>
                <a:spcPts val="0"/>
              </a:spcAft>
              <a:buNone/>
            </a:pPr>
            <a:r>
              <a:t/>
            </a:r>
            <a:endParaRPr sz="2700"/>
          </a:p>
          <a:p>
            <a:pPr indent="0" lvl="0" marL="0" rtl="0" algn="l">
              <a:spcBef>
                <a:spcPts val="0"/>
              </a:spcBef>
              <a:spcAft>
                <a:spcPts val="0"/>
              </a:spcAft>
              <a:buNone/>
            </a:pPr>
            <a:r>
              <a:t/>
            </a:r>
            <a:endParaRPr b="1" sz="2100"/>
          </a:p>
          <a:p>
            <a:pPr indent="0" lvl="0" marL="0" rtl="0" algn="l">
              <a:spcBef>
                <a:spcPts val="0"/>
              </a:spcBef>
              <a:spcAft>
                <a:spcPts val="0"/>
              </a:spcAft>
              <a:buNone/>
            </a:pPr>
            <a:r>
              <a:rPr b="1" lang="en-AU" sz="2100"/>
              <a:t>Flora KERBLAT</a:t>
            </a:r>
            <a:endParaRPr b="1" sz="2100"/>
          </a:p>
          <a:p>
            <a:pPr indent="0" lvl="0" marL="0" rtl="0" algn="l">
              <a:spcBef>
                <a:spcPts val="0"/>
              </a:spcBef>
              <a:spcAft>
                <a:spcPts val="0"/>
              </a:spcAft>
              <a:buNone/>
            </a:pPr>
            <a:r>
              <a:rPr lang="en-AU" sz="2100"/>
              <a:t>CSIRO Centre for Earth Observation</a:t>
            </a:r>
            <a:endParaRPr sz="2100"/>
          </a:p>
          <a:p>
            <a:pPr indent="0" lvl="0" marL="0" rtl="0" algn="l">
              <a:spcBef>
                <a:spcPts val="0"/>
              </a:spcBef>
              <a:spcAft>
                <a:spcPts val="0"/>
              </a:spcAft>
              <a:buNone/>
            </a:pPr>
            <a:r>
              <a:rPr lang="en-AU" sz="2100"/>
              <a:t>Senior international project manager &amp; engagement lead (CCEO &amp; AquaWatch Australia)</a:t>
            </a:r>
            <a:endParaRPr sz="2100"/>
          </a:p>
          <a:p>
            <a:pPr indent="0" lvl="0" marL="0" rtl="0" algn="l">
              <a:spcBef>
                <a:spcPts val="0"/>
              </a:spcBef>
              <a:spcAft>
                <a:spcPts val="0"/>
              </a:spcAft>
              <a:buNone/>
            </a:pPr>
            <a:r>
              <a:rPr lang="en-AU" sz="2100" u="sng">
                <a:solidFill>
                  <a:schemeClr val="hlink"/>
                </a:solidFill>
                <a:hlinkClick r:id="rId4"/>
              </a:rPr>
              <a:t>flora.kerblat@csiro.au</a:t>
            </a:r>
            <a:r>
              <a:rPr lang="en-AU" sz="2100"/>
              <a:t> </a:t>
            </a:r>
            <a:endParaRPr sz="2100"/>
          </a:p>
        </p:txBody>
      </p:sp>
      <p:sp>
        <p:nvSpPr>
          <p:cNvPr id="277" name="Google Shape;277;p16"/>
          <p:cNvSpPr txBox="1"/>
          <p:nvPr>
            <p:ph type="title"/>
          </p:nvPr>
        </p:nvSpPr>
        <p:spPr>
          <a:xfrm>
            <a:off x="197298" y="-11"/>
            <a:ext cx="9387000" cy="779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AU" sz="6700">
                <a:solidFill>
                  <a:srgbClr val="D13D78"/>
                </a:solidFill>
              </a:rPr>
              <a:t>MERCI !</a:t>
            </a:r>
            <a:endParaRPr b="1" sz="6700">
              <a:solidFill>
                <a:srgbClr val="D13D7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30dde847ca2_0_0"/>
          <p:cNvSpPr txBox="1"/>
          <p:nvPr>
            <p:ph type="title"/>
          </p:nvPr>
        </p:nvSpPr>
        <p:spPr>
          <a:xfrm>
            <a:off x="133601" y="1442700"/>
            <a:ext cx="8168100" cy="3972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AU" sz="7400"/>
              <a:t>Background information</a:t>
            </a:r>
            <a:endParaRPr sz="6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7"/>
          <p:cNvSpPr txBox="1"/>
          <p:nvPr>
            <p:ph type="title"/>
          </p:nvPr>
        </p:nvSpPr>
        <p:spPr>
          <a:xfrm>
            <a:off x="235185" y="253417"/>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latin typeface="Tahoma"/>
                <a:ea typeface="Tahoma"/>
                <a:cs typeface="Tahoma"/>
                <a:sym typeface="Tahoma"/>
              </a:rPr>
              <a:t>Policy Impact Opportunities</a:t>
            </a:r>
            <a:endParaRPr>
              <a:latin typeface="Tahoma"/>
              <a:ea typeface="Tahoma"/>
              <a:cs typeface="Tahoma"/>
              <a:sym typeface="Tahoma"/>
            </a:endParaRPr>
          </a:p>
        </p:txBody>
      </p:sp>
      <p:sp>
        <p:nvSpPr>
          <p:cNvPr id="288" name="Google Shape;288;p17"/>
          <p:cNvSpPr txBox="1"/>
          <p:nvPr>
            <p:ph idx="1" type="body"/>
          </p:nvPr>
        </p:nvSpPr>
        <p:spPr>
          <a:xfrm>
            <a:off x="511238" y="1237873"/>
            <a:ext cx="5621707" cy="464445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1200"/>
              </a:spcBef>
              <a:spcAft>
                <a:spcPts val="0"/>
              </a:spcAft>
              <a:buClr>
                <a:srgbClr val="000000"/>
              </a:buClr>
              <a:buSzPts val="2800"/>
              <a:buFont typeface="Arial"/>
              <a:buChar char="•"/>
            </a:pPr>
            <a:r>
              <a:rPr b="0" i="0" lang="en-AU" sz="2400" u="none" cap="none" strike="noStrike">
                <a:solidFill>
                  <a:srgbClr val="000000"/>
                </a:solidFill>
                <a:latin typeface="Arial"/>
                <a:ea typeface="Arial"/>
                <a:cs typeface="Arial"/>
                <a:sym typeface="Arial"/>
              </a:rPr>
              <a:t>SDG reporting architectures are based on “Country-owned, Country-led” national statistical data</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400" u="none" cap="none" strike="noStrike">
                <a:solidFill>
                  <a:srgbClr val="000000"/>
                </a:solidFill>
                <a:latin typeface="Arial"/>
                <a:ea typeface="Arial"/>
                <a:cs typeface="Arial"/>
                <a:sym typeface="Arial"/>
              </a:rPr>
              <a:t>Large data gaps are well documented, limiting country abilities to report on progress</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400" u="none" cap="none" strike="noStrike">
                <a:solidFill>
                  <a:srgbClr val="000000"/>
                </a:solidFill>
                <a:latin typeface="Arial"/>
                <a:ea typeface="Arial"/>
                <a:cs typeface="Arial"/>
                <a:sym typeface="Arial"/>
              </a:rPr>
              <a:t>Earth observations were classified as “</a:t>
            </a:r>
            <a:r>
              <a:rPr b="1" i="0" lang="en-AU" sz="2400" u="none" cap="none" strike="noStrike">
                <a:solidFill>
                  <a:srgbClr val="000000"/>
                </a:solidFill>
                <a:latin typeface="Arial"/>
                <a:ea typeface="Arial"/>
                <a:cs typeface="Arial"/>
                <a:sym typeface="Arial"/>
              </a:rPr>
              <a:t>Non-Traditional Data Sources</a:t>
            </a:r>
            <a:r>
              <a:rPr b="0" i="0" lang="en-AU" sz="2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42900" lvl="0" marL="342900" marR="0" rtl="0" algn="l">
              <a:lnSpc>
                <a:spcPct val="90000"/>
              </a:lnSpc>
              <a:spcBef>
                <a:spcPts val="1200"/>
              </a:spcBef>
              <a:spcAft>
                <a:spcPts val="0"/>
              </a:spcAft>
              <a:buClr>
                <a:srgbClr val="000000"/>
              </a:buClr>
              <a:buSzPts val="2800"/>
              <a:buFont typeface="Arial"/>
              <a:buChar char="•"/>
            </a:pPr>
            <a:r>
              <a:rPr b="0" i="0" lang="en-AU" sz="2400" u="none" cap="none" strike="noStrike">
                <a:solidFill>
                  <a:srgbClr val="000000"/>
                </a:solidFill>
                <a:latin typeface="Arial"/>
                <a:ea typeface="Arial"/>
                <a:cs typeface="Arial"/>
                <a:sym typeface="Arial"/>
              </a:rPr>
              <a:t>Opportunities exist to advocate for increased role of EO in future sustainable development framework</a:t>
            </a:r>
            <a:endParaRPr b="0" i="0" sz="2400" u="none" cap="none" strike="noStrike">
              <a:solidFill>
                <a:srgbClr val="000000"/>
              </a:solidFill>
              <a:latin typeface="Arial"/>
              <a:ea typeface="Arial"/>
              <a:cs typeface="Arial"/>
              <a:sym typeface="Arial"/>
            </a:endParaRPr>
          </a:p>
        </p:txBody>
      </p:sp>
      <p:pic>
        <p:nvPicPr>
          <p:cNvPr descr="Graphical user interface, text, application, email&#10;&#10;Description automatically generated" id="289" name="Google Shape;289;p17"/>
          <p:cNvPicPr preferRelativeResize="0"/>
          <p:nvPr/>
        </p:nvPicPr>
        <p:blipFill rotWithShape="1">
          <a:blip r:embed="rId3">
            <a:alphaModFix/>
          </a:blip>
          <a:srcRect b="0" l="0" r="0" t="0"/>
          <a:stretch/>
        </p:blipFill>
        <p:spPr>
          <a:xfrm>
            <a:off x="6541924" y="1783270"/>
            <a:ext cx="5441250" cy="37308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grpSp>
        <p:nvGrpSpPr>
          <p:cNvPr id="78" name="Google Shape;78;p2"/>
          <p:cNvGrpSpPr/>
          <p:nvPr/>
        </p:nvGrpSpPr>
        <p:grpSpPr>
          <a:xfrm>
            <a:off x="6368940" y="1113516"/>
            <a:ext cx="2704376" cy="1791797"/>
            <a:chOff x="10614683" y="3796734"/>
            <a:chExt cx="2977076" cy="2432524"/>
          </a:xfrm>
        </p:grpSpPr>
        <p:pic>
          <p:nvPicPr>
            <p:cNvPr id="79" name="Google Shape;79;p2"/>
            <p:cNvPicPr preferRelativeResize="0"/>
            <p:nvPr/>
          </p:nvPicPr>
          <p:blipFill rotWithShape="1">
            <a:blip r:embed="rId3">
              <a:alphaModFix/>
            </a:blip>
            <a:srcRect b="2938" l="1731" r="0" t="0"/>
            <a:stretch/>
          </p:blipFill>
          <p:spPr>
            <a:xfrm>
              <a:off x="10614683" y="3796734"/>
              <a:ext cx="1533204" cy="2284239"/>
            </a:xfrm>
            <a:prstGeom prst="rect">
              <a:avLst/>
            </a:prstGeom>
            <a:noFill/>
            <a:ln>
              <a:noFill/>
            </a:ln>
            <a:effectLst>
              <a:outerShdw blurRad="292100" rotWithShape="0" algn="tl" dir="2700000" dist="139700">
                <a:srgbClr val="333333">
                  <a:alpha val="61568"/>
                </a:srgbClr>
              </a:outerShdw>
            </a:effectLst>
          </p:spPr>
        </p:pic>
        <p:pic>
          <p:nvPicPr>
            <p:cNvPr id="80" name="Google Shape;80;p2"/>
            <p:cNvPicPr preferRelativeResize="0"/>
            <p:nvPr/>
          </p:nvPicPr>
          <p:blipFill rotWithShape="1">
            <a:blip r:embed="rId4">
              <a:alphaModFix/>
            </a:blip>
            <a:srcRect b="0" l="0" r="0" t="0"/>
            <a:stretch/>
          </p:blipFill>
          <p:spPr>
            <a:xfrm>
              <a:off x="10996688" y="3802764"/>
              <a:ext cx="1576541" cy="2331126"/>
            </a:xfrm>
            <a:prstGeom prst="rect">
              <a:avLst/>
            </a:prstGeom>
            <a:noFill/>
            <a:ln>
              <a:noFill/>
            </a:ln>
            <a:effectLst>
              <a:outerShdw blurRad="292100" rotWithShape="0" algn="tl" dir="2700000" dist="139700">
                <a:srgbClr val="333333">
                  <a:alpha val="61568"/>
                </a:srgbClr>
              </a:outerShdw>
            </a:effectLst>
          </p:spPr>
        </p:pic>
        <p:pic>
          <p:nvPicPr>
            <p:cNvPr id="81" name="Google Shape;81;p2"/>
            <p:cNvPicPr preferRelativeResize="0"/>
            <p:nvPr/>
          </p:nvPicPr>
          <p:blipFill rotWithShape="1">
            <a:blip r:embed="rId5">
              <a:alphaModFix/>
            </a:blip>
            <a:srcRect b="0" l="0" r="0" t="0"/>
            <a:stretch/>
          </p:blipFill>
          <p:spPr>
            <a:xfrm>
              <a:off x="11462935" y="3871757"/>
              <a:ext cx="1611213" cy="2322147"/>
            </a:xfrm>
            <a:prstGeom prst="rect">
              <a:avLst/>
            </a:prstGeom>
            <a:noFill/>
            <a:ln>
              <a:noFill/>
            </a:ln>
            <a:effectLst>
              <a:outerShdw blurRad="292100" rotWithShape="0" algn="tl" dir="2700000" dist="139700">
                <a:srgbClr val="333333">
                  <a:alpha val="61568"/>
                </a:srgbClr>
              </a:outerShdw>
            </a:effectLst>
          </p:spPr>
        </p:pic>
        <p:pic>
          <p:nvPicPr>
            <p:cNvPr id="82" name="Google Shape;82;p2"/>
            <p:cNvPicPr preferRelativeResize="0"/>
            <p:nvPr/>
          </p:nvPicPr>
          <p:blipFill rotWithShape="1">
            <a:blip r:embed="rId6">
              <a:alphaModFix/>
            </a:blip>
            <a:srcRect b="0" l="0" r="0" t="0"/>
            <a:stretch/>
          </p:blipFill>
          <p:spPr>
            <a:xfrm>
              <a:off x="11882095" y="3889165"/>
              <a:ext cx="1709664" cy="2340093"/>
            </a:xfrm>
            <a:prstGeom prst="rect">
              <a:avLst/>
            </a:prstGeom>
            <a:noFill/>
            <a:ln>
              <a:noFill/>
            </a:ln>
            <a:effectLst>
              <a:outerShdw blurRad="292100" rotWithShape="0" algn="tl" dir="2700000" dist="139700">
                <a:srgbClr val="333333">
                  <a:alpha val="61568"/>
                </a:srgbClr>
              </a:outerShdw>
            </a:effectLst>
          </p:spPr>
        </p:pic>
      </p:grpSp>
      <p:cxnSp>
        <p:nvCxnSpPr>
          <p:cNvPr id="83" name="Google Shape;83;p2"/>
          <p:cNvCxnSpPr>
            <a:stCxn id="84" idx="3"/>
            <a:endCxn id="85" idx="1"/>
          </p:cNvCxnSpPr>
          <p:nvPr/>
        </p:nvCxnSpPr>
        <p:spPr>
          <a:xfrm flipH="1" rot="10800000">
            <a:off x="2191657" y="2640631"/>
            <a:ext cx="8789400" cy="2921400"/>
          </a:xfrm>
          <a:prstGeom prst="curvedConnector3">
            <a:avLst>
              <a:gd fmla="val 50000" name="adj1"/>
            </a:avLst>
          </a:prstGeom>
          <a:noFill/>
          <a:ln cap="flat" cmpd="sng" w="76200">
            <a:solidFill>
              <a:schemeClr val="accent5"/>
            </a:solidFill>
            <a:prstDash val="solid"/>
            <a:round/>
            <a:headEnd len="sm" w="sm" type="none"/>
            <a:tailEnd len="med" w="med" type="triangle"/>
          </a:ln>
        </p:spPr>
      </p:cxnSp>
      <p:sp>
        <p:nvSpPr>
          <p:cNvPr id="86" name="Google Shape;86;p2"/>
          <p:cNvSpPr txBox="1"/>
          <p:nvPr>
            <p:ph type="title"/>
          </p:nvPr>
        </p:nvSpPr>
        <p:spPr>
          <a:xfrm>
            <a:off x="254650" y="185186"/>
            <a:ext cx="9105000" cy="779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AU"/>
              <a:t>Context &amp; journey</a:t>
            </a:r>
            <a:endParaRPr/>
          </a:p>
        </p:txBody>
      </p:sp>
      <p:sp>
        <p:nvSpPr>
          <p:cNvPr id="87" name="Google Shape;87;p2"/>
          <p:cNvSpPr txBox="1"/>
          <p:nvPr>
            <p:ph idx="1" type="body"/>
          </p:nvPr>
        </p:nvSpPr>
        <p:spPr>
          <a:xfrm>
            <a:off x="185792" y="1221297"/>
            <a:ext cx="5896800" cy="179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SzPts val="2800"/>
              <a:buNone/>
            </a:pPr>
            <a:r>
              <a:rPr b="1" lang="en-AU" sz="3200">
                <a:solidFill>
                  <a:srgbClr val="000000"/>
                </a:solidFill>
                <a:latin typeface="Arial"/>
                <a:ea typeface="Arial"/>
                <a:cs typeface="Arial"/>
                <a:sym typeface="Arial"/>
              </a:rPr>
              <a:t>CEOS Strategic Priority #4</a:t>
            </a:r>
            <a:endParaRPr b="1" sz="3200">
              <a:solidFill>
                <a:srgbClr val="000000"/>
              </a:solidFill>
              <a:latin typeface="Arial"/>
              <a:ea typeface="Arial"/>
              <a:cs typeface="Arial"/>
              <a:sym typeface="Arial"/>
            </a:endParaRPr>
          </a:p>
          <a:p>
            <a:pPr indent="0" lvl="0" marL="0" rtl="0" algn="l">
              <a:lnSpc>
                <a:spcPct val="90000"/>
              </a:lnSpc>
              <a:spcBef>
                <a:spcPts val="1200"/>
              </a:spcBef>
              <a:spcAft>
                <a:spcPts val="0"/>
              </a:spcAft>
              <a:buSzPts val="2800"/>
              <a:buNone/>
            </a:pPr>
            <a:r>
              <a:rPr lang="en-AU" sz="2600">
                <a:solidFill>
                  <a:srgbClr val="000000"/>
                </a:solidFill>
                <a:latin typeface="Arial"/>
                <a:ea typeface="Arial"/>
                <a:cs typeface="Arial"/>
                <a:sym typeface="Arial"/>
              </a:rPr>
              <a:t>“Proactively engage in global discussions on the critical challenges that face society, including attaining the </a:t>
            </a:r>
            <a:r>
              <a:rPr i="1" lang="en-AU" sz="2600">
                <a:solidFill>
                  <a:srgbClr val="000000"/>
                </a:solidFill>
                <a:latin typeface="Arial"/>
                <a:ea typeface="Arial"/>
                <a:cs typeface="Arial"/>
                <a:sym typeface="Arial"/>
              </a:rPr>
              <a:t>2030 Agenda for Sustainable Development</a:t>
            </a:r>
            <a:r>
              <a:rPr lang="en-AU" sz="2600">
                <a:solidFill>
                  <a:srgbClr val="000000"/>
                </a:solidFill>
                <a:latin typeface="Arial"/>
                <a:ea typeface="Arial"/>
                <a:cs typeface="Arial"/>
                <a:sym typeface="Arial"/>
              </a:rPr>
              <a:t>.”</a:t>
            </a:r>
            <a:endParaRPr sz="2600">
              <a:solidFill>
                <a:srgbClr val="000000"/>
              </a:solidFill>
              <a:latin typeface="Arial"/>
              <a:ea typeface="Arial"/>
              <a:cs typeface="Arial"/>
              <a:sym typeface="Arial"/>
            </a:endParaRPr>
          </a:p>
        </p:txBody>
      </p:sp>
      <p:sp>
        <p:nvSpPr>
          <p:cNvPr id="85" name="Google Shape;85;p2"/>
          <p:cNvSpPr/>
          <p:nvPr/>
        </p:nvSpPr>
        <p:spPr>
          <a:xfrm>
            <a:off x="10981111" y="2196480"/>
            <a:ext cx="1242995" cy="888462"/>
          </a:xfrm>
          <a:prstGeom prst="stripedRightArrow">
            <a:avLst>
              <a:gd fmla="val 50000" name="adj1"/>
              <a:gd fmla="val 50000" name="adj2"/>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2024</a:t>
            </a:r>
            <a:endParaRPr/>
          </a:p>
        </p:txBody>
      </p:sp>
      <p:sp>
        <p:nvSpPr>
          <p:cNvPr id="84" name="Google Shape;84;p2"/>
          <p:cNvSpPr/>
          <p:nvPr/>
        </p:nvSpPr>
        <p:spPr>
          <a:xfrm>
            <a:off x="131816" y="4995974"/>
            <a:ext cx="2059841" cy="1132113"/>
          </a:xfrm>
          <a:prstGeom prst="roundRect">
            <a:avLst>
              <a:gd fmla="val 16667" name="adj"/>
            </a:avLst>
          </a:prstGeom>
          <a:solidFill>
            <a:schemeClr val="lt1"/>
          </a:solidFill>
          <a:ln cap="flat" cmpd="sng" w="254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90000"/>
              </a:lnSpc>
              <a:spcBef>
                <a:spcPts val="1200"/>
              </a:spcBef>
              <a:spcAft>
                <a:spcPts val="0"/>
              </a:spcAft>
              <a:buClr>
                <a:schemeClr val="dk1"/>
              </a:buClr>
              <a:buSzPts val="2800"/>
              <a:buFont typeface="Montserrat"/>
              <a:buNone/>
            </a:pPr>
            <a:r>
              <a:rPr b="1" i="0" lang="en-AU" sz="2000" u="none" cap="none" strike="noStrike">
                <a:solidFill>
                  <a:srgbClr val="000000"/>
                </a:solidFill>
                <a:latin typeface="Montserrat"/>
                <a:ea typeface="Montserrat"/>
                <a:cs typeface="Montserrat"/>
                <a:sym typeface="Montserrat"/>
              </a:rPr>
              <a:t>Ad-hoc team on SDG (AHT-SDG)</a:t>
            </a:r>
            <a:endParaRPr b="0" i="0" sz="2000" u="none" cap="none" strike="noStrike">
              <a:solidFill>
                <a:schemeClr val="dk1"/>
              </a:solidFill>
              <a:latin typeface="Montserrat"/>
              <a:ea typeface="Montserrat"/>
              <a:cs typeface="Montserrat"/>
              <a:sym typeface="Montserrat"/>
            </a:endParaRPr>
          </a:p>
        </p:txBody>
      </p:sp>
      <p:sp>
        <p:nvSpPr>
          <p:cNvPr id="88" name="Google Shape;88;p2"/>
          <p:cNvSpPr/>
          <p:nvPr/>
        </p:nvSpPr>
        <p:spPr>
          <a:xfrm>
            <a:off x="175359" y="4288387"/>
            <a:ext cx="1242900" cy="888600"/>
          </a:xfrm>
          <a:prstGeom prst="stripedRightArrow">
            <a:avLst>
              <a:gd fmla="val 50000" name="adj1"/>
              <a:gd fmla="val 50000" name="adj2"/>
            </a:avLst>
          </a:prstGeom>
          <a:solidFill>
            <a:schemeClr val="accent3"/>
          </a:solidFill>
          <a:ln cap="flat" cmpd="sng" w="254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2016</a:t>
            </a:r>
            <a:endParaRPr/>
          </a:p>
        </p:txBody>
      </p:sp>
      <p:sp>
        <p:nvSpPr>
          <p:cNvPr id="89" name="Google Shape;89;p2"/>
          <p:cNvSpPr/>
          <p:nvPr>
            <p:ph idx="1" type="body"/>
          </p:nvPr>
        </p:nvSpPr>
        <p:spPr>
          <a:xfrm>
            <a:off x="6363710" y="4339090"/>
            <a:ext cx="5813775" cy="2221367"/>
          </a:xfrm>
          <a:prstGeom prst="roundRect">
            <a:avLst>
              <a:gd fmla="val 16667" name="adj"/>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1200"/>
              </a:spcBef>
              <a:spcAft>
                <a:spcPts val="0"/>
              </a:spcAft>
              <a:buSzPts val="2800"/>
              <a:buNone/>
            </a:pPr>
            <a:r>
              <a:rPr b="1" lang="en-AU" sz="2000">
                <a:solidFill>
                  <a:srgbClr val="000000"/>
                </a:solidFill>
                <a:latin typeface="Arial"/>
                <a:ea typeface="Arial"/>
                <a:cs typeface="Arial"/>
                <a:sym typeface="Arial"/>
              </a:rPr>
              <a:t>SDG Coordination Group</a:t>
            </a:r>
            <a:endParaRPr sz="2000"/>
          </a:p>
          <a:p>
            <a:pPr indent="0" lvl="0" marL="0" rtl="0" algn="ctr">
              <a:lnSpc>
                <a:spcPct val="90000"/>
              </a:lnSpc>
              <a:spcBef>
                <a:spcPts val="1200"/>
              </a:spcBef>
              <a:spcAft>
                <a:spcPts val="0"/>
              </a:spcAft>
              <a:buSzPts val="2800"/>
              <a:buNone/>
            </a:pPr>
            <a:r>
              <a:rPr b="1" lang="en-AU" sz="2000">
                <a:solidFill>
                  <a:srgbClr val="000000"/>
                </a:solidFill>
                <a:latin typeface="Arial"/>
                <a:ea typeface="Arial"/>
                <a:cs typeface="Arial"/>
                <a:sym typeface="Arial"/>
              </a:rPr>
              <a:t>Strategic Lead: </a:t>
            </a:r>
            <a:r>
              <a:rPr lang="en-AU" sz="2000">
                <a:solidFill>
                  <a:srgbClr val="000000"/>
                </a:solidFill>
                <a:latin typeface="Arial"/>
                <a:ea typeface="Arial"/>
                <a:cs typeface="Arial"/>
                <a:sym typeface="Arial"/>
              </a:rPr>
              <a:t>SIT Chair (</a:t>
            </a:r>
            <a:r>
              <a:rPr b="1" lang="en-AU" sz="2000">
                <a:solidFill>
                  <a:schemeClr val="accent2"/>
                </a:solidFill>
                <a:latin typeface="Arial"/>
                <a:ea typeface="Arial"/>
                <a:cs typeface="Arial"/>
                <a:sym typeface="Arial"/>
              </a:rPr>
              <a:t>JAXA 2024-25</a:t>
            </a:r>
            <a:r>
              <a:rPr lang="en-AU" sz="2000">
                <a:solidFill>
                  <a:srgbClr val="000000"/>
                </a:solidFill>
                <a:latin typeface="Arial"/>
                <a:ea typeface="Arial"/>
                <a:cs typeface="Arial"/>
                <a:sym typeface="Arial"/>
              </a:rPr>
              <a:t>)</a:t>
            </a:r>
            <a:endParaRPr sz="2000"/>
          </a:p>
          <a:p>
            <a:pPr indent="0" lvl="0" marL="0" rtl="0" algn="ctr">
              <a:lnSpc>
                <a:spcPct val="90000"/>
              </a:lnSpc>
              <a:spcBef>
                <a:spcPts val="1200"/>
              </a:spcBef>
              <a:spcAft>
                <a:spcPts val="0"/>
              </a:spcAft>
              <a:buSzPts val="2800"/>
              <a:buNone/>
            </a:pPr>
            <a:r>
              <a:rPr b="1" lang="en-AU" sz="2000">
                <a:solidFill>
                  <a:srgbClr val="000000"/>
                </a:solidFill>
                <a:latin typeface="Arial"/>
                <a:ea typeface="Arial"/>
                <a:cs typeface="Arial"/>
                <a:sym typeface="Arial"/>
              </a:rPr>
              <a:t>Implementation Lead: </a:t>
            </a:r>
            <a:r>
              <a:rPr lang="en-AU" sz="2000">
                <a:solidFill>
                  <a:srgbClr val="000000"/>
                </a:solidFill>
                <a:latin typeface="Arial"/>
                <a:ea typeface="Arial"/>
                <a:cs typeface="Arial"/>
                <a:sym typeface="Arial"/>
              </a:rPr>
              <a:t>SEO-NASA</a:t>
            </a:r>
            <a:endParaRPr b="1" sz="4000">
              <a:solidFill>
                <a:srgbClr val="000000"/>
              </a:solidFill>
            </a:endParaRPr>
          </a:p>
          <a:p>
            <a:pPr indent="0" lvl="0" marL="0" rtl="0" algn="ctr">
              <a:lnSpc>
                <a:spcPct val="90000"/>
              </a:lnSpc>
              <a:spcBef>
                <a:spcPts val="1200"/>
              </a:spcBef>
              <a:spcAft>
                <a:spcPts val="0"/>
              </a:spcAft>
              <a:buSzPts val="2800"/>
              <a:buNone/>
            </a:pPr>
            <a:r>
              <a:rPr b="1" lang="en-AU" sz="2000">
                <a:solidFill>
                  <a:srgbClr val="000000"/>
                </a:solidFill>
                <a:latin typeface="Arial"/>
                <a:ea typeface="Arial"/>
                <a:cs typeface="Arial"/>
                <a:sym typeface="Arial"/>
              </a:rPr>
              <a:t>Primary Members: </a:t>
            </a:r>
            <a:r>
              <a:rPr b="1" lang="en-AU" sz="2000">
                <a:solidFill>
                  <a:schemeClr val="dk1"/>
                </a:solidFill>
                <a:latin typeface="Arial"/>
                <a:ea typeface="Arial"/>
                <a:cs typeface="Arial"/>
                <a:sym typeface="Arial"/>
              </a:rPr>
              <a:t> </a:t>
            </a:r>
            <a:r>
              <a:rPr lang="en-AU" sz="2000">
                <a:solidFill>
                  <a:srgbClr val="000000"/>
                </a:solidFill>
                <a:latin typeface="Arial"/>
                <a:ea typeface="Arial"/>
                <a:cs typeface="Arial"/>
                <a:sym typeface="Arial"/>
              </a:rPr>
              <a:t>CSIRO, ESA, NOAA, SANSA, NASA, Executive Officer, GEO Sec</a:t>
            </a:r>
            <a:endParaRPr sz="2000"/>
          </a:p>
        </p:txBody>
      </p:sp>
      <p:sp>
        <p:nvSpPr>
          <p:cNvPr id="90" name="Google Shape;90;p2"/>
          <p:cNvSpPr/>
          <p:nvPr/>
        </p:nvSpPr>
        <p:spPr>
          <a:xfrm rot="5400000">
            <a:off x="6784398" y="3392763"/>
            <a:ext cx="1242900" cy="953100"/>
          </a:xfrm>
          <a:prstGeom prst="stripedRightArrow">
            <a:avLst>
              <a:gd fmla="val 50000" name="adj1"/>
              <a:gd fmla="val 50000" name="adj2"/>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2000" u="none" cap="none" strike="noStrike">
                <a:solidFill>
                  <a:schemeClr val="lt1"/>
                </a:solidFill>
                <a:latin typeface="Arial"/>
                <a:ea typeface="Arial"/>
                <a:cs typeface="Arial"/>
                <a:sym typeface="Arial"/>
              </a:rPr>
              <a:t>2022</a:t>
            </a:r>
            <a:endParaRPr/>
          </a:p>
        </p:txBody>
      </p:sp>
      <p:pic>
        <p:nvPicPr>
          <p:cNvPr id="91" name="Google Shape;91;p2"/>
          <p:cNvPicPr preferRelativeResize="0"/>
          <p:nvPr/>
        </p:nvPicPr>
        <p:blipFill rotWithShape="1">
          <a:blip r:embed="rId7">
            <a:alphaModFix/>
          </a:blip>
          <a:srcRect b="0" l="0" r="0" t="0"/>
          <a:stretch/>
        </p:blipFill>
        <p:spPr>
          <a:xfrm>
            <a:off x="3832785" y="4065308"/>
            <a:ext cx="1771650" cy="2381250"/>
          </a:xfrm>
          <a:prstGeom prst="rect">
            <a:avLst/>
          </a:prstGeom>
          <a:noFill/>
          <a:ln>
            <a:noFill/>
          </a:ln>
          <a:effectLst>
            <a:outerShdw blurRad="292100" rotWithShape="0" algn="tl" dir="2700000" dist="139700">
              <a:srgbClr val="333333">
                <a:alpha val="64705"/>
              </a:srgbClr>
            </a:outerShdw>
          </a:effectLst>
        </p:spPr>
      </p:pic>
      <p:sp>
        <p:nvSpPr>
          <p:cNvPr id="92" name="Google Shape;92;p2"/>
          <p:cNvSpPr/>
          <p:nvPr/>
        </p:nvSpPr>
        <p:spPr>
          <a:xfrm>
            <a:off x="2884824" y="4757650"/>
            <a:ext cx="1234579" cy="1234579"/>
          </a:xfrm>
          <a:prstGeom prst="star7">
            <a:avLst>
              <a:gd fmla="val 34601" name="adj"/>
              <a:gd fmla="val 102572" name="hf"/>
              <a:gd fmla="val 105210" name="vf"/>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1600" u="none" cap="none" strike="noStrike">
                <a:solidFill>
                  <a:schemeClr val="lt1"/>
                </a:solidFill>
                <a:latin typeface="Arial"/>
                <a:ea typeface="Arial"/>
                <a:cs typeface="Arial"/>
                <a:sym typeface="Arial"/>
              </a:rPr>
              <a:t>2018</a:t>
            </a:r>
            <a:endParaRPr/>
          </a:p>
        </p:txBody>
      </p:sp>
      <p:pic>
        <p:nvPicPr>
          <p:cNvPr descr="2023 GEO SDG Award Winners ..." id="93" name="Google Shape;93;p2"/>
          <p:cNvPicPr preferRelativeResize="0"/>
          <p:nvPr/>
        </p:nvPicPr>
        <p:blipFill rotWithShape="1">
          <a:blip r:embed="rId8">
            <a:alphaModFix/>
          </a:blip>
          <a:srcRect b="0" l="0" r="0" t="0"/>
          <a:stretch/>
        </p:blipFill>
        <p:spPr>
          <a:xfrm>
            <a:off x="9207250" y="2033554"/>
            <a:ext cx="1208917" cy="1214314"/>
          </a:xfrm>
          <a:prstGeom prst="rect">
            <a:avLst/>
          </a:prstGeom>
          <a:noFill/>
          <a:ln>
            <a:noFill/>
          </a:ln>
        </p:spPr>
      </p:pic>
      <p:sp>
        <p:nvSpPr>
          <p:cNvPr id="94" name="Google Shape;94;p2"/>
          <p:cNvSpPr/>
          <p:nvPr/>
        </p:nvSpPr>
        <p:spPr>
          <a:xfrm>
            <a:off x="8521421" y="2438227"/>
            <a:ext cx="1234500" cy="1234500"/>
          </a:xfrm>
          <a:prstGeom prst="star7">
            <a:avLst>
              <a:gd fmla="val 34601" name="adj"/>
              <a:gd fmla="val 102572" name="hf"/>
              <a:gd fmla="val 105210" name="vf"/>
            </a:avLst>
          </a:prstGeom>
          <a:solidFill>
            <a:schemeClr val="accent1"/>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AU" sz="1600" u="none" cap="none" strike="noStrike">
                <a:solidFill>
                  <a:schemeClr val="lt1"/>
                </a:solidFill>
                <a:latin typeface="Arial"/>
                <a:ea typeface="Arial"/>
                <a:cs typeface="Arial"/>
                <a:sym typeface="Arial"/>
              </a:rPr>
              <a:t>2023</a:t>
            </a:r>
            <a:endParaRPr/>
          </a:p>
        </p:txBody>
      </p:sp>
      <p:pic>
        <p:nvPicPr>
          <p:cNvPr id="95" name="Google Shape;95;p2"/>
          <p:cNvPicPr preferRelativeResize="0"/>
          <p:nvPr/>
        </p:nvPicPr>
        <p:blipFill rotWithShape="1">
          <a:blip r:embed="rId9">
            <a:alphaModFix/>
          </a:blip>
          <a:srcRect b="5379" l="6416" r="15023" t="10956"/>
          <a:stretch/>
        </p:blipFill>
        <p:spPr>
          <a:xfrm>
            <a:off x="10325946" y="3428756"/>
            <a:ext cx="1839521" cy="1102362"/>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ph idx="1" type="body"/>
          </p:nvPr>
        </p:nvSpPr>
        <p:spPr>
          <a:xfrm>
            <a:off x="176048" y="1184634"/>
            <a:ext cx="8721209" cy="46629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chemeClr val="dk1"/>
              </a:buClr>
              <a:buSzPts val="2800"/>
              <a:buFont typeface="Arial"/>
              <a:buChar char="❖"/>
            </a:pPr>
            <a:r>
              <a:rPr lang="en-AU">
                <a:latin typeface="Arial"/>
                <a:ea typeface="Arial"/>
                <a:cs typeface="Arial"/>
                <a:sym typeface="Arial"/>
              </a:rPr>
              <a:t>Monthly meetings with running notes: </a:t>
            </a:r>
            <a:r>
              <a:rPr lang="en-AU" u="sng">
                <a:solidFill>
                  <a:schemeClr val="hlink"/>
                </a:solidFill>
                <a:latin typeface="Arial"/>
                <a:ea typeface="Arial"/>
                <a:cs typeface="Arial"/>
                <a:sym typeface="Arial"/>
                <a:hlinkClick r:id="rId3"/>
              </a:rPr>
              <a:t>https://rb.gy/zmdytq</a:t>
            </a:r>
            <a:r>
              <a:rPr lang="en-AU">
                <a:latin typeface="Arial"/>
                <a:ea typeface="Arial"/>
                <a:cs typeface="Arial"/>
                <a:sym typeface="Arial"/>
              </a:rPr>
              <a:t> and actions tracker </a:t>
            </a:r>
            <a:r>
              <a:rPr lang="en-AU" u="sng">
                <a:solidFill>
                  <a:schemeClr val="hlink"/>
                </a:solidFill>
                <a:latin typeface="Arial"/>
                <a:ea typeface="Arial"/>
                <a:cs typeface="Arial"/>
                <a:sym typeface="Arial"/>
                <a:hlinkClick r:id="rId4"/>
              </a:rPr>
              <a:t>https://rb.gy/uh9u6e</a:t>
            </a:r>
            <a:r>
              <a:rPr lang="en-AU">
                <a:latin typeface="Arial"/>
                <a:ea typeface="Arial"/>
                <a:cs typeface="Arial"/>
                <a:sym typeface="Arial"/>
              </a:rPr>
              <a:t> </a:t>
            </a:r>
            <a:endParaRPr>
              <a:latin typeface="Arial"/>
              <a:ea typeface="Arial"/>
              <a:cs typeface="Arial"/>
              <a:sym typeface="Arial"/>
            </a:endParaRPr>
          </a:p>
          <a:p>
            <a:pPr indent="-406400" lvl="0" marL="457200" marR="0" rtl="0" algn="l">
              <a:lnSpc>
                <a:spcPct val="115000"/>
              </a:lnSpc>
              <a:spcBef>
                <a:spcPts val="1000"/>
              </a:spcBef>
              <a:spcAft>
                <a:spcPts val="0"/>
              </a:spcAft>
              <a:buClr>
                <a:schemeClr val="dk1"/>
              </a:buClr>
              <a:buSzPts val="2800"/>
              <a:buFont typeface="Arial"/>
              <a:buChar char="❖"/>
            </a:pPr>
            <a:r>
              <a:rPr lang="en-AU">
                <a:latin typeface="Arial"/>
                <a:ea typeface="Arial"/>
                <a:cs typeface="Arial"/>
                <a:sym typeface="Arial"/>
              </a:rPr>
              <a:t>Two face-to-face meetings in Tokyo (April) and Sydney (September)</a:t>
            </a:r>
            <a:endParaRPr>
              <a:latin typeface="Arial"/>
              <a:ea typeface="Arial"/>
              <a:cs typeface="Arial"/>
              <a:sym typeface="Arial"/>
            </a:endParaRPr>
          </a:p>
        </p:txBody>
      </p:sp>
      <p:sp>
        <p:nvSpPr>
          <p:cNvPr id="101" name="Google Shape;101;p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Montserrat"/>
              <a:buNone/>
            </a:pPr>
            <a:r>
              <a:rPr lang="en-AU"/>
              <a:t>The SDG</a:t>
            </a:r>
            <a:r>
              <a:rPr lang="en-AU"/>
              <a:t> Group in 2024</a:t>
            </a:r>
            <a:endParaRPr/>
          </a:p>
        </p:txBody>
      </p:sp>
      <p:pic>
        <p:nvPicPr>
          <p:cNvPr id="102" name="Google Shape;102;p3"/>
          <p:cNvPicPr preferRelativeResize="0"/>
          <p:nvPr/>
        </p:nvPicPr>
        <p:blipFill rotWithShape="1">
          <a:blip r:embed="rId5">
            <a:alphaModFix/>
          </a:blip>
          <a:srcRect b="0" l="0" r="10847" t="0"/>
          <a:stretch/>
        </p:blipFill>
        <p:spPr>
          <a:xfrm>
            <a:off x="8627401" y="1231815"/>
            <a:ext cx="3453212" cy="2179612"/>
          </a:xfrm>
          <a:prstGeom prst="rect">
            <a:avLst/>
          </a:prstGeom>
          <a:noFill/>
          <a:ln>
            <a:noFill/>
          </a:ln>
          <a:effectLst>
            <a:outerShdw blurRad="292100" rotWithShape="0" algn="tl" dir="2700000" dist="139700">
              <a:srgbClr val="333333">
                <a:alpha val="64705"/>
              </a:srgbClr>
            </a:outerShdw>
          </a:effectLst>
        </p:spPr>
      </p:pic>
      <p:pic>
        <p:nvPicPr>
          <p:cNvPr id="103" name="Google Shape;103;p3"/>
          <p:cNvPicPr preferRelativeResize="0"/>
          <p:nvPr/>
        </p:nvPicPr>
        <p:blipFill rotWithShape="1">
          <a:blip r:embed="rId6">
            <a:alphaModFix/>
          </a:blip>
          <a:srcRect b="0" l="0" r="0" t="17489"/>
          <a:stretch/>
        </p:blipFill>
        <p:spPr>
          <a:xfrm>
            <a:off x="274372" y="4273574"/>
            <a:ext cx="3473613" cy="2150860"/>
          </a:xfrm>
          <a:prstGeom prst="rect">
            <a:avLst/>
          </a:prstGeom>
          <a:noFill/>
          <a:ln>
            <a:noFill/>
          </a:ln>
          <a:effectLst>
            <a:outerShdw blurRad="292100" rotWithShape="0" algn="tl" dir="2700000" dist="139700">
              <a:srgbClr val="333333">
                <a:alpha val="64705"/>
              </a:srgbClr>
            </a:outerShdw>
          </a:effectLst>
        </p:spPr>
      </p:pic>
      <p:pic>
        <p:nvPicPr>
          <p:cNvPr id="104" name="Google Shape;104;p3"/>
          <p:cNvPicPr preferRelativeResize="0"/>
          <p:nvPr/>
        </p:nvPicPr>
        <p:blipFill rotWithShape="1">
          <a:blip r:embed="rId7">
            <a:alphaModFix/>
          </a:blip>
          <a:srcRect b="-5836" l="-1197" r="15722" t="24557"/>
          <a:stretch/>
        </p:blipFill>
        <p:spPr>
          <a:xfrm>
            <a:off x="3805578" y="4273573"/>
            <a:ext cx="3330683" cy="2376862"/>
          </a:xfrm>
          <a:prstGeom prst="rect">
            <a:avLst/>
          </a:prstGeom>
          <a:noFill/>
          <a:ln>
            <a:noFill/>
          </a:ln>
          <a:effectLst>
            <a:outerShdw blurRad="292100" rotWithShape="0" algn="tl" dir="2700000" dist="139700">
              <a:srgbClr val="333333">
                <a:alpha val="64705"/>
              </a:srgbClr>
            </a:outerShdw>
          </a:effectLst>
        </p:spPr>
      </p:pic>
      <p:pic>
        <p:nvPicPr>
          <p:cNvPr id="105" name="Google Shape;105;p3"/>
          <p:cNvPicPr preferRelativeResize="0"/>
          <p:nvPr/>
        </p:nvPicPr>
        <p:blipFill rotWithShape="1">
          <a:blip r:embed="rId8">
            <a:alphaModFix/>
          </a:blip>
          <a:srcRect b="21057" l="0" r="128" t="32008"/>
          <a:stretch/>
        </p:blipFill>
        <p:spPr>
          <a:xfrm>
            <a:off x="7245265" y="4536379"/>
            <a:ext cx="4835348" cy="170528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nvSpPr>
        <p:spPr>
          <a:xfrm>
            <a:off x="174287" y="60655"/>
            <a:ext cx="9797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AU" sz="3300">
                <a:solidFill>
                  <a:schemeClr val="lt1"/>
                </a:solidFill>
                <a:latin typeface="Montserrat"/>
                <a:ea typeface="Montserrat"/>
                <a:cs typeface="Montserrat"/>
                <a:sym typeface="Montserrat"/>
              </a:rPr>
              <a:t>Earth</a:t>
            </a:r>
            <a:r>
              <a:rPr b="0" i="0" lang="en-AU" sz="1700" u="none" cap="none" strike="noStrike">
                <a:solidFill>
                  <a:schemeClr val="lt1"/>
                </a:solidFill>
                <a:latin typeface="Montserrat"/>
                <a:ea typeface="Montserrat"/>
                <a:cs typeface="Montserrat"/>
                <a:sym typeface="Montserrat"/>
              </a:rPr>
              <a:t> </a:t>
            </a:r>
            <a:r>
              <a:rPr lang="en-AU" sz="3100">
                <a:solidFill>
                  <a:schemeClr val="lt1"/>
                </a:solidFill>
                <a:latin typeface="Montserrat"/>
                <a:ea typeface="Montserrat"/>
                <a:cs typeface="Montserrat"/>
                <a:sym typeface="Montserrat"/>
              </a:rPr>
              <a:t>Observations &amp; Geospatial Information for SDG Monitoring</a:t>
            </a:r>
            <a:endParaRPr sz="3100">
              <a:solidFill>
                <a:schemeClr val="lt1"/>
              </a:solidFill>
              <a:latin typeface="Montserrat"/>
              <a:ea typeface="Montserrat"/>
              <a:cs typeface="Montserrat"/>
              <a:sym typeface="Montserrat"/>
            </a:endParaRPr>
          </a:p>
        </p:txBody>
      </p:sp>
      <p:sp>
        <p:nvSpPr>
          <p:cNvPr id="112" name="Google Shape;112;p4"/>
          <p:cNvSpPr/>
          <p:nvPr/>
        </p:nvSpPr>
        <p:spPr>
          <a:xfrm>
            <a:off x="1286794" y="1292378"/>
            <a:ext cx="4131539"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1" lang="en-AU" sz="2000" u="none" cap="none" strike="noStrike">
                <a:solidFill>
                  <a:srgbClr val="000000"/>
                </a:solidFill>
                <a:latin typeface="Calibri"/>
                <a:ea typeface="Calibri"/>
                <a:cs typeface="Calibri"/>
                <a:sym typeface="Calibri"/>
              </a:rPr>
              <a:t>Alignment of Earth Obs. to the </a:t>
            </a:r>
            <a:br>
              <a:rPr b="1" i="1" lang="en-AU" sz="2000" u="none" cap="none" strike="noStrike">
                <a:solidFill>
                  <a:srgbClr val="000000"/>
                </a:solidFill>
                <a:latin typeface="Calibri"/>
                <a:ea typeface="Calibri"/>
                <a:cs typeface="Calibri"/>
                <a:sym typeface="Calibri"/>
              </a:rPr>
            </a:br>
            <a:r>
              <a:rPr b="1" i="1" lang="en-AU" sz="2000" u="none" cap="none" strike="noStrike">
                <a:solidFill>
                  <a:srgbClr val="000000"/>
                </a:solidFill>
                <a:latin typeface="Calibri"/>
                <a:ea typeface="Calibri"/>
                <a:cs typeface="Calibri"/>
                <a:sym typeface="Calibri"/>
              </a:rPr>
              <a:t>SDG Goals, Targets, and Indicators</a:t>
            </a:r>
            <a:endParaRPr b="0" i="0" sz="1400" u="none" cap="none" strike="noStrike">
              <a:solidFill>
                <a:srgbClr val="000000"/>
              </a:solidFill>
              <a:latin typeface="Arial"/>
              <a:ea typeface="Arial"/>
              <a:cs typeface="Arial"/>
              <a:sym typeface="Arial"/>
            </a:endParaRPr>
          </a:p>
        </p:txBody>
      </p:sp>
      <p:pic>
        <p:nvPicPr>
          <p:cNvPr id="113" name="Google Shape;113;p4"/>
          <p:cNvPicPr preferRelativeResize="0"/>
          <p:nvPr/>
        </p:nvPicPr>
        <p:blipFill rotWithShape="1">
          <a:blip r:embed="rId3">
            <a:alphaModFix amt="70000"/>
          </a:blip>
          <a:srcRect b="0" l="0" r="776" t="24287"/>
          <a:stretch/>
        </p:blipFill>
        <p:spPr>
          <a:xfrm>
            <a:off x="5452938" y="1013138"/>
            <a:ext cx="6260092" cy="5534590"/>
          </a:xfrm>
          <a:prstGeom prst="rect">
            <a:avLst/>
          </a:prstGeom>
          <a:noFill/>
          <a:ln>
            <a:noFill/>
          </a:ln>
        </p:spPr>
      </p:pic>
      <p:pic>
        <p:nvPicPr>
          <p:cNvPr id="114" name="Google Shape;114;p4"/>
          <p:cNvPicPr preferRelativeResize="0"/>
          <p:nvPr/>
        </p:nvPicPr>
        <p:blipFill rotWithShape="1">
          <a:blip r:embed="rId4">
            <a:alphaModFix/>
          </a:blip>
          <a:srcRect b="0" l="69163" r="0" t="0"/>
          <a:stretch/>
        </p:blipFill>
        <p:spPr>
          <a:xfrm>
            <a:off x="98074" y="1089338"/>
            <a:ext cx="1188720" cy="1255655"/>
          </a:xfrm>
          <a:prstGeom prst="rect">
            <a:avLst/>
          </a:prstGeom>
          <a:noFill/>
          <a:ln>
            <a:noFill/>
          </a:ln>
        </p:spPr>
      </p:pic>
      <p:sp>
        <p:nvSpPr>
          <p:cNvPr id="115" name="Google Shape;115;p4"/>
          <p:cNvSpPr/>
          <p:nvPr/>
        </p:nvSpPr>
        <p:spPr>
          <a:xfrm>
            <a:off x="755770" y="4589208"/>
            <a:ext cx="10957260" cy="1246455"/>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AU" sz="2500" u="sng" cap="none" strike="noStrike">
                <a:solidFill>
                  <a:srgbClr val="000000"/>
                </a:solidFill>
              </a:rPr>
              <a:t>SIT-39-15</a:t>
            </a:r>
            <a:r>
              <a:rPr b="1" i="0" lang="en-AU" sz="2500" u="none" cap="none" strike="noStrike">
                <a:solidFill>
                  <a:srgbClr val="000000"/>
                </a:solidFill>
              </a:rPr>
              <a:t>: CEOS Chair and SEO to engage the CEOS Secretariat meetings on the matter of invigorating support for SDGs more broadly across the organization (Members and Associates)</a:t>
            </a:r>
            <a:endParaRPr b="1" i="0" sz="2500" u="none" cap="none" strike="noStrike">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500"/>
                                        <p:tgtEl>
                                          <p:spTgt spid="1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5"/>
          <p:cNvSpPr txBox="1"/>
          <p:nvPr>
            <p:ph type="title"/>
          </p:nvPr>
        </p:nvSpPr>
        <p:spPr>
          <a:xfrm>
            <a:off x="425660" y="220115"/>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Deliverable Tracking Tool Update</a:t>
            </a:r>
            <a:endParaRPr/>
          </a:p>
        </p:txBody>
      </p:sp>
      <p:sp>
        <p:nvSpPr>
          <p:cNvPr id="121" name="Google Shape;121;p5"/>
          <p:cNvSpPr txBox="1"/>
          <p:nvPr/>
        </p:nvSpPr>
        <p:spPr>
          <a:xfrm>
            <a:off x="6572249" y="1466850"/>
            <a:ext cx="4879521"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AU" sz="2400" u="none" cap="none" strike="noStrike">
                <a:solidFill>
                  <a:srgbClr val="000000"/>
                </a:solidFill>
                <a:latin typeface="Arial"/>
                <a:ea typeface="Arial"/>
                <a:cs typeface="Arial"/>
                <a:sym typeface="Arial"/>
              </a:rPr>
              <a:t>Deliverable Tracking Tool 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“Relevant Sustainable Development Goal (SDG)” section added across the interface.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rgbClr val="000000"/>
                </a:solidFill>
                <a:latin typeface="Arial"/>
                <a:ea typeface="Arial"/>
                <a:cs typeface="Arial"/>
                <a:sym typeface="Arial"/>
              </a:rPr>
              <a:t>Existing and new deliverables can add SDG-specific information, if relevant.</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descr="Table&#10;&#10;Description automatically generated" id="122" name="Google Shape;122;p5"/>
          <p:cNvPicPr preferRelativeResize="0"/>
          <p:nvPr/>
        </p:nvPicPr>
        <p:blipFill rotWithShape="1">
          <a:blip r:embed="rId3">
            <a:alphaModFix/>
          </a:blip>
          <a:srcRect b="0" l="0" r="0" t="0"/>
          <a:stretch/>
        </p:blipFill>
        <p:spPr>
          <a:xfrm>
            <a:off x="196850" y="1469463"/>
            <a:ext cx="5845035" cy="4226488"/>
          </a:xfrm>
          <a:prstGeom prst="rect">
            <a:avLst/>
          </a:prstGeom>
          <a:noFill/>
          <a:ln>
            <a:noFill/>
          </a:ln>
        </p:spPr>
      </p:pic>
      <p:sp>
        <p:nvSpPr>
          <p:cNvPr id="123" name="Google Shape;123;p5"/>
          <p:cNvSpPr/>
          <p:nvPr/>
        </p:nvSpPr>
        <p:spPr>
          <a:xfrm>
            <a:off x="260350" y="2753775"/>
            <a:ext cx="5962800" cy="850800"/>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6"/>
          <p:cNvSpPr txBox="1"/>
          <p:nvPr>
            <p:ph type="title"/>
          </p:nvPr>
        </p:nvSpPr>
        <p:spPr>
          <a:xfrm>
            <a:off x="300832" y="234736"/>
            <a:ext cx="8904813" cy="6684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lang="en-AU"/>
              <a:t>2024 SDG Deliverables</a:t>
            </a:r>
            <a:endParaRPr/>
          </a:p>
        </p:txBody>
      </p:sp>
      <p:sp>
        <p:nvSpPr>
          <p:cNvPr id="130" name="Google Shape;130;p6"/>
          <p:cNvSpPr/>
          <p:nvPr/>
        </p:nvSpPr>
        <p:spPr>
          <a:xfrm>
            <a:off x="3602483" y="1498954"/>
            <a:ext cx="246286" cy="410433"/>
          </a:xfrm>
          <a:prstGeom prst="rect">
            <a:avLst/>
          </a:prstGeom>
          <a:noFill/>
          <a:ln>
            <a:noFill/>
          </a:ln>
        </p:spPr>
        <p:txBody>
          <a:bodyPr anchorCtr="0" anchor="ctr"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aphicFrame>
        <p:nvGraphicFramePr>
          <p:cNvPr id="131" name="Google Shape;131;p6"/>
          <p:cNvGraphicFramePr/>
          <p:nvPr/>
        </p:nvGraphicFramePr>
        <p:xfrm>
          <a:off x="72570" y="1175657"/>
          <a:ext cx="3000000" cy="3000000"/>
        </p:xfrm>
        <a:graphic>
          <a:graphicData uri="http://schemas.openxmlformats.org/drawingml/2006/table">
            <a:tbl>
              <a:tblPr>
                <a:noFill/>
                <a:tableStyleId>{B61CD7FF-6919-461B-8894-4DB6367451B5}</a:tableStyleId>
              </a:tblPr>
              <a:tblGrid>
                <a:gridCol w="1252050"/>
                <a:gridCol w="3491700"/>
                <a:gridCol w="1557450"/>
                <a:gridCol w="1628875"/>
                <a:gridCol w="1867050"/>
              </a:tblGrid>
              <a:tr h="720350">
                <a:tc>
                  <a:txBody>
                    <a:bodyPr/>
                    <a:lstStyle/>
                    <a:p>
                      <a:pPr indent="0" lvl="0" marL="0" marR="27305" rtl="0" algn="ctr">
                        <a:lnSpc>
                          <a:spcPct val="110000"/>
                        </a:lnSpc>
                        <a:spcBef>
                          <a:spcPts val="0"/>
                        </a:spcBef>
                        <a:spcAft>
                          <a:spcPts val="0"/>
                        </a:spcAft>
                        <a:buClr>
                          <a:srgbClr val="000000"/>
                        </a:buClr>
                        <a:buSzPts val="1400"/>
                        <a:buFont typeface="Arial"/>
                        <a:buNone/>
                      </a:pPr>
                      <a:r>
                        <a:rPr b="1" lang="en-AU" sz="1500" u="none" cap="none" strike="noStrike">
                          <a:latin typeface="Calibri"/>
                          <a:ea typeface="Calibri"/>
                          <a:cs typeface="Calibri"/>
                          <a:sym typeface="Calibri"/>
                        </a:rPr>
                        <a:t>Number</a:t>
                      </a:r>
                      <a:endParaRPr b="1" sz="21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500" u="none" cap="none" strike="noStrike">
                          <a:latin typeface="Calibri"/>
                          <a:ea typeface="Calibri"/>
                          <a:cs typeface="Calibri"/>
                          <a:sym typeface="Calibri"/>
                        </a:rPr>
                        <a:t>Deliverable Title</a:t>
                      </a:r>
                      <a:endParaRPr b="1" sz="21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latin typeface="Calibri"/>
                          <a:ea typeface="Calibri"/>
                          <a:cs typeface="Calibri"/>
                          <a:sym typeface="Calibri"/>
                        </a:rPr>
                        <a:t>Due</a:t>
                      </a:r>
                      <a:endParaRPr b="1"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latin typeface="Calibri"/>
                          <a:ea typeface="Calibri"/>
                          <a:cs typeface="Calibri"/>
                          <a:sym typeface="Calibri"/>
                        </a:rPr>
                        <a:t>Responsible User</a:t>
                      </a:r>
                      <a:endParaRPr b="1"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b="1" lang="en-AU" sz="1400" u="none" cap="none" strike="noStrike">
                          <a:latin typeface="Calibri"/>
                          <a:ea typeface="Calibri"/>
                          <a:cs typeface="Calibri"/>
                          <a:sym typeface="Calibri"/>
                        </a:rPr>
                        <a:t>Responsible Agency</a:t>
                      </a:r>
                      <a:endParaRPr b="1"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544275">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SDG-24-01</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EO Support sheet for SDG Indicator 6.6.1 (Water)</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2024 Q4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Marc Paganini</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ESA</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r>
              <a:tr h="544275">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SDG-24-02</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EO Support sheet for SDG Indicator 11.3.1 (Urbanization)</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chemeClr val="dk1"/>
                        </a:buClr>
                        <a:buSzPts val="1400"/>
                        <a:buFont typeface="Arial"/>
                        <a:buNone/>
                      </a:pPr>
                      <a:r>
                        <a:rPr lang="en-AU" sz="1400" u="none" cap="none" strike="noStrike">
                          <a:solidFill>
                            <a:schemeClr val="dk1"/>
                          </a:solidFill>
                          <a:latin typeface="Calibri"/>
                          <a:ea typeface="Calibri"/>
                          <a:cs typeface="Calibri"/>
                          <a:sym typeface="Calibri"/>
                        </a:rPr>
                        <a:t>2024 Q4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Martyn Clark, Nale Mudau</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GEOSEC, SANSA</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r>
              <a:tr h="824225">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SDG-24-03</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EO Support sheet for SDG Indicator 14.1.1 (Marine Pollution)</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solidFill>
                            <a:schemeClr val="dk1"/>
                          </a:solidFill>
                          <a:latin typeface="Calibri"/>
                          <a:ea typeface="Calibri"/>
                          <a:cs typeface="Calibri"/>
                          <a:sym typeface="Calibri"/>
                        </a:rPr>
                        <a:t>2024 Q4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Paul DiGiacomo, Katy Matthews</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NOAA</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r>
              <a:tr h="720350">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SDG-23-04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0"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EO Support sheet for SDG Indicator 15.3.1 (Land degradation)</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chemeClr val="dk1"/>
                        </a:buClr>
                        <a:buSzPts val="1400"/>
                        <a:buFont typeface="Arial"/>
                        <a:buNone/>
                      </a:pPr>
                      <a:r>
                        <a:rPr lang="en-AU" sz="1400" u="none" cap="none" strike="noStrike">
                          <a:solidFill>
                            <a:schemeClr val="dk1"/>
                          </a:solidFill>
                          <a:latin typeface="Calibri"/>
                          <a:ea typeface="Calibri"/>
                          <a:cs typeface="Calibri"/>
                          <a:sym typeface="Calibri"/>
                        </a:rPr>
                        <a:t>2024 Q4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Neil Sims</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CSIRO</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5"/>
                    </a:solidFill>
                  </a:tcPr>
                </a:tc>
              </a:tr>
              <a:tr h="855675">
                <a:tc>
                  <a:txBody>
                    <a:bodyPr/>
                    <a:lstStyle/>
                    <a:p>
                      <a:pPr indent="0" lvl="0" marL="0" marR="28575" rtl="0" algn="l">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SDG-24-04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UN-GGIM IAEG-SDGs WGGI Paper: </a:t>
                      </a:r>
                      <a:r>
                        <a:rPr i="1" lang="en-AU" sz="1400" u="none" cap="none" strike="noStrike">
                          <a:latin typeface="Calibri"/>
                          <a:ea typeface="Calibri"/>
                          <a:cs typeface="Calibri"/>
                          <a:sym typeface="Calibri"/>
                        </a:rPr>
                        <a:t>“Rescuing the SDGs with Geospatial Information”</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2024 Q4</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Flora Kerblat, Dave Borges, Osamu Ochiai, Neil Sims</a:t>
                      </a:r>
                      <a:endParaRPr sz="20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CSIRO, SEO, JAXA</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4275">
                <a:tc>
                  <a:txBody>
                    <a:bodyPr/>
                    <a:lstStyle/>
                    <a:p>
                      <a:pPr indent="0" lvl="0" marL="0" marR="28575" rtl="0" algn="l">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SDG-23-05</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UNCCD: SIDS Cloud Cover Analysis Report</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2024 Q3</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Dave Borges</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SEO, CSIRO</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44275">
                <a:tc>
                  <a:txBody>
                    <a:bodyPr/>
                    <a:lstStyle/>
                    <a:p>
                      <a:pPr indent="0" lvl="0" marL="0" marR="28575" rtl="0" algn="l">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SDG-24-05</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just">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UNCCD: SIDS Land Cover Dataset Suitability Analysis</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2024 Q3</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Dave Borges, Neil Sims</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27305" rtl="0" algn="ctr">
                        <a:lnSpc>
                          <a:spcPct val="110000"/>
                        </a:lnSpc>
                        <a:spcBef>
                          <a:spcPts val="0"/>
                        </a:spcBef>
                        <a:spcAft>
                          <a:spcPts val="0"/>
                        </a:spcAft>
                        <a:buClr>
                          <a:srgbClr val="000000"/>
                        </a:buClr>
                        <a:buSzPts val="1400"/>
                        <a:buFont typeface="Arial"/>
                        <a:buNone/>
                      </a:pPr>
                      <a:r>
                        <a:rPr lang="en-AU" sz="1400" u="none" cap="none" strike="noStrike">
                          <a:latin typeface="Calibri"/>
                          <a:ea typeface="Calibri"/>
                          <a:cs typeface="Calibri"/>
                          <a:sym typeface="Calibri"/>
                        </a:rPr>
                        <a:t>SEO, CSIRO</a:t>
                      </a:r>
                      <a:endParaRPr sz="14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132" name="Google Shape;132;p6"/>
          <p:cNvGraphicFramePr/>
          <p:nvPr/>
        </p:nvGraphicFramePr>
        <p:xfrm>
          <a:off x="10087429" y="1174647"/>
          <a:ext cx="3000000" cy="3000000"/>
        </p:xfrm>
        <a:graphic>
          <a:graphicData uri="http://schemas.openxmlformats.org/drawingml/2006/table">
            <a:tbl>
              <a:tblPr>
                <a:noFill/>
                <a:tableStyleId>{B61CD7FF-6919-461B-8894-4DB6367451B5}</a:tableStyleId>
              </a:tblPr>
              <a:tblGrid>
                <a:gridCol w="1959425"/>
              </a:tblGrid>
              <a:tr h="720650">
                <a:tc>
                  <a:txBody>
                    <a:bodyPr/>
                    <a:lstStyle/>
                    <a:p>
                      <a:pPr indent="0" lvl="0" marL="0" marR="27305" rtl="0" algn="ctr">
                        <a:lnSpc>
                          <a:spcPct val="110000"/>
                        </a:lnSpc>
                        <a:spcBef>
                          <a:spcPts val="0"/>
                        </a:spcBef>
                        <a:spcAft>
                          <a:spcPts val="0"/>
                        </a:spcAft>
                        <a:buClr>
                          <a:srgbClr val="000000"/>
                        </a:buClr>
                        <a:buSzPts val="1400"/>
                        <a:buFont typeface="Arial"/>
                        <a:buNone/>
                      </a:pPr>
                      <a:r>
                        <a:rPr b="1" lang="en-AU" sz="1600" u="none" cap="none" strike="noStrike">
                          <a:latin typeface="Calibri"/>
                          <a:ea typeface="Calibri"/>
                          <a:cs typeface="Calibri"/>
                          <a:sym typeface="Calibri"/>
                        </a:rPr>
                        <a:t>Where are we today?</a:t>
                      </a:r>
                      <a:endParaRPr b="1" sz="1600" u="none" cap="none" strike="noStrike">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544900">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Postponed</a:t>
                      </a:r>
                      <a:endParaRPr/>
                    </a:p>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(Q2 2025)</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tcPr>
                </a:tc>
              </a:tr>
              <a:tr h="544475">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Final draft</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824550">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Final draft</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720650">
                <a:tc>
                  <a:txBody>
                    <a:bodyPr/>
                    <a:lstStyle/>
                    <a:p>
                      <a:pPr indent="0" lvl="0" marL="0" marR="27305" rtl="0" algn="ctr">
                        <a:lnSpc>
                          <a:spcPct val="110000"/>
                        </a:lnSpc>
                        <a:spcBef>
                          <a:spcPts val="0"/>
                        </a:spcBef>
                        <a:spcAft>
                          <a:spcPts val="0"/>
                        </a:spcAft>
                        <a:buClr>
                          <a:schemeClr val="dk1"/>
                        </a:buClr>
                        <a:buSzPts val="1400"/>
                        <a:buFont typeface="Arial"/>
                        <a:buNone/>
                      </a:pPr>
                      <a:r>
                        <a:rPr b="1" i="0" lang="en-AU" sz="2000" u="none" cap="none" strike="noStrike">
                          <a:solidFill>
                            <a:schemeClr val="dk1"/>
                          </a:solidFill>
                          <a:latin typeface="Calibri"/>
                          <a:ea typeface="Calibri"/>
                          <a:cs typeface="Calibri"/>
                          <a:sym typeface="Calibri"/>
                        </a:rPr>
                        <a:t>Final draft</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738825">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In progress</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544475">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Complete</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050"/>
                    </a:solidFill>
                  </a:tcPr>
                </a:tc>
              </a:tr>
              <a:tr h="544475">
                <a:tc>
                  <a:txBody>
                    <a:bodyPr/>
                    <a:lstStyle/>
                    <a:p>
                      <a:pPr indent="0" lvl="0" marL="0" marR="27305" rtl="0" algn="ctr">
                        <a:lnSpc>
                          <a:spcPct val="110000"/>
                        </a:lnSpc>
                        <a:spcBef>
                          <a:spcPts val="0"/>
                        </a:spcBef>
                        <a:spcAft>
                          <a:spcPts val="0"/>
                        </a:spcAft>
                        <a:buClr>
                          <a:srgbClr val="000000"/>
                        </a:buClr>
                        <a:buSzPts val="1400"/>
                        <a:buFont typeface="Arial"/>
                        <a:buNone/>
                      </a:pPr>
                      <a:r>
                        <a:rPr b="1" i="0" lang="en-AU" sz="2000" u="none" cap="none" strike="noStrike">
                          <a:solidFill>
                            <a:schemeClr val="dk1"/>
                          </a:solidFill>
                          <a:latin typeface="Calibri"/>
                          <a:ea typeface="Calibri"/>
                          <a:cs typeface="Calibri"/>
                          <a:sym typeface="Calibri"/>
                        </a:rPr>
                        <a:t>Complete</a:t>
                      </a:r>
                      <a:endParaRPr b="1" i="0" sz="2000" u="none" cap="none" strike="noStrike">
                        <a:solidFill>
                          <a:schemeClr val="dk1"/>
                        </a:solidFill>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2D050"/>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7"/>
          <p:cNvSpPr txBox="1"/>
          <p:nvPr>
            <p:ph type="title"/>
          </p:nvPr>
        </p:nvSpPr>
        <p:spPr>
          <a:xfrm>
            <a:off x="425660" y="220115"/>
            <a:ext cx="10837200" cy="60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EO Support Sheets</a:t>
            </a:r>
            <a:endParaRPr/>
          </a:p>
        </p:txBody>
      </p:sp>
      <p:sp>
        <p:nvSpPr>
          <p:cNvPr id="138" name="Google Shape;138;p7"/>
          <p:cNvSpPr txBox="1"/>
          <p:nvPr/>
        </p:nvSpPr>
        <p:spPr>
          <a:xfrm>
            <a:off x="474128" y="5622158"/>
            <a:ext cx="11359939" cy="830997"/>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AU" sz="1600" u="none" cap="none" strike="noStrike">
                <a:solidFill>
                  <a:srgbClr val="000000"/>
                </a:solidFill>
                <a:latin typeface="Tahoma"/>
                <a:ea typeface="Tahoma"/>
                <a:cs typeface="Tahoma"/>
                <a:sym typeface="Tahoma"/>
              </a:rPr>
              <a:t>The </a:t>
            </a:r>
            <a:r>
              <a:rPr b="1" i="0" lang="en-AU" sz="1600" u="none" cap="none" strike="noStrike">
                <a:solidFill>
                  <a:srgbClr val="000000"/>
                </a:solidFill>
                <a:latin typeface="Tahoma"/>
                <a:ea typeface="Tahoma"/>
                <a:cs typeface="Tahoma"/>
                <a:sym typeface="Tahoma"/>
              </a:rPr>
              <a:t>Earth Observation (EO) Support sheets </a:t>
            </a:r>
            <a:r>
              <a:rPr b="0" i="0" lang="en-AU" sz="1600" u="none" cap="none" strike="noStrike">
                <a:solidFill>
                  <a:srgbClr val="000000"/>
                </a:solidFill>
                <a:latin typeface="Tahoma"/>
                <a:ea typeface="Tahoma"/>
                <a:cs typeface="Tahoma"/>
                <a:sym typeface="Tahoma"/>
              </a:rPr>
              <a:t>are a valuable resource for the user community and Custodian Agencies: CEOS plans to keep them updated by undertaking an annual review to ensure that details including current approaches and challenges, data requirements, access and tools, and publication references remain up-to-date and useful. </a:t>
            </a:r>
            <a:endParaRPr b="0" i="0" sz="1400" u="none" cap="none" strike="noStrike">
              <a:solidFill>
                <a:srgbClr val="000000"/>
              </a:solidFill>
              <a:latin typeface="Arial"/>
              <a:ea typeface="Arial"/>
              <a:cs typeface="Arial"/>
              <a:sym typeface="Arial"/>
            </a:endParaRPr>
          </a:p>
        </p:txBody>
      </p:sp>
      <p:pic>
        <p:nvPicPr>
          <p:cNvPr id="139" name="Google Shape;139;p7"/>
          <p:cNvPicPr preferRelativeResize="0"/>
          <p:nvPr/>
        </p:nvPicPr>
        <p:blipFill rotWithShape="1">
          <a:blip r:embed="rId3">
            <a:alphaModFix/>
          </a:blip>
          <a:srcRect b="0" l="0" r="0" t="0"/>
          <a:stretch/>
        </p:blipFill>
        <p:spPr>
          <a:xfrm>
            <a:off x="3341427" y="1772842"/>
            <a:ext cx="2548890" cy="3673566"/>
          </a:xfrm>
          <a:prstGeom prst="rect">
            <a:avLst/>
          </a:prstGeom>
          <a:noFill/>
          <a:ln>
            <a:noFill/>
          </a:ln>
          <a:effectLst>
            <a:outerShdw blurRad="292100" rotWithShape="0" algn="tl" dir="2700000" dist="139700">
              <a:srgbClr val="333333">
                <a:alpha val="61568"/>
              </a:srgbClr>
            </a:outerShdw>
          </a:effectLst>
        </p:spPr>
      </p:pic>
      <p:pic>
        <p:nvPicPr>
          <p:cNvPr id="140" name="Google Shape;140;p7"/>
          <p:cNvPicPr preferRelativeResize="0"/>
          <p:nvPr/>
        </p:nvPicPr>
        <p:blipFill rotWithShape="1">
          <a:blip r:embed="rId4">
            <a:alphaModFix/>
          </a:blip>
          <a:srcRect b="0" l="0" r="0" t="0"/>
          <a:stretch/>
        </p:blipFill>
        <p:spPr>
          <a:xfrm>
            <a:off x="6154098" y="1772832"/>
            <a:ext cx="2494041" cy="3687771"/>
          </a:xfrm>
          <a:prstGeom prst="rect">
            <a:avLst/>
          </a:prstGeom>
          <a:noFill/>
          <a:ln>
            <a:noFill/>
          </a:ln>
          <a:effectLst>
            <a:outerShdw blurRad="292100" rotWithShape="0" algn="tl" dir="2700000" dist="139700">
              <a:srgbClr val="333333">
                <a:alpha val="61568"/>
              </a:srgbClr>
            </a:outerShdw>
          </a:effectLst>
        </p:spPr>
      </p:pic>
      <p:pic>
        <p:nvPicPr>
          <p:cNvPr id="141" name="Google Shape;141;p7"/>
          <p:cNvPicPr preferRelativeResize="0"/>
          <p:nvPr/>
        </p:nvPicPr>
        <p:blipFill rotWithShape="1">
          <a:blip r:embed="rId5">
            <a:alphaModFix/>
          </a:blip>
          <a:srcRect b="0" l="0" r="0" t="0"/>
          <a:stretch/>
        </p:blipFill>
        <p:spPr>
          <a:xfrm>
            <a:off x="8911920" y="1765739"/>
            <a:ext cx="2704636" cy="3701956"/>
          </a:xfrm>
          <a:prstGeom prst="rect">
            <a:avLst/>
          </a:prstGeom>
          <a:noFill/>
          <a:ln>
            <a:noFill/>
          </a:ln>
          <a:effectLst>
            <a:outerShdw blurRad="292100" rotWithShape="0" algn="tl" dir="2700000" dist="139700">
              <a:srgbClr val="333333">
                <a:alpha val="61568"/>
              </a:srgbClr>
            </a:outerShdw>
          </a:effectLst>
        </p:spPr>
      </p:pic>
      <p:pic>
        <p:nvPicPr>
          <p:cNvPr id="142" name="Google Shape;142;p7"/>
          <p:cNvPicPr preferRelativeResize="0"/>
          <p:nvPr/>
        </p:nvPicPr>
        <p:blipFill rotWithShape="1">
          <a:blip r:embed="rId6">
            <a:alphaModFix/>
          </a:blip>
          <a:srcRect b="2938" l="1731" r="0" t="0"/>
          <a:stretch/>
        </p:blipFill>
        <p:spPr>
          <a:xfrm>
            <a:off x="575444" y="1802827"/>
            <a:ext cx="2425481" cy="3613596"/>
          </a:xfrm>
          <a:prstGeom prst="rect">
            <a:avLst/>
          </a:prstGeom>
          <a:noFill/>
          <a:ln>
            <a:noFill/>
          </a:ln>
          <a:effectLst>
            <a:outerShdw blurRad="292100" rotWithShape="0" algn="tl" dir="2700000" dist="139700">
              <a:srgbClr val="333333">
                <a:alpha val="61568"/>
              </a:srgbClr>
            </a:outerShdw>
          </a:effectLst>
        </p:spPr>
      </p:pic>
      <p:sp>
        <p:nvSpPr>
          <p:cNvPr id="143" name="Google Shape;143;p7"/>
          <p:cNvSpPr txBox="1"/>
          <p:nvPr/>
        </p:nvSpPr>
        <p:spPr>
          <a:xfrm>
            <a:off x="474128" y="1163384"/>
            <a:ext cx="2295616"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SDG-24-01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Water</a:t>
            </a:r>
            <a:r>
              <a:rPr b="1" i="0" lang="en-AU" sz="1050" u="none" cap="none" strike="noStrike">
                <a:solidFill>
                  <a:srgbClr val="000000"/>
                </a:solidFill>
                <a:latin typeface="Tahoma"/>
                <a:ea typeface="Tahoma"/>
                <a:cs typeface="Tahoma"/>
                <a:sym typeface="Tahoma"/>
              </a:rPr>
              <a:t> </a:t>
            </a:r>
            <a:endParaRPr b="0" i="0" sz="1400" u="none" cap="none" strike="noStrike">
              <a:solidFill>
                <a:srgbClr val="000000"/>
              </a:solidFill>
              <a:latin typeface="Arial"/>
              <a:ea typeface="Arial"/>
              <a:cs typeface="Arial"/>
              <a:sym typeface="Arial"/>
            </a:endParaRPr>
          </a:p>
        </p:txBody>
      </p:sp>
      <p:sp>
        <p:nvSpPr>
          <p:cNvPr id="144" name="Google Shape;144;p7"/>
          <p:cNvSpPr txBox="1"/>
          <p:nvPr/>
        </p:nvSpPr>
        <p:spPr>
          <a:xfrm>
            <a:off x="3572190" y="1098862"/>
            <a:ext cx="239794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SDG-24-02 </a:t>
            </a:r>
            <a:r>
              <a:rPr b="1" i="0" lang="en-AU" sz="1400" u="none" cap="none" strike="noStrike">
                <a:solidFill>
                  <a:srgbClr val="000000"/>
                </a:solidFill>
                <a:latin typeface="Tahoma"/>
                <a:ea typeface="Tahoma"/>
                <a:cs typeface="Tahoma"/>
                <a:sym typeface="Tahoma"/>
              </a:rPr>
              <a:t>Urbanization</a:t>
            </a:r>
            <a:endParaRPr b="0" i="0" sz="1800" u="none" cap="none" strike="noStrike">
              <a:solidFill>
                <a:srgbClr val="000000"/>
              </a:solidFill>
              <a:latin typeface="Arial"/>
              <a:ea typeface="Arial"/>
              <a:cs typeface="Arial"/>
              <a:sym typeface="Arial"/>
            </a:endParaRPr>
          </a:p>
        </p:txBody>
      </p:sp>
      <p:sp>
        <p:nvSpPr>
          <p:cNvPr id="145" name="Google Shape;145;p7"/>
          <p:cNvSpPr txBox="1"/>
          <p:nvPr/>
        </p:nvSpPr>
        <p:spPr>
          <a:xfrm>
            <a:off x="6099249" y="1098862"/>
            <a:ext cx="2548890"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SDG-24-03</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Coastal Eutrophication</a:t>
            </a:r>
            <a:endParaRPr b="0" i="0" sz="1400" u="none" cap="none" strike="noStrike">
              <a:solidFill>
                <a:srgbClr val="000000"/>
              </a:solidFill>
              <a:latin typeface="Arial"/>
              <a:ea typeface="Arial"/>
              <a:cs typeface="Arial"/>
              <a:sym typeface="Arial"/>
            </a:endParaRPr>
          </a:p>
        </p:txBody>
      </p:sp>
      <p:sp>
        <p:nvSpPr>
          <p:cNvPr id="146" name="Google Shape;146;p7"/>
          <p:cNvSpPr txBox="1"/>
          <p:nvPr/>
        </p:nvSpPr>
        <p:spPr>
          <a:xfrm>
            <a:off x="8793912" y="1113212"/>
            <a:ext cx="2771701"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AU" sz="1800" u="none" cap="none" strike="noStrike">
                <a:solidFill>
                  <a:srgbClr val="000000"/>
                </a:solidFill>
                <a:latin typeface="Tahoma"/>
                <a:ea typeface="Tahoma"/>
                <a:cs typeface="Tahoma"/>
                <a:sym typeface="Tahoma"/>
              </a:rPr>
              <a:t>SDG-23-04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AU" sz="1400" u="none" cap="none" strike="noStrike">
                <a:solidFill>
                  <a:srgbClr val="000000"/>
                </a:solidFill>
                <a:latin typeface="Tahoma"/>
                <a:ea typeface="Tahoma"/>
                <a:cs typeface="Tahoma"/>
                <a:sym typeface="Tahoma"/>
              </a:rPr>
              <a:t>Land Degradation</a:t>
            </a:r>
            <a:endParaRPr b="0" i="0" sz="1400" u="none" cap="none" strike="noStrike">
              <a:solidFill>
                <a:srgbClr val="000000"/>
              </a:solidFill>
              <a:latin typeface="Arial"/>
              <a:ea typeface="Arial"/>
              <a:cs typeface="Arial"/>
              <a:sym typeface="Arial"/>
            </a:endParaRPr>
          </a:p>
        </p:txBody>
      </p:sp>
      <p:sp>
        <p:nvSpPr>
          <p:cNvPr id="147" name="Google Shape;147;p7"/>
          <p:cNvSpPr txBox="1"/>
          <p:nvPr/>
        </p:nvSpPr>
        <p:spPr>
          <a:xfrm>
            <a:off x="7408758" y="258619"/>
            <a:ext cx="240186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AU" sz="2400" u="none" cap="none" strike="noStrike">
                <a:solidFill>
                  <a:schemeClr val="lt1"/>
                </a:solidFill>
                <a:latin typeface="Tahoma"/>
                <a:ea typeface="Tahoma"/>
                <a:cs typeface="Tahoma"/>
                <a:sym typeface="Tahoma"/>
              </a:rPr>
              <a:t>ceos.org/sdg</a:t>
            </a:r>
            <a:endParaRPr b="0" i="0" sz="2400" u="none" cap="none" strike="noStrike">
              <a:solidFill>
                <a:schemeClr val="lt1"/>
              </a:solidFill>
              <a:latin typeface="Tahoma"/>
              <a:ea typeface="Tahoma"/>
              <a:cs typeface="Tahoma"/>
              <a:sym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8"/>
          <p:cNvSpPr txBox="1"/>
          <p:nvPr>
            <p:ph type="title"/>
          </p:nvPr>
        </p:nvSpPr>
        <p:spPr>
          <a:xfrm>
            <a:off x="425660" y="220115"/>
            <a:ext cx="10837200" cy="60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EO Support Sheets</a:t>
            </a:r>
            <a:endParaRPr/>
          </a:p>
        </p:txBody>
      </p:sp>
      <p:sp>
        <p:nvSpPr>
          <p:cNvPr id="153" name="Google Shape;153;p8"/>
          <p:cNvSpPr txBox="1"/>
          <p:nvPr/>
        </p:nvSpPr>
        <p:spPr>
          <a:xfrm>
            <a:off x="3245129" y="5403951"/>
            <a:ext cx="392220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AU" sz="3000" u="none" cap="none" strike="noStrike">
                <a:solidFill>
                  <a:srgbClr val="92D050"/>
                </a:solidFill>
                <a:latin typeface="Tahoma"/>
                <a:ea typeface="Tahoma"/>
                <a:cs typeface="Tahoma"/>
                <a:sym typeface="Tahoma"/>
              </a:rPr>
              <a:t>ceos.org/sdg</a:t>
            </a:r>
            <a:endParaRPr b="1" i="0" sz="3000" u="none" cap="none" strike="noStrike">
              <a:solidFill>
                <a:srgbClr val="92D050"/>
              </a:solidFill>
              <a:latin typeface="Tahoma"/>
              <a:ea typeface="Tahoma"/>
              <a:cs typeface="Tahoma"/>
              <a:sym typeface="Tahoma"/>
            </a:endParaRPr>
          </a:p>
        </p:txBody>
      </p:sp>
      <p:pic>
        <p:nvPicPr>
          <p:cNvPr id="154" name="Google Shape;154;p8"/>
          <p:cNvPicPr preferRelativeResize="0"/>
          <p:nvPr/>
        </p:nvPicPr>
        <p:blipFill rotWithShape="1">
          <a:blip r:embed="rId3">
            <a:alphaModFix/>
          </a:blip>
          <a:srcRect b="0" l="0" r="0" t="0"/>
          <a:stretch/>
        </p:blipFill>
        <p:spPr>
          <a:xfrm>
            <a:off x="7410450" y="2396350"/>
            <a:ext cx="2964175" cy="3813950"/>
          </a:xfrm>
          <a:prstGeom prst="rect">
            <a:avLst/>
          </a:prstGeom>
          <a:noFill/>
          <a:ln>
            <a:noFill/>
          </a:ln>
          <a:effectLst>
            <a:outerShdw blurRad="50800" rotWithShape="0" algn="tl" dir="2700000" dist="38100">
              <a:srgbClr val="000000">
                <a:alpha val="40000"/>
              </a:srgbClr>
            </a:outerShdw>
          </a:effectLst>
        </p:spPr>
      </p:pic>
      <p:pic>
        <p:nvPicPr>
          <p:cNvPr id="155" name="Google Shape;155;p8"/>
          <p:cNvPicPr preferRelativeResize="0"/>
          <p:nvPr/>
        </p:nvPicPr>
        <p:blipFill rotWithShape="1">
          <a:blip r:embed="rId4">
            <a:alphaModFix/>
          </a:blip>
          <a:srcRect b="0" l="0" r="0" t="0"/>
          <a:stretch/>
        </p:blipFill>
        <p:spPr>
          <a:xfrm>
            <a:off x="8883650" y="1250950"/>
            <a:ext cx="2717800" cy="3460749"/>
          </a:xfrm>
          <a:prstGeom prst="rect">
            <a:avLst/>
          </a:prstGeom>
          <a:noFill/>
          <a:ln>
            <a:noFill/>
          </a:ln>
          <a:effectLst>
            <a:outerShdw blurRad="50800" rotWithShape="0" algn="tl" dir="2700000" dist="38100">
              <a:srgbClr val="000000">
                <a:alpha val="40000"/>
              </a:srgbClr>
            </a:outerShdw>
          </a:effectLst>
        </p:spPr>
      </p:pic>
      <p:sp>
        <p:nvSpPr>
          <p:cNvPr id="156" name="Google Shape;156;p8"/>
          <p:cNvSpPr txBox="1"/>
          <p:nvPr/>
        </p:nvSpPr>
        <p:spPr>
          <a:xfrm>
            <a:off x="951600" y="1315508"/>
            <a:ext cx="6578700" cy="489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t/>
            </a:r>
            <a:endParaRPr b="1" sz="4000"/>
          </a:p>
          <a:p>
            <a:pPr indent="0" lvl="0" marL="0" marR="0" rtl="0" algn="l">
              <a:lnSpc>
                <a:spcPct val="100000"/>
              </a:lnSpc>
              <a:spcBef>
                <a:spcPts val="0"/>
              </a:spcBef>
              <a:spcAft>
                <a:spcPts val="0"/>
              </a:spcAft>
              <a:buClr>
                <a:srgbClr val="000000"/>
              </a:buClr>
              <a:buSzPts val="4000"/>
              <a:buFont typeface="Arial"/>
              <a:buNone/>
            </a:pPr>
            <a:r>
              <a:rPr b="1" i="0" lang="en-AU" sz="2400" u="none" cap="none" strike="noStrike">
                <a:solidFill>
                  <a:srgbClr val="000000"/>
                </a:solidFill>
                <a:latin typeface="Arial"/>
                <a:ea typeface="Arial"/>
                <a:cs typeface="Arial"/>
                <a:sym typeface="Arial"/>
              </a:rPr>
              <a:t>EO Support Sheet Template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Improve content harmonization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‘One Organization’ style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Facilitate promotion internally and externally to increase impact</a:t>
            </a:r>
            <a:endParaRPr b="0" i="0" sz="1400" u="none" cap="none" strike="noStrike">
              <a:solidFill>
                <a:srgbClr val="000000"/>
              </a:solidFill>
              <a:latin typeface="Arial"/>
              <a:ea typeface="Arial"/>
              <a:cs typeface="Arial"/>
              <a:sym typeface="Arial"/>
            </a:endParaRPr>
          </a:p>
          <a:p>
            <a:pPr indent="-285750" lvl="2" marL="285750" marR="0" rtl="0" algn="l">
              <a:lnSpc>
                <a:spcPct val="100000"/>
              </a:lnSpc>
              <a:spcBef>
                <a:spcPts val="0"/>
              </a:spcBef>
              <a:spcAft>
                <a:spcPts val="0"/>
              </a:spcAft>
              <a:buClr>
                <a:srgbClr val="000000"/>
              </a:buClr>
              <a:buSzPts val="2400"/>
              <a:buFont typeface="Arial"/>
              <a:buChar char="•"/>
            </a:pPr>
            <a:r>
              <a:rPr b="0" i="1" lang="en-AU" sz="2400" u="none" cap="none" strike="noStrike">
                <a:solidFill>
                  <a:srgbClr val="000000"/>
                </a:solidFill>
                <a:latin typeface="Arial"/>
                <a:ea typeface="Arial"/>
                <a:cs typeface="Arial"/>
                <a:sym typeface="Arial"/>
              </a:rPr>
              <a:t>Capture</a:t>
            </a:r>
            <a:r>
              <a:rPr b="0" i="0" lang="en-AU" sz="2400" u="none" cap="none" strike="noStrike">
                <a:solidFill>
                  <a:srgbClr val="000000"/>
                </a:solidFill>
                <a:latin typeface="Arial"/>
                <a:ea typeface="Arial"/>
                <a:cs typeface="Arial"/>
                <a:sym typeface="Arial"/>
              </a:rPr>
              <a:t> use and impact</a:t>
            </a:r>
            <a:endParaRPr b="0" i="0" sz="1400" u="none" cap="none" strike="noStrike">
              <a:solidFill>
                <a:srgbClr val="000000"/>
              </a:solidFill>
              <a:latin typeface="Arial"/>
              <a:ea typeface="Arial"/>
              <a:cs typeface="Arial"/>
              <a:sym typeface="Arial"/>
            </a:endParaRPr>
          </a:p>
          <a:p>
            <a:pPr indent="-285750" lvl="2" marL="285750" marR="0" rtl="0" algn="l">
              <a:lnSpc>
                <a:spcPct val="100000"/>
              </a:lnSpc>
              <a:spcBef>
                <a:spcPts val="0"/>
              </a:spcBef>
              <a:spcAft>
                <a:spcPts val="0"/>
              </a:spcAft>
              <a:buClr>
                <a:srgbClr val="000000"/>
              </a:buClr>
              <a:buSzPts val="2400"/>
              <a:buFont typeface="Arial"/>
              <a:buChar char="•"/>
            </a:pPr>
            <a:r>
              <a:rPr b="0" i="0" lang="en-AU" sz="2400" u="none" cap="none" strike="noStrike">
                <a:solidFill>
                  <a:srgbClr val="000000"/>
                </a:solidFill>
                <a:latin typeface="Arial"/>
                <a:ea typeface="Arial"/>
                <a:cs typeface="Arial"/>
                <a:sym typeface="Arial"/>
              </a:rPr>
              <a:t>Increase level of details, additional data to include Future Mission considerations, and Use Cases</a:t>
            </a:r>
            <a:endParaRPr b="0" i="0" sz="14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2"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157" name="Google Shape;157;p8"/>
          <p:cNvSpPr/>
          <p:nvPr/>
        </p:nvSpPr>
        <p:spPr>
          <a:xfrm>
            <a:off x="0" y="903775"/>
            <a:ext cx="1754460" cy="1263978"/>
          </a:xfrm>
          <a:prstGeom prst="irregularSeal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AU" sz="1900"/>
              <a:t>NEW</a:t>
            </a:r>
            <a:endParaRPr b="1" sz="1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9"/>
          <p:cNvSpPr txBox="1"/>
          <p:nvPr>
            <p:ph type="title"/>
          </p:nvPr>
        </p:nvSpPr>
        <p:spPr>
          <a:xfrm>
            <a:off x="235185" y="253417"/>
            <a:ext cx="10837200" cy="6096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chemeClr val="lt1"/>
              </a:buClr>
              <a:buSzPts val="4400"/>
              <a:buFont typeface="Arial"/>
              <a:buNone/>
            </a:pPr>
            <a:r>
              <a:rPr lang="en-AU"/>
              <a:t>Supporting </a:t>
            </a:r>
            <a:r>
              <a:rPr lang="en-AU"/>
              <a:t>GEO-LDN &amp; UNCCD</a:t>
            </a:r>
            <a:endParaRPr>
              <a:latin typeface="Tahoma"/>
              <a:ea typeface="Tahoma"/>
              <a:cs typeface="Tahoma"/>
              <a:sym typeface="Tahoma"/>
            </a:endParaRPr>
          </a:p>
        </p:txBody>
      </p:sp>
      <p:sp>
        <p:nvSpPr>
          <p:cNvPr id="163" name="Google Shape;163;p9"/>
          <p:cNvSpPr txBox="1"/>
          <p:nvPr>
            <p:ph idx="1" type="body"/>
          </p:nvPr>
        </p:nvSpPr>
        <p:spPr>
          <a:xfrm>
            <a:off x="425150" y="1115200"/>
            <a:ext cx="11146500" cy="5065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200"/>
              </a:spcBef>
              <a:spcAft>
                <a:spcPts val="0"/>
              </a:spcAft>
              <a:buClr>
                <a:srgbClr val="000000"/>
              </a:buClr>
              <a:buSzPts val="2800"/>
              <a:buFont typeface="Arial"/>
              <a:buNone/>
            </a:pPr>
            <a:r>
              <a:rPr b="1" i="0" lang="en-AU" sz="2300" u="none" cap="none" strike="noStrike">
                <a:solidFill>
                  <a:srgbClr val="000000"/>
                </a:solidFill>
                <a:latin typeface="Arial"/>
                <a:ea typeface="Arial"/>
                <a:cs typeface="Arial"/>
                <a:sym typeface="Arial"/>
              </a:rPr>
              <a:t>SDG-23-05</a:t>
            </a:r>
            <a:endParaRPr b="1"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none" cap="none" strike="noStrike">
                <a:solidFill>
                  <a:srgbClr val="000000"/>
                </a:solidFill>
                <a:latin typeface="Arial"/>
                <a:ea typeface="Arial"/>
                <a:cs typeface="Arial"/>
                <a:sym typeface="Arial"/>
              </a:rPr>
              <a:t>Address UNCCD data concerns by conducting Cloud Cover Analysis over Small Island Developing States (SIDS), with South Pacific focus (Landsat, Sentinel-2)</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100" u="none" cap="none" strike="noStrike">
                <a:solidFill>
                  <a:srgbClr val="000000"/>
                </a:solidFill>
                <a:latin typeface="Arial"/>
                <a:ea typeface="Arial"/>
                <a:cs typeface="Arial"/>
                <a:sym typeface="Arial"/>
              </a:rPr>
              <a:t>Responsible: SEO, CSIRO</a:t>
            </a:r>
            <a:endParaRPr b="0" i="0" sz="21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1" i="0" lang="en-AU" sz="2100" u="none" cap="none" strike="noStrike">
                <a:solidFill>
                  <a:schemeClr val="accent2"/>
                </a:solidFill>
                <a:latin typeface="Arial"/>
                <a:ea typeface="Arial"/>
                <a:cs typeface="Arial"/>
                <a:sym typeface="Arial"/>
              </a:rPr>
              <a:t>COMPLETED</a:t>
            </a:r>
            <a:endParaRPr b="1" i="0" sz="2100" u="none" cap="none" strike="noStrike">
              <a:solidFill>
                <a:schemeClr val="accent2"/>
              </a:solidFill>
              <a:highlight>
                <a:srgbClr val="FFFF00"/>
              </a:highlight>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t/>
            </a:r>
            <a:endParaRPr b="1"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1" i="0" lang="en-AU" sz="2300" u="none" cap="none" strike="noStrike">
                <a:solidFill>
                  <a:srgbClr val="000000"/>
                </a:solidFill>
                <a:latin typeface="Arial"/>
                <a:ea typeface="Arial"/>
                <a:cs typeface="Arial"/>
                <a:sym typeface="Arial"/>
              </a:rPr>
              <a:t>SDG-24-05</a:t>
            </a:r>
            <a:endParaRPr b="1"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300" u="none" cap="none" strike="noStrike">
                <a:solidFill>
                  <a:srgbClr val="000000"/>
                </a:solidFill>
                <a:latin typeface="Arial"/>
                <a:ea typeface="Arial"/>
                <a:cs typeface="Arial"/>
                <a:sym typeface="Arial"/>
              </a:rPr>
              <a:t>Evaluate potential for two new Land Cover datasets to support UNCCD SDG 15.3.1 reporting guidance to member states</a:t>
            </a:r>
            <a:endParaRPr b="0" i="0" sz="2300" u="none" cap="none" strike="noStrike">
              <a:solidFill>
                <a:srgbClr val="000000"/>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0" i="0" lang="en-AU" sz="2100" u="none" cap="none" strike="noStrike">
                <a:solidFill>
                  <a:schemeClr val="dk1"/>
                </a:solidFill>
                <a:latin typeface="Arial"/>
                <a:ea typeface="Arial"/>
                <a:cs typeface="Arial"/>
                <a:sym typeface="Arial"/>
              </a:rPr>
              <a:t>Responsible: SEO, CSIRO</a:t>
            </a:r>
            <a:endParaRPr b="0" i="0" sz="2100" u="none" cap="none" strike="noStrike">
              <a:solidFill>
                <a:schemeClr val="dk1"/>
              </a:solidFill>
              <a:latin typeface="Arial"/>
              <a:ea typeface="Arial"/>
              <a:cs typeface="Arial"/>
              <a:sym typeface="Arial"/>
            </a:endParaRPr>
          </a:p>
          <a:p>
            <a:pPr indent="0" lvl="0" marL="0" marR="0" rtl="0" algn="l">
              <a:lnSpc>
                <a:spcPct val="90000"/>
              </a:lnSpc>
              <a:spcBef>
                <a:spcPts val="1200"/>
              </a:spcBef>
              <a:spcAft>
                <a:spcPts val="0"/>
              </a:spcAft>
              <a:buClr>
                <a:srgbClr val="000000"/>
              </a:buClr>
              <a:buSzPts val="2800"/>
              <a:buFont typeface="Arial"/>
              <a:buNone/>
            </a:pPr>
            <a:r>
              <a:rPr b="1" i="0" lang="en-AU" sz="2100" u="none" cap="none" strike="noStrike">
                <a:solidFill>
                  <a:schemeClr val="accent2"/>
                </a:solidFill>
                <a:latin typeface="Arial"/>
                <a:ea typeface="Arial"/>
                <a:cs typeface="Arial"/>
                <a:sym typeface="Arial"/>
              </a:rPr>
              <a:t>COMPLETED</a:t>
            </a:r>
            <a:endParaRPr b="0" i="0" sz="2300" u="none" cap="none" strike="noStrike">
              <a:solidFill>
                <a:srgbClr val="000000"/>
              </a:solidFill>
              <a:highlight>
                <a:srgbClr val="FFFF00"/>
              </a:highlight>
              <a:latin typeface="Arial"/>
              <a:ea typeface="Arial"/>
              <a:cs typeface="Arial"/>
              <a:sym typeface="Arial"/>
            </a:endParaRPr>
          </a:p>
        </p:txBody>
      </p:sp>
      <p:pic>
        <p:nvPicPr>
          <p:cNvPr descr="UNCCD | Global Land Outlook: UNCCD Commissions Working Papers and Policy  Briefs on Land Restoration – LANDac" id="164" name="Google Shape;164;p9"/>
          <p:cNvPicPr preferRelativeResize="0"/>
          <p:nvPr/>
        </p:nvPicPr>
        <p:blipFill rotWithShape="1">
          <a:blip r:embed="rId3">
            <a:alphaModFix/>
          </a:blip>
          <a:srcRect b="0" l="0" r="0" t="0"/>
          <a:stretch/>
        </p:blipFill>
        <p:spPr>
          <a:xfrm>
            <a:off x="7431323" y="5138882"/>
            <a:ext cx="2960163" cy="904205"/>
          </a:xfrm>
          <a:prstGeom prst="rect">
            <a:avLst/>
          </a:prstGeom>
          <a:noFill/>
          <a:ln>
            <a:noFill/>
          </a:ln>
        </p:spPr>
      </p:pic>
      <p:pic>
        <p:nvPicPr>
          <p:cNvPr id="165" name="Google Shape;165;p9"/>
          <p:cNvPicPr preferRelativeResize="0"/>
          <p:nvPr/>
        </p:nvPicPr>
        <p:blipFill rotWithShape="1">
          <a:blip r:embed="rId4">
            <a:alphaModFix/>
          </a:blip>
          <a:srcRect b="0" l="0" r="0" t="0"/>
          <a:stretch/>
        </p:blipFill>
        <p:spPr>
          <a:xfrm>
            <a:off x="7426037" y="2760902"/>
            <a:ext cx="3385478" cy="6565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Kerblat, Flora (S&amp;A, Waite Campus)</dc:creator>
</cp:coreProperties>
</file>