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Montserrat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jjy2HBm49aqLwXCIsRa8Xh09he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slide" Target="slides/slide6.xml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" name="Google Shape;6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None/>
            </a:pPr>
            <a:r>
              <a:t/>
            </a:r>
            <a:endParaRPr sz="775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jpg"/><Relationship Id="rId4" Type="http://schemas.openxmlformats.org/officeDocument/2006/relationships/image" Target="../media/image7.jpg"/><Relationship Id="rId5" Type="http://schemas.openxmlformats.org/officeDocument/2006/relationships/image" Target="../media/image4.png"/><Relationship Id="rId6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8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8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8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8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8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8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9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9"/>
          <p:cNvSpPr txBox="1"/>
          <p:nvPr>
            <p:ph idx="12" type="sldNum"/>
          </p:nvPr>
        </p:nvSpPr>
        <p:spPr>
          <a:xfrm>
            <a:off x="11430596" y="6610350"/>
            <a:ext cx="761404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Slide: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1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9" name="Google Shape;29;p1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" name="Google Shape;32;p10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33;p10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4" name="Google Shape;34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1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9" name="Google Shape;39;p1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1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2" name="Google Shape;42;p11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3" name="Google Shape;43;p1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" name="Google Shape;44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5" name="Google Shape;45;p11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12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0" name="Google Shape;50;p12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2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2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" name="Google Shape;53;p1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4" name="Google Shape;54;p12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9" name="Google Shape;59;p1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3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3" name="Google Shape;63;p1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5" name="Google Shape;65;p1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7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19.png"/><Relationship Id="rId7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jpg"/><Relationship Id="rId10" Type="http://schemas.openxmlformats.org/officeDocument/2006/relationships/image" Target="../media/image26.png"/><Relationship Id="rId13" Type="http://schemas.openxmlformats.org/officeDocument/2006/relationships/image" Target="../media/image30.pn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Relationship Id="rId14" Type="http://schemas.openxmlformats.org/officeDocument/2006/relationships/image" Target="../media/image24.jpg"/><Relationship Id="rId5" Type="http://schemas.openxmlformats.org/officeDocument/2006/relationships/image" Target="../media/image18.png"/><Relationship Id="rId6" Type="http://schemas.openxmlformats.org/officeDocument/2006/relationships/image" Target="../media/image27.png"/><Relationship Id="rId7" Type="http://schemas.openxmlformats.org/officeDocument/2006/relationships/image" Target="../media/image15.png"/><Relationship Id="rId8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 txBox="1"/>
          <p:nvPr>
            <p:ph type="title"/>
          </p:nvPr>
        </p:nvSpPr>
        <p:spPr>
          <a:xfrm>
            <a:off x="176050" y="175950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7500"/>
              <a:t>CEOS Plenary 2024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US" sz="3000">
                <a:latin typeface="Montserrat"/>
                <a:ea typeface="Montserrat"/>
                <a:cs typeface="Montserrat"/>
                <a:sym typeface="Montserrat"/>
              </a:rPr>
              <a:t>Environment and Climate Change Canada</a:t>
            </a:r>
            <a:br>
              <a:rPr i="1" lang="en-US" sz="3000">
                <a:latin typeface="Montserrat"/>
                <a:ea typeface="Montserrat"/>
                <a:cs typeface="Montserrat"/>
                <a:sym typeface="Montserrat"/>
              </a:rPr>
            </a:br>
            <a:r>
              <a:rPr i="1" lang="en-US" sz="3000">
                <a:latin typeface="Montserrat"/>
                <a:ea typeface="Montserrat"/>
                <a:cs typeface="Montserrat"/>
                <a:sym typeface="Montserrat"/>
              </a:rPr>
              <a:t>Agency Report</a:t>
            </a:r>
            <a:endParaRPr i="1" sz="3000"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"/>
          <p:cNvSpPr/>
          <p:nvPr/>
        </p:nvSpPr>
        <p:spPr>
          <a:xfrm>
            <a:off x="7294608" y="4926167"/>
            <a:ext cx="4700750" cy="242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David Harper</a:t>
            </a:r>
            <a:r>
              <a:rPr b="1" i="0" lang="en-US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Environment and Climate Change Canada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lang="en-US" sz="1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b="0" i="0" lang="en-US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.1.6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</a:t>
            </a:r>
            <a:endParaRPr/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Montreal, Canada</a:t>
            </a:r>
            <a:endParaRPr/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23-24 October 2024</a:t>
            </a:r>
            <a:endParaRPr b="0" i="0" sz="1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2"/>
          <p:cNvPicPr preferRelativeResize="0"/>
          <p:nvPr/>
        </p:nvPicPr>
        <p:blipFill rotWithShape="1">
          <a:blip r:embed="rId3">
            <a:alphaModFix/>
          </a:blip>
          <a:srcRect b="470" l="949" r="3382" t="1495"/>
          <a:stretch/>
        </p:blipFill>
        <p:spPr>
          <a:xfrm>
            <a:off x="93890" y="1082148"/>
            <a:ext cx="4515491" cy="53707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" name="Google Shape;78;p2"/>
          <p:cNvCxnSpPr/>
          <p:nvPr/>
        </p:nvCxnSpPr>
        <p:spPr>
          <a:xfrm flipH="1">
            <a:off x="-720969" y="4722813"/>
            <a:ext cx="228600" cy="150812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79" name="Google Shape;79;p2"/>
          <p:cNvSpPr txBox="1"/>
          <p:nvPr/>
        </p:nvSpPr>
        <p:spPr>
          <a:xfrm>
            <a:off x="7286737" y="1413020"/>
            <a:ext cx="4792742" cy="4862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Preliminary design phase completed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Updates to the mission costing analysis are in progress to ensure responsiveness to potential funding opportunities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Mission simulator delivered to ECCC to advance science readiness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Continued development of domestic and international collaborations and partnerships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Consortium of Canadian universities working on TSMM-related science, including airborne radar campaigns 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"/>
          <p:cNvSpPr txBox="1"/>
          <p:nvPr>
            <p:ph idx="12" type="sldNum"/>
          </p:nvPr>
        </p:nvSpPr>
        <p:spPr>
          <a:xfrm>
            <a:off x="11411369" y="6616700"/>
            <a:ext cx="761404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Slide: </a:t>
            </a:r>
            <a:fld id="{00000000-1234-1234-1234-123412341234}" type="slidenum">
              <a:rPr b="0" i="0" lang="en-US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2"/>
          <p:cNvPicPr preferRelativeResize="0"/>
          <p:nvPr/>
        </p:nvPicPr>
        <p:blipFill rotWithShape="1">
          <a:blip r:embed="rId4">
            <a:alphaModFix/>
          </a:blip>
          <a:srcRect b="765" l="2346" r="4305" t="1103"/>
          <a:stretch/>
        </p:blipFill>
        <p:spPr>
          <a:xfrm>
            <a:off x="4772268" y="1863679"/>
            <a:ext cx="2231522" cy="300994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"/>
          <p:cNvSpPr txBox="1"/>
          <p:nvPr/>
        </p:nvSpPr>
        <p:spPr>
          <a:xfrm>
            <a:off x="4775519" y="5043601"/>
            <a:ext cx="2419579" cy="646331"/>
          </a:xfrm>
          <a:prstGeom prst="rect">
            <a:avLst/>
          </a:prstGeom>
          <a:solidFill>
            <a:srgbClr val="E3F1F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Simulated TSMM radar image (VV)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Ottawa River watershed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 February 2023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"/>
          <p:cNvSpPr txBox="1"/>
          <p:nvPr>
            <p:ph type="title"/>
          </p:nvPr>
        </p:nvSpPr>
        <p:spPr>
          <a:xfrm>
            <a:off x="-297827" y="3030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Terrestrial Snow Mass Mission</a:t>
            </a:r>
            <a:endParaRPr sz="4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Google Shape;88;p3"/>
          <p:cNvCxnSpPr/>
          <p:nvPr/>
        </p:nvCxnSpPr>
        <p:spPr>
          <a:xfrm flipH="1">
            <a:off x="-720969" y="4722813"/>
            <a:ext cx="228600" cy="150812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89" name="Google Shape;89;p3"/>
          <p:cNvSpPr txBox="1"/>
          <p:nvPr/>
        </p:nvSpPr>
        <p:spPr>
          <a:xfrm>
            <a:off x="6732025" y="1225640"/>
            <a:ext cx="5184576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AOM is undergoing a pre-formulation study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Mission Design Contract to assess mission architecture options and costs is scheduled to be completed this year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S&amp;T development studies are ongoing with Canadian industry and academia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Socio-economic benefit study completed in 2023, outlines significant potential benefits to Canada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Substantial proposed contributions from prospective international partners are being refined (NOAA, NASA, EUMETSAT)</a:t>
            </a:r>
            <a:endParaRPr/>
          </a:p>
        </p:txBody>
      </p:sp>
      <p:sp>
        <p:nvSpPr>
          <p:cNvPr id="90" name="Google Shape;90;p3"/>
          <p:cNvSpPr txBox="1"/>
          <p:nvPr>
            <p:ph idx="12" type="sldNum"/>
          </p:nvPr>
        </p:nvSpPr>
        <p:spPr>
          <a:xfrm>
            <a:off x="11411369" y="6616700"/>
            <a:ext cx="761404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Slide: </a:t>
            </a:r>
            <a:fld id="{00000000-1234-1234-1234-123412341234}" type="slidenum">
              <a:rPr b="0" i="0" lang="en-US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3" y="1182092"/>
            <a:ext cx="6336705" cy="475252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3"/>
          <p:cNvSpPr txBox="1"/>
          <p:nvPr/>
        </p:nvSpPr>
        <p:spPr>
          <a:xfrm>
            <a:off x="695089" y="2463236"/>
            <a:ext cx="150665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Observations</a:t>
            </a:r>
            <a:b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north of </a:t>
            </a:r>
            <a:b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~40-45°N</a:t>
            </a:r>
            <a:endParaRPr/>
          </a:p>
        </p:txBody>
      </p:sp>
      <p:sp>
        <p:nvSpPr>
          <p:cNvPr id="93" name="Google Shape;93;p3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Arctic Observing Mission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4" name="Google Shape;94;p3"/>
          <p:cNvGrpSpPr/>
          <p:nvPr/>
        </p:nvGrpSpPr>
        <p:grpSpPr>
          <a:xfrm>
            <a:off x="1392831" y="5709320"/>
            <a:ext cx="1580122" cy="97200"/>
            <a:chOff x="3566814" y="6567487"/>
            <a:chExt cx="2282398" cy="140400"/>
          </a:xfrm>
        </p:grpSpPr>
        <p:pic>
          <p:nvPicPr>
            <p:cNvPr id="95" name="Google Shape;95;p3"/>
            <p:cNvPicPr preferRelativeResize="0"/>
            <p:nvPr/>
          </p:nvPicPr>
          <p:blipFill rotWithShape="1">
            <a:blip r:embed="rId4">
              <a:alphaModFix/>
            </a:blip>
            <a:srcRect b="-1" l="13472" r="0" t="0"/>
            <a:stretch/>
          </p:blipFill>
          <p:spPr>
            <a:xfrm>
              <a:off x="3874294" y="6567488"/>
              <a:ext cx="1974918" cy="1403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3"/>
            <p:cNvPicPr preferRelativeResize="0"/>
            <p:nvPr/>
          </p:nvPicPr>
          <p:blipFill rotWithShape="1">
            <a:blip r:embed="rId5">
              <a:alphaModFix/>
            </a:blip>
            <a:srcRect b="2953" l="0" r="84193" t="0"/>
            <a:stretch/>
          </p:blipFill>
          <p:spPr>
            <a:xfrm>
              <a:off x="3566814" y="6567487"/>
              <a:ext cx="371989" cy="140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7" name="Google Shape;97;p3"/>
          <p:cNvGrpSpPr/>
          <p:nvPr/>
        </p:nvGrpSpPr>
        <p:grpSpPr>
          <a:xfrm>
            <a:off x="3185824" y="5709320"/>
            <a:ext cx="1271197" cy="97200"/>
            <a:chOff x="6335474" y="6567487"/>
            <a:chExt cx="1836174" cy="140400"/>
          </a:xfrm>
        </p:grpSpPr>
        <p:pic>
          <p:nvPicPr>
            <p:cNvPr id="98" name="Google Shape;98;p3"/>
            <p:cNvPicPr preferRelativeResize="0"/>
            <p:nvPr/>
          </p:nvPicPr>
          <p:blipFill rotWithShape="1">
            <a:blip r:embed="rId6">
              <a:alphaModFix/>
            </a:blip>
            <a:srcRect b="0" l="17715" r="0" t="0"/>
            <a:stretch/>
          </p:blipFill>
          <p:spPr>
            <a:xfrm>
              <a:off x="6662737" y="6567487"/>
              <a:ext cx="1508911" cy="14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3"/>
            <p:cNvPicPr preferRelativeResize="0"/>
            <p:nvPr/>
          </p:nvPicPr>
          <p:blipFill rotWithShape="1">
            <a:blip r:embed="rId7">
              <a:alphaModFix/>
            </a:blip>
            <a:srcRect b="1157" l="0" r="78548" t="0"/>
            <a:stretch/>
          </p:blipFill>
          <p:spPr>
            <a:xfrm>
              <a:off x="6335474" y="6567487"/>
              <a:ext cx="397991" cy="140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4000"/>
              <a:t>Canada’s 2030 Nature Strategy</a:t>
            </a:r>
            <a:endParaRPr sz="4000"/>
          </a:p>
        </p:txBody>
      </p:sp>
      <p:pic>
        <p:nvPicPr>
          <p:cNvPr descr="A computer screen shot of a computer screen&#10;&#10;Description automatically generated" id="105" name="Google Shape;105;p4"/>
          <p:cNvPicPr preferRelativeResize="0"/>
          <p:nvPr/>
        </p:nvPicPr>
        <p:blipFill rotWithShape="1">
          <a:blip r:embed="rId3">
            <a:alphaModFix/>
          </a:blip>
          <a:srcRect b="8403" l="31286" r="34002" t="13593"/>
          <a:stretch/>
        </p:blipFill>
        <p:spPr>
          <a:xfrm>
            <a:off x="510794" y="1090317"/>
            <a:ext cx="3603859" cy="4482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3248" y="1090317"/>
            <a:ext cx="7298392" cy="520158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"/>
          <p:cNvSpPr txBox="1"/>
          <p:nvPr/>
        </p:nvSpPr>
        <p:spPr>
          <a:xfrm>
            <a:off x="299803" y="5741232"/>
            <a:ext cx="39726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Satellite EO references included in published strategy (June 2024)…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3600"/>
              <a:t>Canada’s SEO coordination approach</a:t>
            </a:r>
            <a:endParaRPr/>
          </a:p>
        </p:txBody>
      </p:sp>
      <p:pic>
        <p:nvPicPr>
          <p:cNvPr descr="A close up of a logo&#10;&#10;Description automatically generated" id="113" name="Google Shape;11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66659" y="2575979"/>
            <a:ext cx="2315851" cy="69351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5"/>
          <p:cNvSpPr txBox="1"/>
          <p:nvPr/>
        </p:nvSpPr>
        <p:spPr>
          <a:xfrm>
            <a:off x="9133473" y="1834469"/>
            <a:ext cx="2160337" cy="379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933"/>
              <a:buFont typeface="Arial"/>
              <a:buNone/>
            </a:pPr>
            <a:r>
              <a:rPr b="0" i="0" lang="en-US" sz="933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European Organisation for the Exploitation of Meteorological Satellites</a:t>
            </a:r>
            <a:endParaRPr b="0" i="0" sz="933" u="none" cap="none" strike="noStrike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uropean Organisation for the Exploitation of Meteorological ..." id="115" name="Google Shape;11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85243" y="1065528"/>
            <a:ext cx="2311071" cy="1150781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A logo with blue text&#10;&#10;Description automatically generated" id="116" name="Google Shape;11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64451" y="4234582"/>
            <a:ext cx="1506113" cy="54871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CGMS – Website – The Coordination Group for Meteorological Satellites" id="117" name="Google Shape;117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90706" y="3462787"/>
            <a:ext cx="2545910" cy="69256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GEO" id="118" name="Google Shape;118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48963" y="2365226"/>
            <a:ext cx="1258324" cy="548688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1960"/>
              </a:srgbClr>
            </a:outerShdw>
          </a:effectLst>
        </p:spPr>
      </p:pic>
      <p:pic>
        <p:nvPicPr>
          <p:cNvPr descr="Global communication, global connections, global connectivity, global  network, information technology concept icon - Download on Iconfinder" id="119" name="Google Shape;119;p5"/>
          <p:cNvPicPr preferRelativeResize="0"/>
          <p:nvPr/>
        </p:nvPicPr>
        <p:blipFill rotWithShape="1">
          <a:blip r:embed="rId8">
            <a:alphaModFix/>
          </a:blip>
          <a:srcRect b="0" l="94" r="46726" t="-115"/>
          <a:stretch/>
        </p:blipFill>
        <p:spPr>
          <a:xfrm rot="10800000">
            <a:off x="5700856" y="2190856"/>
            <a:ext cx="1545107" cy="312424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/>
          <p:cNvSpPr txBox="1"/>
          <p:nvPr/>
        </p:nvSpPr>
        <p:spPr>
          <a:xfrm>
            <a:off x="8017396" y="4028147"/>
            <a:ext cx="18442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Coordination Group on Meteorological Satellites</a:t>
            </a:r>
            <a:endParaRPr b="1" i="0" sz="1000" u="none" cap="none" strike="noStrike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5"/>
          <p:cNvSpPr txBox="1"/>
          <p:nvPr/>
        </p:nvSpPr>
        <p:spPr>
          <a:xfrm>
            <a:off x="7300307" y="2907971"/>
            <a:ext cx="171318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Group on Earth Observations</a:t>
            </a:r>
            <a:endParaRPr b="1" i="0" sz="1000" u="none" cap="none" strike="noStrike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lue text on a white background&#10;&#10;Description automatically generated" id="122" name="Google Shape;122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90141" y="1256291"/>
            <a:ext cx="2307431" cy="7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"/>
          <p:cNvSpPr txBox="1"/>
          <p:nvPr/>
        </p:nvSpPr>
        <p:spPr>
          <a:xfrm>
            <a:off x="6648319" y="5857802"/>
            <a:ext cx="159462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rPr>
              <a:t>International Charter </a:t>
            </a:r>
            <a:r>
              <a:rPr b="0" i="0" lang="en-US" sz="1000" u="none" cap="none" strike="noStrike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rPr>
              <a:t>on Space</a:t>
            </a:r>
            <a:r>
              <a:rPr b="0" i="0" lang="en-US" sz="1000" u="none" cap="none" strike="noStrike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rPr>
              <a:t> &amp; Major Disasters</a:t>
            </a:r>
            <a:endParaRPr b="1" i="0" sz="1000" u="none" cap="none" strike="noStrike">
              <a:solidFill>
                <a:srgbClr val="5B9B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" name="Google Shape;124;p5"/>
          <p:cNvGrpSpPr/>
          <p:nvPr/>
        </p:nvGrpSpPr>
        <p:grpSpPr>
          <a:xfrm>
            <a:off x="8440490" y="4879043"/>
            <a:ext cx="1608142" cy="809618"/>
            <a:chOff x="1478263" y="4501956"/>
            <a:chExt cx="2119477" cy="1432034"/>
          </a:xfrm>
        </p:grpSpPr>
        <p:sp>
          <p:nvSpPr>
            <p:cNvPr id="125" name="Google Shape;125;p5"/>
            <p:cNvSpPr txBox="1"/>
            <p:nvPr/>
          </p:nvSpPr>
          <p:spPr>
            <a:xfrm>
              <a:off x="1625841" y="5518492"/>
              <a:ext cx="1844204" cy="415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75B5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2E75B5"/>
                  </a:solidFill>
                  <a:latin typeface="Calibri"/>
                  <a:ea typeface="Calibri"/>
                  <a:cs typeface="Calibri"/>
                  <a:sym typeface="Calibri"/>
                </a:rPr>
                <a:t>Committee on Earth Observation Satellites</a:t>
              </a:r>
              <a:endParaRPr b="1" i="0" sz="10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NASA and CEOS Team Up to Provide New Data User Communities with COVERAGE |  Earthdata" id="126" name="Google Shape;126;p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478263" y="4501956"/>
              <a:ext cx="2119477" cy="1148216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pic>
      </p:grpSp>
      <p:cxnSp>
        <p:nvCxnSpPr>
          <p:cNvPr id="127" name="Google Shape;127;p5"/>
          <p:cNvCxnSpPr/>
          <p:nvPr/>
        </p:nvCxnSpPr>
        <p:spPr>
          <a:xfrm>
            <a:off x="5638800" y="1257300"/>
            <a:ext cx="2006" cy="5005136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pic>
        <p:nvPicPr>
          <p:cNvPr descr="Image result for GEO BON " id="128" name="Google Shape;128;p5"/>
          <p:cNvPicPr preferRelativeResize="0"/>
          <p:nvPr/>
        </p:nvPicPr>
        <p:blipFill rotWithShape="1">
          <a:blip r:embed="rId11">
            <a:alphaModFix/>
          </a:blip>
          <a:srcRect b="22400" l="0" r="394" t="23919"/>
          <a:stretch/>
        </p:blipFill>
        <p:spPr>
          <a:xfrm>
            <a:off x="2675094" y="4348706"/>
            <a:ext cx="2660599" cy="12884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ple Leaf outline" id="129" name="Google Shape;129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987191" y="2572477"/>
            <a:ext cx="1774689" cy="17746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een and blue logo&#10;&#10;Description automatically generated" id="130" name="Google Shape;130;p5"/>
          <p:cNvPicPr preferRelativeResize="0"/>
          <p:nvPr/>
        </p:nvPicPr>
        <p:blipFill rotWithShape="1">
          <a:blip r:embed="rId13">
            <a:alphaModFix/>
          </a:blip>
          <a:srcRect b="-2560" l="0" r="0" t="0"/>
          <a:stretch/>
        </p:blipFill>
        <p:spPr>
          <a:xfrm>
            <a:off x="1068917" y="1165352"/>
            <a:ext cx="3799417" cy="13760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ASA and CEOS Team Up to Provide New Data User Communities with COVERAGE |  Earthdata" id="131" name="Google Shape;131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42641" y="4536927"/>
            <a:ext cx="2259373" cy="91204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ESA - International Charter Space and Major Disasters" id="132" name="Google Shape;132;p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642563" y="4592973"/>
            <a:ext cx="1606136" cy="133577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/>
          <p:nvPr>
            <p:ph idx="1" type="body"/>
          </p:nvPr>
        </p:nvSpPr>
        <p:spPr>
          <a:xfrm>
            <a:off x="2920556" y="2984997"/>
            <a:ext cx="6350887" cy="1166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/>
              <a:t>Thank you for your attention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Schmitt,Carla (ECCC)</dc:creator>
</cp:coreProperties>
</file>