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Quattrocento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hy91bAbElDQRWnCwhwLqjWJb0/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QuattrocentoSans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QuattrocentoSans-italic.fntdata"/><Relationship Id="rId16" Type="http://schemas.openxmlformats.org/officeDocument/2006/relationships/font" Target="fonts/QuattrocentoSans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Quattrocento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fr-CA" sz="180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2023, the Government of Canada announced $1.012 billion to address immediate and future EO data needs, including:</a:t>
            </a:r>
            <a:r>
              <a:rPr b="0" i="0" lang="fr-CA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b="0" i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fr-CA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b="0" i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fr-CA" sz="180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Funding for an RCM replenishment satellite to enhance resiliency of the system and ensure coverage of areas of interest, including the Arctic</a:t>
            </a:r>
            <a:r>
              <a:rPr b="0" i="0" lang="fr-CA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fr-CA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fr-CA" sz="180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Funding for the definition of a next-generation satellite system to maintain Canadian EO capabilities in the long term and meet Canada’s evolving needs for satellite SAR imagery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DEC is a near-term priority for the Government of Canada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fr-CA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fr-CA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fr-CA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fr-CA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9" y="175949"/>
            <a:ext cx="8958011" cy="4614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fr-CA" sz="7500"/>
              <a:t>CEOS Plenary 2024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br>
              <a:rPr i="1" lang="fr-CA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fr-CA" sz="4000">
                <a:latin typeface="Montserrat"/>
                <a:ea typeface="Montserrat"/>
                <a:cs typeface="Montserrat"/>
                <a:sym typeface="Montserrat"/>
              </a:rPr>
              <a:t>CSA Agency report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CA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Guennadi Kroupnik, CSA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CA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5.1.5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CA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CA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CA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October,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r-CA"/>
              <a:t>RADARSAT+</a:t>
            </a:r>
            <a:endParaRPr/>
          </a:p>
        </p:txBody>
      </p:sp>
      <p:sp>
        <p:nvSpPr>
          <p:cNvPr id="73" name="Google Shape;73;p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1033670"/>
            <a:ext cx="12172950" cy="5506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r-CA"/>
              <a:t>HAWC</a:t>
            </a:r>
            <a:endParaRPr/>
          </a:p>
        </p:txBody>
      </p:sp>
      <p:sp>
        <p:nvSpPr>
          <p:cNvPr id="80" name="Google Shape;80;p3"/>
          <p:cNvSpPr txBox="1"/>
          <p:nvPr>
            <p:ph idx="1" type="body"/>
          </p:nvPr>
        </p:nvSpPr>
        <p:spPr>
          <a:xfrm>
            <a:off x="5703750" y="1311966"/>
            <a:ext cx="5676554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 lnSpcReduction="10000"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7279"/>
              <a:buNone/>
            </a:pPr>
            <a:r>
              <a:rPr b="1" i="0" lang="fr-CA" sz="29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High-Altitude Aerosols, Water Vapour and Clouds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6419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5026035" y="2591266"/>
            <a:ext cx="675183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fr-CA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$200 million investment from the Government of Canada</a:t>
            </a:r>
            <a:endParaRPr b="0"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fr-CA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Three distinct projects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1" lang="fr-CA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Canadian Instrument (TICFIRE) on NASA AOS Satellite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1" lang="fr-CA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Canadian satellite (HAWCSat) with two Canadian instruments (ALI and SHOW)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1" lang="fr-CA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Development of downstream science applications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fr-CA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Objective: Improve extreme weather prediction, climate modelling, and monitoring of disasters.</a:t>
            </a:r>
            <a:endParaRPr/>
          </a:p>
          <a:p>
            <a:pPr indent="-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998328"/>
            <a:ext cx="4949687" cy="5571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r-CA"/>
              <a:t>Digital Earth Canada (DEC)</a:t>
            </a:r>
            <a:endParaRPr/>
          </a:p>
        </p:txBody>
      </p:sp>
      <p:sp>
        <p:nvSpPr>
          <p:cNvPr id="88" name="Google Shape;88;p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31599"/>
            <a:ext cx="12192000" cy="540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idx="1" type="body"/>
          </p:nvPr>
        </p:nvSpPr>
        <p:spPr>
          <a:xfrm>
            <a:off x="230025" y="2105175"/>
            <a:ext cx="5213700" cy="3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fr-CA" sz="2200"/>
              <a:t>New entity hosted within CSA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fr-CA" sz="2200"/>
              <a:t>Brings together EO actors within GC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CA" sz="2000"/>
              <a:t>Environment &amp; Climate Change Canada (ECCC)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CA" sz="2000"/>
              <a:t>Natural Resources Canada (NRCan)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fr-CA" sz="2000"/>
              <a:t>Canadian Space Agency (CSA)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fr-CA"/>
              <a:t>Satellite Earth Observation office</a:t>
            </a:r>
            <a:endParaRPr/>
          </a:p>
        </p:txBody>
      </p:sp>
      <p:sp>
        <p:nvSpPr>
          <p:cNvPr id="96" name="Google Shape;96;p5"/>
          <p:cNvSpPr txBox="1"/>
          <p:nvPr/>
        </p:nvSpPr>
        <p:spPr>
          <a:xfrm>
            <a:off x="5678555" y="1240481"/>
            <a:ext cx="6248401" cy="488202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6126"/>
              <a:buFont typeface="Montserrat"/>
              <a:buNone/>
            </a:pPr>
            <a:r>
              <a:rPr b="0" i="0" lang="fr-CA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Three high-level objectives of the SEO Office:</a:t>
            </a:r>
            <a:endParaRPr/>
          </a:p>
          <a:p>
            <a: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9729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9729"/>
              <a:buFont typeface="Montserrat"/>
              <a:buChar char="▪"/>
            </a:pPr>
            <a:r>
              <a:rPr b="1" i="0" lang="fr-CA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Coordinate consultation efforts</a:t>
            </a:r>
            <a:r>
              <a:rPr b="0" i="0" lang="fr-CA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with national stakeholders &amp; partners </a:t>
            </a:r>
            <a:endParaRPr/>
          </a:p>
          <a:p>
            <a: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9729"/>
              <a:buFont typeface="Montserrat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9729"/>
              <a:buFont typeface="Montserrat"/>
              <a:buChar char="▪"/>
            </a:pPr>
            <a:r>
              <a:rPr b="1" i="0" lang="fr-CA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Facilitate collaborative relationships </a:t>
            </a:r>
            <a:r>
              <a:rPr b="0" i="0" lang="fr-CA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national &amp; international stakeholders</a:t>
            </a:r>
            <a:endParaRPr/>
          </a:p>
          <a:p>
            <a: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9729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9729"/>
              <a:buFont typeface="Montserrat"/>
              <a:buChar char="▪"/>
            </a:pPr>
            <a:r>
              <a:rPr b="1" i="0" lang="fr-CA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Collect and synthesize relevant information </a:t>
            </a:r>
            <a:r>
              <a:rPr b="0" i="0" lang="fr-CA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the advancement of GC priorities in Earth observation</a:t>
            </a:r>
            <a:endParaRPr/>
          </a:p>
          <a:p>
            <a: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9729"/>
              <a:buFont typeface="Montserrat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35135"/>
              <a:buFont typeface="Montserrat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fr-CA"/>
              <a:t>Thank you! / Merci!</a:t>
            </a:r>
            <a:endParaRPr/>
          </a:p>
        </p:txBody>
      </p:sp>
      <p:pic>
        <p:nvPicPr>
          <p:cNvPr id="102" name="Google Shape;1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0931" y="1140307"/>
            <a:ext cx="8943767" cy="521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8a8773-bcd3-476c-8adc-f986a36f2c00_Enabled">
    <vt:lpwstr>true</vt:lpwstr>
  </property>
  <property fmtid="{D5CDD505-2E9C-101B-9397-08002B2CF9AE}" pid="3" name="MSIP_Label_658a8773-bcd3-476c-8adc-f986a36f2c00_SetDate">
    <vt:lpwstr>2024-10-13T17:02:57Z</vt:lpwstr>
  </property>
  <property fmtid="{D5CDD505-2E9C-101B-9397-08002B2CF9AE}" pid="4" name="MSIP_Label_658a8773-bcd3-476c-8adc-f986a36f2c00_Method">
    <vt:lpwstr>Privileged</vt:lpwstr>
  </property>
  <property fmtid="{D5CDD505-2E9C-101B-9397-08002B2CF9AE}" pid="5" name="MSIP_Label_658a8773-bcd3-476c-8adc-f986a36f2c00_Name">
    <vt:lpwstr>NON-CLASSIFIÉ NON VISIBLE - UNCLASSIFIED NOT VISIBLE</vt:lpwstr>
  </property>
  <property fmtid="{D5CDD505-2E9C-101B-9397-08002B2CF9AE}" pid="6" name="MSIP_Label_658a8773-bcd3-476c-8adc-f986a36f2c00_SiteId">
    <vt:lpwstr>ea59922f-ea3d-4e45-ba97-caf826fb9335</vt:lpwstr>
  </property>
  <property fmtid="{D5CDD505-2E9C-101B-9397-08002B2CF9AE}" pid="7" name="MSIP_Label_658a8773-bcd3-476c-8adc-f986a36f2c00_ActionId">
    <vt:lpwstr>a220ba07-b97a-4085-ad0a-76e17590c19c</vt:lpwstr>
  </property>
  <property fmtid="{D5CDD505-2E9C-101B-9397-08002B2CF9AE}" pid="8" name="MSIP_Label_658a8773-bcd3-476c-8adc-f986a36f2c00_ContentBits">
    <vt:lpwstr>0</vt:lpwstr>
  </property>
</Properties>
</file>