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  <p:sldMasterId id="214748365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6858000" cx="12192000"/>
  <p:notesSz cx="6794500" cy="9906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4" roundtripDataSignature="AMtx7mjKvNzJqCxlQjP+2YeY0B65E7LRN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95250" y="742950"/>
            <a:ext cx="6605588" cy="3714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75" lIns="91275" spcFirstLastPara="1" rIns="91275" wrap="square" tIns="9127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/>
          <p:nvPr>
            <p:ph idx="1" type="body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75" lIns="91275" spcFirstLastPara="1" rIns="91275" wrap="square" tIns="91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4" name="Google Shape;64;p1:notes"/>
          <p:cNvSpPr/>
          <p:nvPr>
            <p:ph idx="2" type="sldImg"/>
          </p:nvPr>
        </p:nvSpPr>
        <p:spPr>
          <a:xfrm>
            <a:off x="95250" y="742950"/>
            <a:ext cx="6604000" cy="3714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/>
          <p:nvPr>
            <p:ph idx="1" type="body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anchorCtr="0" anchor="t" bIns="91275" lIns="91275" spcFirstLastPara="1" rIns="91275" wrap="square" tIns="91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2:notes"/>
          <p:cNvSpPr/>
          <p:nvPr>
            <p:ph idx="2" type="sldImg"/>
          </p:nvPr>
        </p:nvSpPr>
        <p:spPr>
          <a:xfrm>
            <a:off x="95250" y="742950"/>
            <a:ext cx="6605588" cy="3714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/>
          <p:cNvSpPr/>
          <p:nvPr>
            <p:ph idx="2" type="sldImg"/>
          </p:nvPr>
        </p:nvSpPr>
        <p:spPr>
          <a:xfrm>
            <a:off x="2052638" y="557213"/>
            <a:ext cx="4953000" cy="2786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" name="Google Shape;78;p3:notes"/>
          <p:cNvSpPr txBox="1"/>
          <p:nvPr>
            <p:ph idx="1" type="body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75" lIns="91275" spcFirstLastPara="1" rIns="91275" wrap="square" tIns="9127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9" name="Google Shape;79;p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00" spcFirstLastPara="1" rIns="91300" wrap="square" tIns="456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de-DE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/>
          <p:nvPr>
            <p:ph idx="1" type="body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anchorCtr="0" anchor="t" bIns="91275" lIns="91275" spcFirstLastPara="1" rIns="91275" wrap="square" tIns="91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4:notes"/>
          <p:cNvSpPr/>
          <p:nvPr>
            <p:ph idx="2" type="sldImg"/>
          </p:nvPr>
        </p:nvSpPr>
        <p:spPr>
          <a:xfrm>
            <a:off x="95250" y="742950"/>
            <a:ext cx="6605588" cy="3714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5:notes"/>
          <p:cNvSpPr txBox="1"/>
          <p:nvPr>
            <p:ph idx="1" type="body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anchorCtr="0" anchor="t" bIns="91275" lIns="91275" spcFirstLastPara="1" rIns="91275" wrap="square" tIns="91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5:notes"/>
          <p:cNvSpPr/>
          <p:nvPr>
            <p:ph idx="2" type="sldImg"/>
          </p:nvPr>
        </p:nvSpPr>
        <p:spPr>
          <a:xfrm>
            <a:off x="95250" y="742950"/>
            <a:ext cx="6605588" cy="3714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6:notes"/>
          <p:cNvSpPr/>
          <p:nvPr>
            <p:ph idx="2" type="sldImg"/>
          </p:nvPr>
        </p:nvSpPr>
        <p:spPr>
          <a:xfrm>
            <a:off x="95250" y="742950"/>
            <a:ext cx="6604000" cy="3714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p6:notes"/>
          <p:cNvSpPr txBox="1"/>
          <p:nvPr>
            <p:ph idx="1" type="body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75" lIns="91275" spcFirstLastPara="1" rIns="91275" wrap="square" tIns="91275">
            <a:noAutofit/>
          </a:bodyPr>
          <a:lstStyle/>
          <a:p>
            <a:pPr indent="-298002" lvl="0" marL="45651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de-DE"/>
              <a:t>US-German missions GRACE and GRACE-FO are a success story providing gravity data of unprecedented quality (2002 - present)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1" name="Google Shape;221;p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00" spcFirstLastPara="1" rIns="91300" wrap="square" tIns="456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de-DE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7:notes"/>
          <p:cNvSpPr txBox="1"/>
          <p:nvPr>
            <p:ph idx="1" type="body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anchorCtr="0" anchor="t" bIns="91275" lIns="91275" spcFirstLastPara="1" rIns="91275" wrap="square" tIns="91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7:notes"/>
          <p:cNvSpPr/>
          <p:nvPr>
            <p:ph idx="2" type="sldImg"/>
          </p:nvPr>
        </p:nvSpPr>
        <p:spPr>
          <a:xfrm>
            <a:off x="95250" y="742950"/>
            <a:ext cx="6605588" cy="3714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8:notes"/>
          <p:cNvSpPr txBox="1"/>
          <p:nvPr>
            <p:ph idx="1" type="body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anchorCtr="0" anchor="t" bIns="91275" lIns="91275" spcFirstLastPara="1" rIns="91275" wrap="square" tIns="91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8:notes"/>
          <p:cNvSpPr/>
          <p:nvPr>
            <p:ph idx="2" type="sldImg"/>
          </p:nvPr>
        </p:nvSpPr>
        <p:spPr>
          <a:xfrm>
            <a:off x="95250" y="742950"/>
            <a:ext cx="6605588" cy="3714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4.jpg"/><Relationship Id="rId4" Type="http://schemas.openxmlformats.org/officeDocument/2006/relationships/image" Target="../media/image7.jpg"/><Relationship Id="rId5" Type="http://schemas.openxmlformats.org/officeDocument/2006/relationships/image" Target="../media/image16.png"/><Relationship Id="rId6" Type="http://schemas.openxmlformats.org/officeDocument/2006/relationships/image" Target="../media/image8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g"/><Relationship Id="rId3" Type="http://schemas.openxmlformats.org/officeDocument/2006/relationships/image" Target="../media/image19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0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0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0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10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10"/>
          <p:cNvPicPr preferRelativeResize="0"/>
          <p:nvPr/>
        </p:nvPicPr>
        <p:blipFill rotWithShape="1">
          <a:blip r:embed="rId6">
            <a:alphaModFix amt="34000"/>
          </a:blip>
          <a:srcRect b="672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10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b="0" i="0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r ohne Hintergrund" showMasterSp="0">
  <p:cSld name="Leer ohne Hintergrund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 Inhalt/Content 1" type="obj">
  <p:cSld name="OBJEC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1"/>
          <p:cNvSpPr/>
          <p:nvPr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1"/>
          <p:cNvSpPr txBox="1"/>
          <p:nvPr>
            <p:ph type="title"/>
          </p:nvPr>
        </p:nvSpPr>
        <p:spPr>
          <a:xfrm>
            <a:off x="485887" y="647850"/>
            <a:ext cx="11218279" cy="7378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1"/>
          <p:cNvSpPr txBox="1"/>
          <p:nvPr>
            <p:ph idx="1" type="body"/>
          </p:nvPr>
        </p:nvSpPr>
        <p:spPr>
          <a:xfrm>
            <a:off x="695325" y="1627200"/>
            <a:ext cx="10801349" cy="4895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indent="-3429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indent="-342900" lvl="2" marL="1371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indent="-342900" lvl="4" marL="22860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21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60" name="Google Shape;60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981821" y="301132"/>
            <a:ext cx="943879" cy="779543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21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">
  <p:cSld name="Titel und Inhal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/>
          <p:nvPr>
            <p:ph type="title"/>
          </p:nvPr>
        </p:nvSpPr>
        <p:spPr>
          <a:xfrm>
            <a:off x="485887" y="647850"/>
            <a:ext cx="11218279" cy="7378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3199"/>
              <a:buFont typeface="Calibri"/>
              <a:buNone/>
              <a:defRPr sz="3199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2"/>
          <p:cNvSpPr txBox="1"/>
          <p:nvPr>
            <p:ph idx="1" type="body"/>
          </p:nvPr>
        </p:nvSpPr>
        <p:spPr>
          <a:xfrm>
            <a:off x="485888" y="1590832"/>
            <a:ext cx="11218279" cy="4336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0936" lvl="0" marL="45720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399"/>
              <a:buChar char="▪"/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-380936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Char char="▪"/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-380936" lvl="2" marL="1371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Char char="▪"/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-380936" lvl="3" marL="1828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Char char="▪"/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-380936" lvl="4" marL="22860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Char char="▪"/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r Titel">
  <p:cSld name="Nur Titel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3"/>
          <p:cNvSpPr txBox="1"/>
          <p:nvPr>
            <p:ph type="title"/>
          </p:nvPr>
        </p:nvSpPr>
        <p:spPr>
          <a:xfrm>
            <a:off x="485887" y="647850"/>
            <a:ext cx="11218279" cy="7378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alt und Bild">
  <p:cSld name="Inhalt und Bild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4"/>
          <p:cNvSpPr txBox="1"/>
          <p:nvPr>
            <p:ph type="title"/>
          </p:nvPr>
        </p:nvSpPr>
        <p:spPr>
          <a:xfrm>
            <a:off x="485887" y="647850"/>
            <a:ext cx="11218279" cy="7378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3199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4"/>
          <p:cNvSpPr txBox="1"/>
          <p:nvPr>
            <p:ph idx="1" type="body"/>
          </p:nvPr>
        </p:nvSpPr>
        <p:spPr>
          <a:xfrm>
            <a:off x="485873" y="1590832"/>
            <a:ext cx="5481373" cy="4336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0936" lvl="0" marL="45720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399"/>
              <a:buChar char="▪"/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-380936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Char char="▪"/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-380936" lvl="2" marL="1371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Char char="▪"/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-380936" lvl="3" marL="1828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Char char="▪"/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-380936" lvl="4" marL="22860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Char char="▪"/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14"/>
          <p:cNvSpPr/>
          <p:nvPr>
            <p:ph idx="2" type="pic"/>
          </p:nvPr>
        </p:nvSpPr>
        <p:spPr>
          <a:xfrm>
            <a:off x="6222779" y="1590832"/>
            <a:ext cx="5481373" cy="433699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" showMasterSp="0">
  <p:cSld name="Titelfolie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\\psf\Host\Users\cd\Desktop\Startbild_16zu9-E.jpg" id="36" name="Google Shape;36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" y="15"/>
            <a:ext cx="12185652" cy="685482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5"/>
          <p:cNvSpPr txBox="1"/>
          <p:nvPr>
            <p:ph type="ctrTitle"/>
          </p:nvPr>
        </p:nvSpPr>
        <p:spPr>
          <a:xfrm>
            <a:off x="878170" y="1572836"/>
            <a:ext cx="10861971" cy="7414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3199"/>
              <a:buFont typeface="Calibri"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5"/>
          <p:cNvSpPr txBox="1"/>
          <p:nvPr>
            <p:ph idx="1" type="subTitle"/>
          </p:nvPr>
        </p:nvSpPr>
        <p:spPr>
          <a:xfrm>
            <a:off x="878170" y="2429453"/>
            <a:ext cx="10861971" cy="11517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686868"/>
              </a:buClr>
              <a:buSzPts val="2399"/>
              <a:buFont typeface="Calibri"/>
              <a:buNone/>
              <a:defRPr sz="2399">
                <a:solidFill>
                  <a:srgbClr val="68686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9" name="Google Shape;3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2880" y="5596720"/>
            <a:ext cx="1079719" cy="956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in Inhalt links">
  <p:cSld name="Ein Inhalt links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/>
          <p:nvPr>
            <p:ph type="title"/>
          </p:nvPr>
        </p:nvSpPr>
        <p:spPr>
          <a:xfrm>
            <a:off x="485887" y="647850"/>
            <a:ext cx="11218279" cy="7378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6"/>
          <p:cNvSpPr txBox="1"/>
          <p:nvPr>
            <p:ph idx="1" type="body"/>
          </p:nvPr>
        </p:nvSpPr>
        <p:spPr>
          <a:xfrm>
            <a:off x="485873" y="1590832"/>
            <a:ext cx="5481373" cy="4336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indent="-3429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indent="-342900" lvl="2" marL="1371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indent="-342900" lvl="4" marL="22860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wei Inhalte">
  <p:cSld name="Zwei Inhalte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7"/>
          <p:cNvSpPr txBox="1"/>
          <p:nvPr>
            <p:ph type="title"/>
          </p:nvPr>
        </p:nvSpPr>
        <p:spPr>
          <a:xfrm>
            <a:off x="485887" y="647850"/>
            <a:ext cx="11218279" cy="7378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7"/>
          <p:cNvSpPr txBox="1"/>
          <p:nvPr>
            <p:ph idx="1" type="body"/>
          </p:nvPr>
        </p:nvSpPr>
        <p:spPr>
          <a:xfrm>
            <a:off x="485873" y="1590832"/>
            <a:ext cx="5481373" cy="4336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indent="-3429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indent="-342900" lvl="2" marL="1371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indent="-342900" lvl="4" marL="22860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7"/>
          <p:cNvSpPr txBox="1"/>
          <p:nvPr>
            <p:ph idx="2" type="body"/>
          </p:nvPr>
        </p:nvSpPr>
        <p:spPr>
          <a:xfrm>
            <a:off x="6222779" y="1590832"/>
            <a:ext cx="5481373" cy="4336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indent="-3429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indent="-342900" lvl="2" marL="1371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indent="-342900" lvl="4" marL="22860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gleich">
  <p:cSld name="Vergleich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8"/>
          <p:cNvSpPr txBox="1"/>
          <p:nvPr>
            <p:ph idx="1" type="body"/>
          </p:nvPr>
        </p:nvSpPr>
        <p:spPr>
          <a:xfrm>
            <a:off x="485872" y="1590832"/>
            <a:ext cx="5481373" cy="3347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Calibri"/>
              <a:buNone/>
              <a:defRPr b="1"/>
            </a:lvl1pPr>
            <a:lvl2pPr indent="-3429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indent="-342900" lvl="2" marL="1371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indent="-342900" lvl="4" marL="22860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18"/>
          <p:cNvSpPr txBox="1"/>
          <p:nvPr>
            <p:ph idx="2" type="body"/>
          </p:nvPr>
        </p:nvSpPr>
        <p:spPr>
          <a:xfrm>
            <a:off x="6222778" y="1590832"/>
            <a:ext cx="5481373" cy="3347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Calibri"/>
              <a:buNone/>
              <a:defRPr b="1"/>
            </a:lvl1pPr>
            <a:lvl2pPr indent="-3429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indent="-342900" lvl="2" marL="1371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indent="-342900" lvl="4" marL="22860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18"/>
          <p:cNvSpPr txBox="1"/>
          <p:nvPr>
            <p:ph type="title"/>
          </p:nvPr>
        </p:nvSpPr>
        <p:spPr>
          <a:xfrm>
            <a:off x="485887" y="647850"/>
            <a:ext cx="11218279" cy="7378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8"/>
          <p:cNvSpPr txBox="1"/>
          <p:nvPr>
            <p:ph idx="3" type="body"/>
          </p:nvPr>
        </p:nvSpPr>
        <p:spPr>
          <a:xfrm>
            <a:off x="485873" y="2141503"/>
            <a:ext cx="5481373" cy="37863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indent="-3429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indent="-342900" lvl="2" marL="1371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indent="-342900" lvl="4" marL="22860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18"/>
          <p:cNvSpPr txBox="1"/>
          <p:nvPr>
            <p:ph idx="4" type="body"/>
          </p:nvPr>
        </p:nvSpPr>
        <p:spPr>
          <a:xfrm>
            <a:off x="6222779" y="2141504"/>
            <a:ext cx="5481373" cy="37863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indent="-3429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indent="-342900" lvl="2" marL="1371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indent="-342900" lvl="4" marL="22860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r">
  <p:cSld name="Leer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theme" Target="../theme/theme2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9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9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9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olie-03.png" id="22" name="Google Shape;22;p11"/>
          <p:cNvPicPr preferRelativeResize="0"/>
          <p:nvPr/>
        </p:nvPicPr>
        <p:blipFill rotWithShape="1">
          <a:blip r:embed="rId1">
            <a:alphaModFix/>
          </a:blip>
          <a:srcRect b="0" l="0" r="0" t="89587"/>
          <a:stretch/>
        </p:blipFill>
        <p:spPr>
          <a:xfrm>
            <a:off x="1603" y="6142203"/>
            <a:ext cx="12182477" cy="71421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11"/>
          <p:cNvSpPr txBox="1"/>
          <p:nvPr>
            <p:ph type="title"/>
          </p:nvPr>
        </p:nvSpPr>
        <p:spPr>
          <a:xfrm>
            <a:off x="485887" y="647850"/>
            <a:ext cx="11218279" cy="7378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3199"/>
              <a:buFont typeface="Calibri"/>
              <a:buNone/>
              <a:defRPr b="1" i="0" sz="3199" u="none" cap="none" strike="noStrike">
                <a:solidFill>
                  <a:srgbClr val="68686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4" name="Google Shape;24;p11"/>
          <p:cNvSpPr txBox="1"/>
          <p:nvPr>
            <p:ph idx="1" type="body"/>
          </p:nvPr>
        </p:nvSpPr>
        <p:spPr>
          <a:xfrm>
            <a:off x="485887" y="1590832"/>
            <a:ext cx="11218279" cy="4336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0936" lvl="0" marL="457200" marR="0" rtl="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Noto Sans Symbols"/>
              <a:buChar char="▪"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0936" lvl="1" marL="9144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Noto Sans Symbols"/>
              <a:buChar char="▪"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0936" lvl="2" marL="13716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Noto Sans Symbols"/>
              <a:buChar char="▪"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0936" lvl="3" marL="18288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Noto Sans Symbols"/>
              <a:buChar char="▪"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0936" lvl="4" marL="22860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Noto Sans Symbols"/>
              <a:buChar char="▪"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536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b="0" i="0" sz="19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536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b="0" i="0" sz="19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536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b="0" i="0" sz="19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536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b="0" i="0" sz="19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11"/>
          <p:cNvSpPr/>
          <p:nvPr/>
        </p:nvSpPr>
        <p:spPr>
          <a:xfrm>
            <a:off x="11432579" y="6569548"/>
            <a:ext cx="1074013" cy="338456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375" spcFirstLastPara="1" rIns="913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0" i="0" lang="de-DE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bmwk.de/Redaktion/EN/Pressemitteilungen/2023/09/20230927-adoption-of-the-federal-governments-new-space-strategy.html" TargetMode="External"/><Relationship Id="rId4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27.png"/><Relationship Id="rId10" Type="http://schemas.openxmlformats.org/officeDocument/2006/relationships/image" Target="../media/image15.gif"/><Relationship Id="rId13" Type="http://schemas.openxmlformats.org/officeDocument/2006/relationships/image" Target="../media/image37.png"/><Relationship Id="rId1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Relationship Id="rId4" Type="http://schemas.openxmlformats.org/officeDocument/2006/relationships/image" Target="../media/image13.png"/><Relationship Id="rId9" Type="http://schemas.openxmlformats.org/officeDocument/2006/relationships/image" Target="../media/image18.jpg"/><Relationship Id="rId15" Type="http://schemas.openxmlformats.org/officeDocument/2006/relationships/image" Target="../media/image43.png"/><Relationship Id="rId14" Type="http://schemas.openxmlformats.org/officeDocument/2006/relationships/image" Target="../media/image23.jpg"/><Relationship Id="rId17" Type="http://schemas.openxmlformats.org/officeDocument/2006/relationships/image" Target="../media/image28.png"/><Relationship Id="rId16" Type="http://schemas.openxmlformats.org/officeDocument/2006/relationships/image" Target="../media/image40.png"/><Relationship Id="rId5" Type="http://schemas.openxmlformats.org/officeDocument/2006/relationships/image" Target="../media/image10.png"/><Relationship Id="rId6" Type="http://schemas.openxmlformats.org/officeDocument/2006/relationships/image" Target="../media/image6.jpg"/><Relationship Id="rId18" Type="http://schemas.openxmlformats.org/officeDocument/2006/relationships/image" Target="../media/image25.png"/><Relationship Id="rId7" Type="http://schemas.openxmlformats.org/officeDocument/2006/relationships/image" Target="../media/image1.jpg"/><Relationship Id="rId8" Type="http://schemas.openxmlformats.org/officeDocument/2006/relationships/image" Target="../media/image5.jp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enmap.org/data_access/" TargetMode="External"/><Relationship Id="rId10" Type="http://schemas.openxmlformats.org/officeDocument/2006/relationships/image" Target="../media/image31.png"/><Relationship Id="rId13" Type="http://schemas.openxmlformats.org/officeDocument/2006/relationships/image" Target="../media/image21.pn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ww.enmap.org/data_tools/foreground_mission/" TargetMode="External"/><Relationship Id="rId4" Type="http://schemas.openxmlformats.org/officeDocument/2006/relationships/hyperlink" Target="https://eo-college.org/about-hyperedu/" TargetMode="External"/><Relationship Id="rId9" Type="http://schemas.openxmlformats.org/officeDocument/2006/relationships/image" Target="../media/image38.png"/><Relationship Id="rId15" Type="http://schemas.openxmlformats.org/officeDocument/2006/relationships/hyperlink" Target="https://enmap.geographie-muenchen.de/" TargetMode="External"/><Relationship Id="rId14" Type="http://schemas.openxmlformats.org/officeDocument/2006/relationships/hyperlink" Target="https://planning.enmap.org/" TargetMode="External"/><Relationship Id="rId17" Type="http://schemas.openxmlformats.org/officeDocument/2006/relationships/image" Target="../media/image35.jpg"/><Relationship Id="rId16" Type="http://schemas.openxmlformats.org/officeDocument/2006/relationships/image" Target="../media/image42.png"/><Relationship Id="rId5" Type="http://schemas.openxmlformats.org/officeDocument/2006/relationships/image" Target="../media/image45.png"/><Relationship Id="rId6" Type="http://schemas.openxmlformats.org/officeDocument/2006/relationships/hyperlink" Target="https://www.enmap.org/" TargetMode="External"/><Relationship Id="rId18" Type="http://schemas.openxmlformats.org/officeDocument/2006/relationships/image" Target="../media/image25.png"/><Relationship Id="rId7" Type="http://schemas.openxmlformats.org/officeDocument/2006/relationships/image" Target="../media/image30.png"/><Relationship Id="rId8" Type="http://schemas.openxmlformats.org/officeDocument/2006/relationships/hyperlink" Target="https://geoservice.dlr.de/web/maps/enmap:l0" TargetMode="External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31.png"/><Relationship Id="rId10" Type="http://schemas.openxmlformats.org/officeDocument/2006/relationships/image" Target="../media/image38.png"/><Relationship Id="rId13" Type="http://schemas.openxmlformats.org/officeDocument/2006/relationships/image" Target="../media/image24.png"/><Relationship Id="rId12" Type="http://schemas.openxmlformats.org/officeDocument/2006/relationships/hyperlink" Target="https://www.enmap.org/data_access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enmap.org/data_tools/foreground_mission/" TargetMode="External"/><Relationship Id="rId4" Type="http://schemas.openxmlformats.org/officeDocument/2006/relationships/hyperlink" Target="https://eo-college.org/about-hyperedu/" TargetMode="External"/><Relationship Id="rId9" Type="http://schemas.openxmlformats.org/officeDocument/2006/relationships/hyperlink" Target="https://geoservice.dlr.de/web/maps/enmap:l0" TargetMode="External"/><Relationship Id="rId15" Type="http://schemas.openxmlformats.org/officeDocument/2006/relationships/hyperlink" Target="https://planning.enmap.org/" TargetMode="External"/><Relationship Id="rId14" Type="http://schemas.openxmlformats.org/officeDocument/2006/relationships/image" Target="../media/image21.png"/><Relationship Id="rId17" Type="http://schemas.openxmlformats.org/officeDocument/2006/relationships/image" Target="../media/image42.png"/><Relationship Id="rId16" Type="http://schemas.openxmlformats.org/officeDocument/2006/relationships/hyperlink" Target="https://enmap.geographie-muenchen.de/" TargetMode="External"/><Relationship Id="rId5" Type="http://schemas.openxmlformats.org/officeDocument/2006/relationships/image" Target="../media/image45.png"/><Relationship Id="rId6" Type="http://schemas.openxmlformats.org/officeDocument/2006/relationships/image" Target="../media/image25.png"/><Relationship Id="rId7" Type="http://schemas.openxmlformats.org/officeDocument/2006/relationships/hyperlink" Target="https://www.enmap.org/" TargetMode="External"/><Relationship Id="rId8" Type="http://schemas.openxmlformats.org/officeDocument/2006/relationships/image" Target="../media/image3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png"/><Relationship Id="rId4" Type="http://schemas.openxmlformats.org/officeDocument/2006/relationships/image" Target="../media/image47.jpg"/><Relationship Id="rId5" Type="http://schemas.openxmlformats.org/officeDocument/2006/relationships/image" Target="../media/image4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3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51.png"/><Relationship Id="rId10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ororatech.com/" TargetMode="External"/><Relationship Id="rId4" Type="http://schemas.openxmlformats.org/officeDocument/2006/relationships/hyperlink" Target="https://ororatech.com/" TargetMode="External"/><Relationship Id="rId9" Type="http://schemas.openxmlformats.org/officeDocument/2006/relationships/image" Target="../media/image52.png"/><Relationship Id="rId5" Type="http://schemas.openxmlformats.org/officeDocument/2006/relationships/hyperlink" Target="https://www.constellr.com/" TargetMode="External"/><Relationship Id="rId6" Type="http://schemas.openxmlformats.org/officeDocument/2006/relationships/hyperlink" Target="https://marble-imaging.de/" TargetMode="External"/><Relationship Id="rId7" Type="http://schemas.openxmlformats.org/officeDocument/2006/relationships/image" Target="../media/image48.png"/><Relationship Id="rId8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de-DE" sz="7500"/>
              <a:t>2024 CEOS Plenary</a:t>
            </a:r>
            <a:endParaRPr sz="75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i="1" sz="4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br>
              <a:rPr i="1" lang="de-DE" sz="2400"/>
            </a:br>
            <a:br>
              <a:rPr i="1" lang="de-DE" sz="2400"/>
            </a:br>
            <a:r>
              <a:rPr i="1" lang="de-DE" sz="2400"/>
              <a:t>Report from German Space Agency (DLR)</a:t>
            </a:r>
            <a:endParaRPr i="1" sz="2400"/>
          </a:p>
        </p:txBody>
      </p:sp>
      <p:sp>
        <p:nvSpPr>
          <p:cNvPr id="67" name="Google Shape;67;p1"/>
          <p:cNvSpPr/>
          <p:nvPr/>
        </p:nvSpPr>
        <p:spPr>
          <a:xfrm>
            <a:off x="7227022" y="3548526"/>
            <a:ext cx="4833000" cy="34131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de-DE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Godela Rossner</a:t>
            </a:r>
            <a:br>
              <a:rPr b="1" i="0" lang="de-DE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de-DE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 &amp; Klaus Schmidt</a:t>
            </a:r>
            <a:br>
              <a:rPr b="1" i="0" lang="de-DE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de-DE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German Space Agency, DLR</a:t>
            </a:r>
            <a:endParaRPr b="0" i="0" sz="20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de-DE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Agenda Item 5.1.4</a:t>
            </a:r>
            <a:endParaRPr b="0" i="0" sz="2000" u="none" cap="none" strike="noStrike">
              <a:solidFill>
                <a:schemeClr val="accen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de-DE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38</a:t>
            </a:r>
            <a:r>
              <a:rPr b="1" baseline="30000" i="0" lang="de-DE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b="1" i="0" lang="de-DE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CEOS Plenary</a:t>
            </a:r>
            <a:endParaRPr b="1" i="0" sz="20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de-DE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Montreal, Canada</a:t>
            </a:r>
            <a:endParaRPr b="1" i="0" sz="20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de-DE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23</a:t>
            </a:r>
            <a:r>
              <a:rPr b="1" baseline="30000" i="0" lang="de-DE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rd</a:t>
            </a:r>
            <a:r>
              <a:rPr b="1" i="0" lang="de-DE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– 24</a:t>
            </a:r>
            <a:r>
              <a:rPr b="1" baseline="30000" i="0" lang="de-DE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b="1" i="0" lang="de-DE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October 2024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"/>
          <p:cNvSpPr txBox="1"/>
          <p:nvPr>
            <p:ph type="title"/>
          </p:nvPr>
        </p:nvSpPr>
        <p:spPr>
          <a:xfrm>
            <a:off x="339336" y="441919"/>
            <a:ext cx="11157411" cy="7190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3100"/>
              <a:buFont typeface="Calibri"/>
              <a:buNone/>
            </a:pPr>
            <a:r>
              <a:rPr lang="de-DE"/>
              <a:t>New German Federal Government´s Space Strategy</a:t>
            </a:r>
            <a:endParaRPr/>
          </a:p>
        </p:txBody>
      </p:sp>
      <p:sp>
        <p:nvSpPr>
          <p:cNvPr id="73" name="Google Shape;73;p2"/>
          <p:cNvSpPr txBox="1"/>
          <p:nvPr>
            <p:ph idx="1" type="body"/>
          </p:nvPr>
        </p:nvSpPr>
        <p:spPr>
          <a:xfrm>
            <a:off x="3882254" y="1270108"/>
            <a:ext cx="7869012" cy="4336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r>
              <a:rPr lang="de-DE"/>
              <a:t>Focus on </a:t>
            </a:r>
            <a:endParaRPr/>
          </a:p>
          <a:p>
            <a:pPr indent="-179662" lvl="0" marL="179662" rtl="0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∙"/>
            </a:pPr>
            <a:r>
              <a:rPr lang="de-DE" sz="2400"/>
              <a:t>European and international cooperation</a:t>
            </a:r>
            <a:endParaRPr sz="2000"/>
          </a:p>
          <a:p>
            <a:pPr indent="-179662" lvl="0" marL="179662" rtl="0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∙"/>
            </a:pPr>
            <a:r>
              <a:rPr lang="de-DE" sz="2400"/>
              <a:t>Space industry as a growing market: high-tech and new space</a:t>
            </a:r>
            <a:endParaRPr sz="2000"/>
          </a:p>
          <a:p>
            <a:pPr indent="-179662" lvl="0" marL="179662" rtl="0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∙"/>
            </a:pPr>
            <a:r>
              <a:rPr lang="de-DE" sz="2400"/>
              <a:t>Climate change, resources and environmental protection</a:t>
            </a:r>
            <a:endParaRPr sz="2000"/>
          </a:p>
          <a:p>
            <a:pPr indent="-179662" lvl="0" marL="179662" rtl="0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∙"/>
            </a:pPr>
            <a:r>
              <a:rPr lang="de-DE" sz="2400"/>
              <a:t>Digitalisation, data and downstream</a:t>
            </a:r>
            <a:endParaRPr sz="2000"/>
          </a:p>
          <a:p>
            <a:pPr indent="-179662" lvl="0" marL="179662" rtl="0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∙"/>
            </a:pPr>
            <a:r>
              <a:rPr lang="de-DE" sz="2400"/>
              <a:t>Security, strategic ability to act, and global stability</a:t>
            </a:r>
            <a:endParaRPr sz="2000"/>
          </a:p>
          <a:p>
            <a:pPr indent="-179662" lvl="0" marL="179662" rtl="0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∙"/>
            </a:pPr>
            <a:r>
              <a:rPr lang="de-DE" sz="2400"/>
              <a:t>Sustainable use of space</a:t>
            </a:r>
            <a:endParaRPr sz="2000"/>
          </a:p>
          <a:p>
            <a:pPr indent="-179662" lvl="0" marL="179662" rtl="0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∙"/>
            </a:pPr>
            <a:r>
              <a:rPr lang="de-DE" sz="2400"/>
              <a:t>Space research</a:t>
            </a:r>
            <a:endParaRPr sz="2000"/>
          </a:p>
          <a:p>
            <a:pPr indent="-179662" lvl="0" marL="179662" rtl="0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∙"/>
            </a:pPr>
            <a:r>
              <a:rPr lang="de-DE" sz="2400"/>
              <a:t>International space exploration</a:t>
            </a:r>
            <a:endParaRPr sz="2000"/>
          </a:p>
          <a:p>
            <a:pPr indent="-179662" lvl="0" marL="179662" rtl="0" algn="l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∙"/>
            </a:pPr>
            <a:r>
              <a:rPr lang="de-DE" sz="2400"/>
              <a:t>Space in dialogue and talent recruitment</a:t>
            </a:r>
            <a:endParaRPr sz="2000"/>
          </a:p>
          <a:p>
            <a:pPr indent="-27325" lvl="0" marL="179662" rtl="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399"/>
              <a:buNone/>
            </a:pPr>
            <a:r>
              <a:t/>
            </a:r>
            <a:endParaRPr/>
          </a:p>
        </p:txBody>
      </p:sp>
      <p:sp>
        <p:nvSpPr>
          <p:cNvPr id="74" name="Google Shape;74;p2"/>
          <p:cNvSpPr txBox="1"/>
          <p:nvPr/>
        </p:nvSpPr>
        <p:spPr>
          <a:xfrm>
            <a:off x="348763" y="5825353"/>
            <a:ext cx="11698691" cy="378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1600"/>
              <a:buFont typeface="Arial"/>
              <a:buNone/>
            </a:pPr>
            <a:r>
              <a:rPr b="0" i="0" lang="de-DE" sz="1600" u="sng" cap="none" strike="noStrike">
                <a:solidFill>
                  <a:srgbClr val="686868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https://www.bmwk.de/Redaktion/EN/Pressemitteilungen/2023/09/20230927-adoption-of-the-federal-governments-new-space-strategy.html</a:t>
            </a:r>
            <a:endParaRPr b="0" i="0" sz="1600" u="none" cap="none" strike="noStrike">
              <a:solidFill>
                <a:srgbClr val="68686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68686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6868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" name="Google Shape;75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763" y="1058428"/>
            <a:ext cx="3237288" cy="454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"/>
          <p:cNvSpPr/>
          <p:nvPr/>
        </p:nvSpPr>
        <p:spPr>
          <a:xfrm>
            <a:off x="6096004" y="-6491"/>
            <a:ext cx="6095994" cy="3430027"/>
          </a:xfrm>
          <a:prstGeom prst="rect">
            <a:avLst/>
          </a:prstGeom>
          <a:gradFill>
            <a:gsLst>
              <a:gs pos="0">
                <a:schemeClr val="dk1"/>
              </a:gs>
              <a:gs pos="66000">
                <a:schemeClr val="dk1"/>
              </a:gs>
              <a:gs pos="76000">
                <a:srgbClr val="000000">
                  <a:alpha val="35686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0"/>
          </a:gra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4425" lIns="108850" spcFirstLastPara="1" rIns="108850" wrap="square" tIns="54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9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3"/>
          <p:cNvSpPr txBox="1"/>
          <p:nvPr/>
        </p:nvSpPr>
        <p:spPr>
          <a:xfrm>
            <a:off x="9238681" y="134974"/>
            <a:ext cx="2953316" cy="31682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None/>
            </a:pPr>
            <a:r>
              <a:rPr b="1" i="0" lang="de-DE" sz="16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Mission Hyperspectral</a:t>
            </a:r>
            <a:endParaRPr b="1" i="0" sz="1600" u="none" cap="none" strike="noStrik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32313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None/>
            </a:pPr>
            <a:r>
              <a:rPr b="0" i="0" lang="de-DE" sz="16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EnMap (2022)</a:t>
            </a:r>
            <a:endParaRPr b="0" i="1" sz="1600" u="none" cap="none" strike="noStrik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714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None/>
            </a:pPr>
            <a:r>
              <a:rPr b="1" i="0" lang="de-DE" sz="16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Objectives</a:t>
            </a:r>
            <a:endParaRPr b="1" i="0" sz="1600" u="none" cap="none" strike="noStrik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32313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None/>
            </a:pPr>
            <a:r>
              <a:rPr b="0" i="0" lang="de-DE" sz="16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- Technology lead, F&amp;E</a:t>
            </a:r>
            <a:endParaRPr/>
          </a:p>
          <a:p>
            <a:pPr indent="0" lvl="1" marL="32313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None/>
            </a:pPr>
            <a:r>
              <a:rPr b="0" i="0" lang="de-DE" sz="16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- Establish applications</a:t>
            </a:r>
            <a:endParaRPr b="0" i="0" sz="1600" u="none" cap="none" strike="noStrik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32313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None/>
            </a:pPr>
            <a:r>
              <a:rPr b="0" i="0" lang="de-DE" sz="16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- Continuity in Copernicus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714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None/>
            </a:pPr>
            <a:r>
              <a:rPr b="1" i="0" lang="de-DE" sz="16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Current status</a:t>
            </a:r>
            <a:endParaRPr b="1" i="0" sz="1600" u="none" cap="none" strike="noStrik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32313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None/>
            </a:pPr>
            <a:r>
              <a:rPr b="0" i="0" lang="de-DE" sz="16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- Phase E</a:t>
            </a:r>
            <a:endParaRPr/>
          </a:p>
          <a:p>
            <a:pPr indent="0" lvl="1" marL="32313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3"/>
          <p:cNvSpPr txBox="1"/>
          <p:nvPr>
            <p:ph idx="11" type="ftr"/>
          </p:nvPr>
        </p:nvSpPr>
        <p:spPr>
          <a:xfrm>
            <a:off x="2040000" y="126094"/>
            <a:ext cx="9504000" cy="143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799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&gt; Vortrag &gt; Autor  •  Dokumentname &gt; Datum</a:t>
            </a:r>
            <a:endParaRPr b="0" i="0" sz="1799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DX_Poster_1600x860-8bit_V2-Quicklook" id="84" name="Google Shape;84;p3"/>
          <p:cNvPicPr preferRelativeResize="0"/>
          <p:nvPr/>
        </p:nvPicPr>
        <p:blipFill rotWithShape="1">
          <a:blip r:embed="rId3">
            <a:alphaModFix/>
          </a:blip>
          <a:srcRect b="8007" l="16685" r="20324" t="4101"/>
          <a:stretch/>
        </p:blipFill>
        <p:spPr>
          <a:xfrm>
            <a:off x="2" y="100"/>
            <a:ext cx="6096002" cy="289422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3"/>
          <p:cNvSpPr/>
          <p:nvPr/>
        </p:nvSpPr>
        <p:spPr>
          <a:xfrm>
            <a:off x="2" y="100"/>
            <a:ext cx="6096002" cy="2622347"/>
          </a:xfrm>
          <a:prstGeom prst="rect">
            <a:avLst/>
          </a:prstGeom>
          <a:gradFill>
            <a:gsLst>
              <a:gs pos="0">
                <a:schemeClr val="dk1"/>
              </a:gs>
              <a:gs pos="54000">
                <a:srgbClr val="000000">
                  <a:alpha val="35686"/>
                </a:srgbClr>
              </a:gs>
              <a:gs pos="73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4425" lIns="108850" spcFirstLastPara="1" rIns="108850" wrap="square" tIns="54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de-DE" sz="1799" u="sng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Earth‘s surface</a:t>
            </a:r>
            <a:endParaRPr b="1" i="0" sz="1600" u="sng" cap="none" strike="noStrik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9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anDEM_RGB_HQ_Transparent" id="86" name="Google Shape;86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42839" y="2327212"/>
            <a:ext cx="877070" cy="2171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ansparent_TSX" id="87" name="Google Shape;87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5988" y="2284507"/>
            <a:ext cx="1029575" cy="333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0185\AppData\Local\Microsoft\Windows\Temporary Internet Files\Content.Outlook\TLY28SGC\InternationalCharterLogo_2017_FINAL.jpg" id="88" name="Google Shape;88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57188" y="1825656"/>
            <a:ext cx="691924" cy="691924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3"/>
          <p:cNvSpPr txBox="1"/>
          <p:nvPr>
            <p:ph idx="4294967295" type="body"/>
          </p:nvPr>
        </p:nvSpPr>
        <p:spPr>
          <a:xfrm>
            <a:off x="3428974" y="117494"/>
            <a:ext cx="2817119" cy="31682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None/>
            </a:pPr>
            <a:r>
              <a:rPr b="1" lang="de-DE" sz="16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Mission X-Band-Radar</a:t>
            </a:r>
            <a:endParaRPr/>
          </a:p>
          <a:p>
            <a:pPr indent="0" lvl="1" marL="32313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None/>
            </a:pPr>
            <a:r>
              <a:rPr lang="de-DE" sz="16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- TerraSAR-X (2007)</a:t>
            </a:r>
            <a:endParaRPr/>
          </a:p>
          <a:p>
            <a:pPr indent="0" lvl="1" marL="32313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None/>
            </a:pPr>
            <a:r>
              <a:rPr lang="de-DE" sz="16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- TanDEM-X (2010)</a:t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714"/>
              </a:spcBef>
              <a:spcAft>
                <a:spcPts val="0"/>
              </a:spcAft>
              <a:buClr>
                <a:srgbClr val="FFC000"/>
              </a:buClr>
              <a:buSzPts val="1600"/>
              <a:buNone/>
            </a:pPr>
            <a:r>
              <a:rPr b="1" lang="de-DE" sz="16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New Radar-Mission</a:t>
            </a:r>
            <a:endParaRPr/>
          </a:p>
          <a:p>
            <a:pPr indent="0" lvl="1" marL="32313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None/>
            </a:pPr>
            <a:r>
              <a:rPr lang="de-DE" sz="16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- X-Band Continuity </a:t>
            </a:r>
            <a:endParaRPr/>
          </a:p>
          <a:p>
            <a:pPr indent="0" lvl="1" marL="32313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None/>
            </a:pPr>
            <a:r>
              <a:rPr lang="de-DE" sz="16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- Focus on multistatic</a:t>
            </a:r>
            <a:endParaRPr sz="1600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714"/>
              </a:spcBef>
              <a:spcAft>
                <a:spcPts val="0"/>
              </a:spcAft>
              <a:buClr>
                <a:srgbClr val="FFC000"/>
              </a:buClr>
              <a:buSzPts val="1600"/>
              <a:buNone/>
            </a:pPr>
            <a:r>
              <a:rPr b="1" lang="de-DE" sz="16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Current status</a:t>
            </a:r>
            <a:endParaRPr sz="1600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323134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None/>
            </a:pPr>
            <a:r>
              <a:rPr lang="de-DE" sz="16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- Phase 0 studies</a:t>
            </a:r>
            <a:endParaRPr sz="1600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0" name="Google Shape;90;p3"/>
          <p:cNvCxnSpPr/>
          <p:nvPr/>
        </p:nvCxnSpPr>
        <p:spPr>
          <a:xfrm flipH="1">
            <a:off x="6096000" y="99"/>
            <a:ext cx="1" cy="6871982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1" name="Google Shape;91;p3"/>
          <p:cNvCxnSpPr/>
          <p:nvPr/>
        </p:nvCxnSpPr>
        <p:spPr>
          <a:xfrm flipH="1" rot="10800000">
            <a:off x="2" y="2628567"/>
            <a:ext cx="12191999" cy="10928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92" name="Google Shape;92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681157" y="1736700"/>
            <a:ext cx="1163054" cy="872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3"/>
          <p:cNvPicPr preferRelativeResize="0"/>
          <p:nvPr/>
        </p:nvPicPr>
        <p:blipFill rotWithShape="1">
          <a:blip r:embed="rId8">
            <a:alphaModFix/>
          </a:blip>
          <a:srcRect b="0" l="7729" r="0" t="0"/>
          <a:stretch/>
        </p:blipFill>
        <p:spPr>
          <a:xfrm>
            <a:off x="-23087" y="2652298"/>
            <a:ext cx="4535323" cy="2788006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3"/>
          <p:cNvSpPr/>
          <p:nvPr/>
        </p:nvSpPr>
        <p:spPr>
          <a:xfrm>
            <a:off x="4" y="2657259"/>
            <a:ext cx="6077745" cy="2779792"/>
          </a:xfrm>
          <a:prstGeom prst="rect">
            <a:avLst/>
          </a:prstGeom>
          <a:gradFill>
            <a:gsLst>
              <a:gs pos="0">
                <a:schemeClr val="dk1"/>
              </a:gs>
              <a:gs pos="26000">
                <a:schemeClr val="dk1"/>
              </a:gs>
              <a:gs pos="36000">
                <a:srgbClr val="000000">
                  <a:alpha val="35686"/>
                </a:srgbClr>
              </a:gs>
              <a:gs pos="52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de-DE" sz="1799" u="sng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Climate</a:t>
            </a:r>
            <a:endParaRPr b="1" i="0" sz="1600" u="sng" cap="none" strike="noStrik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9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www.dlr.de/dlr/Portaldata/1/Resources/portal_bilder/2016/2016_3/METimageMeteoSG_sn_xl.jpg" id="95" name="Google Shape;95;p3"/>
          <p:cNvPicPr preferRelativeResize="0"/>
          <p:nvPr/>
        </p:nvPicPr>
        <p:blipFill rotWithShape="1">
          <a:blip r:embed="rId9">
            <a:alphaModFix/>
          </a:blip>
          <a:srcRect b="0" l="16557" r="277" t="0"/>
          <a:stretch/>
        </p:blipFill>
        <p:spPr>
          <a:xfrm>
            <a:off x="6096004" y="2655675"/>
            <a:ext cx="6100832" cy="276458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3"/>
          <p:cNvSpPr/>
          <p:nvPr/>
        </p:nvSpPr>
        <p:spPr>
          <a:xfrm>
            <a:off x="6096000" y="2628019"/>
            <a:ext cx="6096002" cy="2164093"/>
          </a:xfrm>
          <a:prstGeom prst="rect">
            <a:avLst/>
          </a:prstGeom>
          <a:gradFill>
            <a:gsLst>
              <a:gs pos="0">
                <a:schemeClr val="dk1"/>
              </a:gs>
              <a:gs pos="7000">
                <a:schemeClr val="dk1"/>
              </a:gs>
              <a:gs pos="33000">
                <a:srgbClr val="000000">
                  <a:alpha val="35686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t" bIns="54425" lIns="108850" spcFirstLastPara="1" rIns="108850" wrap="square" tIns="54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de-DE" sz="1799" u="sng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Weather</a:t>
            </a:r>
            <a:endParaRPr b="1" i="0" sz="1600" u="sng" cap="none" strike="noStrik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3"/>
          <p:cNvSpPr txBox="1"/>
          <p:nvPr/>
        </p:nvSpPr>
        <p:spPr>
          <a:xfrm>
            <a:off x="8620891" y="2697056"/>
            <a:ext cx="3692037" cy="29808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None/>
            </a:pPr>
            <a:r>
              <a:rPr b="1" i="0" lang="de-DE" sz="16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Mission Multispektral</a:t>
            </a:r>
            <a:endParaRPr/>
          </a:p>
          <a:p>
            <a:pPr indent="0" lvl="1" marL="32313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None/>
            </a:pPr>
            <a:r>
              <a:rPr b="0" i="0" lang="de-DE" sz="16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METimage (2025) + 2 recurrent units</a:t>
            </a:r>
            <a:endParaRPr b="0" i="0" sz="1600" u="none" cap="none" strike="noStrik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714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None/>
            </a:pPr>
            <a:r>
              <a:rPr b="1" i="0" lang="de-DE" sz="16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Objectives</a:t>
            </a:r>
            <a:endParaRPr b="1" i="0" sz="1600" u="none" cap="none" strike="noStrik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32313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None/>
            </a:pPr>
            <a:r>
              <a:rPr b="0" i="0" lang="de-DE" sz="16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- Establish German technology in MetOP-Program </a:t>
            </a:r>
            <a:endParaRPr/>
          </a:p>
          <a:p>
            <a:pPr indent="0" lvl="1" marL="32313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None/>
            </a:pPr>
            <a:r>
              <a:rPr b="0" i="0" lang="de-DE" sz="16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- Strengthen German industry in optics</a:t>
            </a:r>
            <a:endParaRPr b="0" i="0" sz="1600" u="none" cap="none" strike="noStrik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714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None/>
            </a:pPr>
            <a:r>
              <a:rPr b="1" i="0" lang="de-DE" sz="16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Current status</a:t>
            </a:r>
            <a:endParaRPr b="1" i="0" sz="1600" u="none" cap="none" strike="noStrik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32313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None/>
            </a:pPr>
            <a:r>
              <a:rPr b="0" i="0" lang="de-DE" sz="16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PFM delivered, Phase D</a:t>
            </a:r>
            <a:endParaRPr/>
          </a:p>
        </p:txBody>
      </p:sp>
      <p:sp>
        <p:nvSpPr>
          <p:cNvPr id="98" name="Google Shape;98;p3"/>
          <p:cNvSpPr txBox="1"/>
          <p:nvPr/>
        </p:nvSpPr>
        <p:spPr>
          <a:xfrm>
            <a:off x="3432398" y="2793853"/>
            <a:ext cx="2663602" cy="24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None/>
            </a:pPr>
            <a:r>
              <a:rPr b="1" i="0" lang="de-DE" sz="16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Mission LIDAR</a:t>
            </a:r>
            <a:endParaRPr/>
          </a:p>
          <a:p>
            <a:pPr indent="0" lvl="1" marL="32313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None/>
            </a:pPr>
            <a:r>
              <a:rPr b="0" i="0" lang="de-DE" sz="16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Merlin (2029)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714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None/>
            </a:pPr>
            <a:r>
              <a:rPr b="1" i="0" lang="de-DE" sz="16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Objectives</a:t>
            </a:r>
            <a:endParaRPr b="1" i="0" sz="1600" u="none" cap="none" strike="noStrik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32313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None/>
            </a:pPr>
            <a:r>
              <a:rPr b="0" i="0" lang="de-DE" sz="16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Measurement of global CH4-concentration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714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None/>
            </a:pPr>
            <a:r>
              <a:rPr b="1" i="0" lang="de-DE" sz="16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Current status</a:t>
            </a:r>
            <a:endParaRPr b="1" i="0" sz="1600" u="none" cap="none" strike="noStrik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32313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None/>
            </a:pPr>
            <a:r>
              <a:rPr b="0" i="0" lang="de-DE" sz="16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Phase D</a:t>
            </a:r>
            <a:endParaRPr/>
          </a:p>
        </p:txBody>
      </p:sp>
      <p:pic>
        <p:nvPicPr>
          <p:cNvPr id="99" name="Google Shape;99;p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21657" y="3783516"/>
            <a:ext cx="595152" cy="332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35987" y="4218326"/>
            <a:ext cx="1701931" cy="468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860025" y="2710925"/>
            <a:ext cx="1181726" cy="71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 rot="2245427">
            <a:off x="6538676" y="-629271"/>
            <a:ext cx="2890746" cy="3468896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3"/>
          <p:cNvSpPr txBox="1"/>
          <p:nvPr/>
        </p:nvSpPr>
        <p:spPr>
          <a:xfrm>
            <a:off x="6185920" y="73222"/>
            <a:ext cx="2300865" cy="5538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de-DE" sz="1799" u="sng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Environment, Resources</a:t>
            </a:r>
            <a:endParaRPr b="1" i="0" sz="1600" u="sng" cap="none" strike="noStrik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9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4" name="Google Shape;104;p3"/>
          <p:cNvCxnSpPr/>
          <p:nvPr/>
        </p:nvCxnSpPr>
        <p:spPr>
          <a:xfrm flipH="1" rot="10800000">
            <a:off x="-13850" y="5014385"/>
            <a:ext cx="12191999" cy="10928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5" name="Google Shape;105;p3"/>
          <p:cNvSpPr/>
          <p:nvPr/>
        </p:nvSpPr>
        <p:spPr>
          <a:xfrm>
            <a:off x="13639" y="5045456"/>
            <a:ext cx="12201226" cy="1819036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9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www.gfz-potsdam.de/fileadmin/gfz/medien_kommunikation/Meldungen_Archiv/Meldungen_2018/Kurzmeldung/LRI_GFZ_300dpi.png" id="106" name="Google Shape;106;p3"/>
          <p:cNvPicPr preferRelativeResize="0"/>
          <p:nvPr/>
        </p:nvPicPr>
        <p:blipFill rotWithShape="1">
          <a:blip r:embed="rId14">
            <a:alphaModFix/>
          </a:blip>
          <a:srcRect b="0" l="12040" r="0" t="0"/>
          <a:stretch/>
        </p:blipFill>
        <p:spPr>
          <a:xfrm>
            <a:off x="6114252" y="5034404"/>
            <a:ext cx="2236625" cy="18279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" name="Google Shape;107;p3"/>
          <p:cNvCxnSpPr/>
          <p:nvPr/>
        </p:nvCxnSpPr>
        <p:spPr>
          <a:xfrm rot="10800000">
            <a:off x="6096000" y="99"/>
            <a:ext cx="4" cy="6857802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8" name="Google Shape;108;p3"/>
          <p:cNvSpPr txBox="1"/>
          <p:nvPr/>
        </p:nvSpPr>
        <p:spPr>
          <a:xfrm>
            <a:off x="9191774" y="5072596"/>
            <a:ext cx="3158595" cy="20000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de-DE" sz="16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Mission Laserlink/Platform</a:t>
            </a:r>
            <a:endParaRPr b="1" i="0" sz="1600" u="none" cap="none" strike="noStrik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493" lvl="0" marL="35549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de-DE" sz="16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0" i="0" lang="de-DE" sz="16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GRACE FO (2018)</a:t>
            </a:r>
            <a:endParaRPr/>
          </a:p>
          <a:p>
            <a:pPr indent="-355493" lvl="0" marL="35549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de-DE" sz="16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Objectives GRACE-C </a:t>
            </a:r>
            <a:r>
              <a:rPr b="0" i="0" lang="de-DE" sz="16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(2028)</a:t>
            </a:r>
            <a:endParaRPr/>
          </a:p>
          <a:p>
            <a:pPr indent="-355493" lvl="0" marL="35549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6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	Continuity to GRACE FO</a:t>
            </a:r>
            <a:endParaRPr/>
          </a:p>
          <a:p>
            <a:pPr indent="-355493" lvl="0" marL="35549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6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	Collaboration with NASA</a:t>
            </a:r>
            <a:endParaRPr/>
          </a:p>
          <a:p>
            <a:pPr indent="-355493" lvl="0" marL="35549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de-DE" sz="16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Current status</a:t>
            </a:r>
            <a:endParaRPr b="1" i="0" sz="1600" u="none" cap="none" strike="noStrik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493" lvl="0" marL="35549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6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	Phase C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9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3"/>
          <p:cNvPicPr preferRelativeResize="0"/>
          <p:nvPr/>
        </p:nvPicPr>
        <p:blipFill rotWithShape="1">
          <a:blip r:embed="rId15">
            <a:alphaModFix/>
          </a:blip>
          <a:srcRect b="0" l="51226" r="0" t="0"/>
          <a:stretch/>
        </p:blipFill>
        <p:spPr>
          <a:xfrm>
            <a:off x="6207432" y="5994864"/>
            <a:ext cx="913321" cy="78834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3"/>
          <p:cNvSpPr txBox="1"/>
          <p:nvPr/>
        </p:nvSpPr>
        <p:spPr>
          <a:xfrm>
            <a:off x="6182235" y="5034404"/>
            <a:ext cx="1762396" cy="5538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de-DE" sz="1799" u="sng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Gravity, Hydrology</a:t>
            </a:r>
            <a:endParaRPr b="1" i="0" sz="1799" u="sng" cap="none" strike="noStrik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9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p3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831640" y="5311331"/>
            <a:ext cx="3319279" cy="1124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0978768" y="4350220"/>
            <a:ext cx="1130464" cy="56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6137785" y="1073911"/>
            <a:ext cx="1940595" cy="1523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 txBox="1"/>
          <p:nvPr/>
        </p:nvSpPr>
        <p:spPr>
          <a:xfrm>
            <a:off x="425068" y="5247570"/>
            <a:ext cx="3225052" cy="12370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 txBox="1"/>
          <p:nvPr/>
        </p:nvSpPr>
        <p:spPr>
          <a:xfrm>
            <a:off x="271499" y="4353619"/>
            <a:ext cx="6441122" cy="15081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Char char="o"/>
            </a:pPr>
            <a:r>
              <a:rPr b="0" i="0" lang="de-DE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quality beyond expectations !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Char char="o"/>
            </a:pPr>
            <a:r>
              <a:rPr b="0" i="0" lang="de-DE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Worldwide User community and many application cases !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Char char="o"/>
            </a:pPr>
            <a:r>
              <a:rPr b="0" i="0" lang="de-DE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2024: European </a:t>
            </a:r>
            <a:r>
              <a:rPr b="0" i="0" lang="de-DE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Foreground Mission </a:t>
            </a:r>
            <a:r>
              <a:rPr b="0" i="0" lang="de-DE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based on User Workshops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Char char="o"/>
            </a:pPr>
            <a:r>
              <a:rPr b="0" i="0" lang="de-DE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Global Background Mission covering CHIME, IMEO and PIC sites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Char char="o"/>
            </a:pPr>
            <a:r>
              <a:rPr b="0" i="0" lang="de-DE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Ongoing validation activites and campaign coordination with support of GFZ Potsdam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Char char="o"/>
            </a:pPr>
            <a:r>
              <a:rPr b="0" i="0" lang="de-DE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Open Science program: </a:t>
            </a:r>
            <a:r>
              <a:rPr b="0" i="0" lang="de-DE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MOOCs and HyperEDU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4757" y="1743522"/>
            <a:ext cx="5256511" cy="248394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4"/>
          <p:cNvSpPr txBox="1"/>
          <p:nvPr/>
        </p:nvSpPr>
        <p:spPr>
          <a:xfrm>
            <a:off x="271499" y="326967"/>
            <a:ext cx="11218279" cy="7378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3199"/>
              <a:buFont typeface="Arial"/>
              <a:buNone/>
            </a:pPr>
            <a:r>
              <a:rPr b="1" i="0" lang="de-DE" sz="3199" u="none" cap="none" strike="noStrike">
                <a:solidFill>
                  <a:srgbClr val="686868"/>
                </a:solidFill>
                <a:latin typeface="Calibri"/>
                <a:ea typeface="Calibri"/>
                <a:cs typeface="Calibri"/>
                <a:sym typeface="Calibri"/>
              </a:rPr>
              <a:t>EnMAP - Environmental Mapping and Analysis Program</a:t>
            </a:r>
            <a:endParaRPr b="1" i="0" sz="3199" u="none" cap="none" strike="noStrike">
              <a:solidFill>
                <a:srgbClr val="6868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 txBox="1"/>
          <p:nvPr/>
        </p:nvSpPr>
        <p:spPr>
          <a:xfrm>
            <a:off x="748791" y="1113485"/>
            <a:ext cx="5102595" cy="4754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de-DE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 in routine operation – Phase E </a:t>
            </a:r>
            <a:br>
              <a:rPr b="1" i="0" lang="de-DE" sz="2400" u="none" cap="none" strike="noStrike">
                <a:solidFill>
                  <a:srgbClr val="686868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i="0" sz="2400" u="none" cap="none" strike="noStrike">
              <a:solidFill>
                <a:srgbClr val="6868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4"/>
          <p:cNvSpPr txBox="1"/>
          <p:nvPr/>
        </p:nvSpPr>
        <p:spPr>
          <a:xfrm>
            <a:off x="2654004" y="1514517"/>
            <a:ext cx="1146841" cy="2330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infos </a:t>
            </a:r>
            <a:r>
              <a:rPr b="1" i="0" lang="de-DE" sz="12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here</a:t>
            </a:r>
            <a:endParaRPr b="1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4"/>
          <p:cNvSpPr/>
          <p:nvPr/>
        </p:nvSpPr>
        <p:spPr>
          <a:xfrm>
            <a:off x="143304" y="1100858"/>
            <a:ext cx="6490698" cy="5052552"/>
          </a:xfrm>
          <a:prstGeom prst="roundRect">
            <a:avLst>
              <a:gd fmla="val 1756" name="adj"/>
            </a:avLst>
          </a:prstGeom>
          <a:noFill/>
          <a:ln cap="flat" cmpd="sng" w="5715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1765331" y="6408305"/>
            <a:ext cx="1600668" cy="19709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2060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1279070" y="6408305"/>
            <a:ext cx="370471" cy="197096"/>
          </a:xfrm>
          <a:prstGeom prst="rightArrow">
            <a:avLst>
              <a:gd fmla="val 50000" name="adj1"/>
              <a:gd fmla="val 0" name="adj2"/>
            </a:avLst>
          </a:prstGeom>
          <a:solidFill>
            <a:srgbClr val="36609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4"/>
          <p:cNvSpPr/>
          <p:nvPr/>
        </p:nvSpPr>
        <p:spPr>
          <a:xfrm>
            <a:off x="3578209" y="6457323"/>
            <a:ext cx="96180" cy="99060"/>
          </a:xfrm>
          <a:prstGeom prst="ellipse">
            <a:avLst/>
          </a:prstGeom>
          <a:solidFill>
            <a:srgbClr val="002060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4"/>
          <p:cNvSpPr/>
          <p:nvPr/>
        </p:nvSpPr>
        <p:spPr>
          <a:xfrm>
            <a:off x="3417004" y="6457323"/>
            <a:ext cx="96180" cy="99060"/>
          </a:xfrm>
          <a:prstGeom prst="ellipse">
            <a:avLst/>
          </a:prstGeom>
          <a:solidFill>
            <a:srgbClr val="002060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4"/>
          <p:cNvSpPr/>
          <p:nvPr/>
        </p:nvSpPr>
        <p:spPr>
          <a:xfrm>
            <a:off x="3739414" y="6457323"/>
            <a:ext cx="96180" cy="99060"/>
          </a:xfrm>
          <a:prstGeom prst="ellipse">
            <a:avLst/>
          </a:prstGeom>
          <a:solidFill>
            <a:srgbClr val="002060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4"/>
          <p:cNvSpPr/>
          <p:nvPr/>
        </p:nvSpPr>
        <p:spPr>
          <a:xfrm>
            <a:off x="3900619" y="6457323"/>
            <a:ext cx="96180" cy="99060"/>
          </a:xfrm>
          <a:prstGeom prst="ellipse">
            <a:avLst/>
          </a:prstGeom>
          <a:solidFill>
            <a:srgbClr val="002060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4061824" y="6457323"/>
            <a:ext cx="96180" cy="99060"/>
          </a:xfrm>
          <a:prstGeom prst="ellipse">
            <a:avLst/>
          </a:prstGeom>
          <a:solidFill>
            <a:srgbClr val="002060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1152477" y="6408305"/>
            <a:ext cx="191366" cy="197096"/>
          </a:xfrm>
          <a:prstGeom prst="ellipse">
            <a:avLst/>
          </a:prstGeom>
          <a:solidFill>
            <a:srgbClr val="36609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1629370" y="6408305"/>
            <a:ext cx="191366" cy="197096"/>
          </a:xfrm>
          <a:prstGeom prst="ellipse">
            <a:avLst/>
          </a:prstGeom>
          <a:solidFill>
            <a:srgbClr val="002060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2488920" y="6408305"/>
            <a:ext cx="191366" cy="197096"/>
          </a:xfrm>
          <a:prstGeom prst="ellipse">
            <a:avLst/>
          </a:prstGeom>
          <a:solidFill>
            <a:srgbClr val="974806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rgbClr val="97480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4"/>
          <p:cNvSpPr txBox="1"/>
          <p:nvPr/>
        </p:nvSpPr>
        <p:spPr>
          <a:xfrm>
            <a:off x="1098040" y="6258137"/>
            <a:ext cx="362060" cy="1231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800" u="none" cap="none" strike="noStrike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Launch</a:t>
            </a:r>
            <a:endParaRPr/>
          </a:p>
        </p:txBody>
      </p:sp>
      <p:sp>
        <p:nvSpPr>
          <p:cNvPr id="136" name="Google Shape;136;p4"/>
          <p:cNvSpPr txBox="1"/>
          <p:nvPr/>
        </p:nvSpPr>
        <p:spPr>
          <a:xfrm>
            <a:off x="1139029" y="6618498"/>
            <a:ext cx="397545" cy="1231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800" u="none" cap="none" strike="noStrike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2022</a:t>
            </a:r>
            <a:endParaRPr/>
          </a:p>
        </p:txBody>
      </p:sp>
      <p:sp>
        <p:nvSpPr>
          <p:cNvPr id="137" name="Google Shape;137;p4"/>
          <p:cNvSpPr txBox="1"/>
          <p:nvPr/>
        </p:nvSpPr>
        <p:spPr>
          <a:xfrm>
            <a:off x="1697307" y="6258137"/>
            <a:ext cx="902100" cy="1231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Operational phase</a:t>
            </a:r>
            <a:endParaRPr b="0" i="0" sz="8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4"/>
          <p:cNvSpPr txBox="1"/>
          <p:nvPr/>
        </p:nvSpPr>
        <p:spPr>
          <a:xfrm>
            <a:off x="3197258" y="6618498"/>
            <a:ext cx="397545" cy="1231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2026</a:t>
            </a:r>
            <a:endParaRPr/>
          </a:p>
        </p:txBody>
      </p:sp>
      <p:sp>
        <p:nvSpPr>
          <p:cNvPr id="139" name="Google Shape;139;p4"/>
          <p:cNvSpPr txBox="1"/>
          <p:nvPr/>
        </p:nvSpPr>
        <p:spPr>
          <a:xfrm>
            <a:off x="2460951" y="6618498"/>
            <a:ext cx="438669" cy="1231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800" u="none" cap="none" strike="noStrike">
                <a:solidFill>
                  <a:srgbClr val="974806"/>
                </a:solidFill>
                <a:latin typeface="Arial"/>
                <a:ea typeface="Arial"/>
                <a:cs typeface="Arial"/>
                <a:sym typeface="Arial"/>
              </a:rPr>
              <a:t>now</a:t>
            </a:r>
            <a:endParaRPr b="0" i="0" sz="800" u="none" cap="none" strike="noStrike">
              <a:solidFill>
                <a:srgbClr val="97480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4"/>
          <p:cNvSpPr/>
          <p:nvPr/>
        </p:nvSpPr>
        <p:spPr>
          <a:xfrm>
            <a:off x="4555272" y="4194446"/>
            <a:ext cx="164419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credit: Emiliano Carmona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4"/>
          <p:cNvSpPr txBox="1"/>
          <p:nvPr>
            <p:ph type="title"/>
          </p:nvPr>
        </p:nvSpPr>
        <p:spPr>
          <a:xfrm>
            <a:off x="7442346" y="1103326"/>
            <a:ext cx="2985803" cy="9192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de-DE" sz="2400">
                <a:solidFill>
                  <a:schemeClr val="dk1"/>
                </a:solidFill>
              </a:rPr>
              <a:t>Data &amp; Access</a:t>
            </a:r>
            <a:br>
              <a:rPr lang="de-DE" sz="2400"/>
            </a:br>
            <a:endParaRPr sz="2400"/>
          </a:p>
        </p:txBody>
      </p:sp>
      <p:pic>
        <p:nvPicPr>
          <p:cNvPr id="142" name="Google Shape;142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823639" y="3518374"/>
            <a:ext cx="942931" cy="436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4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823639" y="4175150"/>
            <a:ext cx="955635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4"/>
          <p:cNvSpPr/>
          <p:nvPr/>
        </p:nvSpPr>
        <p:spPr>
          <a:xfrm>
            <a:off x="8823639" y="4451809"/>
            <a:ext cx="126696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de-DE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L0 quicklooks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292374" y="1068202"/>
            <a:ext cx="973800" cy="97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4"/>
          <p:cNvSpPr txBox="1"/>
          <p:nvPr/>
        </p:nvSpPr>
        <p:spPr>
          <a:xfrm>
            <a:off x="8250218" y="1463356"/>
            <a:ext cx="1146841" cy="2330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infos </a:t>
            </a:r>
            <a:r>
              <a:rPr b="1" i="0" lang="de-DE" sz="12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here</a:t>
            </a:r>
            <a:r>
              <a:rPr b="1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🡪</a:t>
            </a:r>
            <a:endParaRPr b="1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197651" y="2579279"/>
            <a:ext cx="1178496" cy="81021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4"/>
          <p:cNvSpPr/>
          <p:nvPr/>
        </p:nvSpPr>
        <p:spPr>
          <a:xfrm>
            <a:off x="8763577" y="3862310"/>
            <a:ext cx="126696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de-DE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 explorer</a:t>
            </a:r>
            <a:endParaRPr/>
          </a:p>
        </p:txBody>
      </p:sp>
      <p:sp>
        <p:nvSpPr>
          <p:cNvPr id="149" name="Google Shape;149;p4"/>
          <p:cNvSpPr/>
          <p:nvPr/>
        </p:nvSpPr>
        <p:spPr>
          <a:xfrm>
            <a:off x="9994588" y="3676897"/>
            <a:ext cx="1324591" cy="817245"/>
          </a:xfrm>
          <a:prstGeom prst="roundRect">
            <a:avLst>
              <a:gd fmla="val 16667" name="adj"/>
            </a:avLst>
          </a:prstGeom>
          <a:solidFill>
            <a:srgbClr val="8CB3E3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L2A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Analysis Ready Data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Large volumes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Google Shape;150;p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898042" y="2579247"/>
            <a:ext cx="724115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4"/>
          <p:cNvSpPr/>
          <p:nvPr/>
        </p:nvSpPr>
        <p:spPr>
          <a:xfrm>
            <a:off x="8809155" y="2854772"/>
            <a:ext cx="183069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de-DE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L1B, L1C, L2A data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de-DE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 demand processing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4"/>
          <p:cNvSpPr/>
          <p:nvPr/>
        </p:nvSpPr>
        <p:spPr>
          <a:xfrm>
            <a:off x="6815624" y="3390527"/>
            <a:ext cx="2044149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https://planning.enmap.org/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4"/>
          <p:cNvSpPr/>
          <p:nvPr/>
        </p:nvSpPr>
        <p:spPr>
          <a:xfrm>
            <a:off x="10516086" y="2722401"/>
            <a:ext cx="778080" cy="408623"/>
          </a:xfrm>
          <a:prstGeom prst="roundRect">
            <a:avLst>
              <a:gd fmla="val 16667" name="adj"/>
            </a:avLst>
          </a:prstGeom>
          <a:solidFill>
            <a:srgbClr val="8CB3E3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Full Mission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Archive</a:t>
            </a:r>
            <a:endParaRPr/>
          </a:p>
        </p:txBody>
      </p:sp>
      <p:sp>
        <p:nvSpPr>
          <p:cNvPr id="154" name="Google Shape;154;p4"/>
          <p:cNvSpPr/>
          <p:nvPr/>
        </p:nvSpPr>
        <p:spPr>
          <a:xfrm>
            <a:off x="6911437" y="2130256"/>
            <a:ext cx="1625698" cy="290566"/>
          </a:xfrm>
          <a:prstGeom prst="roundRect">
            <a:avLst>
              <a:gd fmla="val 16667" name="adj"/>
            </a:avLst>
          </a:prstGeom>
          <a:solidFill>
            <a:srgbClr val="0F243E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Request future orders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4"/>
          <p:cNvSpPr/>
          <p:nvPr/>
        </p:nvSpPr>
        <p:spPr>
          <a:xfrm>
            <a:off x="8704231" y="2124228"/>
            <a:ext cx="1969353" cy="290566"/>
          </a:xfrm>
          <a:prstGeom prst="roundRect">
            <a:avLst>
              <a:gd fmla="val 16667" name="adj"/>
            </a:avLst>
          </a:prstGeom>
          <a:solidFill>
            <a:srgbClr val="0F243E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Archived Data</a:t>
            </a:r>
            <a:endParaRPr/>
          </a:p>
        </p:txBody>
      </p:sp>
      <p:cxnSp>
        <p:nvCxnSpPr>
          <p:cNvPr id="156" name="Google Shape;156;p4"/>
          <p:cNvCxnSpPr/>
          <p:nvPr/>
        </p:nvCxnSpPr>
        <p:spPr>
          <a:xfrm>
            <a:off x="10239244" y="4175150"/>
            <a:ext cx="868680" cy="0"/>
          </a:xfrm>
          <a:prstGeom prst="straightConnector1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7" name="Google Shape;157;p4"/>
          <p:cNvSpPr txBox="1"/>
          <p:nvPr/>
        </p:nvSpPr>
        <p:spPr>
          <a:xfrm>
            <a:off x="7438360" y="4943896"/>
            <a:ext cx="2985803" cy="9192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de-DE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baseline="30000" i="0" lang="de-DE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nd</a:t>
            </a:r>
            <a:r>
              <a:rPr b="1" i="0" lang="de-DE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EnMAP Workshop</a:t>
            </a:r>
            <a:br>
              <a:rPr b="1" i="0" lang="de-DE" sz="2400" u="none" cap="none" strike="noStrike">
                <a:solidFill>
                  <a:srgbClr val="686868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i="0" sz="2400" u="none" cap="none" strike="noStrike">
              <a:solidFill>
                <a:srgbClr val="6868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4"/>
          <p:cNvSpPr txBox="1"/>
          <p:nvPr/>
        </p:nvSpPr>
        <p:spPr>
          <a:xfrm>
            <a:off x="9150832" y="5315180"/>
            <a:ext cx="1146841" cy="2330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infos </a:t>
            </a:r>
            <a:r>
              <a:rPr b="1" i="0" lang="de-DE" sz="12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here</a:t>
            </a:r>
            <a:r>
              <a:rPr b="1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🡪</a:t>
            </a:r>
            <a:endParaRPr b="1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4"/>
          <p:cNvSpPr/>
          <p:nvPr/>
        </p:nvSpPr>
        <p:spPr>
          <a:xfrm>
            <a:off x="7352142" y="5636937"/>
            <a:ext cx="315823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– 4 April 2025 in Munich (Germany)</a:t>
            </a:r>
            <a:endParaRPr/>
          </a:p>
        </p:txBody>
      </p:sp>
      <p:sp>
        <p:nvSpPr>
          <p:cNvPr id="160" name="Google Shape;160;p4"/>
          <p:cNvSpPr/>
          <p:nvPr/>
        </p:nvSpPr>
        <p:spPr>
          <a:xfrm>
            <a:off x="7342484" y="5883385"/>
            <a:ext cx="361669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Registration and abstract submission open!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4"/>
          <p:cNvPicPr preferRelativeResize="0"/>
          <p:nvPr/>
        </p:nvPicPr>
        <p:blipFill rotWithShape="1">
          <a:blip r:embed="rId16">
            <a:alphaModFix/>
          </a:blip>
          <a:srcRect b="10515" l="8479" r="8106" t="10277"/>
          <a:stretch/>
        </p:blipFill>
        <p:spPr>
          <a:xfrm>
            <a:off x="10250127" y="4923670"/>
            <a:ext cx="803782" cy="763238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4"/>
          <p:cNvSpPr/>
          <p:nvPr/>
        </p:nvSpPr>
        <p:spPr>
          <a:xfrm>
            <a:off x="6815624" y="1103327"/>
            <a:ext cx="4600303" cy="3623866"/>
          </a:xfrm>
          <a:prstGeom prst="roundRect">
            <a:avLst>
              <a:gd fmla="val 2148" name="adj"/>
            </a:avLst>
          </a:prstGeom>
          <a:noFill/>
          <a:ln cap="flat" cmpd="sng" w="5715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4"/>
          <p:cNvSpPr/>
          <p:nvPr/>
        </p:nvSpPr>
        <p:spPr>
          <a:xfrm>
            <a:off x="6815624" y="4839818"/>
            <a:ext cx="4600303" cy="1351345"/>
          </a:xfrm>
          <a:prstGeom prst="roundRect">
            <a:avLst>
              <a:gd fmla="val 6674" name="adj"/>
            </a:avLst>
          </a:prstGeom>
          <a:noFill/>
          <a:ln cap="flat" cmpd="sng" w="5715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4"/>
          <p:cNvPicPr preferRelativeResize="0"/>
          <p:nvPr/>
        </p:nvPicPr>
        <p:blipFill rotWithShape="1">
          <a:blip r:embed="rId17">
            <a:alphaModFix/>
          </a:blip>
          <a:srcRect b="3653" l="27205" r="27222" t="0"/>
          <a:stretch/>
        </p:blipFill>
        <p:spPr>
          <a:xfrm rot="5400000">
            <a:off x="6576936" y="1352174"/>
            <a:ext cx="5077677" cy="4600303"/>
          </a:xfrm>
          <a:prstGeom prst="rect">
            <a:avLst/>
          </a:prstGeom>
          <a:noFill/>
          <a:ln cap="flat" cmpd="sng" w="7620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5" name="Google Shape;165;p4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0068169" y="-35146"/>
            <a:ext cx="1940595" cy="1523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"/>
          <p:cNvSpPr txBox="1"/>
          <p:nvPr/>
        </p:nvSpPr>
        <p:spPr>
          <a:xfrm>
            <a:off x="425068" y="5247570"/>
            <a:ext cx="3225052" cy="12370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5"/>
          <p:cNvSpPr txBox="1"/>
          <p:nvPr/>
        </p:nvSpPr>
        <p:spPr>
          <a:xfrm>
            <a:off x="271499" y="4353619"/>
            <a:ext cx="6441122" cy="15081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Char char="o"/>
            </a:pPr>
            <a:r>
              <a:rPr b="0" i="0" lang="de-DE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quality beyond expectations !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Char char="o"/>
            </a:pPr>
            <a:r>
              <a:rPr b="0" i="0" lang="de-DE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Worldwide User community and many application cases !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Char char="o"/>
            </a:pPr>
            <a:r>
              <a:rPr b="0" i="0" lang="de-DE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2024: European </a:t>
            </a:r>
            <a:r>
              <a:rPr b="0" i="0" lang="de-DE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Foreground Mission </a:t>
            </a:r>
            <a:r>
              <a:rPr b="0" i="0" lang="de-DE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based on User Workshops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Char char="o"/>
            </a:pPr>
            <a:r>
              <a:rPr b="0" i="0" lang="de-DE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Global Background Mission covering CHIME, IMEO and PIC sites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Char char="o"/>
            </a:pPr>
            <a:r>
              <a:rPr b="0" i="0" lang="de-DE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Ongoing validation activites and campaign coordination with support of GFZ Potsdam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Char char="o"/>
            </a:pPr>
            <a:r>
              <a:rPr b="0" i="0" lang="de-DE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Open Science program: </a:t>
            </a:r>
            <a:r>
              <a:rPr b="0" i="0" lang="de-DE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MOOCs and HyperEDU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4757" y="1743522"/>
            <a:ext cx="5256511" cy="2483941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5"/>
          <p:cNvSpPr txBox="1"/>
          <p:nvPr/>
        </p:nvSpPr>
        <p:spPr>
          <a:xfrm>
            <a:off x="271499" y="326967"/>
            <a:ext cx="11218279" cy="7378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3199"/>
              <a:buFont typeface="Arial"/>
              <a:buNone/>
            </a:pPr>
            <a:r>
              <a:rPr b="1" i="0" lang="de-DE" sz="3199" u="none" cap="none" strike="noStrike">
                <a:solidFill>
                  <a:srgbClr val="686868"/>
                </a:solidFill>
                <a:latin typeface="Calibri"/>
                <a:ea typeface="Calibri"/>
                <a:cs typeface="Calibri"/>
                <a:sym typeface="Calibri"/>
              </a:rPr>
              <a:t>EnMAP - Environmental Mapping and Analysis Program</a:t>
            </a:r>
            <a:endParaRPr b="1" i="0" sz="3199" u="none" cap="none" strike="noStrike">
              <a:solidFill>
                <a:srgbClr val="6868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068169" y="-35146"/>
            <a:ext cx="1940595" cy="1523457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5"/>
          <p:cNvSpPr txBox="1"/>
          <p:nvPr/>
        </p:nvSpPr>
        <p:spPr>
          <a:xfrm>
            <a:off x="748791" y="1113485"/>
            <a:ext cx="5102595" cy="4754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de-DE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 in routine operation – Phase E </a:t>
            </a:r>
            <a:br>
              <a:rPr b="1" i="0" lang="de-DE" sz="2400" u="none" cap="none" strike="noStrike">
                <a:solidFill>
                  <a:srgbClr val="686868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i="0" sz="2400" u="none" cap="none" strike="noStrike">
              <a:solidFill>
                <a:srgbClr val="6868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5"/>
          <p:cNvSpPr txBox="1"/>
          <p:nvPr/>
        </p:nvSpPr>
        <p:spPr>
          <a:xfrm>
            <a:off x="2654004" y="1514517"/>
            <a:ext cx="1146841" cy="2330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infos </a:t>
            </a:r>
            <a:r>
              <a:rPr b="1" i="0" lang="de-DE" sz="12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here</a:t>
            </a:r>
            <a:endParaRPr b="1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5"/>
          <p:cNvSpPr/>
          <p:nvPr/>
        </p:nvSpPr>
        <p:spPr>
          <a:xfrm>
            <a:off x="143304" y="1100858"/>
            <a:ext cx="6490698" cy="5052552"/>
          </a:xfrm>
          <a:prstGeom prst="roundRect">
            <a:avLst>
              <a:gd fmla="val 1756" name="adj"/>
            </a:avLst>
          </a:prstGeom>
          <a:noFill/>
          <a:ln cap="flat" cmpd="sng" w="5715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5"/>
          <p:cNvSpPr/>
          <p:nvPr/>
        </p:nvSpPr>
        <p:spPr>
          <a:xfrm>
            <a:off x="1765331" y="6408305"/>
            <a:ext cx="1600668" cy="19709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2060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5"/>
          <p:cNvSpPr/>
          <p:nvPr/>
        </p:nvSpPr>
        <p:spPr>
          <a:xfrm>
            <a:off x="1279070" y="6408305"/>
            <a:ext cx="370471" cy="197096"/>
          </a:xfrm>
          <a:prstGeom prst="rightArrow">
            <a:avLst>
              <a:gd fmla="val 50000" name="adj1"/>
              <a:gd fmla="val 0" name="adj2"/>
            </a:avLst>
          </a:prstGeom>
          <a:solidFill>
            <a:srgbClr val="36609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5"/>
          <p:cNvSpPr/>
          <p:nvPr/>
        </p:nvSpPr>
        <p:spPr>
          <a:xfrm>
            <a:off x="3578209" y="6457323"/>
            <a:ext cx="96180" cy="99060"/>
          </a:xfrm>
          <a:prstGeom prst="ellipse">
            <a:avLst/>
          </a:prstGeom>
          <a:solidFill>
            <a:srgbClr val="002060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5"/>
          <p:cNvSpPr/>
          <p:nvPr/>
        </p:nvSpPr>
        <p:spPr>
          <a:xfrm>
            <a:off x="3417004" y="6457323"/>
            <a:ext cx="96180" cy="99060"/>
          </a:xfrm>
          <a:prstGeom prst="ellipse">
            <a:avLst/>
          </a:prstGeom>
          <a:solidFill>
            <a:srgbClr val="002060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5"/>
          <p:cNvSpPr/>
          <p:nvPr/>
        </p:nvSpPr>
        <p:spPr>
          <a:xfrm>
            <a:off x="3739414" y="6457323"/>
            <a:ext cx="96180" cy="99060"/>
          </a:xfrm>
          <a:prstGeom prst="ellipse">
            <a:avLst/>
          </a:prstGeom>
          <a:solidFill>
            <a:srgbClr val="002060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5"/>
          <p:cNvSpPr/>
          <p:nvPr/>
        </p:nvSpPr>
        <p:spPr>
          <a:xfrm>
            <a:off x="3900619" y="6457323"/>
            <a:ext cx="96180" cy="99060"/>
          </a:xfrm>
          <a:prstGeom prst="ellipse">
            <a:avLst/>
          </a:prstGeom>
          <a:solidFill>
            <a:srgbClr val="002060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5"/>
          <p:cNvSpPr/>
          <p:nvPr/>
        </p:nvSpPr>
        <p:spPr>
          <a:xfrm>
            <a:off x="4061824" y="6457323"/>
            <a:ext cx="96180" cy="99060"/>
          </a:xfrm>
          <a:prstGeom prst="ellipse">
            <a:avLst/>
          </a:prstGeom>
          <a:solidFill>
            <a:srgbClr val="002060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5"/>
          <p:cNvSpPr/>
          <p:nvPr/>
        </p:nvSpPr>
        <p:spPr>
          <a:xfrm>
            <a:off x="1152477" y="6408305"/>
            <a:ext cx="191366" cy="197096"/>
          </a:xfrm>
          <a:prstGeom prst="ellipse">
            <a:avLst/>
          </a:prstGeom>
          <a:solidFill>
            <a:srgbClr val="36609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5"/>
          <p:cNvSpPr/>
          <p:nvPr/>
        </p:nvSpPr>
        <p:spPr>
          <a:xfrm>
            <a:off x="1629370" y="6408305"/>
            <a:ext cx="191366" cy="197096"/>
          </a:xfrm>
          <a:prstGeom prst="ellipse">
            <a:avLst/>
          </a:prstGeom>
          <a:solidFill>
            <a:srgbClr val="002060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5"/>
          <p:cNvSpPr/>
          <p:nvPr/>
        </p:nvSpPr>
        <p:spPr>
          <a:xfrm>
            <a:off x="2488920" y="6408305"/>
            <a:ext cx="191366" cy="197096"/>
          </a:xfrm>
          <a:prstGeom prst="ellipse">
            <a:avLst/>
          </a:prstGeom>
          <a:solidFill>
            <a:srgbClr val="974806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rgbClr val="97480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5"/>
          <p:cNvSpPr txBox="1"/>
          <p:nvPr/>
        </p:nvSpPr>
        <p:spPr>
          <a:xfrm>
            <a:off x="1098040" y="6258137"/>
            <a:ext cx="362060" cy="1231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800" u="none" cap="none" strike="noStrike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Launch</a:t>
            </a:r>
            <a:endParaRPr/>
          </a:p>
        </p:txBody>
      </p:sp>
      <p:sp>
        <p:nvSpPr>
          <p:cNvPr id="189" name="Google Shape;189;p5"/>
          <p:cNvSpPr txBox="1"/>
          <p:nvPr/>
        </p:nvSpPr>
        <p:spPr>
          <a:xfrm>
            <a:off x="1139029" y="6618498"/>
            <a:ext cx="397545" cy="1231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800" u="none" cap="none" strike="noStrike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2022</a:t>
            </a:r>
            <a:endParaRPr/>
          </a:p>
        </p:txBody>
      </p:sp>
      <p:sp>
        <p:nvSpPr>
          <p:cNvPr id="190" name="Google Shape;190;p5"/>
          <p:cNvSpPr txBox="1"/>
          <p:nvPr/>
        </p:nvSpPr>
        <p:spPr>
          <a:xfrm>
            <a:off x="1697307" y="6258137"/>
            <a:ext cx="902100" cy="1231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Operational phase</a:t>
            </a:r>
            <a:endParaRPr b="0" i="0" sz="8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5"/>
          <p:cNvSpPr txBox="1"/>
          <p:nvPr/>
        </p:nvSpPr>
        <p:spPr>
          <a:xfrm>
            <a:off x="3197258" y="6618498"/>
            <a:ext cx="397545" cy="1231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2026</a:t>
            </a:r>
            <a:endParaRPr/>
          </a:p>
        </p:txBody>
      </p:sp>
      <p:sp>
        <p:nvSpPr>
          <p:cNvPr id="192" name="Google Shape;192;p5"/>
          <p:cNvSpPr txBox="1"/>
          <p:nvPr/>
        </p:nvSpPr>
        <p:spPr>
          <a:xfrm>
            <a:off x="2460951" y="6618498"/>
            <a:ext cx="438669" cy="1231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800" u="none" cap="none" strike="noStrike">
                <a:solidFill>
                  <a:srgbClr val="974806"/>
                </a:solidFill>
                <a:latin typeface="Arial"/>
                <a:ea typeface="Arial"/>
                <a:cs typeface="Arial"/>
                <a:sym typeface="Arial"/>
              </a:rPr>
              <a:t>now</a:t>
            </a:r>
            <a:endParaRPr b="0" i="0" sz="800" u="none" cap="none" strike="noStrike">
              <a:solidFill>
                <a:srgbClr val="97480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5"/>
          <p:cNvSpPr/>
          <p:nvPr/>
        </p:nvSpPr>
        <p:spPr>
          <a:xfrm>
            <a:off x="4555272" y="4194446"/>
            <a:ext cx="164419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credit: Emiliano Carmona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5"/>
          <p:cNvSpPr/>
          <p:nvPr/>
        </p:nvSpPr>
        <p:spPr>
          <a:xfrm>
            <a:off x="4340128" y="4212478"/>
            <a:ext cx="1859335" cy="2462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credit: Nicole Pinnel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5"/>
          <p:cNvSpPr txBox="1"/>
          <p:nvPr>
            <p:ph type="title"/>
          </p:nvPr>
        </p:nvSpPr>
        <p:spPr>
          <a:xfrm>
            <a:off x="7442346" y="1103326"/>
            <a:ext cx="2985803" cy="9192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de-DE" sz="2400">
                <a:solidFill>
                  <a:schemeClr val="dk1"/>
                </a:solidFill>
              </a:rPr>
              <a:t>Data &amp; Access</a:t>
            </a:r>
            <a:br>
              <a:rPr lang="de-DE" sz="2400"/>
            </a:br>
            <a:endParaRPr sz="2400"/>
          </a:p>
        </p:txBody>
      </p:sp>
      <p:pic>
        <p:nvPicPr>
          <p:cNvPr id="196" name="Google Shape;196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823639" y="3518374"/>
            <a:ext cx="942931" cy="436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5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823639" y="4175150"/>
            <a:ext cx="955635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5"/>
          <p:cNvSpPr/>
          <p:nvPr/>
        </p:nvSpPr>
        <p:spPr>
          <a:xfrm>
            <a:off x="8823639" y="4451809"/>
            <a:ext cx="126696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de-DE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L0 quicklooks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292374" y="1068202"/>
            <a:ext cx="973800" cy="973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5"/>
          <p:cNvSpPr txBox="1"/>
          <p:nvPr/>
        </p:nvSpPr>
        <p:spPr>
          <a:xfrm>
            <a:off x="8250218" y="1463356"/>
            <a:ext cx="1146841" cy="2330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infos </a:t>
            </a:r>
            <a:r>
              <a:rPr b="1" i="0" lang="de-DE" sz="12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here</a:t>
            </a:r>
            <a:r>
              <a:rPr b="1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🡪</a:t>
            </a:r>
            <a:endParaRPr b="1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197651" y="2579279"/>
            <a:ext cx="1178496" cy="81021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5"/>
          <p:cNvSpPr/>
          <p:nvPr/>
        </p:nvSpPr>
        <p:spPr>
          <a:xfrm>
            <a:off x="8763577" y="3862310"/>
            <a:ext cx="126696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de-DE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 explorer</a:t>
            </a:r>
            <a:endParaRPr/>
          </a:p>
        </p:txBody>
      </p:sp>
      <p:sp>
        <p:nvSpPr>
          <p:cNvPr id="203" name="Google Shape;203;p5"/>
          <p:cNvSpPr/>
          <p:nvPr/>
        </p:nvSpPr>
        <p:spPr>
          <a:xfrm>
            <a:off x="9994588" y="3676897"/>
            <a:ext cx="1324591" cy="817245"/>
          </a:xfrm>
          <a:prstGeom prst="roundRect">
            <a:avLst>
              <a:gd fmla="val 16667" name="adj"/>
            </a:avLst>
          </a:prstGeom>
          <a:solidFill>
            <a:srgbClr val="8CB3E3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L2A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Analysis Ready Data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Large volumes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4" name="Google Shape;204;p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898042" y="2579247"/>
            <a:ext cx="724115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5"/>
          <p:cNvSpPr/>
          <p:nvPr/>
        </p:nvSpPr>
        <p:spPr>
          <a:xfrm>
            <a:off x="8809155" y="2854772"/>
            <a:ext cx="183069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de-DE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L1B, L1C, L2A data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de-DE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 demand processing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5"/>
          <p:cNvSpPr/>
          <p:nvPr/>
        </p:nvSpPr>
        <p:spPr>
          <a:xfrm>
            <a:off x="6815624" y="3390527"/>
            <a:ext cx="2044149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https://planning.enmap.org/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5"/>
          <p:cNvSpPr/>
          <p:nvPr/>
        </p:nvSpPr>
        <p:spPr>
          <a:xfrm>
            <a:off x="10516086" y="2722401"/>
            <a:ext cx="778080" cy="408623"/>
          </a:xfrm>
          <a:prstGeom prst="roundRect">
            <a:avLst>
              <a:gd fmla="val 16667" name="adj"/>
            </a:avLst>
          </a:prstGeom>
          <a:solidFill>
            <a:srgbClr val="8CB3E3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Full Mission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Archive</a:t>
            </a:r>
            <a:endParaRPr/>
          </a:p>
        </p:txBody>
      </p:sp>
      <p:sp>
        <p:nvSpPr>
          <p:cNvPr id="208" name="Google Shape;208;p5"/>
          <p:cNvSpPr/>
          <p:nvPr/>
        </p:nvSpPr>
        <p:spPr>
          <a:xfrm>
            <a:off x="6911437" y="2130256"/>
            <a:ext cx="1625698" cy="290566"/>
          </a:xfrm>
          <a:prstGeom prst="roundRect">
            <a:avLst>
              <a:gd fmla="val 16667" name="adj"/>
            </a:avLst>
          </a:prstGeom>
          <a:solidFill>
            <a:srgbClr val="0F243E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Request future orders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5"/>
          <p:cNvSpPr/>
          <p:nvPr/>
        </p:nvSpPr>
        <p:spPr>
          <a:xfrm>
            <a:off x="8704231" y="2124228"/>
            <a:ext cx="1969353" cy="290566"/>
          </a:xfrm>
          <a:prstGeom prst="roundRect">
            <a:avLst>
              <a:gd fmla="val 16667" name="adj"/>
            </a:avLst>
          </a:prstGeom>
          <a:solidFill>
            <a:srgbClr val="0F243E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Archived Data</a:t>
            </a:r>
            <a:endParaRPr/>
          </a:p>
        </p:txBody>
      </p:sp>
      <p:cxnSp>
        <p:nvCxnSpPr>
          <p:cNvPr id="210" name="Google Shape;210;p5"/>
          <p:cNvCxnSpPr/>
          <p:nvPr/>
        </p:nvCxnSpPr>
        <p:spPr>
          <a:xfrm>
            <a:off x="10239244" y="4175150"/>
            <a:ext cx="868680" cy="0"/>
          </a:xfrm>
          <a:prstGeom prst="straightConnector1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1" name="Google Shape;211;p5"/>
          <p:cNvSpPr txBox="1"/>
          <p:nvPr/>
        </p:nvSpPr>
        <p:spPr>
          <a:xfrm>
            <a:off x="7438360" y="4943896"/>
            <a:ext cx="2985803" cy="9192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de-DE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baseline="30000" i="0" lang="de-DE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nd</a:t>
            </a:r>
            <a:r>
              <a:rPr b="1" i="0" lang="de-DE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EnMAP Workshop</a:t>
            </a:r>
            <a:br>
              <a:rPr b="1" i="0" lang="de-DE" sz="2400" u="none" cap="none" strike="noStrike">
                <a:solidFill>
                  <a:srgbClr val="686868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i="0" sz="2400" u="none" cap="none" strike="noStrike">
              <a:solidFill>
                <a:srgbClr val="6868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5"/>
          <p:cNvSpPr txBox="1"/>
          <p:nvPr/>
        </p:nvSpPr>
        <p:spPr>
          <a:xfrm>
            <a:off x="9150832" y="5315180"/>
            <a:ext cx="1146841" cy="2330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infos </a:t>
            </a:r>
            <a:r>
              <a:rPr b="1" i="0" lang="de-DE" sz="12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here</a:t>
            </a:r>
            <a:r>
              <a:rPr b="1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🡪</a:t>
            </a:r>
            <a:endParaRPr b="1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5"/>
          <p:cNvSpPr/>
          <p:nvPr/>
        </p:nvSpPr>
        <p:spPr>
          <a:xfrm>
            <a:off x="7352142" y="5636937"/>
            <a:ext cx="315823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– 4 April 2025 in Munich (Germany)</a:t>
            </a:r>
            <a:endParaRPr/>
          </a:p>
        </p:txBody>
      </p:sp>
      <p:sp>
        <p:nvSpPr>
          <p:cNvPr id="214" name="Google Shape;214;p5"/>
          <p:cNvSpPr/>
          <p:nvPr/>
        </p:nvSpPr>
        <p:spPr>
          <a:xfrm>
            <a:off x="7342484" y="5883385"/>
            <a:ext cx="361669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Registration and abstract submission open!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p5"/>
          <p:cNvPicPr preferRelativeResize="0"/>
          <p:nvPr/>
        </p:nvPicPr>
        <p:blipFill rotWithShape="1">
          <a:blip r:embed="rId17">
            <a:alphaModFix/>
          </a:blip>
          <a:srcRect b="10515" l="8479" r="8106" t="10277"/>
          <a:stretch/>
        </p:blipFill>
        <p:spPr>
          <a:xfrm>
            <a:off x="10250127" y="4923670"/>
            <a:ext cx="803782" cy="763238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5"/>
          <p:cNvSpPr/>
          <p:nvPr/>
        </p:nvSpPr>
        <p:spPr>
          <a:xfrm>
            <a:off x="6815624" y="1103327"/>
            <a:ext cx="4600303" cy="3623866"/>
          </a:xfrm>
          <a:prstGeom prst="roundRect">
            <a:avLst>
              <a:gd fmla="val 2148" name="adj"/>
            </a:avLst>
          </a:prstGeom>
          <a:noFill/>
          <a:ln cap="flat" cmpd="sng" w="5715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5"/>
          <p:cNvSpPr/>
          <p:nvPr/>
        </p:nvSpPr>
        <p:spPr>
          <a:xfrm>
            <a:off x="6815624" y="4839818"/>
            <a:ext cx="4600303" cy="1351345"/>
          </a:xfrm>
          <a:prstGeom prst="roundRect">
            <a:avLst>
              <a:gd fmla="val 6674" name="adj"/>
            </a:avLst>
          </a:prstGeom>
          <a:noFill/>
          <a:ln cap="flat" cmpd="sng" w="5715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/>
          <p:nvPr>
            <p:ph type="title"/>
          </p:nvPr>
        </p:nvSpPr>
        <p:spPr>
          <a:xfrm>
            <a:off x="485887" y="647850"/>
            <a:ext cx="11218279" cy="7378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3100"/>
              <a:buFont typeface="Calibri"/>
              <a:buNone/>
            </a:pPr>
            <a:r>
              <a:rPr lang="de-DE"/>
              <a:t>US – German Series of Gravity Missions, 2002-present</a:t>
            </a:r>
            <a:endParaRPr/>
          </a:p>
        </p:txBody>
      </p:sp>
      <p:sp>
        <p:nvSpPr>
          <p:cNvPr id="224" name="Google Shape;224;p6"/>
          <p:cNvSpPr txBox="1"/>
          <p:nvPr>
            <p:ph idx="4294967295" type="body"/>
          </p:nvPr>
        </p:nvSpPr>
        <p:spPr>
          <a:xfrm>
            <a:off x="1065228" y="1465263"/>
            <a:ext cx="7121525" cy="50498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92500" lnSpcReduction="10000"/>
          </a:bodyPr>
          <a:lstStyle/>
          <a:p>
            <a:pPr indent="-179662" lvl="0" marL="179662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▪"/>
            </a:pPr>
            <a:r>
              <a:rPr lang="de-DE" sz="2000"/>
              <a:t>Global Climate Observing System (GCOS) defined Terrestrial Water Storage (TWS) in 2020 as Essential Climate Variable (ECV)</a:t>
            </a:r>
            <a:endParaRPr/>
          </a:p>
          <a:p>
            <a:pPr indent="-179662" lvl="0" marL="179662" rtl="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▪"/>
            </a:pPr>
            <a:r>
              <a:rPr lang="de-DE" sz="2000"/>
              <a:t>Germany is committed, as international partner to the US, to implement continuity in TWS monitoring beyond GRACE-FO</a:t>
            </a:r>
            <a:endParaRPr/>
          </a:p>
          <a:p>
            <a:pPr indent="-126830" lvl="0" marL="179662" rtl="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900"/>
          </a:p>
          <a:p>
            <a:pPr indent="-179662" lvl="0" marL="179662" rtl="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▪"/>
            </a:pPr>
            <a:r>
              <a:rPr lang="de-DE" sz="2000"/>
              <a:t>The NASA-DLR mission </a:t>
            </a:r>
            <a:r>
              <a:rPr b="1" lang="de-DE" sz="2000">
                <a:solidFill>
                  <a:schemeClr val="accent1"/>
                </a:solidFill>
              </a:rPr>
              <a:t>GRACE-Continuity</a:t>
            </a:r>
            <a:r>
              <a:rPr lang="de-DE" sz="2000"/>
              <a:t> (</a:t>
            </a:r>
            <a:r>
              <a:rPr b="1" lang="de-DE" sz="2000">
                <a:solidFill>
                  <a:schemeClr val="accent1"/>
                </a:solidFill>
              </a:rPr>
              <a:t>GRACE-C) </a:t>
            </a:r>
            <a:r>
              <a:rPr lang="de-DE" sz="2000"/>
              <a:t>has completed phase B successfully in 2024 and is currently finishing the design activities, with CDR scheduled for spring 2025. </a:t>
            </a:r>
            <a:endParaRPr/>
          </a:p>
          <a:p>
            <a:pPr indent="-179662" lvl="0" marL="179662" rtl="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▪"/>
            </a:pPr>
            <a:r>
              <a:rPr lang="de-DE" sz="2000"/>
              <a:t>Laser ranging interferometry (LRI, technology demonstrated on GRACE-FO) now replacing microwave ranging.</a:t>
            </a:r>
            <a:endParaRPr/>
          </a:p>
          <a:p>
            <a:pPr indent="-179662" lvl="0" marL="179662" rtl="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0070C0"/>
              </a:buClr>
              <a:buSzPct val="100000"/>
              <a:buChar char="▪"/>
            </a:pPr>
            <a:r>
              <a:rPr b="1" lang="de-DE" sz="2000">
                <a:solidFill>
                  <a:srgbClr val="0070C0"/>
                </a:solidFill>
              </a:rPr>
              <a:t>German contributions</a:t>
            </a:r>
            <a:r>
              <a:rPr lang="de-DE" sz="2000"/>
              <a:t> similar to GRACE-FO: optical components LRI, launcher, mission operations, SDS contribution; management by German Space Agency</a:t>
            </a:r>
            <a:endParaRPr/>
          </a:p>
          <a:p>
            <a:pPr indent="-179662" lvl="0" marL="179662" rtl="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▪"/>
            </a:pPr>
            <a:r>
              <a:rPr lang="de-DE" sz="2000"/>
              <a:t>German Contributions are supported by German national partners GFZ and AEI</a:t>
            </a:r>
            <a:endParaRPr/>
          </a:p>
          <a:p>
            <a:pPr indent="-179662" lvl="0" marL="179662" rtl="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▪"/>
            </a:pPr>
            <a:r>
              <a:rPr lang="de-DE" sz="2000"/>
              <a:t>GRACE-C Launch is scheduled for </a:t>
            </a:r>
            <a:r>
              <a:rPr b="1" lang="de-DE" sz="2000">
                <a:solidFill>
                  <a:schemeClr val="accent1"/>
                </a:solidFill>
              </a:rPr>
              <a:t>end of 2028</a:t>
            </a:r>
            <a:endParaRPr/>
          </a:p>
        </p:txBody>
      </p:sp>
      <p:pic>
        <p:nvPicPr>
          <p:cNvPr id="225" name="Google Shape;22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45601" y="437239"/>
            <a:ext cx="736381" cy="638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77102" y="1406733"/>
            <a:ext cx="3127064" cy="2094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79337" y="3522675"/>
            <a:ext cx="2668907" cy="3284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7"/>
          <p:cNvSpPr txBox="1"/>
          <p:nvPr>
            <p:ph type="title"/>
          </p:nvPr>
        </p:nvSpPr>
        <p:spPr>
          <a:xfrm>
            <a:off x="485887" y="647850"/>
            <a:ext cx="5481359" cy="7378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3100"/>
              <a:buFont typeface="Calibri"/>
              <a:buNone/>
            </a:pPr>
            <a:r>
              <a:rPr lang="de-DE"/>
              <a:t>TerraSAR-FOX mission</a:t>
            </a:r>
            <a:br>
              <a:rPr lang="de-DE"/>
            </a:br>
            <a:r>
              <a:rPr b="0" lang="de-DE" sz="1800"/>
              <a:t>(TerraSAR </a:t>
            </a:r>
            <a:r>
              <a:rPr lang="de-DE" sz="1800"/>
              <a:t>F</a:t>
            </a:r>
            <a:r>
              <a:rPr b="0" lang="de-DE" sz="1800"/>
              <a:t>ollow-</a:t>
            </a:r>
            <a:r>
              <a:rPr lang="de-DE" sz="1800"/>
              <a:t>O</a:t>
            </a:r>
            <a:r>
              <a:rPr b="0" lang="de-DE" sz="1800"/>
              <a:t>n </a:t>
            </a:r>
            <a:r>
              <a:rPr lang="de-DE" sz="1800"/>
              <a:t>X</a:t>
            </a:r>
            <a:r>
              <a:rPr b="0" lang="de-DE" sz="1800"/>
              <a:t>-Band) </a:t>
            </a:r>
            <a:endParaRPr b="0"/>
          </a:p>
        </p:txBody>
      </p:sp>
      <p:sp>
        <p:nvSpPr>
          <p:cNvPr id="233" name="Google Shape;233;p7"/>
          <p:cNvSpPr txBox="1"/>
          <p:nvPr>
            <p:ph idx="1" type="body"/>
          </p:nvPr>
        </p:nvSpPr>
        <p:spPr>
          <a:xfrm>
            <a:off x="485873" y="1590831"/>
            <a:ext cx="5481373" cy="46861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79662" lvl="0" marL="179662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▪"/>
            </a:pPr>
            <a:r>
              <a:rPr lang="de-DE"/>
              <a:t>Development of a new X-Band SAR mission that satisfies the most important national needs on X-Band SAR-Data.</a:t>
            </a:r>
            <a:endParaRPr/>
          </a:p>
          <a:p>
            <a:pPr indent="-27325" lvl="0" marL="179662" rtl="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399"/>
              <a:buNone/>
            </a:pPr>
            <a:r>
              <a:t/>
            </a:r>
            <a:endParaRPr/>
          </a:p>
          <a:p>
            <a:pPr indent="-27325" lvl="0" marL="179662" rtl="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399"/>
              <a:buNone/>
            </a:pPr>
            <a:r>
              <a:t/>
            </a:r>
            <a:endParaRPr/>
          </a:p>
          <a:p>
            <a:pPr indent="-27325" lvl="0" marL="179662" rtl="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399"/>
              <a:buNone/>
            </a:pPr>
            <a:r>
              <a:t/>
            </a:r>
            <a:endParaRPr/>
          </a:p>
          <a:p>
            <a:pPr indent="-52662" lvl="0" marL="179662" rtl="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52662" lvl="0" marL="179662" rtl="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52662" lvl="0" marL="179662" rtl="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179662" lvl="0" marL="179662" rtl="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</a:pPr>
            <a:r>
              <a:rPr lang="de-DE" sz="2000"/>
              <a:t>Two parallel Phase 0 studies started in July 2024.</a:t>
            </a:r>
            <a:endParaRPr/>
          </a:p>
          <a:p>
            <a:pPr indent="-179662" lvl="0" marL="179662" rtl="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</a:pPr>
            <a:r>
              <a:rPr lang="de-DE" sz="2000"/>
              <a:t>Phase A is funded and scheduled to begin in 2025.</a:t>
            </a:r>
            <a:endParaRPr sz="2000"/>
          </a:p>
        </p:txBody>
      </p:sp>
      <p:sp>
        <p:nvSpPr>
          <p:cNvPr id="234" name="Google Shape;234;p7"/>
          <p:cNvSpPr txBox="1"/>
          <p:nvPr/>
        </p:nvSpPr>
        <p:spPr>
          <a:xfrm>
            <a:off x="6251354" y="647849"/>
            <a:ext cx="5481359" cy="7378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3199"/>
              <a:buFont typeface="Arial"/>
              <a:buNone/>
            </a:pPr>
            <a:r>
              <a:rPr b="1" i="0" lang="de-DE" sz="3199" u="none" cap="none" strike="noStrike">
                <a:solidFill>
                  <a:srgbClr val="686868"/>
                </a:solidFill>
                <a:latin typeface="Calibri"/>
                <a:ea typeface="Calibri"/>
                <a:cs typeface="Calibri"/>
                <a:sym typeface="Calibri"/>
              </a:rPr>
              <a:t>Call for new mission concepts</a:t>
            </a:r>
            <a:endParaRPr/>
          </a:p>
        </p:txBody>
      </p:sp>
      <p:sp>
        <p:nvSpPr>
          <p:cNvPr id="235" name="Google Shape;235;p7"/>
          <p:cNvSpPr txBox="1"/>
          <p:nvPr/>
        </p:nvSpPr>
        <p:spPr>
          <a:xfrm>
            <a:off x="6356115" y="1590832"/>
            <a:ext cx="5481373" cy="4336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79662" lvl="0" marL="179662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Noto Sans Symbols"/>
              <a:buChar char="▪"/>
            </a:pPr>
            <a:r>
              <a:rPr b="0" i="0" lang="de-DE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Published September 2024</a:t>
            </a:r>
            <a:endParaRPr/>
          </a:p>
          <a:p>
            <a:pPr indent="-179662" lvl="0" marL="179662" marR="0" rtl="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Noto Sans Symbols"/>
              <a:buChar char="▪"/>
            </a:pPr>
            <a:r>
              <a:rPr b="0" i="0" lang="de-DE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Calls for mission concepts for future German EO missions </a:t>
            </a:r>
            <a:endParaRPr/>
          </a:p>
          <a:p>
            <a:pPr indent="-179662" lvl="1" marL="62524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Noto Sans Symbols"/>
              <a:buChar char="▪"/>
            </a:pPr>
            <a:r>
              <a:rPr b="0" i="0" lang="de-DE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Institutional missions</a:t>
            </a:r>
            <a:endParaRPr/>
          </a:p>
          <a:p>
            <a:pPr indent="-179662" lvl="1" marL="62524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Noto Sans Symbols"/>
              <a:buChar char="▪"/>
            </a:pPr>
            <a:r>
              <a:rPr b="0" i="0" lang="de-DE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SmallSats</a:t>
            </a:r>
            <a:endParaRPr b="0" i="0" sz="2399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9662" lvl="0" marL="179662" marR="0" rtl="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Noto Sans Symbols"/>
              <a:buChar char="▪"/>
            </a:pPr>
            <a:r>
              <a:rPr b="0" i="0" lang="de-DE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Directed at German industry, scientists and other relevant institutions</a:t>
            </a:r>
            <a:endParaRPr/>
          </a:p>
          <a:p>
            <a:pPr indent="-179662" lvl="0" marL="179662" marR="0" rtl="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Noto Sans Symbols"/>
              <a:buChar char="▪"/>
            </a:pPr>
            <a:r>
              <a:rPr b="0" i="0" lang="de-DE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feasibility studies planned in 2025 </a:t>
            </a:r>
            <a:endParaRPr/>
          </a:p>
        </p:txBody>
      </p:sp>
      <p:cxnSp>
        <p:nvCxnSpPr>
          <p:cNvPr id="236" name="Google Shape;236;p7"/>
          <p:cNvCxnSpPr/>
          <p:nvPr/>
        </p:nvCxnSpPr>
        <p:spPr>
          <a:xfrm>
            <a:off x="6079812" y="570390"/>
            <a:ext cx="0" cy="558276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pic>
        <p:nvPicPr>
          <p:cNvPr id="237" name="Google Shape;23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873" y="2857636"/>
            <a:ext cx="5363514" cy="2513809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7"/>
          <p:cNvSpPr/>
          <p:nvPr/>
        </p:nvSpPr>
        <p:spPr>
          <a:xfrm>
            <a:off x="1967500" y="6170363"/>
            <a:ext cx="41285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800" u="none" cap="none" strike="noStrike">
                <a:solidFill>
                  <a:srgbClr val="B3AA79"/>
                </a:solidFill>
                <a:latin typeface="Arial"/>
                <a:ea typeface="Arial"/>
                <a:cs typeface="Arial"/>
                <a:sym typeface="Arial"/>
              </a:rPr>
              <a:t>Images from TSX/TDX | Copyright: DLR e.V. and © Airbus Defence and Space GmbH</a:t>
            </a:r>
            <a:endParaRPr b="0" i="0" sz="800" u="none" cap="none" strike="noStrike">
              <a:solidFill>
                <a:srgbClr val="B3AA7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8"/>
          <p:cNvSpPr txBox="1"/>
          <p:nvPr>
            <p:ph type="title"/>
          </p:nvPr>
        </p:nvSpPr>
        <p:spPr>
          <a:xfrm>
            <a:off x="485887" y="110521"/>
            <a:ext cx="11218279" cy="737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100"/>
              <a:buFont typeface="Calibri"/>
              <a:buNone/>
            </a:pPr>
            <a:r>
              <a:rPr lang="de-D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NewSpace Missions made in Germany</a:t>
            </a:r>
            <a:endParaRPr/>
          </a:p>
        </p:txBody>
      </p:sp>
      <p:sp>
        <p:nvSpPr>
          <p:cNvPr id="244" name="Google Shape;244;p8"/>
          <p:cNvSpPr txBox="1"/>
          <p:nvPr>
            <p:ph idx="4294967295" type="body"/>
          </p:nvPr>
        </p:nvSpPr>
        <p:spPr>
          <a:xfrm>
            <a:off x="636050" y="1032264"/>
            <a:ext cx="10801350" cy="50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85000" lnSpcReduction="20000"/>
          </a:bodyPr>
          <a:lstStyle/>
          <a:p>
            <a:pPr indent="-179662" lvl="0" marL="179662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873"/>
              <a:buChar char="▪"/>
            </a:pPr>
            <a:r>
              <a:rPr lang="de-DE"/>
              <a:t>In Orbit:</a:t>
            </a:r>
            <a:endParaRPr/>
          </a:p>
          <a:p>
            <a:pPr indent="-179662" lvl="1" marL="62524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873"/>
              <a:buChar char="▪"/>
            </a:pPr>
            <a:r>
              <a:rPr lang="de-DE"/>
              <a:t>AFR Sat by Berlin Space Technologies</a:t>
            </a:r>
            <a:endParaRPr/>
          </a:p>
          <a:p>
            <a:pPr indent="-179662" lvl="1" marL="62524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873"/>
              <a:buChar char="▪"/>
            </a:pPr>
            <a:r>
              <a:rPr lang="de-DE"/>
              <a:t>Forest-1 and Forest-2 by OroraTech</a:t>
            </a:r>
            <a:endParaRPr/>
          </a:p>
          <a:p>
            <a:pPr indent="-179662" lvl="0" marL="179662" rtl="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95873"/>
              <a:buChar char="▪"/>
            </a:pPr>
            <a:r>
              <a:rPr lang="de-DE"/>
              <a:t>Ongoing developments:</a:t>
            </a:r>
            <a:endParaRPr/>
          </a:p>
          <a:p>
            <a:pPr indent="-179662" lvl="1" marL="62524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873"/>
              <a:buChar char="▪"/>
            </a:pPr>
            <a:r>
              <a:rPr lang="de-DE"/>
              <a:t>OroraTech payloads on 8 Spire Sats in 2025</a:t>
            </a:r>
            <a:endParaRPr/>
          </a:p>
          <a:p>
            <a:pPr indent="-179662" lvl="1" marL="62524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873"/>
              <a:buChar char="▪"/>
            </a:pPr>
            <a:r>
              <a:rPr lang="de-DE"/>
              <a:t>HiVE by ConstellR (early 2025)</a:t>
            </a:r>
            <a:endParaRPr/>
          </a:p>
          <a:p>
            <a:pPr indent="-179662" lvl="1" marL="62524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873"/>
              <a:buChar char="▪"/>
            </a:pPr>
            <a:r>
              <a:rPr lang="de-DE"/>
              <a:t>MarbleSat by Marble Imaging (Q1 2026)</a:t>
            </a:r>
            <a:endParaRPr/>
          </a:p>
          <a:p>
            <a:pPr indent="-179662" lvl="0" marL="179662" rtl="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95873"/>
              <a:buChar char="▪"/>
            </a:pPr>
            <a:r>
              <a:rPr lang="de-DE"/>
              <a:t>planned:</a:t>
            </a:r>
            <a:endParaRPr/>
          </a:p>
          <a:p>
            <a:pPr indent="-179662" lvl="1" marL="62524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873"/>
              <a:buChar char="▪"/>
            </a:pPr>
            <a:r>
              <a:rPr lang="de-DE"/>
              <a:t>96 Sat Constellation by OroraTech</a:t>
            </a:r>
            <a:endParaRPr/>
          </a:p>
          <a:p>
            <a:pPr indent="-179662" lvl="1" marL="62524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873"/>
              <a:buChar char="▪"/>
            </a:pPr>
            <a:r>
              <a:rPr lang="de-DE"/>
              <a:t>4 Sat Constellation by ConstellR</a:t>
            </a:r>
            <a:endParaRPr/>
          </a:p>
          <a:p>
            <a:pPr indent="-179662" lvl="1" marL="62524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873"/>
              <a:buChar char="▪"/>
            </a:pPr>
            <a:r>
              <a:rPr lang="de-DE"/>
              <a:t>200 VHR Sats constellation by Marble Imaging</a:t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95873"/>
              <a:buNone/>
            </a:pPr>
            <a:r>
              <a:rPr lang="de-DE"/>
              <a:t>Supported by DLR via ESA Incubed and data buys</a:t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u="sng">
              <a:solidFill>
                <a:schemeClr val="hlink"/>
              </a:solidFill>
              <a:hlinkClick r:id="rId3"/>
            </a:endParaRPr>
          </a:p>
          <a:p>
            <a:pPr indent="0" lvl="0" marL="0" rtl="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de-DE" sz="1733" u="sng">
                <a:solidFill>
                  <a:schemeClr val="hlink"/>
                </a:solidFill>
                <a:hlinkClick r:id="rId4"/>
              </a:rPr>
              <a:t>https://ororatech.com/</a:t>
            </a:r>
            <a:endParaRPr sz="1733"/>
          </a:p>
          <a:p>
            <a:pPr indent="0" lvl="0" marL="0" rtl="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de-DE" sz="1733" u="sng">
                <a:solidFill>
                  <a:schemeClr val="hlink"/>
                </a:solidFill>
                <a:hlinkClick r:id="rId5"/>
              </a:rPr>
              <a:t>https://www.constellr.com/</a:t>
            </a:r>
            <a:endParaRPr sz="1733"/>
          </a:p>
          <a:p>
            <a:pPr indent="0" lvl="0" marL="0" rtl="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de-DE" sz="1733" u="sng">
                <a:solidFill>
                  <a:schemeClr val="hlink"/>
                </a:solidFill>
                <a:hlinkClick r:id="rId6"/>
              </a:rPr>
              <a:t>https://marble-imaging.de/</a:t>
            </a:r>
            <a:endParaRPr sz="1733"/>
          </a:p>
          <a:p>
            <a:pPr indent="0" lvl="0" marL="0" rtl="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733"/>
          </a:p>
        </p:txBody>
      </p:sp>
      <p:sp>
        <p:nvSpPr>
          <p:cNvPr id="245" name="Google Shape;245;p8"/>
          <p:cNvSpPr txBox="1"/>
          <p:nvPr>
            <p:ph idx="12" type="sldNum"/>
          </p:nvPr>
        </p:nvSpPr>
        <p:spPr>
          <a:xfrm>
            <a:off x="0" y="5341938"/>
            <a:ext cx="287338" cy="1439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de-DE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6" name="Google Shape;246;p8"/>
          <p:cNvGrpSpPr/>
          <p:nvPr/>
        </p:nvGrpSpPr>
        <p:grpSpPr>
          <a:xfrm>
            <a:off x="6648320" y="874518"/>
            <a:ext cx="2823899" cy="1934709"/>
            <a:chOff x="8398129" y="933084"/>
            <a:chExt cx="2353290" cy="1632606"/>
          </a:xfrm>
        </p:grpSpPr>
        <p:pic>
          <p:nvPicPr>
            <p:cNvPr id="247" name="Google Shape;247;p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8398129" y="933084"/>
              <a:ext cx="2353290" cy="1440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8" name="Google Shape;248;p8"/>
            <p:cNvSpPr txBox="1"/>
            <p:nvPr/>
          </p:nvSpPr>
          <p:spPr>
            <a:xfrm>
              <a:off x="8580666" y="2351315"/>
              <a:ext cx="1481735" cy="214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de-DE" sz="1051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Forest-2 image by OroraTech</a:t>
              </a:r>
              <a:endParaRPr b="0" i="0" sz="1051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49" name="Google Shape;249;p8"/>
          <p:cNvGrpSpPr/>
          <p:nvPr/>
        </p:nvGrpSpPr>
        <p:grpSpPr>
          <a:xfrm>
            <a:off x="9797025" y="335043"/>
            <a:ext cx="2146867" cy="2292686"/>
            <a:chOff x="8146560" y="3562061"/>
            <a:chExt cx="2146867" cy="2292686"/>
          </a:xfrm>
        </p:grpSpPr>
        <p:pic>
          <p:nvPicPr>
            <p:cNvPr id="250" name="Google Shape;250;p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8146560" y="3562061"/>
              <a:ext cx="2146867" cy="206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8"/>
            <p:cNvSpPr txBox="1"/>
            <p:nvPr/>
          </p:nvSpPr>
          <p:spPr>
            <a:xfrm>
              <a:off x="8319407" y="5600703"/>
              <a:ext cx="1500732" cy="2540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de-DE" sz="1051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TIR image by ConstellR</a:t>
              </a:r>
              <a:endParaRPr b="0" i="0" sz="1051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52" name="Google Shape;252;p8"/>
          <p:cNvGrpSpPr/>
          <p:nvPr/>
        </p:nvGrpSpPr>
        <p:grpSpPr>
          <a:xfrm>
            <a:off x="10027198" y="4968787"/>
            <a:ext cx="2082157" cy="1303736"/>
            <a:chOff x="6977235" y="754021"/>
            <a:chExt cx="2601260" cy="1612279"/>
          </a:xfrm>
        </p:grpSpPr>
        <p:pic>
          <p:nvPicPr>
            <p:cNvPr id="253" name="Google Shape;253;p8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6977235" y="754021"/>
              <a:ext cx="1809551" cy="12798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4" name="Google Shape;254;p8"/>
            <p:cNvSpPr txBox="1"/>
            <p:nvPr/>
          </p:nvSpPr>
          <p:spPr>
            <a:xfrm>
              <a:off x="7188936" y="2052134"/>
              <a:ext cx="2389559" cy="3141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de-DE" sz="1051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Forest-3 payload by OroraTech</a:t>
              </a:r>
              <a:endParaRPr b="0" i="0" sz="1051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55" name="Google Shape;255;p8"/>
          <p:cNvGrpSpPr/>
          <p:nvPr/>
        </p:nvGrpSpPr>
        <p:grpSpPr>
          <a:xfrm>
            <a:off x="9820836" y="3077417"/>
            <a:ext cx="2229708" cy="1600660"/>
            <a:chOff x="6781990" y="2398996"/>
            <a:chExt cx="2526845" cy="1779808"/>
          </a:xfrm>
        </p:grpSpPr>
        <p:pic>
          <p:nvPicPr>
            <p:cNvPr id="256" name="Google Shape;256;p8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6781990" y="2398996"/>
              <a:ext cx="2200039" cy="14823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7" name="Google Shape;257;p8"/>
            <p:cNvSpPr txBox="1"/>
            <p:nvPr/>
          </p:nvSpPr>
          <p:spPr>
            <a:xfrm>
              <a:off x="7344702" y="3896327"/>
              <a:ext cx="1964133" cy="2824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de-DE" sz="1051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HiVE payload by ConstellR</a:t>
              </a:r>
              <a:endParaRPr b="0" i="0" sz="1051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58" name="Google Shape;258;p8"/>
          <p:cNvGrpSpPr/>
          <p:nvPr/>
        </p:nvGrpSpPr>
        <p:grpSpPr>
          <a:xfrm>
            <a:off x="6781369" y="2994524"/>
            <a:ext cx="2604568" cy="3366488"/>
            <a:chOff x="7191700" y="3048366"/>
            <a:chExt cx="1953426" cy="2524866"/>
          </a:xfrm>
        </p:grpSpPr>
        <p:pic>
          <p:nvPicPr>
            <p:cNvPr id="259" name="Google Shape;259;p8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7191700" y="3048366"/>
              <a:ext cx="1953426" cy="22974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0" name="Google Shape;260;p8"/>
            <p:cNvSpPr txBox="1"/>
            <p:nvPr/>
          </p:nvSpPr>
          <p:spPr>
            <a:xfrm>
              <a:off x="7366751" y="5342399"/>
              <a:ext cx="1454966" cy="2308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de-DE" sz="14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Marble Imaging product</a:t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LR-Präsentation 16:9 Englisch">
  <a:themeElements>
    <a:clrScheme name="Larissa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Schmidt, Klaus</dc:creator>
</cp:coreProperties>
</file>