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Montserrat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4" roundtripDataSignature="AMtx7mjLfHVt4gajTYwJMmVAfJSJ7juf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7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7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7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7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7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8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9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10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11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1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6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25.png"/><Relationship Id="rId6" Type="http://schemas.openxmlformats.org/officeDocument/2006/relationships/image" Target="../media/image16.png"/><Relationship Id="rId7" Type="http://schemas.openxmlformats.org/officeDocument/2006/relationships/image" Target="../media/image11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Relationship Id="rId7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17.png"/><Relationship Id="rId5" Type="http://schemas.openxmlformats.org/officeDocument/2006/relationships/image" Target="../media/image23.png"/><Relationship Id="rId6" Type="http://schemas.openxmlformats.org/officeDocument/2006/relationships/image" Target="../media/image26.png"/><Relationship Id="rId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>
                <a:latin typeface="Arial"/>
                <a:ea typeface="Arial"/>
                <a:cs typeface="Arial"/>
                <a:sym typeface="Arial"/>
              </a:rPr>
              <a:t>CEOS Plenary 2024</a:t>
            </a:r>
            <a:endParaRPr sz="7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>
                <a:latin typeface="Arial"/>
                <a:ea typeface="Arial"/>
                <a:cs typeface="Arial"/>
                <a:sym typeface="Arial"/>
              </a:rPr>
              <a:t>Agency report: ECMWF</a:t>
            </a:r>
            <a:endParaRPr i="1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272909" y="425280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V.-H. Peuch, ECMWF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#5.1(3)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38th CEOS Plenary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Montreal, Canada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23rd - 24th October, 2024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/>
        </p:nvSpPr>
        <p:spPr>
          <a:xfrm>
            <a:off x="94020" y="103248"/>
            <a:ext cx="8668512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Agency report: ECMWF (AI)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378016" y="1300051"/>
            <a:ext cx="4545416" cy="369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Northern hemisphere 2m-temperature</a:t>
            </a:r>
            <a:endParaRPr/>
          </a:p>
        </p:txBody>
      </p:sp>
      <p:sp>
        <p:nvSpPr>
          <p:cNvPr id="74" name="Google Shape;74;p2"/>
          <p:cNvSpPr txBox="1"/>
          <p:nvPr/>
        </p:nvSpPr>
        <p:spPr>
          <a:xfrm>
            <a:off x="4650093" y="1304735"/>
            <a:ext cx="4545416" cy="369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7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Southern hemisphere 2m-temperature</a:t>
            </a:r>
            <a:endParaRPr/>
          </a:p>
        </p:txBody>
      </p:sp>
      <p:pic>
        <p:nvPicPr>
          <p:cNvPr descr="Graph showing RMSE for 2 m temperature for new and previous AIFS versions, GraphCast, Pangu-Weather and IFS. " id="75" name="Google Shape;7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5044" y="1669287"/>
            <a:ext cx="4148845" cy="22246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 showing RMSE for 2 m temperature for new and previous AIFS versions, GraphCast, Pangu-Weather and IFS. " id="76" name="Google Shape;7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001" y="1621333"/>
            <a:ext cx="4148845" cy="222466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"/>
          <p:cNvSpPr txBox="1"/>
          <p:nvPr/>
        </p:nvSpPr>
        <p:spPr>
          <a:xfrm>
            <a:off x="6096000" y="1841175"/>
            <a:ext cx="34408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Lower = better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Sept-Oct-Nov 2023</a:t>
            </a:r>
            <a:endParaRPr/>
          </a:p>
        </p:txBody>
      </p:sp>
      <p:pic>
        <p:nvPicPr>
          <p:cNvPr id="78" name="Google Shape;78;p2"/>
          <p:cNvPicPr preferRelativeResize="0"/>
          <p:nvPr/>
        </p:nvPicPr>
        <p:blipFill rotWithShape="1">
          <a:blip r:embed="rId5">
            <a:alphaModFix/>
          </a:blip>
          <a:srcRect b="0" l="0" r="60201" t="19015"/>
          <a:stretch/>
        </p:blipFill>
        <p:spPr>
          <a:xfrm>
            <a:off x="9056343" y="1276811"/>
            <a:ext cx="2553584" cy="29298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system&#10;&#10;Description automatically generated" id="79" name="Google Shape;7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8016" y="4308841"/>
            <a:ext cx="4947506" cy="188786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"/>
          <p:cNvSpPr txBox="1"/>
          <p:nvPr/>
        </p:nvSpPr>
        <p:spPr>
          <a:xfrm>
            <a:off x="352414" y="6196705"/>
            <a:ext cx="621586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McNally et al., </a:t>
            </a:r>
            <a:r>
              <a:rPr b="0" i="1" lang="en-GB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arXiv:2407.15586,</a:t>
            </a:r>
            <a:r>
              <a:rPr b="0" i="0" lang="en-GB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 2024.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aph of a weather forecast&#10;&#10;Description automatically generated" id="81" name="Google Shape;81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90745" y="4269363"/>
            <a:ext cx="2864111" cy="202583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"/>
          <p:cNvSpPr txBox="1"/>
          <p:nvPr/>
        </p:nvSpPr>
        <p:spPr>
          <a:xfrm>
            <a:off x="8422400" y="4263288"/>
            <a:ext cx="3769600" cy="2631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1" lvl="0" marL="214311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AI/ML-based weather forecasts are making giant strides. These are all trained on reanalysis. Can a fully “data-driven” approach become competitive?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2713" lvl="0" marL="2143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2"/>
          <p:cNvPicPr preferRelativeResize="0"/>
          <p:nvPr/>
        </p:nvPicPr>
        <p:blipFill rotWithShape="1">
          <a:blip r:embed="rId8">
            <a:alphaModFix/>
          </a:blip>
          <a:srcRect b="0" l="69537" r="0" t="15438"/>
          <a:stretch/>
        </p:blipFill>
        <p:spPr>
          <a:xfrm>
            <a:off x="10558297" y="6119779"/>
            <a:ext cx="1466819" cy="35083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"/>
          <p:cNvSpPr txBox="1"/>
          <p:nvPr/>
        </p:nvSpPr>
        <p:spPr>
          <a:xfrm>
            <a:off x="378016" y="3893956"/>
            <a:ext cx="62020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https://charts.ecmwf.int/catalogue/packages/ai_models/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 sz="4000">
                <a:latin typeface="Arial"/>
                <a:ea typeface="Arial"/>
                <a:cs typeface="Arial"/>
                <a:sym typeface="Arial"/>
              </a:rPr>
              <a:t>Agency report: ECMWF (AI cont.)</a:t>
            </a:r>
            <a:endParaRPr/>
          </a:p>
        </p:txBody>
      </p:sp>
      <p:pic>
        <p:nvPicPr>
          <p:cNvPr descr="A map of a storm&#10;&#10;Description automatically generated" id="90" name="Google Shape;90;p3"/>
          <p:cNvPicPr preferRelativeResize="0"/>
          <p:nvPr/>
        </p:nvPicPr>
        <p:blipFill rotWithShape="1">
          <a:blip r:embed="rId3">
            <a:alphaModFix/>
          </a:blip>
          <a:srcRect b="0" l="0" r="26557" t="0"/>
          <a:stretch/>
        </p:blipFill>
        <p:spPr>
          <a:xfrm>
            <a:off x="538298" y="1445139"/>
            <a:ext cx="6270126" cy="38742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ap of a storm&#10;&#10;Description automatically generated" id="91" name="Google Shape;91;p3"/>
          <p:cNvPicPr preferRelativeResize="0"/>
          <p:nvPr/>
        </p:nvPicPr>
        <p:blipFill rotWithShape="1">
          <a:blip r:embed="rId3">
            <a:alphaModFix/>
          </a:blip>
          <a:srcRect b="56638" l="73608" r="0" t="13688"/>
          <a:stretch/>
        </p:blipFill>
        <p:spPr>
          <a:xfrm>
            <a:off x="4823580" y="5370709"/>
            <a:ext cx="2051280" cy="10466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with blue lines and numbers&#10;&#10;Description automatically generated" id="92" name="Google Shape;9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69714" y="1296267"/>
            <a:ext cx="3083540" cy="25393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with blue lines and numbers&#10;&#10;Description automatically generated" id="93" name="Google Shape;9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97256" y="3923788"/>
            <a:ext cx="3083541" cy="253938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"/>
          <p:cNvSpPr txBox="1"/>
          <p:nvPr/>
        </p:nvSpPr>
        <p:spPr>
          <a:xfrm>
            <a:off x="9368735" y="5713088"/>
            <a:ext cx="18854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Central pressure bias</a:t>
            </a:r>
            <a:endParaRPr/>
          </a:p>
        </p:txBody>
      </p:sp>
      <p:sp>
        <p:nvSpPr>
          <p:cNvPr id="95" name="Google Shape;95;p3"/>
          <p:cNvSpPr txBox="1"/>
          <p:nvPr/>
        </p:nvSpPr>
        <p:spPr>
          <a:xfrm>
            <a:off x="9939026" y="3075019"/>
            <a:ext cx="12490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Position error</a:t>
            </a:r>
            <a:endParaRPr/>
          </a:p>
        </p:txBody>
      </p:sp>
      <p:sp>
        <p:nvSpPr>
          <p:cNvPr id="96" name="Google Shape;96;p3"/>
          <p:cNvSpPr txBox="1"/>
          <p:nvPr/>
        </p:nvSpPr>
        <p:spPr>
          <a:xfrm>
            <a:off x="8729431" y="991430"/>
            <a:ext cx="27238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Skill over 2022 and 2023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/>
          <p:nvPr/>
        </p:nvSpPr>
        <p:spPr>
          <a:xfrm>
            <a:off x="94020" y="103248"/>
            <a:ext cx="8668512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Agency report: ECMWF (Impact)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erson pointing at a screen&#10;&#10;Description automatically generated" id="102" name="Google Shape;10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284" y="3147041"/>
            <a:ext cx="3811234" cy="237772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"/>
          <p:cNvSpPr txBox="1"/>
          <p:nvPr/>
        </p:nvSpPr>
        <p:spPr>
          <a:xfrm>
            <a:off x="165023" y="5542381"/>
            <a:ext cx="4063427" cy="1169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Fires in Amazonia and impact on air quality (Sept. 2024).</a:t>
            </a:r>
            <a:endParaRPr b="0" i="1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2713" lvl="0" marL="2143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"/>
          <p:cNvSpPr txBox="1"/>
          <p:nvPr/>
        </p:nvSpPr>
        <p:spPr>
          <a:xfrm>
            <a:off x="94020" y="1299350"/>
            <a:ext cx="4526247" cy="2271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1" lvl="0" marL="214311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EO-based monitoring continuing its progress towards mainstream information source on climate and environment monitoring.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2713" lvl="0" marL="2143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8643" y="5997436"/>
            <a:ext cx="4815152" cy="414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in a suit and tie&#10;&#10;Description automatically generated" id="106" name="Google Shape;10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29241" y="2958376"/>
            <a:ext cx="4200939" cy="23678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flowers with different colors&#10;&#10;Description automatically generated" id="107" name="Google Shape;107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29242" y="1302949"/>
            <a:ext cx="4200939" cy="152157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 txBox="1"/>
          <p:nvPr/>
        </p:nvSpPr>
        <p:spPr>
          <a:xfrm>
            <a:off x="4137261" y="5336105"/>
            <a:ext cx="4292919" cy="1169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European State of the Climate 2023 produced together with WMO (April 2024)</a:t>
            </a:r>
            <a:endParaRPr b="0" i="1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2713" lvl="0" marL="2143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o alt text provided for this image" id="109" name="Google Shape;109;p4"/>
          <p:cNvPicPr preferRelativeResize="0"/>
          <p:nvPr/>
        </p:nvPicPr>
        <p:blipFill rotWithShape="1">
          <a:blip r:embed="rId7">
            <a:alphaModFix/>
          </a:blip>
          <a:srcRect b="8282" l="0" r="0" t="0"/>
          <a:stretch/>
        </p:blipFill>
        <p:spPr>
          <a:xfrm>
            <a:off x="8587683" y="1710167"/>
            <a:ext cx="3524805" cy="323289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 txBox="1"/>
          <p:nvPr/>
        </p:nvSpPr>
        <p:spPr>
          <a:xfrm>
            <a:off x="8847145" y="4954425"/>
            <a:ext cx="3113571" cy="1169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Carbon emissions by wildfires in Canda (October 2024)</a:t>
            </a:r>
            <a:endParaRPr b="0" i="1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2713" lvl="0" marL="2143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>
            <p:ph type="title"/>
          </p:nvPr>
        </p:nvSpPr>
        <p:spPr>
          <a:xfrm>
            <a:off x="176047" y="175939"/>
            <a:ext cx="9710075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Agency report: ECMWF (Reanalyses)</a:t>
            </a:r>
            <a:br>
              <a:rPr lang="en-GB" sz="4000">
                <a:latin typeface="Arial"/>
                <a:ea typeface="Arial"/>
                <a:cs typeface="Arial"/>
                <a:sym typeface="Arial"/>
              </a:rPr>
            </a:b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" name="Google Shape;116;p5"/>
          <p:cNvGrpSpPr/>
          <p:nvPr/>
        </p:nvGrpSpPr>
        <p:grpSpPr>
          <a:xfrm>
            <a:off x="9210102" y="3659996"/>
            <a:ext cx="2984181" cy="2408827"/>
            <a:chOff x="1614903" y="3599799"/>
            <a:chExt cx="4534910" cy="3109928"/>
          </a:xfrm>
        </p:grpSpPr>
        <p:pic>
          <p:nvPicPr>
            <p:cNvPr descr="A map of the weather&#10;&#10;Description automatically generated" id="117" name="Google Shape;117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14903" y="3599799"/>
              <a:ext cx="4392159" cy="31099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5"/>
            <p:cNvSpPr txBox="1"/>
            <p:nvPr/>
          </p:nvSpPr>
          <p:spPr>
            <a:xfrm>
              <a:off x="2836361" y="3784850"/>
              <a:ext cx="3313452" cy="397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Prototype ERA6 (~14km)</a:t>
              </a:r>
              <a:endParaRPr/>
            </a:p>
          </p:txBody>
        </p:sp>
      </p:grpSp>
      <p:grpSp>
        <p:nvGrpSpPr>
          <p:cNvPr id="119" name="Google Shape;119;p5"/>
          <p:cNvGrpSpPr/>
          <p:nvPr/>
        </p:nvGrpSpPr>
        <p:grpSpPr>
          <a:xfrm>
            <a:off x="9210102" y="1456734"/>
            <a:ext cx="2890244" cy="2408827"/>
            <a:chOff x="5886916" y="3626454"/>
            <a:chExt cx="4237345" cy="3000310"/>
          </a:xfrm>
        </p:grpSpPr>
        <p:pic>
          <p:nvPicPr>
            <p:cNvPr descr="A map of the weather&#10;&#10;Description automatically generated" id="120" name="Google Shape;120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86916" y="3626454"/>
              <a:ext cx="4237345" cy="30003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5"/>
            <p:cNvSpPr txBox="1"/>
            <p:nvPr/>
          </p:nvSpPr>
          <p:spPr>
            <a:xfrm>
              <a:off x="7669598" y="3784850"/>
              <a:ext cx="2000439" cy="3833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ERA5 (~31km)</a:t>
              </a:r>
              <a:endParaRPr/>
            </a:p>
          </p:txBody>
        </p:sp>
      </p:grpSp>
      <p:grpSp>
        <p:nvGrpSpPr>
          <p:cNvPr id="122" name="Google Shape;122;p5"/>
          <p:cNvGrpSpPr/>
          <p:nvPr/>
        </p:nvGrpSpPr>
        <p:grpSpPr>
          <a:xfrm>
            <a:off x="3136137" y="1990834"/>
            <a:ext cx="6144701" cy="2927267"/>
            <a:chOff x="3059018" y="2255241"/>
            <a:chExt cx="6144701" cy="2927267"/>
          </a:xfrm>
        </p:grpSpPr>
        <p:pic>
          <p:nvPicPr>
            <p:cNvPr id="123" name="Google Shape;123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059018" y="2255241"/>
              <a:ext cx="6144701" cy="29272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5"/>
            <p:cNvSpPr txBox="1"/>
            <p:nvPr/>
          </p:nvSpPr>
          <p:spPr>
            <a:xfrm>
              <a:off x="3627907" y="2310326"/>
              <a:ext cx="2433032" cy="7694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GB" sz="1400" u="none" cap="none" strike="noStrike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June-July-August 2020</a:t>
              </a:r>
              <a:br>
                <a:rPr b="0" i="1" lang="en-GB" sz="1400" u="none" cap="none" strike="noStrike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1" lang="en-GB" sz="1400" u="none" cap="none" strike="noStrike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Verified against own analysis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GB" sz="1400" u="none" cap="none" strike="noStrike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Verified at 1.5</a:t>
              </a:r>
              <a:r>
                <a:rPr b="0" baseline="30000" i="1" lang="en-GB" sz="1400" u="none" cap="none" strike="noStrike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b="0" i="1" lang="en-GB" sz="1400" u="none" cap="none" strike="noStrike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x1.5</a:t>
              </a:r>
              <a:r>
                <a:rPr b="0" baseline="30000" i="1" lang="en-GB" sz="1400" u="none" cap="none" strike="noStrike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 b="0" i="1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"/>
            <p:cNvSpPr txBox="1"/>
            <p:nvPr/>
          </p:nvSpPr>
          <p:spPr>
            <a:xfrm>
              <a:off x="4844423" y="4121558"/>
              <a:ext cx="487741" cy="369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SH</a:t>
              </a:r>
              <a:endParaRPr/>
            </a:p>
          </p:txBody>
        </p:sp>
        <p:sp>
          <p:nvSpPr>
            <p:cNvPr id="126" name="Google Shape;126;p5"/>
            <p:cNvSpPr txBox="1"/>
            <p:nvPr/>
          </p:nvSpPr>
          <p:spPr>
            <a:xfrm>
              <a:off x="6313475" y="3915102"/>
              <a:ext cx="487741" cy="369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6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NH</a:t>
              </a:r>
              <a:endParaRPr/>
            </a:p>
          </p:txBody>
        </p:sp>
        <p:cxnSp>
          <p:nvCxnSpPr>
            <p:cNvPr id="127" name="Google Shape;127;p5"/>
            <p:cNvCxnSpPr/>
            <p:nvPr/>
          </p:nvCxnSpPr>
          <p:spPr>
            <a:xfrm>
              <a:off x="4161505" y="4474666"/>
              <a:ext cx="1170659" cy="0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128" name="Google Shape;128;p5"/>
            <p:cNvCxnSpPr/>
            <p:nvPr/>
          </p:nvCxnSpPr>
          <p:spPr>
            <a:xfrm>
              <a:off x="5332164" y="4317238"/>
              <a:ext cx="1170659" cy="0"/>
            </a:xfrm>
            <a:prstGeom prst="straightConnector1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  <p:pic>
        <p:nvPicPr>
          <p:cNvPr descr="A circular chart with different colored icons&#10;&#10;Description automatically generated" id="129" name="Google Shape;129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1212" y="2077140"/>
            <a:ext cx="2844082" cy="284692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 txBox="1"/>
          <p:nvPr/>
        </p:nvSpPr>
        <p:spPr>
          <a:xfrm>
            <a:off x="324049" y="4909265"/>
            <a:ext cx="8555546" cy="2271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1" lvl="0" marL="214311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external study was commissioned to quantify the benefits of the current global reanalysis (ERA5). One highlight is that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economic benefit from the wind energy sector alone repays the entire EU investment in the Copernicus Climate Change Service (C3S)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2713" lvl="0" marL="2143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68643" y="5997436"/>
            <a:ext cx="4815152" cy="41488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 txBox="1"/>
          <p:nvPr/>
        </p:nvSpPr>
        <p:spPr>
          <a:xfrm>
            <a:off x="324049" y="1103659"/>
            <a:ext cx="11112000" cy="812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1" lvl="0" marL="214311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Following several years of development and building on extensive reprocessing (Eumetsat…) and data rescue efforts, we will start production of </a:t>
            </a: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next global reanalysis (ERA6)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January.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