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3" r:id="rId4"/>
  </p:sldMasterIdLst>
  <p:notesMasterIdLst>
    <p:notesMasterId r:id="rId5"/>
  </p:notesMasterIdLst>
  <p:sldIdLst>
    <p:sldId id="256" r:id="rId6"/>
    <p:sldId id="257" r:id="rId7"/>
    <p:sldId id="258" r:id="rId8"/>
    <p:sldId id="259" r:id="rId9"/>
    <p:sldId id="260" r:id="rId10"/>
    <p:sldId id="261" r:id="rId11"/>
    <p:sldId id="262" r:id="rId12"/>
  </p:sldIdLst>
  <p:sldSz cy="6858000" cx="12192000"/>
  <p:notesSz cx="6858000" cy="9144000"/>
  <p:embeddedFontLst>
    <p:embeddedFont>
      <p:font typeface="Play"/>
      <p:regular r:id="rId13"/>
      <p:bold r:id="rId14"/>
    </p:embeddedFont>
    <p:embeddedFont>
      <p:font typeface="Montserrat"/>
      <p:regular r:id="rId15"/>
      <p:bold r:id="rId16"/>
      <p:italic r:id="rId17"/>
      <p:boldItalic r:id="rId18"/>
    </p:embeddedFont>
    <p:embeddedFont>
      <p:font typeface="Quattrocento Sans"/>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3" roundtripDataSignature="AMtx7miGWoFz0HjcbMYyXPqxgsUaiSvYQ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QuattrocentoSans-bold.fntdata"/><Relationship Id="rId11" Type="http://schemas.openxmlformats.org/officeDocument/2006/relationships/slide" Target="slides/slide6.xml"/><Relationship Id="rId22" Type="http://schemas.openxmlformats.org/officeDocument/2006/relationships/font" Target="fonts/QuattrocentoSans-boldItalic.fntdata"/><Relationship Id="rId10" Type="http://schemas.openxmlformats.org/officeDocument/2006/relationships/slide" Target="slides/slide5.xml"/><Relationship Id="rId21" Type="http://schemas.openxmlformats.org/officeDocument/2006/relationships/font" Target="fonts/QuattrocentoSans-italic.fntdata"/><Relationship Id="rId13" Type="http://schemas.openxmlformats.org/officeDocument/2006/relationships/font" Target="fonts/Play-regular.fntdata"/><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font" Target="fonts/Montserrat-regular.fntdata"/><Relationship Id="rId14" Type="http://schemas.openxmlformats.org/officeDocument/2006/relationships/font" Target="fonts/Play-bold.fntdata"/><Relationship Id="rId17" Type="http://schemas.openxmlformats.org/officeDocument/2006/relationships/font" Target="fonts/Montserrat-italic.fntdata"/><Relationship Id="rId16" Type="http://schemas.openxmlformats.org/officeDocument/2006/relationships/font" Target="fonts/Montserrat-bold.fntdata"/><Relationship Id="rId5" Type="http://schemas.openxmlformats.org/officeDocument/2006/relationships/notesMaster" Target="notesMasters/notesMaster1.xml"/><Relationship Id="rId19" Type="http://schemas.openxmlformats.org/officeDocument/2006/relationships/font" Target="fonts/QuattrocentoSans-regular.fntdata"/><Relationship Id="rId6" Type="http://schemas.openxmlformats.org/officeDocument/2006/relationships/slide" Target="slides/slide1.xml"/><Relationship Id="rId18" Type="http://schemas.openxmlformats.org/officeDocument/2006/relationships/font" Target="fonts/Montserrat-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9" name="Google Shape;12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Font typeface="Arial"/>
              <a:buNone/>
            </a:pPr>
            <a:r>
              <a:t/>
            </a:r>
            <a:endParaRPr b="0" i="0" sz="1800">
              <a:solidFill>
                <a:srgbClr val="000000"/>
              </a:solidFill>
              <a:latin typeface="Verdana"/>
              <a:ea typeface="Verdana"/>
              <a:cs typeface="Verdana"/>
              <a:sym typeface="Verdana"/>
            </a:endParaRPr>
          </a:p>
        </p:txBody>
      </p:sp>
      <p:sp>
        <p:nvSpPr>
          <p:cNvPr id="139" name="Google Shape;139;p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Model for work has to evolve – partnership with actors outside of met services</a:t>
            </a:r>
            <a:endParaRPr/>
          </a:p>
        </p:txBody>
      </p:sp>
      <p:sp>
        <p:nvSpPr>
          <p:cNvPr id="147" name="Google Shape;147;p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Font typeface="Arial"/>
              <a:buNone/>
            </a:pPr>
            <a:r>
              <a:t/>
            </a:r>
            <a:endParaRPr b="0" i="0" sz="1800">
              <a:solidFill>
                <a:srgbClr val="000000"/>
              </a:solidFill>
              <a:latin typeface="Verdana"/>
              <a:ea typeface="Verdana"/>
              <a:cs typeface="Verdana"/>
              <a:sym typeface="Verdana"/>
            </a:endParaRPr>
          </a:p>
        </p:txBody>
      </p:sp>
      <p:sp>
        <p:nvSpPr>
          <p:cNvPr id="198" name="Google Shape;198;p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7.png"/><Relationship Id="rId6"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9"/>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9"/>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9"/>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9"/>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9"/>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9"/>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9"/>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9"/>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0" name="Google Shape;20;p9"/>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2" name="Shape 92"/>
        <p:cNvGrpSpPr/>
        <p:nvPr/>
      </p:nvGrpSpPr>
      <p:grpSpPr>
        <a:xfrm>
          <a:off x="0" y="0"/>
          <a:ext cx="0" cy="0"/>
          <a:chOff x="0" y="0"/>
          <a:chExt cx="0" cy="0"/>
        </a:xfrm>
      </p:grpSpPr>
      <p:sp>
        <p:nvSpPr>
          <p:cNvPr id="93" name="Google Shape;93;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7" name="Shape 97"/>
        <p:cNvGrpSpPr/>
        <p:nvPr/>
      </p:nvGrpSpPr>
      <p:grpSpPr>
        <a:xfrm>
          <a:off x="0" y="0"/>
          <a:ext cx="0" cy="0"/>
          <a:chOff x="0" y="0"/>
          <a:chExt cx="0" cy="0"/>
        </a:xfrm>
      </p:grpSpPr>
      <p:sp>
        <p:nvSpPr>
          <p:cNvPr id="98" name="Google Shape;9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1" name="Shape 101"/>
        <p:cNvGrpSpPr/>
        <p:nvPr/>
      </p:nvGrpSpPr>
      <p:grpSpPr>
        <a:xfrm>
          <a:off x="0" y="0"/>
          <a:ext cx="0" cy="0"/>
          <a:chOff x="0" y="0"/>
          <a:chExt cx="0" cy="0"/>
        </a:xfrm>
      </p:grpSpPr>
      <p:sp>
        <p:nvSpPr>
          <p:cNvPr id="102" name="Google Shape;102;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04" name="Google Shape;104;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5" name="Google Shape;10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8" name="Shape 108"/>
        <p:cNvGrpSpPr/>
        <p:nvPr/>
      </p:nvGrpSpPr>
      <p:grpSpPr>
        <a:xfrm>
          <a:off x="0" y="0"/>
          <a:ext cx="0" cy="0"/>
          <a:chOff x="0" y="0"/>
          <a:chExt cx="0" cy="0"/>
        </a:xfrm>
      </p:grpSpPr>
      <p:sp>
        <p:nvSpPr>
          <p:cNvPr id="109" name="Google Shape;109;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22"/>
          <p:cNvSpPr/>
          <p:nvPr>
            <p:ph idx="2" type="pic"/>
          </p:nvPr>
        </p:nvSpPr>
        <p:spPr>
          <a:xfrm>
            <a:off x="5183188" y="987425"/>
            <a:ext cx="6172200" cy="4873625"/>
          </a:xfrm>
          <a:prstGeom prst="rect">
            <a:avLst/>
          </a:prstGeom>
          <a:noFill/>
          <a:ln>
            <a:noFill/>
          </a:ln>
        </p:spPr>
      </p:sp>
      <p:sp>
        <p:nvSpPr>
          <p:cNvPr id="111" name="Google Shape;111;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12" name="Google Shape;11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5" name="Shape 115"/>
        <p:cNvGrpSpPr/>
        <p:nvPr/>
      </p:nvGrpSpPr>
      <p:grpSpPr>
        <a:xfrm>
          <a:off x="0" y="0"/>
          <a:ext cx="0" cy="0"/>
          <a:chOff x="0" y="0"/>
          <a:chExt cx="0" cy="0"/>
        </a:xfrm>
      </p:grpSpPr>
      <p:sp>
        <p:nvSpPr>
          <p:cNvPr id="116" name="Google Shape;116;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1" name="Shape 121"/>
        <p:cNvGrpSpPr/>
        <p:nvPr/>
      </p:nvGrpSpPr>
      <p:grpSpPr>
        <a:xfrm>
          <a:off x="0" y="0"/>
          <a:ext cx="0" cy="0"/>
          <a:chOff x="0" y="0"/>
          <a:chExt cx="0" cy="0"/>
        </a:xfrm>
      </p:grpSpPr>
      <p:sp>
        <p:nvSpPr>
          <p:cNvPr id="122" name="Google Shape;122;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 name="Google Shape;124;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1" name="Shape 21"/>
        <p:cNvGrpSpPr/>
        <p:nvPr/>
      </p:nvGrpSpPr>
      <p:grpSpPr>
        <a:xfrm>
          <a:off x="0" y="0"/>
          <a:ext cx="0" cy="0"/>
          <a:chOff x="0" y="0"/>
          <a:chExt cx="0" cy="0"/>
        </a:xfrm>
      </p:grpSpPr>
      <p:sp>
        <p:nvSpPr>
          <p:cNvPr id="22" name="Google Shape;22;p12"/>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12"/>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12"/>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12"/>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12"/>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12"/>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28" name="Google Shape;28;p12"/>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29" name="Google Shape;29;p12"/>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30" name="Google Shape;30;p1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31" name="Google Shape;31;p12"/>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38th CEOS Plenary, 23 - 24 October, 2024</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2" name="Shape 32"/>
        <p:cNvGrpSpPr/>
        <p:nvPr/>
      </p:nvGrpSpPr>
      <p:grpSpPr>
        <a:xfrm>
          <a:off x="0" y="0"/>
          <a:ext cx="0" cy="0"/>
          <a:chOff x="0" y="0"/>
          <a:chExt cx="0" cy="0"/>
        </a:xfrm>
      </p:grpSpPr>
      <p:sp>
        <p:nvSpPr>
          <p:cNvPr id="33" name="Google Shape;33;p1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4" name="Google Shape;34;p1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5" name="Google Shape;35;p1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6" name="Google Shape;36;p1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1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8" name="Google Shape;38;p1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39" name="Google Shape;39;p1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40" name="Google Shape;40;p13"/>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38th CEOS Plenary, 23 - 24 October, 2024</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41" name="Shape 41"/>
        <p:cNvGrpSpPr/>
        <p:nvPr/>
      </p:nvGrpSpPr>
      <p:grpSpPr>
        <a:xfrm>
          <a:off x="0" y="0"/>
          <a:ext cx="0" cy="0"/>
          <a:chOff x="0" y="0"/>
          <a:chExt cx="0" cy="0"/>
        </a:xfrm>
      </p:grpSpPr>
      <p:sp>
        <p:nvSpPr>
          <p:cNvPr id="42" name="Google Shape;42;p1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3" name="Google Shape;43;p1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4" name="Google Shape;44;p1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5" name="Google Shape;45;p1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6" name="Google Shape;46;p1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7" name="Google Shape;47;p14"/>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48" name="Google Shape;48;p14"/>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49" name="Google Shape;49;p1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50" name="Google Shape;50;p1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1" name="Google Shape;51;p14"/>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38th CEOS Plenary, 23 - 24 October, 2024</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8" name="Shape 58"/>
        <p:cNvGrpSpPr/>
        <p:nvPr/>
      </p:nvGrpSpPr>
      <p:grpSpPr>
        <a:xfrm>
          <a:off x="0" y="0"/>
          <a:ext cx="0" cy="0"/>
          <a:chOff x="0" y="0"/>
          <a:chExt cx="0" cy="0"/>
        </a:xfrm>
      </p:grpSpPr>
      <p:sp>
        <p:nvSpPr>
          <p:cNvPr id="59" name="Google Shape;5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4" name="Shape 64"/>
        <p:cNvGrpSpPr/>
        <p:nvPr/>
      </p:nvGrpSpPr>
      <p:grpSpPr>
        <a:xfrm>
          <a:off x="0" y="0"/>
          <a:ext cx="0" cy="0"/>
          <a:chOff x="0" y="0"/>
          <a:chExt cx="0" cy="0"/>
        </a:xfrm>
      </p:grpSpPr>
      <p:sp>
        <p:nvSpPr>
          <p:cNvPr id="65" name="Google Shape;65;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7" name="Google Shape;67;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0" name="Shape 70"/>
        <p:cNvGrpSpPr/>
        <p:nvPr/>
      </p:nvGrpSpPr>
      <p:grpSpPr>
        <a:xfrm>
          <a:off x="0" y="0"/>
          <a:ext cx="0" cy="0"/>
          <a:chOff x="0" y="0"/>
          <a:chExt cx="0" cy="0"/>
        </a:xfrm>
      </p:grpSpPr>
      <p:sp>
        <p:nvSpPr>
          <p:cNvPr id="71" name="Google Shape;71;p1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3" name="Google Shape;73;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6" name="Shape 76"/>
        <p:cNvGrpSpPr/>
        <p:nvPr/>
      </p:nvGrpSpPr>
      <p:grpSpPr>
        <a:xfrm>
          <a:off x="0" y="0"/>
          <a:ext cx="0" cy="0"/>
          <a:chOff x="0" y="0"/>
          <a:chExt cx="0" cy="0"/>
        </a:xfrm>
      </p:grpSpPr>
      <p:sp>
        <p:nvSpPr>
          <p:cNvPr id="77" name="Google Shape;77;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1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3" name="Shape 83"/>
        <p:cNvGrpSpPr/>
        <p:nvPr/>
      </p:nvGrpSpPr>
      <p:grpSpPr>
        <a:xfrm>
          <a:off x="0" y="0"/>
          <a:ext cx="0" cy="0"/>
          <a:chOff x="0" y="0"/>
          <a:chExt cx="0" cy="0"/>
        </a:xfrm>
      </p:grpSpPr>
      <p:sp>
        <p:nvSpPr>
          <p:cNvPr id="84" name="Google Shape;84;p1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6" name="Google Shape;86;p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8" name="Google Shape;88;p1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5.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11" Type="http://schemas.openxmlformats.org/officeDocument/2006/relationships/slideLayout" Target="../slideLayouts/slideLayout15.xml"/><Relationship Id="rId10" Type="http://schemas.openxmlformats.org/officeDocument/2006/relationships/slideLayout" Target="../slideLayouts/slideLayout14.xml"/><Relationship Id="rId12" Type="http://schemas.openxmlformats.org/officeDocument/2006/relationships/theme" Target="../theme/theme3.xml"/><Relationship Id="rId9" Type="http://schemas.openxmlformats.org/officeDocument/2006/relationships/slideLayout" Target="../slideLayouts/slideLayout13.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8"/>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8"/>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8"/>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8"/>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8"/>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 name="Shape 52"/>
        <p:cNvGrpSpPr/>
        <p:nvPr/>
      </p:nvGrpSpPr>
      <p:grpSpPr>
        <a:xfrm>
          <a:off x="0" y="0"/>
          <a:ext cx="0" cy="0"/>
          <a:chOff x="0" y="0"/>
          <a:chExt cx="0" cy="0"/>
        </a:xfrm>
      </p:grpSpPr>
      <p:sp>
        <p:nvSpPr>
          <p:cNvPr id="53" name="Google Shape;53;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4" name="Google Shape;54;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 name="Google Shape;5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6" name="Google Shape;5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7" name="Google Shape;5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hyperlink" Target="https://creativecommons.org/licenses/by-nc-nd/2.0/" TargetMode="External"/><Relationship Id="rId4" Type="http://schemas.openxmlformats.org/officeDocument/2006/relationships/image" Target="../media/image13.jpg"/><Relationship Id="rId5" Type="http://schemas.openxmlformats.org/officeDocument/2006/relationships/image" Target="../media/image21.jpg"/><Relationship Id="rId6" Type="http://schemas.openxmlformats.org/officeDocument/2006/relationships/image" Target="../media/image23.jpg"/><Relationship Id="rId7"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0.png"/><Relationship Id="rId10" Type="http://schemas.openxmlformats.org/officeDocument/2006/relationships/image" Target="../media/image15.jpg"/><Relationship Id="rId9" Type="http://schemas.openxmlformats.org/officeDocument/2006/relationships/image" Target="../media/image22.png"/><Relationship Id="rId5" Type="http://schemas.openxmlformats.org/officeDocument/2006/relationships/image" Target="../media/image12.png"/><Relationship Id="rId6" Type="http://schemas.openxmlformats.org/officeDocument/2006/relationships/image" Target="../media/image16.png"/><Relationship Id="rId7" Type="http://schemas.openxmlformats.org/officeDocument/2006/relationships/image" Target="../media/image25.png"/><Relationship Id="rId8"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20.jpg"/><Relationship Id="rId4" Type="http://schemas.openxmlformats.org/officeDocument/2006/relationships/hyperlink" Target="https://www.flickr.com/photos/axonengineering/8725865766" TargetMode="External"/><Relationship Id="rId5" Type="http://schemas.openxmlformats.org/officeDocument/2006/relationships/hyperlink" Target="https://creativecommons.org/licenses/by-nc-nd/2.0/"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
          <p:cNvSpPr txBox="1"/>
          <p:nvPr>
            <p:ph type="title"/>
          </p:nvPr>
        </p:nvSpPr>
        <p:spPr>
          <a:xfrm>
            <a:off x="176050" y="175950"/>
            <a:ext cx="8035800" cy="3972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US" sz="7500"/>
              <a:t>CEOS Plenary 2024</a:t>
            </a:r>
            <a:endParaRPr sz="7500">
              <a:latin typeface="Montserrat"/>
              <a:ea typeface="Montserrat"/>
              <a:cs typeface="Montserrat"/>
              <a:sym typeface="Montserrat"/>
            </a:endParaRPr>
          </a:p>
          <a:p>
            <a:pPr indent="0" lvl="0" marL="0" rtl="0" algn="l">
              <a:lnSpc>
                <a:spcPct val="115000"/>
              </a:lnSpc>
              <a:spcBef>
                <a:spcPts val="0"/>
              </a:spcBef>
              <a:spcAft>
                <a:spcPts val="0"/>
              </a:spcAft>
              <a:buClr>
                <a:schemeClr val="lt1"/>
              </a:buClr>
              <a:buSzPts val="8000"/>
              <a:buFont typeface="Arial"/>
              <a:buNone/>
            </a:pPr>
            <a:r>
              <a:rPr b="1" i="1" lang="en-US" sz="4000">
                <a:latin typeface="Montserrat"/>
                <a:ea typeface="Montserrat"/>
                <a:cs typeface="Montserrat"/>
                <a:sym typeface="Montserrat"/>
              </a:rPr>
              <a:t>WMO</a:t>
            </a:r>
            <a:br>
              <a:rPr i="1" lang="en-US" sz="4000">
                <a:latin typeface="Montserrat"/>
                <a:ea typeface="Montserrat"/>
                <a:cs typeface="Montserrat"/>
                <a:sym typeface="Montserrat"/>
              </a:rPr>
            </a:br>
            <a:r>
              <a:rPr i="1" lang="en-US" sz="4000">
                <a:latin typeface="Montserrat"/>
                <a:ea typeface="Montserrat"/>
                <a:cs typeface="Montserrat"/>
                <a:sym typeface="Montserrat"/>
              </a:rPr>
              <a:t>Agency report</a:t>
            </a:r>
            <a:endParaRPr i="1" sz="4000">
              <a:latin typeface="Montserrat"/>
              <a:ea typeface="Montserrat"/>
              <a:cs typeface="Montserrat"/>
              <a:sym typeface="Montserrat"/>
            </a:endParaRPr>
          </a:p>
        </p:txBody>
      </p:sp>
      <p:sp>
        <p:nvSpPr>
          <p:cNvPr id="132" name="Google Shape;132;p1"/>
          <p:cNvSpPr/>
          <p:nvPr/>
        </p:nvSpPr>
        <p:spPr>
          <a:xfrm>
            <a:off x="7272909" y="4252807"/>
            <a:ext cx="4833000" cy="2605200"/>
          </a:xfrm>
          <a:prstGeom prst="rect">
            <a:avLst/>
          </a:prstGeom>
          <a:noFill/>
          <a:ln>
            <a:noFill/>
          </a:ln>
        </p:spPr>
        <p:txBody>
          <a:bodyPr anchorCtr="0" anchor="t" bIns="0" lIns="0" spcFirstLastPara="1" rIns="0" wrap="square" tIns="0">
            <a:noAutofit/>
          </a:bodyPr>
          <a:lstStyle/>
          <a:p>
            <a:pPr indent="0" lvl="0" marL="0" marR="0" rtl="0" algn="r">
              <a:lnSpc>
                <a:spcPct val="130000"/>
              </a:lnSpc>
              <a:spcBef>
                <a:spcPts val="0"/>
              </a:spcBef>
              <a:spcAft>
                <a:spcPts val="0"/>
              </a:spcAft>
              <a:buClr>
                <a:srgbClr val="000000"/>
              </a:buClr>
              <a:buSzPts val="2200"/>
              <a:buFont typeface="Arial"/>
              <a:buNone/>
            </a:pPr>
            <a:r>
              <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Albert Fischer</a:t>
            </a:r>
            <a:endParaRPr b="0" i="0" sz="1400" u="none" cap="none" strike="noStrike">
              <a:solidFill>
                <a:srgbClr val="000000"/>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1400"/>
              <a:buFont typeface="Arial"/>
              <a:buNone/>
            </a:pPr>
            <a:r>
              <a:rPr b="0" i="0" lang="en-US" sz="1400" u="none" cap="none" strike="noStrike">
                <a:solidFill>
                  <a:schemeClr val="accent1"/>
                </a:solidFill>
                <a:latin typeface="Montserrat"/>
                <a:ea typeface="Montserrat"/>
                <a:cs typeface="Montserrat"/>
                <a:sym typeface="Montserrat"/>
              </a:rPr>
              <a:t>Director, WMO Integrated Global</a:t>
            </a:r>
            <a:br>
              <a:rPr b="0" i="0" lang="en-US" sz="1400" u="none" cap="none" strike="noStrike">
                <a:solidFill>
                  <a:schemeClr val="accent1"/>
                </a:solidFill>
                <a:latin typeface="Montserrat"/>
                <a:ea typeface="Montserrat"/>
                <a:cs typeface="Montserrat"/>
                <a:sym typeface="Montserrat"/>
              </a:rPr>
            </a:br>
            <a:r>
              <a:rPr b="0" i="0" lang="en-US" sz="1400" u="none" cap="none" strike="noStrike">
                <a:solidFill>
                  <a:schemeClr val="accent1"/>
                </a:solidFill>
                <a:latin typeface="Montserrat"/>
                <a:ea typeface="Montserrat"/>
                <a:cs typeface="Montserrat"/>
                <a:sym typeface="Montserrat"/>
              </a:rPr>
              <a:t> Observing System (WIGOS)</a:t>
            </a:r>
            <a:endParaRPr/>
          </a:p>
          <a:p>
            <a:pPr indent="0" lvl="0" marL="0" marR="0" rtl="0" algn="r">
              <a:lnSpc>
                <a:spcPct val="130000"/>
              </a:lnSpc>
              <a:spcBef>
                <a:spcPts val="0"/>
              </a:spcBef>
              <a:spcAft>
                <a:spcPts val="0"/>
              </a:spcAft>
              <a:buClr>
                <a:srgbClr val="000000"/>
              </a:buClr>
              <a:buSzPts val="1400"/>
              <a:buFont typeface="Arial"/>
              <a:buNone/>
            </a:pPr>
            <a:r>
              <a:rPr b="0" i="0" lang="en-US" sz="1400" u="none" cap="none" strike="noStrike">
                <a:solidFill>
                  <a:schemeClr val="accent1"/>
                </a:solidFill>
                <a:latin typeface="Montserrat"/>
                <a:ea typeface="Montserrat"/>
                <a:cs typeface="Montserrat"/>
                <a:sym typeface="Montserrat"/>
              </a:rPr>
              <a:t>Agenda item 5.1.2</a:t>
            </a:r>
            <a:endParaRPr b="0" i="0" sz="1000" u="none" cap="none" strike="noStrike">
              <a:solidFill>
                <a:srgbClr val="000000"/>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1400"/>
              <a:buFont typeface="Arial"/>
              <a:buNone/>
            </a:pPr>
            <a:r>
              <a:rPr b="0" i="0" lang="en-US" sz="1400" u="none" cap="none" strike="noStrike">
                <a:solidFill>
                  <a:schemeClr val="accent1"/>
                </a:solidFill>
                <a:latin typeface="Montserrat"/>
                <a:ea typeface="Montserrat"/>
                <a:cs typeface="Montserrat"/>
                <a:sym typeface="Montserrat"/>
              </a:rPr>
              <a:t>38th CEOS Plenary</a:t>
            </a:r>
            <a:endParaRPr b="0" i="0" sz="14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1400"/>
              <a:buFont typeface="Arial"/>
              <a:buNone/>
            </a:pPr>
            <a:r>
              <a:rPr b="0" i="0" lang="en-US" sz="1400" u="none" cap="none" strike="noStrike">
                <a:solidFill>
                  <a:schemeClr val="accent1"/>
                </a:solidFill>
                <a:latin typeface="Montserrat"/>
                <a:ea typeface="Montserrat"/>
                <a:cs typeface="Montserrat"/>
                <a:sym typeface="Montserrat"/>
              </a:rPr>
              <a:t>Montreal, Canada</a:t>
            </a:r>
            <a:endParaRPr b="0" i="0" sz="14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1400"/>
              <a:buFont typeface="Arial"/>
              <a:buNone/>
            </a:pPr>
            <a:r>
              <a:rPr b="0" i="0" lang="en-US" sz="1400" u="none" cap="none" strike="noStrike">
                <a:solidFill>
                  <a:schemeClr val="accent1"/>
                </a:solidFill>
                <a:latin typeface="Montserrat"/>
                <a:ea typeface="Montserrat"/>
                <a:cs typeface="Montserrat"/>
                <a:sym typeface="Montserrat"/>
              </a:rPr>
              <a:t>23 - 24 October 2024</a:t>
            </a:r>
            <a:endParaRPr b="0" i="0" sz="1400" u="none" cap="none" strike="noStrike">
              <a:solidFill>
                <a:schemeClr val="accent1"/>
              </a:solidFill>
              <a:latin typeface="Montserrat"/>
              <a:ea typeface="Montserrat"/>
              <a:cs typeface="Montserrat"/>
              <a:sym typeface="Montserrat"/>
            </a:endParaRPr>
          </a:p>
        </p:txBody>
      </p:sp>
      <p:grpSp>
        <p:nvGrpSpPr>
          <p:cNvPr id="133" name="Google Shape;133;p1"/>
          <p:cNvGrpSpPr/>
          <p:nvPr/>
        </p:nvGrpSpPr>
        <p:grpSpPr>
          <a:xfrm>
            <a:off x="6629400" y="4868490"/>
            <a:ext cx="2087880" cy="1813560"/>
            <a:chOff x="4861560" y="1844040"/>
            <a:chExt cx="2087880" cy="1813560"/>
          </a:xfrm>
        </p:grpSpPr>
        <p:sp>
          <p:nvSpPr>
            <p:cNvPr id="134" name="Google Shape;134;p1"/>
            <p:cNvSpPr/>
            <p:nvPr/>
          </p:nvSpPr>
          <p:spPr>
            <a:xfrm>
              <a:off x="4861560" y="1844040"/>
              <a:ext cx="2087880" cy="1813560"/>
            </a:xfrm>
            <a:prstGeom prst="rect">
              <a:avLst/>
            </a:prstGeom>
            <a:solidFill>
              <a:schemeClr val="lt1"/>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 logo of the world meteorological organization&#10;&#10;Description automatically generated" id="135" name="Google Shape;135;p1"/>
            <p:cNvPicPr preferRelativeResize="0"/>
            <p:nvPr/>
          </p:nvPicPr>
          <p:blipFill rotWithShape="1">
            <a:blip r:embed="rId3">
              <a:alphaModFix/>
            </a:blip>
            <a:srcRect b="0" l="0" r="0" t="0"/>
            <a:stretch/>
          </p:blipFill>
          <p:spPr>
            <a:xfrm>
              <a:off x="4992385" y="2057554"/>
              <a:ext cx="1797050" cy="1428750"/>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467F"/>
              </a:buClr>
              <a:buSzPts val="3600"/>
              <a:buFont typeface="Quattrocento Sans"/>
              <a:buNone/>
            </a:pPr>
            <a:r>
              <a:rPr b="1" lang="en-US" sz="3600">
                <a:solidFill>
                  <a:srgbClr val="00467F"/>
                </a:solidFill>
                <a:latin typeface="Quattrocento Sans"/>
                <a:ea typeface="Quattrocento Sans"/>
                <a:cs typeface="Quattrocento Sans"/>
                <a:sym typeface="Quattrocento Sans"/>
              </a:rPr>
              <a:t>WMO Space Programme</a:t>
            </a:r>
            <a:endParaRPr b="1" sz="3600">
              <a:solidFill>
                <a:srgbClr val="00467F"/>
              </a:solidFill>
              <a:latin typeface="Quattrocento Sans"/>
              <a:ea typeface="Quattrocento Sans"/>
              <a:cs typeface="Quattrocento Sans"/>
              <a:sym typeface="Quattrocento Sans"/>
            </a:endParaRPr>
          </a:p>
        </p:txBody>
      </p:sp>
      <p:sp>
        <p:nvSpPr>
          <p:cNvPr id="142" name="Google Shape;142;p2"/>
          <p:cNvSpPr txBox="1"/>
          <p:nvPr>
            <p:ph idx="1" type="body"/>
          </p:nvPr>
        </p:nvSpPr>
        <p:spPr>
          <a:xfrm>
            <a:off x="964915" y="1842018"/>
            <a:ext cx="7758461" cy="412301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sz="2400">
                <a:latin typeface="Arial"/>
                <a:ea typeface="Arial"/>
                <a:cs typeface="Arial"/>
                <a:sym typeface="Arial"/>
              </a:rPr>
              <a:t>Requirements and framework for an </a:t>
            </a:r>
            <a:r>
              <a:rPr b="1" lang="en-US" sz="2400">
                <a:latin typeface="Arial"/>
                <a:ea typeface="Arial"/>
                <a:cs typeface="Arial"/>
                <a:sym typeface="Arial"/>
              </a:rPr>
              <a:t>integrated space-based observing system </a:t>
            </a:r>
            <a:r>
              <a:rPr lang="en-US" sz="2400">
                <a:latin typeface="Arial"/>
                <a:ea typeface="Arial"/>
                <a:cs typeface="Arial"/>
                <a:sym typeface="Arial"/>
              </a:rPr>
              <a:t>as part of WIGOS</a:t>
            </a:r>
            <a:endParaRPr/>
          </a:p>
          <a:p>
            <a:pPr indent="-228600" lvl="0" marL="228600" rtl="0" algn="l">
              <a:lnSpc>
                <a:spcPct val="90000"/>
              </a:lnSpc>
              <a:spcBef>
                <a:spcPts val="2000"/>
              </a:spcBef>
              <a:spcAft>
                <a:spcPts val="0"/>
              </a:spcAft>
              <a:buClr>
                <a:schemeClr val="dk1"/>
              </a:buClr>
              <a:buSzPts val="2400"/>
              <a:buChar char="•"/>
            </a:pPr>
            <a:r>
              <a:rPr lang="en-US" sz="2400">
                <a:latin typeface="Arial"/>
                <a:ea typeface="Arial"/>
                <a:cs typeface="Arial"/>
                <a:sym typeface="Arial"/>
              </a:rPr>
              <a:t>Availability and </a:t>
            </a:r>
            <a:r>
              <a:rPr b="1" lang="en-US" sz="2400">
                <a:latin typeface="Arial"/>
                <a:ea typeface="Arial"/>
                <a:cs typeface="Arial"/>
                <a:sym typeface="Arial"/>
              </a:rPr>
              <a:t>Use of Satellite Data and Products</a:t>
            </a:r>
            <a:endParaRPr/>
          </a:p>
          <a:p>
            <a:pPr indent="-228600" lvl="0" marL="228600" rtl="0" algn="l">
              <a:lnSpc>
                <a:spcPct val="90000"/>
              </a:lnSpc>
              <a:spcBef>
                <a:spcPts val="2000"/>
              </a:spcBef>
              <a:spcAft>
                <a:spcPts val="0"/>
              </a:spcAft>
              <a:buClr>
                <a:schemeClr val="dk1"/>
              </a:buClr>
              <a:buSzPts val="2400"/>
              <a:buChar char="•"/>
            </a:pPr>
            <a:r>
              <a:rPr b="1" lang="en-US" sz="2400">
                <a:latin typeface="Arial"/>
                <a:ea typeface="Arial"/>
                <a:cs typeface="Arial"/>
                <a:sym typeface="Arial"/>
              </a:rPr>
              <a:t>Capacity Building </a:t>
            </a:r>
            <a:r>
              <a:rPr lang="en-US" sz="2400">
                <a:latin typeface="Arial"/>
                <a:ea typeface="Arial"/>
                <a:cs typeface="Arial"/>
                <a:sym typeface="Arial"/>
              </a:rPr>
              <a:t>and User Engagement</a:t>
            </a:r>
            <a:endParaRPr/>
          </a:p>
          <a:p>
            <a:pPr indent="-228600" lvl="0" marL="228600" rtl="0" algn="l">
              <a:lnSpc>
                <a:spcPct val="90000"/>
              </a:lnSpc>
              <a:spcBef>
                <a:spcPts val="2000"/>
              </a:spcBef>
              <a:spcAft>
                <a:spcPts val="0"/>
              </a:spcAft>
              <a:buClr>
                <a:schemeClr val="dk1"/>
              </a:buClr>
              <a:buSzPts val="2400"/>
              <a:buChar char="•"/>
            </a:pPr>
            <a:r>
              <a:rPr b="1" lang="en-US" sz="2400">
                <a:latin typeface="Arial"/>
                <a:ea typeface="Arial"/>
                <a:cs typeface="Arial"/>
                <a:sym typeface="Arial"/>
              </a:rPr>
              <a:t>Space Weather </a:t>
            </a:r>
            <a:r>
              <a:rPr lang="en-US" sz="2400">
                <a:latin typeface="Arial"/>
                <a:ea typeface="Arial"/>
                <a:cs typeface="Arial"/>
                <a:sym typeface="Arial"/>
              </a:rPr>
              <a:t>Coordination</a:t>
            </a:r>
            <a:endParaRPr/>
          </a:p>
          <a:p>
            <a:pPr indent="-228600" lvl="0" marL="228600" rtl="0" algn="l">
              <a:lnSpc>
                <a:spcPct val="90000"/>
              </a:lnSpc>
              <a:spcBef>
                <a:spcPts val="2000"/>
              </a:spcBef>
              <a:spcAft>
                <a:spcPts val="0"/>
              </a:spcAft>
              <a:buClr>
                <a:schemeClr val="dk1"/>
              </a:buClr>
              <a:buSzPts val="2400"/>
              <a:buChar char="•"/>
            </a:pPr>
            <a:r>
              <a:rPr b="1" lang="en-US" sz="2400">
                <a:latin typeface="Arial"/>
                <a:ea typeface="Arial"/>
                <a:cs typeface="Arial"/>
                <a:sym typeface="Arial"/>
              </a:rPr>
              <a:t>Radio Frequency </a:t>
            </a:r>
            <a:r>
              <a:rPr lang="en-US" sz="2400">
                <a:latin typeface="Arial"/>
                <a:ea typeface="Arial"/>
                <a:cs typeface="Arial"/>
                <a:sym typeface="Arial"/>
              </a:rPr>
              <a:t>Coordination</a:t>
            </a:r>
            <a:endParaRPr sz="2400">
              <a:solidFill>
                <a:srgbClr val="2F2F2F"/>
              </a:solidFill>
              <a:latin typeface="Arial"/>
              <a:ea typeface="Arial"/>
              <a:cs typeface="Arial"/>
              <a:sym typeface="Arial"/>
            </a:endParaRPr>
          </a:p>
          <a:p>
            <a:pPr indent="0" lvl="0" marL="0" rtl="0" algn="l">
              <a:lnSpc>
                <a:spcPct val="90000"/>
              </a:lnSpc>
              <a:spcBef>
                <a:spcPts val="2000"/>
              </a:spcBef>
              <a:spcAft>
                <a:spcPts val="0"/>
              </a:spcAft>
              <a:buClr>
                <a:schemeClr val="dk1"/>
              </a:buClr>
              <a:buSzPts val="2400"/>
              <a:buNone/>
            </a:pPr>
            <a:r>
              <a:t/>
            </a:r>
            <a:endParaRPr i="0" sz="2400">
              <a:solidFill>
                <a:srgbClr val="2F2F2F"/>
              </a:solidFill>
              <a:latin typeface="Arial"/>
              <a:ea typeface="Arial"/>
              <a:cs typeface="Arial"/>
              <a:sym typeface="Arial"/>
            </a:endParaRPr>
          </a:p>
          <a:p>
            <a:pPr indent="-76200" lvl="0" marL="228600" rtl="0" algn="l">
              <a:lnSpc>
                <a:spcPct val="90000"/>
              </a:lnSpc>
              <a:spcBef>
                <a:spcPts val="2000"/>
              </a:spcBef>
              <a:spcAft>
                <a:spcPts val="0"/>
              </a:spcAft>
              <a:buClr>
                <a:schemeClr val="dk1"/>
              </a:buClr>
              <a:buSzPts val="2400"/>
              <a:buNone/>
            </a:pPr>
            <a:r>
              <a:t/>
            </a:r>
            <a:endParaRPr sz="2400">
              <a:latin typeface="Arial"/>
              <a:ea typeface="Arial"/>
              <a:cs typeface="Arial"/>
              <a:sym typeface="Arial"/>
            </a:endParaRPr>
          </a:p>
        </p:txBody>
      </p:sp>
      <p:pic>
        <p:nvPicPr>
          <p:cNvPr descr="A view of the earth from space&#10;&#10;Description automatically generated with medium confidence" id="143" name="Google Shape;143;p2"/>
          <p:cNvPicPr preferRelativeResize="0"/>
          <p:nvPr/>
        </p:nvPicPr>
        <p:blipFill rotWithShape="1">
          <a:blip r:embed="rId3">
            <a:alphaModFix/>
          </a:blip>
          <a:srcRect b="0" l="18750" r="18749" t="0"/>
          <a:stretch/>
        </p:blipFill>
        <p:spPr>
          <a:xfrm>
            <a:off x="8850091" y="0"/>
            <a:ext cx="5289550" cy="6858000"/>
          </a:xfrm>
          <a:prstGeom prst="rect">
            <a:avLst/>
          </a:prstGeom>
          <a:solidFill>
            <a:srgbClr val="D8D8D8"/>
          </a:solid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3"/>
          <p:cNvSpPr/>
          <p:nvPr/>
        </p:nvSpPr>
        <p:spPr>
          <a:xfrm>
            <a:off x="532701" y="2941785"/>
            <a:ext cx="11130452" cy="39428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0" name="Google Shape;150;p3"/>
          <p:cNvSpPr/>
          <p:nvPr/>
        </p:nvSpPr>
        <p:spPr>
          <a:xfrm>
            <a:off x="532701" y="3483084"/>
            <a:ext cx="11130452" cy="39428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1" name="Google Shape;151;p3"/>
          <p:cNvSpPr/>
          <p:nvPr/>
        </p:nvSpPr>
        <p:spPr>
          <a:xfrm>
            <a:off x="532701" y="4024383"/>
            <a:ext cx="11130452" cy="39428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2" name="Google Shape;152;p3"/>
          <p:cNvSpPr/>
          <p:nvPr/>
        </p:nvSpPr>
        <p:spPr>
          <a:xfrm>
            <a:off x="532701" y="4570756"/>
            <a:ext cx="11130452" cy="39428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3" name="Google Shape;153;p3"/>
          <p:cNvSpPr/>
          <p:nvPr/>
        </p:nvSpPr>
        <p:spPr>
          <a:xfrm>
            <a:off x="532701" y="5117129"/>
            <a:ext cx="11130452" cy="39428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4" name="Google Shape;154;p3"/>
          <p:cNvSpPr/>
          <p:nvPr/>
        </p:nvSpPr>
        <p:spPr>
          <a:xfrm>
            <a:off x="532701" y="2400486"/>
            <a:ext cx="11130452" cy="39428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5" name="Google Shape;155;p3"/>
          <p:cNvSpPr txBox="1"/>
          <p:nvPr>
            <p:ph type="title"/>
          </p:nvPr>
        </p:nvSpPr>
        <p:spPr>
          <a:xfrm>
            <a:off x="838200" y="365126"/>
            <a:ext cx="10515600" cy="870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3200"/>
              <a:buFont typeface="Quattrocento Sans"/>
              <a:buNone/>
            </a:pPr>
            <a:r>
              <a:rPr b="1" lang="en-US" sz="3200">
                <a:solidFill>
                  <a:srgbClr val="002060"/>
                </a:solidFill>
                <a:latin typeface="Quattrocento Sans"/>
                <a:ea typeface="Quattrocento Sans"/>
                <a:cs typeface="Quattrocento Sans"/>
                <a:sym typeface="Quattrocento Sans"/>
              </a:rPr>
              <a:t>WMO: Weather, climate, water applications</a:t>
            </a:r>
            <a:br>
              <a:rPr lang="en-US" sz="3200">
                <a:latin typeface="Quattrocento Sans"/>
                <a:ea typeface="Quattrocento Sans"/>
                <a:cs typeface="Quattrocento Sans"/>
                <a:sym typeface="Quattrocento Sans"/>
              </a:rPr>
            </a:br>
            <a:r>
              <a:rPr i="1" lang="en-US" sz="2400">
                <a:latin typeface="Quattrocento Sans"/>
                <a:ea typeface="Quattrocento Sans"/>
                <a:cs typeface="Quattrocento Sans"/>
                <a:sym typeface="Quattrocento Sans"/>
              </a:rPr>
              <a:t>Drivers of an Earth System approach</a:t>
            </a:r>
            <a:endParaRPr/>
          </a:p>
        </p:txBody>
      </p:sp>
      <p:sp>
        <p:nvSpPr>
          <p:cNvPr id="156" name="Google Shape;156;p3"/>
          <p:cNvSpPr txBox="1"/>
          <p:nvPr/>
        </p:nvSpPr>
        <p:spPr>
          <a:xfrm>
            <a:off x="-61297" y="6642556"/>
            <a:ext cx="2768707" cy="21544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Play"/>
                <a:ea typeface="Play"/>
                <a:cs typeface="Play"/>
                <a:sym typeface="Play"/>
              </a:rPr>
              <a:t>Photos: Various authors, WMO Calendar Competition 2024, </a:t>
            </a:r>
            <a:r>
              <a:rPr b="0" i="0" lang="en-US" sz="800" u="sng" cap="none" strike="noStrike">
                <a:solidFill>
                  <a:srgbClr val="000000"/>
                </a:solidFill>
                <a:latin typeface="Play"/>
                <a:ea typeface="Play"/>
                <a:cs typeface="Play"/>
                <a:sym typeface="Play"/>
                <a:hlinkClick r:id="rId3">
                  <a:extLst>
                    <a:ext uri="{A12FA001-AC4F-418D-AE19-62706E023703}">
                      <ahyp:hlinkClr val="tx"/>
                    </a:ext>
                  </a:extLst>
                </a:hlinkClick>
              </a:rPr>
              <a:t>cc</a:t>
            </a:r>
            <a:endParaRPr b="0" i="0" sz="800" u="none" cap="none" strike="noStrike">
              <a:solidFill>
                <a:srgbClr val="000000"/>
              </a:solidFill>
              <a:latin typeface="Play"/>
              <a:ea typeface="Play"/>
              <a:cs typeface="Play"/>
              <a:sym typeface="Play"/>
            </a:endParaRPr>
          </a:p>
        </p:txBody>
      </p:sp>
      <p:pic>
        <p:nvPicPr>
          <p:cNvPr descr="A bus driving through a flooded area&#10;&#10;Description automatically generated" id="157" name="Google Shape;157;p3"/>
          <p:cNvPicPr preferRelativeResize="0"/>
          <p:nvPr/>
        </p:nvPicPr>
        <p:blipFill rotWithShape="1">
          <a:blip r:embed="rId4">
            <a:alphaModFix/>
          </a:blip>
          <a:srcRect b="0" l="0" r="0" t="0"/>
          <a:stretch/>
        </p:blipFill>
        <p:spPr>
          <a:xfrm>
            <a:off x="4910742" y="1690688"/>
            <a:ext cx="1952380" cy="4441666"/>
          </a:xfrm>
          <a:prstGeom prst="rect">
            <a:avLst/>
          </a:prstGeom>
          <a:noFill/>
          <a:ln>
            <a:noFill/>
          </a:ln>
        </p:spPr>
      </p:pic>
      <p:pic>
        <p:nvPicPr>
          <p:cNvPr descr="A city in the fog&#10;&#10;Description automatically generated" id="158" name="Google Shape;158;p3"/>
          <p:cNvPicPr preferRelativeResize="0"/>
          <p:nvPr/>
        </p:nvPicPr>
        <p:blipFill rotWithShape="1">
          <a:blip r:embed="rId5">
            <a:alphaModFix/>
          </a:blip>
          <a:srcRect b="0" l="0" r="0" t="0"/>
          <a:stretch/>
        </p:blipFill>
        <p:spPr>
          <a:xfrm>
            <a:off x="6952894" y="1690688"/>
            <a:ext cx="1971667" cy="4441666"/>
          </a:xfrm>
          <a:prstGeom prst="rect">
            <a:avLst/>
          </a:prstGeom>
          <a:noFill/>
          <a:ln>
            <a:noFill/>
          </a:ln>
        </p:spPr>
      </p:pic>
      <p:pic>
        <p:nvPicPr>
          <p:cNvPr descr="A lightning striking the sky&#10;&#10;Description automatically generated with medium confidence" id="159" name="Google Shape;159;p3"/>
          <p:cNvPicPr preferRelativeResize="0"/>
          <p:nvPr/>
        </p:nvPicPr>
        <p:blipFill rotWithShape="1">
          <a:blip r:embed="rId6">
            <a:alphaModFix/>
          </a:blip>
          <a:srcRect b="0" l="0" r="0" t="0"/>
          <a:stretch/>
        </p:blipFill>
        <p:spPr>
          <a:xfrm>
            <a:off x="821422" y="1690691"/>
            <a:ext cx="1952380" cy="4441664"/>
          </a:xfrm>
          <a:prstGeom prst="rect">
            <a:avLst/>
          </a:prstGeom>
          <a:noFill/>
          <a:ln>
            <a:noFill/>
          </a:ln>
        </p:spPr>
      </p:pic>
      <p:pic>
        <p:nvPicPr>
          <p:cNvPr descr="A house on a small island&#10;&#10;Description automatically generated" id="160" name="Google Shape;160;p3"/>
          <p:cNvPicPr preferRelativeResize="0"/>
          <p:nvPr/>
        </p:nvPicPr>
        <p:blipFill rotWithShape="1">
          <a:blip r:embed="rId7">
            <a:alphaModFix/>
          </a:blip>
          <a:srcRect b="0" l="0" r="0" t="0"/>
          <a:stretch/>
        </p:blipFill>
        <p:spPr>
          <a:xfrm>
            <a:off x="2866082" y="1690689"/>
            <a:ext cx="1952380" cy="4441665"/>
          </a:xfrm>
          <a:prstGeom prst="rect">
            <a:avLst/>
          </a:prstGeom>
          <a:noFill/>
          <a:ln>
            <a:noFill/>
          </a:ln>
        </p:spPr>
      </p:pic>
      <p:sp>
        <p:nvSpPr>
          <p:cNvPr id="161" name="Google Shape;161;p3"/>
          <p:cNvSpPr txBox="1"/>
          <p:nvPr/>
        </p:nvSpPr>
        <p:spPr>
          <a:xfrm>
            <a:off x="881608" y="1730508"/>
            <a:ext cx="130061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Arial"/>
              <a:buNone/>
            </a:pPr>
            <a:r>
              <a:rPr b="1" i="0" lang="en-US" sz="2400" u="none" cap="none" strike="noStrike">
                <a:solidFill>
                  <a:srgbClr val="FFFFFF"/>
                </a:solidFill>
                <a:latin typeface="Play"/>
                <a:ea typeface="Play"/>
                <a:cs typeface="Play"/>
                <a:sym typeface="Play"/>
              </a:rPr>
              <a:t>Weather</a:t>
            </a:r>
            <a:endParaRPr/>
          </a:p>
        </p:txBody>
      </p:sp>
      <p:sp>
        <p:nvSpPr>
          <p:cNvPr id="162" name="Google Shape;162;p3"/>
          <p:cNvSpPr txBox="1"/>
          <p:nvPr/>
        </p:nvSpPr>
        <p:spPr>
          <a:xfrm>
            <a:off x="2912430" y="1730508"/>
            <a:ext cx="122482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Arial"/>
              <a:buNone/>
            </a:pPr>
            <a:r>
              <a:rPr b="1" i="0" lang="en-US" sz="2400" u="none" cap="none" strike="noStrike">
                <a:solidFill>
                  <a:srgbClr val="FFFFFF"/>
                </a:solidFill>
                <a:latin typeface="Play"/>
                <a:ea typeface="Play"/>
                <a:cs typeface="Play"/>
                <a:sym typeface="Play"/>
              </a:rPr>
              <a:t>Climate</a:t>
            </a:r>
            <a:endParaRPr/>
          </a:p>
        </p:txBody>
      </p:sp>
      <p:sp>
        <p:nvSpPr>
          <p:cNvPr id="163" name="Google Shape;163;p3"/>
          <p:cNvSpPr txBox="1"/>
          <p:nvPr/>
        </p:nvSpPr>
        <p:spPr>
          <a:xfrm>
            <a:off x="4941790" y="1730508"/>
            <a:ext cx="972126"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Arial"/>
              <a:buNone/>
            </a:pPr>
            <a:r>
              <a:rPr b="1" i="0" lang="en-US" sz="2400" u="none" cap="none" strike="noStrike">
                <a:solidFill>
                  <a:srgbClr val="FFFFFF"/>
                </a:solidFill>
                <a:latin typeface="Play"/>
                <a:ea typeface="Play"/>
                <a:cs typeface="Play"/>
                <a:sym typeface="Play"/>
              </a:rPr>
              <a:t>Water</a:t>
            </a:r>
            <a:endParaRPr/>
          </a:p>
        </p:txBody>
      </p:sp>
      <p:sp>
        <p:nvSpPr>
          <p:cNvPr id="164" name="Google Shape;164;p3"/>
          <p:cNvSpPr txBox="1"/>
          <p:nvPr/>
        </p:nvSpPr>
        <p:spPr>
          <a:xfrm>
            <a:off x="6966601" y="1737598"/>
            <a:ext cx="1771191"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7F7F7F"/>
              </a:buClr>
              <a:buSzPts val="2000"/>
              <a:buFont typeface="Arial"/>
              <a:buNone/>
            </a:pPr>
            <a:r>
              <a:rPr b="0" i="0" lang="en-US" sz="2000" u="none" cap="none" strike="noStrike">
                <a:solidFill>
                  <a:srgbClr val="7F7F7F"/>
                </a:solidFill>
                <a:latin typeface="Play"/>
                <a:ea typeface="Play"/>
                <a:cs typeface="Play"/>
                <a:sym typeface="Play"/>
              </a:rPr>
              <a:t>Related </a:t>
            </a:r>
            <a:endParaRPr/>
          </a:p>
          <a:p>
            <a:pPr indent="0" lvl="0" marL="0" marR="0" rtl="0" algn="l">
              <a:lnSpc>
                <a:spcPct val="100000"/>
              </a:lnSpc>
              <a:spcBef>
                <a:spcPts val="0"/>
              </a:spcBef>
              <a:spcAft>
                <a:spcPts val="0"/>
              </a:spcAft>
              <a:buClr>
                <a:srgbClr val="7F7F7F"/>
              </a:buClr>
              <a:buSzPts val="2000"/>
              <a:buFont typeface="Arial"/>
              <a:buNone/>
            </a:pPr>
            <a:r>
              <a:rPr b="1" i="0" lang="en-US" sz="2000" u="none" cap="none" strike="noStrike">
                <a:solidFill>
                  <a:srgbClr val="7F7F7F"/>
                </a:solidFill>
                <a:latin typeface="Play"/>
                <a:ea typeface="Play"/>
                <a:cs typeface="Play"/>
                <a:sym typeface="Play"/>
              </a:rPr>
              <a:t>Environmental</a:t>
            </a:r>
            <a:endParaRPr/>
          </a:p>
          <a:p>
            <a:pPr indent="0" lvl="0" marL="0" marR="0" rtl="0" algn="l">
              <a:lnSpc>
                <a:spcPct val="100000"/>
              </a:lnSpc>
              <a:spcBef>
                <a:spcPts val="0"/>
              </a:spcBef>
              <a:spcAft>
                <a:spcPts val="0"/>
              </a:spcAft>
              <a:buClr>
                <a:srgbClr val="7F7F7F"/>
              </a:buClr>
              <a:buSzPts val="2000"/>
              <a:buFont typeface="Arial"/>
              <a:buNone/>
            </a:pPr>
            <a:r>
              <a:rPr b="0" i="0" lang="en-US" sz="2000" u="none" cap="none" strike="noStrike">
                <a:solidFill>
                  <a:srgbClr val="7F7F7F"/>
                </a:solidFill>
                <a:latin typeface="Play"/>
                <a:ea typeface="Play"/>
                <a:cs typeface="Play"/>
                <a:sym typeface="Play"/>
              </a:rPr>
              <a:t>Services</a:t>
            </a:r>
            <a:endParaRPr/>
          </a:p>
        </p:txBody>
      </p:sp>
      <p:sp>
        <p:nvSpPr>
          <p:cNvPr id="165" name="Google Shape;165;p3"/>
          <p:cNvSpPr txBox="1"/>
          <p:nvPr/>
        </p:nvSpPr>
        <p:spPr>
          <a:xfrm>
            <a:off x="6947610" y="5663502"/>
            <a:ext cx="197695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200"/>
              <a:buFont typeface="Arial"/>
              <a:buNone/>
            </a:pPr>
            <a:r>
              <a:rPr b="0" i="0" lang="en-US" sz="1200" u="none" cap="none" strike="noStrike">
                <a:solidFill>
                  <a:srgbClr val="FFFFFF"/>
                </a:solidFill>
                <a:latin typeface="Play"/>
                <a:ea typeface="Play"/>
                <a:cs typeface="Play"/>
                <a:sym typeface="Play"/>
              </a:rPr>
              <a:t>e.g., quality of air, water, soil; </a:t>
            </a:r>
            <a:endParaRPr/>
          </a:p>
          <a:p>
            <a:pPr indent="0" lvl="0" marL="0" marR="0" rtl="0" algn="l">
              <a:lnSpc>
                <a:spcPct val="100000"/>
              </a:lnSpc>
              <a:spcBef>
                <a:spcPts val="0"/>
              </a:spcBef>
              <a:spcAft>
                <a:spcPts val="0"/>
              </a:spcAft>
              <a:buClr>
                <a:srgbClr val="FFFFFF"/>
              </a:buClr>
              <a:buSzPts val="1200"/>
              <a:buFont typeface="Arial"/>
              <a:buNone/>
            </a:pPr>
            <a:r>
              <a:rPr b="0" i="0" lang="en-US" sz="1200" u="none" cap="none" strike="noStrike">
                <a:solidFill>
                  <a:srgbClr val="FFFFFF"/>
                </a:solidFill>
                <a:latin typeface="Play"/>
                <a:ea typeface="Play"/>
                <a:cs typeface="Play"/>
                <a:sym typeface="Play"/>
              </a:rPr>
              <a:t>space weather</a:t>
            </a:r>
            <a:endParaRPr/>
          </a:p>
        </p:txBody>
      </p:sp>
      <p:grpSp>
        <p:nvGrpSpPr>
          <p:cNvPr id="166" name="Google Shape;166;p3"/>
          <p:cNvGrpSpPr/>
          <p:nvPr/>
        </p:nvGrpSpPr>
        <p:grpSpPr>
          <a:xfrm>
            <a:off x="9135611" y="904137"/>
            <a:ext cx="2527542" cy="5884207"/>
            <a:chOff x="9135611" y="904137"/>
            <a:chExt cx="2527542" cy="5884207"/>
          </a:xfrm>
        </p:grpSpPr>
        <p:sp>
          <p:nvSpPr>
            <p:cNvPr id="167" name="Google Shape;167;p3"/>
            <p:cNvSpPr txBox="1"/>
            <p:nvPr/>
          </p:nvSpPr>
          <p:spPr>
            <a:xfrm>
              <a:off x="9339403" y="2231990"/>
              <a:ext cx="2323750" cy="335906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1" lang="en-US" sz="2400" u="none" cap="none" strike="noStrike">
                  <a:solidFill>
                    <a:srgbClr val="000000"/>
                  </a:solidFill>
                  <a:latin typeface="Play"/>
                  <a:ea typeface="Play"/>
                  <a:cs typeface="Play"/>
                  <a:sym typeface="Play"/>
                </a:rPr>
                <a:t>Atmosphere</a:t>
              </a:r>
              <a:endParaRPr/>
            </a:p>
            <a:p>
              <a:pPr indent="0" lvl="0" marL="0" marR="0" rtl="0" algn="l">
                <a:lnSpc>
                  <a:spcPct val="150000"/>
                </a:lnSpc>
                <a:spcBef>
                  <a:spcPts val="0"/>
                </a:spcBef>
                <a:spcAft>
                  <a:spcPts val="0"/>
                </a:spcAft>
                <a:buClr>
                  <a:srgbClr val="000000"/>
                </a:buClr>
                <a:buSzPts val="2400"/>
                <a:buFont typeface="Arial"/>
                <a:buNone/>
              </a:pPr>
              <a:r>
                <a:rPr b="0" i="1" lang="en-US" sz="2400" u="none" cap="none" strike="noStrike">
                  <a:solidFill>
                    <a:srgbClr val="000000"/>
                  </a:solidFill>
                  <a:latin typeface="Play"/>
                  <a:ea typeface="Play"/>
                  <a:cs typeface="Play"/>
                  <a:sym typeface="Play"/>
                </a:rPr>
                <a:t>Hydrology</a:t>
              </a:r>
              <a:endParaRPr/>
            </a:p>
            <a:p>
              <a:pPr indent="0" lvl="0" marL="0" marR="0" rtl="0" algn="l">
                <a:lnSpc>
                  <a:spcPct val="150000"/>
                </a:lnSpc>
                <a:spcBef>
                  <a:spcPts val="0"/>
                </a:spcBef>
                <a:spcAft>
                  <a:spcPts val="0"/>
                </a:spcAft>
                <a:buClr>
                  <a:srgbClr val="000000"/>
                </a:buClr>
                <a:buSzPts val="2400"/>
                <a:buFont typeface="Arial"/>
                <a:buNone/>
              </a:pPr>
              <a:r>
                <a:rPr b="0" i="1" lang="en-US" sz="2400" u="none" cap="none" strike="noStrike">
                  <a:solidFill>
                    <a:srgbClr val="000000"/>
                  </a:solidFill>
                  <a:latin typeface="Play"/>
                  <a:ea typeface="Play"/>
                  <a:cs typeface="Play"/>
                  <a:sym typeface="Play"/>
                </a:rPr>
                <a:t>Cryosphere</a:t>
              </a:r>
              <a:endParaRPr/>
            </a:p>
            <a:p>
              <a:pPr indent="0" lvl="0" marL="0" marR="0" rtl="0" algn="l">
                <a:lnSpc>
                  <a:spcPct val="150000"/>
                </a:lnSpc>
                <a:spcBef>
                  <a:spcPts val="0"/>
                </a:spcBef>
                <a:spcAft>
                  <a:spcPts val="0"/>
                </a:spcAft>
                <a:buClr>
                  <a:srgbClr val="000000"/>
                </a:buClr>
                <a:buSzPts val="2400"/>
                <a:buFont typeface="Arial"/>
                <a:buNone/>
              </a:pPr>
              <a:r>
                <a:rPr b="0" i="1" lang="en-US" sz="2400" u="none" cap="none" strike="noStrike">
                  <a:solidFill>
                    <a:srgbClr val="000000"/>
                  </a:solidFill>
                  <a:latin typeface="Play"/>
                  <a:ea typeface="Play"/>
                  <a:cs typeface="Play"/>
                  <a:sym typeface="Play"/>
                </a:rPr>
                <a:t>Ocean</a:t>
              </a:r>
              <a:endParaRPr/>
            </a:p>
            <a:p>
              <a:pPr indent="0" lvl="0" marL="0" marR="0" rtl="0" algn="l">
                <a:lnSpc>
                  <a:spcPct val="150000"/>
                </a:lnSpc>
                <a:spcBef>
                  <a:spcPts val="0"/>
                </a:spcBef>
                <a:spcAft>
                  <a:spcPts val="0"/>
                </a:spcAft>
                <a:buClr>
                  <a:srgbClr val="000000"/>
                </a:buClr>
                <a:buSzPts val="2400"/>
                <a:buFont typeface="Arial"/>
                <a:buNone/>
              </a:pPr>
              <a:r>
                <a:rPr b="0" i="1" lang="en-US" sz="2400" u="none" cap="none" strike="noStrike">
                  <a:solidFill>
                    <a:srgbClr val="000000"/>
                  </a:solidFill>
                  <a:latin typeface="Play"/>
                  <a:ea typeface="Play"/>
                  <a:cs typeface="Play"/>
                  <a:sym typeface="Play"/>
                </a:rPr>
                <a:t>Terrestrial</a:t>
              </a:r>
              <a:endParaRPr/>
            </a:p>
            <a:p>
              <a:pPr indent="0" lvl="0" marL="0" marR="0" rtl="0" algn="l">
                <a:lnSpc>
                  <a:spcPct val="150000"/>
                </a:lnSpc>
                <a:spcBef>
                  <a:spcPts val="0"/>
                </a:spcBef>
                <a:spcAft>
                  <a:spcPts val="0"/>
                </a:spcAft>
                <a:buClr>
                  <a:srgbClr val="000000"/>
                </a:buClr>
                <a:buSzPts val="2400"/>
                <a:buFont typeface="Arial"/>
                <a:buNone/>
              </a:pPr>
              <a:r>
                <a:rPr b="0" i="1" lang="en-US" sz="2400" u="none" cap="none" strike="noStrike">
                  <a:solidFill>
                    <a:srgbClr val="000000"/>
                  </a:solidFill>
                  <a:latin typeface="Play"/>
                  <a:ea typeface="Play"/>
                  <a:cs typeface="Play"/>
                  <a:sym typeface="Play"/>
                </a:rPr>
                <a:t>Space weather</a:t>
              </a:r>
              <a:endParaRPr/>
            </a:p>
          </p:txBody>
        </p:sp>
        <p:sp>
          <p:nvSpPr>
            <p:cNvPr id="168" name="Google Shape;168;p3"/>
            <p:cNvSpPr/>
            <p:nvPr/>
          </p:nvSpPr>
          <p:spPr>
            <a:xfrm>
              <a:off x="9135611" y="904137"/>
              <a:ext cx="2323750" cy="786551"/>
            </a:xfrm>
            <a:prstGeom prst="trapezoid">
              <a:avLst>
                <a:gd fmla="val 58333" name="adj"/>
              </a:avLst>
            </a:prstGeom>
            <a:gradFill>
              <a:gsLst>
                <a:gs pos="0">
                  <a:srgbClr val="213F76"/>
                </a:gs>
                <a:gs pos="50000">
                  <a:srgbClr val="2F5CAB"/>
                </a:gs>
                <a:gs pos="100000">
                  <a:srgbClr val="3A6FCD"/>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9" name="Google Shape;169;p3"/>
            <p:cNvSpPr/>
            <p:nvPr/>
          </p:nvSpPr>
          <p:spPr>
            <a:xfrm rot="10800000">
              <a:off x="9135611" y="6006395"/>
              <a:ext cx="2323750" cy="781949"/>
            </a:xfrm>
            <a:prstGeom prst="trapezoid">
              <a:avLst>
                <a:gd fmla="val 58333" name="adj"/>
              </a:avLst>
            </a:prstGeom>
            <a:gradFill>
              <a:gsLst>
                <a:gs pos="0">
                  <a:srgbClr val="213F76"/>
                </a:gs>
                <a:gs pos="50000">
                  <a:srgbClr val="2F5CAB"/>
                </a:gs>
                <a:gs pos="100000">
                  <a:srgbClr val="3A6FCD"/>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0" name="Google Shape;170;p3"/>
            <p:cNvSpPr txBox="1"/>
            <p:nvPr/>
          </p:nvSpPr>
          <p:spPr>
            <a:xfrm>
              <a:off x="9622461" y="1321357"/>
              <a:ext cx="135005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Arial"/>
                <a:buNone/>
              </a:pPr>
              <a:r>
                <a:rPr b="0" i="0" lang="en-US" sz="1800" u="none" cap="none" strike="noStrike">
                  <a:solidFill>
                    <a:srgbClr val="FFFFFF"/>
                  </a:solidFill>
                  <a:latin typeface="Calibri"/>
                  <a:ea typeface="Calibri"/>
                  <a:cs typeface="Calibri"/>
                  <a:sym typeface="Calibri"/>
                </a:rPr>
                <a:t>space-based</a:t>
              </a:r>
              <a:endParaRPr/>
            </a:p>
          </p:txBody>
        </p:sp>
        <p:sp>
          <p:nvSpPr>
            <p:cNvPr id="171" name="Google Shape;171;p3"/>
            <p:cNvSpPr txBox="1"/>
            <p:nvPr/>
          </p:nvSpPr>
          <p:spPr>
            <a:xfrm>
              <a:off x="9585614" y="6114176"/>
              <a:ext cx="149624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Arial"/>
                <a:buNone/>
              </a:pPr>
              <a:r>
                <a:rPr b="0" i="0" lang="en-US" sz="1800" u="none" cap="none" strike="noStrike">
                  <a:solidFill>
                    <a:srgbClr val="FFFFFF"/>
                  </a:solidFill>
                  <a:latin typeface="Calibri"/>
                  <a:ea typeface="Calibri"/>
                  <a:cs typeface="Calibri"/>
                  <a:sym typeface="Calibri"/>
                </a:rPr>
                <a:t>surface-based</a:t>
              </a:r>
              <a:endParaRPr/>
            </a:p>
          </p:txBody>
        </p:sp>
      </p:grpSp>
      <p:sp>
        <p:nvSpPr>
          <p:cNvPr id="172" name="Google Shape;172;p3"/>
          <p:cNvSpPr txBox="1"/>
          <p:nvPr/>
        </p:nvSpPr>
        <p:spPr>
          <a:xfrm>
            <a:off x="4966231" y="5829487"/>
            <a:ext cx="1506759"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200"/>
              <a:buFont typeface="Arial"/>
              <a:buNone/>
            </a:pPr>
            <a:r>
              <a:rPr b="0" i="0" lang="en-US" sz="1200" u="none" cap="none" strike="noStrike">
                <a:solidFill>
                  <a:srgbClr val="FFFFFF"/>
                </a:solidFill>
                <a:latin typeface="Play"/>
                <a:ea typeface="Play"/>
                <a:cs typeface="Play"/>
                <a:sym typeface="Play"/>
              </a:rPr>
              <a:t>Hydrological services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4"/>
          <p:cNvSpPr/>
          <p:nvPr/>
        </p:nvSpPr>
        <p:spPr>
          <a:xfrm>
            <a:off x="398208" y="163728"/>
            <a:ext cx="11282325" cy="658669"/>
          </a:xfrm>
          <a:prstGeom prst="rect">
            <a:avLst/>
          </a:prstGeom>
          <a:noFill/>
          <a:ln>
            <a:noFill/>
          </a:ln>
        </p:spPr>
        <p:txBody>
          <a:bodyPr anchorCtr="0" anchor="b" bIns="45700" lIns="91425" spcFirstLastPara="1" rIns="91425" wrap="square" tIns="45700">
            <a:normAutofit/>
          </a:bodyPr>
          <a:lstStyle/>
          <a:p>
            <a:pPr indent="0" lvl="0" marL="0" marR="0" rtl="0" algn="l">
              <a:lnSpc>
                <a:spcPct val="104999"/>
              </a:lnSpc>
              <a:spcBef>
                <a:spcPts val="0"/>
              </a:spcBef>
              <a:spcAft>
                <a:spcPts val="0"/>
              </a:spcAft>
              <a:buClr>
                <a:srgbClr val="002060"/>
              </a:buClr>
              <a:buSzPts val="3200"/>
              <a:buFont typeface="Arial"/>
              <a:buNone/>
            </a:pPr>
            <a:r>
              <a:rPr b="1" i="0" lang="en-US" sz="3200" u="none" cap="none" strike="noStrike">
                <a:solidFill>
                  <a:srgbClr val="002060"/>
                </a:solidFill>
                <a:latin typeface="Quattrocento Sans"/>
                <a:ea typeface="Quattrocento Sans"/>
                <a:cs typeface="Quattrocento Sans"/>
                <a:sym typeface="Quattrocento Sans"/>
              </a:rPr>
              <a:t>The vision and concept behind G3W </a:t>
            </a:r>
            <a:endParaRPr b="1" i="0" sz="3200" u="none" cap="none" strike="noStrike">
              <a:solidFill>
                <a:srgbClr val="002060"/>
              </a:solidFill>
              <a:latin typeface="Quattrocento Sans"/>
              <a:ea typeface="Quattrocento Sans"/>
              <a:cs typeface="Quattrocento Sans"/>
              <a:sym typeface="Quattrocento Sans"/>
            </a:endParaRPr>
          </a:p>
        </p:txBody>
      </p:sp>
      <p:sp>
        <p:nvSpPr>
          <p:cNvPr id="178" name="Google Shape;178;p4"/>
          <p:cNvSpPr/>
          <p:nvPr/>
        </p:nvSpPr>
        <p:spPr>
          <a:xfrm>
            <a:off x="505393" y="940754"/>
            <a:ext cx="5590607" cy="658670"/>
          </a:xfrm>
          <a:prstGeom prst="rect">
            <a:avLst/>
          </a:prstGeom>
          <a:noFill/>
          <a:ln>
            <a:noFill/>
          </a:ln>
        </p:spPr>
        <p:txBody>
          <a:bodyPr anchorCtr="0" anchor="t" bIns="45700" lIns="91425" spcFirstLastPara="1" rIns="91425" wrap="square" tIns="45700">
            <a:noAutofit/>
          </a:bodyPr>
          <a:lstStyle/>
          <a:p>
            <a:pPr indent="0" lvl="0" marL="114300" marR="0" rtl="0" algn="l">
              <a:lnSpc>
                <a:spcPct val="9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Global Greenhouse Gas Watch </a:t>
            </a:r>
            <a:r>
              <a:rPr b="0" i="0" lang="en-US" sz="1800" u="none" cap="none" strike="noStrike">
                <a:solidFill>
                  <a:srgbClr val="000000"/>
                </a:solidFill>
                <a:latin typeface="Arial"/>
                <a:ea typeface="Arial"/>
                <a:cs typeface="Arial"/>
                <a:sym typeface="Arial"/>
              </a:rPr>
              <a:t>presented to EC-76, adopted by Cg-19 Congress and </a:t>
            </a:r>
            <a:r>
              <a:rPr b="1" i="0" lang="en-US" sz="1800" u="none" cap="none" strike="noStrike">
                <a:solidFill>
                  <a:srgbClr val="FF0000"/>
                </a:solidFill>
                <a:latin typeface="Arial"/>
                <a:ea typeface="Arial"/>
                <a:cs typeface="Arial"/>
                <a:sym typeface="Arial"/>
              </a:rPr>
              <a:t>endorsed by EC-78</a:t>
            </a:r>
            <a:r>
              <a:rPr b="0" i="0" lang="en-US" sz="1800" u="none" cap="none" strike="noStrike">
                <a:solidFill>
                  <a:srgbClr val="000000"/>
                </a:solidFill>
                <a:latin typeface="Arial"/>
                <a:ea typeface="Arial"/>
                <a:cs typeface="Arial"/>
                <a:sym typeface="Arial"/>
              </a:rPr>
              <a:t>.											</a:t>
            </a:r>
            <a:endParaRPr b="1" i="0" sz="1800" u="none" cap="none" strike="noStrike">
              <a:solidFill>
                <a:srgbClr val="000000"/>
              </a:solidFill>
              <a:latin typeface="Arial"/>
              <a:ea typeface="Arial"/>
              <a:cs typeface="Arial"/>
              <a:sym typeface="Arial"/>
            </a:endParaRPr>
          </a:p>
          <a:p>
            <a:pPr indent="-101600" lvl="0" marL="342900" marR="0" rtl="0" algn="l">
              <a:lnSpc>
                <a:spcPct val="90000"/>
              </a:lnSpc>
              <a:spcBef>
                <a:spcPts val="6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101600" lvl="0" marL="342900" marR="0" rtl="0" algn="l">
              <a:lnSpc>
                <a:spcPct val="90000"/>
              </a:lnSpc>
              <a:spcBef>
                <a:spcPts val="6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pic>
        <p:nvPicPr>
          <p:cNvPr descr="Two globes with continents and continents&#10;&#10;Description automatically generated" id="179" name="Google Shape;179;p4"/>
          <p:cNvPicPr preferRelativeResize="0"/>
          <p:nvPr/>
        </p:nvPicPr>
        <p:blipFill rotWithShape="1">
          <a:blip r:embed="rId3">
            <a:alphaModFix/>
          </a:blip>
          <a:srcRect b="0" l="0" r="0" t="0"/>
          <a:stretch/>
        </p:blipFill>
        <p:spPr>
          <a:xfrm>
            <a:off x="505394" y="6113619"/>
            <a:ext cx="1987125" cy="580653"/>
          </a:xfrm>
          <a:prstGeom prst="rect">
            <a:avLst/>
          </a:prstGeom>
          <a:noFill/>
          <a:ln>
            <a:noFill/>
          </a:ln>
        </p:spPr>
      </p:pic>
      <p:pic>
        <p:nvPicPr>
          <p:cNvPr id="180" name="Google Shape;180;p4"/>
          <p:cNvPicPr preferRelativeResize="0"/>
          <p:nvPr/>
        </p:nvPicPr>
        <p:blipFill rotWithShape="1">
          <a:blip r:embed="rId4">
            <a:alphaModFix/>
          </a:blip>
          <a:srcRect b="0" l="0" r="0" t="0"/>
          <a:stretch/>
        </p:blipFill>
        <p:spPr>
          <a:xfrm>
            <a:off x="-2926" y="3834580"/>
            <a:ext cx="196533" cy="3023419"/>
          </a:xfrm>
          <a:prstGeom prst="rect">
            <a:avLst/>
          </a:prstGeom>
          <a:noFill/>
          <a:ln>
            <a:noFill/>
          </a:ln>
        </p:spPr>
      </p:pic>
      <p:pic>
        <p:nvPicPr>
          <p:cNvPr descr="A document with text and images&#10;&#10;Description automatically generated" id="181" name="Google Shape;181;p4"/>
          <p:cNvPicPr preferRelativeResize="0"/>
          <p:nvPr/>
        </p:nvPicPr>
        <p:blipFill rotWithShape="1">
          <a:blip r:embed="rId5">
            <a:alphaModFix/>
          </a:blip>
          <a:srcRect b="0" l="0" r="0" t="0"/>
          <a:stretch/>
        </p:blipFill>
        <p:spPr>
          <a:xfrm>
            <a:off x="1048419" y="1597840"/>
            <a:ext cx="3057197" cy="4248986"/>
          </a:xfrm>
          <a:prstGeom prst="rect">
            <a:avLst/>
          </a:prstGeom>
          <a:noFill/>
          <a:ln>
            <a:noFill/>
          </a:ln>
          <a:effectLst>
            <a:outerShdw blurRad="292100" rotWithShape="0" algn="tl" dir="2700000" dist="139700">
              <a:srgbClr val="333333">
                <a:alpha val="64705"/>
              </a:srgbClr>
            </a:outerShdw>
          </a:effectLst>
        </p:spPr>
      </p:pic>
      <p:pic>
        <p:nvPicPr>
          <p:cNvPr id="182" name="Google Shape;182;p4"/>
          <p:cNvPicPr preferRelativeResize="0"/>
          <p:nvPr/>
        </p:nvPicPr>
        <p:blipFill rotWithShape="1">
          <a:blip r:embed="rId6">
            <a:alphaModFix/>
          </a:blip>
          <a:srcRect b="0" l="0" r="0" t="0"/>
          <a:stretch/>
        </p:blipFill>
        <p:spPr>
          <a:xfrm>
            <a:off x="9135558" y="53569"/>
            <a:ext cx="3057337" cy="1720163"/>
          </a:xfrm>
          <a:prstGeom prst="rect">
            <a:avLst/>
          </a:prstGeom>
          <a:noFill/>
          <a:ln>
            <a:noFill/>
          </a:ln>
        </p:spPr>
      </p:pic>
      <p:pic>
        <p:nvPicPr>
          <p:cNvPr id="183" name="Google Shape;183;p4"/>
          <p:cNvPicPr preferRelativeResize="0"/>
          <p:nvPr/>
        </p:nvPicPr>
        <p:blipFill rotWithShape="1">
          <a:blip r:embed="rId7">
            <a:alphaModFix/>
          </a:blip>
          <a:srcRect b="0" l="0" r="0" t="0"/>
          <a:stretch/>
        </p:blipFill>
        <p:spPr>
          <a:xfrm>
            <a:off x="6221503" y="885675"/>
            <a:ext cx="3278124" cy="1844802"/>
          </a:xfrm>
          <a:prstGeom prst="rect">
            <a:avLst/>
          </a:prstGeom>
          <a:noFill/>
          <a:ln>
            <a:noFill/>
          </a:ln>
        </p:spPr>
      </p:pic>
      <p:pic>
        <p:nvPicPr>
          <p:cNvPr id="184" name="Google Shape;184;p4"/>
          <p:cNvPicPr preferRelativeResize="0"/>
          <p:nvPr/>
        </p:nvPicPr>
        <p:blipFill rotWithShape="1">
          <a:blip r:embed="rId8">
            <a:alphaModFix/>
          </a:blip>
          <a:srcRect b="0" l="0" r="0" t="0"/>
          <a:stretch/>
        </p:blipFill>
        <p:spPr>
          <a:xfrm>
            <a:off x="9145424" y="2068244"/>
            <a:ext cx="2324111" cy="1494339"/>
          </a:xfrm>
          <a:prstGeom prst="rect">
            <a:avLst/>
          </a:prstGeom>
          <a:noFill/>
          <a:ln>
            <a:noFill/>
          </a:ln>
        </p:spPr>
      </p:pic>
      <p:sp>
        <p:nvSpPr>
          <p:cNvPr id="185" name="Google Shape;185;p4"/>
          <p:cNvSpPr txBox="1"/>
          <p:nvPr/>
        </p:nvSpPr>
        <p:spPr>
          <a:xfrm>
            <a:off x="4960428" y="4430185"/>
            <a:ext cx="7231572"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There is good alignment with </a:t>
            </a:r>
            <a:r>
              <a:rPr b="1" i="0" lang="en-US" sz="1800" u="none" cap="none" strike="noStrike">
                <a:solidFill>
                  <a:srgbClr val="000000"/>
                </a:solidFill>
                <a:latin typeface="Arial"/>
                <a:ea typeface="Arial"/>
                <a:cs typeface="Arial"/>
                <a:sym typeface="Arial"/>
              </a:rPr>
              <a:t>fast-track GHGs information efforts</a:t>
            </a:r>
            <a:r>
              <a:rPr b="0" i="0" lang="en-US" sz="1800" u="none" cap="none" strike="noStrike">
                <a:solidFill>
                  <a:srgbClr val="000000"/>
                </a:solidFill>
                <a:latin typeface="Arial"/>
                <a:ea typeface="Arial"/>
                <a:cs typeface="Arial"/>
                <a:sym typeface="Arial"/>
              </a:rPr>
              <a:t>, such as in EU, JAPAN, US… and </a:t>
            </a:r>
            <a:r>
              <a:rPr b="1" i="0" lang="en-US" sz="1800" u="none" cap="none" strike="noStrike">
                <a:solidFill>
                  <a:srgbClr val="000000"/>
                </a:solidFill>
                <a:latin typeface="Arial"/>
                <a:ea typeface="Arial"/>
                <a:cs typeface="Arial"/>
                <a:sym typeface="Arial"/>
              </a:rPr>
              <a:t>large investments in the space sector</a:t>
            </a:r>
            <a:r>
              <a:rPr b="0" i="0" lang="en-US" sz="1800" u="none" cap="none" strike="noStrike">
                <a:solidFill>
                  <a:srgbClr val="000000"/>
                </a:solidFill>
                <a:latin typeface="Arial"/>
                <a:ea typeface="Arial"/>
                <a:cs typeface="Arial"/>
                <a:sym typeface="Arial"/>
              </a:rPr>
              <a:t>.</a:t>
            </a:r>
            <a:endParaRPr/>
          </a:p>
        </p:txBody>
      </p:sp>
      <p:pic>
        <p:nvPicPr>
          <p:cNvPr descr="A diagram of a business&#10;&#10;Description automatically generated with medium confidence" id="186" name="Google Shape;186;p4"/>
          <p:cNvPicPr preferRelativeResize="0"/>
          <p:nvPr/>
        </p:nvPicPr>
        <p:blipFill rotWithShape="1">
          <a:blip r:embed="rId9">
            <a:alphaModFix/>
          </a:blip>
          <a:srcRect b="0" l="0" r="0" t="0"/>
          <a:stretch/>
        </p:blipFill>
        <p:spPr>
          <a:xfrm>
            <a:off x="6957848" y="5175665"/>
            <a:ext cx="5070995" cy="1342323"/>
          </a:xfrm>
          <a:prstGeom prst="rect">
            <a:avLst/>
          </a:prstGeom>
          <a:noFill/>
          <a:ln>
            <a:noFill/>
          </a:ln>
        </p:spPr>
      </p:pic>
      <p:sp>
        <p:nvSpPr>
          <p:cNvPr id="187" name="Google Shape;187;p4"/>
          <p:cNvSpPr txBox="1"/>
          <p:nvPr/>
        </p:nvSpPr>
        <p:spPr>
          <a:xfrm>
            <a:off x="4653705" y="2845271"/>
            <a:ext cx="4668673"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Substantial </a:t>
            </a:r>
            <a:r>
              <a:rPr b="1" i="0" lang="en-US" sz="1800" u="none" cap="none" strike="noStrike">
                <a:solidFill>
                  <a:srgbClr val="000000"/>
                </a:solidFill>
                <a:latin typeface="Arial"/>
                <a:ea typeface="Arial"/>
                <a:cs typeface="Arial"/>
                <a:sym typeface="Arial"/>
              </a:rPr>
              <a:t>research efforts </a:t>
            </a:r>
            <a:r>
              <a:rPr b="0" i="0" lang="en-US" sz="1800" u="none" cap="none" strike="noStrike">
                <a:solidFill>
                  <a:srgbClr val="000000"/>
                </a:solidFill>
                <a:latin typeface="Arial"/>
                <a:ea typeface="Arial"/>
                <a:cs typeface="Arial"/>
                <a:sym typeface="Arial"/>
              </a:rPr>
              <a:t>have been </a:t>
            </a: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Arial"/>
                <a:ea typeface="Arial"/>
                <a:cs typeface="Arial"/>
                <a:sym typeface="Arial"/>
              </a:rPr>
              <a:t>on-going and will remain </a:t>
            </a:r>
            <a:r>
              <a:rPr b="1" i="0" lang="en-US" sz="1800" u="none" cap="none" strike="noStrike">
                <a:solidFill>
                  <a:srgbClr val="000000"/>
                </a:solidFill>
                <a:latin typeface="Arial"/>
                <a:ea typeface="Arial"/>
                <a:cs typeface="Arial"/>
                <a:sym typeface="Arial"/>
              </a:rPr>
              <a:t>essential</a:t>
            </a:r>
            <a:r>
              <a:rPr b="0" i="0" lang="en-US" sz="1800" u="none" cap="none" strike="noStrike">
                <a:solidFill>
                  <a:srgbClr val="000000"/>
                </a:solidFill>
                <a:latin typeface="Arial"/>
                <a:ea typeface="Arial"/>
                <a:cs typeface="Arial"/>
                <a:sym typeface="Arial"/>
              </a:rPr>
              <a:t>, but </a:t>
            </a:r>
            <a:r>
              <a:rPr b="1" i="0" lang="en-US" sz="1800" u="none" cap="none" strike="noStrike">
                <a:solidFill>
                  <a:srgbClr val="FF0000"/>
                </a:solidFill>
                <a:latin typeface="Arial"/>
                <a:ea typeface="Arial"/>
                <a:cs typeface="Arial"/>
                <a:sym typeface="Arial"/>
              </a:rPr>
              <a:t>transition to sustained operations </a:t>
            </a:r>
            <a:r>
              <a:rPr b="0" i="0" lang="en-US" sz="1800" u="none" cap="none" strike="noStrike">
                <a:solidFill>
                  <a:srgbClr val="000000"/>
                </a:solidFill>
                <a:latin typeface="Arial"/>
                <a:ea typeface="Arial"/>
                <a:cs typeface="Arial"/>
                <a:sym typeface="Arial"/>
              </a:rPr>
              <a:t>is a necessity in the context of the climate crisis.</a:t>
            </a:r>
            <a:endParaRPr/>
          </a:p>
        </p:txBody>
      </p:sp>
      <p:pic>
        <p:nvPicPr>
          <p:cNvPr descr="A satellite orbiting earth in space&#10;&#10;Description automatically generated with medium confidence" id="188" name="Google Shape;188;p4"/>
          <p:cNvPicPr preferRelativeResize="0"/>
          <p:nvPr/>
        </p:nvPicPr>
        <p:blipFill rotWithShape="1">
          <a:blip r:embed="rId10">
            <a:alphaModFix/>
          </a:blip>
          <a:srcRect b="0" l="0" r="0" t="0"/>
          <a:stretch/>
        </p:blipFill>
        <p:spPr>
          <a:xfrm>
            <a:off x="4826146" y="5175666"/>
            <a:ext cx="2024807" cy="151860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descr="A diagram of a company's company&#10;&#10;Description automatically generated" id="193" name="Google Shape;193;p5"/>
          <p:cNvPicPr preferRelativeResize="0"/>
          <p:nvPr/>
        </p:nvPicPr>
        <p:blipFill rotWithShape="1">
          <a:blip r:embed="rId3">
            <a:alphaModFix/>
          </a:blip>
          <a:srcRect b="0" l="0" r="0" t="0"/>
          <a:stretch/>
        </p:blipFill>
        <p:spPr>
          <a:xfrm>
            <a:off x="0" y="0"/>
            <a:ext cx="6482622" cy="5198140"/>
          </a:xfrm>
          <a:prstGeom prst="rect">
            <a:avLst/>
          </a:prstGeom>
          <a:noFill/>
          <a:ln>
            <a:noFill/>
          </a:ln>
        </p:spPr>
      </p:pic>
      <p:sp>
        <p:nvSpPr>
          <p:cNvPr id="194" name="Google Shape;194;p5"/>
          <p:cNvSpPr txBox="1"/>
          <p:nvPr/>
        </p:nvSpPr>
        <p:spPr>
          <a:xfrm>
            <a:off x="6482622" y="794802"/>
            <a:ext cx="5697415" cy="6063198"/>
          </a:xfrm>
          <a:prstGeom prst="rect">
            <a:avLst/>
          </a:prstGeom>
          <a:solidFill>
            <a:srgbClr val="005A9C"/>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000"/>
              <a:buFont typeface="Arial"/>
              <a:buNone/>
            </a:pPr>
            <a:r>
              <a:rPr b="1" i="0" lang="en-US" sz="2000" u="sng" cap="none" strike="noStrike">
                <a:solidFill>
                  <a:srgbClr val="FFFFFF"/>
                </a:solidFill>
                <a:latin typeface="Arial"/>
                <a:ea typeface="Arial"/>
                <a:cs typeface="Arial"/>
                <a:sym typeface="Arial"/>
              </a:rPr>
              <a:t>TT-G3W-Network: </a:t>
            </a:r>
            <a:endParaRPr/>
          </a:p>
          <a:p>
            <a:pPr indent="-342900" lvl="0" marL="342900" marR="0" rtl="0" algn="l">
              <a:lnSpc>
                <a:spcPct val="100000"/>
              </a:lnSpc>
              <a:spcBef>
                <a:spcPts val="0"/>
              </a:spcBef>
              <a:spcAft>
                <a:spcPts val="0"/>
              </a:spcAft>
              <a:buClr>
                <a:srgbClr val="FFFFFF"/>
              </a:buClr>
              <a:buSzPts val="2000"/>
              <a:buFont typeface="Arial"/>
              <a:buChar char="•"/>
            </a:pPr>
            <a:r>
              <a:rPr b="0" i="0" lang="en-US" sz="2000" u="none" cap="none" strike="noStrike">
                <a:solidFill>
                  <a:srgbClr val="FFFFFF"/>
                </a:solidFill>
                <a:latin typeface="Arial"/>
                <a:ea typeface="Arial"/>
                <a:cs typeface="Arial"/>
                <a:sym typeface="Arial"/>
              </a:rPr>
              <a:t>Comprehensive inventory of the GHG Obs, and a Network-design presented to the INFCOM. </a:t>
            </a:r>
            <a:endParaRPr b="0" i="0" sz="20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2000"/>
              <a:buFont typeface="Arial"/>
              <a:buNone/>
            </a:pPr>
            <a:r>
              <a:rPr b="1" i="0" lang="en-US" sz="2000" u="sng" cap="none" strike="noStrike">
                <a:solidFill>
                  <a:srgbClr val="FFFFFF"/>
                </a:solidFill>
                <a:latin typeface="Arial"/>
                <a:ea typeface="Arial"/>
                <a:cs typeface="Arial"/>
                <a:sym typeface="Arial"/>
              </a:rPr>
              <a:t>TT-G3W-Modelling:</a:t>
            </a:r>
            <a:endParaRPr/>
          </a:p>
          <a:p>
            <a:pPr indent="-342900" lvl="0" marL="342900" marR="0" rtl="0" algn="l">
              <a:lnSpc>
                <a:spcPct val="100000"/>
              </a:lnSpc>
              <a:spcBef>
                <a:spcPts val="0"/>
              </a:spcBef>
              <a:spcAft>
                <a:spcPts val="0"/>
              </a:spcAft>
              <a:buClr>
                <a:srgbClr val="FFFFFF"/>
              </a:buClr>
              <a:buSzPts val="2000"/>
              <a:buFont typeface="Arial"/>
              <a:buChar char="•"/>
            </a:pPr>
            <a:r>
              <a:rPr b="0" i="0" lang="en-US" sz="2000" u="none" cap="none" strike="noStrike">
                <a:solidFill>
                  <a:srgbClr val="FFFFFF"/>
                </a:solidFill>
                <a:latin typeface="Arial"/>
                <a:ea typeface="Arial"/>
                <a:cs typeface="Arial"/>
                <a:sym typeface="Arial"/>
              </a:rPr>
              <a:t>WIPPS manual is updated to include G3W operations and recommendations on the methods and protocols for the quality control and verifications of infrastructure outputs are established and presented to the INFCOM. </a:t>
            </a:r>
            <a:endParaRPr b="0" i="0" sz="20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2000"/>
              <a:buFont typeface="Arial"/>
              <a:buNone/>
            </a:pPr>
            <a:r>
              <a:rPr b="1" i="0" lang="en-US" sz="2000" u="sng" cap="none" strike="noStrike">
                <a:solidFill>
                  <a:srgbClr val="FFFFFF"/>
                </a:solidFill>
                <a:latin typeface="Arial"/>
                <a:ea typeface="Arial"/>
                <a:cs typeface="Arial"/>
                <a:sym typeface="Arial"/>
              </a:rPr>
              <a:t>TT-G3W-Data:</a:t>
            </a:r>
            <a:endParaRPr/>
          </a:p>
          <a:p>
            <a:pPr indent="-342900" lvl="0" marL="342900" marR="0" rtl="0" algn="l">
              <a:lnSpc>
                <a:spcPct val="100000"/>
              </a:lnSpc>
              <a:spcBef>
                <a:spcPts val="0"/>
              </a:spcBef>
              <a:spcAft>
                <a:spcPts val="0"/>
              </a:spcAft>
              <a:buClr>
                <a:srgbClr val="FFFFFF"/>
              </a:buClr>
              <a:buSzPts val="2000"/>
              <a:buFont typeface="Arial"/>
              <a:buChar char="•"/>
            </a:pPr>
            <a:r>
              <a:rPr b="0" i="0" lang="en-US" sz="2000" u="none" cap="none" strike="noStrike">
                <a:solidFill>
                  <a:srgbClr val="FFFFFF"/>
                </a:solidFill>
                <a:latin typeface="Arial"/>
                <a:ea typeface="Arial"/>
                <a:cs typeface="Arial"/>
                <a:sym typeface="Arial"/>
              </a:rPr>
              <a:t>Mapping of the current practices related to GHG data characterization, data exchange, data management and data policies.  </a:t>
            </a:r>
            <a:endParaRPr/>
          </a:p>
          <a:p>
            <a:pPr indent="-342900" lvl="0" marL="342900" marR="0" rtl="0" algn="l">
              <a:lnSpc>
                <a:spcPct val="100000"/>
              </a:lnSpc>
              <a:spcBef>
                <a:spcPts val="0"/>
              </a:spcBef>
              <a:spcAft>
                <a:spcPts val="0"/>
              </a:spcAft>
              <a:buClr>
                <a:srgbClr val="FFFFFF"/>
              </a:buClr>
              <a:buSzPts val="2000"/>
              <a:buFont typeface="Arial"/>
              <a:buChar char="•"/>
            </a:pPr>
            <a:r>
              <a:rPr b="0" i="0" lang="en-US" sz="2000" u="none" cap="none" strike="noStrike">
                <a:solidFill>
                  <a:srgbClr val="FFFFFF"/>
                </a:solidFill>
                <a:latin typeface="Arial"/>
                <a:ea typeface="Arial"/>
                <a:cs typeface="Arial"/>
                <a:sym typeface="Arial"/>
              </a:rPr>
              <a:t>Design of the architecture for global data sharing in support of G3W. </a:t>
            </a:r>
            <a:endParaRPr b="0" i="0" sz="20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FFFFFF"/>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467F"/>
              </a:buClr>
              <a:buSzPts val="3600"/>
              <a:buFont typeface="Quattrocento Sans"/>
              <a:buNone/>
            </a:pPr>
            <a:r>
              <a:rPr b="1" lang="en-US" sz="3600">
                <a:solidFill>
                  <a:srgbClr val="00467F"/>
                </a:solidFill>
                <a:latin typeface="Quattrocento Sans"/>
                <a:ea typeface="Quattrocento Sans"/>
                <a:cs typeface="Quattrocento Sans"/>
                <a:sym typeface="Quattrocento Sans"/>
              </a:rPr>
              <a:t>Polar Space Task Group follow-on</a:t>
            </a:r>
            <a:endParaRPr b="1" sz="3600">
              <a:solidFill>
                <a:srgbClr val="00467F"/>
              </a:solidFill>
              <a:latin typeface="Quattrocento Sans"/>
              <a:ea typeface="Quattrocento Sans"/>
              <a:cs typeface="Quattrocento Sans"/>
              <a:sym typeface="Quattrocento Sans"/>
            </a:endParaRPr>
          </a:p>
        </p:txBody>
      </p:sp>
      <p:sp>
        <p:nvSpPr>
          <p:cNvPr id="201" name="Google Shape;201;p6"/>
          <p:cNvSpPr txBox="1"/>
          <p:nvPr>
            <p:ph idx="1" type="body"/>
          </p:nvPr>
        </p:nvSpPr>
        <p:spPr>
          <a:xfrm>
            <a:off x="838200" y="1492319"/>
            <a:ext cx="10515600" cy="213717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sz="2400">
                <a:latin typeface="Arial"/>
                <a:ea typeface="Arial"/>
                <a:cs typeface="Arial"/>
                <a:sym typeface="Arial"/>
              </a:rPr>
              <a:t>Improving observations of the cryosphere in polar and high-mountain regions needs both meteorological and Earth Observation satellite systems</a:t>
            </a:r>
            <a:endParaRPr/>
          </a:p>
          <a:p>
            <a:pPr indent="-228600" lvl="0" marL="228600" rtl="0" algn="l">
              <a:lnSpc>
                <a:spcPct val="90000"/>
              </a:lnSpc>
              <a:spcBef>
                <a:spcPts val="2000"/>
              </a:spcBef>
              <a:spcAft>
                <a:spcPts val="0"/>
              </a:spcAft>
              <a:buClr>
                <a:srgbClr val="2F2F2F"/>
              </a:buClr>
              <a:buSzPts val="2400"/>
              <a:buChar char="•"/>
            </a:pPr>
            <a:r>
              <a:rPr lang="en-US" sz="2400">
                <a:solidFill>
                  <a:srgbClr val="2F2F2F"/>
                </a:solidFill>
                <a:latin typeface="Arial"/>
                <a:ea typeface="Arial"/>
                <a:cs typeface="Arial"/>
                <a:sym typeface="Arial"/>
              </a:rPr>
              <a:t>Purpose: </a:t>
            </a:r>
            <a:r>
              <a:rPr lang="en-US" sz="2400">
                <a:latin typeface="Arial"/>
                <a:ea typeface="Arial"/>
                <a:cs typeface="Arial"/>
                <a:sym typeface="Arial"/>
              </a:rPr>
              <a:t>Promote space agency cooperation and coordinate on acquisition plans, coherent and interoperable multi-mission datasets, and data dissemination</a:t>
            </a:r>
            <a:endParaRPr/>
          </a:p>
        </p:txBody>
      </p:sp>
      <p:pic>
        <p:nvPicPr>
          <p:cNvPr descr="A map of ice skating&#10;&#10;Description automatically generated with medium confidence" id="202" name="Google Shape;202;p6"/>
          <p:cNvPicPr preferRelativeResize="0"/>
          <p:nvPr/>
        </p:nvPicPr>
        <p:blipFill rotWithShape="1">
          <a:blip r:embed="rId3">
            <a:alphaModFix/>
          </a:blip>
          <a:srcRect b="0" l="0" r="0" t="0"/>
          <a:stretch/>
        </p:blipFill>
        <p:spPr>
          <a:xfrm>
            <a:off x="5560540" y="3629490"/>
            <a:ext cx="6431863" cy="3228510"/>
          </a:xfrm>
          <a:prstGeom prst="rect">
            <a:avLst/>
          </a:prstGeom>
          <a:noFill/>
          <a:ln>
            <a:noFill/>
          </a:ln>
        </p:spPr>
      </p:pic>
      <p:sp>
        <p:nvSpPr>
          <p:cNvPr id="203" name="Google Shape;203;p6"/>
          <p:cNvSpPr txBox="1"/>
          <p:nvPr/>
        </p:nvSpPr>
        <p:spPr>
          <a:xfrm>
            <a:off x="609600" y="4756684"/>
            <a:ext cx="4221480" cy="2195473"/>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1" lang="en-US" sz="2400" u="none" cap="none" strike="noStrike">
                <a:solidFill>
                  <a:srgbClr val="000000"/>
                </a:solidFill>
                <a:latin typeface="Arial"/>
                <a:ea typeface="Arial"/>
                <a:cs typeface="Arial"/>
                <a:sym typeface="Arial"/>
              </a:rPr>
              <a:t>On the horizon:</a:t>
            </a:r>
            <a:br>
              <a:rPr b="0" i="1" lang="en-US" sz="2400" u="none" cap="none" strike="noStrike">
                <a:solidFill>
                  <a:srgbClr val="000000"/>
                </a:solidFill>
                <a:latin typeface="Arial"/>
                <a:ea typeface="Arial"/>
                <a:cs typeface="Arial"/>
                <a:sym typeface="Arial"/>
              </a:rPr>
            </a:br>
            <a:r>
              <a:rPr b="0" i="0" lang="en-US" sz="2400" u="none" cap="none" strike="noStrike">
                <a:solidFill>
                  <a:srgbClr val="000000"/>
                </a:solidFill>
                <a:latin typeface="Arial"/>
                <a:ea typeface="Arial"/>
                <a:cs typeface="Arial"/>
                <a:sym typeface="Arial"/>
              </a:rPr>
              <a:t>5th International Polar Year 2032-33 </a:t>
            </a:r>
            <a:endParaRPr b="0" i="0" sz="2400" u="none" cap="none" strike="noStrike">
              <a:solidFill>
                <a:srgbClr val="2F2F2F"/>
              </a:solidFill>
              <a:latin typeface="Arial"/>
              <a:ea typeface="Arial"/>
              <a:cs typeface="Arial"/>
              <a:sym typeface="Arial"/>
            </a:endParaRPr>
          </a:p>
          <a:p>
            <a:pPr indent="0" lvl="0" marL="0" marR="0" rtl="0" algn="r">
              <a:lnSpc>
                <a:spcPct val="100000"/>
              </a:lnSpc>
              <a:spcBef>
                <a:spcPts val="2000"/>
              </a:spcBef>
              <a:spcAft>
                <a:spcPts val="0"/>
              </a:spcAft>
              <a:buClr>
                <a:srgbClr val="000000"/>
              </a:buClr>
              <a:buSzPts val="2400"/>
              <a:buFont typeface="Arial"/>
              <a:buNone/>
            </a:pPr>
            <a:r>
              <a:t/>
            </a:r>
            <a:endParaRPr b="0" i="0" sz="2400" u="none" cap="none" strike="noStrike">
              <a:solidFill>
                <a:srgbClr val="2F2F2F"/>
              </a:solidFill>
              <a:latin typeface="Arial"/>
              <a:ea typeface="Arial"/>
              <a:cs typeface="Arial"/>
              <a:sym typeface="Arial"/>
            </a:endParaRPr>
          </a:p>
          <a:p>
            <a:pPr indent="0" lvl="0" marL="0" marR="0" rtl="0" algn="r">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7"/>
          <p:cNvSpPr/>
          <p:nvPr/>
        </p:nvSpPr>
        <p:spPr>
          <a:xfrm>
            <a:off x="4934540" y="0"/>
            <a:ext cx="7089294"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9" name="Google Shape;209;p7"/>
          <p:cNvSpPr/>
          <p:nvPr/>
        </p:nvSpPr>
        <p:spPr>
          <a:xfrm>
            <a:off x="5517931" y="2027786"/>
            <a:ext cx="5942549" cy="4014945"/>
          </a:xfrm>
          <a:prstGeom prst="rect">
            <a:avLst/>
          </a:prstGeom>
          <a:noFill/>
          <a:ln>
            <a:noFill/>
          </a:ln>
        </p:spPr>
        <p:txBody>
          <a:bodyPr anchorCtr="0" anchor="t" bIns="60950" lIns="0" spcFirstLastPara="1" rIns="0" wrap="square" tIns="0">
            <a:spAutoFit/>
          </a:bodyPr>
          <a:lstStyle/>
          <a:p>
            <a:pPr indent="-342900" lvl="0" marL="342900" marR="0" rtl="0" algn="l">
              <a:lnSpc>
                <a:spcPct val="107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Space component: expresses long-term vision of requirements, and architecture</a:t>
            </a:r>
            <a:endParaRPr/>
          </a:p>
          <a:p>
            <a:pPr indent="-342900" lvl="0" marL="342900" marR="0" rtl="0" algn="l">
              <a:lnSpc>
                <a:spcPct val="107000"/>
              </a:lnSpc>
              <a:spcBef>
                <a:spcPts val="80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WMO performs gap analysis against 2040 Vision</a:t>
            </a:r>
            <a:endParaRPr/>
          </a:p>
          <a:p>
            <a:pPr indent="-190500" lvl="0" marL="342900" marR="0" rtl="0" algn="l">
              <a:lnSpc>
                <a:spcPct val="107000"/>
              </a:lnSpc>
              <a:spcBef>
                <a:spcPts val="80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342900" lvl="0" marL="342900" marR="0" rtl="0" algn="l">
              <a:lnSpc>
                <a:spcPct val="107000"/>
              </a:lnSpc>
              <a:spcBef>
                <a:spcPts val="80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New space opportunities, long planning horizons</a:t>
            </a:r>
            <a:endParaRPr/>
          </a:p>
          <a:p>
            <a:pPr indent="-342900" lvl="0" marL="342900" marR="0" rtl="0" algn="l">
              <a:lnSpc>
                <a:spcPct val="107000"/>
              </a:lnSpc>
              <a:spcBef>
                <a:spcPts val="80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Update process aiming for adoption by WMO’s Congress in 2027</a:t>
            </a:r>
            <a:endParaRPr b="0" i="0" sz="2400" u="none" cap="none" strike="noStrike">
              <a:solidFill>
                <a:schemeClr val="dk1"/>
              </a:solidFill>
              <a:latin typeface="Arial"/>
              <a:ea typeface="Arial"/>
              <a:cs typeface="Arial"/>
              <a:sym typeface="Arial"/>
            </a:endParaRPr>
          </a:p>
        </p:txBody>
      </p:sp>
      <p:sp>
        <p:nvSpPr>
          <p:cNvPr id="210" name="Google Shape;210;p7"/>
          <p:cNvSpPr/>
          <p:nvPr/>
        </p:nvSpPr>
        <p:spPr>
          <a:xfrm>
            <a:off x="5517931" y="577876"/>
            <a:ext cx="6193904" cy="436017"/>
          </a:xfrm>
          <a:prstGeom prst="rect">
            <a:avLst/>
          </a:prstGeom>
          <a:noFill/>
          <a:ln>
            <a:noFill/>
          </a:ln>
        </p:spPr>
        <p:txBody>
          <a:bodyPr anchorCtr="0" anchor="t" bIns="0" lIns="0" spcFirstLastPara="1" rIns="0" wrap="square" tIns="0">
            <a:spAutoFit/>
          </a:bodyPr>
          <a:lstStyle/>
          <a:p>
            <a:pPr indent="0" lvl="0" marL="0" marR="0" rtl="0" algn="l">
              <a:lnSpc>
                <a:spcPct val="104999"/>
              </a:lnSpc>
              <a:spcBef>
                <a:spcPts val="0"/>
              </a:spcBef>
              <a:spcAft>
                <a:spcPts val="0"/>
              </a:spcAft>
              <a:buClr>
                <a:srgbClr val="002060"/>
              </a:buClr>
              <a:buSzPts val="3200"/>
              <a:buFont typeface="Arial"/>
              <a:buNone/>
            </a:pPr>
            <a:r>
              <a:rPr b="1" i="0" lang="en-US" sz="3200" u="none" cap="none" strike="noStrike">
                <a:solidFill>
                  <a:srgbClr val="002060"/>
                </a:solidFill>
                <a:latin typeface="Quattrocento Sans"/>
                <a:ea typeface="Quattrocento Sans"/>
                <a:cs typeface="Quattrocento Sans"/>
                <a:sym typeface="Quattrocento Sans"/>
              </a:rPr>
              <a:t>WIGOS Vision 2040 update</a:t>
            </a:r>
            <a:endParaRPr/>
          </a:p>
        </p:txBody>
      </p:sp>
      <p:pic>
        <p:nvPicPr>
          <p:cNvPr id="211" name="Google Shape;211;p7"/>
          <p:cNvPicPr preferRelativeResize="0"/>
          <p:nvPr/>
        </p:nvPicPr>
        <p:blipFill rotWithShape="1">
          <a:blip r:embed="rId3">
            <a:alphaModFix/>
          </a:blip>
          <a:srcRect b="0" l="4411" r="14580" t="0"/>
          <a:stretch/>
        </p:blipFill>
        <p:spPr>
          <a:xfrm>
            <a:off x="0" y="0"/>
            <a:ext cx="4934540" cy="6858000"/>
          </a:xfrm>
          <a:prstGeom prst="rect">
            <a:avLst/>
          </a:prstGeom>
          <a:noFill/>
          <a:ln>
            <a:noFill/>
          </a:ln>
        </p:spPr>
      </p:pic>
      <p:sp>
        <p:nvSpPr>
          <p:cNvPr id="212" name="Google Shape;212;p7"/>
          <p:cNvSpPr txBox="1"/>
          <p:nvPr/>
        </p:nvSpPr>
        <p:spPr>
          <a:xfrm>
            <a:off x="6117570" y="6618277"/>
            <a:ext cx="1739579"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800" u="none" cap="none" strike="noStrike">
                <a:solidFill>
                  <a:schemeClr val="lt1"/>
                </a:solidFill>
                <a:latin typeface="Arial"/>
                <a:ea typeface="Arial"/>
                <a:cs typeface="Arial"/>
                <a:sym typeface="Arial"/>
              </a:rPr>
              <a:t>photo: </a:t>
            </a:r>
            <a:r>
              <a:rPr b="0" i="1" lang="en-US" sz="800" u="sng" cap="none" strike="noStrike">
                <a:solidFill>
                  <a:schemeClr val="lt1"/>
                </a:solidFill>
                <a:latin typeface="Arial"/>
                <a:ea typeface="Arial"/>
                <a:cs typeface="Arial"/>
                <a:sym typeface="Arial"/>
                <a:hlinkClick r:id="rId4">
                  <a:extLst>
                    <a:ext uri="{A12FA001-AC4F-418D-AE19-62706E023703}">
                      <ahyp:hlinkClr val="tx"/>
                    </a:ext>
                  </a:extLst>
                </a:hlinkClick>
              </a:rPr>
              <a:t>Alexandra Chalkousi / Flickr</a:t>
            </a:r>
            <a:r>
              <a:rPr b="0" i="1" lang="en-US" sz="800" u="none" cap="none" strike="noStrike">
                <a:solidFill>
                  <a:schemeClr val="lt1"/>
                </a:solidFill>
                <a:latin typeface="Arial"/>
                <a:ea typeface="Arial"/>
                <a:cs typeface="Arial"/>
                <a:sym typeface="Arial"/>
              </a:rPr>
              <a:t> </a:t>
            </a:r>
            <a:r>
              <a:rPr b="0" i="1" lang="en-US" sz="800" u="sng" cap="none" strike="noStrike">
                <a:solidFill>
                  <a:schemeClr val="lt1"/>
                </a:solidFill>
                <a:latin typeface="Arial"/>
                <a:ea typeface="Arial"/>
                <a:cs typeface="Arial"/>
                <a:sym typeface="Arial"/>
                <a:hlinkClick r:id="rId5">
                  <a:extLst>
                    <a:ext uri="{A12FA001-AC4F-418D-AE19-62706E023703}">
                      <ahyp:hlinkClr val="tx"/>
                    </a:ext>
                  </a:extLst>
                </a:hlinkClick>
              </a:rPr>
              <a:t>cc</a:t>
            </a:r>
            <a:endParaRPr b="0" i="1" sz="80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