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Montserrat-bold.fntdata"/><Relationship Id="rId10" Type="http://schemas.openxmlformats.org/officeDocument/2006/relationships/slide" Target="slides/slide6.xml"/><Relationship Id="rId21" Type="http://schemas.openxmlformats.org/officeDocument/2006/relationships/font" Target="fonts/Montserrat-regular.fntdata"/><Relationship Id="rId13" Type="http://schemas.openxmlformats.org/officeDocument/2006/relationships/slide" Target="slides/slide9.xml"/><Relationship Id="rId24" Type="http://schemas.openxmlformats.org/officeDocument/2006/relationships/font" Target="fonts/Montserrat-boldItalic.fntdata"/><Relationship Id="rId12" Type="http://schemas.openxmlformats.org/officeDocument/2006/relationships/slide" Target="slides/slide8.xml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9dbcb681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2f9dbcb681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a0dc6aa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0a0dc6aac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a0dc6aac1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a0dc6aac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a0dc6aac1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a0dc6aac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a0dc6aac1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a0dc6aac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f9dbcb681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f9dbcb681c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77bfcf8c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077bfcf8c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77bfcf8c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3077bfcf8c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9dbcb68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f9dbcb681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bf6404e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0bf6404ef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bf6404ef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0bf6404ef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bf6404ef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0bf6404ef3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bf6404ef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30bf6404ef3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bf6404ef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0bf6404ef3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bf6404ef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0bf6404ef3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google.com/spreadsheets/d/1ZLJbtXlsqK2YomVO0CIodM3OZIkN7hhQUnoH4q_iRMA/edit?gid=0#gid=0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ceos.org/ghg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ceos.org/gh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100"/>
              <a:t>Session 4: Carbon, Climate Policy Impact, Greenhouse Gas Observation Coordination</a:t>
            </a:r>
            <a:endParaRPr sz="4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41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100">
                <a:solidFill>
                  <a:schemeClr val="accent2"/>
                </a:solidFill>
              </a:rPr>
              <a:t>Session Close</a:t>
            </a:r>
            <a:endParaRPr sz="41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72909" y="36095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Hironori Maejima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JAXA SIT Chair team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4.8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Montreal, Canada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23rd - 24th October,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/>
        </p:nvSpPr>
        <p:spPr>
          <a:xfrm>
            <a:off x="361830" y="1502807"/>
            <a:ext cx="111120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Roadmap Implementation - led by WGClimate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Chair will help coordinate 3 Roadmap connections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Best Practices document endorsed in 2025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Continued stakeholder engagement: IMEO &amp; G3W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Cooperation with UKSA/CEOS Chair towards COP-30 impact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CEOS GHG Mission Portal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94020" y="103248"/>
            <a:ext cx="866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r>
              <a:rPr lang="en-GB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- GHG Observations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/>
        </p:nvSpPr>
        <p:spPr>
          <a:xfrm>
            <a:off x="94020" y="103248"/>
            <a:ext cx="866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GHG Mission Portal Update - 2024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775" y="1178700"/>
            <a:ext cx="6304102" cy="50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324225" y="1270000"/>
            <a:ext cx="7707900" cy="495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Adding a case studies section</a:t>
            </a:r>
            <a:endParaRPr sz="2500"/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Links to web stories showing the impact of satellite GHG data</a:t>
            </a:r>
            <a:endParaRPr sz="2500"/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More suggested case studies welcome!</a:t>
            </a:r>
            <a:endParaRPr sz="25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additions - Case studies</a:t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425" y="1134825"/>
            <a:ext cx="3677974" cy="53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127125" y="1546850"/>
            <a:ext cx="45129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GHG Constellation builder spreadsheet now available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Select requirements using filter functionality to build a constellation of satellites to suit specific applications</a:t>
            </a:r>
            <a:endParaRPr sz="22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 u="sng">
                <a:solidFill>
                  <a:schemeClr val="hlink"/>
                </a:solidFill>
                <a:hlinkClick r:id="rId3"/>
              </a:rPr>
              <a:t>GHG Constellation Builder</a:t>
            </a:r>
            <a:r>
              <a:rPr b="1" lang="en-GB" sz="2200"/>
              <a:t> </a:t>
            </a:r>
            <a:endParaRPr b="1" sz="2200"/>
          </a:p>
        </p:txBody>
      </p:sp>
      <p:sp>
        <p:nvSpPr>
          <p:cNvPr id="140" name="Google Shape;140;p19"/>
          <p:cNvSpPr txBox="1"/>
          <p:nvPr>
            <p:ph type="title"/>
          </p:nvPr>
        </p:nvSpPr>
        <p:spPr>
          <a:xfrm>
            <a:off x="176048" y="162564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/>
              <a:t>New additions - Constellation builder</a:t>
            </a:r>
            <a:endParaRPr sz="3700"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125" y="1546839"/>
            <a:ext cx="7198249" cy="376431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127125" y="1546850"/>
            <a:ext cx="45129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In support of our GHG Roadmap and coordination activities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 u="sng">
                <a:solidFill>
                  <a:schemeClr val="hlink"/>
                </a:solidFill>
                <a:hlinkClick r:id="rId3"/>
              </a:rPr>
              <a:t>ceos.org/ghg</a:t>
            </a:r>
            <a:r>
              <a:rPr lang="en-GB" sz="2200"/>
              <a:t> </a:t>
            </a:r>
            <a:endParaRPr sz="22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sp>
        <p:nvSpPr>
          <p:cNvPr id="147" name="Google Shape;147;p20"/>
          <p:cNvSpPr txBox="1"/>
          <p:nvPr>
            <p:ph type="title"/>
          </p:nvPr>
        </p:nvSpPr>
        <p:spPr>
          <a:xfrm>
            <a:off x="176048" y="162564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/>
              <a:t>Update is now live</a:t>
            </a:r>
            <a:endParaRPr sz="3700"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925" y="1227975"/>
            <a:ext cx="6794650" cy="510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/>
        </p:nvSpPr>
        <p:spPr>
          <a:xfrm>
            <a:off x="94026" y="103250"/>
            <a:ext cx="9582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Term master timelines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5" y="1349550"/>
            <a:ext cx="11887201" cy="4933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357099" y="1290950"/>
            <a:ext cx="112554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70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the many workers for the very substantial effort and progress in 2024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Yasjka, Wenying, Dave and many more for the GHG Roadmap update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John and Paul for the Best Practices leadership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Wenying for the GST Lessons Learned leadership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Chair Team for the GHG Portal Update (</a:t>
            </a:r>
            <a:r>
              <a:rPr b="1"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ceos.org/ghg</a:t>
            </a: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to all those not listed who advanced our agenda this year.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94026" y="103250"/>
            <a:ext cx="9552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5" y="1290957"/>
            <a:ext cx="111120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COP-29 &amp; EID engagement led by WGClimate in a few weeks</a:t>
            </a: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WGClimate to conclude their input to the GST Lessons Learned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Chair will invite comments and feedback from internal &amp; external CEOS stakeholders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Continue dialogue with IPCC and others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Finalise Lessons Learned at SIT-40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9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b="1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Initiate GST Strategy Update and actions - for completion 2025 by SIT Chair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2025 - Climate Policy Impact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6" y="103250"/>
            <a:ext cx="9582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Term master timelines</a:t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5" y="1319625"/>
            <a:ext cx="11887201" cy="487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Milestones towards GST-2 (tentative &amp; expected)</a:t>
            </a:r>
            <a:br>
              <a:rPr lang="en-GB" sz="3200">
                <a:latin typeface="Arial"/>
                <a:ea typeface="Arial"/>
                <a:cs typeface="Arial"/>
                <a:sym typeface="Arial"/>
              </a:rPr>
            </a:b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" y="1031150"/>
            <a:ext cx="11093748" cy="54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>
            <p:ph idx="1" type="body"/>
          </p:nvPr>
        </p:nvSpPr>
        <p:spPr>
          <a:xfrm>
            <a:off x="324233" y="1155700"/>
            <a:ext cx="11495400" cy="25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GB" sz="2000"/>
              <a:t>Soliciting contributions to activities needed to prepare CEOS GST2 products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Clearly defining stakeholder needs (e.g., fluxes @ 1 x 1 degree for G3W, NRT for IMEO MARS)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Identifying ongoing efforts within CEOS agencies that meet those needs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Identifying gaps (L1 to L4)</a:t>
            </a:r>
            <a:endParaRPr b="1" sz="2000"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91" name="Google Shape;91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Contributions to GST products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 txBox="1"/>
          <p:nvPr>
            <p:ph idx="1" type="body"/>
          </p:nvPr>
        </p:nvSpPr>
        <p:spPr>
          <a:xfrm>
            <a:off x="348300" y="1079320"/>
            <a:ext cx="11495400" cy="53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❖"/>
            </a:pPr>
            <a:r>
              <a:rPr lang="en-GB" sz="1900"/>
              <a:t>Space-based GHG measurements could provide </a:t>
            </a:r>
            <a:r>
              <a:rPr b="1" lang="en-GB" sz="1900">
                <a:solidFill>
                  <a:srgbClr val="002060"/>
                </a:solidFill>
              </a:rPr>
              <a:t>transparent, traceable, independent </a:t>
            </a:r>
            <a:r>
              <a:rPr lang="en-GB" sz="1900"/>
              <a:t>assessments of emissions and collective progress toward the mitigation and adaptation goals of the Paris agreement</a:t>
            </a:r>
            <a:endParaRPr sz="2700"/>
          </a:p>
          <a:p>
            <a:pPr indent="-3746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❖"/>
            </a:pPr>
            <a:r>
              <a:rPr lang="en-GB" sz="1900"/>
              <a:t>Different stakeholders have different requirements</a:t>
            </a:r>
            <a:endParaRPr sz="27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b="1" lang="en-GB" sz="1900"/>
              <a:t>UNFCCC</a:t>
            </a:r>
            <a:r>
              <a:rPr lang="en-GB" sz="1900"/>
              <a:t> - Sector-specific annual/biennial national-scale inventories of emissions</a:t>
            </a:r>
            <a:endParaRPr sz="2300"/>
          </a:p>
          <a:p>
            <a:pPr indent="-34925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o"/>
            </a:pPr>
            <a:r>
              <a:rPr lang="en-GB" sz="1700"/>
              <a:t>High accuracy &amp; traceability to internationally-recognized standards (e.g., IPCC-TFI)</a:t>
            </a:r>
            <a:endParaRPr sz="19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b="1" lang="en-GB" sz="1900"/>
              <a:t>UNEP IMEO </a:t>
            </a:r>
            <a:r>
              <a:rPr lang="en-GB" sz="1900"/>
              <a:t>Methane Alert Response System, MARS</a:t>
            </a:r>
            <a:endParaRPr sz="2300"/>
          </a:p>
          <a:p>
            <a:pPr indent="-34925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o"/>
            </a:pPr>
            <a:r>
              <a:rPr lang="en-GB" sz="1700"/>
              <a:t>Low-latency alerts to large CH</a:t>
            </a:r>
            <a:r>
              <a:rPr baseline="-25000" lang="en-GB" sz="1700"/>
              <a:t>4</a:t>
            </a:r>
            <a:r>
              <a:rPr lang="en-GB" sz="1700"/>
              <a:t> emissions from fossil fuel extraction, transport, use</a:t>
            </a:r>
            <a:endParaRPr sz="19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b="1" lang="en-GB" sz="1900">
                <a:solidFill>
                  <a:srgbClr val="002060"/>
                </a:solidFill>
              </a:rPr>
              <a:t>WMO</a:t>
            </a:r>
            <a:r>
              <a:rPr lang="en-GB" sz="1900"/>
              <a:t> Global Greenhouse Gas Watch</a:t>
            </a:r>
            <a:endParaRPr sz="2300"/>
          </a:p>
          <a:p>
            <a:pPr indent="-34925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o"/>
            </a:pPr>
            <a:r>
              <a:rPr lang="en-GB" sz="1700"/>
              <a:t>Global 1° x 1° gridded estimates of GHG concentrations and fluxes at monthly intervals</a:t>
            </a:r>
            <a:endParaRPr sz="19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b="1" lang="en-GB" sz="1900"/>
              <a:t>Carbon cycle science community</a:t>
            </a:r>
            <a:endParaRPr sz="2300"/>
          </a:p>
          <a:p>
            <a:pPr indent="-34925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o"/>
            </a:pPr>
            <a:r>
              <a:rPr lang="en-GB" sz="1700"/>
              <a:t>Climate forcing by greenhouse gases and response of the natural carbon cycle to human activity and climate change</a:t>
            </a:r>
            <a:endParaRPr sz="1900"/>
          </a:p>
        </p:txBody>
      </p:sp>
      <p:sp>
        <p:nvSpPr>
          <p:cNvPr id="97" name="Google Shape;97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Stakeholders’ Needs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/>
          <p:nvPr>
            <p:ph idx="1" type="body"/>
          </p:nvPr>
        </p:nvSpPr>
        <p:spPr>
          <a:xfrm>
            <a:off x="324233" y="1230086"/>
            <a:ext cx="11495400" cy="4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300">
                <a:solidFill>
                  <a:srgbClr val="002060"/>
                </a:solidFill>
              </a:rPr>
              <a:t>CEOS Strategic Implementation Team (SIT) 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GB" sz="1900">
                <a:solidFill>
                  <a:srgbClr val="002060"/>
                </a:solidFill>
              </a:rPr>
              <a:t>Coordinate overall effort across CEOS organizations</a:t>
            </a:r>
            <a:endParaRPr sz="2300"/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300">
                <a:solidFill>
                  <a:srgbClr val="002060"/>
                </a:solidFill>
              </a:rPr>
              <a:t>Working Group on Climate GHG Task Team (WGClimate GHG TT)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GB" sz="1900">
                <a:solidFill>
                  <a:srgbClr val="002060"/>
                </a:solidFill>
              </a:rPr>
              <a:t>Implement GHG Roadmap actions to foster transition from science to operations</a:t>
            </a:r>
            <a:endParaRPr sz="2300"/>
          </a:p>
          <a:p>
            <a:pPr indent="-3492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GB" sz="1900">
                <a:solidFill>
                  <a:srgbClr val="002060"/>
                </a:solidFill>
              </a:rPr>
              <a:t>Manage interfaces with WMO GGGW, IMEO, UNFCCC and other stakeholders</a:t>
            </a:r>
            <a:endParaRPr sz="2300"/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300">
                <a:solidFill>
                  <a:srgbClr val="002060"/>
                </a:solidFill>
              </a:rPr>
              <a:t>Working Group on Calibration and Validation (WGCV)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GB" sz="1900">
                <a:solidFill>
                  <a:srgbClr val="002060"/>
                </a:solidFill>
              </a:rPr>
              <a:t>Identify on-orbit radiometric, spectroscopic and geometric calibration standards and traceability of space-based observations to these standards to facilitate the development of interoperable GHG observations</a:t>
            </a:r>
            <a:endParaRPr sz="2300"/>
          </a:p>
          <a:p>
            <a:pPr indent="-3492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GB" sz="1900">
                <a:solidFill>
                  <a:srgbClr val="002060"/>
                </a:solidFill>
              </a:rPr>
              <a:t>Coordinate campaigns to cross calibrate public and private sector sensors against available standards</a:t>
            </a:r>
            <a:endParaRPr sz="2300"/>
          </a:p>
          <a:p>
            <a:pPr indent="-34925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GB" sz="1900">
                <a:solidFill>
                  <a:srgbClr val="002060"/>
                </a:solidFill>
              </a:rPr>
              <a:t>Share the results via the portal site</a:t>
            </a:r>
            <a:endParaRPr sz="2300"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900">
              <a:solidFill>
                <a:srgbClr val="002060"/>
              </a:solidFill>
            </a:endParaRPr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300">
              <a:solidFill>
                <a:srgbClr val="002060"/>
              </a:solidFill>
            </a:endParaRPr>
          </a:p>
        </p:txBody>
      </p:sp>
      <p:sp>
        <p:nvSpPr>
          <p:cNvPr id="103" name="Google Shape;103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600"/>
              <a:t>Ongoing efforts within CEOS (1 of 2)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/>
          <p:nvPr>
            <p:ph idx="1" type="body"/>
          </p:nvPr>
        </p:nvSpPr>
        <p:spPr>
          <a:xfrm>
            <a:off x="324233" y="1110344"/>
            <a:ext cx="11495400" cy="51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2300">
                <a:solidFill>
                  <a:srgbClr val="002060"/>
                </a:solidFill>
              </a:rPr>
              <a:t>Atmospheric Composition Virtual Constellation (AC-VC)</a:t>
            </a:r>
            <a:endParaRPr sz="27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GB" sz="1900">
                <a:solidFill>
                  <a:srgbClr val="002060"/>
                </a:solidFill>
              </a:rPr>
              <a:t>Track sensor capabilities and mission timelines to identify opportunities and gaps</a:t>
            </a:r>
            <a:endParaRPr sz="23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GB" sz="1900">
                <a:solidFill>
                  <a:srgbClr val="002060"/>
                </a:solidFill>
              </a:rPr>
              <a:t>Coordinate retrieval algorithm and emission flux model intercomparisons with L1-L4 gap analysis</a:t>
            </a:r>
            <a:endParaRPr sz="23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GB" sz="1900">
                <a:solidFill>
                  <a:srgbClr val="002060"/>
                </a:solidFill>
              </a:rPr>
              <a:t>Define use-case-dependent concentration and flux validation standards and coordinate campaigns to cross validate public and private sector concentration and flux products against these standards</a:t>
            </a:r>
            <a:endParaRPr sz="2300"/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2300">
                <a:solidFill>
                  <a:srgbClr val="002060"/>
                </a:solidFill>
              </a:rPr>
              <a:t>Agriculture, Forestry and Other Land Use Task Team (AFOLU TT)</a:t>
            </a:r>
            <a:endParaRPr sz="27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GB" sz="1900">
                <a:solidFill>
                  <a:srgbClr val="002060"/>
                </a:solidFill>
              </a:rPr>
              <a:t>Coordinate efforts to refine activity and emission factors for agriculture and forestry to facilitate the combined use of top-down &amp; bottom-up emissions data</a:t>
            </a:r>
            <a:endParaRPr sz="2300"/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❖"/>
            </a:pPr>
            <a:r>
              <a:rPr lang="en-GB" sz="2300">
                <a:solidFill>
                  <a:srgbClr val="002060"/>
                </a:solidFill>
              </a:rPr>
              <a:t>Working Group on Capacity Building and data Democracy (WGCapdD)</a:t>
            </a:r>
            <a:endParaRPr sz="2700"/>
          </a:p>
          <a:p>
            <a:pPr indent="-3429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GB" sz="1900">
                <a:solidFill>
                  <a:srgbClr val="002060"/>
                </a:solidFill>
              </a:rPr>
              <a:t>Coordinate development of materials to educate and foster interactions between the space-based GHG and stakeholders communities</a:t>
            </a:r>
            <a:endParaRPr sz="2300"/>
          </a:p>
        </p:txBody>
      </p:sp>
      <p:sp>
        <p:nvSpPr>
          <p:cNvPr id="109" name="Google Shape;10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600"/>
              <a:t>Ongoing efforts within CEOS (2 of 2)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324233" y="1155700"/>
            <a:ext cx="11495400" cy="3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GB" sz="2000"/>
              <a:t>Guideline for CEOS GST2 products and collaborators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GST2 will start later 2026 (after COP31?) with guiding questions.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Available data: until 2026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Improve the L2-L4 products though the AC-VC and WGCV activities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Engage with multi-agencies activities (e.g., OCO2-MIP, CAMS, )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Need collaborators and guideline (e.g.,  OCO2-MIP protocol for GST-1 products. )</a:t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000"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  <a:p>
            <a:pPr indent="-228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5" name="Google Shape;115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Milestone and goal setting</a:t>
            </a:r>
            <a:br>
              <a:rPr lang="en-GB"/>
            </a:b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