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5" r:id="rId5"/>
    <p:sldMasterId id="214748366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y="6858000" cx="12192000"/>
  <p:notesSz cx="6858000" cy="9144000"/>
  <p:embeddedFontLst>
    <p:embeddedFont>
      <p:font typeface="Montserrat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4" roundtripDataSignature="AMtx7mgwr70XVOLBX8lztnBC8a+HDrWx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F3EA0FC-3162-4F6D-B5E7-BB96316A4222}">
  <a:tblStyle styleId="{3F3EA0FC-3162-4F6D-B5E7-BB96316A422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11" Type="http://schemas.openxmlformats.org/officeDocument/2006/relationships/slide" Target="slides/slide4.xml"/><Relationship Id="rId33" Type="http://schemas.openxmlformats.org/officeDocument/2006/relationships/font" Target="fonts/Montserrat-boldItalic.fntdata"/><Relationship Id="rId10" Type="http://schemas.openxmlformats.org/officeDocument/2006/relationships/slide" Target="slides/slide3.xml"/><Relationship Id="rId32" Type="http://schemas.openxmlformats.org/officeDocument/2006/relationships/font" Target="fonts/Montserrat-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34" Type="http://customschemas.google.com/relationships/presentationmetadata" Target="meta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9" name="Google Shape;19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I am not even sure I got all of this right – which brings the point into focus… it has to be a community effort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Recurring theme of difficulty in access/discovery as well as in perceived/actual unreliability.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New sensors, new methods 🡪 constant iteration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Need consensus voice 🡪 what’s real, what isn’t?</a:t>
            </a:r>
            <a:endParaRPr/>
          </a:p>
        </p:txBody>
      </p:sp>
      <p:sp>
        <p:nvSpPr>
          <p:cNvPr id="362" name="Google Shape;362;p1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** indicates where there is a link to ECVs but the product isn’t explicitly named or isn’t totally clear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Surprised the phenology is missing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4" name="Google Shape;384;p1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Use Case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US"/>
              <a:t>For each underpinning variable 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US"/>
              <a:t>EO data source 🡪 collected, accessible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US"/>
              <a:t>In situ source 🡪 collected, accessible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US"/>
              <a:t>Method status 🡪 open or closed; scalable/transferable Y/N; validated Y/N; performance quality 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US"/>
              <a:t>Is there a standard product for this variable broadly accessible?</a:t>
            </a:r>
            <a:endParaRPr/>
          </a:p>
          <a:p>
            <a:pPr indent="-10160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US"/>
              <a:t>For the use case – is the information needed being developed continuously and operationally?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US"/>
              <a:t>Organizational conditions --&gt; has the organization mandated someone to create EO-based information, and supporting them with sufficient resources?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US"/>
              <a:t>Are the standard products for underpinning variables in place?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US"/>
              <a:t>Technical capacity of individuals in organization</a:t>
            </a:r>
            <a:endParaRPr/>
          </a:p>
          <a:p>
            <a:pPr indent="-171450" lvl="2" marL="1085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US"/>
              <a:t>If not, are there resources to do the training/tech transfer/ongoing support?</a:t>
            </a:r>
            <a:endParaRPr/>
          </a:p>
          <a:p>
            <a:pPr indent="-171450" lvl="2" marL="1085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US"/>
              <a:t>Is there sufficient public documentation of related variables and tools (i.e. “Knowledge management”)</a:t>
            </a:r>
            <a:endParaRPr/>
          </a:p>
          <a:p>
            <a:pPr indent="-101600" lvl="2" marL="1085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8" name="Google Shape;398;p2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Use Case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US"/>
              <a:t>For each underpinning variable 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US"/>
              <a:t>EO data source 🡪 collected, accessible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US"/>
              <a:t>In situ source 🡪 collected, accessible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US"/>
              <a:t>Method status 🡪 open or closed; scalable/transferable Y/N; validated Y/N; performance quality 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US"/>
              <a:t>Is there a standard product for this variable broadly accessible?</a:t>
            </a:r>
            <a:endParaRPr/>
          </a:p>
          <a:p>
            <a:pPr indent="-10160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US"/>
              <a:t>For the use case – is the information needed being developed continuously and operationally?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US"/>
              <a:t>Organizational conditions --&gt; has the organization mandated someone to create EO-based information, and supporting them with sufficient resources?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US"/>
              <a:t>Are the standard products for underpinning variables in place?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US"/>
              <a:t>Technical capacity of individuals in organization</a:t>
            </a:r>
            <a:endParaRPr/>
          </a:p>
          <a:p>
            <a:pPr indent="-171450" lvl="2" marL="1085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US"/>
              <a:t>If not, are there resources to do the training/tech transfer/ongoing support?</a:t>
            </a:r>
            <a:endParaRPr/>
          </a:p>
          <a:p>
            <a:pPr indent="-171450" lvl="2" marL="1085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US"/>
              <a:t>Is there sufficient public documentation of related variables and tools (i.e. “Knowledge management”)</a:t>
            </a:r>
            <a:endParaRPr/>
          </a:p>
          <a:p>
            <a:pPr indent="-101600" lvl="2" marL="1085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4" name="Google Shape;424;p2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EAVs are that integrator – meeting multiple information mandates with an internally coherent set of variables that meet the most needs for the most people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All variables are remotely-sensible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This has been happening on our side of house – that is to say, within GEOGLAM and not within LSI-VC’s subgroup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Awesome to see it catch on, awesome to see new-space kick off… but like all of these companies are (or should be) looking to CEOS and the individual agencies for cal/val support, they should also be looking to us for best practices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3AFakvRe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And then… 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GEOGLAM </a:t>
            </a:r>
            <a:r>
              <a:rPr lang="en-US"/>
              <a:t>publishes o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perational R&amp;D agendas</a:t>
            </a:r>
            <a:endParaRPr/>
          </a:p>
          <a:p>
            <a:pPr indent="-2984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Support agencies &amp; others on targeted investments 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And then GEOGLAM seeks support to produce highest-value EAVs at appropriate “endpoints”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Broader CEOS-enabled efforts 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MIM database updating for agriculture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Cross-domain efforts on select common EVs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7.jpg"/><Relationship Id="rId4" Type="http://schemas.openxmlformats.org/officeDocument/2006/relationships/image" Target="../media/image3.jpg"/><Relationship Id="rId5" Type="http://schemas.openxmlformats.org/officeDocument/2006/relationships/image" Target="../media/image1.png"/><Relationship Id="rId6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Relationship Id="rId3" Type="http://schemas.openxmlformats.org/officeDocument/2006/relationships/image" Target="../media/image7.jpg"/><Relationship Id="rId4" Type="http://schemas.openxmlformats.org/officeDocument/2006/relationships/image" Target="../media/image3.jpg"/><Relationship Id="rId5" Type="http://schemas.openxmlformats.org/officeDocument/2006/relationships/image" Target="../media/image1.png"/><Relationship Id="rId6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4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4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4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4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4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4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4" name="Google Shape;84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3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7" name="Google Shape;97;p3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3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9" name="Google Shape;99;p3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4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11" name="Google Shape;111;p4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2" name="Google Shape;112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4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4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9" name="Google Shape;119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4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4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2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2" name="Google Shape;142;p32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44" name="Google Shape;144;p32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32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32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32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SIT-39, 10-11 April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32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9" name="Google Shape;149;p3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44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53" name="Google Shape;153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44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44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6" name="Google Shape;156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57" name="Google Shape;157;p44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58" name="Google Shape;158;p44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159" name="Google Shape;159;p44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2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5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8" name="Google Shape;28;p25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2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" name="Google Shape;30;p2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1" name="Google Shape;31;p2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2" name="Google Shape;162;p4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64" name="Google Shape;164;p4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4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45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7" name="Google Shape;167;p45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8" name="Google Shape;168;p4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4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0" name="Google Shape;170;p45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SIT-39, 10-11 April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3" name="Google Shape;173;p4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75" name="Google Shape;175;p4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4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4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4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9" name="Google Shape;179;p46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SIT-39, 10-11 April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2" name="Google Shape;182;p4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84" name="Google Shape;184;p4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4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47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87" name="Google Shape;187;p47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88" name="Google Shape;188;p4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4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90" name="Google Shape;190;p47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SIT-39, 10-11 April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8"/>
          <p:cNvSpPr txBox="1"/>
          <p:nvPr>
            <p:ph type="title"/>
          </p:nvPr>
        </p:nvSpPr>
        <p:spPr>
          <a:xfrm>
            <a:off x="609600" y="305152"/>
            <a:ext cx="109728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004C8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48"/>
          <p:cNvSpPr txBox="1"/>
          <p:nvPr>
            <p:ph idx="1" type="body"/>
          </p:nvPr>
        </p:nvSpPr>
        <p:spPr>
          <a:xfrm>
            <a:off x="609600" y="1778001"/>
            <a:ext cx="10972800" cy="5028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8C7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97954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Courier New"/>
              <a:buChar char="o"/>
              <a:defRPr b="0" i="0" sz="2667" u="none" cap="none" strike="noStrike">
                <a:solidFill>
                  <a:srgbClr val="004C8A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4C8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4C8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, company name&#10;&#10;Description automatically generated" id="194" name="Google Shape;194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25705" y="6858000"/>
            <a:ext cx="1908284" cy="526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9"/>
          <p:cNvSpPr txBox="1"/>
          <p:nvPr>
            <p:ph idx="12" type="sldNum"/>
          </p:nvPr>
        </p:nvSpPr>
        <p:spPr>
          <a:xfrm>
            <a:off x="5973004" y="6540506"/>
            <a:ext cx="290142" cy="287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6" name="Google Shape;36;p2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6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26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0" name="Google Shape;40;p2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2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2" name="Google Shape;42;p2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2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7" name="Google Shape;47;p2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" name="Google Shape;50;p27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51;p27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2" name="Google Shape;52;p2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/>
          <p:nvPr>
            <p:ph type="title"/>
          </p:nvPr>
        </p:nvSpPr>
        <p:spPr>
          <a:xfrm>
            <a:off x="609600" y="305152"/>
            <a:ext cx="109728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004C8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28"/>
          <p:cNvSpPr txBox="1"/>
          <p:nvPr>
            <p:ph idx="1" type="body"/>
          </p:nvPr>
        </p:nvSpPr>
        <p:spPr>
          <a:xfrm>
            <a:off x="609600" y="1778001"/>
            <a:ext cx="10972800" cy="5028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8C7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97954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Courier New"/>
              <a:buChar char="o"/>
              <a:defRPr b="0" i="0" sz="2667" u="none" cap="none" strike="noStrike">
                <a:solidFill>
                  <a:srgbClr val="004C8A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4C8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4C8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, company name&#10;&#10;Description automatically generated" id="56" name="Google Shape;56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25705" y="6858000"/>
            <a:ext cx="1908284" cy="526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3"/>
          <p:cNvSpPr txBox="1"/>
          <p:nvPr>
            <p:ph idx="12" type="sldNum"/>
          </p:nvPr>
        </p:nvSpPr>
        <p:spPr>
          <a:xfrm>
            <a:off x="5973004" y="6540506"/>
            <a:ext cx="290142" cy="287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72" name="Google Shape;72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10" Type="http://schemas.openxmlformats.org/officeDocument/2006/relationships/theme" Target="../theme/theme4.xml"/><Relationship Id="rId9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23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2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1" name="Google Shape;61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6" name="Google Shape;136;p3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38" name="Google Shape;138;p3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3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akwhitcraft@geoglam.org" TargetMode="External"/><Relationship Id="rId4" Type="http://schemas.openxmlformats.org/officeDocument/2006/relationships/hyperlink" Target="mailto:sgilliams@geosec.org" TargetMode="External"/><Relationship Id="rId5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"/>
          <p:cNvSpPr txBox="1"/>
          <p:nvPr>
            <p:ph type="title"/>
          </p:nvPr>
        </p:nvSpPr>
        <p:spPr>
          <a:xfrm>
            <a:off x="176050" y="175950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7500"/>
              <a:t>CEOS Plenary 2024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US" sz="4000">
                <a:latin typeface="Montserrat"/>
                <a:ea typeface="Montserrat"/>
                <a:cs typeface="Montserrat"/>
                <a:sym typeface="Montserrat"/>
              </a:rPr>
              <a:t>GEOGLAM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1"/>
          <p:cNvSpPr/>
          <p:nvPr/>
        </p:nvSpPr>
        <p:spPr>
          <a:xfrm>
            <a:off x="7272909" y="4252807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Alyssa K. Whitcraft</a:t>
            </a:r>
            <a:b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GEOGLAM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 4.7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Montreal, Canada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23rd - 24th October,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0"/>
          <p:cNvSpPr txBox="1"/>
          <p:nvPr>
            <p:ph type="title"/>
          </p:nvPr>
        </p:nvSpPr>
        <p:spPr>
          <a:xfrm>
            <a:off x="609600" y="305152"/>
            <a:ext cx="109728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Thank you</a:t>
            </a:r>
            <a:endParaRPr/>
          </a:p>
        </p:txBody>
      </p:sp>
      <p:sp>
        <p:nvSpPr>
          <p:cNvPr id="289" name="Google Shape;289;p10"/>
          <p:cNvSpPr txBox="1"/>
          <p:nvPr>
            <p:ph idx="1" type="body"/>
          </p:nvPr>
        </p:nvSpPr>
        <p:spPr>
          <a:xfrm>
            <a:off x="609600" y="1778001"/>
            <a:ext cx="10972800" cy="5028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189" lvl="0" marL="45718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1" lang="en-US" sz="2800">
                <a:solidFill>
                  <a:schemeClr val="dk1"/>
                </a:solidFill>
              </a:rPr>
              <a:t>Contact:</a:t>
            </a:r>
            <a:endParaRPr/>
          </a:p>
          <a:p>
            <a:pPr indent="-380990" lvl="1" marL="9905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-US" sz="2400">
                <a:solidFill>
                  <a:schemeClr val="dk1"/>
                </a:solidFill>
              </a:rPr>
              <a:t>Alyssa Whitcraft, GEOGLAM Programme Scientist</a:t>
            </a:r>
            <a:endParaRPr/>
          </a:p>
          <a:p>
            <a:pPr indent="-380990" lvl="2" marL="16001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u="sng">
                <a:solidFill>
                  <a:schemeClr val="hlink"/>
                </a:solidFill>
                <a:hlinkClick r:id="rId3"/>
              </a:rPr>
              <a:t>akwhitcraft@geoglam.org</a:t>
            </a:r>
            <a:endParaRPr sz="2000"/>
          </a:p>
          <a:p>
            <a:pPr indent="0" lvl="2" marL="12191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-380990" lvl="1" marL="9905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-US" sz="2400">
                <a:solidFill>
                  <a:schemeClr val="dk1"/>
                </a:solidFill>
              </a:rPr>
              <a:t>Sven Gilliams, GEOGLAM Secretariat Director</a:t>
            </a:r>
            <a:endParaRPr/>
          </a:p>
          <a:p>
            <a:pPr indent="-380990" lvl="2" marL="16001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u="sng">
                <a:solidFill>
                  <a:schemeClr val="hlink"/>
                </a:solidFill>
                <a:hlinkClick r:id="rId4"/>
              </a:rPr>
              <a:t>sgilliams@geosec.org</a:t>
            </a:r>
            <a:r>
              <a:rPr lang="en-US" sz="2000"/>
              <a:t> </a:t>
            </a:r>
            <a:endParaRPr/>
          </a:p>
        </p:txBody>
      </p:sp>
      <p:pic>
        <p:nvPicPr>
          <p:cNvPr id="290" name="Google Shape;29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89876" y="6167949"/>
            <a:ext cx="1472929" cy="367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1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296" name="Google Shape;296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Appendix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Bottom Line Up Front</a:t>
            </a:r>
            <a:endParaRPr/>
          </a:p>
        </p:txBody>
      </p:sp>
      <p:graphicFrame>
        <p:nvGraphicFramePr>
          <p:cNvPr id="302" name="Google Shape;302;p12"/>
          <p:cNvGraphicFramePr/>
          <p:nvPr/>
        </p:nvGraphicFramePr>
        <p:xfrm>
          <a:off x="386631" y="22150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{3F3EA0FC-3162-4F6D-B5E7-BB96316A4222}</a:tableStyleId>
              </a:tblPr>
              <a:tblGrid>
                <a:gridCol w="1146200"/>
                <a:gridCol w="3018150"/>
                <a:gridCol w="7308225"/>
              </a:tblGrid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SIT Action ID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SIT Action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Proposed Plenary Action (clarifying/improving SIT actions) </a:t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SIT-39-05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Action</a:t>
                      </a: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CEOS Agencies to identify points of contact to contribute to the LSI-VC Subgroup on GEOGLAM. </a:t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-"/>
                      </a:pPr>
                      <a:r>
                        <a:rPr b="1" lang="en-US" sz="1600" u="sng" cap="none" strike="noStrike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Action</a:t>
                      </a:r>
                      <a:r>
                        <a:rPr b="1" lang="en-US" sz="1600" u="none" cap="none" strike="noStrike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CEOS Agencies to identify points of contact with missions and agriculture and/or applications expertise to contribute to an 18-month Essential Agriculture Variables (EAV) stocktake and LSI-VC Subgroup on GEOGLAM scoping effort.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-"/>
                      </a:pPr>
                      <a:r>
                        <a:rPr i="1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Additional support could be workshop + support person to “chase” and pull together the stocktake </a:t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SIT-39-06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Action</a:t>
                      </a: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SIT Chair to confer with LSI-VC and its GEOGLAM Subgroup leads regarding the visibility of CEOS Agriculture activities.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1" sz="1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-"/>
                      </a:pPr>
                      <a:r>
                        <a:rPr b="1" i="1" lang="en-US" sz="1600" u="sng" cap="none" strike="noStrike">
                          <a:solidFill>
                            <a:srgbClr val="3AA0C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Update:</a:t>
                      </a:r>
                      <a:r>
                        <a:rPr b="1" i="1" lang="en-US" sz="1600" u="none" cap="none" strike="noStrike">
                          <a:solidFill>
                            <a:srgbClr val="3AA0C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In progress, reliant upon result of above action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-"/>
                      </a:pPr>
                      <a:r>
                        <a:rPr i="1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Many possibilities, but this will be easier to do once stocktake and scoping effort is undertaken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-"/>
                      </a:pPr>
                      <a:r>
                        <a:rPr i="1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Visibility will materialize</a:t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03" name="Google Shape;303;p12"/>
          <p:cNvSpPr txBox="1"/>
          <p:nvPr>
            <p:ph idx="1" type="body"/>
          </p:nvPr>
        </p:nvSpPr>
        <p:spPr>
          <a:xfrm>
            <a:off x="386631" y="1189546"/>
            <a:ext cx="11372381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000"/>
              <a:t>A united “co-community” of CEOS &amp; GEOGLAM can best determine the priorities based on the intersection of observations, methods, capacity, and need/impact </a:t>
            </a:r>
            <a:endParaRPr/>
          </a:p>
        </p:txBody>
      </p:sp>
      <p:pic>
        <p:nvPicPr>
          <p:cNvPr id="304" name="Google Shape;30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89876" y="6167949"/>
            <a:ext cx="1472929" cy="367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3"/>
          <p:cNvSpPr txBox="1"/>
          <p:nvPr>
            <p:ph idx="1" type="body"/>
          </p:nvPr>
        </p:nvSpPr>
        <p:spPr>
          <a:xfrm>
            <a:off x="324233" y="1273629"/>
            <a:ext cx="11495400" cy="5201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400"/>
              <a:t>2012-2019 – “Co-Community” in Ad Hoc WG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i="1" lang="en-US" sz="2000"/>
              <a:t>Highly collaborative, CEOS as the site of much work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400"/>
              <a:t>2019-2023 – GEOGLAM Subgroup in LSI-VC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i="1" lang="en-US" sz="2000"/>
              <a:t>Established on understanding that near-term EO data coordination activities would be within</a:t>
            </a:r>
            <a:r>
              <a:rPr b="1" i="1" lang="en-US" sz="2000"/>
              <a:t> </a:t>
            </a:r>
            <a:r>
              <a:rPr i="1" lang="en-US" sz="2000"/>
              <a:t>GEOGLAM</a:t>
            </a:r>
            <a:r>
              <a:rPr b="1" i="1" lang="en-US" sz="2000"/>
              <a:t> 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400"/>
              <a:t>Return to the “Co-Community” concept?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Demonstrated model for CEOS-GEOGLAM Relationship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US" sz="1600"/>
              <a:t>Shared responsibility, unified voice for enriching commercial EO + EO applications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Provides macro example of national/regional relationships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US" sz="1600"/>
              <a:t>e.g. CSA + AAFC 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US" sz="1600"/>
              <a:t>e.g. ESA + WorldCereal 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US" sz="1600"/>
              <a:t>e.g. JAXA + Asia-RiCE </a:t>
            </a:r>
            <a:endParaRPr/>
          </a:p>
        </p:txBody>
      </p:sp>
      <p:sp>
        <p:nvSpPr>
          <p:cNvPr id="310" name="Google Shape;310;p1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Past is prologue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Workplan Items &amp; Deliverables</a:t>
            </a:r>
            <a:endParaRPr/>
          </a:p>
        </p:txBody>
      </p:sp>
      <p:pic>
        <p:nvPicPr>
          <p:cNvPr descr="A screenshot of a computer&#10;&#10;Description automatically generated" id="316" name="Google Shape;31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049" y="1147666"/>
            <a:ext cx="8753348" cy="19092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omputer&#10;&#10;Description automatically generated" id="317" name="Google Shape;31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6219" y="2643399"/>
            <a:ext cx="8289471" cy="38312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14"/>
          <p:cNvCxnSpPr>
            <a:endCxn id="317" idx="1"/>
          </p:cNvCxnSpPr>
          <p:nvPr/>
        </p:nvCxnSpPr>
        <p:spPr>
          <a:xfrm flipH="1" rot="-5400000">
            <a:off x="2357769" y="3100583"/>
            <a:ext cx="1825200" cy="1091700"/>
          </a:xfrm>
          <a:prstGeom prst="bentConnector2">
            <a:avLst/>
          </a:prstGeom>
          <a:noFill/>
          <a:ln cap="flat" cmpd="sng" w="57150">
            <a:solidFill>
              <a:srgbClr val="3AA0C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15"/>
          <p:cNvGrpSpPr/>
          <p:nvPr/>
        </p:nvGrpSpPr>
        <p:grpSpPr>
          <a:xfrm>
            <a:off x="64628" y="55010"/>
            <a:ext cx="12058792" cy="6485747"/>
            <a:chOff x="64628" y="55010"/>
            <a:chExt cx="12058792" cy="6485747"/>
          </a:xfrm>
        </p:grpSpPr>
        <p:grpSp>
          <p:nvGrpSpPr>
            <p:cNvPr id="324" name="Google Shape;324;p15"/>
            <p:cNvGrpSpPr/>
            <p:nvPr/>
          </p:nvGrpSpPr>
          <p:grpSpPr>
            <a:xfrm>
              <a:off x="64628" y="55010"/>
              <a:ext cx="12058792" cy="6485747"/>
              <a:chOff x="64628" y="55010"/>
              <a:chExt cx="12058792" cy="6485747"/>
            </a:xfrm>
          </p:grpSpPr>
          <p:pic>
            <p:nvPicPr>
              <p:cNvPr id="325" name="Google Shape;325;p1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47736" y="55010"/>
                <a:ext cx="11973687" cy="64857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6" name="Google Shape;326;p15"/>
              <p:cNvSpPr/>
              <p:nvPr/>
            </p:nvSpPr>
            <p:spPr>
              <a:xfrm>
                <a:off x="4133463" y="1405381"/>
                <a:ext cx="322364" cy="27432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accent1"/>
              </a:solidFill>
              <a:ln cap="flat" cmpd="sng" w="25400">
                <a:solidFill>
                  <a:srgbClr val="151C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15"/>
              <p:cNvSpPr/>
              <p:nvPr/>
            </p:nvSpPr>
            <p:spPr>
              <a:xfrm>
                <a:off x="4133463" y="2740401"/>
                <a:ext cx="322364" cy="27432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accent1"/>
              </a:solidFill>
              <a:ln cap="flat" cmpd="sng" w="25400">
                <a:solidFill>
                  <a:srgbClr val="151C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15"/>
              <p:cNvSpPr/>
              <p:nvPr/>
            </p:nvSpPr>
            <p:spPr>
              <a:xfrm>
                <a:off x="5187823" y="5430417"/>
                <a:ext cx="322364" cy="27432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accent1"/>
              </a:solidFill>
              <a:ln cap="flat" cmpd="sng" w="25400">
                <a:solidFill>
                  <a:srgbClr val="151C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15"/>
              <p:cNvSpPr/>
              <p:nvPr/>
            </p:nvSpPr>
            <p:spPr>
              <a:xfrm>
                <a:off x="9685179" y="637010"/>
                <a:ext cx="322364" cy="27432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accent1"/>
              </a:solidFill>
              <a:ln cap="flat" cmpd="sng" w="25400">
                <a:solidFill>
                  <a:srgbClr val="151C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15"/>
              <p:cNvSpPr/>
              <p:nvPr/>
            </p:nvSpPr>
            <p:spPr>
              <a:xfrm>
                <a:off x="9685179" y="999737"/>
                <a:ext cx="322364" cy="27432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accent1"/>
              </a:solidFill>
              <a:ln cap="flat" cmpd="sng" w="25400">
                <a:solidFill>
                  <a:srgbClr val="151C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15"/>
              <p:cNvSpPr/>
              <p:nvPr/>
            </p:nvSpPr>
            <p:spPr>
              <a:xfrm>
                <a:off x="9685179" y="1735683"/>
                <a:ext cx="322364" cy="27432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accent1"/>
              </a:solidFill>
              <a:ln cap="flat" cmpd="sng" w="25400">
                <a:solidFill>
                  <a:srgbClr val="151C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5"/>
              <p:cNvSpPr/>
              <p:nvPr/>
            </p:nvSpPr>
            <p:spPr>
              <a:xfrm>
                <a:off x="8231093" y="2815789"/>
                <a:ext cx="322364" cy="27432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accent1"/>
              </a:solidFill>
              <a:ln cap="flat" cmpd="sng" w="25400">
                <a:solidFill>
                  <a:srgbClr val="151C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15"/>
              <p:cNvSpPr/>
              <p:nvPr/>
            </p:nvSpPr>
            <p:spPr>
              <a:xfrm>
                <a:off x="8261641" y="4075611"/>
                <a:ext cx="322364" cy="27432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accent1"/>
              </a:solidFill>
              <a:ln cap="flat" cmpd="sng" w="25400">
                <a:solidFill>
                  <a:srgbClr val="151C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15"/>
              <p:cNvSpPr/>
              <p:nvPr/>
            </p:nvSpPr>
            <p:spPr>
              <a:xfrm>
                <a:off x="8289634" y="4775217"/>
                <a:ext cx="322364" cy="27432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accent1"/>
              </a:solidFill>
              <a:ln cap="flat" cmpd="sng" w="25400">
                <a:solidFill>
                  <a:srgbClr val="151C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5"/>
              <p:cNvSpPr/>
              <p:nvPr/>
            </p:nvSpPr>
            <p:spPr>
              <a:xfrm>
                <a:off x="9703841" y="4102286"/>
                <a:ext cx="322364" cy="27432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accent6"/>
              </a:solidFill>
              <a:ln cap="flat" cmpd="sng" w="25400">
                <a:solidFill>
                  <a:srgbClr val="E38E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5"/>
              <p:cNvSpPr/>
              <p:nvPr/>
            </p:nvSpPr>
            <p:spPr>
              <a:xfrm>
                <a:off x="6441235" y="4746102"/>
                <a:ext cx="322364" cy="27432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accent1"/>
              </a:solidFill>
              <a:ln cap="flat" cmpd="sng" w="25400">
                <a:solidFill>
                  <a:srgbClr val="151C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5"/>
              <p:cNvSpPr/>
              <p:nvPr/>
            </p:nvSpPr>
            <p:spPr>
              <a:xfrm>
                <a:off x="1657054" y="2815789"/>
                <a:ext cx="322364" cy="27432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accent1"/>
              </a:solidFill>
              <a:ln cap="flat" cmpd="sng" w="25400">
                <a:solidFill>
                  <a:srgbClr val="151C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5"/>
              <p:cNvSpPr/>
              <p:nvPr/>
            </p:nvSpPr>
            <p:spPr>
              <a:xfrm>
                <a:off x="10378756" y="4769234"/>
                <a:ext cx="322364" cy="27432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accent6"/>
              </a:solidFill>
              <a:ln cap="flat" cmpd="sng" w="25400">
                <a:solidFill>
                  <a:srgbClr val="E38E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5"/>
              <p:cNvSpPr/>
              <p:nvPr/>
            </p:nvSpPr>
            <p:spPr>
              <a:xfrm>
                <a:off x="11790790" y="4129890"/>
                <a:ext cx="322364" cy="27432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accent6"/>
              </a:solidFill>
              <a:ln cap="flat" cmpd="sng" w="25400">
                <a:solidFill>
                  <a:srgbClr val="E38E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15"/>
              <p:cNvSpPr/>
              <p:nvPr/>
            </p:nvSpPr>
            <p:spPr>
              <a:xfrm>
                <a:off x="5187836" y="4814132"/>
                <a:ext cx="322364" cy="27432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accent6"/>
              </a:solidFill>
              <a:ln cap="flat" cmpd="sng" w="25400">
                <a:solidFill>
                  <a:srgbClr val="E38E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15"/>
              <p:cNvSpPr/>
              <p:nvPr/>
            </p:nvSpPr>
            <p:spPr>
              <a:xfrm>
                <a:off x="9736429" y="2790904"/>
                <a:ext cx="322364" cy="27432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accent1"/>
              </a:solidFill>
              <a:ln cap="flat" cmpd="sng" w="25400">
                <a:solidFill>
                  <a:srgbClr val="151C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15"/>
              <p:cNvSpPr/>
              <p:nvPr/>
            </p:nvSpPr>
            <p:spPr>
              <a:xfrm>
                <a:off x="3091545" y="4799047"/>
                <a:ext cx="322364" cy="27432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accent1"/>
              </a:solidFill>
              <a:ln cap="flat" cmpd="sng" w="25400">
                <a:solidFill>
                  <a:srgbClr val="151C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15"/>
              <p:cNvSpPr/>
              <p:nvPr/>
            </p:nvSpPr>
            <p:spPr>
              <a:xfrm>
                <a:off x="3110222" y="6188841"/>
                <a:ext cx="322364" cy="27432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accent6"/>
              </a:solidFill>
              <a:ln cap="flat" cmpd="sng" w="25400">
                <a:solidFill>
                  <a:srgbClr val="E38E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15"/>
              <p:cNvSpPr/>
              <p:nvPr/>
            </p:nvSpPr>
            <p:spPr>
              <a:xfrm>
                <a:off x="6444362" y="3019539"/>
                <a:ext cx="322364" cy="27432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accent6"/>
              </a:solidFill>
              <a:ln cap="flat" cmpd="sng" w="25400">
                <a:solidFill>
                  <a:srgbClr val="E38E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15"/>
              <p:cNvSpPr/>
              <p:nvPr/>
            </p:nvSpPr>
            <p:spPr>
              <a:xfrm>
                <a:off x="9713185" y="4758138"/>
                <a:ext cx="322364" cy="27432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accent1"/>
              </a:solidFill>
              <a:ln cap="flat" cmpd="sng" w="25400">
                <a:solidFill>
                  <a:srgbClr val="151C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15"/>
              <p:cNvSpPr/>
              <p:nvPr/>
            </p:nvSpPr>
            <p:spPr>
              <a:xfrm>
                <a:off x="8279380" y="4434667"/>
                <a:ext cx="322364" cy="27432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accent6"/>
              </a:solidFill>
              <a:ln cap="flat" cmpd="sng" w="25400">
                <a:solidFill>
                  <a:srgbClr val="E38E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15"/>
              <p:cNvSpPr/>
              <p:nvPr/>
            </p:nvSpPr>
            <p:spPr>
              <a:xfrm>
                <a:off x="11801056" y="4750336"/>
                <a:ext cx="322364" cy="27432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accent1"/>
              </a:solidFill>
              <a:ln cap="flat" cmpd="sng" w="25400">
                <a:solidFill>
                  <a:srgbClr val="151C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15"/>
              <p:cNvSpPr/>
              <p:nvPr/>
            </p:nvSpPr>
            <p:spPr>
              <a:xfrm>
                <a:off x="64628" y="1372650"/>
                <a:ext cx="322364" cy="27432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accent1"/>
              </a:solidFill>
              <a:ln cap="flat" cmpd="sng" w="25400">
                <a:solidFill>
                  <a:srgbClr val="151C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15"/>
              <p:cNvSpPr/>
              <p:nvPr/>
            </p:nvSpPr>
            <p:spPr>
              <a:xfrm>
                <a:off x="65337" y="1819003"/>
                <a:ext cx="322364" cy="27432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accent6"/>
              </a:solidFill>
              <a:ln cap="flat" cmpd="sng" w="25400">
                <a:solidFill>
                  <a:srgbClr val="E38E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0" name="Google Shape;350;p15"/>
            <p:cNvSpPr txBox="1"/>
            <p:nvPr/>
          </p:nvSpPr>
          <p:spPr>
            <a:xfrm>
              <a:off x="438537" y="1254456"/>
              <a:ext cx="171683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Global products demonstrated</a:t>
              </a:r>
              <a:endParaRPr/>
            </a:p>
          </p:txBody>
        </p:sp>
        <p:sp>
          <p:nvSpPr>
            <p:cNvPr id="351" name="Google Shape;351;p15"/>
            <p:cNvSpPr txBox="1"/>
            <p:nvPr/>
          </p:nvSpPr>
          <p:spPr>
            <a:xfrm>
              <a:off x="438536" y="1742403"/>
              <a:ext cx="198198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National Products Demonstrated</a:t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6"/>
          <p:cNvSpPr txBox="1"/>
          <p:nvPr>
            <p:ph idx="1" type="body"/>
          </p:nvPr>
        </p:nvSpPr>
        <p:spPr>
          <a:xfrm>
            <a:off x="386632" y="1156672"/>
            <a:ext cx="5622282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 sz="1800"/>
              <a:t>ESA supported GEOGLAM community in undertaking a gap analysis, requiring: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600"/>
              <a:t>Community consensus on mapping typology/hierarchies and requirements</a:t>
            </a:r>
            <a:endParaRPr i="1" sz="1400"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600"/>
              <a:t>Community consensus on product quality requirements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600"/>
              <a:t>An actual product suite 🡪 Global mandates = global analysis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 sz="1800"/>
              <a:t>Example activities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600"/>
              <a:t>ESA World Cereal</a:t>
            </a:r>
            <a:endParaRPr/>
          </a:p>
          <a:p>
            <a:pPr indent="-355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i="1" lang="en-US" sz="1600"/>
              <a:t>Post-harvest mapping of corn, wheat, barley, sorghum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600"/>
              <a:t>GEOGLAM Crop Monitor Crop Type Maps (NASA-funded)</a:t>
            </a:r>
            <a:endParaRPr/>
          </a:p>
          <a:p>
            <a:pPr indent="-355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i="1" lang="en-US" sz="1600"/>
              <a:t>Aggregation of maps of corn, soy, wheat, rice</a:t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600"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1" sz="1200" u="none" strike="noStrik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7" name="Google Shape;357;p16"/>
          <p:cNvSpPr txBox="1"/>
          <p:nvPr>
            <p:ph idx="2" type="body"/>
          </p:nvPr>
        </p:nvSpPr>
        <p:spPr>
          <a:xfrm>
            <a:off x="6183087" y="1156672"/>
            <a:ext cx="5622282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 sz="1800"/>
              <a:t>Example Gaps &amp; Possibilities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600"/>
              <a:t>Gap: What happens after 2026 (end of ESA WorldCereal)?</a:t>
            </a:r>
            <a:endParaRPr/>
          </a:p>
          <a:p>
            <a:pPr indent="-355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i="1" lang="en-US" sz="1600" u="sng"/>
              <a:t>Possibility</a:t>
            </a:r>
            <a:r>
              <a:rPr i="1" lang="en-US" sz="1600"/>
              <a:t>: Sustained production more easily enabled because we have created the “good practices” and demonstrated at-scale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600"/>
              <a:t>Not within-season – limits quantitative production forecasting at finer levels</a:t>
            </a:r>
            <a:endParaRPr/>
          </a:p>
          <a:p>
            <a:pPr indent="-355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i="1" lang="en-US" sz="1600" u="sng"/>
              <a:t>Possibility</a:t>
            </a:r>
            <a:r>
              <a:rPr i="1" lang="en-US" sz="1600"/>
              <a:t>: evaluating applicability of current post-harvest methods to run within-season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600"/>
              <a:t>Missing crops (e.g. rice)</a:t>
            </a:r>
            <a:endParaRPr/>
          </a:p>
          <a:p>
            <a:pPr indent="-355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i="1" lang="en-US" sz="1600" u="sng"/>
              <a:t>Possibility</a:t>
            </a:r>
            <a:r>
              <a:rPr i="1" lang="en-US" sz="1600"/>
              <a:t>: Asia-RiCE goes global!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 sz="1800"/>
              <a:t>Underpinning questions always about levels of effort and from whom/where</a:t>
            </a:r>
            <a:endParaRPr/>
          </a:p>
        </p:txBody>
      </p:sp>
      <p:sp>
        <p:nvSpPr>
          <p:cNvPr id="358" name="Google Shape;358;p1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3200"/>
              <a:t>Example EAV trajectory</a:t>
            </a:r>
            <a:br>
              <a:rPr lang="en-US" sz="3200"/>
            </a:br>
            <a:r>
              <a:rPr lang="en-US" sz="2800">
                <a:solidFill>
                  <a:srgbClr val="C7DF84"/>
                </a:solidFill>
              </a:rPr>
              <a:t>Global Cropland and Crop Type Mapping</a:t>
            </a:r>
            <a:endParaRPr sz="3200">
              <a:solidFill>
                <a:srgbClr val="C7DF84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4293" y="1990847"/>
            <a:ext cx="4866315" cy="376286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17"/>
          <p:cNvSpPr/>
          <p:nvPr/>
        </p:nvSpPr>
        <p:spPr>
          <a:xfrm>
            <a:off x="224975" y="3085624"/>
            <a:ext cx="4650769" cy="1416926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030A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6" name="Google Shape;366;p17"/>
          <p:cNvSpPr txBox="1"/>
          <p:nvPr/>
        </p:nvSpPr>
        <p:spPr>
          <a:xfrm>
            <a:off x="5071730" y="3806363"/>
            <a:ext cx="6847064" cy="2246769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rPr>
              <a:t>From EO-for-Ag practitioners: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&lt;50% agreed that they had access to all of the EO they needed for their analyses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65% agreed they required additional technical support to download, process, or utilize EO (even seasoned EO practitioners!)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Strong indication of desire for standard products: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Cloud-free, intercalibrated/harmonized time series (“ARD”)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Essential Agriculture Variables like crop type map, crop calendar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…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Most consistent boundary identified: lack of field data!</a:t>
            </a:r>
            <a:endParaRPr/>
          </a:p>
        </p:txBody>
      </p:sp>
      <p:sp>
        <p:nvSpPr>
          <p:cNvPr id="367" name="Google Shape;367;p17"/>
          <p:cNvSpPr txBox="1"/>
          <p:nvPr/>
        </p:nvSpPr>
        <p:spPr>
          <a:xfrm>
            <a:off x="5067814" y="389031"/>
            <a:ext cx="6847064" cy="2677656"/>
          </a:xfrm>
          <a:prstGeom prst="rect">
            <a:avLst/>
          </a:prstGeom>
          <a:noFill/>
          <a:ln cap="flat" cmpd="sng" w="9525">
            <a:solidFill>
              <a:srgbClr val="4AAC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AC0D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4AAC0D"/>
                </a:solidFill>
                <a:latin typeface="Montserrat"/>
                <a:ea typeface="Montserrat"/>
                <a:cs typeface="Montserrat"/>
                <a:sym typeface="Montserrat"/>
              </a:rPr>
              <a:t>From Ag Monitoring “End User” organizations:</a:t>
            </a:r>
            <a:endParaRPr b="1" i="1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 agreed that their organization would benefit from a greater use of EO data in their org’s decision making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Q: If your organization does not use satellite EO at any level of their decision making process, why is that the case?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“…org interested in EO, </a:t>
            </a:r>
            <a:r>
              <a:rPr b="0" i="0" lang="en-US" sz="14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unsure</a:t>
            </a: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how to incorporate”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“…org thinks EO data are </a:t>
            </a:r>
            <a:r>
              <a:rPr b="0" i="0" lang="en-US" sz="14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too expensive or difficult to access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…”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“…org thinks EO data are </a:t>
            </a:r>
            <a:r>
              <a:rPr b="0" i="0" lang="en-US" sz="14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too unreliable</a:t>
            </a: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to implement operationally…”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answers: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Can’t keep up to date with which products are good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8" name="Google Shape;368;p17"/>
          <p:cNvSpPr txBox="1"/>
          <p:nvPr/>
        </p:nvSpPr>
        <p:spPr>
          <a:xfrm>
            <a:off x="224975" y="156128"/>
            <a:ext cx="502321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54C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14254C"/>
                </a:solidFill>
                <a:latin typeface="Montserrat"/>
                <a:ea typeface="Montserrat"/>
                <a:cs typeface="Montserrat"/>
                <a:sym typeface="Montserrat"/>
              </a:rPr>
              <a:t>From a 2018 GEOGLAM community survey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54C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14254C"/>
                </a:solidFill>
                <a:latin typeface="Montserrat"/>
                <a:ea typeface="Montserrat"/>
                <a:cs typeface="Montserrat"/>
                <a:sym typeface="Montserrat"/>
              </a:rPr>
              <a:t>(small sample, but representative) </a:t>
            </a:r>
            <a:endParaRPr/>
          </a:p>
        </p:txBody>
      </p:sp>
      <p:sp>
        <p:nvSpPr>
          <p:cNvPr id="369" name="Google Shape;369;p17"/>
          <p:cNvSpPr/>
          <p:nvPr/>
        </p:nvSpPr>
        <p:spPr>
          <a:xfrm>
            <a:off x="2565594" y="1939371"/>
            <a:ext cx="2310150" cy="694944"/>
          </a:xfrm>
          <a:prstGeom prst="rect">
            <a:avLst/>
          </a:prstGeom>
          <a:noFill/>
          <a:ln cap="flat" cmpd="sng" w="28575">
            <a:solidFill>
              <a:srgbClr val="4AAC0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AAC0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0" name="Google Shape;370;p17"/>
          <p:cNvSpPr txBox="1"/>
          <p:nvPr/>
        </p:nvSpPr>
        <p:spPr>
          <a:xfrm>
            <a:off x="10011905" y="6581001"/>
            <a:ext cx="2867186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Whitcraft, et al. (2018)</a:t>
            </a:r>
            <a:endParaRPr/>
          </a:p>
        </p:txBody>
      </p:sp>
      <p:pic>
        <p:nvPicPr>
          <p:cNvPr id="371" name="Google Shape;37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89876" y="6167949"/>
            <a:ext cx="1472929" cy="367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98" y="1129557"/>
            <a:ext cx="8470585" cy="5395078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18"/>
          <p:cNvSpPr txBox="1"/>
          <p:nvPr>
            <p:ph idx="1" type="body"/>
          </p:nvPr>
        </p:nvSpPr>
        <p:spPr>
          <a:xfrm>
            <a:off x="8329809" y="2083443"/>
            <a:ext cx="3812087" cy="4012557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18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“D</a:t>
            </a: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ata produced must be policy-relevant and not exist for its own sake.” (UN Statistics Division, 2017)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400">
                <a:latin typeface="Montserrat"/>
                <a:ea typeface="Montserrat"/>
                <a:cs typeface="Montserrat"/>
                <a:sym typeface="Montserrat"/>
              </a:rPr>
              <a:t>Clear mandate to harmonize and synergize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“Essential Agriculture Variables” (EAVs) emerged as a unifying framework to maximize EO value and meet multiple information and decision needs</a:t>
            </a:r>
            <a:endParaRPr/>
          </a:p>
        </p:txBody>
      </p:sp>
      <p:sp>
        <p:nvSpPr>
          <p:cNvPr id="378" name="Google Shape;378;p1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Satellite Data Value Chain</a:t>
            </a:r>
            <a:endParaRPr/>
          </a:p>
        </p:txBody>
      </p:sp>
      <p:sp>
        <p:nvSpPr>
          <p:cNvPr id="379" name="Google Shape;379;p18"/>
          <p:cNvSpPr txBox="1"/>
          <p:nvPr/>
        </p:nvSpPr>
        <p:spPr>
          <a:xfrm>
            <a:off x="1061884" y="2558441"/>
            <a:ext cx="7118134" cy="1816274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0" name="Google Shape;38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89876" y="6167949"/>
            <a:ext cx="1472929" cy="367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0030" y="1184222"/>
            <a:ext cx="4226744" cy="32683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87" name="Google Shape;387;p19"/>
          <p:cNvGraphicFramePr/>
          <p:nvPr/>
        </p:nvGraphicFramePr>
        <p:xfrm>
          <a:off x="8340256" y="10363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{3F3EA0FC-3162-4F6D-B5E7-BB96316A4222}</a:tableStyleId>
              </a:tblPr>
              <a:tblGrid>
                <a:gridCol w="3759850"/>
              </a:tblGrid>
              <a:tr h="230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Ag Domain EAVs</a:t>
                      </a:r>
                      <a:endParaRPr/>
                    </a:p>
                  </a:txBody>
                  <a:tcPr marT="4250" marB="4250" marR="6375" marL="63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Water Productivity**</a:t>
                      </a:r>
                      <a:endParaRPr/>
                    </a:p>
                  </a:txBody>
                  <a:tcPr marT="4250" marB="4250" marR="6375" marL="63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Irrigated Cropland Map**</a:t>
                      </a:r>
                      <a:endParaRPr/>
                    </a:p>
                  </a:txBody>
                  <a:tcPr marT="4250" marB="4250" marR="6375" marL="63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7A982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Reference Crop Calendars</a:t>
                      </a:r>
                      <a:endParaRPr/>
                    </a:p>
                  </a:txBody>
                  <a:tcPr marT="4250" marB="4250" marR="6375" marL="63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7A982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Current Crop Stage</a:t>
                      </a:r>
                      <a:endParaRPr/>
                    </a:p>
                  </a:txBody>
                  <a:tcPr marT="4250" marB="4250" marR="6375" marL="63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GDD</a:t>
                      </a:r>
                      <a:endParaRPr/>
                    </a:p>
                  </a:txBody>
                  <a:tcPr marT="4250" marB="4250" marR="6375" marL="63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Crop condition assessment</a:t>
                      </a:r>
                      <a:endParaRPr/>
                    </a:p>
                  </a:txBody>
                  <a:tcPr marT="4250" marB="4250" marR="6375" marL="63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Crop yield forecast</a:t>
                      </a:r>
                      <a:endParaRPr/>
                    </a:p>
                  </a:txBody>
                  <a:tcPr marT="4250" marB="4250" marR="6375" marL="63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Crop Yield estimation</a:t>
                      </a:r>
                      <a:endParaRPr/>
                    </a:p>
                  </a:txBody>
                  <a:tcPr marT="4250" marB="4250" marR="6375" marL="63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Rangeland Condition assessment</a:t>
                      </a:r>
                      <a:endParaRPr/>
                    </a:p>
                  </a:txBody>
                  <a:tcPr marT="4250" marB="4250" marR="6375" marL="63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Land Management Calendar</a:t>
                      </a:r>
                      <a:endParaRPr/>
                    </a:p>
                  </a:txBody>
                  <a:tcPr marT="4250" marB="4250" marR="6375" marL="63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Agriculture Mask (likely ECV)</a:t>
                      </a:r>
                      <a:endParaRPr/>
                    </a:p>
                  </a:txBody>
                  <a:tcPr marT="4250" marB="4250" marR="6375" marL="63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Cropland Mask (likely ECV)</a:t>
                      </a:r>
                      <a:endParaRPr/>
                    </a:p>
                  </a:txBody>
                  <a:tcPr marT="4250" marB="4250" marR="6375" marL="63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Rangeland Mask</a:t>
                      </a:r>
                      <a:endParaRPr/>
                    </a:p>
                  </a:txBody>
                  <a:tcPr marT="4250" marB="4250" marR="6375" marL="63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Seasonal Fallow mask</a:t>
                      </a:r>
                      <a:endParaRPr/>
                    </a:p>
                  </a:txBody>
                  <a:tcPr marT="4250" marB="4250" marR="6375" marL="63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Seasonal Cover Crop Mask</a:t>
                      </a:r>
                      <a:endParaRPr/>
                    </a:p>
                  </a:txBody>
                  <a:tcPr marT="4250" marB="4250" marR="6375" marL="63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Non-Perennial Cropland Mask</a:t>
                      </a:r>
                      <a:endParaRPr/>
                    </a:p>
                  </a:txBody>
                  <a:tcPr marT="4250" marB="4250" marR="6375" marL="63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Perennial Cropland Mask</a:t>
                      </a:r>
                      <a:endParaRPr/>
                    </a:p>
                  </a:txBody>
                  <a:tcPr marT="4250" marB="4250" marR="6375" marL="63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Managed Grasslands Mask</a:t>
                      </a:r>
                      <a:endParaRPr/>
                    </a:p>
                  </a:txBody>
                  <a:tcPr marT="4250" marB="4250" marR="6375" marL="63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Crop Type Masks</a:t>
                      </a:r>
                      <a:endParaRPr/>
                    </a:p>
                  </a:txBody>
                  <a:tcPr marT="4250" marB="4250" marR="6375" marL="63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Field Boundaries</a:t>
                      </a:r>
                      <a:endParaRPr/>
                    </a:p>
                  </a:txBody>
                  <a:tcPr marT="4250" marB="4250" marR="6375" marL="63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Crop Type Area Estimation</a:t>
                      </a:r>
                      <a:endParaRPr/>
                    </a:p>
                  </a:txBody>
                  <a:tcPr marT="4250" marB="4250" marR="6375" marL="63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Agricultural Burned-Area Map**</a:t>
                      </a:r>
                      <a:endParaRPr/>
                    </a:p>
                  </a:txBody>
                  <a:tcPr marT="4250" marB="4250" marR="6375" marL="63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88" name="Google Shape;388;p19"/>
          <p:cNvGraphicFramePr/>
          <p:nvPr/>
        </p:nvGraphicFramePr>
        <p:xfrm>
          <a:off x="202754" y="118422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{3F3EA0FC-3162-4F6D-B5E7-BB96316A4222}</a:tableStyleId>
              </a:tblPr>
              <a:tblGrid>
                <a:gridCol w="3705925"/>
              </a:tblGrid>
              <a:tr h="191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Met &amp; Land Domain EAV</a:t>
                      </a:r>
                      <a:endParaRPr/>
                    </a:p>
                  </a:txBody>
                  <a:tcPr marT="4250" marB="4250" marR="6375" marL="63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4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Land surface temp (ECV)</a:t>
                      </a:r>
                      <a:endParaRPr/>
                    </a:p>
                  </a:txBody>
                  <a:tcPr marT="4250" marB="4250" marR="6375" marL="63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4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Air temperature (ECV)</a:t>
                      </a:r>
                      <a:endParaRPr/>
                    </a:p>
                  </a:txBody>
                  <a:tcPr marT="4250" marB="4250" marR="6375" marL="63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4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Surface Soil Moisture (ECV)</a:t>
                      </a:r>
                      <a:endParaRPr/>
                    </a:p>
                  </a:txBody>
                  <a:tcPr marT="4250" marB="4250" marR="6375" marL="63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4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Root Zone Soil Moisture (ECV)</a:t>
                      </a:r>
                      <a:endParaRPr/>
                    </a:p>
                  </a:txBody>
                  <a:tcPr marT="4250" marB="4250" marR="6375" marL="63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4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Wind Speed (ECV)</a:t>
                      </a:r>
                      <a:endParaRPr/>
                    </a:p>
                  </a:txBody>
                  <a:tcPr marT="4250" marB="4250" marR="6375" marL="63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4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Precipitation (ECV)</a:t>
                      </a:r>
                      <a:endParaRPr/>
                    </a:p>
                  </a:txBody>
                  <a:tcPr marT="4250" marB="4250" marR="6375" marL="63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4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LAI (ECV)</a:t>
                      </a:r>
                      <a:endParaRPr/>
                    </a:p>
                  </a:txBody>
                  <a:tcPr marT="4250" marB="4250" marR="6375" marL="63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4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fAPAR (ECV)</a:t>
                      </a:r>
                      <a:endParaRPr/>
                    </a:p>
                  </a:txBody>
                  <a:tcPr marT="4250" marB="4250" marR="6375" marL="63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4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Incoming radiation (ECV)</a:t>
                      </a:r>
                      <a:endParaRPr/>
                    </a:p>
                  </a:txBody>
                  <a:tcPr marT="4250" marB="4250" marR="6375" marL="63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4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Relative humidity (ECV)</a:t>
                      </a:r>
                      <a:endParaRPr/>
                    </a:p>
                  </a:txBody>
                  <a:tcPr marT="4250" marB="4250" marR="6375" marL="63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4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Reference Evapotranspiration**</a:t>
                      </a:r>
                      <a:endParaRPr/>
                    </a:p>
                  </a:txBody>
                  <a:tcPr marT="4250" marB="4250" marR="6375" marL="63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4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Actual Evapotranspiration**</a:t>
                      </a:r>
                      <a:endParaRPr/>
                    </a:p>
                  </a:txBody>
                  <a:tcPr marT="4250" marB="4250" marR="6375" marL="63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4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Seasonal Dynamics of Surface Water Availability**</a:t>
                      </a:r>
                      <a:endParaRPr/>
                    </a:p>
                  </a:txBody>
                  <a:tcPr marT="4250" marB="4250" marR="6375" marL="63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4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7A982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Aboveground Agricultural Biomass</a:t>
                      </a:r>
                      <a:endParaRPr/>
                    </a:p>
                  </a:txBody>
                  <a:tcPr marT="4250" marB="4250" marR="6375" marL="63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4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7A982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Fractional Cover</a:t>
                      </a:r>
                      <a:endParaRPr/>
                    </a:p>
                  </a:txBody>
                  <a:tcPr marT="4250" marB="4250" marR="6375" marL="63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4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Soil Carbon (ECV)</a:t>
                      </a:r>
                      <a:endParaRPr/>
                    </a:p>
                  </a:txBody>
                  <a:tcPr marT="4250" marB="4250" marR="6375" marL="63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4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Runoff**</a:t>
                      </a:r>
                      <a:endParaRPr/>
                    </a:p>
                  </a:txBody>
                  <a:tcPr marT="4250" marB="4250" marR="6375" marL="63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4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Residue Cover</a:t>
                      </a:r>
                      <a:endParaRPr/>
                    </a:p>
                  </a:txBody>
                  <a:tcPr marT="4250" marB="4250" marR="6375" marL="63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4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Surface roughness</a:t>
                      </a:r>
                      <a:endParaRPr/>
                    </a:p>
                  </a:txBody>
                  <a:tcPr marT="4250" marB="4250" marR="6375" marL="63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89" name="Google Shape;389;p19"/>
          <p:cNvSpPr txBox="1"/>
          <p:nvPr/>
        </p:nvSpPr>
        <p:spPr>
          <a:xfrm>
            <a:off x="4792389" y="5443020"/>
            <a:ext cx="3378976" cy="71814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+ARD (multispectral data and simple Indices)</a:t>
            </a:r>
            <a:endParaRPr/>
          </a:p>
        </p:txBody>
      </p:sp>
      <p:cxnSp>
        <p:nvCxnSpPr>
          <p:cNvPr id="390" name="Google Shape;390;p19"/>
          <p:cNvCxnSpPr/>
          <p:nvPr/>
        </p:nvCxnSpPr>
        <p:spPr>
          <a:xfrm flipH="1">
            <a:off x="5366235" y="3576577"/>
            <a:ext cx="251291" cy="1961971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med" w="med" type="triangle"/>
          </a:ln>
        </p:spPr>
      </p:cxnSp>
      <p:cxnSp>
        <p:nvCxnSpPr>
          <p:cNvPr id="391" name="Google Shape;391;p19"/>
          <p:cNvCxnSpPr/>
          <p:nvPr/>
        </p:nvCxnSpPr>
        <p:spPr>
          <a:xfrm rot="10800000">
            <a:off x="3333509" y="1516284"/>
            <a:ext cx="1064056" cy="143734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med" w="med" type="triangle"/>
          </a:ln>
        </p:spPr>
      </p:cxnSp>
      <p:cxnSp>
        <p:nvCxnSpPr>
          <p:cNvPr id="392" name="Google Shape;392;p19"/>
          <p:cNvCxnSpPr/>
          <p:nvPr/>
        </p:nvCxnSpPr>
        <p:spPr>
          <a:xfrm flipH="1" rot="10800000">
            <a:off x="7118430" y="1184222"/>
            <a:ext cx="1221826" cy="129276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med" w="med" type="triangle"/>
          </a:ln>
        </p:spPr>
      </p:cxnSp>
      <p:pic>
        <p:nvPicPr>
          <p:cNvPr id="393" name="Google Shape;39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89923" y="6264010"/>
            <a:ext cx="965887" cy="2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19"/>
          <p:cNvSpPr txBox="1"/>
          <p:nvPr/>
        </p:nvSpPr>
        <p:spPr>
          <a:xfrm>
            <a:off x="304800" y="127821"/>
            <a:ext cx="8760542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~50% the EAVs are related to ECVs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7A9826"/>
                </a:solidFill>
                <a:latin typeface="Montserrat"/>
                <a:ea typeface="Montserrat"/>
                <a:cs typeface="Montserrat"/>
                <a:sym typeface="Montserrat"/>
              </a:rPr>
              <a:t>(**either exact same, same physical quantity but different resolution requirement,  or linked/referenced in some way but not specified)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"/>
          <p:cNvSpPr txBox="1"/>
          <p:nvPr>
            <p:ph idx="1" type="body"/>
          </p:nvPr>
        </p:nvSpPr>
        <p:spPr>
          <a:xfrm>
            <a:off x="7806812" y="1373852"/>
            <a:ext cx="3637936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5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2400"/>
              <a:t>The first GEOGLAM meeting on EO requirements was here in 2012!</a:t>
            </a:r>
            <a:endParaRPr/>
          </a:p>
          <a:p>
            <a:pPr indent="0" lvl="0" marL="25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400"/>
          </a:p>
          <a:p>
            <a:pPr indent="0" lvl="0" marL="25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2400"/>
              <a:t>🡨 </a:t>
            </a:r>
            <a:r>
              <a:rPr lang="en-US" sz="1800"/>
              <a:t>Yves Crevier, Ian Jarvis, Brian Killough, Chris Justice, Bradley Doorn, Shin-Ichi Sobue, Inbal Becker-Reshef, Alyssa Whitcraft – and several others</a:t>
            </a:r>
            <a:endParaRPr/>
          </a:p>
        </p:txBody>
      </p:sp>
      <p:sp>
        <p:nvSpPr>
          <p:cNvPr id="208" name="Google Shape;208;p2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209" name="Google Shape;209;p2"/>
          <p:cNvSpPr txBox="1"/>
          <p:nvPr>
            <p:ph type="title"/>
          </p:nvPr>
        </p:nvSpPr>
        <p:spPr>
          <a:xfrm>
            <a:off x="176048" y="136611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3200"/>
              <a:t>Back to the Future!</a:t>
            </a:r>
            <a:br>
              <a:rPr lang="en-US" sz="3200"/>
            </a:br>
            <a:r>
              <a:rPr b="1" lang="en-US" sz="3200">
                <a:solidFill>
                  <a:schemeClr val="accent2"/>
                </a:solidFill>
              </a:rPr>
              <a:t>With thanks to CSA</a:t>
            </a:r>
            <a:endParaRPr/>
          </a:p>
        </p:txBody>
      </p:sp>
      <p:pic>
        <p:nvPicPr>
          <p:cNvPr id="210" name="Google Shape;21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2720" y="1102016"/>
            <a:ext cx="7176342" cy="5405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89876" y="6167949"/>
            <a:ext cx="1472929" cy="367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0"/>
          <p:cNvSpPr txBox="1"/>
          <p:nvPr/>
        </p:nvSpPr>
        <p:spPr>
          <a:xfrm>
            <a:off x="64571" y="5192602"/>
            <a:ext cx="1876855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Conditions for Production of </a:t>
            </a:r>
            <a:br>
              <a:rPr b="1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b="1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Climate and Weather Variables</a:t>
            </a:r>
            <a:endParaRPr/>
          </a:p>
        </p:txBody>
      </p:sp>
      <p:sp>
        <p:nvSpPr>
          <p:cNvPr id="401" name="Google Shape;401;p20"/>
          <p:cNvSpPr/>
          <p:nvPr/>
        </p:nvSpPr>
        <p:spPr>
          <a:xfrm>
            <a:off x="1632077" y="358776"/>
            <a:ext cx="628073" cy="2234167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02" name="Google Shape;402;p20"/>
          <p:cNvSpPr txBox="1"/>
          <p:nvPr/>
        </p:nvSpPr>
        <p:spPr>
          <a:xfrm>
            <a:off x="152400" y="3047022"/>
            <a:ext cx="1569495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Conditions for Production </a:t>
            </a:r>
            <a:br>
              <a:rPr b="1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b="1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of Ag Domain Variables </a:t>
            </a:r>
            <a:endParaRPr/>
          </a:p>
        </p:txBody>
      </p:sp>
      <p:sp>
        <p:nvSpPr>
          <p:cNvPr id="403" name="Google Shape;403;p20"/>
          <p:cNvSpPr txBox="1"/>
          <p:nvPr/>
        </p:nvSpPr>
        <p:spPr>
          <a:xfrm>
            <a:off x="0" y="0"/>
            <a:ext cx="3592830" cy="3385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For a specified USE CASE…</a:t>
            </a:r>
            <a:endParaRPr/>
          </a:p>
        </p:txBody>
      </p:sp>
      <p:sp>
        <p:nvSpPr>
          <p:cNvPr id="404" name="Google Shape;404;p20"/>
          <p:cNvSpPr txBox="1"/>
          <p:nvPr/>
        </p:nvSpPr>
        <p:spPr>
          <a:xfrm>
            <a:off x="2251478" y="797903"/>
            <a:ext cx="2220200" cy="133882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Organizational Conditions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b="0" i="0" lang="en-US" sz="11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Current status of EO usage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b="0" i="0" lang="en-US" sz="11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Mandate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b="0" i="0" lang="en-US" sz="11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Funding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05" name="Google Shape;405;p20"/>
          <p:cNvSpPr/>
          <p:nvPr/>
        </p:nvSpPr>
        <p:spPr>
          <a:xfrm>
            <a:off x="1605718" y="4687938"/>
            <a:ext cx="628073" cy="2006469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06" name="Google Shape;406;p20"/>
          <p:cNvSpPr txBox="1"/>
          <p:nvPr/>
        </p:nvSpPr>
        <p:spPr>
          <a:xfrm>
            <a:off x="58968" y="564987"/>
            <a:ext cx="187685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Conditions for EO adoption in producing Agriculture Information and Knowledge</a:t>
            </a:r>
            <a:endParaRPr/>
          </a:p>
        </p:txBody>
      </p:sp>
      <p:sp>
        <p:nvSpPr>
          <p:cNvPr id="407" name="Google Shape;407;p20"/>
          <p:cNvSpPr/>
          <p:nvPr/>
        </p:nvSpPr>
        <p:spPr>
          <a:xfrm>
            <a:off x="1625830" y="2843914"/>
            <a:ext cx="628073" cy="1735623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08" name="Google Shape;408;p20"/>
          <p:cNvSpPr txBox="1"/>
          <p:nvPr/>
        </p:nvSpPr>
        <p:spPr>
          <a:xfrm>
            <a:off x="2251478" y="358776"/>
            <a:ext cx="9673431" cy="33855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Policy Conditions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(Secretariat Summarizes all information and does engagement/advocacy around EO uses and pathways there)</a:t>
            </a:r>
            <a:endParaRPr/>
          </a:p>
        </p:txBody>
      </p:sp>
      <p:sp>
        <p:nvSpPr>
          <p:cNvPr id="409" name="Google Shape;409;p20"/>
          <p:cNvSpPr txBox="1"/>
          <p:nvPr/>
        </p:nvSpPr>
        <p:spPr>
          <a:xfrm>
            <a:off x="2365788" y="4718792"/>
            <a:ext cx="2114550" cy="307777"/>
          </a:xfrm>
          <a:prstGeom prst="rect">
            <a:avLst/>
          </a:prstGeom>
          <a:solidFill>
            <a:srgbClr val="A8D08C"/>
          </a:solidFill>
          <a:ln cap="flat" cmpd="sng" w="12700">
            <a:solidFill>
              <a:srgbClr val="A8D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C&amp;W Variable 1</a:t>
            </a:r>
            <a:endParaRPr/>
          </a:p>
        </p:txBody>
      </p:sp>
      <p:sp>
        <p:nvSpPr>
          <p:cNvPr id="410" name="Google Shape;410;p20"/>
          <p:cNvSpPr txBox="1"/>
          <p:nvPr/>
        </p:nvSpPr>
        <p:spPr>
          <a:xfrm>
            <a:off x="5815028" y="4713691"/>
            <a:ext cx="2114550" cy="307777"/>
          </a:xfrm>
          <a:prstGeom prst="rect">
            <a:avLst/>
          </a:prstGeom>
          <a:solidFill>
            <a:srgbClr val="A8D08C"/>
          </a:solidFill>
          <a:ln cap="flat" cmpd="sng" w="12700">
            <a:solidFill>
              <a:srgbClr val="A8D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C&amp;W Variable 2</a:t>
            </a:r>
            <a:endParaRPr/>
          </a:p>
        </p:txBody>
      </p:sp>
      <p:sp>
        <p:nvSpPr>
          <p:cNvPr id="411" name="Google Shape;411;p20"/>
          <p:cNvSpPr txBox="1"/>
          <p:nvPr/>
        </p:nvSpPr>
        <p:spPr>
          <a:xfrm>
            <a:off x="9167269" y="4716745"/>
            <a:ext cx="2114550" cy="307777"/>
          </a:xfrm>
          <a:prstGeom prst="rect">
            <a:avLst/>
          </a:prstGeom>
          <a:solidFill>
            <a:srgbClr val="A8D08C"/>
          </a:solidFill>
          <a:ln cap="flat" cmpd="sng" w="12700">
            <a:solidFill>
              <a:srgbClr val="A8D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C&amp;W Variable n</a:t>
            </a:r>
            <a:endParaRPr/>
          </a:p>
        </p:txBody>
      </p:sp>
      <p:sp>
        <p:nvSpPr>
          <p:cNvPr id="412" name="Google Shape;412;p20"/>
          <p:cNvSpPr txBox="1"/>
          <p:nvPr/>
        </p:nvSpPr>
        <p:spPr>
          <a:xfrm>
            <a:off x="2334232" y="2843913"/>
            <a:ext cx="2114550" cy="307777"/>
          </a:xfrm>
          <a:prstGeom prst="rect">
            <a:avLst/>
          </a:prstGeom>
          <a:solidFill>
            <a:srgbClr val="A8D08C"/>
          </a:solidFill>
          <a:ln cap="flat" cmpd="sng" w="12700">
            <a:solidFill>
              <a:srgbClr val="A8D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Ag Variable 1</a:t>
            </a:r>
            <a:endParaRPr/>
          </a:p>
        </p:txBody>
      </p:sp>
      <p:sp>
        <p:nvSpPr>
          <p:cNvPr id="413" name="Google Shape;413;p20"/>
          <p:cNvSpPr txBox="1"/>
          <p:nvPr/>
        </p:nvSpPr>
        <p:spPr>
          <a:xfrm>
            <a:off x="5783472" y="2843913"/>
            <a:ext cx="2114550" cy="307777"/>
          </a:xfrm>
          <a:prstGeom prst="rect">
            <a:avLst/>
          </a:prstGeom>
          <a:solidFill>
            <a:srgbClr val="A8D08C"/>
          </a:solidFill>
          <a:ln cap="flat" cmpd="sng" w="12700">
            <a:solidFill>
              <a:srgbClr val="A8D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Ag Variable 2</a:t>
            </a:r>
            <a:endParaRPr/>
          </a:p>
        </p:txBody>
      </p:sp>
      <p:sp>
        <p:nvSpPr>
          <p:cNvPr id="414" name="Google Shape;414;p20"/>
          <p:cNvSpPr txBox="1"/>
          <p:nvPr/>
        </p:nvSpPr>
        <p:spPr>
          <a:xfrm>
            <a:off x="9135713" y="2835914"/>
            <a:ext cx="2114550" cy="307777"/>
          </a:xfrm>
          <a:prstGeom prst="rect">
            <a:avLst/>
          </a:prstGeom>
          <a:solidFill>
            <a:srgbClr val="A8D08C"/>
          </a:solidFill>
          <a:ln cap="flat" cmpd="sng" w="12700">
            <a:solidFill>
              <a:srgbClr val="A8D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Ag Variable n</a:t>
            </a:r>
            <a:endParaRPr/>
          </a:p>
        </p:txBody>
      </p:sp>
      <p:sp>
        <p:nvSpPr>
          <p:cNvPr id="415" name="Google Shape;415;p20"/>
          <p:cNvSpPr txBox="1"/>
          <p:nvPr/>
        </p:nvSpPr>
        <p:spPr>
          <a:xfrm>
            <a:off x="2394348" y="3248693"/>
            <a:ext cx="9340452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1" marL="628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b="0" i="0" lang="en-US" sz="1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Summary of C&amp;W variables</a:t>
            </a:r>
            <a:endParaRPr/>
          </a:p>
          <a:p>
            <a:pPr indent="-171450" lvl="1" marL="628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b="0" i="0" lang="en-US" sz="1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In situ source (specific to this variable) 🡪 collected, accessible</a:t>
            </a:r>
            <a:endParaRPr/>
          </a:p>
          <a:p>
            <a:pPr indent="-171450" lvl="1" marL="628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b="0" i="0" lang="en-US" sz="1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Method status 🡪 open or closed; scalable/transferable Y/N; validated Y/N; performance quality</a:t>
            </a:r>
            <a:endParaRPr/>
          </a:p>
          <a:p>
            <a:pPr indent="-171450" lvl="2" marL="1085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b="0" i="0" lang="en-US" sz="1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In which regions/systems do we have good methods, in which regions/systems do we not? </a:t>
            </a:r>
            <a:endParaRPr/>
          </a:p>
          <a:p>
            <a:pPr indent="-171450" lvl="1" marL="628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b="0" i="0" lang="en-US" sz="1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Is there a standard product for this variable broadly accessible?</a:t>
            </a:r>
            <a:endParaRPr/>
          </a:p>
        </p:txBody>
      </p:sp>
      <p:sp>
        <p:nvSpPr>
          <p:cNvPr id="416" name="Google Shape;416;p20"/>
          <p:cNvSpPr txBox="1"/>
          <p:nvPr/>
        </p:nvSpPr>
        <p:spPr>
          <a:xfrm>
            <a:off x="2396020" y="5165475"/>
            <a:ext cx="933878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1" marL="628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b="0" i="0" lang="en-US" sz="1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EO data source 🡪 collected, accessible</a:t>
            </a:r>
            <a:endParaRPr b="0" i="0" sz="15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71450" lvl="1" marL="628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b="0" i="0" lang="en-US" sz="1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In situ source 🡪 collected, accessible</a:t>
            </a:r>
            <a:endParaRPr/>
          </a:p>
          <a:p>
            <a:pPr indent="-171450" lvl="1" marL="628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b="0" i="0" lang="en-US" sz="1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Method status 🡪 open or closed; scalable/transferable Y/N; validated Y/N; performance quality </a:t>
            </a:r>
            <a:endParaRPr/>
          </a:p>
          <a:p>
            <a:pPr indent="-171450" lvl="1" marL="628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b="0" i="0" lang="en-US" sz="1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Is there a standard product for this variable broadly accessible?</a:t>
            </a:r>
            <a:endParaRPr/>
          </a:p>
        </p:txBody>
      </p:sp>
      <p:sp>
        <p:nvSpPr>
          <p:cNvPr id="417" name="Google Shape;417;p20"/>
          <p:cNvSpPr txBox="1"/>
          <p:nvPr/>
        </p:nvSpPr>
        <p:spPr>
          <a:xfrm>
            <a:off x="7865576" y="797903"/>
            <a:ext cx="4059334" cy="677108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Integrated Analysis System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-"/>
            </a:pPr>
            <a:r>
              <a:rPr b="0" i="0" lang="en-US" sz="11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Method for integrating EO data/products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-"/>
            </a:pPr>
            <a:r>
              <a:rPr b="0" i="0" lang="en-US" sz="11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Compute/IT</a:t>
            </a:r>
            <a:endParaRPr/>
          </a:p>
        </p:txBody>
      </p:sp>
      <p:sp>
        <p:nvSpPr>
          <p:cNvPr id="418" name="Google Shape;418;p20"/>
          <p:cNvSpPr txBox="1"/>
          <p:nvPr/>
        </p:nvSpPr>
        <p:spPr>
          <a:xfrm>
            <a:off x="4581238" y="797903"/>
            <a:ext cx="3161788" cy="1184940"/>
          </a:xfrm>
          <a:prstGeom prst="rect">
            <a:avLst/>
          </a:prstGeom>
          <a:solidFill>
            <a:srgbClr val="A8D08C"/>
          </a:solidFill>
          <a:ln cap="flat" cmpd="sng" w="12700">
            <a:solidFill>
              <a:srgbClr val="A8D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Summarized Variable Conditions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EO data source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in situ data source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method source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operational product provision</a:t>
            </a:r>
            <a:endParaRPr/>
          </a:p>
          <a:p>
            <a:pPr indent="-2159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19" name="Google Shape;419;p20"/>
          <p:cNvSpPr txBox="1"/>
          <p:nvPr/>
        </p:nvSpPr>
        <p:spPr>
          <a:xfrm>
            <a:off x="7865576" y="1569573"/>
            <a:ext cx="4059334" cy="1015663"/>
          </a:xfrm>
          <a:prstGeom prst="rect">
            <a:avLst/>
          </a:prstGeom>
          <a:solidFill>
            <a:srgbClr val="F4B08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Technical capacity to use analysis system(s)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b="0" i="0" lang="en-US" sz="11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Operational transition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b="0" i="0" lang="en-US" sz="11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Ownership of initial system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b="0" i="0" lang="en-US" sz="11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Capability to manage changes (in variables, IT, sensors, new methods)</a:t>
            </a:r>
            <a:endParaRPr/>
          </a:p>
        </p:txBody>
      </p:sp>
      <p:pic>
        <p:nvPicPr>
          <p:cNvPr id="420" name="Google Shape;42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89876" y="6167949"/>
            <a:ext cx="1472929" cy="367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1"/>
          <p:cNvSpPr txBox="1"/>
          <p:nvPr/>
        </p:nvSpPr>
        <p:spPr>
          <a:xfrm>
            <a:off x="64571" y="5192602"/>
            <a:ext cx="1876855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Conditions for Production of </a:t>
            </a:r>
            <a:br>
              <a:rPr b="1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b="1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Climate and Weather Variables</a:t>
            </a:r>
            <a:endParaRPr/>
          </a:p>
        </p:txBody>
      </p:sp>
      <p:sp>
        <p:nvSpPr>
          <p:cNvPr id="427" name="Google Shape;427;p21"/>
          <p:cNvSpPr txBox="1"/>
          <p:nvPr/>
        </p:nvSpPr>
        <p:spPr>
          <a:xfrm>
            <a:off x="152400" y="3047022"/>
            <a:ext cx="1569495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Conditions for Production </a:t>
            </a:r>
            <a:br>
              <a:rPr b="1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b="1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of Ag Domain Variables </a:t>
            </a:r>
            <a:endParaRPr/>
          </a:p>
        </p:txBody>
      </p:sp>
      <p:sp>
        <p:nvSpPr>
          <p:cNvPr id="428" name="Google Shape;428;p21"/>
          <p:cNvSpPr txBox="1"/>
          <p:nvPr/>
        </p:nvSpPr>
        <p:spPr>
          <a:xfrm>
            <a:off x="58968" y="564987"/>
            <a:ext cx="187685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Conditions for EO adoption in producing Agriculture Information and Knowledge</a:t>
            </a:r>
            <a:endParaRPr/>
          </a:p>
        </p:txBody>
      </p:sp>
      <p:sp>
        <p:nvSpPr>
          <p:cNvPr id="429" name="Google Shape;429;p21"/>
          <p:cNvSpPr/>
          <p:nvPr/>
        </p:nvSpPr>
        <p:spPr>
          <a:xfrm>
            <a:off x="1632077" y="358776"/>
            <a:ext cx="628073" cy="2234167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30" name="Google Shape;430;p21"/>
          <p:cNvSpPr txBox="1"/>
          <p:nvPr/>
        </p:nvSpPr>
        <p:spPr>
          <a:xfrm>
            <a:off x="0" y="0"/>
            <a:ext cx="3592830" cy="3385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For a specified USE CASE…</a:t>
            </a:r>
            <a:endParaRPr/>
          </a:p>
        </p:txBody>
      </p:sp>
      <p:sp>
        <p:nvSpPr>
          <p:cNvPr id="431" name="Google Shape;431;p21"/>
          <p:cNvSpPr txBox="1"/>
          <p:nvPr/>
        </p:nvSpPr>
        <p:spPr>
          <a:xfrm>
            <a:off x="2251478" y="797903"/>
            <a:ext cx="2220200" cy="133882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Organizational Conditions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b="0" i="0" lang="en-US" sz="11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Current status of EO usage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b="0" i="0" lang="en-US" sz="11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Mandate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b="0" i="0" lang="en-US" sz="11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Funding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32" name="Google Shape;432;p21"/>
          <p:cNvSpPr/>
          <p:nvPr/>
        </p:nvSpPr>
        <p:spPr>
          <a:xfrm>
            <a:off x="1605718" y="4687938"/>
            <a:ext cx="628073" cy="2006469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33" name="Google Shape;433;p21"/>
          <p:cNvSpPr/>
          <p:nvPr/>
        </p:nvSpPr>
        <p:spPr>
          <a:xfrm>
            <a:off x="1625830" y="2843914"/>
            <a:ext cx="628073" cy="1735623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34" name="Google Shape;434;p21"/>
          <p:cNvSpPr txBox="1"/>
          <p:nvPr/>
        </p:nvSpPr>
        <p:spPr>
          <a:xfrm>
            <a:off x="2251478" y="358776"/>
            <a:ext cx="9673431" cy="33855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Policy Conditions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(Secretariat Summarizes all information and does engagement/advocacy around EO uses and pathways there)</a:t>
            </a:r>
            <a:endParaRPr/>
          </a:p>
        </p:txBody>
      </p:sp>
      <p:sp>
        <p:nvSpPr>
          <p:cNvPr id="435" name="Google Shape;435;p21"/>
          <p:cNvSpPr txBox="1"/>
          <p:nvPr/>
        </p:nvSpPr>
        <p:spPr>
          <a:xfrm>
            <a:off x="2365788" y="4718792"/>
            <a:ext cx="2114550" cy="307777"/>
          </a:xfrm>
          <a:prstGeom prst="rect">
            <a:avLst/>
          </a:prstGeom>
          <a:solidFill>
            <a:srgbClr val="A8D08C"/>
          </a:solidFill>
          <a:ln cap="flat" cmpd="sng" w="12700">
            <a:solidFill>
              <a:srgbClr val="A8D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C&amp;W Variable 1</a:t>
            </a:r>
            <a:endParaRPr/>
          </a:p>
        </p:txBody>
      </p:sp>
      <p:sp>
        <p:nvSpPr>
          <p:cNvPr id="436" name="Google Shape;436;p21"/>
          <p:cNvSpPr txBox="1"/>
          <p:nvPr/>
        </p:nvSpPr>
        <p:spPr>
          <a:xfrm>
            <a:off x="5815028" y="4713691"/>
            <a:ext cx="2114550" cy="307777"/>
          </a:xfrm>
          <a:prstGeom prst="rect">
            <a:avLst/>
          </a:prstGeom>
          <a:solidFill>
            <a:srgbClr val="A8D08C"/>
          </a:solidFill>
          <a:ln cap="flat" cmpd="sng" w="12700">
            <a:solidFill>
              <a:srgbClr val="A8D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C&amp;W Variable 2</a:t>
            </a:r>
            <a:endParaRPr/>
          </a:p>
        </p:txBody>
      </p:sp>
      <p:sp>
        <p:nvSpPr>
          <p:cNvPr id="437" name="Google Shape;437;p21"/>
          <p:cNvSpPr txBox="1"/>
          <p:nvPr/>
        </p:nvSpPr>
        <p:spPr>
          <a:xfrm>
            <a:off x="9167269" y="4716745"/>
            <a:ext cx="2114550" cy="307777"/>
          </a:xfrm>
          <a:prstGeom prst="rect">
            <a:avLst/>
          </a:prstGeom>
          <a:solidFill>
            <a:srgbClr val="A8D08C"/>
          </a:solidFill>
          <a:ln cap="flat" cmpd="sng" w="12700">
            <a:solidFill>
              <a:srgbClr val="A8D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C&amp;W Variable n</a:t>
            </a:r>
            <a:endParaRPr/>
          </a:p>
        </p:txBody>
      </p:sp>
      <p:sp>
        <p:nvSpPr>
          <p:cNvPr id="438" name="Google Shape;438;p21"/>
          <p:cNvSpPr txBox="1"/>
          <p:nvPr/>
        </p:nvSpPr>
        <p:spPr>
          <a:xfrm>
            <a:off x="2334232" y="2843913"/>
            <a:ext cx="2114550" cy="307777"/>
          </a:xfrm>
          <a:prstGeom prst="rect">
            <a:avLst/>
          </a:prstGeom>
          <a:solidFill>
            <a:srgbClr val="A8D08C"/>
          </a:solidFill>
          <a:ln cap="flat" cmpd="sng" w="12700">
            <a:solidFill>
              <a:srgbClr val="A8D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Ag Variable 1</a:t>
            </a:r>
            <a:endParaRPr/>
          </a:p>
        </p:txBody>
      </p:sp>
      <p:sp>
        <p:nvSpPr>
          <p:cNvPr id="439" name="Google Shape;439;p21"/>
          <p:cNvSpPr txBox="1"/>
          <p:nvPr/>
        </p:nvSpPr>
        <p:spPr>
          <a:xfrm>
            <a:off x="5783472" y="2843913"/>
            <a:ext cx="2114550" cy="307777"/>
          </a:xfrm>
          <a:prstGeom prst="rect">
            <a:avLst/>
          </a:prstGeom>
          <a:solidFill>
            <a:srgbClr val="A8D08C"/>
          </a:solidFill>
          <a:ln cap="flat" cmpd="sng" w="12700">
            <a:solidFill>
              <a:srgbClr val="A8D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Ag Variable 2</a:t>
            </a:r>
            <a:endParaRPr/>
          </a:p>
        </p:txBody>
      </p:sp>
      <p:sp>
        <p:nvSpPr>
          <p:cNvPr id="440" name="Google Shape;440;p21"/>
          <p:cNvSpPr txBox="1"/>
          <p:nvPr/>
        </p:nvSpPr>
        <p:spPr>
          <a:xfrm>
            <a:off x="9135713" y="2835914"/>
            <a:ext cx="2114550" cy="307777"/>
          </a:xfrm>
          <a:prstGeom prst="rect">
            <a:avLst/>
          </a:prstGeom>
          <a:solidFill>
            <a:srgbClr val="A8D08C"/>
          </a:solidFill>
          <a:ln cap="flat" cmpd="sng" w="12700">
            <a:solidFill>
              <a:srgbClr val="A8D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Ag Variable n</a:t>
            </a:r>
            <a:endParaRPr/>
          </a:p>
        </p:txBody>
      </p:sp>
      <p:sp>
        <p:nvSpPr>
          <p:cNvPr id="441" name="Google Shape;441;p21"/>
          <p:cNvSpPr txBox="1"/>
          <p:nvPr/>
        </p:nvSpPr>
        <p:spPr>
          <a:xfrm>
            <a:off x="2394348" y="3248693"/>
            <a:ext cx="9340452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1" marL="628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b="0" i="0" lang="en-US" sz="1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Summary of C&amp;W variables</a:t>
            </a:r>
            <a:endParaRPr/>
          </a:p>
          <a:p>
            <a:pPr indent="-171450" lvl="1" marL="628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b="0" i="0" lang="en-US" sz="1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In situ source (specific to this variable) 🡪 collected, accessible</a:t>
            </a:r>
            <a:endParaRPr/>
          </a:p>
          <a:p>
            <a:pPr indent="-171450" lvl="1" marL="628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b="0" i="0" lang="en-US" sz="1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Method status 🡪 open or closed; scalable/transferable Y/N; validated Y/N; performance quality</a:t>
            </a:r>
            <a:endParaRPr/>
          </a:p>
          <a:p>
            <a:pPr indent="-171450" lvl="2" marL="1085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b="0" i="0" lang="en-US" sz="1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In which regions/systems do we have good methods, in which regions/systems do we not? </a:t>
            </a:r>
            <a:endParaRPr/>
          </a:p>
          <a:p>
            <a:pPr indent="-171450" lvl="1" marL="628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b="0" i="0" lang="en-US" sz="1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Is there a standard product for this variable broadly accessible?</a:t>
            </a:r>
            <a:endParaRPr/>
          </a:p>
        </p:txBody>
      </p:sp>
      <p:sp>
        <p:nvSpPr>
          <p:cNvPr id="442" name="Google Shape;442;p21"/>
          <p:cNvSpPr txBox="1"/>
          <p:nvPr/>
        </p:nvSpPr>
        <p:spPr>
          <a:xfrm>
            <a:off x="2396020" y="5165475"/>
            <a:ext cx="933878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1" marL="628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b="0" i="0" lang="en-US" sz="1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EO data source 🡪 collected, accessible</a:t>
            </a:r>
            <a:endParaRPr b="0" i="0" sz="15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71450" lvl="1" marL="628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b="0" i="0" lang="en-US" sz="1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In situ source 🡪 collected, accessible</a:t>
            </a:r>
            <a:endParaRPr/>
          </a:p>
          <a:p>
            <a:pPr indent="-171450" lvl="1" marL="628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b="0" i="0" lang="en-US" sz="1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Method status 🡪 open or closed; scalable/transferable Y/N; validated Y/N; performance quality </a:t>
            </a:r>
            <a:endParaRPr/>
          </a:p>
          <a:p>
            <a:pPr indent="-171450" lvl="1" marL="628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b="0" i="0" lang="en-US" sz="1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Is there a standard product for this variable broadly accessible?</a:t>
            </a:r>
            <a:endParaRPr/>
          </a:p>
        </p:txBody>
      </p:sp>
      <p:sp>
        <p:nvSpPr>
          <p:cNvPr id="443" name="Google Shape;443;p21"/>
          <p:cNvSpPr txBox="1"/>
          <p:nvPr/>
        </p:nvSpPr>
        <p:spPr>
          <a:xfrm>
            <a:off x="7865576" y="797903"/>
            <a:ext cx="4059334" cy="677108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Integrated Analysis System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-"/>
            </a:pPr>
            <a:r>
              <a:rPr b="0" i="0" lang="en-US" sz="11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Method for integrating EO data/products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-"/>
            </a:pPr>
            <a:r>
              <a:rPr b="0" i="0" lang="en-US" sz="11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Compute/IT</a:t>
            </a:r>
            <a:endParaRPr/>
          </a:p>
        </p:txBody>
      </p:sp>
      <p:sp>
        <p:nvSpPr>
          <p:cNvPr id="444" name="Google Shape;444;p21"/>
          <p:cNvSpPr txBox="1"/>
          <p:nvPr/>
        </p:nvSpPr>
        <p:spPr>
          <a:xfrm>
            <a:off x="4581238" y="797903"/>
            <a:ext cx="3161788" cy="1184940"/>
          </a:xfrm>
          <a:prstGeom prst="rect">
            <a:avLst/>
          </a:prstGeom>
          <a:solidFill>
            <a:srgbClr val="A8D08C"/>
          </a:solidFill>
          <a:ln cap="flat" cmpd="sng" w="12700">
            <a:solidFill>
              <a:srgbClr val="A8D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Summarized Variable Conditions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EO data source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in situ data source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method source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operational product provision</a:t>
            </a:r>
            <a:endParaRPr/>
          </a:p>
          <a:p>
            <a:pPr indent="-2159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45" name="Google Shape;445;p21"/>
          <p:cNvSpPr txBox="1"/>
          <p:nvPr/>
        </p:nvSpPr>
        <p:spPr>
          <a:xfrm>
            <a:off x="7865576" y="1569573"/>
            <a:ext cx="4059334" cy="1015663"/>
          </a:xfrm>
          <a:prstGeom prst="rect">
            <a:avLst/>
          </a:prstGeom>
          <a:solidFill>
            <a:srgbClr val="F4B08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Technical capacity to use analysis system(s)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b="0" i="0" lang="en-US" sz="11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Operational transition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b="0" i="0" lang="en-US" sz="11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Ownership of initial system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b="0" i="0" lang="en-US" sz="11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Capability to manage changes (in variables, IT, sensors, new methods)</a:t>
            </a:r>
            <a:endParaRPr/>
          </a:p>
        </p:txBody>
      </p:sp>
      <p:sp>
        <p:nvSpPr>
          <p:cNvPr id="446" name="Google Shape;446;p21"/>
          <p:cNvSpPr/>
          <p:nvPr/>
        </p:nvSpPr>
        <p:spPr>
          <a:xfrm>
            <a:off x="0" y="0"/>
            <a:ext cx="12192000" cy="6974047"/>
          </a:xfrm>
          <a:prstGeom prst="rect">
            <a:avLst/>
          </a:prstGeom>
          <a:solidFill>
            <a:srgbClr val="E7E6E6">
              <a:alpha val="5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47" name="Google Shape;447;p21"/>
          <p:cNvSpPr/>
          <p:nvPr/>
        </p:nvSpPr>
        <p:spPr>
          <a:xfrm>
            <a:off x="9708776" y="1918810"/>
            <a:ext cx="2428584" cy="107977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This informs: 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400"/>
              <a:buFont typeface="Arial"/>
              <a:buChar char="•"/>
            </a:pPr>
            <a:r>
              <a:rPr b="0" i="1" lang="en-US" sz="1400" u="none" cap="none" strike="noStrike">
                <a:solidFill>
                  <a:srgbClr val="548135"/>
                </a:solidFill>
                <a:latin typeface="Avenir"/>
                <a:ea typeface="Avenir"/>
                <a:cs typeface="Avenir"/>
                <a:sym typeface="Avenir"/>
              </a:rPr>
              <a:t>CapDev Guidance and Priorities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400"/>
              <a:buFont typeface="Arial"/>
              <a:buChar char="•"/>
            </a:pPr>
            <a:r>
              <a:rPr b="0" i="1" lang="en-US" sz="1400" u="none" cap="none" strike="noStrike">
                <a:solidFill>
                  <a:srgbClr val="548135"/>
                </a:solidFill>
                <a:latin typeface="Avenir"/>
                <a:ea typeface="Avenir"/>
                <a:cs typeface="Avenir"/>
                <a:sym typeface="Avenir"/>
              </a:rPr>
              <a:t>IT working group priorities</a:t>
            </a:r>
            <a:endParaRPr/>
          </a:p>
        </p:txBody>
      </p:sp>
      <p:sp>
        <p:nvSpPr>
          <p:cNvPr id="448" name="Google Shape;448;p21"/>
          <p:cNvSpPr/>
          <p:nvPr/>
        </p:nvSpPr>
        <p:spPr>
          <a:xfrm>
            <a:off x="4624970" y="1558400"/>
            <a:ext cx="3161788" cy="124649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A8D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This informs: 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400"/>
              <a:buFont typeface="Arial"/>
              <a:buChar char="•"/>
            </a:pPr>
            <a:r>
              <a:rPr b="0" i="1" lang="en-US" sz="1400" u="none" cap="none" strike="noStrike">
                <a:solidFill>
                  <a:srgbClr val="548135"/>
                </a:solidFill>
                <a:latin typeface="Avenir"/>
                <a:ea typeface="Avenir"/>
                <a:cs typeface="Avenir"/>
                <a:sym typeface="Avenir"/>
              </a:rPr>
              <a:t>CEOS observation, 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400"/>
              <a:buFont typeface="Arial"/>
              <a:buChar char="•"/>
            </a:pPr>
            <a:r>
              <a:rPr b="0" i="1" lang="en-US" sz="1400" u="none" cap="none" strike="noStrike">
                <a:solidFill>
                  <a:srgbClr val="548135"/>
                </a:solidFill>
                <a:latin typeface="Avenir"/>
                <a:ea typeface="Avenir"/>
                <a:cs typeface="Avenir"/>
                <a:sym typeface="Avenir"/>
              </a:rPr>
              <a:t>In situ observations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400"/>
              <a:buFont typeface="Arial"/>
              <a:buChar char="•"/>
            </a:pPr>
            <a:r>
              <a:rPr b="0" i="1" lang="en-US" sz="1400" u="none" cap="none" strike="noStrike">
                <a:solidFill>
                  <a:srgbClr val="548135"/>
                </a:solidFill>
                <a:latin typeface="Avenir"/>
                <a:ea typeface="Avenir"/>
                <a:cs typeface="Avenir"/>
                <a:sym typeface="Avenir"/>
              </a:rPr>
              <a:t>analysis platforms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400"/>
              <a:buFont typeface="Arial"/>
              <a:buChar char="•"/>
            </a:pPr>
            <a:r>
              <a:rPr b="0" i="1" lang="en-US" sz="1400" u="none" cap="none" strike="noStrike">
                <a:solidFill>
                  <a:srgbClr val="548135"/>
                </a:solidFill>
                <a:latin typeface="Avenir"/>
                <a:ea typeface="Avenir"/>
                <a:cs typeface="Avenir"/>
                <a:sym typeface="Avenir"/>
              </a:rPr>
              <a:t>”science team” funding priorities</a:t>
            </a:r>
            <a:endParaRPr/>
          </a:p>
        </p:txBody>
      </p:sp>
      <p:pic>
        <p:nvPicPr>
          <p:cNvPr id="449" name="Google Shape;44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89876" y="6167949"/>
            <a:ext cx="1472929" cy="367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68" y="1097763"/>
            <a:ext cx="9458633" cy="532048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455" name="Google Shape;455;p2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4000"/>
              <a:t>Opportunities for Collaboration</a:t>
            </a:r>
            <a:endParaRPr/>
          </a:p>
        </p:txBody>
      </p:sp>
      <p:sp>
        <p:nvSpPr>
          <p:cNvPr id="456" name="Google Shape;456;p22"/>
          <p:cNvSpPr txBox="1"/>
          <p:nvPr/>
        </p:nvSpPr>
        <p:spPr>
          <a:xfrm>
            <a:off x="10176387" y="5679580"/>
            <a:ext cx="194384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Draft schematic conceptualized by Alyssa Whitcraft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Bottom Line Up Front</a:t>
            </a:r>
            <a:endParaRPr/>
          </a:p>
        </p:txBody>
      </p:sp>
      <p:graphicFrame>
        <p:nvGraphicFramePr>
          <p:cNvPr id="217" name="Google Shape;217;p3"/>
          <p:cNvGraphicFramePr/>
          <p:nvPr/>
        </p:nvGraphicFramePr>
        <p:xfrm>
          <a:off x="386631" y="22150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{3F3EA0FC-3162-4F6D-B5E7-BB96316A4222}</a:tableStyleId>
              </a:tblPr>
              <a:tblGrid>
                <a:gridCol w="1146200"/>
                <a:gridCol w="3018150"/>
                <a:gridCol w="7308225"/>
              </a:tblGrid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SIT Action ID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SIT Action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Proposed Plenary Action (clarifying/improving SIT actions) </a:t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SIT-39-05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Action</a:t>
                      </a: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CEOS Agencies to identify points of contact to contribute to the LSI-VC Subgroup on GEOGLAM. </a:t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-"/>
                      </a:pPr>
                      <a:r>
                        <a:rPr b="1" lang="en-US" sz="1600" u="sng" cap="none" strike="noStrike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Action</a:t>
                      </a:r>
                      <a:r>
                        <a:rPr b="1" lang="en-US" sz="1600" u="none" cap="none" strike="noStrike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CEOS Agencies to identify points of contact with missions and agriculture and/or applications expertise to contribute to an 18-month Essential Agriculture Variables (EAV) stocktake and LSI-VC Subgroup on GEOGLAM scoping effort.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-"/>
                      </a:pPr>
                      <a:r>
                        <a:rPr i="1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Additional support could be workshop + support person to “chase” and pull together the stocktake </a:t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SIT-39-06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Action</a:t>
                      </a: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SIT Chair to confer with LSI-VC and its GEOGLAM Subgroup leads regarding the visibility of CEOS Agriculture activities.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1" sz="1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-"/>
                      </a:pPr>
                      <a:r>
                        <a:rPr b="1" i="1" lang="en-US" sz="1600" u="sng" cap="none" strike="noStrike">
                          <a:solidFill>
                            <a:srgbClr val="3AA0C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Update:</a:t>
                      </a:r>
                      <a:r>
                        <a:rPr b="1" i="1" lang="en-US" sz="1600" u="none" cap="none" strike="noStrike">
                          <a:solidFill>
                            <a:srgbClr val="3AA0C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In progress, reliant upon result of above action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-"/>
                      </a:pPr>
                      <a:r>
                        <a:rPr i="1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Many possibilities, but this will be easier to do once stocktake and scoping effort is undertaken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-"/>
                      </a:pPr>
                      <a:r>
                        <a:rPr i="1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Visibility will materialize</a:t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8" name="Google Shape;218;p3"/>
          <p:cNvSpPr txBox="1"/>
          <p:nvPr>
            <p:ph idx="1" type="body"/>
          </p:nvPr>
        </p:nvSpPr>
        <p:spPr>
          <a:xfrm>
            <a:off x="386631" y="1189546"/>
            <a:ext cx="11372381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000"/>
              <a:t>A united “co-community” of CEOS &amp; GEOGLAM can best determine the priorities based on the intersection of observations, methods, capacity, and need/impact </a:t>
            </a:r>
            <a:endParaRPr/>
          </a:p>
        </p:txBody>
      </p:sp>
      <p:pic>
        <p:nvPicPr>
          <p:cNvPr id="219" name="Google Shape;21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89876" y="6167949"/>
            <a:ext cx="1472929" cy="367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4"/>
          <p:cNvPicPr preferRelativeResize="0"/>
          <p:nvPr/>
        </p:nvPicPr>
        <p:blipFill rotWithShape="1">
          <a:blip r:embed="rId3">
            <a:alphaModFix/>
          </a:blip>
          <a:srcRect b="26381" l="11172" r="20670" t="0"/>
          <a:stretch/>
        </p:blipFill>
        <p:spPr>
          <a:xfrm>
            <a:off x="8908025" y="1330881"/>
            <a:ext cx="3043920" cy="179106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25" name="Google Shape;225;p4"/>
          <p:cNvSpPr txBox="1"/>
          <p:nvPr>
            <p:ph idx="1" type="body"/>
          </p:nvPr>
        </p:nvSpPr>
        <p:spPr>
          <a:xfrm>
            <a:off x="324233" y="1130869"/>
            <a:ext cx="8387400" cy="54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US" sz="2000"/>
              <a:t>GEOGLAM was established in 2011 by G20 (France)</a:t>
            </a:r>
            <a:endParaRPr sz="1600"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800"/>
              <a:t>Action Plan on Food Price Volatility and Markets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800"/>
              <a:t>G20 has renewed our mandate each year since 2016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US" sz="1400"/>
              <a:t>China, Germany, Argentina, Japan, Saudi Arabia, Italy, Indonesia</a:t>
            </a:r>
            <a:endParaRPr/>
          </a:p>
          <a:p>
            <a:pPr indent="-3492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US" sz="2000"/>
              <a:t>We use EO data to increase transparency in outlooks on food production as they impact agricultural markets and food security 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US" sz="1800"/>
              <a:t>Major users</a:t>
            </a:r>
            <a:r>
              <a:rPr lang="en-US" sz="1800"/>
              <a:t>: AMIS, Ministries of of Agriculture, regional/global early warning </a:t>
            </a:r>
            <a:endParaRPr/>
          </a:p>
          <a:p>
            <a:pPr indent="-3492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US" sz="2000"/>
              <a:t>GEOGLAM community spans applied EO-for-ag researchers to users of EO-based information</a:t>
            </a:r>
            <a:endParaRPr/>
          </a:p>
          <a:p>
            <a:pPr indent="-3492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US" sz="2000"/>
              <a:t>GEOGLAM also supporting national statistics, AFOLU, </a:t>
            </a:r>
            <a:br>
              <a:rPr lang="en-US" sz="2000"/>
            </a:br>
            <a:r>
              <a:rPr lang="en-US" sz="2000"/>
              <a:t>UN Sustainable Development Goals, Sendai…</a:t>
            </a:r>
            <a:endParaRPr sz="2000"/>
          </a:p>
        </p:txBody>
      </p:sp>
      <p:sp>
        <p:nvSpPr>
          <p:cNvPr id="226" name="Google Shape;226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GEOGLAM Reminders</a:t>
            </a:r>
            <a:endParaRPr/>
          </a:p>
        </p:txBody>
      </p:sp>
      <p:pic>
        <p:nvPicPr>
          <p:cNvPr id="227" name="Google Shape;22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89876" y="6167949"/>
            <a:ext cx="1472929" cy="36732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"/>
          <p:cNvSpPr txBox="1"/>
          <p:nvPr/>
        </p:nvSpPr>
        <p:spPr>
          <a:xfrm>
            <a:off x="8711514" y="3218072"/>
            <a:ext cx="3436942" cy="246221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11. </a:t>
            </a:r>
            <a:r>
              <a:rPr b="1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 acknowledge the important contributions </a:t>
            </a: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of… GEOGLAM</a:t>
            </a:r>
            <a:r>
              <a:rPr b="1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enhance agricultural market transparency and and support coordinated responses for food security and nutrition. </a:t>
            </a:r>
            <a:r>
              <a:rPr b="1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 reaffirm our commitment to support strengthening of AMIS and GEOGLAM </a:t>
            </a: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greater transparency to avoid the negative impact of food price volatility.</a:t>
            </a:r>
            <a:endParaRPr/>
          </a:p>
        </p:txBody>
      </p:sp>
      <p:pic>
        <p:nvPicPr>
          <p:cNvPr descr="L'Allemagne soutient la France lors du G20 agricole." id="229" name="Google Shape;22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54529" y="1130875"/>
            <a:ext cx="1154454" cy="955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"/>
          <p:cNvSpPr txBox="1"/>
          <p:nvPr>
            <p:ph idx="1" type="body"/>
          </p:nvPr>
        </p:nvSpPr>
        <p:spPr>
          <a:xfrm>
            <a:off x="386631" y="1193995"/>
            <a:ext cx="5709369" cy="5083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i="0" lang="en-US" sz="1800" u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EAVs </a:t>
            </a:r>
            <a:r>
              <a:rPr b="1" i="0" lang="en-US" sz="1800" u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are satellite-based </a:t>
            </a:r>
            <a:r>
              <a:rPr b="1" i="0" lang="en-US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“building blocks” </a:t>
            </a:r>
            <a:r>
              <a:rPr b="0" i="0" lang="en-US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that in combination with one another and/or other non-EO information support </a:t>
            </a:r>
            <a:r>
              <a:rPr b="1" i="0" lang="en-US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actionable, policy-required information</a:t>
            </a:r>
            <a:r>
              <a:rPr b="0" i="0" lang="en-US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on the state, change, and forecast of agricultural land use and productivity.</a:t>
            </a:r>
            <a:endParaRPr/>
          </a:p>
          <a:p>
            <a:pPr indent="-3683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lang="en-US" sz="1800"/>
              <a:t>~40 variables, 50-50 breakdown between “</a:t>
            </a:r>
            <a:r>
              <a:rPr b="1" lang="en-US" sz="1800"/>
              <a:t>Climate &amp; Weather</a:t>
            </a:r>
            <a:r>
              <a:rPr lang="en-US" sz="1800"/>
              <a:t>” and “</a:t>
            </a:r>
            <a:r>
              <a:rPr b="1" lang="en-US" sz="1800"/>
              <a:t>Agriculture Domain</a:t>
            </a:r>
            <a:r>
              <a:rPr lang="en-US" sz="1800"/>
              <a:t>”</a:t>
            </a:r>
            <a:r>
              <a:rPr b="1" lang="en-US" sz="1800"/>
              <a:t> </a:t>
            </a:r>
            <a:r>
              <a:rPr lang="en-US" sz="1800"/>
              <a:t>Variables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600"/>
              <a:t>~50% intersect with ECVs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600"/>
              <a:t> Learning from ECV process</a:t>
            </a:r>
            <a:endParaRPr/>
          </a:p>
          <a:p>
            <a:pPr indent="-3683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lang="en-US" sz="1800"/>
              <a:t>Developed by ~30 “EAV Stewards” from operational research through user communities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2000"/>
          </a:p>
          <a:p>
            <a:pPr indent="0" lvl="2" marL="10160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200"/>
          </a:p>
          <a:p>
            <a:pPr indent="0" lvl="1" marL="533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400"/>
          </a:p>
        </p:txBody>
      </p:sp>
      <p:sp>
        <p:nvSpPr>
          <p:cNvPr id="235" name="Google Shape;235;p5"/>
          <p:cNvSpPr txBox="1"/>
          <p:nvPr>
            <p:ph idx="2" type="body"/>
          </p:nvPr>
        </p:nvSpPr>
        <p:spPr>
          <a:xfrm>
            <a:off x="6096000" y="1193996"/>
            <a:ext cx="5834743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1800"/>
              <a:t>Responding to need to ”simplify” toward “analysis ready information” – to ease user update of satellite data 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600">
                <a:solidFill>
                  <a:schemeClr val="dk1"/>
                </a:solidFill>
              </a:rPr>
              <a:t>2018 Survey of </a:t>
            </a:r>
            <a:r>
              <a:rPr b="1" lang="en-US" sz="1600">
                <a:solidFill>
                  <a:srgbClr val="7A9826"/>
                </a:solidFill>
              </a:rPr>
              <a:t>GEOGLAM end users: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US" sz="1600">
                <a:solidFill>
                  <a:srgbClr val="7A9826"/>
                </a:solidFill>
              </a:rPr>
              <a:t>“We want to use EO, but cannot keep up to date with products or which are good.”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600">
                <a:solidFill>
                  <a:schemeClr val="dk1"/>
                </a:solidFill>
              </a:rPr>
              <a:t>2018 Survey of </a:t>
            </a:r>
            <a:r>
              <a:rPr b="1" lang="en-US" sz="1600">
                <a:solidFill>
                  <a:srgbClr val="7A9826"/>
                </a:solidFill>
              </a:rPr>
              <a:t>GEOGLAM EO-for-Ag practitioners: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US" sz="1600">
                <a:solidFill>
                  <a:srgbClr val="7A9826"/>
                </a:solidFill>
              </a:rPr>
              <a:t>Universal desire for standard products:</a:t>
            </a:r>
            <a:endParaRPr/>
          </a:p>
          <a:p>
            <a:pPr indent="-342900" lvl="3" marL="18288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500">
                <a:solidFill>
                  <a:srgbClr val="7A9826"/>
                </a:solidFill>
              </a:rPr>
              <a:t>Cloud-free, harmonized time series (“ARD”)</a:t>
            </a:r>
            <a:endParaRPr/>
          </a:p>
          <a:p>
            <a:pPr indent="-342900" lvl="3" marL="18288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500">
                <a:solidFill>
                  <a:srgbClr val="7A9826"/>
                </a:solidFill>
              </a:rPr>
              <a:t>Essential Agriculture Variables like crop type map, crop calendar…</a:t>
            </a:r>
            <a:endParaRPr/>
          </a:p>
          <a:p>
            <a:pPr indent="-228600" lvl="2" marL="1371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600">
              <a:solidFill>
                <a:srgbClr val="7A9826"/>
              </a:solidFill>
            </a:endParaRPr>
          </a:p>
          <a:p>
            <a:pPr indent="-228600" lvl="2" marL="1371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600">
              <a:solidFill>
                <a:srgbClr val="7A9826"/>
              </a:solidFill>
            </a:endParaRPr>
          </a:p>
          <a:p>
            <a:pPr indent="0" lvl="1" marL="533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400"/>
          </a:p>
        </p:txBody>
      </p:sp>
      <p:sp>
        <p:nvSpPr>
          <p:cNvPr id="236" name="Google Shape;236;p5"/>
          <p:cNvSpPr txBox="1"/>
          <p:nvPr>
            <p:ph type="title"/>
          </p:nvPr>
        </p:nvSpPr>
        <p:spPr>
          <a:xfrm>
            <a:off x="176048" y="107115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3200"/>
              <a:t>Essential Agriculture Variables </a:t>
            </a:r>
            <a:br>
              <a:rPr lang="en-US" sz="3200"/>
            </a:br>
            <a:r>
              <a:rPr lang="en-US" sz="3200">
                <a:solidFill>
                  <a:srgbClr val="A6CE37"/>
                </a:solidFill>
              </a:rPr>
              <a:t>integrate EO to impact</a:t>
            </a:r>
            <a:endParaRPr/>
          </a:p>
        </p:txBody>
      </p:sp>
      <p:pic>
        <p:nvPicPr>
          <p:cNvPr id="237" name="Google Shape;23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89876" y="6167949"/>
            <a:ext cx="1472929" cy="367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"/>
          <p:cNvSpPr txBox="1"/>
          <p:nvPr>
            <p:ph idx="2" type="body"/>
          </p:nvPr>
        </p:nvSpPr>
        <p:spPr>
          <a:xfrm>
            <a:off x="6296361" y="1248697"/>
            <a:ext cx="5509008" cy="49727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b="1" lang="en-US" sz="1800"/>
              <a:t>EAV process endpoint: </a:t>
            </a:r>
            <a:r>
              <a:rPr lang="en-US" sz="1800"/>
              <a:t>Full characterization of variables with current gaps and potentials for closing gaps in current, near-term, and mid-term in line with mission timelines - with regular updates 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600"/>
              <a:t>Updates will be required </a:t>
            </a:r>
            <a:endParaRPr/>
          </a:p>
          <a:p>
            <a:pPr indent="-374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b="1" lang="en-US" sz="1800"/>
              <a:t>EAV endpoint: </a:t>
            </a:r>
            <a:r>
              <a:rPr lang="en-US" sz="1800"/>
              <a:t>EAVs available at their ideal levels of implementation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US" sz="1600"/>
              <a:t>Validated Products </a:t>
            </a:r>
            <a:r>
              <a:rPr lang="en-US" sz="1600"/>
              <a:t>- at global, regional, or national-level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US" sz="1600"/>
              <a:t>Pipelines/systems </a:t>
            </a:r>
            <a:r>
              <a:rPr lang="en-US" sz="1600"/>
              <a:t>for on-demand product generation 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US" sz="1600"/>
              <a:t>Good-practices documentation </a:t>
            </a:r>
            <a:r>
              <a:rPr lang="en-US" sz="1600"/>
              <a:t>for producing and assessing the quality of the variables</a:t>
            </a:r>
            <a:endParaRPr/>
          </a:p>
        </p:txBody>
      </p:sp>
      <p:sp>
        <p:nvSpPr>
          <p:cNvPr id="243" name="Google Shape;243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EAV Status + Endpoints</a:t>
            </a:r>
            <a:endParaRPr/>
          </a:p>
        </p:txBody>
      </p:sp>
      <p:sp>
        <p:nvSpPr>
          <p:cNvPr id="244" name="Google Shape;244;p6"/>
          <p:cNvSpPr txBox="1"/>
          <p:nvPr>
            <p:ph idx="1" type="body"/>
          </p:nvPr>
        </p:nvSpPr>
        <p:spPr>
          <a:xfrm>
            <a:off x="386632" y="1248697"/>
            <a:ext cx="5509008" cy="49727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 sz="1800"/>
              <a:t>Status</a:t>
            </a:r>
            <a:r>
              <a:rPr lang="en-US" sz="1800"/>
              <a:t>: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❖"/>
            </a:pPr>
            <a:r>
              <a:rPr lang="en-US" sz="1800"/>
              <a:t>EAVs are characterized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❖"/>
            </a:pPr>
            <a:r>
              <a:rPr lang="en-US" sz="1800"/>
              <a:t>Select variables operational (e.g. global crop condition) or currently demonstrated (e.g. global crop type maps via ESA WorldCereal)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❖"/>
            </a:pPr>
            <a:r>
              <a:rPr lang="en-US" sz="1800"/>
              <a:t>Workshops on product quality with LPV: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500"/>
              <a:t>Sept 2023 🡪 Cropland Crop Type Mapping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500"/>
              <a:t>Planning 🡪 Evapotranspiration </a:t>
            </a:r>
            <a:endParaRPr sz="1500"/>
          </a:p>
          <a:p>
            <a:pPr indent="-3619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❖"/>
            </a:pPr>
            <a:r>
              <a:rPr lang="en-US" sz="1800"/>
              <a:t>EAVs have been useful 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500"/>
              <a:t>e.g. EAV for ET used as partial justification ESA LSTM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❖"/>
            </a:pPr>
            <a:r>
              <a:rPr lang="en-US" sz="1800"/>
              <a:t>A common resource for demonstrating EO data capabilities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"/>
          <p:cNvSpPr txBox="1"/>
          <p:nvPr>
            <p:ph idx="1" type="body"/>
          </p:nvPr>
        </p:nvSpPr>
        <p:spPr>
          <a:xfrm>
            <a:off x="6300321" y="1213503"/>
            <a:ext cx="5509008" cy="5033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b="1" i="0" lang="en-US" sz="2000" u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“EAVs” have traction – we are </a:t>
            </a:r>
            <a:r>
              <a:rPr b="1"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now at risk </a:t>
            </a:r>
            <a:r>
              <a:rPr b="1" i="0" lang="en-US" sz="2000" u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of the term – and their impact – being diluted </a:t>
            </a:r>
            <a:endParaRPr b="1" sz="2000">
              <a:solidFill>
                <a:schemeClr val="dk1"/>
              </a:solidFill>
            </a:endParaRPr>
          </a:p>
          <a:p>
            <a:pPr indent="0" lvl="0" marL="508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en-US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 need to be the unified voice on quality and good practices</a:t>
            </a:r>
            <a:endParaRPr/>
          </a:p>
          <a:p>
            <a:pPr indent="-381000" lvl="1" marL="9144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b="0" i="0" lang="en-US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And, in some case, the source for the actual </a:t>
            </a: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EAV product itself</a:t>
            </a:r>
            <a:endParaRPr/>
          </a:p>
          <a:p>
            <a:pPr indent="0" lvl="1" marL="5588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i="0" sz="1600" u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2" marL="10160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i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</p:txBody>
      </p:sp>
      <p:sp>
        <p:nvSpPr>
          <p:cNvPr id="250" name="Google Shape;250;p7"/>
          <p:cNvSpPr txBox="1"/>
          <p:nvPr>
            <p:ph idx="2" type="body"/>
          </p:nvPr>
        </p:nvSpPr>
        <p:spPr>
          <a:xfrm>
            <a:off x="382671" y="1213503"/>
            <a:ext cx="5509008" cy="5033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i="0" lang="en-US" sz="2000" u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GEOGLAM users need these data to strengthen food security and reduce price volatility </a:t>
            </a:r>
            <a:endParaRPr/>
          </a:p>
          <a:p>
            <a:pPr indent="-3619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 don’t have a synoptic view of progress toward EAVs-as-products, what we’re missing, what we can/should do next </a:t>
            </a:r>
            <a:endParaRPr/>
          </a:p>
          <a:p>
            <a:pPr indent="-36195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b="0" i="0" lang="en-US" sz="20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 do not know what (most) agencies are doing now or into the future in the agriculture domain</a:t>
            </a:r>
            <a:endParaRPr/>
          </a:p>
          <a:p>
            <a:pPr indent="-381000" lvl="1" marL="9144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b="0" i="0" lang="en-US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Harder to communicate what we need</a:t>
            </a:r>
            <a:endParaRPr b="0" i="0" sz="2000" u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9144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 probably aren’t using all of the instruments we could be</a:t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400"/>
          </a:p>
        </p:txBody>
      </p:sp>
      <p:pic>
        <p:nvPicPr>
          <p:cNvPr id="251" name="Google Shape;25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89876" y="6167949"/>
            <a:ext cx="1472929" cy="36732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7"/>
          <p:cNvSpPr txBox="1"/>
          <p:nvPr/>
        </p:nvSpPr>
        <p:spPr>
          <a:xfrm>
            <a:off x="328448" y="3283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Why Work Together on EAVs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"/>
          <p:cNvSpPr txBox="1"/>
          <p:nvPr>
            <p:ph idx="1" type="body"/>
          </p:nvPr>
        </p:nvSpPr>
        <p:spPr>
          <a:xfrm>
            <a:off x="3510650" y="1646532"/>
            <a:ext cx="4240178" cy="4712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i="0" lang="en-US" sz="16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Objectives</a:t>
            </a:r>
            <a:r>
              <a:rPr b="0" i="0" lang="en-US" sz="16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="0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45720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</a:pPr>
            <a:r>
              <a:rPr b="1" i="0" lang="en-US" sz="15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Stocktake</a:t>
            </a:r>
            <a:r>
              <a:rPr b="0" i="0" lang="en-US" sz="15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of past, current, and future EAV-related projects, activities, and missions/instruments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2" marL="91440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300"/>
              <a:buChar char="o"/>
            </a:pPr>
            <a:r>
              <a:rPr i="1"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 comprehensive record!</a:t>
            </a:r>
            <a:endParaRPr/>
          </a:p>
          <a:p>
            <a:pPr indent="-342900" lvl="1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Clarify and agree upon </a:t>
            </a:r>
            <a:br>
              <a:rPr lang="en-US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US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CEOS-GEOGLAM “Scope of Work”</a:t>
            </a:r>
            <a:endParaRPr/>
          </a:p>
          <a:p>
            <a:pPr indent="-311150" lvl="2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300"/>
              <a:buChar char="o"/>
            </a:pPr>
            <a:r>
              <a:rPr i="1"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Last done in 2019</a:t>
            </a:r>
            <a:endParaRPr/>
          </a:p>
          <a:p>
            <a:pPr indent="0" lvl="0" marL="508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</a:pPr>
            <a:r>
              <a:rPr b="1" i="0" lang="en-US" sz="16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Proposed Attendees:</a:t>
            </a:r>
            <a:endParaRPr b="0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1" lang="en-US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CEOS: </a:t>
            </a:r>
            <a:r>
              <a:rPr lang="en-US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agency missions &amp; ag applications</a:t>
            </a:r>
            <a:endParaRPr/>
          </a:p>
          <a:p>
            <a:pPr indent="-342900" lvl="1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1" lang="en-US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GEOGLAM: </a:t>
            </a:r>
            <a:r>
              <a:rPr lang="en-US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stewards</a:t>
            </a:r>
            <a:endParaRPr/>
          </a:p>
          <a:p>
            <a:pPr indent="0" lvl="0" marL="508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</a:pPr>
            <a:r>
              <a:rPr b="1" lang="en-US" sz="1600">
                <a:solidFill>
                  <a:srgbClr val="000000"/>
                </a:solidFill>
              </a:rPr>
              <a:t>Precursors</a:t>
            </a:r>
            <a:r>
              <a:rPr b="1" lang="en-US" sz="1400">
                <a:solidFill>
                  <a:srgbClr val="000000"/>
                </a:solidFill>
              </a:rPr>
              <a:t>: </a:t>
            </a:r>
            <a:endParaRPr/>
          </a:p>
          <a:p>
            <a:pPr indent="-342900" lvl="1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500">
                <a:solidFill>
                  <a:srgbClr val="000000"/>
                </a:solidFill>
              </a:rPr>
              <a:t>CEOS Agency PoCs ID’d </a:t>
            </a:r>
            <a:r>
              <a:rPr b="1" lang="en-US" sz="1500">
                <a:solidFill>
                  <a:srgbClr val="9D3422"/>
                </a:solidFill>
              </a:rPr>
              <a:t>(SIT-39-05)</a:t>
            </a:r>
            <a:endParaRPr/>
          </a:p>
          <a:p>
            <a:pPr indent="-342900" lvl="1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500">
                <a:solidFill>
                  <a:srgbClr val="000000"/>
                </a:solidFill>
              </a:rPr>
              <a:t>Workshop support </a:t>
            </a:r>
            <a:r>
              <a:rPr b="1" lang="en-US" sz="1500">
                <a:solidFill>
                  <a:srgbClr val="9D3422"/>
                </a:solidFill>
              </a:rPr>
              <a:t>(Plenary-38 Update)</a:t>
            </a:r>
            <a:endParaRPr sz="1400">
              <a:solidFill>
                <a:srgbClr val="9D34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2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300"/>
              <a:buChar char="o"/>
            </a:pPr>
            <a:r>
              <a:rPr i="1" lang="en-US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Including a “chaser” to manage</a:t>
            </a:r>
            <a:endParaRPr i="1" sz="1400">
              <a:solidFill>
                <a:schemeClr val="dk1"/>
              </a:solidFill>
            </a:endParaRPr>
          </a:p>
        </p:txBody>
      </p:sp>
      <p:sp>
        <p:nvSpPr>
          <p:cNvPr id="258" name="Google Shape;258;p8"/>
          <p:cNvSpPr txBox="1"/>
          <p:nvPr>
            <p:ph idx="2" type="body"/>
          </p:nvPr>
        </p:nvSpPr>
        <p:spPr>
          <a:xfrm>
            <a:off x="8234403" y="1646531"/>
            <a:ext cx="3699286" cy="44067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1600">
                <a:latin typeface="Montserrat"/>
                <a:ea typeface="Montserrat"/>
                <a:cs typeface="Montserrat"/>
                <a:sym typeface="Montserrat"/>
              </a:rPr>
              <a:t>Objectives:</a:t>
            </a:r>
            <a:endParaRPr sz="1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700"/>
              <a:buChar char="▪"/>
            </a:pPr>
            <a:r>
              <a:rPr b="1" lang="en-US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Robust gap analysis: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🡨 </a:t>
            </a:r>
            <a:r>
              <a:rPr i="1"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Observations</a:t>
            </a: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(current, planned)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🡨 </a:t>
            </a:r>
            <a:r>
              <a:rPr i="1"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Methods</a:t>
            </a: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(Open? Transferrable? Scalable? Validated? Good?)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🡨 </a:t>
            </a:r>
            <a:r>
              <a:rPr i="1"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Dependencies</a:t>
            </a: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? </a:t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b="0" i="0" lang="en-US" sz="15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Establish a short- and mid-term </a:t>
            </a:r>
            <a:r>
              <a:rPr b="1" i="0" lang="en-US" sz="15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implementation plan for EAVs</a:t>
            </a:r>
            <a:endParaRPr/>
          </a:p>
          <a:p>
            <a:pPr indent="-323850" lvl="2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o"/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Level of effort and funding needs for different EAV “work packages” </a:t>
            </a:r>
            <a:endParaRPr/>
          </a:p>
          <a:p>
            <a:pPr indent="-323850" lvl="2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o"/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Decision points for CEOS and GEOGLAM leadership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i="0" lang="en-US" sz="16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Proposed Attendees:</a:t>
            </a:r>
            <a:endParaRPr b="0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b="1" i="0" lang="en-US" sz="15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GEOGLAM</a:t>
            </a:r>
            <a:r>
              <a:rPr b="0" i="0" lang="en-US" sz="15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stewards</a:t>
            </a:r>
            <a:endParaRPr/>
          </a:p>
          <a:p>
            <a:pPr indent="-336550" lvl="1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</a:pPr>
            <a:r>
              <a:rPr b="1" i="0" lang="en-US" sz="15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CEOS: </a:t>
            </a:r>
            <a:r>
              <a:rPr i="0" lang="en-US" sz="15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LSI-VC +  select agency PoCs</a:t>
            </a:r>
            <a:endParaRPr sz="1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0" sz="1900" u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9" name="Google Shape;259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b="1" lang="en-US" sz="2800"/>
              <a:t>Specific Ask of Plenary</a:t>
            </a:r>
            <a:r>
              <a:rPr lang="en-US" sz="2800"/>
              <a:t>: </a:t>
            </a:r>
            <a:r>
              <a:rPr b="1" lang="en-US" sz="2400">
                <a:solidFill>
                  <a:srgbClr val="C7DF84"/>
                </a:solidFill>
              </a:rPr>
              <a:t>Designate a Representative for Telecon in February Led by JAXA SIT Chair Team </a:t>
            </a:r>
            <a:endParaRPr b="1" sz="2800">
              <a:solidFill>
                <a:srgbClr val="C7DF84"/>
              </a:solidFill>
            </a:endParaRPr>
          </a:p>
        </p:txBody>
      </p:sp>
      <p:sp>
        <p:nvSpPr>
          <p:cNvPr id="260" name="Google Shape;260;p8"/>
          <p:cNvSpPr/>
          <p:nvPr/>
        </p:nvSpPr>
        <p:spPr>
          <a:xfrm>
            <a:off x="3636966" y="1035696"/>
            <a:ext cx="4597436" cy="77900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151C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Stocktake and Scoping Workshop 2025</a:t>
            </a:r>
            <a:endParaRPr/>
          </a:p>
        </p:txBody>
      </p:sp>
      <p:sp>
        <p:nvSpPr>
          <p:cNvPr id="261" name="Google Shape;261;p8"/>
          <p:cNvSpPr/>
          <p:nvPr/>
        </p:nvSpPr>
        <p:spPr>
          <a:xfrm>
            <a:off x="8360717" y="1035696"/>
            <a:ext cx="3810787" cy="77900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151C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GEOGLAM EAV Workplan Meeting </a:t>
            </a:r>
            <a:endParaRPr b="0" i="1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2" name="Google Shape;262;p8"/>
          <p:cNvSpPr/>
          <p:nvPr/>
        </p:nvSpPr>
        <p:spPr>
          <a:xfrm>
            <a:off x="0" y="1035696"/>
            <a:ext cx="3510648" cy="77900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7DF84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SIT Chair Hosted Telecon</a:t>
            </a:r>
            <a:endParaRPr b="0" i="1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3" name="Google Shape;263;p8"/>
          <p:cNvSpPr txBox="1"/>
          <p:nvPr/>
        </p:nvSpPr>
        <p:spPr>
          <a:xfrm>
            <a:off x="20496" y="1653451"/>
            <a:ext cx="3363836" cy="4712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Objectives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457200" marR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Engage agencies who are not currently participating in GEOGLAM activities</a:t>
            </a:r>
            <a:endParaRPr/>
          </a:p>
          <a:p>
            <a:pPr indent="-381000" lvl="1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Determine best path/PoC for agency involvement in LSI-VC Subgroup on GEOGLAM</a:t>
            </a:r>
            <a:endParaRPr/>
          </a:p>
          <a:p>
            <a:pPr indent="-228600" lvl="1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1" marL="76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Proposed Attendees: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JAXA SIT Chair Team</a:t>
            </a:r>
            <a:endParaRPr/>
          </a:p>
          <a:p>
            <a:pPr indent="-381000" lvl="1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Agency Representatives</a:t>
            </a:r>
            <a:endParaRPr/>
          </a:p>
          <a:p>
            <a:pPr indent="-381000" lvl="1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GEOGLAM Secretariat</a:t>
            </a:r>
            <a:endParaRPr/>
          </a:p>
          <a:p>
            <a:pPr indent="-228600" lvl="1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9"/>
          <p:cNvSpPr txBox="1"/>
          <p:nvPr>
            <p:ph idx="1" type="body"/>
          </p:nvPr>
        </p:nvSpPr>
        <p:spPr>
          <a:xfrm>
            <a:off x="324234" y="1282262"/>
            <a:ext cx="5931288" cy="1819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b="1" i="0" lang="en-US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At Plenary-39 </a:t>
            </a:r>
            <a:r>
              <a:rPr b="0" i="0" lang="en-US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🡪 </a:t>
            </a: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b="0" i="0" lang="en-US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resent the scope and priorities of the (reinvigorated!) </a:t>
            </a: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LSI Subgroup on GEOGLAM </a:t>
            </a:r>
            <a:r>
              <a:rPr b="0" i="0" lang="en-US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on EAV timelines and priorities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br>
              <a:rPr b="1"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By SIT-41 </a:t>
            </a: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🡪 LSI-VC, SIT Chair, GEOGLAM formulate what to do next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b="0" i="0" lang="en-US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Especially with respect to EAVs</a:t>
            </a:r>
            <a:endParaRPr/>
          </a:p>
        </p:txBody>
      </p:sp>
      <p:sp>
        <p:nvSpPr>
          <p:cNvPr id="269" name="Google Shape;269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After 12 months… </a:t>
            </a:r>
            <a:endParaRPr/>
          </a:p>
        </p:txBody>
      </p:sp>
      <p:grpSp>
        <p:nvGrpSpPr>
          <p:cNvPr id="270" name="Google Shape;270;p9"/>
          <p:cNvGrpSpPr/>
          <p:nvPr/>
        </p:nvGrpSpPr>
        <p:grpSpPr>
          <a:xfrm>
            <a:off x="6054293" y="1066226"/>
            <a:ext cx="6312961" cy="5113986"/>
            <a:chOff x="6466871" y="-56747"/>
            <a:chExt cx="7675333" cy="6730700"/>
          </a:xfrm>
        </p:grpSpPr>
        <p:grpSp>
          <p:nvGrpSpPr>
            <p:cNvPr id="271" name="Google Shape;271;p9"/>
            <p:cNvGrpSpPr/>
            <p:nvPr/>
          </p:nvGrpSpPr>
          <p:grpSpPr>
            <a:xfrm>
              <a:off x="6466871" y="-56747"/>
              <a:ext cx="5291985" cy="5291985"/>
              <a:chOff x="572695" y="53999"/>
              <a:chExt cx="5291985" cy="5291985"/>
            </a:xfrm>
          </p:grpSpPr>
          <p:sp>
            <p:nvSpPr>
              <p:cNvPr id="272" name="Google Shape;272;p9"/>
              <p:cNvSpPr/>
              <p:nvPr/>
            </p:nvSpPr>
            <p:spPr>
              <a:xfrm>
                <a:off x="1814691" y="53999"/>
                <a:ext cx="2807992" cy="2807992"/>
              </a:xfrm>
              <a:prstGeom prst="ellipse">
                <a:avLst/>
              </a:prstGeom>
              <a:solidFill>
                <a:srgbClr val="32445F">
                  <a:alpha val="49803"/>
                </a:srgbClr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/>
              </a:p>
            </p:txBody>
          </p:sp>
          <p:sp>
            <p:nvSpPr>
              <p:cNvPr id="273" name="Google Shape;273;p9"/>
              <p:cNvSpPr txBox="1"/>
              <p:nvPr/>
            </p:nvSpPr>
            <p:spPr>
              <a:xfrm>
                <a:off x="2138691" y="431998"/>
                <a:ext cx="2159994" cy="89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500" u="none" cap="none" strike="noStrike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Observations</a:t>
                </a:r>
                <a:endParaRPr sz="1100"/>
              </a:p>
            </p:txBody>
          </p:sp>
          <p:sp>
            <p:nvSpPr>
              <p:cNvPr id="274" name="Google Shape;274;p9"/>
              <p:cNvSpPr/>
              <p:nvPr/>
            </p:nvSpPr>
            <p:spPr>
              <a:xfrm>
                <a:off x="3056688" y="1295996"/>
                <a:ext cx="2807992" cy="2807992"/>
              </a:xfrm>
              <a:prstGeom prst="ellipse">
                <a:avLst/>
              </a:prstGeom>
              <a:solidFill>
                <a:srgbClr val="32445F">
                  <a:alpha val="49803"/>
                </a:srgbClr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/>
              </a:p>
            </p:txBody>
          </p:sp>
          <p:sp>
            <p:nvSpPr>
              <p:cNvPr id="275" name="Google Shape;275;p9"/>
              <p:cNvSpPr txBox="1"/>
              <p:nvPr/>
            </p:nvSpPr>
            <p:spPr>
              <a:xfrm>
                <a:off x="4568684" y="1619995"/>
                <a:ext cx="1079997" cy="21599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500" u="none" cap="none" strike="noStrike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Method Richness</a:t>
                </a:r>
                <a:endParaRPr sz="1100"/>
              </a:p>
            </p:txBody>
          </p:sp>
          <p:sp>
            <p:nvSpPr>
              <p:cNvPr id="276" name="Google Shape;276;p9"/>
              <p:cNvSpPr/>
              <p:nvPr/>
            </p:nvSpPr>
            <p:spPr>
              <a:xfrm>
                <a:off x="1814691" y="2537992"/>
                <a:ext cx="2807992" cy="2807992"/>
              </a:xfrm>
              <a:prstGeom prst="ellipse">
                <a:avLst/>
              </a:prstGeom>
              <a:solidFill>
                <a:srgbClr val="32445F">
                  <a:alpha val="49803"/>
                </a:srgbClr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/>
              </a:p>
            </p:txBody>
          </p:sp>
          <p:sp>
            <p:nvSpPr>
              <p:cNvPr id="277" name="Google Shape;277;p9"/>
              <p:cNvSpPr txBox="1"/>
              <p:nvPr/>
            </p:nvSpPr>
            <p:spPr>
              <a:xfrm>
                <a:off x="2138691" y="4076988"/>
                <a:ext cx="2159994" cy="89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500" u="none" cap="none" strike="noStrike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Need/Impact</a:t>
                </a:r>
                <a:endParaRPr sz="1100"/>
              </a:p>
            </p:txBody>
          </p:sp>
          <p:sp>
            <p:nvSpPr>
              <p:cNvPr id="278" name="Google Shape;278;p9"/>
              <p:cNvSpPr/>
              <p:nvPr/>
            </p:nvSpPr>
            <p:spPr>
              <a:xfrm>
                <a:off x="572695" y="1295996"/>
                <a:ext cx="2807992" cy="2807992"/>
              </a:xfrm>
              <a:prstGeom prst="ellipse">
                <a:avLst/>
              </a:prstGeom>
              <a:solidFill>
                <a:srgbClr val="32445F">
                  <a:alpha val="49803"/>
                </a:srgbClr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/>
              </a:p>
            </p:txBody>
          </p:sp>
          <p:sp>
            <p:nvSpPr>
              <p:cNvPr id="279" name="Google Shape;279;p9"/>
              <p:cNvSpPr txBox="1"/>
              <p:nvPr/>
            </p:nvSpPr>
            <p:spPr>
              <a:xfrm>
                <a:off x="788694" y="1619995"/>
                <a:ext cx="1079997" cy="21599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500" u="none" cap="none" strike="noStrike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Capacity</a:t>
                </a:r>
                <a:endParaRPr sz="1100"/>
              </a:p>
            </p:txBody>
          </p:sp>
        </p:grpSp>
        <p:sp>
          <p:nvSpPr>
            <p:cNvPr id="280" name="Google Shape;280;p9"/>
            <p:cNvSpPr/>
            <p:nvPr/>
          </p:nvSpPr>
          <p:spPr>
            <a:xfrm>
              <a:off x="8912656" y="2409929"/>
              <a:ext cx="307500" cy="2607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FF00"/>
            </a:solidFill>
            <a:ln cap="flat" cmpd="sng" w="25400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11257429" y="6118124"/>
              <a:ext cx="307649" cy="26065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FF00"/>
            </a:solidFill>
            <a:ln cap="flat" cmpd="sng" w="25400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9"/>
            <p:cNvSpPr txBox="1"/>
            <p:nvPr/>
          </p:nvSpPr>
          <p:spPr>
            <a:xfrm>
              <a:off x="11563104" y="6025653"/>
              <a:ext cx="2579100" cy="64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3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Priorities toward what to do next</a:t>
              </a:r>
              <a:endParaRPr sz="1100"/>
            </a:p>
          </p:txBody>
        </p:sp>
      </p:grpSp>
      <p:graphicFrame>
        <p:nvGraphicFramePr>
          <p:cNvPr id="283" name="Google Shape;283;p9"/>
          <p:cNvGraphicFramePr/>
          <p:nvPr/>
        </p:nvGraphicFramePr>
        <p:xfrm>
          <a:off x="260629" y="382378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{3F3EA0FC-3162-4F6D-B5E7-BB96316A4222}</a:tableStyleId>
              </a:tblPr>
              <a:tblGrid>
                <a:gridCol w="5793675"/>
              </a:tblGrid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Proposed Plenary-38 Action</a:t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-"/>
                      </a:pPr>
                      <a:r>
                        <a:rPr b="1" lang="en-US" sz="1600" u="sng" cap="none" strike="noStrike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Action</a:t>
                      </a:r>
                      <a:r>
                        <a:rPr b="1" lang="en-US" sz="1600" u="none" cap="none" strike="noStrike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CEOS Agencies to identify points of contact with missions and agriculture and/or applications expertise to contribute to an 18-month Essential Agriculture Variables (EAV) stocktake and LSI-VC Subgroup on GEOGLAM scoping effort.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-"/>
                      </a:pPr>
                      <a:r>
                        <a:rPr i="1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Additional support could be workshop + support person to “chase” and pull together the stocktake </a:t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 2013 - 202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