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Montserra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ontserrat-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077f974508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3077f974508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77f97450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submission to Emissions factors database is hpp</a:t>
            </a:r>
            <a:endParaRPr/>
          </a:p>
        </p:txBody>
      </p:sp>
      <p:sp>
        <p:nvSpPr>
          <p:cNvPr id="140" name="Google Shape;140;g3077f974508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077f974508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3077f974508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a:solidFill>
                  <a:srgbClr val="0070C0"/>
                </a:solidFill>
              </a:rPr>
              <a:t>Several case studies with country NFI agencies are ongoing to demonstrate different technical approaches for varying country circumstances - more case studies needed (more engagement with NFI agencies), comparison using different space-based biomass datasets … </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77f974508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3077f974508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077f97450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077f974508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077f974508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3077f974508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77f974508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077f97450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GHG - AFOLU - Aquatic carbon (from Ben, [...] trade and aquatic carbon flows helps reconcile TD and BU at state levels.”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077f974508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3077f974508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077f974508_0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3077f974508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077f974508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077f974508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f98e4d5b0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f98e4d5b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077f974508_0_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3077f974508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077f974508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3077f974508_0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077f974508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3077f974508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077f974508_0_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3077f974508_0_4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077f974508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3077f97450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077f97450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3077f97450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77f974508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3077f974508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077f974508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3077f974508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77f974508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g3077f974508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077f97450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submission to Emissions factors database is hpp</a:t>
            </a:r>
            <a:endParaRPr/>
          </a:p>
        </p:txBody>
      </p:sp>
      <p:sp>
        <p:nvSpPr>
          <p:cNvPr id="116" name="Google Shape;116;g3077f974508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077f974508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3077f974508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a:solidFill>
                  <a:srgbClr val="0070C0"/>
                </a:solidFill>
              </a:rPr>
              <a:t>GFOI methods and guidance module for biomass map and NFI inte</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0" name="Google Shape;20;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
        <p:nvSpPr>
          <p:cNvPr id="29" name="Google Shape;29;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0" name="Google Shape;3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9" name="Google Shape;39;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0" name="Google Shape;40;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41" name="Google Shape;41;p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50" name="Google Shape;50;p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58" name="Google Shape;58;p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59" name="Google Shape;59;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0" name="Google Shape;60;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61" name="Google Shape;61;p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62" name="Shape 62"/>
        <p:cNvGrpSpPr/>
        <p:nvPr/>
      </p:nvGrpSpPr>
      <p:grpSpPr>
        <a:xfrm>
          <a:off x="0" y="0"/>
          <a:ext cx="0" cy="0"/>
          <a:chOff x="0" y="0"/>
          <a:chExt cx="0" cy="0"/>
        </a:xfrm>
      </p:grpSpPr>
      <p:sp>
        <p:nvSpPr>
          <p:cNvPr id="63" name="Google Shape;63;p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5" name="Google Shape;65;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15.png"/><Relationship Id="rId10" Type="http://schemas.openxmlformats.org/officeDocument/2006/relationships/image" Target="../media/image18.png"/><Relationship Id="rId9"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50.gif"/><Relationship Id="rId7"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2.png"/><Relationship Id="rId13" Type="http://schemas.openxmlformats.org/officeDocument/2006/relationships/image" Target="../media/image39.png"/><Relationship Id="rId12"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9.png"/><Relationship Id="rId5" Type="http://schemas.openxmlformats.org/officeDocument/2006/relationships/image" Target="../media/image37.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jp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hyperlink" Target="https://www.authorea.com/users/747800/articles/720021-intergovernmental-panel-on-climate-change-ipcc-tier-1-forest-biomass-estimates-from-earth-observation" TargetMode="External"/><Relationship Id="rId5" Type="http://schemas.openxmlformats.org/officeDocument/2006/relationships/image" Target="../media/image10.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martin.herold@gfz-potsdam.de" TargetMode="External"/><Relationship Id="rId4" Type="http://schemas.openxmlformats.org/officeDocument/2006/relationships/hyperlink" Target="mailto:daniela.requena.suarez@grfz-potsdam.de" TargetMode="External"/><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8"/>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5200"/>
              <a:t>CEOS AFOLU Roadmap</a:t>
            </a:r>
            <a:endParaRPr sz="53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t/>
            </a:r>
            <a:endParaRPr i="1" sz="3100">
              <a:latin typeface="Montserrat"/>
              <a:ea typeface="Montserrat"/>
              <a:cs typeface="Montserrat"/>
              <a:sym typeface="Montserrat"/>
            </a:endParaRPr>
          </a:p>
        </p:txBody>
      </p:sp>
      <p:sp>
        <p:nvSpPr>
          <p:cNvPr id="73" name="Google Shape;73;p8"/>
          <p:cNvSpPr/>
          <p:nvPr/>
        </p:nvSpPr>
        <p:spPr>
          <a:xfrm>
            <a:off x="7272909" y="36095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rtl="0" algn="r">
              <a:lnSpc>
                <a:spcPct val="150000"/>
              </a:lnSpc>
              <a:spcBef>
                <a:spcPts val="0"/>
              </a:spcBef>
              <a:spcAft>
                <a:spcPts val="0"/>
              </a:spcAft>
              <a:buClr>
                <a:schemeClr val="dk1"/>
              </a:buClr>
              <a:buFont typeface="Arial"/>
              <a:buNone/>
            </a:pPr>
            <a:r>
              <a:rPr b="1" lang="en-GB" sz="2200">
                <a:solidFill>
                  <a:schemeClr val="accent1"/>
                </a:solidFill>
                <a:latin typeface="Montserrat"/>
                <a:ea typeface="Montserrat"/>
                <a:cs typeface="Montserrat"/>
                <a:sym typeface="Montserrat"/>
              </a:rPr>
              <a:t>Osamu Ochiai</a:t>
            </a:r>
            <a:r>
              <a:rPr b="1" lang="en-GB" sz="2200">
                <a:solidFill>
                  <a:schemeClr val="accent1"/>
                </a:solidFill>
                <a:latin typeface="Montserrat"/>
                <a:ea typeface="Montserrat"/>
                <a:cs typeface="Montserrat"/>
                <a:sym typeface="Montserrat"/>
              </a:rPr>
              <a:t> </a:t>
            </a:r>
            <a:endParaRPr b="1" sz="2200">
              <a:solidFill>
                <a:schemeClr val="accent1"/>
              </a:solidFill>
              <a:latin typeface="Montserrat"/>
              <a:ea typeface="Montserrat"/>
              <a:cs typeface="Montserrat"/>
              <a:sym typeface="Montserrat"/>
            </a:endParaRPr>
          </a:p>
          <a:p>
            <a:pPr indent="0" lvl="0" marL="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JAXA SIT Chair team</a:t>
            </a:r>
            <a:endParaRPr b="1" sz="2200">
              <a:solidFill>
                <a:schemeClr val="accent1"/>
              </a:solidFill>
              <a:latin typeface="Montserrat"/>
              <a:ea typeface="Montserrat"/>
              <a:cs typeface="Montserrat"/>
              <a:sym typeface="Montserrat"/>
            </a:endParaRPr>
          </a:p>
          <a:p>
            <a:pPr indent="0" lvl="0" marL="0" rtl="0" algn="r">
              <a:lnSpc>
                <a:spcPct val="150000"/>
              </a:lnSpc>
              <a:spcBef>
                <a:spcPts val="0"/>
              </a:spcBef>
              <a:spcAft>
                <a:spcPts val="0"/>
              </a:spcAft>
              <a:buClr>
                <a:schemeClr val="dk1"/>
              </a:buClr>
              <a:buFont typeface="Arial"/>
              <a:buNone/>
            </a:pPr>
            <a:r>
              <a:rPr b="1" lang="en-GB" sz="2200">
                <a:solidFill>
                  <a:schemeClr val="accent1"/>
                </a:solidFill>
                <a:latin typeface="Montserrat"/>
                <a:ea typeface="Montserrat"/>
                <a:cs typeface="Montserrat"/>
                <a:sym typeface="Montserrat"/>
              </a:rPr>
              <a:t>Agenda item 4.6</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38th CEOS Plenary</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Montreal, Canada</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23rd - 24th October,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 name="Shape 135"/>
        <p:cNvGrpSpPr/>
        <p:nvPr/>
      </p:nvGrpSpPr>
      <p:grpSpPr>
        <a:xfrm>
          <a:off x="0" y="0"/>
          <a:ext cx="0" cy="0"/>
          <a:chOff x="0" y="0"/>
          <a:chExt cx="0" cy="0"/>
        </a:xfrm>
      </p:grpSpPr>
      <p:sp>
        <p:nvSpPr>
          <p:cNvPr id="136" name="Google Shape;136;p17"/>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55600" lvl="0" marL="457200" rtl="0" algn="l">
              <a:spcBef>
                <a:spcPts val="0"/>
              </a:spcBef>
              <a:spcAft>
                <a:spcPts val="0"/>
              </a:spcAft>
              <a:buSzPts val="2000"/>
              <a:buChar char="❖"/>
            </a:pPr>
            <a:r>
              <a:rPr b="1" lang="en-GB" sz="2000"/>
              <a:t>Action 2.5: Biomass harmonisation group to work with GEO-TREES to implement validation of CEOS biomass products with GEO-TREES data.</a:t>
            </a:r>
            <a:endParaRPr b="1" sz="2000"/>
          </a:p>
          <a:p>
            <a:pPr indent="-228600" lvl="1" marL="914400" rtl="0" algn="l">
              <a:lnSpc>
                <a:spcPct val="115000"/>
              </a:lnSpc>
              <a:spcBef>
                <a:spcPts val="0"/>
              </a:spcBef>
              <a:spcAft>
                <a:spcPts val="0"/>
              </a:spcAft>
              <a:buSzPts val="2800"/>
              <a:buNone/>
            </a:pPr>
            <a:r>
              <a:t/>
            </a:r>
            <a:endParaRPr sz="1900"/>
          </a:p>
        </p:txBody>
      </p:sp>
      <p:sp>
        <p:nvSpPr>
          <p:cNvPr id="137" name="Google Shape;137;p1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 name="Shape 141"/>
        <p:cNvGrpSpPr/>
        <p:nvPr/>
      </p:nvGrpSpPr>
      <p:grpSpPr>
        <a:xfrm>
          <a:off x="0" y="0"/>
          <a:ext cx="0" cy="0"/>
          <a:chOff x="0" y="0"/>
          <a:chExt cx="0" cy="0"/>
        </a:xfrm>
      </p:grpSpPr>
      <p:sp>
        <p:nvSpPr>
          <p:cNvPr id="142" name="Google Shape;142;p1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Biomass Harmonization</a:t>
            </a:r>
            <a:endParaRPr/>
          </a:p>
        </p:txBody>
      </p:sp>
      <p:pic>
        <p:nvPicPr>
          <p:cNvPr id="143" name="Google Shape;143;p18"/>
          <p:cNvPicPr preferRelativeResize="0"/>
          <p:nvPr/>
        </p:nvPicPr>
        <p:blipFill>
          <a:blip r:embed="rId3">
            <a:alphaModFix/>
          </a:blip>
          <a:stretch>
            <a:fillRect/>
          </a:stretch>
        </p:blipFill>
        <p:spPr>
          <a:xfrm>
            <a:off x="176050" y="1140451"/>
            <a:ext cx="4968799" cy="607775"/>
          </a:xfrm>
          <a:prstGeom prst="rect">
            <a:avLst/>
          </a:prstGeom>
          <a:noFill/>
          <a:ln>
            <a:noFill/>
          </a:ln>
        </p:spPr>
      </p:pic>
      <p:pic>
        <p:nvPicPr>
          <p:cNvPr id="144" name="Google Shape;144;p18"/>
          <p:cNvPicPr preferRelativeResize="0"/>
          <p:nvPr/>
        </p:nvPicPr>
        <p:blipFill>
          <a:blip r:embed="rId4">
            <a:alphaModFix/>
          </a:blip>
          <a:stretch>
            <a:fillRect/>
          </a:stretch>
        </p:blipFill>
        <p:spPr>
          <a:xfrm>
            <a:off x="380638" y="5089716"/>
            <a:ext cx="1498085" cy="1376009"/>
          </a:xfrm>
          <a:prstGeom prst="rect">
            <a:avLst/>
          </a:prstGeom>
          <a:noFill/>
          <a:ln>
            <a:noFill/>
          </a:ln>
        </p:spPr>
      </p:pic>
      <p:pic>
        <p:nvPicPr>
          <p:cNvPr id="145" name="Google Shape;145;p18"/>
          <p:cNvPicPr preferRelativeResize="0"/>
          <p:nvPr/>
        </p:nvPicPr>
        <p:blipFill>
          <a:blip r:embed="rId5">
            <a:alphaModFix/>
          </a:blip>
          <a:stretch>
            <a:fillRect/>
          </a:stretch>
        </p:blipFill>
        <p:spPr>
          <a:xfrm>
            <a:off x="2054968" y="4994375"/>
            <a:ext cx="2777032" cy="1471348"/>
          </a:xfrm>
          <a:prstGeom prst="rect">
            <a:avLst/>
          </a:prstGeom>
          <a:noFill/>
          <a:ln>
            <a:noFill/>
          </a:ln>
        </p:spPr>
      </p:pic>
      <p:pic>
        <p:nvPicPr>
          <p:cNvPr id="146" name="Google Shape;146;p18"/>
          <p:cNvPicPr preferRelativeResize="0"/>
          <p:nvPr/>
        </p:nvPicPr>
        <p:blipFill>
          <a:blip r:embed="rId6">
            <a:alphaModFix/>
          </a:blip>
          <a:stretch>
            <a:fillRect/>
          </a:stretch>
        </p:blipFill>
        <p:spPr>
          <a:xfrm>
            <a:off x="1201225" y="4427362"/>
            <a:ext cx="2679225" cy="531450"/>
          </a:xfrm>
          <a:prstGeom prst="rect">
            <a:avLst/>
          </a:prstGeom>
          <a:noFill/>
          <a:ln>
            <a:noFill/>
          </a:ln>
        </p:spPr>
      </p:pic>
      <p:pic>
        <p:nvPicPr>
          <p:cNvPr id="147" name="Google Shape;147;p18"/>
          <p:cNvPicPr preferRelativeResize="0"/>
          <p:nvPr/>
        </p:nvPicPr>
        <p:blipFill>
          <a:blip r:embed="rId7">
            <a:alphaModFix/>
          </a:blip>
          <a:stretch>
            <a:fillRect/>
          </a:stretch>
        </p:blipFill>
        <p:spPr>
          <a:xfrm>
            <a:off x="745700" y="1748225"/>
            <a:ext cx="3590266" cy="2548226"/>
          </a:xfrm>
          <a:prstGeom prst="rect">
            <a:avLst/>
          </a:prstGeom>
          <a:noFill/>
          <a:ln>
            <a:noFill/>
          </a:ln>
        </p:spPr>
      </p:pic>
      <p:sp>
        <p:nvSpPr>
          <p:cNvPr id="148" name="Google Shape;148;p18"/>
          <p:cNvSpPr txBox="1"/>
          <p:nvPr>
            <p:ph idx="1" type="body"/>
          </p:nvPr>
        </p:nvSpPr>
        <p:spPr>
          <a:xfrm>
            <a:off x="5008250" y="1380600"/>
            <a:ext cx="7072200" cy="4905300"/>
          </a:xfrm>
          <a:prstGeom prst="rect">
            <a:avLst/>
          </a:prstGeom>
          <a:noFill/>
          <a:ln>
            <a:noFill/>
          </a:ln>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SzPts val="2500"/>
              <a:buChar char="❖"/>
            </a:pPr>
            <a:r>
              <a:rPr lang="en-GB" sz="2100"/>
              <a:t>Under CEOS Biomass Harmonization, there are ongoing country case-studies on the improvement of GEDI biomass estimates and integration with NFIs</a:t>
            </a:r>
            <a:endParaRPr sz="2100"/>
          </a:p>
          <a:p>
            <a:pPr indent="-361950" lvl="0" marL="457200" rtl="0" algn="l">
              <a:lnSpc>
                <a:spcPct val="115000"/>
              </a:lnSpc>
              <a:spcBef>
                <a:spcPts val="0"/>
              </a:spcBef>
              <a:spcAft>
                <a:spcPts val="0"/>
              </a:spcAft>
              <a:buSzPts val="2100"/>
              <a:buChar char="❖"/>
            </a:pPr>
            <a:r>
              <a:rPr lang="en-GB" sz="2100"/>
              <a:t>Generally, there is an increasing interest of NFI and EO integration techniques from countries </a:t>
            </a:r>
            <a:endParaRPr sz="2100"/>
          </a:p>
          <a:p>
            <a:pPr indent="-361950" lvl="0" marL="457200" rtl="0" algn="l">
              <a:lnSpc>
                <a:spcPct val="115000"/>
              </a:lnSpc>
              <a:spcBef>
                <a:spcPts val="0"/>
              </a:spcBef>
              <a:spcAft>
                <a:spcPts val="0"/>
              </a:spcAft>
              <a:buSzPts val="2100"/>
              <a:buChar char="❖"/>
            </a:pPr>
            <a:r>
              <a:rPr lang="en-GB" sz="2100"/>
              <a:t>GEO-TREES will provide a global biomass reference network - this an action toward biomass product validation</a:t>
            </a:r>
            <a:endParaRPr sz="2100"/>
          </a:p>
          <a:p>
            <a:pPr indent="-361950" lvl="0" marL="457200" rtl="0" algn="l">
              <a:spcBef>
                <a:spcPts val="0"/>
              </a:spcBef>
              <a:spcAft>
                <a:spcPts val="0"/>
              </a:spcAft>
              <a:buSzPts val="2100"/>
              <a:buChar char="❖"/>
            </a:pPr>
            <a:r>
              <a:rPr lang="en-GB" sz="2100"/>
              <a:t>CEOS Biomass Harmonization planning a submission of forest biomass estimates to IPCC Emission Factors Database (EFDB) </a:t>
            </a:r>
            <a:endParaRPr sz="21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2" name="Shape 152"/>
        <p:cNvGrpSpPr/>
        <p:nvPr/>
      </p:nvGrpSpPr>
      <p:grpSpPr>
        <a:xfrm>
          <a:off x="0" y="0"/>
          <a:ext cx="0" cy="0"/>
          <a:chOff x="0" y="0"/>
          <a:chExt cx="0" cy="0"/>
        </a:xfrm>
      </p:grpSpPr>
      <p:sp>
        <p:nvSpPr>
          <p:cNvPr id="153" name="Google Shape;153;p19"/>
          <p:cNvSpPr txBox="1"/>
          <p:nvPr>
            <p:ph idx="1" type="body"/>
          </p:nvPr>
        </p:nvSpPr>
        <p:spPr>
          <a:xfrm>
            <a:off x="176048" y="1132454"/>
            <a:ext cx="11725800" cy="59163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GB" sz="1800">
                <a:latin typeface="Calibri"/>
                <a:ea typeface="Calibri"/>
                <a:cs typeface="Calibri"/>
                <a:sym typeface="Calibri"/>
              </a:rPr>
              <a:t>Action 3.1  Dedicated country demonstrations / field campaigns for better ground/space data integration</a:t>
            </a:r>
            <a:endParaRPr sz="1800"/>
          </a:p>
        </p:txBody>
      </p:sp>
      <p:sp>
        <p:nvSpPr>
          <p:cNvPr id="154" name="Google Shape;154;p1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pic>
        <p:nvPicPr>
          <p:cNvPr id="155" name="Google Shape;155;p19"/>
          <p:cNvPicPr preferRelativeResize="0"/>
          <p:nvPr/>
        </p:nvPicPr>
        <p:blipFill>
          <a:blip r:embed="rId3">
            <a:alphaModFix/>
          </a:blip>
          <a:stretch>
            <a:fillRect/>
          </a:stretch>
        </p:blipFill>
        <p:spPr>
          <a:xfrm>
            <a:off x="3077063" y="1660600"/>
            <a:ext cx="6037875" cy="3154201"/>
          </a:xfrm>
          <a:prstGeom prst="rect">
            <a:avLst/>
          </a:prstGeom>
          <a:noFill/>
          <a:ln>
            <a:noFill/>
          </a:ln>
        </p:spPr>
      </p:pic>
      <p:sp>
        <p:nvSpPr>
          <p:cNvPr id="156" name="Google Shape;156;p19"/>
          <p:cNvSpPr txBox="1"/>
          <p:nvPr/>
        </p:nvSpPr>
        <p:spPr>
          <a:xfrm>
            <a:off x="233100" y="5758550"/>
            <a:ext cx="117258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1600">
                <a:solidFill>
                  <a:schemeClr val="dk1"/>
                </a:solidFill>
              </a:rPr>
              <a:t>Facilitating and disseminating research in partnership with national organizations with the purpose of </a:t>
            </a:r>
            <a:r>
              <a:rPr b="1" lang="en-GB" sz="1600">
                <a:solidFill>
                  <a:schemeClr val="dk1"/>
                </a:solidFill>
              </a:rPr>
              <a:t>leveraging National Forest Inventory (NFI) data </a:t>
            </a:r>
            <a:r>
              <a:rPr lang="en-GB" sz="1600">
                <a:solidFill>
                  <a:schemeClr val="dk1"/>
                </a:solidFill>
              </a:rPr>
              <a:t>in combination with EO to enhance the estimation of forest biomass</a:t>
            </a:r>
            <a:endParaRPr sz="1600">
              <a:solidFill>
                <a:schemeClr val="dk1"/>
              </a:solidFill>
            </a:endParaRPr>
          </a:p>
        </p:txBody>
      </p:sp>
      <p:pic>
        <p:nvPicPr>
          <p:cNvPr id="157" name="Google Shape;157;p19"/>
          <p:cNvPicPr preferRelativeResize="0"/>
          <p:nvPr/>
        </p:nvPicPr>
        <p:blipFill>
          <a:blip r:embed="rId4">
            <a:alphaModFix/>
          </a:blip>
          <a:stretch>
            <a:fillRect/>
          </a:stretch>
        </p:blipFill>
        <p:spPr>
          <a:xfrm>
            <a:off x="119849" y="4506424"/>
            <a:ext cx="3334401" cy="1200125"/>
          </a:xfrm>
          <a:prstGeom prst="rect">
            <a:avLst/>
          </a:prstGeom>
          <a:noFill/>
          <a:ln>
            <a:noFill/>
          </a:ln>
        </p:spPr>
      </p:pic>
      <p:pic>
        <p:nvPicPr>
          <p:cNvPr id="158" name="Google Shape;158;p19"/>
          <p:cNvPicPr preferRelativeResize="0"/>
          <p:nvPr/>
        </p:nvPicPr>
        <p:blipFill>
          <a:blip r:embed="rId5">
            <a:alphaModFix/>
          </a:blip>
          <a:stretch>
            <a:fillRect/>
          </a:stretch>
        </p:blipFill>
        <p:spPr>
          <a:xfrm>
            <a:off x="89500" y="1553050"/>
            <a:ext cx="3124024" cy="889489"/>
          </a:xfrm>
          <a:prstGeom prst="rect">
            <a:avLst/>
          </a:prstGeom>
          <a:noFill/>
          <a:ln>
            <a:noFill/>
          </a:ln>
        </p:spPr>
      </p:pic>
      <p:pic>
        <p:nvPicPr>
          <p:cNvPr id="159" name="Google Shape;159;p19"/>
          <p:cNvPicPr preferRelativeResize="0"/>
          <p:nvPr/>
        </p:nvPicPr>
        <p:blipFill>
          <a:blip r:embed="rId6">
            <a:alphaModFix/>
          </a:blip>
          <a:stretch>
            <a:fillRect/>
          </a:stretch>
        </p:blipFill>
        <p:spPr>
          <a:xfrm>
            <a:off x="9269175" y="1792798"/>
            <a:ext cx="2771026" cy="1919450"/>
          </a:xfrm>
          <a:prstGeom prst="rect">
            <a:avLst/>
          </a:prstGeom>
          <a:noFill/>
          <a:ln>
            <a:noFill/>
          </a:ln>
        </p:spPr>
      </p:pic>
      <p:pic>
        <p:nvPicPr>
          <p:cNvPr id="160" name="Google Shape;160;p19"/>
          <p:cNvPicPr preferRelativeResize="0"/>
          <p:nvPr/>
        </p:nvPicPr>
        <p:blipFill rotWithShape="1">
          <a:blip r:embed="rId7">
            <a:alphaModFix/>
          </a:blip>
          <a:srcRect b="22576" l="0" r="0" t="0"/>
          <a:stretch/>
        </p:blipFill>
        <p:spPr>
          <a:xfrm>
            <a:off x="176050" y="2764213"/>
            <a:ext cx="3124032" cy="1690225"/>
          </a:xfrm>
          <a:prstGeom prst="rect">
            <a:avLst/>
          </a:prstGeom>
          <a:noFill/>
          <a:ln>
            <a:noFill/>
          </a:ln>
        </p:spPr>
      </p:pic>
      <p:pic>
        <p:nvPicPr>
          <p:cNvPr id="161" name="Google Shape;161;p19"/>
          <p:cNvPicPr preferRelativeResize="0"/>
          <p:nvPr/>
        </p:nvPicPr>
        <p:blipFill>
          <a:blip r:embed="rId8">
            <a:alphaModFix/>
          </a:blip>
          <a:stretch>
            <a:fillRect/>
          </a:stretch>
        </p:blipFill>
        <p:spPr>
          <a:xfrm>
            <a:off x="9269163" y="3869629"/>
            <a:ext cx="2746750" cy="1731544"/>
          </a:xfrm>
          <a:prstGeom prst="rect">
            <a:avLst/>
          </a:prstGeom>
          <a:noFill/>
          <a:ln>
            <a:noFill/>
          </a:ln>
        </p:spPr>
      </p:pic>
      <p:pic>
        <p:nvPicPr>
          <p:cNvPr id="162" name="Google Shape;162;p19"/>
          <p:cNvPicPr preferRelativeResize="0"/>
          <p:nvPr/>
        </p:nvPicPr>
        <p:blipFill>
          <a:blip r:embed="rId9">
            <a:alphaModFix/>
          </a:blip>
          <a:stretch>
            <a:fillRect/>
          </a:stretch>
        </p:blipFill>
        <p:spPr>
          <a:xfrm>
            <a:off x="5273373" y="4506415"/>
            <a:ext cx="2771026" cy="1108410"/>
          </a:xfrm>
          <a:prstGeom prst="rect">
            <a:avLst/>
          </a:prstGeom>
          <a:noFill/>
          <a:ln>
            <a:noFill/>
          </a:ln>
        </p:spPr>
      </p:pic>
      <p:pic>
        <p:nvPicPr>
          <p:cNvPr id="163" name="Google Shape;163;p19"/>
          <p:cNvPicPr preferRelativeResize="0"/>
          <p:nvPr/>
        </p:nvPicPr>
        <p:blipFill>
          <a:blip r:embed="rId10">
            <a:alphaModFix/>
          </a:blip>
          <a:stretch>
            <a:fillRect/>
          </a:stretch>
        </p:blipFill>
        <p:spPr>
          <a:xfrm>
            <a:off x="4565906" y="3761475"/>
            <a:ext cx="352527" cy="279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0"/>
          <p:cNvSpPr txBox="1"/>
          <p:nvPr>
            <p:ph idx="1" type="body"/>
          </p:nvPr>
        </p:nvSpPr>
        <p:spPr>
          <a:xfrm>
            <a:off x="176048" y="1083704"/>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49250" lvl="0" marL="457200" rtl="0" algn="l">
              <a:spcBef>
                <a:spcPts val="0"/>
              </a:spcBef>
              <a:spcAft>
                <a:spcPts val="0"/>
              </a:spcAft>
              <a:buSzPts val="1900"/>
              <a:buChar char="❖"/>
            </a:pPr>
            <a:r>
              <a:rPr b="1" lang="en-GB" sz="1900"/>
              <a:t>Rec 3 block: Enable dialogue between inventory practitioners and CEOS community, recognizing that different countries have various requirements to support their system for reporting</a:t>
            </a:r>
            <a:endParaRPr b="1" sz="1900"/>
          </a:p>
          <a:p>
            <a:pPr indent="0" lvl="0" marL="457200" rtl="0" algn="l">
              <a:spcBef>
                <a:spcPts val="0"/>
              </a:spcBef>
              <a:spcAft>
                <a:spcPts val="0"/>
              </a:spcAft>
              <a:buNone/>
            </a:pPr>
            <a:r>
              <a:t/>
            </a:r>
            <a:endParaRPr b="1" sz="1900"/>
          </a:p>
          <a:p>
            <a:pPr indent="-228600" lvl="1" marL="914400" rtl="0" algn="l">
              <a:lnSpc>
                <a:spcPct val="115000"/>
              </a:lnSpc>
              <a:spcBef>
                <a:spcPts val="0"/>
              </a:spcBef>
              <a:spcAft>
                <a:spcPts val="0"/>
              </a:spcAft>
              <a:buSzPts val="2800"/>
              <a:buNone/>
            </a:pPr>
            <a:r>
              <a:t/>
            </a:r>
            <a:endParaRPr sz="1900"/>
          </a:p>
        </p:txBody>
      </p:sp>
      <p:sp>
        <p:nvSpPr>
          <p:cNvPr id="169" name="Google Shape;169;p2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pic>
        <p:nvPicPr>
          <p:cNvPr id="170" name="Google Shape;170;p20"/>
          <p:cNvPicPr preferRelativeResize="0"/>
          <p:nvPr/>
        </p:nvPicPr>
        <p:blipFill>
          <a:blip r:embed="rId3">
            <a:alphaModFix/>
          </a:blip>
          <a:stretch>
            <a:fillRect/>
          </a:stretch>
        </p:blipFill>
        <p:spPr>
          <a:xfrm>
            <a:off x="304950" y="2801249"/>
            <a:ext cx="5915025" cy="3327225"/>
          </a:xfrm>
          <a:prstGeom prst="rect">
            <a:avLst/>
          </a:prstGeom>
          <a:noFill/>
          <a:ln>
            <a:noFill/>
          </a:ln>
        </p:spPr>
      </p:pic>
      <p:pic>
        <p:nvPicPr>
          <p:cNvPr id="171" name="Google Shape;171;p20"/>
          <p:cNvPicPr preferRelativeResize="0"/>
          <p:nvPr/>
        </p:nvPicPr>
        <p:blipFill>
          <a:blip r:embed="rId4">
            <a:alphaModFix/>
          </a:blip>
          <a:stretch>
            <a:fillRect/>
          </a:stretch>
        </p:blipFill>
        <p:spPr>
          <a:xfrm>
            <a:off x="5972025" y="2801250"/>
            <a:ext cx="5915025" cy="33272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5" name="Shape 175"/>
        <p:cNvGrpSpPr/>
        <p:nvPr/>
      </p:nvGrpSpPr>
      <p:grpSpPr>
        <a:xfrm>
          <a:off x="0" y="0"/>
          <a:ext cx="0" cy="0"/>
          <a:chOff x="0" y="0"/>
          <a:chExt cx="0" cy="0"/>
        </a:xfrm>
      </p:grpSpPr>
      <p:pic>
        <p:nvPicPr>
          <p:cNvPr id="176" name="Google Shape;176;p21"/>
          <p:cNvPicPr preferRelativeResize="0"/>
          <p:nvPr/>
        </p:nvPicPr>
        <p:blipFill rotWithShape="1">
          <a:blip r:embed="rId3">
            <a:alphaModFix/>
          </a:blip>
          <a:srcRect b="12255" l="0" r="1127" t="41809"/>
          <a:stretch/>
        </p:blipFill>
        <p:spPr>
          <a:xfrm>
            <a:off x="19" y="-495300"/>
            <a:ext cx="12192000" cy="4245906"/>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pic>
        <p:nvPicPr>
          <p:cNvPr descr="Text&#10;&#10;Description automatically generated with medium confidence" id="177" name="Google Shape;177;p21"/>
          <p:cNvPicPr preferRelativeResize="0"/>
          <p:nvPr/>
        </p:nvPicPr>
        <p:blipFill rotWithShape="1">
          <a:blip r:embed="rId4">
            <a:alphaModFix/>
          </a:blip>
          <a:srcRect b="0" l="0" r="0" t="0"/>
          <a:stretch/>
        </p:blipFill>
        <p:spPr>
          <a:xfrm>
            <a:off x="5976709" y="6012144"/>
            <a:ext cx="2442593" cy="856311"/>
          </a:xfrm>
          <a:prstGeom prst="rect">
            <a:avLst/>
          </a:prstGeom>
          <a:noFill/>
          <a:ln>
            <a:noFill/>
          </a:ln>
          <a:effectLst>
            <a:outerShdw blurRad="190500" rotWithShape="0" algn="tl">
              <a:srgbClr val="000000">
                <a:alpha val="69800"/>
              </a:srgbClr>
            </a:outerShdw>
          </a:effectLst>
        </p:spPr>
      </p:pic>
      <p:pic>
        <p:nvPicPr>
          <p:cNvPr descr="USGS Visual Identity — White on Green | U.S. Geological Survey" id="178" name="Google Shape;178;p21"/>
          <p:cNvPicPr preferRelativeResize="0"/>
          <p:nvPr/>
        </p:nvPicPr>
        <p:blipFill rotWithShape="1">
          <a:blip r:embed="rId5">
            <a:alphaModFix/>
          </a:blip>
          <a:srcRect b="0" l="0" r="0" t="0"/>
          <a:stretch/>
        </p:blipFill>
        <p:spPr>
          <a:xfrm>
            <a:off x="8318294" y="6012144"/>
            <a:ext cx="1691710" cy="845855"/>
          </a:xfrm>
          <a:prstGeom prst="rect">
            <a:avLst/>
          </a:prstGeom>
          <a:noFill/>
          <a:ln>
            <a:noFill/>
          </a:ln>
        </p:spPr>
      </p:pic>
      <p:sp>
        <p:nvSpPr>
          <p:cNvPr id="179" name="Google Shape;179;p21"/>
          <p:cNvSpPr txBox="1"/>
          <p:nvPr/>
        </p:nvSpPr>
        <p:spPr>
          <a:xfrm>
            <a:off x="235974" y="4001729"/>
            <a:ext cx="58599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lt1"/>
                </a:solidFill>
                <a:latin typeface="Calibri"/>
                <a:ea typeface="Calibri"/>
                <a:cs typeface="Calibri"/>
                <a:sym typeface="Calibri"/>
              </a:rPr>
              <a:t>AREAS OF IMPACT FROM CEOS</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1. Mangroves mapping and carbon estimation using global datasets</a:t>
            </a:r>
            <a:br>
              <a:rPr lang="en-GB" sz="1800">
                <a:solidFill>
                  <a:schemeClr val="lt1"/>
                </a:solidFill>
                <a:latin typeface="Calibri"/>
                <a:ea typeface="Calibri"/>
                <a:cs typeface="Calibri"/>
                <a:sym typeface="Calibri"/>
              </a:rPr>
            </a:br>
            <a:br>
              <a:rPr lang="en-GB" sz="1800">
                <a:solidFill>
                  <a:schemeClr val="lt1"/>
                </a:solidFill>
                <a:latin typeface="Calibri"/>
                <a:ea typeface="Calibri"/>
                <a:cs typeface="Calibri"/>
                <a:sym typeface="Calibri"/>
              </a:rPr>
            </a:br>
            <a:r>
              <a:rPr lang="en-GB" sz="1800">
                <a:solidFill>
                  <a:schemeClr val="lt1"/>
                </a:solidFill>
                <a:latin typeface="Calibri"/>
                <a:ea typeface="Calibri"/>
                <a:cs typeface="Calibri"/>
                <a:sym typeface="Calibri"/>
              </a:rPr>
              <a:t>2. Biomass estimation and improving emission factors using space data</a:t>
            </a:r>
            <a:endParaRPr sz="1800">
              <a:solidFill>
                <a:schemeClr val="lt1"/>
              </a:solidFill>
              <a:latin typeface="Calibri"/>
              <a:ea typeface="Calibri"/>
              <a:cs typeface="Calibri"/>
              <a:sym typeface="Calibri"/>
            </a:endParaRPr>
          </a:p>
        </p:txBody>
      </p:sp>
      <p:pic>
        <p:nvPicPr>
          <p:cNvPr descr="Logo, company name&#10;&#10;Description automatically generated" id="180" name="Google Shape;180;p21"/>
          <p:cNvPicPr preferRelativeResize="0"/>
          <p:nvPr/>
        </p:nvPicPr>
        <p:blipFill rotWithShape="1">
          <a:blip r:embed="rId6">
            <a:alphaModFix/>
          </a:blip>
          <a:srcRect b="0" l="0" r="0" t="0"/>
          <a:stretch/>
        </p:blipFill>
        <p:spPr>
          <a:xfrm>
            <a:off x="10779526" y="6033054"/>
            <a:ext cx="1412475" cy="835400"/>
          </a:xfrm>
          <a:prstGeom prst="rect">
            <a:avLst/>
          </a:prstGeom>
          <a:noFill/>
          <a:ln>
            <a:noFill/>
          </a:ln>
        </p:spPr>
      </p:pic>
      <p:pic>
        <p:nvPicPr>
          <p:cNvPr descr="A picture containing text, gambling house, room&#10;&#10;Description automatically generated" id="181" name="Google Shape;181;p21"/>
          <p:cNvPicPr preferRelativeResize="0"/>
          <p:nvPr/>
        </p:nvPicPr>
        <p:blipFill rotWithShape="1">
          <a:blip r:embed="rId7">
            <a:alphaModFix/>
          </a:blip>
          <a:srcRect b="0" l="0" r="0" t="0"/>
          <a:stretch/>
        </p:blipFill>
        <p:spPr>
          <a:xfrm>
            <a:off x="10010005" y="6023648"/>
            <a:ext cx="844807" cy="844807"/>
          </a:xfrm>
          <a:prstGeom prst="rect">
            <a:avLst/>
          </a:prstGeom>
          <a:noFill/>
          <a:ln>
            <a:noFill/>
          </a:ln>
        </p:spPr>
      </p:pic>
      <p:sp>
        <p:nvSpPr>
          <p:cNvPr id="182" name="Google Shape;182;p21"/>
          <p:cNvSpPr txBox="1"/>
          <p:nvPr/>
        </p:nvSpPr>
        <p:spPr>
          <a:xfrm>
            <a:off x="6459794" y="4008938"/>
            <a:ext cx="54273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PILOT COUNTRIES WITH RESULTS</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LatinAmerica: Paraguay, Guatemala</a:t>
            </a:r>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South East Asia: Cambodia, Laos, Thailand</a:t>
            </a:r>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Africa: Gabon</a:t>
            </a:r>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Pacific Islands: Vanuatu, Fiji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2"/>
          <p:cNvSpPr txBox="1"/>
          <p:nvPr>
            <p:ph idx="1" type="body"/>
          </p:nvPr>
        </p:nvSpPr>
        <p:spPr>
          <a:xfrm>
            <a:off x="-2" y="14792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b="1" sz="2300"/>
          </a:p>
          <a:p>
            <a:pPr indent="0" lvl="0" marL="0" rtl="0" algn="l">
              <a:spcBef>
                <a:spcPts val="0"/>
              </a:spcBef>
              <a:spcAft>
                <a:spcPts val="0"/>
              </a:spcAft>
              <a:buNone/>
            </a:pPr>
            <a:r>
              <a:rPr b="1" lang="en-GB" sz="1800"/>
              <a:t>Recommendation 4: Support efforts to reconcile bottom-up, top-down, and inventory estimates of GHG emissions and removals</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b="1" lang="en-GB" sz="1800"/>
              <a:t>Action 4.1: Develop guidance and datasets to support the consistent comparison and assessment of bottom-up and top-down methodologies with national GHG inventories. </a:t>
            </a:r>
            <a:endParaRPr b="1" sz="1800"/>
          </a:p>
          <a:p>
            <a:pPr indent="-228600" lvl="1" marL="914400" rtl="0" algn="l">
              <a:lnSpc>
                <a:spcPct val="115000"/>
              </a:lnSpc>
              <a:spcBef>
                <a:spcPts val="0"/>
              </a:spcBef>
              <a:spcAft>
                <a:spcPts val="0"/>
              </a:spcAft>
              <a:buSzPts val="2800"/>
              <a:buNone/>
            </a:pPr>
            <a:r>
              <a:t/>
            </a:r>
            <a:endParaRPr b="1" sz="1900"/>
          </a:p>
        </p:txBody>
      </p:sp>
      <p:sp>
        <p:nvSpPr>
          <p:cNvPr id="188" name="Google Shape;188;p2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2" name="Shape 192"/>
        <p:cNvGrpSpPr/>
        <p:nvPr/>
      </p:nvGrpSpPr>
      <p:grpSpPr>
        <a:xfrm>
          <a:off x="0" y="0"/>
          <a:ext cx="0" cy="0"/>
          <a:chOff x="0" y="0"/>
          <a:chExt cx="0" cy="0"/>
        </a:xfrm>
      </p:grpSpPr>
      <p:sp>
        <p:nvSpPr>
          <p:cNvPr id="193" name="Google Shape;193;p23"/>
          <p:cNvSpPr txBox="1"/>
          <p:nvPr>
            <p:ph idx="1" type="body"/>
          </p:nvPr>
        </p:nvSpPr>
        <p:spPr>
          <a:xfrm>
            <a:off x="324225" y="1292750"/>
            <a:ext cx="11495400" cy="4928700"/>
          </a:xfrm>
          <a:prstGeom prst="rect">
            <a:avLst/>
          </a:prstGeom>
        </p:spPr>
        <p:txBody>
          <a:bodyPr anchorCtr="0" anchor="t" bIns="45700" lIns="91425" spcFirstLastPara="1" rIns="91425" wrap="square" tIns="45700">
            <a:noAutofit/>
          </a:bodyPr>
          <a:lstStyle/>
          <a:p>
            <a:pPr indent="0" lvl="0" marL="0" rtl="0" algn="l">
              <a:spcBef>
                <a:spcPts val="1200"/>
              </a:spcBef>
              <a:spcAft>
                <a:spcPts val="0"/>
              </a:spcAft>
              <a:buNone/>
            </a:pPr>
            <a:r>
              <a:rPr b="1" lang="en-GB" sz="2000"/>
              <a:t>3 different approaches can be used to monitor GHG budgets:</a:t>
            </a:r>
            <a:endParaRPr b="1" sz="2000"/>
          </a:p>
          <a:p>
            <a:pPr indent="0" lvl="0" marL="457200" rtl="0" algn="l">
              <a:spcBef>
                <a:spcPts val="1200"/>
              </a:spcBef>
              <a:spcAft>
                <a:spcPts val="0"/>
              </a:spcAft>
              <a:buNone/>
            </a:pPr>
            <a:r>
              <a:rPr lang="en-GB" sz="1800"/>
              <a:t>1. Top-down (TD) estimates from atmospheric inversions based on atmospheric GHG measurements from in-situ monitoring networks or satellites with atmospheric transport models.</a:t>
            </a:r>
            <a:endParaRPr sz="1800"/>
          </a:p>
          <a:p>
            <a:pPr indent="0" lvl="0" marL="457200" rtl="0" algn="l">
              <a:spcBef>
                <a:spcPts val="1200"/>
              </a:spcBef>
              <a:spcAft>
                <a:spcPts val="0"/>
              </a:spcAft>
              <a:buNone/>
            </a:pPr>
            <a:r>
              <a:rPr lang="en-GB" sz="1800"/>
              <a:t>2. Bottom-up (BU) approaches based on process-based or bookkeeping models for natural and anthropogenic fluxes.</a:t>
            </a:r>
            <a:endParaRPr sz="1800"/>
          </a:p>
          <a:p>
            <a:pPr indent="0" lvl="0" marL="457200" rtl="0" algn="l">
              <a:spcBef>
                <a:spcPts val="1200"/>
              </a:spcBef>
              <a:spcAft>
                <a:spcPts val="0"/>
              </a:spcAft>
              <a:buNone/>
            </a:pPr>
            <a:r>
              <a:rPr lang="en-GB" sz="1800"/>
              <a:t>3. Bottom-up approaches using activity statistics combined with emission factors, or empirical or process-based modelling.</a:t>
            </a:r>
            <a:endParaRPr sz="1800"/>
          </a:p>
          <a:p>
            <a:pPr indent="0" lvl="0" marL="0" rtl="0" algn="l">
              <a:spcBef>
                <a:spcPts val="1200"/>
              </a:spcBef>
              <a:spcAft>
                <a:spcPts val="0"/>
              </a:spcAft>
              <a:buNone/>
            </a:pPr>
            <a:r>
              <a:rPr lang="en-GB" sz="1800"/>
              <a:t>The first two approaches are used in GHG budgets by the GCP, while most NGHGI follow the third type of bottom-up approach, with different levels of details based on different Tiers defined by IPCC guidelines.</a:t>
            </a:r>
            <a:endParaRPr sz="1800"/>
          </a:p>
          <a:p>
            <a:pPr indent="457200" lvl="0" marL="4114800" rtl="0" algn="l">
              <a:spcBef>
                <a:spcPts val="1200"/>
              </a:spcBef>
              <a:spcAft>
                <a:spcPts val="0"/>
              </a:spcAft>
              <a:buNone/>
            </a:pPr>
            <a:r>
              <a:t/>
            </a:r>
            <a:endParaRPr sz="1800"/>
          </a:p>
        </p:txBody>
      </p:sp>
      <p:sp>
        <p:nvSpPr>
          <p:cNvPr id="194" name="Google Shape;194;p2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t>Bottom-up &amp; top-down approaches</a:t>
            </a:r>
            <a:endParaRPr sz="4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300"/>
              <a:t>ESA RECCAP2: reconcile TD &amp; BU </a:t>
            </a:r>
            <a:endParaRPr sz="4300"/>
          </a:p>
        </p:txBody>
      </p:sp>
      <p:pic>
        <p:nvPicPr>
          <p:cNvPr id="200" name="Google Shape;200;p24"/>
          <p:cNvPicPr preferRelativeResize="0"/>
          <p:nvPr/>
        </p:nvPicPr>
        <p:blipFill>
          <a:blip r:embed="rId3">
            <a:alphaModFix/>
          </a:blip>
          <a:stretch>
            <a:fillRect/>
          </a:stretch>
        </p:blipFill>
        <p:spPr>
          <a:xfrm>
            <a:off x="152400" y="1107453"/>
            <a:ext cx="11814075" cy="5334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4" name="Shape 204"/>
        <p:cNvGrpSpPr/>
        <p:nvPr/>
      </p:nvGrpSpPr>
      <p:grpSpPr>
        <a:xfrm>
          <a:off x="0" y="0"/>
          <a:ext cx="0" cy="0"/>
          <a:chOff x="0" y="0"/>
          <a:chExt cx="0" cy="0"/>
        </a:xfrm>
      </p:grpSpPr>
      <p:sp>
        <p:nvSpPr>
          <p:cNvPr id="205" name="Google Shape;205;p25"/>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42900" lvl="0" marL="457200" rtl="0" algn="l">
              <a:spcBef>
                <a:spcPts val="0"/>
              </a:spcBef>
              <a:spcAft>
                <a:spcPts val="0"/>
              </a:spcAft>
              <a:buSzPts val="1800"/>
              <a:buChar char="❖"/>
            </a:pPr>
            <a:r>
              <a:rPr b="1" lang="en-GB" sz="1800"/>
              <a:t>5.1: </a:t>
            </a:r>
            <a:r>
              <a:rPr lang="en-GB" sz="1800"/>
              <a:t>Provide demonstration studies (nationally/regionally but also globally) that illustrate and demonstrate capacity to generate IPCC classes through amalgamation of mapped FAO LCCS classes, given the latter can be mapped directly from Earth observation data or reconstructed from existing land cover products.</a:t>
            </a:r>
            <a:endParaRPr sz="1800"/>
          </a:p>
          <a:p>
            <a:pPr indent="-228600" lvl="1" marL="914400" rtl="0" algn="l">
              <a:lnSpc>
                <a:spcPct val="115000"/>
              </a:lnSpc>
              <a:spcBef>
                <a:spcPts val="0"/>
              </a:spcBef>
              <a:spcAft>
                <a:spcPts val="0"/>
              </a:spcAft>
              <a:buSzPts val="2800"/>
              <a:buNone/>
            </a:pPr>
            <a:r>
              <a:t/>
            </a:r>
            <a:endParaRPr sz="1900"/>
          </a:p>
        </p:txBody>
      </p:sp>
      <p:sp>
        <p:nvSpPr>
          <p:cNvPr id="206" name="Google Shape;206;p2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0" name="Shape 210"/>
        <p:cNvGrpSpPr/>
        <p:nvPr/>
      </p:nvGrpSpPr>
      <p:grpSpPr>
        <a:xfrm>
          <a:off x="0" y="0"/>
          <a:ext cx="0" cy="0"/>
          <a:chOff x="0" y="0"/>
          <a:chExt cx="0" cy="0"/>
        </a:xfrm>
      </p:grpSpPr>
      <p:sp>
        <p:nvSpPr>
          <p:cNvPr id="211" name="Google Shape;211;p26"/>
          <p:cNvSpPr txBox="1"/>
          <p:nvPr>
            <p:ph idx="1" type="body"/>
          </p:nvPr>
        </p:nvSpPr>
        <p:spPr>
          <a:xfrm>
            <a:off x="316175" y="1060800"/>
            <a:ext cx="4036500" cy="52341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15000"/>
              </a:lnSpc>
              <a:spcBef>
                <a:spcPts val="1000"/>
              </a:spcBef>
              <a:spcAft>
                <a:spcPts val="0"/>
              </a:spcAft>
              <a:buClr>
                <a:schemeClr val="dk1"/>
              </a:buClr>
              <a:buSzPts val="1200"/>
              <a:buFont typeface="Montserrat"/>
              <a:buChar char="❖"/>
            </a:pPr>
            <a:r>
              <a:rPr lang="en-GB" sz="1200"/>
              <a:t>The IPCC AFOLU utilises </a:t>
            </a:r>
            <a:r>
              <a:rPr b="1" lang="en-GB" sz="1200"/>
              <a:t>6</a:t>
            </a:r>
            <a:r>
              <a:rPr lang="en-GB" sz="1200"/>
              <a:t> broad land cover classes that cannot be easily classified from Earth observation data.</a:t>
            </a:r>
            <a:endParaRPr sz="1200"/>
          </a:p>
          <a:p>
            <a:pPr indent="-304800" lvl="0" marL="457200" marR="0" rtl="0" algn="l">
              <a:lnSpc>
                <a:spcPct val="115000"/>
              </a:lnSpc>
              <a:spcBef>
                <a:spcPts val="1000"/>
              </a:spcBef>
              <a:spcAft>
                <a:spcPts val="0"/>
              </a:spcAft>
              <a:buClr>
                <a:schemeClr val="dk1"/>
              </a:buClr>
              <a:buSzPts val="1200"/>
              <a:buFont typeface="Montserrat"/>
              <a:buChar char="❖"/>
            </a:pPr>
            <a:r>
              <a:rPr lang="en-GB" sz="1200"/>
              <a:t>By contrast, classes of the Food and Agriculture Organisation’s (FAO) Land Cover Classification System (LCCS) can be  constructed from environmental descriptors a) retrieved or classified  separately from Earth observation data or b) deconstructed from existing (often machine-learned) land cover products, with </a:t>
            </a:r>
            <a:r>
              <a:rPr b="1" lang="en-GB" sz="1200"/>
              <a:t>10</a:t>
            </a:r>
            <a:r>
              <a:rPr lang="en-GB" sz="1200"/>
              <a:t> able to be combined to give the 6 AFOLU classes. </a:t>
            </a:r>
            <a:endParaRPr sz="1200"/>
          </a:p>
          <a:p>
            <a:pPr indent="-304800" lvl="0" marL="457200" marR="0" rtl="0" algn="l">
              <a:lnSpc>
                <a:spcPct val="115000"/>
              </a:lnSpc>
              <a:spcBef>
                <a:spcPts val="1000"/>
              </a:spcBef>
              <a:spcAft>
                <a:spcPts val="0"/>
              </a:spcAft>
              <a:buClr>
                <a:schemeClr val="dk1"/>
              </a:buClr>
              <a:buSzPts val="1200"/>
              <a:buFont typeface="Montserrat"/>
              <a:buChar char="❖"/>
            </a:pPr>
            <a:r>
              <a:rPr lang="en-GB" sz="1200"/>
              <a:t>The use of EDs with predefined units (e.g., m, %, time) or categories ensures scalability across space and time and hence applicability from local to global scales.</a:t>
            </a:r>
            <a:endParaRPr sz="1200"/>
          </a:p>
          <a:p>
            <a:pPr indent="-304800" lvl="0" marL="457200" marR="0" rtl="0" algn="l">
              <a:lnSpc>
                <a:spcPct val="115000"/>
              </a:lnSpc>
              <a:spcBef>
                <a:spcPts val="1000"/>
              </a:spcBef>
              <a:spcAft>
                <a:spcPts val="0"/>
              </a:spcAft>
              <a:buClr>
                <a:schemeClr val="dk1"/>
              </a:buClr>
              <a:buSzPts val="1200"/>
              <a:buFont typeface="Montserrat"/>
              <a:buChar char="❖"/>
            </a:pPr>
            <a:r>
              <a:rPr lang="en-GB" sz="1200"/>
              <a:t>The FAO LCCS classes can be translated to the AFOLU classes but not </a:t>
            </a:r>
            <a:r>
              <a:rPr i="1" lang="en-GB" sz="1200"/>
              <a:t>vice versa.</a:t>
            </a:r>
            <a:endParaRPr sz="1200"/>
          </a:p>
          <a:p>
            <a:pPr indent="-304800" lvl="0" marL="457200" marR="0" rtl="0" algn="l">
              <a:lnSpc>
                <a:spcPct val="115000"/>
              </a:lnSpc>
              <a:spcBef>
                <a:spcPts val="1000"/>
              </a:spcBef>
              <a:spcAft>
                <a:spcPts val="0"/>
              </a:spcAft>
              <a:buSzPts val="1200"/>
              <a:buChar char="❖"/>
            </a:pPr>
            <a:r>
              <a:rPr lang="en-GB" sz="1200"/>
              <a:t>Hence, the proposal is to establish capacity to use of the FAO LCCS as an optional standard for providing more detail than the existing  IPCC AFOLU classes.  </a:t>
            </a:r>
            <a:endParaRPr i="1" sz="1200"/>
          </a:p>
        </p:txBody>
      </p:sp>
      <p:sp>
        <p:nvSpPr>
          <p:cNvPr id="212" name="Google Shape;212;p2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Review of land cover mapping </a:t>
            </a:r>
            <a:endParaRPr/>
          </a:p>
        </p:txBody>
      </p:sp>
      <p:pic>
        <p:nvPicPr>
          <p:cNvPr id="213" name="Google Shape;213;p26"/>
          <p:cNvPicPr preferRelativeResize="0"/>
          <p:nvPr/>
        </p:nvPicPr>
        <p:blipFill>
          <a:blip r:embed="rId3">
            <a:alphaModFix/>
          </a:blip>
          <a:stretch>
            <a:fillRect/>
          </a:stretch>
        </p:blipFill>
        <p:spPr>
          <a:xfrm>
            <a:off x="8536738" y="1675350"/>
            <a:ext cx="1860350" cy="920776"/>
          </a:xfrm>
          <a:prstGeom prst="rect">
            <a:avLst/>
          </a:prstGeom>
          <a:noFill/>
          <a:ln>
            <a:noFill/>
          </a:ln>
        </p:spPr>
      </p:pic>
      <p:pic>
        <p:nvPicPr>
          <p:cNvPr id="214" name="Google Shape;214;p26"/>
          <p:cNvPicPr preferRelativeResize="0"/>
          <p:nvPr/>
        </p:nvPicPr>
        <p:blipFill>
          <a:blip r:embed="rId4">
            <a:alphaModFix/>
          </a:blip>
          <a:stretch>
            <a:fillRect/>
          </a:stretch>
        </p:blipFill>
        <p:spPr>
          <a:xfrm>
            <a:off x="7467925" y="3392938"/>
            <a:ext cx="1860349" cy="1008693"/>
          </a:xfrm>
          <a:prstGeom prst="rect">
            <a:avLst/>
          </a:prstGeom>
          <a:noFill/>
          <a:ln>
            <a:noFill/>
          </a:ln>
        </p:spPr>
      </p:pic>
      <p:pic>
        <p:nvPicPr>
          <p:cNvPr id="215" name="Google Shape;215;p26"/>
          <p:cNvPicPr preferRelativeResize="0"/>
          <p:nvPr/>
        </p:nvPicPr>
        <p:blipFill>
          <a:blip r:embed="rId5">
            <a:alphaModFix/>
          </a:blip>
          <a:stretch>
            <a:fillRect/>
          </a:stretch>
        </p:blipFill>
        <p:spPr>
          <a:xfrm>
            <a:off x="10023800" y="3392937"/>
            <a:ext cx="1860350" cy="1008694"/>
          </a:xfrm>
          <a:prstGeom prst="rect">
            <a:avLst/>
          </a:prstGeom>
          <a:noFill/>
          <a:ln>
            <a:noFill/>
          </a:ln>
        </p:spPr>
      </p:pic>
      <p:pic>
        <p:nvPicPr>
          <p:cNvPr id="216" name="Google Shape;216;p26"/>
          <p:cNvPicPr preferRelativeResize="0"/>
          <p:nvPr/>
        </p:nvPicPr>
        <p:blipFill>
          <a:blip r:embed="rId5">
            <a:alphaModFix/>
          </a:blip>
          <a:stretch>
            <a:fillRect/>
          </a:stretch>
        </p:blipFill>
        <p:spPr>
          <a:xfrm>
            <a:off x="10191200" y="3511287"/>
            <a:ext cx="1860350" cy="1008694"/>
          </a:xfrm>
          <a:prstGeom prst="rect">
            <a:avLst/>
          </a:prstGeom>
          <a:noFill/>
          <a:ln>
            <a:noFill/>
          </a:ln>
        </p:spPr>
      </p:pic>
      <p:pic>
        <p:nvPicPr>
          <p:cNvPr id="217" name="Google Shape;217;p26"/>
          <p:cNvPicPr preferRelativeResize="0"/>
          <p:nvPr/>
        </p:nvPicPr>
        <p:blipFill>
          <a:blip r:embed="rId4">
            <a:alphaModFix/>
          </a:blip>
          <a:stretch>
            <a:fillRect/>
          </a:stretch>
        </p:blipFill>
        <p:spPr>
          <a:xfrm>
            <a:off x="7657075" y="3511288"/>
            <a:ext cx="1860349" cy="1008693"/>
          </a:xfrm>
          <a:prstGeom prst="rect">
            <a:avLst/>
          </a:prstGeom>
          <a:noFill/>
          <a:ln>
            <a:noFill/>
          </a:ln>
        </p:spPr>
      </p:pic>
      <p:pic>
        <p:nvPicPr>
          <p:cNvPr id="218" name="Google Shape;218;p26"/>
          <p:cNvPicPr preferRelativeResize="0"/>
          <p:nvPr/>
        </p:nvPicPr>
        <p:blipFill>
          <a:blip r:embed="rId3">
            <a:alphaModFix/>
          </a:blip>
          <a:stretch>
            <a:fillRect/>
          </a:stretch>
        </p:blipFill>
        <p:spPr>
          <a:xfrm>
            <a:off x="8749213" y="1917850"/>
            <a:ext cx="1860350" cy="920776"/>
          </a:xfrm>
          <a:prstGeom prst="rect">
            <a:avLst/>
          </a:prstGeom>
          <a:noFill/>
          <a:ln>
            <a:noFill/>
          </a:ln>
        </p:spPr>
      </p:pic>
      <p:pic>
        <p:nvPicPr>
          <p:cNvPr id="219" name="Google Shape;219;p26"/>
          <p:cNvPicPr preferRelativeResize="0"/>
          <p:nvPr/>
        </p:nvPicPr>
        <p:blipFill>
          <a:blip r:embed="rId6">
            <a:alphaModFix/>
          </a:blip>
          <a:stretch>
            <a:fillRect/>
          </a:stretch>
        </p:blipFill>
        <p:spPr>
          <a:xfrm>
            <a:off x="4298013" y="4943275"/>
            <a:ext cx="1365175" cy="1336113"/>
          </a:xfrm>
          <a:prstGeom prst="rect">
            <a:avLst/>
          </a:prstGeom>
          <a:noFill/>
          <a:ln>
            <a:noFill/>
          </a:ln>
        </p:spPr>
      </p:pic>
      <p:pic>
        <p:nvPicPr>
          <p:cNvPr id="220" name="Google Shape;220;p26"/>
          <p:cNvPicPr preferRelativeResize="0"/>
          <p:nvPr/>
        </p:nvPicPr>
        <p:blipFill>
          <a:blip r:embed="rId7">
            <a:alphaModFix/>
          </a:blip>
          <a:stretch>
            <a:fillRect/>
          </a:stretch>
        </p:blipFill>
        <p:spPr>
          <a:xfrm>
            <a:off x="7263413" y="4849875"/>
            <a:ext cx="4831974" cy="1522901"/>
          </a:xfrm>
          <a:prstGeom prst="rect">
            <a:avLst/>
          </a:prstGeom>
          <a:noFill/>
          <a:ln>
            <a:noFill/>
          </a:ln>
        </p:spPr>
      </p:pic>
      <p:pic>
        <p:nvPicPr>
          <p:cNvPr id="221" name="Google Shape;221;p26"/>
          <p:cNvPicPr preferRelativeResize="0"/>
          <p:nvPr/>
        </p:nvPicPr>
        <p:blipFill>
          <a:blip r:embed="rId8">
            <a:alphaModFix/>
          </a:blip>
          <a:stretch>
            <a:fillRect/>
          </a:stretch>
        </p:blipFill>
        <p:spPr>
          <a:xfrm>
            <a:off x="5808065" y="4892639"/>
            <a:ext cx="1365175" cy="1365150"/>
          </a:xfrm>
          <a:prstGeom prst="rect">
            <a:avLst/>
          </a:prstGeom>
          <a:noFill/>
          <a:ln>
            <a:noFill/>
          </a:ln>
        </p:spPr>
      </p:pic>
      <p:pic>
        <p:nvPicPr>
          <p:cNvPr id="222" name="Google Shape;222;p26"/>
          <p:cNvPicPr preferRelativeResize="0"/>
          <p:nvPr/>
        </p:nvPicPr>
        <p:blipFill>
          <a:blip r:embed="rId9">
            <a:alphaModFix/>
          </a:blip>
          <a:stretch>
            <a:fillRect/>
          </a:stretch>
        </p:blipFill>
        <p:spPr>
          <a:xfrm>
            <a:off x="4263100" y="3443549"/>
            <a:ext cx="1269750" cy="1197644"/>
          </a:xfrm>
          <a:prstGeom prst="rect">
            <a:avLst/>
          </a:prstGeom>
          <a:noFill/>
          <a:ln>
            <a:noFill/>
          </a:ln>
        </p:spPr>
      </p:pic>
      <p:pic>
        <p:nvPicPr>
          <p:cNvPr id="223" name="Google Shape;223;p26"/>
          <p:cNvPicPr preferRelativeResize="0"/>
          <p:nvPr/>
        </p:nvPicPr>
        <p:blipFill>
          <a:blip r:embed="rId10">
            <a:alphaModFix/>
          </a:blip>
          <a:stretch>
            <a:fillRect/>
          </a:stretch>
        </p:blipFill>
        <p:spPr>
          <a:xfrm>
            <a:off x="5846597" y="3443547"/>
            <a:ext cx="1269750" cy="1178229"/>
          </a:xfrm>
          <a:prstGeom prst="rect">
            <a:avLst/>
          </a:prstGeom>
          <a:noFill/>
          <a:ln>
            <a:noFill/>
          </a:ln>
        </p:spPr>
      </p:pic>
      <p:sp>
        <p:nvSpPr>
          <p:cNvPr id="224" name="Google Shape;224;p26"/>
          <p:cNvSpPr txBox="1"/>
          <p:nvPr/>
        </p:nvSpPr>
        <p:spPr>
          <a:xfrm>
            <a:off x="4446775" y="1110525"/>
            <a:ext cx="2820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FAO LCCS MAPS  CONSTRUCTED FROM ENVIRONMENTAL DESCRIPTORS RETRIEVED OR CLASSIFIED FROM EARTH OBSERVATIONS</a:t>
            </a:r>
            <a:endParaRPr b="1" sz="800"/>
          </a:p>
        </p:txBody>
      </p:sp>
      <p:sp>
        <p:nvSpPr>
          <p:cNvPr id="225" name="Google Shape;225;p26"/>
          <p:cNvSpPr txBox="1"/>
          <p:nvPr/>
        </p:nvSpPr>
        <p:spPr>
          <a:xfrm>
            <a:off x="8133675" y="1061500"/>
            <a:ext cx="2820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DECONSTRUCTED FROM EXISTING LAND COVER MAPS AND RECONSTRUCTED INTO THE FAO LCCS</a:t>
            </a:r>
            <a:endParaRPr b="1" sz="800"/>
          </a:p>
        </p:txBody>
      </p:sp>
      <p:sp>
        <p:nvSpPr>
          <p:cNvPr id="226" name="Google Shape;226;p26"/>
          <p:cNvSpPr txBox="1"/>
          <p:nvPr/>
        </p:nvSpPr>
        <p:spPr>
          <a:xfrm>
            <a:off x="4366846" y="3161038"/>
            <a:ext cx="2708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t>EXAMPLES OF EDs (AUSTRALIA)</a:t>
            </a:r>
            <a:endParaRPr b="1" sz="700"/>
          </a:p>
        </p:txBody>
      </p:sp>
      <p:sp>
        <p:nvSpPr>
          <p:cNvPr id="227" name="Google Shape;227;p26"/>
          <p:cNvSpPr txBox="1"/>
          <p:nvPr/>
        </p:nvSpPr>
        <p:spPr>
          <a:xfrm>
            <a:off x="4215325" y="4545575"/>
            <a:ext cx="1365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Lifeform: Woody/ Herbaceous Fractions</a:t>
            </a:r>
            <a:endParaRPr b="1" sz="800"/>
          </a:p>
        </p:txBody>
      </p:sp>
      <p:sp>
        <p:nvSpPr>
          <p:cNvPr id="228" name="Google Shape;228;p26"/>
          <p:cNvSpPr txBox="1"/>
          <p:nvPr/>
        </p:nvSpPr>
        <p:spPr>
          <a:xfrm>
            <a:off x="5846600" y="4545575"/>
            <a:ext cx="1365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Canopy cover  (%)</a:t>
            </a:r>
            <a:endParaRPr b="1" sz="800"/>
          </a:p>
        </p:txBody>
      </p:sp>
      <p:sp>
        <p:nvSpPr>
          <p:cNvPr id="229" name="Google Shape;229;p26"/>
          <p:cNvSpPr txBox="1"/>
          <p:nvPr/>
        </p:nvSpPr>
        <p:spPr>
          <a:xfrm>
            <a:off x="8037625" y="4454825"/>
            <a:ext cx="1365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FAO LCCS Level 3</a:t>
            </a:r>
            <a:endParaRPr b="1" sz="800"/>
          </a:p>
        </p:txBody>
      </p:sp>
      <p:sp>
        <p:nvSpPr>
          <p:cNvPr id="230" name="Google Shape;230;p26"/>
          <p:cNvSpPr txBox="1"/>
          <p:nvPr/>
        </p:nvSpPr>
        <p:spPr>
          <a:xfrm>
            <a:off x="9860700" y="4454825"/>
            <a:ext cx="2178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800">
                <a:solidFill>
                  <a:schemeClr val="dk1"/>
                </a:solidFill>
              </a:rPr>
              <a:t>Lifeform: Woody (Tree/Shrub)/Herbaceous</a:t>
            </a:r>
            <a:endParaRPr b="1" sz="800">
              <a:solidFill>
                <a:schemeClr val="dk1"/>
              </a:solidFill>
            </a:endParaRPr>
          </a:p>
          <a:p>
            <a:pPr indent="0" lvl="0" marL="0" rtl="0" algn="ctr">
              <a:spcBef>
                <a:spcPts val="0"/>
              </a:spcBef>
              <a:spcAft>
                <a:spcPts val="0"/>
              </a:spcAft>
              <a:buNone/>
            </a:pPr>
            <a:r>
              <a:t/>
            </a:r>
            <a:endParaRPr b="1" sz="800"/>
          </a:p>
        </p:txBody>
      </p:sp>
      <p:sp>
        <p:nvSpPr>
          <p:cNvPr id="231" name="Google Shape;231;p26"/>
          <p:cNvSpPr txBox="1"/>
          <p:nvPr/>
        </p:nvSpPr>
        <p:spPr>
          <a:xfrm>
            <a:off x="4494475" y="2112688"/>
            <a:ext cx="75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Digital Earth Australia</a:t>
            </a:r>
            <a:endParaRPr sz="900"/>
          </a:p>
        </p:txBody>
      </p:sp>
      <p:pic>
        <p:nvPicPr>
          <p:cNvPr id="232" name="Google Shape;232;p26"/>
          <p:cNvPicPr preferRelativeResize="0"/>
          <p:nvPr/>
        </p:nvPicPr>
        <p:blipFill>
          <a:blip r:embed="rId11">
            <a:alphaModFix/>
          </a:blip>
          <a:stretch>
            <a:fillRect/>
          </a:stretch>
        </p:blipFill>
        <p:spPr>
          <a:xfrm>
            <a:off x="6251875" y="1820227"/>
            <a:ext cx="796990" cy="1008700"/>
          </a:xfrm>
          <a:prstGeom prst="rect">
            <a:avLst/>
          </a:prstGeom>
          <a:noFill/>
          <a:ln>
            <a:noFill/>
          </a:ln>
        </p:spPr>
      </p:pic>
      <p:sp>
        <p:nvSpPr>
          <p:cNvPr id="233" name="Google Shape;233;p26"/>
          <p:cNvSpPr txBox="1"/>
          <p:nvPr/>
        </p:nvSpPr>
        <p:spPr>
          <a:xfrm>
            <a:off x="7048863" y="2138575"/>
            <a:ext cx="75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Living Wales</a:t>
            </a:r>
            <a:endParaRPr sz="900"/>
          </a:p>
        </p:txBody>
      </p:sp>
      <p:sp>
        <p:nvSpPr>
          <p:cNvPr id="234" name="Google Shape;234;p26"/>
          <p:cNvSpPr txBox="1"/>
          <p:nvPr/>
        </p:nvSpPr>
        <p:spPr>
          <a:xfrm>
            <a:off x="10426563" y="1599138"/>
            <a:ext cx="75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Time 1</a:t>
            </a:r>
            <a:endParaRPr sz="900"/>
          </a:p>
        </p:txBody>
      </p:sp>
      <p:sp>
        <p:nvSpPr>
          <p:cNvPr id="235" name="Google Shape;235;p26"/>
          <p:cNvSpPr txBox="1"/>
          <p:nvPr/>
        </p:nvSpPr>
        <p:spPr>
          <a:xfrm>
            <a:off x="10597888" y="1917838"/>
            <a:ext cx="75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Time n</a:t>
            </a:r>
            <a:endParaRPr sz="900"/>
          </a:p>
        </p:txBody>
      </p:sp>
      <p:cxnSp>
        <p:nvCxnSpPr>
          <p:cNvPr id="236" name="Google Shape;236;p26"/>
          <p:cNvCxnSpPr>
            <a:stCxn id="214" idx="0"/>
            <a:endCxn id="218" idx="2"/>
          </p:cNvCxnSpPr>
          <p:nvPr/>
        </p:nvCxnSpPr>
        <p:spPr>
          <a:xfrm rot="-5400000">
            <a:off x="8761550" y="2475088"/>
            <a:ext cx="554400" cy="1281300"/>
          </a:xfrm>
          <a:prstGeom prst="bentConnector3">
            <a:avLst>
              <a:gd fmla="val 49992" name="adj1"/>
            </a:avLst>
          </a:prstGeom>
          <a:noFill/>
          <a:ln cap="flat" cmpd="sng" w="28575">
            <a:solidFill>
              <a:schemeClr val="accent6"/>
            </a:solidFill>
            <a:prstDash val="solid"/>
            <a:round/>
            <a:headEnd len="med" w="med" type="triangle"/>
            <a:tailEnd len="med" w="med" type="none"/>
          </a:ln>
        </p:spPr>
      </p:cxnSp>
      <p:cxnSp>
        <p:nvCxnSpPr>
          <p:cNvPr id="237" name="Google Shape;237;p26"/>
          <p:cNvCxnSpPr>
            <a:stCxn id="215" idx="0"/>
            <a:endCxn id="218" idx="2"/>
          </p:cNvCxnSpPr>
          <p:nvPr/>
        </p:nvCxnSpPr>
        <p:spPr>
          <a:xfrm flipH="1" rot="5400000">
            <a:off x="10039425" y="2478387"/>
            <a:ext cx="554400" cy="1274700"/>
          </a:xfrm>
          <a:prstGeom prst="bentConnector3">
            <a:avLst>
              <a:gd fmla="val 49992" name="adj1"/>
            </a:avLst>
          </a:prstGeom>
          <a:noFill/>
          <a:ln cap="flat" cmpd="sng" w="28575">
            <a:solidFill>
              <a:schemeClr val="accent6"/>
            </a:solidFill>
            <a:prstDash val="solid"/>
            <a:round/>
            <a:headEnd len="med" w="med" type="triangle"/>
            <a:tailEnd len="med" w="med" type="none"/>
          </a:ln>
        </p:spPr>
      </p:cxnSp>
      <p:cxnSp>
        <p:nvCxnSpPr>
          <p:cNvPr id="238" name="Google Shape;238;p26"/>
          <p:cNvCxnSpPr>
            <a:stCxn id="239" idx="2"/>
            <a:endCxn id="222" idx="0"/>
          </p:cNvCxnSpPr>
          <p:nvPr/>
        </p:nvCxnSpPr>
        <p:spPr>
          <a:xfrm rot="5400000">
            <a:off x="4995175" y="2737878"/>
            <a:ext cx="608400" cy="802800"/>
          </a:xfrm>
          <a:prstGeom prst="bentConnector3">
            <a:avLst>
              <a:gd fmla="val 50006" name="adj1"/>
            </a:avLst>
          </a:prstGeom>
          <a:noFill/>
          <a:ln cap="flat" cmpd="sng" w="28575">
            <a:solidFill>
              <a:schemeClr val="accent6"/>
            </a:solidFill>
            <a:prstDash val="solid"/>
            <a:round/>
            <a:headEnd len="med" w="med" type="triangle"/>
            <a:tailEnd len="med" w="med" type="none"/>
          </a:ln>
        </p:spPr>
      </p:cxnSp>
      <p:pic>
        <p:nvPicPr>
          <p:cNvPr id="239" name="Google Shape;239;p26"/>
          <p:cNvPicPr preferRelativeResize="0"/>
          <p:nvPr/>
        </p:nvPicPr>
        <p:blipFill>
          <a:blip r:embed="rId12">
            <a:alphaModFix/>
          </a:blip>
          <a:stretch>
            <a:fillRect/>
          </a:stretch>
        </p:blipFill>
        <p:spPr>
          <a:xfrm>
            <a:off x="4922763" y="1563400"/>
            <a:ext cx="1556025" cy="1271678"/>
          </a:xfrm>
          <a:prstGeom prst="rect">
            <a:avLst/>
          </a:prstGeom>
          <a:noFill/>
          <a:ln>
            <a:noFill/>
          </a:ln>
        </p:spPr>
      </p:pic>
      <p:cxnSp>
        <p:nvCxnSpPr>
          <p:cNvPr id="240" name="Google Shape;240;p26"/>
          <p:cNvCxnSpPr>
            <a:stCxn id="239" idx="2"/>
            <a:endCxn id="223" idx="0"/>
          </p:cNvCxnSpPr>
          <p:nvPr/>
        </p:nvCxnSpPr>
        <p:spPr>
          <a:xfrm flipH="1" rot="-5400000">
            <a:off x="5786875" y="2748978"/>
            <a:ext cx="608400" cy="780600"/>
          </a:xfrm>
          <a:prstGeom prst="bentConnector3">
            <a:avLst>
              <a:gd fmla="val 50006" name="adj1"/>
            </a:avLst>
          </a:prstGeom>
          <a:noFill/>
          <a:ln cap="flat" cmpd="sng" w="28575">
            <a:solidFill>
              <a:schemeClr val="accent6"/>
            </a:solidFill>
            <a:prstDash val="solid"/>
            <a:round/>
            <a:headEnd len="med" w="med" type="triangle"/>
            <a:tailEnd len="med" w="med" type="none"/>
          </a:ln>
        </p:spPr>
      </p:cxnSp>
      <p:sp>
        <p:nvSpPr>
          <p:cNvPr id="241" name="Google Shape;241;p26"/>
          <p:cNvSpPr txBox="1"/>
          <p:nvPr/>
        </p:nvSpPr>
        <p:spPr>
          <a:xfrm>
            <a:off x="9906550" y="6024700"/>
            <a:ext cx="213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chemeClr val="dk1"/>
                </a:solidFill>
              </a:rPr>
              <a:t>TIME-SERIES COMPARISONS OF THE FAO LCCS PROVIDES MORE DETAILED TRANSITION MATRICES. </a:t>
            </a:r>
            <a:endParaRPr b="1" sz="800"/>
          </a:p>
        </p:txBody>
      </p:sp>
      <p:sp>
        <p:nvSpPr>
          <p:cNvPr id="242" name="Google Shape;242;p26"/>
          <p:cNvSpPr txBox="1"/>
          <p:nvPr/>
        </p:nvSpPr>
        <p:spPr>
          <a:xfrm>
            <a:off x="9754150" y="4815825"/>
            <a:ext cx="519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chemeClr val="dk1"/>
                </a:solidFill>
              </a:rPr>
              <a:t>IPCC</a:t>
            </a:r>
            <a:endParaRPr b="1" sz="800">
              <a:solidFill>
                <a:schemeClr val="dk1"/>
              </a:solidFill>
            </a:endParaRPr>
          </a:p>
          <a:p>
            <a:pPr indent="0" lvl="0" marL="0" rtl="0" algn="ctr">
              <a:spcBef>
                <a:spcPts val="0"/>
              </a:spcBef>
              <a:spcAft>
                <a:spcPts val="0"/>
              </a:spcAft>
              <a:buNone/>
            </a:pPr>
            <a:r>
              <a:t/>
            </a:r>
            <a:endParaRPr b="1" sz="800"/>
          </a:p>
        </p:txBody>
      </p:sp>
      <p:sp>
        <p:nvSpPr>
          <p:cNvPr id="243" name="Google Shape;243;p26"/>
          <p:cNvSpPr txBox="1"/>
          <p:nvPr/>
        </p:nvSpPr>
        <p:spPr>
          <a:xfrm>
            <a:off x="7318162" y="4815825"/>
            <a:ext cx="797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chemeClr val="dk1"/>
                </a:solidFill>
              </a:rPr>
              <a:t>FAO LCCS</a:t>
            </a:r>
            <a:endParaRPr b="1" sz="800">
              <a:solidFill>
                <a:schemeClr val="dk1"/>
              </a:solidFill>
            </a:endParaRPr>
          </a:p>
          <a:p>
            <a:pPr indent="0" lvl="0" marL="0" rtl="0" algn="ctr">
              <a:spcBef>
                <a:spcPts val="0"/>
              </a:spcBef>
              <a:spcAft>
                <a:spcPts val="0"/>
              </a:spcAft>
              <a:buNone/>
            </a:pPr>
            <a:r>
              <a:t/>
            </a:r>
            <a:endParaRPr b="1" sz="800"/>
          </a:p>
        </p:txBody>
      </p:sp>
      <p:sp>
        <p:nvSpPr>
          <p:cNvPr id="244" name="Google Shape;244;p26"/>
          <p:cNvSpPr txBox="1"/>
          <p:nvPr/>
        </p:nvSpPr>
        <p:spPr>
          <a:xfrm>
            <a:off x="10668775" y="2241038"/>
            <a:ext cx="1475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t>EXAMPLE: </a:t>
            </a:r>
            <a:endParaRPr b="1" sz="800"/>
          </a:p>
          <a:p>
            <a:pPr indent="0" lvl="0" marL="0" rtl="0" algn="l">
              <a:spcBef>
                <a:spcPts val="0"/>
              </a:spcBef>
              <a:spcAft>
                <a:spcPts val="0"/>
              </a:spcAft>
              <a:buNone/>
            </a:pPr>
            <a:r>
              <a:rPr b="1" lang="en-GB" sz="800"/>
              <a:t>ESA CCI Land Cover</a:t>
            </a:r>
            <a:endParaRPr b="1" sz="800"/>
          </a:p>
          <a:p>
            <a:pPr indent="0" lvl="0" marL="0" rtl="0" algn="l">
              <a:spcBef>
                <a:spcPts val="0"/>
              </a:spcBef>
              <a:spcAft>
                <a:spcPts val="0"/>
              </a:spcAft>
              <a:buNone/>
            </a:pPr>
            <a:r>
              <a:rPr b="1" lang="en-GB" sz="800"/>
              <a:t>(300 m)</a:t>
            </a:r>
            <a:endParaRPr b="1" sz="800"/>
          </a:p>
        </p:txBody>
      </p:sp>
      <p:sp>
        <p:nvSpPr>
          <p:cNvPr id="245" name="Google Shape;245;p26"/>
          <p:cNvSpPr txBox="1"/>
          <p:nvPr/>
        </p:nvSpPr>
        <p:spPr>
          <a:xfrm>
            <a:off x="9582588" y="3674925"/>
            <a:ext cx="27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a:t>
            </a:r>
            <a:endParaRPr sz="2400"/>
          </a:p>
        </p:txBody>
      </p:sp>
      <p:pic>
        <p:nvPicPr>
          <p:cNvPr id="246" name="Google Shape;246;p26"/>
          <p:cNvPicPr preferRelativeResize="0"/>
          <p:nvPr/>
        </p:nvPicPr>
        <p:blipFill>
          <a:blip r:embed="rId13">
            <a:alphaModFix/>
          </a:blip>
          <a:stretch>
            <a:fillRect/>
          </a:stretch>
        </p:blipFill>
        <p:spPr>
          <a:xfrm>
            <a:off x="8999595" y="3569021"/>
            <a:ext cx="441630" cy="307800"/>
          </a:xfrm>
          <a:prstGeom prst="rect">
            <a:avLst/>
          </a:prstGeom>
          <a:noFill/>
          <a:ln>
            <a:noFill/>
          </a:ln>
        </p:spPr>
      </p:pic>
      <p:sp>
        <p:nvSpPr>
          <p:cNvPr id="247" name="Google Shape;247;p26"/>
          <p:cNvSpPr txBox="1"/>
          <p:nvPr/>
        </p:nvSpPr>
        <p:spPr>
          <a:xfrm>
            <a:off x="7156700" y="6297050"/>
            <a:ext cx="3041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t> *Woody lifeform needs to be separated into trees and shrubs  </a:t>
            </a:r>
            <a:endParaRPr b="1" sz="700"/>
          </a:p>
        </p:txBody>
      </p:sp>
      <p:sp>
        <p:nvSpPr>
          <p:cNvPr id="248" name="Google Shape;248;p26"/>
          <p:cNvSpPr txBox="1"/>
          <p:nvPr/>
        </p:nvSpPr>
        <p:spPr>
          <a:xfrm>
            <a:off x="4366850" y="6198500"/>
            <a:ext cx="27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chemeClr val="dk1"/>
                </a:solidFill>
              </a:rPr>
              <a:t>T</a:t>
            </a:r>
            <a:r>
              <a:rPr b="1" lang="en-GB" sz="600">
                <a:solidFill>
                  <a:schemeClr val="dk1"/>
                </a:solidFill>
              </a:rPr>
              <a:t>IME-SERIES COMPARISONS OF LAND COVERS AND EDs PROVIDES EVIDENCE FOR CHANGE IMPACTS ~ PRESSURES</a:t>
            </a:r>
            <a:endParaRPr b="1" sz="600"/>
          </a:p>
        </p:txBody>
      </p:sp>
      <p:sp>
        <p:nvSpPr>
          <p:cNvPr id="249" name="Google Shape;249;p26"/>
          <p:cNvSpPr txBox="1"/>
          <p:nvPr/>
        </p:nvSpPr>
        <p:spPr>
          <a:xfrm>
            <a:off x="5780650" y="6002475"/>
            <a:ext cx="13653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600">
                <a:solidFill>
                  <a:schemeClr val="lt1"/>
                </a:solidFill>
              </a:rPr>
              <a:t>Mining, Western Australia</a:t>
            </a:r>
            <a:endParaRPr b="1" sz="600">
              <a:solidFill>
                <a:schemeClr val="lt1"/>
              </a:solidFill>
            </a:endParaRPr>
          </a:p>
        </p:txBody>
      </p:sp>
      <p:sp>
        <p:nvSpPr>
          <p:cNvPr id="250" name="Google Shape;250;p26"/>
          <p:cNvSpPr txBox="1"/>
          <p:nvPr/>
        </p:nvSpPr>
        <p:spPr>
          <a:xfrm>
            <a:off x="4446775" y="6002475"/>
            <a:ext cx="7500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600"/>
              <a:t>1988-2024</a:t>
            </a:r>
            <a:endParaRPr b="1" sz="600"/>
          </a:p>
        </p:txBody>
      </p:sp>
      <p:pic>
        <p:nvPicPr>
          <p:cNvPr id="251" name="Google Shape;251;p26"/>
          <p:cNvPicPr preferRelativeResize="0"/>
          <p:nvPr/>
        </p:nvPicPr>
        <p:blipFill>
          <a:blip r:embed="rId14">
            <a:alphaModFix/>
          </a:blip>
          <a:stretch>
            <a:fillRect/>
          </a:stretch>
        </p:blipFill>
        <p:spPr>
          <a:xfrm>
            <a:off x="10197800" y="4237299"/>
            <a:ext cx="441625" cy="253516"/>
          </a:xfrm>
          <a:prstGeom prst="rect">
            <a:avLst/>
          </a:prstGeom>
          <a:noFill/>
          <a:ln>
            <a:noFill/>
          </a:ln>
        </p:spPr>
      </p:pic>
      <p:sp>
        <p:nvSpPr>
          <p:cNvPr id="252" name="Google Shape;252;p26"/>
          <p:cNvSpPr txBox="1"/>
          <p:nvPr/>
        </p:nvSpPr>
        <p:spPr>
          <a:xfrm>
            <a:off x="8325046" y="3102863"/>
            <a:ext cx="2708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t>DECONSTRUCTED EDs (GLOBAL)</a:t>
            </a:r>
            <a:endParaRPr b="1"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AFOLU elements (IPCC, 2019)</a:t>
            </a:r>
            <a:endParaRPr/>
          </a:p>
        </p:txBody>
      </p:sp>
      <p:pic>
        <p:nvPicPr>
          <p:cNvPr descr="AFOLU emissions diagram - Climate Footprint Project.png" id="79" name="Google Shape;79;p9"/>
          <p:cNvPicPr preferRelativeResize="0"/>
          <p:nvPr/>
        </p:nvPicPr>
        <p:blipFill>
          <a:blip r:embed="rId3">
            <a:alphaModFix/>
          </a:blip>
          <a:stretch>
            <a:fillRect/>
          </a:stretch>
        </p:blipFill>
        <p:spPr>
          <a:xfrm>
            <a:off x="818625" y="1108175"/>
            <a:ext cx="8375525" cy="5230050"/>
          </a:xfrm>
          <a:prstGeom prst="rect">
            <a:avLst/>
          </a:prstGeom>
          <a:noFill/>
          <a:ln>
            <a:noFill/>
          </a:ln>
        </p:spPr>
      </p:pic>
      <p:sp>
        <p:nvSpPr>
          <p:cNvPr id="80" name="Google Shape;80;p9"/>
          <p:cNvSpPr txBox="1"/>
          <p:nvPr/>
        </p:nvSpPr>
        <p:spPr>
          <a:xfrm>
            <a:off x="1344400" y="8413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9"/>
          <p:cNvSpPr txBox="1"/>
          <p:nvPr/>
        </p:nvSpPr>
        <p:spPr>
          <a:xfrm>
            <a:off x="9460350" y="2002075"/>
            <a:ext cx="2763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Key elements from satellites: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LC/LU</a:t>
            </a:r>
            <a:endParaRPr/>
          </a:p>
          <a:p>
            <a:pPr indent="0" lvl="0" marL="0" rtl="0" algn="l">
              <a:spcBef>
                <a:spcPts val="0"/>
              </a:spcBef>
              <a:spcAft>
                <a:spcPts val="0"/>
              </a:spcAft>
              <a:buNone/>
            </a:pPr>
            <a:r>
              <a:rPr lang="en-GB"/>
              <a:t>Forest inventory &amp; REDD+</a:t>
            </a:r>
            <a:endParaRPr/>
          </a:p>
          <a:p>
            <a:pPr indent="0" lvl="0" marL="0" rtl="0" algn="l">
              <a:spcBef>
                <a:spcPts val="0"/>
              </a:spcBef>
              <a:spcAft>
                <a:spcPts val="0"/>
              </a:spcAft>
              <a:buNone/>
            </a:pPr>
            <a:r>
              <a:rPr lang="en-GB"/>
              <a:t>AGB</a:t>
            </a:r>
            <a:endParaRPr/>
          </a:p>
          <a:p>
            <a:pPr indent="0" lvl="0" marL="0" rtl="0" algn="l">
              <a:spcBef>
                <a:spcPts val="0"/>
              </a:spcBef>
              <a:spcAft>
                <a:spcPts val="0"/>
              </a:spcAft>
              <a:buNone/>
            </a:pPr>
            <a:r>
              <a:rPr lang="en-GB"/>
              <a:t>Emission factors</a:t>
            </a:r>
            <a:endParaRPr/>
          </a:p>
          <a:p>
            <a:pPr indent="0" lvl="0" marL="0" rtl="0" algn="l">
              <a:spcBef>
                <a:spcPts val="0"/>
              </a:spcBef>
              <a:spcAft>
                <a:spcPts val="0"/>
              </a:spcAft>
              <a:buNone/>
            </a:pPr>
            <a:r>
              <a:rPr lang="en-GB"/>
              <a:t>Stocking density?</a:t>
            </a:r>
            <a:endParaRPr/>
          </a:p>
          <a:p>
            <a:pPr indent="0" lvl="0" marL="0" rtl="0" algn="l">
              <a:spcBef>
                <a:spcPts val="0"/>
              </a:spcBef>
              <a:spcAft>
                <a:spcPts val="0"/>
              </a:spcAft>
              <a:buNone/>
            </a:pPr>
            <a:r>
              <a:rPr lang="en-GB"/>
              <a:t>CH4 emissions from rice etc</a:t>
            </a:r>
            <a:endParaRPr/>
          </a:p>
          <a:p>
            <a:pPr indent="0" lvl="0" marL="0" rtl="0" algn="l">
              <a:spcBef>
                <a:spcPts val="0"/>
              </a:spcBef>
              <a:spcAft>
                <a:spcPts val="0"/>
              </a:spcAft>
              <a:buNone/>
            </a:pPr>
            <a:r>
              <a:rPr lang="en-GB"/>
              <a:t>Mangrove extent</a:t>
            </a:r>
            <a:endParaRPr/>
          </a:p>
          <a:p>
            <a:pPr indent="0" lvl="0" marL="0" rtl="0" algn="l">
              <a:spcBef>
                <a:spcPts val="0"/>
              </a:spcBef>
              <a:spcAft>
                <a:spcPts val="0"/>
              </a:spcAft>
              <a:buNone/>
            </a:pPr>
            <a:r>
              <a:rPr lang="en-GB"/>
              <a:t>etc.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7"/>
          <p:cNvSpPr txBox="1"/>
          <p:nvPr>
            <p:ph idx="1" type="body"/>
          </p:nvPr>
        </p:nvSpPr>
        <p:spPr>
          <a:xfrm>
            <a:off x="143325" y="1411825"/>
            <a:ext cx="11556600" cy="46422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42900" lvl="0" marL="457200" rtl="0" algn="l">
              <a:spcBef>
                <a:spcPts val="0"/>
              </a:spcBef>
              <a:spcAft>
                <a:spcPts val="0"/>
              </a:spcAft>
              <a:buSzPts val="1800"/>
              <a:buChar char="❖"/>
            </a:pPr>
            <a:r>
              <a:rPr lang="en-GB" sz="1800"/>
              <a:t>5.3: Review and consolidate current approaches to characterising, mapping and monitoring </a:t>
            </a:r>
            <a:r>
              <a:rPr b="1" lang="en-GB" sz="1800"/>
              <a:t>Blue Carbon Ecosystems</a:t>
            </a:r>
            <a:r>
              <a:rPr lang="en-GB" sz="1800"/>
              <a:t> (BCEs) and establish approaches that are consistent globally and across scales, including the detection of change and links between terrestrial and aquatic environments.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GB" sz="1800"/>
              <a:t>5.4: Explore the development of </a:t>
            </a:r>
            <a:r>
              <a:rPr b="1" lang="en-GB" sz="1800"/>
              <a:t>new CEOS initiatives on wetlands mapping and monitoring.</a:t>
            </a:r>
            <a:r>
              <a:rPr lang="en-GB" sz="1800"/>
              <a:t> Ensure new CEOS missions consider wetlands amongst their mission goals, recognising the heterogeneity of wetlands and the need for multi-sensor approaches.      </a:t>
            </a:r>
            <a:endParaRPr sz="1800"/>
          </a:p>
          <a:p>
            <a:pPr indent="0" lvl="0" marL="457200" rtl="0" algn="l">
              <a:spcBef>
                <a:spcPts val="0"/>
              </a:spcBef>
              <a:spcAft>
                <a:spcPts val="0"/>
              </a:spcAft>
              <a:buNone/>
            </a:pPr>
            <a:r>
              <a:rPr lang="en-GB" sz="1800"/>
              <a:t>                              </a:t>
            </a:r>
            <a:endParaRPr sz="1800"/>
          </a:p>
          <a:p>
            <a:pPr indent="-342900" lvl="0" marL="457200" rtl="0" algn="l">
              <a:spcBef>
                <a:spcPts val="0"/>
              </a:spcBef>
              <a:spcAft>
                <a:spcPts val="0"/>
              </a:spcAft>
              <a:buSzPts val="1800"/>
              <a:buChar char="❖"/>
            </a:pPr>
            <a:r>
              <a:rPr lang="en-GB" sz="1800"/>
              <a:t>5.4: Establish closer collaboration with </a:t>
            </a:r>
            <a:r>
              <a:rPr b="1" lang="en-GB" sz="1800"/>
              <a:t>the Ramsar Convention</a:t>
            </a:r>
            <a:r>
              <a:rPr lang="en-GB" sz="1800"/>
              <a:t> Secretariat and Scientific           and Technical Review Panel (STRP)</a:t>
            </a:r>
            <a:endParaRPr sz="1800"/>
          </a:p>
          <a:p>
            <a:pPr indent="-342900" lvl="1" marL="914400" rtl="0" algn="l">
              <a:spcBef>
                <a:spcPts val="0"/>
              </a:spcBef>
              <a:spcAft>
                <a:spcPts val="0"/>
              </a:spcAft>
              <a:buSzPts val="1800"/>
              <a:buChar char="▪"/>
            </a:pPr>
            <a:r>
              <a:rPr lang="en-GB" sz="1800"/>
              <a:t>First ever EO day planned with the Secretariat on 6 Dec</a:t>
            </a:r>
            <a:endParaRPr sz="1800"/>
          </a:p>
          <a:p>
            <a:pPr indent="-228600" lvl="1" marL="914400" rtl="0" algn="l">
              <a:lnSpc>
                <a:spcPct val="115000"/>
              </a:lnSpc>
              <a:spcBef>
                <a:spcPts val="0"/>
              </a:spcBef>
              <a:spcAft>
                <a:spcPts val="0"/>
              </a:spcAft>
              <a:buSzPts val="2800"/>
              <a:buNone/>
            </a:pPr>
            <a:r>
              <a:t/>
            </a:r>
            <a:endParaRPr sz="1900"/>
          </a:p>
        </p:txBody>
      </p:sp>
      <p:sp>
        <p:nvSpPr>
          <p:cNvPr id="258" name="Google Shape;258;p2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Other Land Use - Wetlands</a:t>
            </a:r>
            <a:endParaRPr/>
          </a:p>
        </p:txBody>
      </p:sp>
      <p:sp>
        <p:nvSpPr>
          <p:cNvPr id="264" name="Google Shape;264;p28"/>
          <p:cNvSpPr txBox="1"/>
          <p:nvPr/>
        </p:nvSpPr>
        <p:spPr>
          <a:xfrm>
            <a:off x="313775" y="1080200"/>
            <a:ext cx="7196400" cy="511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MANGROVES (Forest / OLU-Wetlands)</a:t>
            </a:r>
            <a:r>
              <a:rPr b="1" i="0" lang="en-GB" sz="1600" u="none" cap="none" strike="noStrike">
                <a:solidFill>
                  <a:schemeClr val="dk1"/>
                </a:solidFill>
                <a:latin typeface="Arial"/>
                <a:ea typeface="Arial"/>
                <a:cs typeface="Arial"/>
                <a:sym typeface="Arial"/>
              </a:rPr>
              <a:t> </a:t>
            </a:r>
            <a:r>
              <a:rPr b="1" i="0" lang="en-GB" sz="1100" u="none" cap="none" strike="noStrike">
                <a:solidFill>
                  <a:schemeClr val="dk1"/>
                </a:solidFill>
                <a:latin typeface="Arial"/>
                <a:ea typeface="Arial"/>
                <a:cs typeface="Arial"/>
                <a:sym typeface="Arial"/>
              </a:rPr>
              <a:t>	</a:t>
            </a:r>
            <a:endParaRPr b="0" i="0" sz="1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t/>
            </a:r>
            <a:endParaRPr b="1" sz="1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Activity Data</a:t>
            </a:r>
            <a:r>
              <a:rPr b="1" lang="en-GB" sz="1600">
                <a:solidFill>
                  <a:schemeClr val="dk1"/>
                </a:solidFill>
              </a:rPr>
              <a:t>:</a:t>
            </a:r>
            <a:r>
              <a:rPr b="1" i="0" lang="en-GB" sz="1600" u="none" cap="none" strike="noStrike">
                <a:solidFill>
                  <a:schemeClr val="dk1"/>
                </a:solidFill>
                <a:latin typeface="Arial"/>
                <a:ea typeface="Arial"/>
                <a:cs typeface="Arial"/>
                <a:sym typeface="Arial"/>
              </a:rPr>
              <a:t> Global Mangrove Watch (JAXA Kyoto &amp; C</a:t>
            </a:r>
            <a:r>
              <a:rPr b="1" lang="en-GB" sz="1600">
                <a:solidFill>
                  <a:schemeClr val="dk1"/>
                </a:solidFill>
              </a:rPr>
              <a:t>arbon (K&amp;C</a:t>
            </a:r>
            <a:r>
              <a:rPr b="1" i="0" lang="en-GB"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Global maps of mangrove area and annual changes at 25 m derived from L-band SAR and optical data 1996 - 2020.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New baseline map for 2020 at 10 m developed. Open access in public domain (Zenodo.org).</a:t>
            </a:r>
            <a:r>
              <a:rPr lang="en-GB" sz="1600">
                <a:solidFill>
                  <a:schemeClr val="dk1"/>
                </a:solidFill>
              </a:rPr>
              <a:t> </a:t>
            </a:r>
            <a:r>
              <a:rPr b="0" i="0" lang="en-GB" sz="1600" u="none" cap="none" strike="noStrike">
                <a:solidFill>
                  <a:schemeClr val="dk1"/>
                </a:solidFill>
                <a:latin typeface="Arial"/>
                <a:ea typeface="Arial"/>
                <a:cs typeface="Arial"/>
                <a:sym typeface="Arial"/>
              </a:rPr>
              <a:t>1996–2023 change maps available by Q1/2025</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lang="en-GB" sz="1600">
                <a:solidFill>
                  <a:schemeClr val="dk1"/>
                </a:solidFill>
              </a:rPr>
              <a:t>* GMW constitutes the default mangrove layer </a:t>
            </a:r>
            <a:r>
              <a:rPr b="1" lang="en-GB" sz="1600">
                <a:solidFill>
                  <a:schemeClr val="dk1"/>
                </a:solidFill>
              </a:rPr>
              <a:t>used by UNEP for reporting on SDG Indicator 6.6.1 </a:t>
            </a:r>
            <a:r>
              <a:rPr lang="en-GB" sz="1600">
                <a:solidFill>
                  <a:schemeClr val="dk1"/>
                </a:solidFill>
              </a:rPr>
              <a:t>(Mapping wetland extent and change over time)</a:t>
            </a:r>
            <a:endParaRPr sz="7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t/>
            </a:r>
            <a:endParaRPr sz="7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Emission Factors</a:t>
            </a:r>
            <a:r>
              <a:rPr b="1" lang="en-GB" sz="1600">
                <a:solidFill>
                  <a:schemeClr val="dk1"/>
                </a:solidFill>
              </a:rPr>
              <a:t>:</a:t>
            </a:r>
            <a:r>
              <a:rPr b="1" i="0" lang="en-GB" sz="1600" u="none" cap="none" strike="noStrike">
                <a:solidFill>
                  <a:schemeClr val="dk1"/>
                </a:solidFill>
                <a:latin typeface="Arial"/>
                <a:ea typeface="Arial"/>
                <a:cs typeface="Arial"/>
                <a:sym typeface="Arial"/>
              </a:rPr>
              <a:t> LCLUC Global Mangrove Mapping (NASA JPL/GSFC)</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Global maps of mangrove Height, AGB and Total Biomass. </a:t>
            </a:r>
            <a:endParaRPr sz="16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rPr lang="en-GB" sz="1600">
                <a:solidFill>
                  <a:schemeClr val="dk1"/>
                </a:solidFill>
              </a:rPr>
              <a:t>New 2015 baseline at 12 m from TanDEM-X DEM and GEDI finalized, Methods paper in review and data publicly available on NASA ORNL Data Archive.</a:t>
            </a:r>
            <a:endParaRPr b="0" i="0" sz="1600" u="none" cap="none" strike="noStrike">
              <a:solidFill>
                <a:schemeClr val="dk1"/>
              </a:solidFill>
              <a:latin typeface="Arial"/>
              <a:ea typeface="Arial"/>
              <a:cs typeface="Arial"/>
              <a:sym typeface="Arial"/>
            </a:endParaRPr>
          </a:p>
        </p:txBody>
      </p:sp>
      <p:pic>
        <p:nvPicPr>
          <p:cNvPr id="265" name="Google Shape;265;p28"/>
          <p:cNvPicPr preferRelativeResize="0"/>
          <p:nvPr/>
        </p:nvPicPr>
        <p:blipFill rotWithShape="1">
          <a:blip r:embed="rId3">
            <a:alphaModFix/>
          </a:blip>
          <a:srcRect b="0" l="0" r="0" t="0"/>
          <a:stretch/>
        </p:blipFill>
        <p:spPr>
          <a:xfrm>
            <a:off x="7419400" y="3769605"/>
            <a:ext cx="4227964" cy="2666208"/>
          </a:xfrm>
          <a:prstGeom prst="rect">
            <a:avLst/>
          </a:prstGeom>
          <a:noFill/>
          <a:ln>
            <a:noFill/>
          </a:ln>
        </p:spPr>
      </p:pic>
      <p:pic>
        <p:nvPicPr>
          <p:cNvPr id="266" name="Google Shape;266;p28"/>
          <p:cNvPicPr preferRelativeResize="0"/>
          <p:nvPr/>
        </p:nvPicPr>
        <p:blipFill rotWithShape="1">
          <a:blip r:embed="rId4">
            <a:alphaModFix/>
          </a:blip>
          <a:srcRect b="0" l="0" r="0" t="0"/>
          <a:stretch/>
        </p:blipFill>
        <p:spPr>
          <a:xfrm>
            <a:off x="7434088" y="1163143"/>
            <a:ext cx="4142566" cy="2584429"/>
          </a:xfrm>
          <a:prstGeom prst="rect">
            <a:avLst/>
          </a:prstGeom>
          <a:noFill/>
          <a:ln>
            <a:noFill/>
          </a:ln>
        </p:spPr>
      </p:pic>
      <p:sp>
        <p:nvSpPr>
          <p:cNvPr id="267" name="Google Shape;267;p28"/>
          <p:cNvSpPr txBox="1"/>
          <p:nvPr/>
        </p:nvSpPr>
        <p:spPr>
          <a:xfrm>
            <a:off x="7510300" y="1163150"/>
            <a:ext cx="2038500" cy="384900"/>
          </a:xfrm>
          <a:prstGeom prst="rect">
            <a:avLst/>
          </a:prstGeom>
          <a:noFill/>
          <a:ln>
            <a:noFill/>
          </a:ln>
        </p:spPr>
        <p:txBody>
          <a:bodyPr anchorCtr="0" anchor="t" bIns="91425" lIns="91425" spcFirstLastPara="1" rIns="91425" wrap="square" tIns="91425">
            <a:spAutoFit/>
          </a:bodyPr>
          <a:lstStyle/>
          <a:p>
            <a:pPr indent="0" lvl="0" marL="0" rtl="0" algn="l">
              <a:spcBef>
                <a:spcPts val="900"/>
              </a:spcBef>
              <a:spcAft>
                <a:spcPts val="0"/>
              </a:spcAft>
              <a:buNone/>
            </a:pPr>
            <a:r>
              <a:rPr lang="en-GB" sz="1300">
                <a:solidFill>
                  <a:schemeClr val="lt1"/>
                </a:solidFill>
              </a:rPr>
              <a:t>(Bunting et al. 2022)</a:t>
            </a:r>
            <a:endParaRPr sz="11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9"/>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b="1" lang="en-GB" sz="1800"/>
              <a:t>Need a final push</a:t>
            </a:r>
            <a:r>
              <a:rPr lang="en-GB" sz="1800"/>
              <a:t> from the co-leads (Inge (ESA), Lola (NASA), Osamu (JAXA)) </a:t>
            </a:r>
            <a:r>
              <a:rPr b="1" lang="en-GB" sz="1800"/>
              <a:t>to have a consistent and complete set of actions which are well characterised, with due dates and POCs</a:t>
            </a:r>
            <a:endParaRPr b="1"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b="1" lang="en-GB" sz="1800"/>
              <a:t>LSI-VC-16 meeting confirmed that LSI-VC will coordinate the </a:t>
            </a:r>
            <a:r>
              <a:rPr b="1" lang="en-GB" sz="1800"/>
              <a:t>annual</a:t>
            </a:r>
            <a:r>
              <a:rPr b="1" lang="en-GB" sz="1800"/>
              <a:t> update and reporting</a:t>
            </a:r>
            <a:r>
              <a:rPr lang="en-GB" sz="1800"/>
              <a:t> of the AFOLU Roadmap Actions status - timed to support the annual CEOS WP update</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b="1" lang="en-GB" sz="1800"/>
              <a:t>Carbon Roadmap alignment</a:t>
            </a:r>
            <a:r>
              <a:rPr lang="en-GB" sz="1800"/>
              <a:t> is necessary and LSI-VC looking to SIT Chair Team for coordination</a:t>
            </a:r>
            <a:endParaRPr sz="1800"/>
          </a:p>
          <a:p>
            <a:pPr indent="-228600" lvl="1" marL="914400" rtl="0" algn="l">
              <a:lnSpc>
                <a:spcPct val="115000"/>
              </a:lnSpc>
              <a:spcBef>
                <a:spcPts val="0"/>
              </a:spcBef>
              <a:spcAft>
                <a:spcPts val="0"/>
              </a:spcAft>
              <a:buSzPts val="2800"/>
              <a:buNone/>
            </a:pPr>
            <a:r>
              <a:t/>
            </a:r>
            <a:endParaRPr sz="1900"/>
          </a:p>
        </p:txBody>
      </p:sp>
      <p:sp>
        <p:nvSpPr>
          <p:cNvPr id="273" name="Google Shape;273;p29"/>
          <p:cNvSpPr txBox="1"/>
          <p:nvPr>
            <p:ph type="title"/>
          </p:nvPr>
        </p:nvSpPr>
        <p:spPr>
          <a:xfrm>
            <a:off x="176050" y="175950"/>
            <a:ext cx="96846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300"/>
              <a:t>AFOLU Actions Status</a:t>
            </a:r>
            <a:endParaRPr sz="4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b="1" lang="en-GB" sz="1800"/>
              <a:t>To the many agency and non-agency personnel who have supported the AFOLU Roadmap and actions efforts, including: </a:t>
            </a:r>
            <a:r>
              <a:rPr lang="en-GB" sz="1800"/>
              <a:t>Steve Briggs, </a:t>
            </a:r>
            <a:r>
              <a:rPr lang="en-GB" sz="1800"/>
              <a:t>Ben Poulter, Lola Fatoyinbo, Inge Jonckheere, Frank Martin Seifert, Clement Albergel, Laura Duncanson, Neha Hunka, Joana Melo, Martin Herold, Ake Rosenqvist, Richard Lucas, Shaun Quegan, Sylvia Wilson, Daniele Requena, Yasjka Meijer, Dave Crisp, Sven Gilliams, Zolti Szantoi, Vincent-Henri Peuch - and more…</a:t>
            </a:r>
            <a:endParaRPr sz="1800"/>
          </a:p>
          <a:p>
            <a:pPr indent="-228600" lvl="1" marL="914400" rtl="0" algn="l">
              <a:lnSpc>
                <a:spcPct val="115000"/>
              </a:lnSpc>
              <a:spcBef>
                <a:spcPts val="0"/>
              </a:spcBef>
              <a:spcAft>
                <a:spcPts val="0"/>
              </a:spcAft>
              <a:buSzPts val="2800"/>
              <a:buNone/>
            </a:pPr>
            <a:r>
              <a:t/>
            </a:r>
            <a:endParaRPr sz="1900"/>
          </a:p>
        </p:txBody>
      </p:sp>
      <p:sp>
        <p:nvSpPr>
          <p:cNvPr id="279" name="Google Shape;279;p30"/>
          <p:cNvSpPr txBox="1"/>
          <p:nvPr>
            <p:ph type="title"/>
          </p:nvPr>
        </p:nvSpPr>
        <p:spPr>
          <a:xfrm>
            <a:off x="176050" y="175950"/>
            <a:ext cx="96846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300"/>
              <a:t>Thanks</a:t>
            </a:r>
            <a:endParaRPr sz="4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0"/>
          <p:cNvSpPr txBox="1"/>
          <p:nvPr>
            <p:ph idx="1" type="body"/>
          </p:nvPr>
        </p:nvSpPr>
        <p:spPr>
          <a:xfrm>
            <a:off x="525522" y="1097550"/>
            <a:ext cx="62409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400"/>
          </a:p>
          <a:p>
            <a:pPr indent="-355600" lvl="0" marL="457200" rtl="0" algn="l">
              <a:lnSpc>
                <a:spcPct val="115000"/>
              </a:lnSpc>
              <a:spcBef>
                <a:spcPts val="0"/>
              </a:spcBef>
              <a:spcAft>
                <a:spcPts val="0"/>
              </a:spcAft>
              <a:buSzPts val="2000"/>
              <a:buChar char="❖"/>
            </a:pPr>
            <a:r>
              <a:rPr b="1" lang="en-GB" sz="1600"/>
              <a:t>A framework for long-term coordination of agency programmes</a:t>
            </a:r>
            <a:r>
              <a:rPr lang="en-GB" sz="1600"/>
              <a:t> in support of the needs of society for Agriculture, Forestry and Other Land Use (AFOLU)-related information, with a particular focus on the needs and ambition cycle of the Global Stocktake of the 2015 Paris Climate Agreement.</a:t>
            </a:r>
            <a:endParaRPr sz="1600"/>
          </a:p>
          <a:p>
            <a:pPr indent="-355600" lvl="0" marL="457200" rtl="0" algn="l">
              <a:lnSpc>
                <a:spcPct val="115000"/>
              </a:lnSpc>
              <a:spcBef>
                <a:spcPts val="0"/>
              </a:spcBef>
              <a:spcAft>
                <a:spcPts val="0"/>
              </a:spcAft>
              <a:buSzPts val="2000"/>
              <a:buChar char="❖"/>
            </a:pPr>
            <a:r>
              <a:rPr b="1" lang="en-GB" sz="1600"/>
              <a:t>A guiding vision for long-term space agency coordination </a:t>
            </a:r>
            <a:r>
              <a:rPr lang="en-GB" sz="1600"/>
              <a:t>around AFOLU. </a:t>
            </a:r>
            <a:endParaRPr sz="1600"/>
          </a:p>
          <a:p>
            <a:pPr indent="-355600" lvl="0" marL="457200" rtl="0" algn="l">
              <a:lnSpc>
                <a:spcPct val="115000"/>
              </a:lnSpc>
              <a:spcBef>
                <a:spcPts val="0"/>
              </a:spcBef>
              <a:spcAft>
                <a:spcPts val="0"/>
              </a:spcAft>
              <a:buSzPts val="2000"/>
              <a:buChar char="❖"/>
            </a:pPr>
            <a:r>
              <a:rPr lang="en-GB" sz="1600"/>
              <a:t>An effective means for </a:t>
            </a:r>
            <a:r>
              <a:rPr b="1" lang="en-GB" sz="1600"/>
              <a:t>communicating the intentions</a:t>
            </a:r>
            <a:r>
              <a:rPr lang="en-GB" sz="1600"/>
              <a:t> of CEOS </a:t>
            </a:r>
            <a:endParaRPr sz="1600"/>
          </a:p>
          <a:p>
            <a:pPr indent="-355600" lvl="0" marL="457200" rtl="0" algn="l">
              <a:lnSpc>
                <a:spcPct val="115000"/>
              </a:lnSpc>
              <a:spcBef>
                <a:spcPts val="0"/>
              </a:spcBef>
              <a:spcAft>
                <a:spcPts val="0"/>
              </a:spcAft>
              <a:buSzPts val="2000"/>
              <a:buChar char="❖"/>
            </a:pPr>
            <a:r>
              <a:rPr b="1" lang="en-GB" sz="1600"/>
              <a:t>Address basic observation continuity and necessary agency coordination</a:t>
            </a:r>
            <a:r>
              <a:rPr lang="en-GB" sz="1600"/>
              <a:t> to achieve goals of sustained land-imaging of land-use and land cover change and biomass estimates </a:t>
            </a:r>
            <a:endParaRPr sz="2400"/>
          </a:p>
        </p:txBody>
      </p:sp>
      <p:sp>
        <p:nvSpPr>
          <p:cNvPr id="87" name="Google Shape;87;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a:t>
            </a:r>
            <a:endParaRPr/>
          </a:p>
        </p:txBody>
      </p:sp>
      <p:pic>
        <p:nvPicPr>
          <p:cNvPr id="88" name="Google Shape;88;p10"/>
          <p:cNvPicPr preferRelativeResize="0"/>
          <p:nvPr/>
        </p:nvPicPr>
        <p:blipFill rotWithShape="1">
          <a:blip r:embed="rId3">
            <a:alphaModFix/>
          </a:blip>
          <a:srcRect b="0" l="0" r="0" t="0"/>
          <a:stretch/>
        </p:blipFill>
        <p:spPr>
          <a:xfrm>
            <a:off x="7419525" y="1316074"/>
            <a:ext cx="3779176" cy="49070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1"/>
          <p:cNvSpPr txBox="1"/>
          <p:nvPr>
            <p:ph idx="1" type="body"/>
          </p:nvPr>
        </p:nvSpPr>
        <p:spPr>
          <a:xfrm>
            <a:off x="525524" y="1097550"/>
            <a:ext cx="66006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AFOLU Roadmap approved by CEOS Plenary Nov 2023</a:t>
            </a:r>
            <a:endParaRPr/>
          </a:p>
          <a:p>
            <a:pPr indent="-228600" lvl="0" marL="457200" rtl="0" algn="l">
              <a:lnSpc>
                <a:spcPct val="115000"/>
              </a:lnSpc>
              <a:spcBef>
                <a:spcPts val="0"/>
              </a:spcBef>
              <a:spcAft>
                <a:spcPts val="0"/>
              </a:spcAft>
              <a:buSzPts val="2800"/>
              <a:buNone/>
            </a:pPr>
            <a:r>
              <a:t/>
            </a:r>
            <a:endParaRPr sz="2000"/>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Implementation actions presented in draft at SIT-39 in April 2024</a:t>
            </a:r>
            <a:endParaRPr/>
          </a:p>
          <a:p>
            <a:pPr indent="-228600" lvl="0" marL="457200" rtl="0" algn="l">
              <a:lnSpc>
                <a:spcPct val="115000"/>
              </a:lnSpc>
              <a:spcBef>
                <a:spcPts val="0"/>
              </a:spcBef>
              <a:spcAft>
                <a:spcPts val="0"/>
              </a:spcAft>
              <a:buSzPts val="2800"/>
              <a:buNone/>
            </a:pPr>
            <a:r>
              <a:t/>
            </a:r>
            <a:endParaRPr sz="2000"/>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LSI-VC Forests &amp; Biomass Team has been progressing the actions since in coordination with SIT Chair Team</a:t>
            </a:r>
            <a:endParaRPr sz="2000"/>
          </a:p>
        </p:txBody>
      </p:sp>
      <p:sp>
        <p:nvSpPr>
          <p:cNvPr id="94" name="Google Shape;94;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CEOS AFOLU Roadmap</a:t>
            </a:r>
            <a:endParaRPr/>
          </a:p>
        </p:txBody>
      </p:sp>
      <p:pic>
        <p:nvPicPr>
          <p:cNvPr id="95" name="Google Shape;95;p11"/>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2"/>
          <p:cNvSpPr txBox="1"/>
          <p:nvPr>
            <p:ph idx="1" type="body"/>
          </p:nvPr>
        </p:nvSpPr>
        <p:spPr>
          <a:xfrm>
            <a:off x="176048" y="6150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400050" lvl="0" marL="457200" rtl="0" algn="l">
              <a:lnSpc>
                <a:spcPct val="115000"/>
              </a:lnSpc>
              <a:spcBef>
                <a:spcPts val="0"/>
              </a:spcBef>
              <a:spcAft>
                <a:spcPts val="0"/>
              </a:spcAft>
              <a:buSzPts val="2700"/>
              <a:buChar char="❖"/>
            </a:pPr>
            <a:r>
              <a:rPr lang="en-GB" sz="2300"/>
              <a:t>Actions across all Recommendations broadly fall into three categories:</a:t>
            </a:r>
            <a:endParaRPr sz="2700"/>
          </a:p>
          <a:p>
            <a:pPr indent="-228600" lvl="0" marL="457200" rtl="0" algn="l">
              <a:lnSpc>
                <a:spcPct val="115000"/>
              </a:lnSpc>
              <a:spcBef>
                <a:spcPts val="0"/>
              </a:spcBef>
              <a:spcAft>
                <a:spcPts val="0"/>
              </a:spcAft>
              <a:buSzPts val="2800"/>
              <a:buNone/>
            </a:pPr>
            <a:r>
              <a:t/>
            </a:r>
            <a:endParaRPr sz="2300"/>
          </a:p>
          <a:p>
            <a:pPr indent="-400050" lvl="1" marL="914400" rtl="0" algn="l">
              <a:lnSpc>
                <a:spcPct val="115000"/>
              </a:lnSpc>
              <a:spcBef>
                <a:spcPts val="0"/>
              </a:spcBef>
              <a:spcAft>
                <a:spcPts val="0"/>
              </a:spcAft>
              <a:buSzPts val="2700"/>
              <a:buChar char="❖"/>
            </a:pPr>
            <a:r>
              <a:rPr lang="en-GB" sz="1900"/>
              <a:t>Those pertaining to </a:t>
            </a:r>
            <a:r>
              <a:rPr b="1" lang="en-GB" sz="1900"/>
              <a:t>presently available data to support AFOLU procedures </a:t>
            </a:r>
            <a:r>
              <a:rPr lang="en-GB" sz="1900"/>
              <a:t>as in the 2006 IPCC Guidelines for National GHG Inventories vol.4, and their 2019 Refinement.</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Char char="❖"/>
            </a:pPr>
            <a:r>
              <a:rPr lang="en-GB" sz="1900"/>
              <a:t>Actions to develop </a:t>
            </a:r>
            <a:r>
              <a:rPr b="1" lang="en-GB" sz="1900"/>
              <a:t>new or improved products</a:t>
            </a:r>
            <a:r>
              <a:rPr lang="en-GB" sz="1900"/>
              <a:t> that would allow more accurate and/or easier implementation of the Guidelines</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Font typeface="Montserrat"/>
              <a:buChar char="❖"/>
            </a:pPr>
            <a:r>
              <a:rPr lang="en-GB" sz="1900"/>
              <a:t>Actions to </a:t>
            </a:r>
            <a:r>
              <a:rPr b="1" lang="en-GB" sz="1900"/>
              <a:t>facilitate greater interaction with the GHG Roadmap</a:t>
            </a:r>
            <a:r>
              <a:rPr lang="en-GB" sz="1900"/>
              <a:t> and hence improve characterisation of land management emissions through MVS based on satellite-based atmospheric inversions. </a:t>
            </a:r>
            <a:endParaRPr sz="2300"/>
          </a:p>
          <a:p>
            <a:pPr indent="-400050" lvl="2" marL="1371600" rtl="0" algn="l">
              <a:lnSpc>
                <a:spcPct val="115000"/>
              </a:lnSpc>
              <a:spcBef>
                <a:spcPts val="0"/>
              </a:spcBef>
              <a:spcAft>
                <a:spcPts val="0"/>
              </a:spcAft>
              <a:buSzPts val="2700"/>
              <a:buFont typeface="Montserrat"/>
              <a:buChar char="❖"/>
            </a:pPr>
            <a:r>
              <a:rPr lang="en-GB" sz="1900"/>
              <a:t>- </a:t>
            </a:r>
            <a:r>
              <a:rPr i="1" lang="en-GB" sz="1900">
                <a:solidFill>
                  <a:srgbClr val="0070C0"/>
                </a:solidFill>
              </a:rPr>
              <a:t>at this stage the focus is on the first two action classes above due to technical reasons related to MVS integration</a:t>
            </a:r>
            <a:endParaRPr sz="1900">
              <a:solidFill>
                <a:srgbClr val="0070C0"/>
              </a:solidFill>
            </a:endParaRPr>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
        <p:nvSpPr>
          <p:cNvPr id="101" name="Google Shape;101;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Three Classes of actions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3"/>
          <p:cNvSpPr txBox="1"/>
          <p:nvPr>
            <p:ph idx="1" type="body"/>
          </p:nvPr>
        </p:nvSpPr>
        <p:spPr>
          <a:xfrm>
            <a:off x="143325" y="1411825"/>
            <a:ext cx="11959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b="1" lang="en-GB" sz="2300"/>
              <a:t>Recommendations from AFOLU Roadmap:</a:t>
            </a:r>
            <a:endParaRPr b="1" sz="2300"/>
          </a:p>
          <a:p>
            <a:pPr indent="0" lvl="0" marL="50800" rtl="0" algn="l">
              <a:lnSpc>
                <a:spcPct val="115000"/>
              </a:lnSpc>
              <a:spcBef>
                <a:spcPts val="1000"/>
              </a:spcBef>
              <a:spcAft>
                <a:spcPts val="0"/>
              </a:spcAft>
              <a:buSzPts val="2800"/>
              <a:buNone/>
            </a:pPr>
            <a:r>
              <a:t/>
            </a:r>
            <a:endParaRPr sz="2300"/>
          </a:p>
          <a:p>
            <a:pPr indent="-165100" lvl="0" marL="228600" rtl="0" algn="l">
              <a:lnSpc>
                <a:spcPct val="115000"/>
              </a:lnSpc>
              <a:spcBef>
                <a:spcPts val="0"/>
              </a:spcBef>
              <a:spcAft>
                <a:spcPts val="0"/>
              </a:spcAft>
              <a:buSzPts val="1800"/>
              <a:buAutoNum type="arabicPeriod" startAt="0"/>
            </a:pPr>
            <a:r>
              <a:rPr lang="en-GB" sz="1800"/>
              <a:t> Universal access to satellite data needed for national reporting</a:t>
            </a:r>
            <a:endParaRPr sz="1800"/>
          </a:p>
          <a:p>
            <a:pPr indent="-165100" lvl="0" marL="228600" rtl="0" algn="l">
              <a:spcBef>
                <a:spcPts val="0"/>
              </a:spcBef>
              <a:spcAft>
                <a:spcPts val="0"/>
              </a:spcAft>
              <a:buSzPts val="1800"/>
              <a:buAutoNum type="arabicPeriod" startAt="0"/>
            </a:pPr>
            <a:r>
              <a:rPr lang="en-GB" sz="1800"/>
              <a:t> Continuity  and backward compatibility for missions providing activity data and emission factors</a:t>
            </a:r>
            <a:endParaRPr sz="1800"/>
          </a:p>
          <a:p>
            <a:pPr indent="-165100" lvl="0" marL="228600" rtl="0" algn="l">
              <a:spcBef>
                <a:spcPts val="0"/>
              </a:spcBef>
              <a:spcAft>
                <a:spcPts val="0"/>
              </a:spcAft>
              <a:buSzPts val="1800"/>
              <a:buAutoNum type="arabicPeriod" startAt="0"/>
            </a:pPr>
            <a:r>
              <a:rPr lang="en-GB" sz="1800"/>
              <a:t> Improve data use in UNFCCC reporting and IPCC Guidelines</a:t>
            </a:r>
            <a:endParaRPr sz="1800"/>
          </a:p>
          <a:p>
            <a:pPr indent="-165100" lvl="0" marL="228600" rtl="0" algn="l">
              <a:spcBef>
                <a:spcPts val="0"/>
              </a:spcBef>
              <a:spcAft>
                <a:spcPts val="0"/>
              </a:spcAft>
              <a:buSzPts val="1800"/>
              <a:buAutoNum type="arabicPeriod" startAt="0"/>
            </a:pPr>
            <a:r>
              <a:rPr lang="en-GB" sz="1800"/>
              <a:t> Enable dialogue between inventory practitioners and CEOS community</a:t>
            </a:r>
            <a:endParaRPr sz="1800"/>
          </a:p>
          <a:p>
            <a:pPr indent="-165100" lvl="0" marL="228600" rtl="0" algn="l">
              <a:spcBef>
                <a:spcPts val="0"/>
              </a:spcBef>
              <a:spcAft>
                <a:spcPts val="0"/>
              </a:spcAft>
              <a:buSzPts val="1800"/>
              <a:buAutoNum type="arabicPeriod" startAt="0"/>
            </a:pPr>
            <a:r>
              <a:rPr lang="en-GB" sz="1800"/>
              <a:t> Reconcile bottom-up, top-down, and inventory estimates of GHG emissions and removals</a:t>
            </a:r>
            <a:endParaRPr sz="1800"/>
          </a:p>
          <a:p>
            <a:pPr indent="-165100" lvl="0" marL="228600" rtl="0" algn="l">
              <a:spcBef>
                <a:spcPts val="0"/>
              </a:spcBef>
              <a:spcAft>
                <a:spcPts val="0"/>
              </a:spcAft>
              <a:buSzPts val="1800"/>
              <a:buAutoNum type="arabicPeriod" startAt="0"/>
            </a:pPr>
            <a:r>
              <a:rPr lang="en-GB" sz="1800"/>
              <a:t> Systematically target activities to support IPCC Land Cover classes</a:t>
            </a:r>
            <a:endParaRPr sz="1800"/>
          </a:p>
          <a:p>
            <a:pPr indent="-165100" lvl="0" marL="228600" rtl="0" algn="l">
              <a:spcBef>
                <a:spcPts val="0"/>
              </a:spcBef>
              <a:spcAft>
                <a:spcPts val="0"/>
              </a:spcAft>
              <a:buSzPts val="1800"/>
              <a:buAutoNum type="arabicPeriod" startAt="0"/>
            </a:pPr>
            <a:r>
              <a:rPr lang="en-GB" sz="1800"/>
              <a:t> Work with New Space to provide comprehensive coverage for national GHG inventories</a:t>
            </a:r>
            <a:endParaRPr sz="1800"/>
          </a:p>
          <a:p>
            <a:pPr indent="-165100" lvl="0" marL="228600" rtl="0" algn="l">
              <a:spcBef>
                <a:spcPts val="0"/>
              </a:spcBef>
              <a:spcAft>
                <a:spcPts val="0"/>
              </a:spcAft>
              <a:buSzPts val="1800"/>
              <a:buAutoNum type="arabicPeriod" startAt="0"/>
            </a:pPr>
            <a:r>
              <a:rPr lang="en-GB" sz="1800"/>
              <a:t> Consistency of AFOLU and GHG Roadmaps for integrated national GHG inventory system, GHG+.</a:t>
            </a:r>
            <a:endParaRPr sz="1800"/>
          </a:p>
          <a:p>
            <a:pPr indent="-228600" lvl="1" marL="914400" rtl="0" algn="l">
              <a:lnSpc>
                <a:spcPct val="115000"/>
              </a:lnSpc>
              <a:spcBef>
                <a:spcPts val="0"/>
              </a:spcBef>
              <a:spcAft>
                <a:spcPts val="0"/>
              </a:spcAft>
              <a:buSzPts val="2800"/>
              <a:buNone/>
            </a:pPr>
            <a:r>
              <a:t/>
            </a:r>
            <a:endParaRPr sz="1900"/>
          </a:p>
        </p:txBody>
      </p:sp>
      <p:sp>
        <p:nvSpPr>
          <p:cNvPr id="107" name="Google Shape;107;p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Recommendations - Summary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4"/>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400"/>
          </a:p>
          <a:p>
            <a:pPr indent="-349250" lvl="0" marL="457200" rtl="0" algn="l">
              <a:spcBef>
                <a:spcPts val="0"/>
              </a:spcBef>
              <a:spcAft>
                <a:spcPts val="0"/>
              </a:spcAft>
              <a:buSzPts val="1900"/>
              <a:buChar char="❖"/>
            </a:pPr>
            <a:r>
              <a:rPr lang="en-GB" sz="1900"/>
              <a:t>Action 2.2: Coordination with IPCC TFI through meetings, workshops, regular COP/SBSTA participation and side events for engagement. Establish agreed IPCC-consistent land cover definitions based on satellite data with other actors. </a:t>
            </a:r>
            <a:r>
              <a:rPr b="1" lang="en-GB" sz="1900"/>
              <a:t>Explore possibility of a systematic and comprehensive approach to submission of CEOS agency datasets to the IPCC Emission Factors Database</a:t>
            </a:r>
            <a:endParaRPr b="1" sz="1900"/>
          </a:p>
          <a:p>
            <a:pPr indent="-228600" lvl="1" marL="914400" rtl="0" algn="l">
              <a:lnSpc>
                <a:spcPct val="115000"/>
              </a:lnSpc>
              <a:spcBef>
                <a:spcPts val="0"/>
              </a:spcBef>
              <a:spcAft>
                <a:spcPts val="0"/>
              </a:spcAft>
              <a:buSzPts val="2800"/>
              <a:buNone/>
            </a:pPr>
            <a:r>
              <a:t/>
            </a:r>
            <a:endParaRPr sz="2000"/>
          </a:p>
        </p:txBody>
      </p:sp>
      <p:sp>
        <p:nvSpPr>
          <p:cNvPr id="113" name="Google Shape;113;p1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 </a:t>
            </a:r>
            <a:r>
              <a:rPr lang="en-GB" sz="3300"/>
              <a:t>(examples with the work behind)</a:t>
            </a:r>
            <a:endParaRPr sz="3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5"/>
          <p:cNvSpPr txBox="1"/>
          <p:nvPr>
            <p:ph type="title"/>
          </p:nvPr>
        </p:nvSpPr>
        <p:spPr>
          <a:xfrm>
            <a:off x="176050" y="252150"/>
            <a:ext cx="97401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4000"/>
              <a:t>Biomass Harmonization: IPCC EFDB</a:t>
            </a:r>
            <a:endParaRPr sz="4000"/>
          </a:p>
        </p:txBody>
      </p:sp>
      <p:sp>
        <p:nvSpPr>
          <p:cNvPr id="119" name="Google Shape;119;p15"/>
          <p:cNvSpPr txBox="1"/>
          <p:nvPr>
            <p:ph idx="1" type="body"/>
          </p:nvPr>
        </p:nvSpPr>
        <p:spPr>
          <a:xfrm>
            <a:off x="5008250" y="1380600"/>
            <a:ext cx="7072200" cy="4905300"/>
          </a:xfrm>
          <a:prstGeom prst="rect">
            <a:avLst/>
          </a:prstGeom>
          <a:noFill/>
          <a:ln>
            <a:noFill/>
          </a:ln>
        </p:spPr>
        <p:txBody>
          <a:bodyPr anchorCtr="0" anchor="t" bIns="45700" lIns="91425" spcFirstLastPara="1" rIns="91425" wrap="square" tIns="45700">
            <a:noAutofit/>
          </a:bodyPr>
          <a:lstStyle/>
          <a:p>
            <a:pPr indent="-361950" lvl="0" marL="457200" rtl="0" algn="l">
              <a:lnSpc>
                <a:spcPct val="115000"/>
              </a:lnSpc>
              <a:spcBef>
                <a:spcPts val="0"/>
              </a:spcBef>
              <a:spcAft>
                <a:spcPts val="0"/>
              </a:spcAft>
              <a:buSzPts val="2100"/>
              <a:buChar char="❖"/>
            </a:pPr>
            <a:r>
              <a:rPr lang="en-GB" sz="2100"/>
              <a:t>The research generates natural forests biomass estimates in the format of Intergovernmental Panel on Climate Change (IPCC) Tier 1 values</a:t>
            </a:r>
            <a:endParaRPr sz="2100"/>
          </a:p>
          <a:p>
            <a:pPr indent="-361950" lvl="0" marL="457200" rtl="0" algn="l">
              <a:lnSpc>
                <a:spcPct val="115000"/>
              </a:lnSpc>
              <a:spcBef>
                <a:spcPts val="0"/>
              </a:spcBef>
              <a:spcAft>
                <a:spcPts val="0"/>
              </a:spcAft>
              <a:buSzPts val="2100"/>
              <a:buChar char="❖"/>
            </a:pPr>
            <a:r>
              <a:rPr lang="en-GB" sz="2100"/>
              <a:t>The approaches leverage strengths of various EO-derived datasets, compiled in a transparent, open-science framework</a:t>
            </a:r>
            <a:endParaRPr sz="2100"/>
          </a:p>
          <a:p>
            <a:pPr indent="-361950" lvl="0" marL="457200" rtl="0" algn="l">
              <a:lnSpc>
                <a:spcPct val="115000"/>
              </a:lnSpc>
              <a:spcBef>
                <a:spcPts val="0"/>
              </a:spcBef>
              <a:spcAft>
                <a:spcPts val="0"/>
              </a:spcAft>
              <a:buSzPts val="2100"/>
              <a:buChar char="❖"/>
            </a:pPr>
            <a:r>
              <a:rPr lang="en-GB" sz="2100"/>
              <a:t>The dataset will be regularly updated as biomass maps improve in accuracy</a:t>
            </a:r>
            <a:endParaRPr sz="2100"/>
          </a:p>
          <a:p>
            <a:pPr indent="-361950" lvl="0" marL="457200" rtl="0" algn="l">
              <a:lnSpc>
                <a:spcPct val="115000"/>
              </a:lnSpc>
              <a:spcBef>
                <a:spcPts val="0"/>
              </a:spcBef>
              <a:spcAft>
                <a:spcPts val="0"/>
              </a:spcAft>
              <a:buSzPts val="2100"/>
              <a:buChar char="❖"/>
            </a:pPr>
            <a:r>
              <a:rPr lang="en-GB" sz="2100"/>
              <a:t>Request for this to be a CEOS submission to the IPCC EFDB </a:t>
            </a:r>
            <a:endParaRPr sz="2100"/>
          </a:p>
          <a:p>
            <a:pPr indent="0" lvl="0" marL="457200" rtl="0" algn="l">
              <a:lnSpc>
                <a:spcPct val="115000"/>
              </a:lnSpc>
              <a:spcBef>
                <a:spcPts val="0"/>
              </a:spcBef>
              <a:spcAft>
                <a:spcPts val="0"/>
              </a:spcAft>
              <a:buNone/>
            </a:pPr>
            <a:r>
              <a:t/>
            </a:r>
            <a:endParaRPr sz="21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pic>
        <p:nvPicPr>
          <p:cNvPr id="120" name="Google Shape;120;p15"/>
          <p:cNvPicPr preferRelativeResize="0"/>
          <p:nvPr/>
        </p:nvPicPr>
        <p:blipFill rotWithShape="1">
          <a:blip r:embed="rId3">
            <a:alphaModFix/>
          </a:blip>
          <a:srcRect b="60795" l="0" r="0" t="0"/>
          <a:stretch/>
        </p:blipFill>
        <p:spPr>
          <a:xfrm>
            <a:off x="176050" y="1380593"/>
            <a:ext cx="4703451" cy="1864601"/>
          </a:xfrm>
          <a:prstGeom prst="rect">
            <a:avLst/>
          </a:prstGeom>
          <a:noFill/>
          <a:ln>
            <a:noFill/>
          </a:ln>
        </p:spPr>
      </p:pic>
      <p:sp>
        <p:nvSpPr>
          <p:cNvPr id="121" name="Google Shape;121;p15"/>
          <p:cNvSpPr txBox="1"/>
          <p:nvPr/>
        </p:nvSpPr>
        <p:spPr>
          <a:xfrm>
            <a:off x="3189448" y="3228900"/>
            <a:ext cx="2054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500" u="sng">
                <a:solidFill>
                  <a:schemeClr val="hlink"/>
                </a:solidFill>
                <a:hlinkClick r:id="rId4"/>
              </a:rPr>
              <a:t>Pre-print available</a:t>
            </a:r>
            <a:endParaRPr i="1" sz="1500"/>
          </a:p>
        </p:txBody>
      </p:sp>
      <p:pic>
        <p:nvPicPr>
          <p:cNvPr id="122" name="Google Shape;122;p15"/>
          <p:cNvPicPr preferRelativeResize="0"/>
          <p:nvPr/>
        </p:nvPicPr>
        <p:blipFill>
          <a:blip r:embed="rId5">
            <a:alphaModFix/>
          </a:blip>
          <a:stretch>
            <a:fillRect/>
          </a:stretch>
        </p:blipFill>
        <p:spPr>
          <a:xfrm>
            <a:off x="152400" y="3781500"/>
            <a:ext cx="4703450" cy="2636783"/>
          </a:xfrm>
          <a:prstGeom prst="rect">
            <a:avLst/>
          </a:prstGeom>
          <a:noFill/>
          <a:ln>
            <a:noFill/>
          </a:ln>
        </p:spPr>
      </p:pic>
      <p:pic>
        <p:nvPicPr>
          <p:cNvPr id="123" name="Google Shape;123;p15"/>
          <p:cNvPicPr preferRelativeResize="0"/>
          <p:nvPr/>
        </p:nvPicPr>
        <p:blipFill>
          <a:blip r:embed="rId6">
            <a:alphaModFix/>
          </a:blip>
          <a:stretch>
            <a:fillRect/>
          </a:stretch>
        </p:blipFill>
        <p:spPr>
          <a:xfrm>
            <a:off x="5427275" y="5087600"/>
            <a:ext cx="6878501" cy="1395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6"/>
          <p:cNvSpPr txBox="1"/>
          <p:nvPr>
            <p:ph idx="1" type="body"/>
          </p:nvPr>
        </p:nvSpPr>
        <p:spPr>
          <a:xfrm>
            <a:off x="233100" y="1231576"/>
            <a:ext cx="11725800" cy="10929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GB" sz="1800">
                <a:latin typeface="Calibri"/>
                <a:ea typeface="Calibri"/>
                <a:cs typeface="Calibri"/>
                <a:sym typeface="Calibri"/>
              </a:rPr>
              <a:t>Action 2.3: Following the model of GFOI MGD practice, establish an agreed methodology for use of AGB in emissions inventories. Work with national agencies  towards uptake of CEOS-based measures via demonstration studies with different countries and NFI efforts (needs research teams and funding), engage with GFOI R&amp;D component with priority action on biomass map integration in national estimation, Update of CEOS Biomass Protocol towards biomass change validation, prepare for GFOI MGD updates/modules on the topic and SilvaCarbon activities. </a:t>
            </a:r>
            <a:endParaRPr sz="1800">
              <a:latin typeface="Calibri"/>
              <a:ea typeface="Calibri"/>
              <a:cs typeface="Calibri"/>
              <a:sym typeface="Calibri"/>
            </a:endParaRPr>
          </a:p>
          <a:p>
            <a:pPr indent="0" lvl="0" marL="914400" rtl="0" algn="l">
              <a:spcBef>
                <a:spcPts val="0"/>
              </a:spcBef>
              <a:spcAft>
                <a:spcPts val="0"/>
              </a:spcAft>
              <a:buNone/>
            </a:pPr>
            <a:r>
              <a:t/>
            </a:r>
            <a:endParaRPr sz="1800">
              <a:latin typeface="Calibri"/>
              <a:ea typeface="Calibri"/>
              <a:cs typeface="Calibri"/>
              <a:sym typeface="Calibri"/>
            </a:endParaRPr>
          </a:p>
          <a:p>
            <a:pPr indent="-228600" lvl="1" marL="914400" rtl="0" algn="l">
              <a:lnSpc>
                <a:spcPct val="115000"/>
              </a:lnSpc>
              <a:spcBef>
                <a:spcPts val="0"/>
              </a:spcBef>
              <a:spcAft>
                <a:spcPts val="0"/>
              </a:spcAft>
              <a:buSzPts val="2800"/>
              <a:buNone/>
            </a:pPr>
            <a:r>
              <a:t/>
            </a:r>
            <a:endParaRPr sz="1900"/>
          </a:p>
        </p:txBody>
      </p:sp>
      <p:sp>
        <p:nvSpPr>
          <p:cNvPr id="129" name="Google Shape;129;p1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
        <p:nvSpPr>
          <p:cNvPr id="130" name="Google Shape;130;p16"/>
          <p:cNvSpPr txBox="1"/>
          <p:nvPr/>
        </p:nvSpPr>
        <p:spPr>
          <a:xfrm>
            <a:off x="552600" y="3214675"/>
            <a:ext cx="10886400" cy="41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t>Upcoming GFOI workshop: Informed use of biomass maps in MRV procedures</a:t>
            </a:r>
            <a:endParaRPr b="1" sz="1300"/>
          </a:p>
          <a:p>
            <a:pPr indent="0" lvl="0" marL="0" rtl="0" algn="l">
              <a:spcBef>
                <a:spcPts val="0"/>
              </a:spcBef>
              <a:spcAft>
                <a:spcPts val="0"/>
              </a:spcAft>
              <a:buNone/>
            </a:pPr>
            <a:r>
              <a:rPr lang="en-GB" sz="1300"/>
              <a:t>23-25 October, Potsdam, Germany</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GB" sz="1300"/>
              <a:t>Organized by GFOI R&amp;D Component, GFZ and ESA</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GB" sz="1300"/>
              <a:t>Objectives: </a:t>
            </a:r>
            <a:endParaRPr sz="1300"/>
          </a:p>
          <a:p>
            <a:pPr indent="-311150" lvl="0" marL="457200" rtl="0" algn="l">
              <a:spcBef>
                <a:spcPts val="0"/>
              </a:spcBef>
              <a:spcAft>
                <a:spcPts val="0"/>
              </a:spcAft>
              <a:buSzPts val="1300"/>
              <a:buAutoNum type="arabicPeriod"/>
            </a:pPr>
            <a:r>
              <a:rPr lang="en-GB" sz="1300"/>
              <a:t>Provide an updated perspective of the country needs and developments related to improving forest aboveground biomass estimations</a:t>
            </a:r>
            <a:endParaRPr sz="1300"/>
          </a:p>
          <a:p>
            <a:pPr indent="-311150" lvl="0" marL="457200" rtl="0" algn="l">
              <a:spcBef>
                <a:spcPts val="0"/>
              </a:spcBef>
              <a:spcAft>
                <a:spcPts val="0"/>
              </a:spcAft>
              <a:buSzPts val="1300"/>
              <a:buAutoNum type="arabicPeriod"/>
            </a:pPr>
            <a:r>
              <a:rPr lang="en-GB" sz="1300"/>
              <a:t>Develop a draft of a supporting Biomass Module for GFOI guidance on the use of space-based biomass estimates for MRV purposes</a:t>
            </a:r>
            <a:endParaRPr sz="1300"/>
          </a:p>
          <a:p>
            <a:pPr indent="-311150" lvl="0" marL="457200" rtl="0" algn="l">
              <a:spcBef>
                <a:spcPts val="0"/>
              </a:spcBef>
              <a:spcAft>
                <a:spcPts val="0"/>
              </a:spcAft>
              <a:buSzPts val="1300"/>
              <a:buAutoNum type="arabicPeriod"/>
            </a:pPr>
            <a:r>
              <a:rPr lang="en-GB" sz="1300"/>
              <a:t>Identify next steps in country engagement for research activities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GB" sz="1300"/>
              <a:t>Participants: MRV specialists, NFMS country teams, and biomass map experts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GB" sz="1300"/>
              <a:t>More information: </a:t>
            </a:r>
            <a:r>
              <a:rPr lang="en-GB" sz="1300" u="sng">
                <a:solidFill>
                  <a:schemeClr val="hlink"/>
                </a:solidFill>
                <a:hlinkClick r:id="rId3"/>
              </a:rPr>
              <a:t>martin.herold@gfz-potsdam.de</a:t>
            </a:r>
            <a:r>
              <a:rPr lang="en-GB" sz="1300"/>
              <a:t> , </a:t>
            </a:r>
            <a:r>
              <a:rPr lang="en-GB" sz="1300" u="sng">
                <a:solidFill>
                  <a:schemeClr val="hlink"/>
                </a:solidFill>
                <a:hlinkClick r:id="rId4"/>
              </a:rPr>
              <a:t>daniela.requena.suarez@gfz-potsdam.de</a:t>
            </a:r>
            <a:r>
              <a:rPr lang="en-GB" sz="1300"/>
              <a:t>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pic>
        <p:nvPicPr>
          <p:cNvPr id="131" name="Google Shape;131;p16"/>
          <p:cNvPicPr preferRelativeResize="0"/>
          <p:nvPr/>
        </p:nvPicPr>
        <p:blipFill>
          <a:blip r:embed="rId5">
            <a:alphaModFix/>
          </a:blip>
          <a:stretch>
            <a:fillRect/>
          </a:stretch>
        </p:blipFill>
        <p:spPr>
          <a:xfrm>
            <a:off x="10558723" y="5757075"/>
            <a:ext cx="1400175" cy="685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