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952b290c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f952b290c5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952b290c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g2f952b290c5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952b290c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f952b290c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952b290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f952b290c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952b290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f952b290c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952b290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f952b290c5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952b290c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f952b290c5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95324bef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f95324bef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952b290c5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f952b290c5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eos.org/gst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800"/>
              <a:t>CEOS GST </a:t>
            </a:r>
            <a:br>
              <a:rPr lang="en-GB" sz="4800"/>
            </a:br>
            <a:r>
              <a:rPr lang="en-GB" sz="4800"/>
              <a:t>Strategy Update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7272909" y="36095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4.2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/>
        </p:nvSpPr>
        <p:spPr>
          <a:xfrm>
            <a:off x="94025" y="1684225"/>
            <a:ext cx="116718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ceos.org/gst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has been updated by SIT Chair for 2024 with updates to multiple dataset profiles, some substantial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site continues to be a valuable focal point to direct users and policy bodies (eg IPCC) towards the wide range of CEOS agency EO-derived datasets of interest to the GST process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Thanks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the agency POCs for their inputs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 and additions welcome at any time - to the JAXA SIT Chair team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17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GST Portal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450" y="3989625"/>
            <a:ext cx="770051" cy="77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80912" y="5448359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72205" y="5448363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67850" y="35673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59144" y="2687737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63500" y="2213122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63500" y="2213122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72205" y="2321813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5285824" y="24714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3372924" y="2247875"/>
            <a:ext cx="33972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4293665" y="225135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1 LESSONS LEARNED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9"/>
          <p:cNvCxnSpPr/>
          <p:nvPr/>
        </p:nvCxnSpPr>
        <p:spPr>
          <a:xfrm>
            <a:off x="9801521" y="2592324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0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9"/>
          <p:cNvSpPr/>
          <p:nvPr/>
        </p:nvSpPr>
        <p:spPr>
          <a:xfrm>
            <a:off x="2699520" y="167959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2655604" y="194482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1509267" y="1422528"/>
            <a:ext cx="9842400" cy="183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9"/>
          <p:cNvCxnSpPr/>
          <p:nvPr/>
        </p:nvCxnSpPr>
        <p:spPr>
          <a:xfrm>
            <a:off x="6535995" y="1428227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0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9"/>
          <p:cNvSpPr txBox="1"/>
          <p:nvPr/>
        </p:nvSpPr>
        <p:spPr>
          <a:xfrm>
            <a:off x="3993354" y="1414275"/>
            <a:ext cx="60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8854365" y="1406050"/>
            <a:ext cx="558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5281617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5703986" y="1653454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7511028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7467112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9962494" y="1644745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9918578" y="1909975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10384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10262567" y="1913736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7385025" y="2243525"/>
            <a:ext cx="31176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7761863" y="22469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7232196" y="2450095"/>
            <a:ext cx="112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 &amp; CEOS WP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50437" y="2687741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72205" y="2796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ROADMAPS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3359865" y="2809585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3747202" y="2813057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ROADMAP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5298888" y="2676060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3371150" y="3040250"/>
            <a:ext cx="26472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3523650" y="3049525"/>
            <a:ext cx="229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AFOLU 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3364216" y="3319038"/>
            <a:ext cx="7138500" cy="197400"/>
          </a:xfrm>
          <a:prstGeom prst="chevron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4796585" y="3322510"/>
            <a:ext cx="398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AQUATIC CARBON ROADMAP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6680166" y="2745177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 CHAIR TO ENSURE LINKAGES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59146" y="35760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72205" y="36846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IMEO &amp; G3W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3368575" y="3654315"/>
            <a:ext cx="10659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 txBox="1"/>
          <p:nvPr/>
        </p:nvSpPr>
        <p:spPr>
          <a:xfrm>
            <a:off x="3120184" y="366649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4638239" y="3645506"/>
            <a:ext cx="5864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6166699" y="3654775"/>
            <a:ext cx="31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IMEO &amp; G3W TOPICS/challenges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80909" y="449042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72205" y="449911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72205" y="460780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1509267" y="4577425"/>
            <a:ext cx="7416900" cy="1920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3954434" y="4577425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RESPONSE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8216645" y="4775098"/>
            <a:ext cx="1320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Mid-2025 for CEOS &amp; CGMS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6552" y="4965049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67848" y="4973741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67848" y="5082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ECV INVENTORY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1504910" y="5035667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3950077" y="5052048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6368662" y="5040018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8813829" y="50563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59140" y="5591894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6583071" y="5522650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CEOS WP ACTIONS  RE GST2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3996650" y="6071758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3157185" y="583064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INTEGRATED PLANNING FOR COP &amp; SBSTA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3554454" y="557506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PATHWAYS/TARGETS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430825" y="154925"/>
            <a:ext cx="792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Chair</a:t>
            </a:r>
            <a:r>
              <a:rPr b="1" i="0" lang="en-GB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Term Overview</a:t>
            </a:r>
            <a:endParaRPr b="1" i="0" sz="3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67850" y="40245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59146" y="40332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72205" y="41418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Best Practices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3368575" y="4035325"/>
            <a:ext cx="70926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5696726" y="4025325"/>
            <a:ext cx="206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GHG 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9"/>
          <p:cNvCxnSpPr/>
          <p:nvPr/>
        </p:nvCxnSpPr>
        <p:spPr>
          <a:xfrm>
            <a:off x="5402850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45" name="Google Shape;145;p9"/>
          <p:cNvCxnSpPr/>
          <p:nvPr/>
        </p:nvCxnSpPr>
        <p:spPr>
          <a:xfrm>
            <a:off x="5817588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46" name="Google Shape;146;p9"/>
          <p:cNvSpPr/>
          <p:nvPr/>
        </p:nvSpPr>
        <p:spPr>
          <a:xfrm>
            <a:off x="7232200" y="4183250"/>
            <a:ext cx="36693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8629050" y="41925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UKSA COP-30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0765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10643567" y="1913736"/>
            <a:ext cx="46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COP-30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5581690" y="1926801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5237701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9"/>
          <p:cNvCxnSpPr/>
          <p:nvPr/>
        </p:nvCxnSpPr>
        <p:spPr>
          <a:xfrm>
            <a:off x="76251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53" name="Google Shape;153;p9"/>
          <p:cNvCxnSpPr/>
          <p:nvPr/>
        </p:nvCxnSpPr>
        <p:spPr>
          <a:xfrm>
            <a:off x="100773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54" name="Google Shape;154;p9"/>
          <p:cNvSpPr/>
          <p:nvPr/>
        </p:nvSpPr>
        <p:spPr>
          <a:xfrm>
            <a:off x="41450" y="2250200"/>
            <a:ext cx="11369100" cy="403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6232350" y="2983800"/>
            <a:ext cx="4270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6922830" y="2987272"/>
            <a:ext cx="300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ROADMAP</a:t>
            </a: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ACTIONS 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/>
        </p:nvSpPr>
        <p:spPr>
          <a:xfrm>
            <a:off x="94025" y="1796350"/>
            <a:ext cx="116718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 undertakes to update the strategy in 2025 to reflect on GST Lessons Learned exercise and our operating context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Needs good support from WGClimate, AFOLU &amp; GHG Roadmap teams, SilvaCarbon etc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GST Strategy update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/>
        </p:nvSpPr>
        <p:spPr>
          <a:xfrm>
            <a:off x="94025" y="103250"/>
            <a:ext cx="10718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GST Strategy (abbreviated)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075" y="1046950"/>
            <a:ext cx="8783501" cy="54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/>
        </p:nvSpPr>
        <p:spPr>
          <a:xfrm>
            <a:off x="56375" y="1709800"/>
            <a:ext cx="11671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to Improve GHG Products for Science Application 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GHG Product Development and User Engagement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Space Agencies for the Second GST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on UNFCCC Engagement and Collaboration within RSO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Engagement with Other Organizations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Communication Gaps to Address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94025" y="103250"/>
            <a:ext cx="938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LL Categories from WGClimate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/>
        </p:nvSpPr>
        <p:spPr>
          <a:xfrm>
            <a:off x="94025" y="1176475"/>
            <a:ext cx="11671800" cy="5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Assuming we continue to prioritise UNFCCC/SBSTA/COP engagement..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lphaLcPeriod"/>
            </a:pP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should we do different regarding that engagement?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lphaLcPeriod"/>
            </a:pP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Nature of the engagement with UNFCCC SEC?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AutoNum type="alphaLcPeriod"/>
            </a:pP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stakeholders and possible partners (Parties, WMO, GCP….)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we have enough clarity on the GST2 process to design a strategy?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not, how do we?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our priorities?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inputs do we target and with/for whom?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might we more concretely and directly support Pledges?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rabicPeriod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we think that closer collaboration with IPCC (TFI, TSU..) will help improve our impact?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LcPeriod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groups and processes are most relevant?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LcPeriod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the opportunities?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Proposed discussion topics (3 only)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/>
        </p:nvSpPr>
        <p:spPr>
          <a:xfrm>
            <a:off x="94025" y="1796350"/>
            <a:ext cx="116718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 will continue to convene the Climate Policy Impact call series with CEOS stakeholders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outreach to key external stakeholders including IPCC, UNFCCC SEC, GCP etc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Finalise Lessons Learned conclusions for SIT-40 with WGClimate, and initiate the GST Strategy Update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/>
          <p:nvPr/>
        </p:nvSpPr>
        <p:spPr>
          <a:xfrm>
            <a:off x="80912" y="5448359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72205" y="5448363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67850" y="35673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59144" y="2687737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63500" y="2213122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63500" y="2213122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72205" y="2321813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5285824" y="24714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3372924" y="2247875"/>
            <a:ext cx="33972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4293665" y="225135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1 LESSONS LEARNED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5"/>
          <p:cNvCxnSpPr/>
          <p:nvPr/>
        </p:nvCxnSpPr>
        <p:spPr>
          <a:xfrm>
            <a:off x="9801521" y="2592324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0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15"/>
          <p:cNvSpPr/>
          <p:nvPr/>
        </p:nvSpPr>
        <p:spPr>
          <a:xfrm>
            <a:off x="2699520" y="167959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2655604" y="194482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1509267" y="1422528"/>
            <a:ext cx="9842400" cy="183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5"/>
          <p:cNvCxnSpPr/>
          <p:nvPr/>
        </p:nvCxnSpPr>
        <p:spPr>
          <a:xfrm>
            <a:off x="6535995" y="1428227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0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15"/>
          <p:cNvSpPr txBox="1"/>
          <p:nvPr/>
        </p:nvSpPr>
        <p:spPr>
          <a:xfrm>
            <a:off x="3993354" y="1414275"/>
            <a:ext cx="60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8854365" y="1406050"/>
            <a:ext cx="558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5281617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5703986" y="1653454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7511028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7467112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9962494" y="1644745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9918578" y="1909975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10384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10262567" y="1913736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7385025" y="2243525"/>
            <a:ext cx="31176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7761863" y="22469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7232196" y="2450095"/>
            <a:ext cx="112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 &amp; CEOS WP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50437" y="2687741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72205" y="2796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ROADMAPS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3359865" y="2809585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3747202" y="2813057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ROADMAP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5298888" y="2676060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3371150" y="3040250"/>
            <a:ext cx="26472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3523650" y="3049525"/>
            <a:ext cx="229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AFOLU 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3364216" y="3319038"/>
            <a:ext cx="7138500" cy="197400"/>
          </a:xfrm>
          <a:prstGeom prst="chevron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4796585" y="3322510"/>
            <a:ext cx="398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AQUATIC CARBON ROADMAP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7167378" y="3049039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 CHAIR TO ENSURE LINKAGES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59146" y="35760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72205" y="36846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IMEO &amp; G3W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3368575" y="3654315"/>
            <a:ext cx="10659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3120184" y="366649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4638239" y="3645506"/>
            <a:ext cx="5864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6166699" y="3654775"/>
            <a:ext cx="31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IMEO &amp; G3W TOPICS/challenges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80909" y="449042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72205" y="449911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72205" y="460780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1509267" y="4577425"/>
            <a:ext cx="7416900" cy="1920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3954434" y="4577425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RESPONSE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8216645" y="4775098"/>
            <a:ext cx="1320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Mid-2025 for CEOS &amp; CGMS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76552" y="4965049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67848" y="4973741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67848" y="5082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ECV INVENTORY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1504910" y="5035667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3950077" y="5052048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6368662" y="5040018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8813829" y="50563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59140" y="5591894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6583071" y="5522650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CEOS WP ACTIONS  RE GST2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3996650" y="6071758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3157185" y="583064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INTEGRATED PLANNING FOR COP &amp; SBSTA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3554454" y="557506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PATHWAYS/TARGETS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430825" y="154925"/>
            <a:ext cx="792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i="0" lang="en-GB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Term Overview</a:t>
            </a:r>
            <a:endParaRPr b="1" i="0" sz="3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67850" y="40245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59146" y="40332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72205" y="41418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Best Practices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3368575" y="4111525"/>
            <a:ext cx="53346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5696726" y="4101525"/>
            <a:ext cx="206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GHG 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15"/>
          <p:cNvCxnSpPr/>
          <p:nvPr/>
        </p:nvCxnSpPr>
        <p:spPr>
          <a:xfrm>
            <a:off x="5402850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260" name="Google Shape;260;p15"/>
          <p:cNvCxnSpPr/>
          <p:nvPr/>
        </p:nvCxnSpPr>
        <p:spPr>
          <a:xfrm>
            <a:off x="5817588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261" name="Google Shape;261;p15"/>
          <p:cNvSpPr/>
          <p:nvPr/>
        </p:nvSpPr>
        <p:spPr>
          <a:xfrm>
            <a:off x="8703150" y="4107050"/>
            <a:ext cx="2198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8629050" y="41163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UKSA COP-30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10765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10643567" y="1913736"/>
            <a:ext cx="46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COP-30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5581690" y="1926801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5237701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15"/>
          <p:cNvCxnSpPr/>
          <p:nvPr/>
        </p:nvCxnSpPr>
        <p:spPr>
          <a:xfrm>
            <a:off x="76251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268" name="Google Shape;268;p15"/>
          <p:cNvCxnSpPr/>
          <p:nvPr/>
        </p:nvCxnSpPr>
        <p:spPr>
          <a:xfrm>
            <a:off x="100773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269" name="Google Shape;269;p15"/>
          <p:cNvSpPr/>
          <p:nvPr/>
        </p:nvSpPr>
        <p:spPr>
          <a:xfrm>
            <a:off x="41450" y="2250200"/>
            <a:ext cx="11369100" cy="403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GST Portal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751" y="1235225"/>
            <a:ext cx="9403750" cy="51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