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Montserrat"/>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hqUBy9Hb5yTn2bpbIpgVevyQkY7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Montserrat-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Montserrat-bold.fntdata"/><Relationship Id="rId6" Type="http://schemas.openxmlformats.org/officeDocument/2006/relationships/slide" Target="slides/slide2.xml"/><Relationship Id="rId18" Type="http://schemas.openxmlformats.org/officeDocument/2006/relationships/font" Target="fonts/Montserrat-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342900" rtl="0" algn="l">
              <a:lnSpc>
                <a:spcPct val="140000"/>
              </a:lnSpc>
              <a:spcBef>
                <a:spcPts val="0"/>
              </a:spcBef>
              <a:spcAft>
                <a:spcPts val="1800"/>
              </a:spcAft>
              <a:buClr>
                <a:schemeClr val="dk1"/>
              </a:buClr>
              <a:buSzPts val="1800"/>
              <a:buFont typeface="Noto Sans Symbols"/>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342900" rtl="0" algn="l">
              <a:lnSpc>
                <a:spcPct val="140000"/>
              </a:lnSpc>
              <a:spcBef>
                <a:spcPts val="0"/>
              </a:spcBef>
              <a:spcAft>
                <a:spcPts val="1800"/>
              </a:spcAft>
              <a:buClr>
                <a:schemeClr val="dk1"/>
              </a:buClr>
              <a:buSzPts val="1800"/>
              <a:buFont typeface="Noto Sans Symbols"/>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15900" lvl="1" marL="800100" rtl="0" algn="l">
              <a:lnSpc>
                <a:spcPct val="110000"/>
              </a:lnSpc>
              <a:spcBef>
                <a:spcPts val="1000"/>
              </a:spcBef>
              <a:spcAft>
                <a:spcPts val="600"/>
              </a:spcAft>
              <a:buClr>
                <a:schemeClr val="dk1"/>
              </a:buClr>
              <a:buSzPts val="2000"/>
              <a:buFont typeface="Noto Sans Symbols"/>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342900" rtl="0" algn="l">
              <a:lnSpc>
                <a:spcPct val="140000"/>
              </a:lnSpc>
              <a:spcBef>
                <a:spcPts val="0"/>
              </a:spcBef>
              <a:spcAft>
                <a:spcPts val="1800"/>
              </a:spcAft>
              <a:buClr>
                <a:schemeClr val="dk1"/>
              </a:buClr>
              <a:buSzPts val="1800"/>
              <a:buFont typeface="Noto Sans Symbols"/>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3.png"/><Relationship Id="rId6"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5"/>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5"/>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5"/>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5"/>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5"/>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5"/>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5"/>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5"/>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15"/>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1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1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1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1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16"/>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38</a:t>
            </a:r>
            <a:r>
              <a:rPr b="1" baseline="30000" i="0" lang="en-US" sz="1400" u="none" cap="none" strike="noStrike">
                <a:solidFill>
                  <a:schemeClr val="accent1"/>
                </a:solidFill>
                <a:latin typeface="Montserrat"/>
                <a:ea typeface="Montserrat"/>
                <a:cs typeface="Montserrat"/>
                <a:sym typeface="Montserrat"/>
              </a:rPr>
              <a:t>th</a:t>
            </a:r>
            <a:r>
              <a:rPr b="1" i="0" lang="en-US" sz="1400" u="none" cap="none" strike="noStrike">
                <a:solidFill>
                  <a:schemeClr val="accent1"/>
                </a:solidFill>
                <a:latin typeface="Montserrat"/>
                <a:ea typeface="Montserrat"/>
                <a:cs typeface="Montserrat"/>
                <a:sym typeface="Montserrat"/>
              </a:rPr>
              <a:t> CEOS Plenary, 23-24 October 2024</a:t>
            </a:r>
            <a:endParaRPr b="1" i="0" sz="1400" u="none" cap="none" strike="noStrike">
              <a:solidFill>
                <a:schemeClr val="accent1"/>
              </a:solidFill>
              <a:latin typeface="Montserrat"/>
              <a:ea typeface="Montserrat"/>
              <a:cs typeface="Montserrat"/>
              <a:sym typeface="Montserrat"/>
            </a:endParaRPr>
          </a:p>
        </p:txBody>
      </p:sp>
      <p:sp>
        <p:nvSpPr>
          <p:cNvPr id="29" name="Google Shape;29;p16"/>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4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1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28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1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1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1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1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17"/>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17"/>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1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1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17"/>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38</a:t>
            </a:r>
            <a:r>
              <a:rPr b="1" baseline="30000" i="0" lang="en-US" sz="1400" u="none" cap="none" strike="noStrike">
                <a:solidFill>
                  <a:schemeClr val="accent1"/>
                </a:solidFill>
                <a:latin typeface="Montserrat"/>
                <a:ea typeface="Montserrat"/>
                <a:cs typeface="Montserrat"/>
                <a:sym typeface="Montserrat"/>
              </a:rPr>
              <a:t>th</a:t>
            </a:r>
            <a:r>
              <a:rPr b="1" i="0" lang="en-US" sz="1400" u="none" cap="none" strike="noStrike">
                <a:solidFill>
                  <a:schemeClr val="accent1"/>
                </a:solidFill>
                <a:latin typeface="Montserrat"/>
                <a:ea typeface="Montserrat"/>
                <a:cs typeface="Montserrat"/>
                <a:sym typeface="Montserrat"/>
              </a:rPr>
              <a:t> CEOS Plenary, 23-24 October 2024</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1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1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1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1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1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1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1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18"/>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38</a:t>
            </a:r>
            <a:r>
              <a:rPr b="1" baseline="30000" i="0" lang="en-US" sz="1400" u="none" cap="none" strike="noStrike">
                <a:solidFill>
                  <a:schemeClr val="accent1"/>
                </a:solidFill>
                <a:latin typeface="Montserrat"/>
                <a:ea typeface="Montserrat"/>
                <a:cs typeface="Montserrat"/>
                <a:sym typeface="Montserrat"/>
              </a:rPr>
              <a:t>th</a:t>
            </a:r>
            <a:r>
              <a:rPr b="1" i="0" lang="en-US" sz="1400" u="none" cap="none" strike="noStrike">
                <a:solidFill>
                  <a:schemeClr val="accent1"/>
                </a:solidFill>
                <a:latin typeface="Montserrat"/>
                <a:ea typeface="Montserrat"/>
                <a:cs typeface="Montserrat"/>
                <a:sym typeface="Montserrat"/>
              </a:rPr>
              <a:t> CEOS Plenary, 23-24 October 2024</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1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1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1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1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1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19"/>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19"/>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1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1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19"/>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38</a:t>
            </a:r>
            <a:r>
              <a:rPr b="1" baseline="30000" i="0" lang="en-US" sz="1400" u="none" cap="none" strike="noStrike">
                <a:solidFill>
                  <a:schemeClr val="accent1"/>
                </a:solidFill>
                <a:latin typeface="Montserrat"/>
                <a:ea typeface="Montserrat"/>
                <a:cs typeface="Montserrat"/>
                <a:sym typeface="Montserrat"/>
              </a:rPr>
              <a:t>th</a:t>
            </a:r>
            <a:r>
              <a:rPr b="1" i="0" lang="en-US" sz="1400" u="none" cap="none" strike="noStrike">
                <a:solidFill>
                  <a:schemeClr val="accent1"/>
                </a:solidFill>
                <a:latin typeface="Montserrat"/>
                <a:ea typeface="Montserrat"/>
                <a:cs typeface="Montserrat"/>
                <a:sym typeface="Montserrat"/>
              </a:rPr>
              <a:t> CEOS Plenary, 23-24 October 2024</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4"/>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4"/>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176050" y="683172"/>
            <a:ext cx="8035800" cy="3465378"/>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lt1"/>
              </a:buClr>
              <a:buSzPts val="8000"/>
              <a:buFont typeface="Arial"/>
              <a:buNone/>
            </a:pPr>
            <a:r>
              <a:rPr lang="en-US" sz="4800"/>
              <a:t>First UNFCCC Global Stocktake (GST) Lessons Learned Study</a:t>
            </a:r>
            <a:endParaRPr i="1" sz="4800">
              <a:latin typeface="Montserrat"/>
              <a:ea typeface="Montserrat"/>
              <a:cs typeface="Montserrat"/>
              <a:sym typeface="Montserrat"/>
            </a:endParaRPr>
          </a:p>
        </p:txBody>
      </p:sp>
      <p:sp>
        <p:nvSpPr>
          <p:cNvPr id="67" name="Google Shape;67;p1"/>
          <p:cNvSpPr/>
          <p:nvPr/>
        </p:nvSpPr>
        <p:spPr>
          <a:xfrm>
            <a:off x="7966364" y="4148557"/>
            <a:ext cx="4139544" cy="26052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Wenying Su, NASA</a:t>
            </a:r>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WGClimate Vice-Chair</a:t>
            </a:r>
            <a:endParaRPr b="0" i="0" sz="22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Agenda Item 4.2</a:t>
            </a:r>
            <a:endParaRPr b="0" i="0" sz="22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38</a:t>
            </a:r>
            <a:r>
              <a:rPr b="1" baseline="30000" i="0" lang="en-US" sz="2200" u="none" cap="none" strike="noStrike">
                <a:solidFill>
                  <a:schemeClr val="accent1"/>
                </a:solidFill>
                <a:latin typeface="Montserrat"/>
                <a:ea typeface="Montserrat"/>
                <a:cs typeface="Montserrat"/>
                <a:sym typeface="Montserrat"/>
              </a:rPr>
              <a:t>th</a:t>
            </a:r>
            <a:r>
              <a:rPr b="1" i="0" lang="en-US" sz="2200" u="none" cap="none" strike="noStrike">
                <a:solidFill>
                  <a:schemeClr val="accent1"/>
                </a:solidFill>
                <a:latin typeface="Montserrat"/>
                <a:ea typeface="Montserrat"/>
                <a:cs typeface="Montserrat"/>
                <a:sym typeface="Montserrat"/>
              </a:rPr>
              <a:t> CEOS Plenary, Montreal, Canada</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23</a:t>
            </a:r>
            <a:r>
              <a:rPr b="1" baseline="30000" i="0" lang="en-US" sz="2200" u="none" cap="none" strike="noStrike">
                <a:solidFill>
                  <a:schemeClr val="accent1"/>
                </a:solidFill>
                <a:latin typeface="Montserrat"/>
                <a:ea typeface="Montserrat"/>
                <a:cs typeface="Montserrat"/>
                <a:sym typeface="Montserrat"/>
              </a:rPr>
              <a:t>rd</a:t>
            </a:r>
            <a:r>
              <a:rPr b="1" i="0" lang="en-US" sz="2200" u="none" cap="none" strike="noStrike">
                <a:solidFill>
                  <a:schemeClr val="accent1"/>
                </a:solidFill>
                <a:latin typeface="Montserrat"/>
                <a:ea typeface="Montserrat"/>
                <a:cs typeface="Montserrat"/>
                <a:sym typeface="Montserrat"/>
              </a:rPr>
              <a:t>-24</a:t>
            </a:r>
            <a:r>
              <a:rPr b="1" baseline="30000" i="0" lang="en-US" sz="2200" u="none" cap="none" strike="noStrike">
                <a:solidFill>
                  <a:schemeClr val="accent1"/>
                </a:solidFill>
                <a:latin typeface="Montserrat"/>
                <a:ea typeface="Montserrat"/>
                <a:cs typeface="Montserrat"/>
                <a:sym typeface="Montserrat"/>
              </a:rPr>
              <a:t>th </a:t>
            </a:r>
            <a:r>
              <a:rPr b="1" i="0" lang="en-US" sz="2200" u="none" cap="none" strike="noStrike">
                <a:solidFill>
                  <a:schemeClr val="accent1"/>
                </a:solidFill>
                <a:latin typeface="Montserrat"/>
                <a:ea typeface="Montserrat"/>
                <a:cs typeface="Montserrat"/>
                <a:sym typeface="Montserrat"/>
              </a:rPr>
              <a:t>October 2024</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0"/>
          <p:cNvSpPr txBox="1"/>
          <p:nvPr>
            <p:ph idx="1" type="body"/>
          </p:nvPr>
        </p:nvSpPr>
        <p:spPr>
          <a:xfrm>
            <a:off x="0" y="1097550"/>
            <a:ext cx="12192000" cy="4990734"/>
          </a:xfrm>
          <a:prstGeom prst="rect">
            <a:avLst/>
          </a:prstGeom>
          <a:noFill/>
          <a:ln>
            <a:noFill/>
          </a:ln>
        </p:spPr>
        <p:txBody>
          <a:bodyPr anchorCtr="0" anchor="t" bIns="45700" lIns="91425" spcFirstLastPara="1" rIns="91425" wrap="square" tIns="45700">
            <a:noAutofit/>
          </a:bodyPr>
          <a:lstStyle/>
          <a:p>
            <a:pPr indent="-342900" lvl="0" marL="342900" rtl="0" algn="l">
              <a:lnSpc>
                <a:spcPct val="130000"/>
              </a:lnSpc>
              <a:spcBef>
                <a:spcPts val="600"/>
              </a:spcBef>
              <a:spcAft>
                <a:spcPts val="0"/>
              </a:spcAft>
              <a:buSzPts val="2800"/>
              <a:buChar char="❖"/>
            </a:pPr>
            <a:r>
              <a:rPr lang="en-US" sz="2000">
                <a:solidFill>
                  <a:schemeClr val="dk1"/>
                </a:solidFill>
              </a:rPr>
              <a:t>R7: CEOS and CGMS to clearly communicate the benefits of space-based GHG data to the inventory community, highlighting their role in providing top-down quality assurance for assessing collective progress and supporting the Enhanced Transparency Framework (L3.2).</a:t>
            </a:r>
            <a:endParaRPr/>
          </a:p>
          <a:p>
            <a:pPr indent="-342900" lvl="0" marL="342900" rtl="0" algn="l">
              <a:lnSpc>
                <a:spcPct val="130000"/>
              </a:lnSpc>
              <a:spcBef>
                <a:spcPts val="1200"/>
              </a:spcBef>
              <a:spcAft>
                <a:spcPts val="0"/>
              </a:spcAft>
              <a:buSzPts val="2800"/>
              <a:buChar char="❖"/>
            </a:pPr>
            <a:r>
              <a:rPr lang="en-US" sz="2000">
                <a:solidFill>
                  <a:schemeClr val="dk1"/>
                </a:solidFill>
              </a:rPr>
              <a:t>R8: CEOS and CGMS to emphasize the value of space-based GHG and AFOLU products in supporting national mitigation and adaption goals to national COP delegations, foster advocates for the RSO community at the decision-making level (L2.1 and L3.3).</a:t>
            </a:r>
            <a:endParaRPr/>
          </a:p>
          <a:p>
            <a:pPr indent="-342900" lvl="0" marL="342900" rtl="0" algn="l">
              <a:lnSpc>
                <a:spcPct val="130000"/>
              </a:lnSpc>
              <a:spcBef>
                <a:spcPts val="1200"/>
              </a:spcBef>
              <a:spcAft>
                <a:spcPts val="0"/>
              </a:spcAft>
              <a:buSzPts val="2800"/>
              <a:buChar char="❖"/>
            </a:pPr>
            <a:r>
              <a:rPr lang="en-US" sz="2000">
                <a:solidFill>
                  <a:schemeClr val="dk1"/>
                </a:solidFill>
              </a:rPr>
              <a:t>R9: </a:t>
            </a:r>
            <a:r>
              <a:rPr lang="en-US" sz="2000"/>
              <a:t>CEOS and CGMS will identify space-based products that support GST adaptation and mitigation objectives and develop presentation and capacity-building materials that highlight the role of space-based observations in achieving the Paris Agreement objectives.</a:t>
            </a:r>
            <a:r>
              <a:rPr lang="en-US" sz="2000">
                <a:solidFill>
                  <a:schemeClr val="dk1"/>
                </a:solidFill>
              </a:rPr>
              <a:t>(L3.2 and L3.3). </a:t>
            </a:r>
            <a:endParaRPr/>
          </a:p>
          <a:p>
            <a:pPr indent="0" lvl="0" marL="0" rtl="0" algn="l">
              <a:lnSpc>
                <a:spcPct val="130000"/>
              </a:lnSpc>
              <a:spcBef>
                <a:spcPts val="1200"/>
              </a:spcBef>
              <a:spcAft>
                <a:spcPts val="0"/>
              </a:spcAft>
              <a:buSzPts val="2800"/>
              <a:buNone/>
            </a:pPr>
            <a:r>
              <a:t/>
            </a:r>
            <a:endParaRPr sz="2000">
              <a:solidFill>
                <a:schemeClr val="dk1"/>
              </a:solidFill>
            </a:endParaRPr>
          </a:p>
          <a:p>
            <a:pPr indent="-228600" lvl="0" marL="457200" marR="0" rtl="0" algn="l">
              <a:lnSpc>
                <a:spcPct val="115000"/>
              </a:lnSpc>
              <a:spcBef>
                <a:spcPts val="1600"/>
              </a:spcBef>
              <a:spcAft>
                <a:spcPts val="0"/>
              </a:spcAft>
              <a:buClr>
                <a:schemeClr val="dk1"/>
              </a:buClr>
              <a:buSzPts val="2800"/>
              <a:buFont typeface="Montserrat"/>
              <a:buNone/>
            </a:pPr>
            <a:r>
              <a:t/>
            </a:r>
            <a:endParaRPr sz="2000">
              <a:solidFill>
                <a:schemeClr val="dk1"/>
              </a:solidFill>
            </a:endParaRPr>
          </a:p>
        </p:txBody>
      </p:sp>
      <p:sp>
        <p:nvSpPr>
          <p:cNvPr id="121" name="Google Shape;121;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Recommendation on Addressing Communication Gaps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1"/>
          <p:cNvSpPr txBox="1"/>
          <p:nvPr>
            <p:ph idx="1" type="body"/>
          </p:nvPr>
        </p:nvSpPr>
        <p:spPr>
          <a:xfrm>
            <a:off x="10510" y="1055510"/>
            <a:ext cx="12192000" cy="5271718"/>
          </a:xfrm>
          <a:prstGeom prst="rect">
            <a:avLst/>
          </a:prstGeom>
          <a:noFill/>
          <a:ln>
            <a:noFill/>
          </a:ln>
        </p:spPr>
        <p:txBody>
          <a:bodyPr anchorCtr="0" anchor="t" bIns="45700" lIns="91425" spcFirstLastPara="1" rIns="91425" wrap="square" tIns="45700">
            <a:noAutofit/>
          </a:bodyPr>
          <a:lstStyle/>
          <a:p>
            <a:pPr indent="-342900" lvl="0" marL="342900" rtl="0" algn="l">
              <a:lnSpc>
                <a:spcPct val="130000"/>
              </a:lnSpc>
              <a:spcBef>
                <a:spcPts val="0"/>
              </a:spcBef>
              <a:spcAft>
                <a:spcPts val="0"/>
              </a:spcAft>
              <a:buClr>
                <a:schemeClr val="dk1"/>
              </a:buClr>
              <a:buSzPts val="1800"/>
              <a:buChar char="❖"/>
            </a:pPr>
            <a:r>
              <a:rPr i="0" lang="en-US" sz="2000" u="none" strike="noStrike">
                <a:solidFill>
                  <a:schemeClr val="dk1"/>
                </a:solidFill>
              </a:rPr>
              <a:t>R10: </a:t>
            </a:r>
            <a:r>
              <a:rPr lang="en-US" sz="2000"/>
              <a:t>WGClimate should establish a formal relationship and communication channel with the UNFCCC, designating the CEOS-CGMS WGClimate chair as the primary point of contact.</a:t>
            </a:r>
            <a:r>
              <a:rPr i="0" lang="en-US" sz="2000" u="none" strike="noStrike">
                <a:solidFill>
                  <a:schemeClr val="dk1"/>
                </a:solidFill>
              </a:rPr>
              <a:t> (L3.1)</a:t>
            </a:r>
            <a:endParaRPr sz="2000">
              <a:solidFill>
                <a:schemeClr val="dk1"/>
              </a:solidFill>
            </a:endParaRPr>
          </a:p>
          <a:p>
            <a:pPr indent="-330200" lvl="0" marL="914400" rtl="0" algn="l">
              <a:lnSpc>
                <a:spcPct val="130000"/>
              </a:lnSpc>
              <a:spcBef>
                <a:spcPts val="600"/>
              </a:spcBef>
              <a:spcAft>
                <a:spcPts val="0"/>
              </a:spcAft>
              <a:buSzPts val="1600"/>
              <a:buAutoNum type="alphaLcPeriod"/>
            </a:pPr>
            <a:r>
              <a:rPr lang="en-US" sz="1600"/>
              <a:t>WGClimate should contribute to the themes and agendas of UNFCCC COP and SBSTA events in collaboration with organizations like WMO and GCOS.</a:t>
            </a:r>
            <a:endParaRPr/>
          </a:p>
          <a:p>
            <a:pPr indent="-330200" lvl="0" marL="914400" rtl="0" algn="l">
              <a:lnSpc>
                <a:spcPct val="130000"/>
              </a:lnSpc>
              <a:spcBef>
                <a:spcPts val="600"/>
              </a:spcBef>
              <a:spcAft>
                <a:spcPts val="0"/>
              </a:spcAft>
              <a:buSzPts val="1600"/>
              <a:buAutoNum type="alphaLcPeriod"/>
            </a:pPr>
            <a:r>
              <a:rPr lang="en-US" sz="1600"/>
              <a:t>Request two badges from the UNFCCC to ensure annual attendance of WGClimate leadership at key events, such as Earth Information Day at COPs and the Bonn Climate Change Conference.</a:t>
            </a:r>
            <a:endParaRPr sz="1600">
              <a:solidFill>
                <a:schemeClr val="dk1"/>
              </a:solidFill>
            </a:endParaRPr>
          </a:p>
          <a:p>
            <a:pPr indent="-342900" lvl="0" marL="342900" rtl="0" algn="l">
              <a:lnSpc>
                <a:spcPct val="130000"/>
              </a:lnSpc>
              <a:spcBef>
                <a:spcPts val="600"/>
              </a:spcBef>
              <a:spcAft>
                <a:spcPts val="0"/>
              </a:spcAft>
              <a:buSzPts val="1800"/>
              <a:buChar char="❖"/>
            </a:pPr>
            <a:r>
              <a:rPr i="0" lang="en-US" sz="2000" u="none" strike="noStrike">
                <a:solidFill>
                  <a:schemeClr val="dk1"/>
                </a:solidFill>
              </a:rPr>
              <a:t>R11: </a:t>
            </a:r>
            <a:r>
              <a:rPr lang="en-US" sz="2000"/>
              <a:t>CEOS, alongside organizations like CGMS, WMO, GCOS, UNEP, GOOS, and IOC, </a:t>
            </a:r>
            <a:r>
              <a:rPr i="0" lang="en-US" sz="2000" u="none" strike="noStrike">
                <a:solidFill>
                  <a:schemeClr val="dk1"/>
                </a:solidFill>
              </a:rPr>
              <a:t>to consider a unified process for representing the RSO community at COP/SBSTA events</a:t>
            </a:r>
            <a:endParaRPr sz="2000">
              <a:solidFill>
                <a:schemeClr val="dk1"/>
              </a:solidFill>
            </a:endParaRPr>
          </a:p>
          <a:p>
            <a:pPr indent="-330200" lvl="0" marL="914400" rtl="0" algn="l">
              <a:lnSpc>
                <a:spcPct val="130000"/>
              </a:lnSpc>
              <a:spcBef>
                <a:spcPts val="600"/>
              </a:spcBef>
              <a:spcAft>
                <a:spcPts val="0"/>
              </a:spcAft>
              <a:buSzPts val="1600"/>
              <a:buAutoNum type="alphaLcPeriod"/>
            </a:pPr>
            <a:r>
              <a:rPr b="0" i="0" lang="en-US" sz="1600" u="none" strike="noStrike">
                <a:solidFill>
                  <a:schemeClr val="dk1"/>
                </a:solidFill>
              </a:rPr>
              <a:t>WGClimate is invited to participate in the WMO Climate Policy Advisors (CPA), chaired by Mr. Carlos Fuller (SBSTA chair in 2017-2018). </a:t>
            </a:r>
            <a:endParaRPr/>
          </a:p>
          <a:p>
            <a:pPr indent="-330200" lvl="0" marL="914400" rtl="0" algn="l">
              <a:lnSpc>
                <a:spcPct val="130000"/>
              </a:lnSpc>
              <a:spcBef>
                <a:spcPts val="600"/>
              </a:spcBef>
              <a:spcAft>
                <a:spcPts val="0"/>
              </a:spcAft>
              <a:buSzPts val="1600"/>
              <a:buAutoNum type="alphaLcPeriod"/>
            </a:pPr>
            <a:r>
              <a:rPr lang="en-US" sz="1600">
                <a:solidFill>
                  <a:schemeClr val="dk1"/>
                </a:solidFill>
              </a:rPr>
              <a:t>WGClimate and its GHG TT to collaborate with WMO G3W to provide inputs and presentations on GHG at UNFCCC meetings and events.</a:t>
            </a:r>
            <a:endParaRPr/>
          </a:p>
          <a:p>
            <a:pPr indent="-228600" lvl="0" marL="457200" marR="0" rtl="0" algn="l">
              <a:lnSpc>
                <a:spcPct val="115000"/>
              </a:lnSpc>
              <a:spcBef>
                <a:spcPts val="1600"/>
              </a:spcBef>
              <a:spcAft>
                <a:spcPts val="0"/>
              </a:spcAft>
              <a:buClr>
                <a:schemeClr val="dk1"/>
              </a:buClr>
              <a:buSzPts val="2800"/>
              <a:buFont typeface="Montserrat"/>
              <a:buNone/>
            </a:pPr>
            <a:r>
              <a:t/>
            </a:r>
            <a:endParaRPr/>
          </a:p>
        </p:txBody>
      </p:sp>
      <p:sp>
        <p:nvSpPr>
          <p:cNvPr id="127" name="Google Shape;127;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solidFill>
                  <a:schemeClr val="lt1"/>
                </a:solidFill>
              </a:rPr>
              <a:t>Recommendations on UNFCCC Engagement and Collaboration within RSO</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2"/>
          <p:cNvSpPr txBox="1"/>
          <p:nvPr>
            <p:ph idx="1" type="body"/>
          </p:nvPr>
        </p:nvSpPr>
        <p:spPr>
          <a:xfrm>
            <a:off x="0" y="1097550"/>
            <a:ext cx="12076386" cy="4662900"/>
          </a:xfrm>
          <a:prstGeom prst="rect">
            <a:avLst/>
          </a:prstGeom>
          <a:noFill/>
          <a:ln>
            <a:noFill/>
          </a:ln>
        </p:spPr>
        <p:txBody>
          <a:bodyPr anchorCtr="0" anchor="t" bIns="45700" lIns="91425" spcFirstLastPara="1" rIns="91425" wrap="square" tIns="45700">
            <a:noAutofit/>
          </a:bodyPr>
          <a:lstStyle/>
          <a:p>
            <a:pPr indent="-342900" lvl="0" marL="457200" rtl="0" algn="l">
              <a:lnSpc>
                <a:spcPct val="140000"/>
              </a:lnSpc>
              <a:spcBef>
                <a:spcPts val="600"/>
              </a:spcBef>
              <a:spcAft>
                <a:spcPts val="0"/>
              </a:spcAft>
              <a:buSzPts val="1800"/>
              <a:buChar char="❖"/>
            </a:pPr>
            <a:r>
              <a:rPr lang="en-US" sz="2000">
                <a:solidFill>
                  <a:schemeClr val="dk1"/>
                </a:solidFill>
                <a:latin typeface="Montserrat"/>
                <a:ea typeface="Montserrat"/>
                <a:cs typeface="Montserrat"/>
                <a:sym typeface="Montserrat"/>
              </a:rPr>
              <a:t>R12: CEOS and CGMS to establish and maintain relationships with IPCC. CEOS agencies to nominate scientists from the GHG TT and the AFOLU team to serve as the Coordinating Lead Authors, Lead Authors, and Review Editors for the IPCC AR7 (L2.1). </a:t>
            </a:r>
            <a:endParaRPr/>
          </a:p>
          <a:p>
            <a:pPr indent="-342900" lvl="0" marL="457200" rtl="0" algn="l">
              <a:lnSpc>
                <a:spcPct val="140000"/>
              </a:lnSpc>
              <a:spcBef>
                <a:spcPts val="1800"/>
              </a:spcBef>
              <a:spcAft>
                <a:spcPts val="0"/>
              </a:spcAft>
              <a:buSzPts val="1800"/>
              <a:buChar char="❖"/>
            </a:pPr>
            <a:r>
              <a:rPr lang="en-US" sz="2000">
                <a:solidFill>
                  <a:schemeClr val="dk1"/>
                </a:solidFill>
                <a:latin typeface="Montserrat"/>
                <a:ea typeface="Montserrat"/>
                <a:cs typeface="Montserrat"/>
                <a:sym typeface="Montserrat"/>
              </a:rPr>
              <a:t>R13: </a:t>
            </a:r>
            <a:r>
              <a:rPr lang="en-US" sz="2000">
                <a:solidFill>
                  <a:srgbClr val="000000"/>
                </a:solidFill>
                <a:latin typeface="Montserrat"/>
                <a:ea typeface="Montserrat"/>
                <a:cs typeface="Montserrat"/>
                <a:sym typeface="Montserrat"/>
              </a:rPr>
              <a:t>CEOS and CGMS to develop a long-term strategy to engage with the IPCC Task Force on National GHG Inventories and provide input into the anticipated next update of the National GHG Inventory Guidelines to optimize EO representation</a:t>
            </a:r>
            <a:r>
              <a:rPr lang="en-US" sz="2000">
                <a:latin typeface="Montserrat"/>
                <a:ea typeface="Montserrat"/>
                <a:cs typeface="Montserrat"/>
                <a:sym typeface="Montserrat"/>
              </a:rPr>
              <a:t> </a:t>
            </a:r>
            <a:r>
              <a:rPr lang="en-US" sz="2000">
                <a:solidFill>
                  <a:schemeClr val="dk1"/>
                </a:solidFill>
                <a:latin typeface="Montserrat"/>
                <a:ea typeface="Montserrat"/>
                <a:cs typeface="Montserrat"/>
                <a:sym typeface="Montserrat"/>
              </a:rPr>
              <a:t>(L2.2).</a:t>
            </a:r>
            <a:endParaRPr/>
          </a:p>
          <a:p>
            <a:pPr indent="-342900" lvl="0" marL="457200" rtl="0" algn="l">
              <a:lnSpc>
                <a:spcPct val="140000"/>
              </a:lnSpc>
              <a:spcBef>
                <a:spcPts val="1800"/>
              </a:spcBef>
              <a:spcAft>
                <a:spcPts val="0"/>
              </a:spcAft>
              <a:buSzPts val="1800"/>
              <a:buChar char="❖"/>
            </a:pPr>
            <a:r>
              <a:rPr lang="en-US" sz="2000">
                <a:solidFill>
                  <a:schemeClr val="dk1"/>
                </a:solidFill>
                <a:latin typeface="Montserrat"/>
                <a:ea typeface="Montserrat"/>
                <a:cs typeface="Montserrat"/>
                <a:sym typeface="Montserrat"/>
              </a:rPr>
              <a:t>R14: CEOS and CGMS to foster a closer collaboration among the GHG TT, AFOLU Team, and the Global Carbon Project to produce</a:t>
            </a:r>
            <a:r>
              <a:rPr lang="en-US" sz="2000">
                <a:latin typeface="Montserrat"/>
                <a:ea typeface="Montserrat"/>
                <a:cs typeface="Montserrat"/>
                <a:sym typeface="Montserrat"/>
              </a:rPr>
              <a:t> comprehensive national flux products and advocate for their inclusion in future GSTs</a:t>
            </a:r>
            <a:r>
              <a:rPr lang="en-US" sz="2000">
                <a:solidFill>
                  <a:schemeClr val="dk1"/>
                </a:solidFill>
                <a:latin typeface="Montserrat"/>
                <a:ea typeface="Montserrat"/>
                <a:cs typeface="Montserrat"/>
                <a:sym typeface="Montserrat"/>
              </a:rPr>
              <a:t> (L2.2). </a:t>
            </a:r>
            <a:endParaRPr/>
          </a:p>
          <a:p>
            <a:pPr indent="0" lvl="0" marL="114300" rtl="0" algn="l">
              <a:lnSpc>
                <a:spcPct val="100000"/>
              </a:lnSpc>
              <a:spcBef>
                <a:spcPts val="2200"/>
              </a:spcBef>
              <a:spcAft>
                <a:spcPts val="0"/>
              </a:spcAft>
              <a:buSzPts val="1800"/>
              <a:buNone/>
            </a:pPr>
            <a:r>
              <a:t/>
            </a:r>
            <a:endParaRPr sz="2000">
              <a:solidFill>
                <a:schemeClr val="dk1"/>
              </a:solidFill>
            </a:endParaRPr>
          </a:p>
        </p:txBody>
      </p:sp>
      <p:sp>
        <p:nvSpPr>
          <p:cNvPr id="133" name="Google Shape;133;p1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solidFill>
                  <a:schemeClr val="lt1"/>
                </a:solidFill>
              </a:rPr>
              <a:t>Recommendations for Engagement with Other Organizations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3"/>
          <p:cNvSpPr txBox="1"/>
          <p:nvPr>
            <p:ph idx="1" type="body"/>
          </p:nvPr>
        </p:nvSpPr>
        <p:spPr>
          <a:xfrm>
            <a:off x="88021" y="1105272"/>
            <a:ext cx="12015900" cy="5271300"/>
          </a:xfrm>
          <a:prstGeom prst="rect">
            <a:avLst/>
          </a:prstGeom>
          <a:noFill/>
          <a:ln>
            <a:noFill/>
          </a:ln>
        </p:spPr>
        <p:txBody>
          <a:bodyPr anchorCtr="0" anchor="t" bIns="45700" lIns="91425" spcFirstLastPara="1" rIns="91425" wrap="square" tIns="45700">
            <a:noAutofit/>
          </a:bodyPr>
          <a:lstStyle/>
          <a:p>
            <a:pPr indent="0" lvl="0" marL="50800" rtl="0" algn="l">
              <a:lnSpc>
                <a:spcPct val="115000"/>
              </a:lnSpc>
              <a:spcBef>
                <a:spcPts val="1000"/>
              </a:spcBef>
              <a:spcAft>
                <a:spcPts val="0"/>
              </a:spcAft>
              <a:buSzPts val="2800"/>
              <a:buNone/>
            </a:pPr>
            <a:r>
              <a:rPr lang="en-US"/>
              <a:t>Summary</a:t>
            </a:r>
            <a:endParaRPr/>
          </a:p>
          <a:p>
            <a:pPr indent="-361950" lvl="0" marL="457200" marR="0" rtl="0" algn="l">
              <a:lnSpc>
                <a:spcPct val="115000"/>
              </a:lnSpc>
              <a:spcBef>
                <a:spcPts val="1000"/>
              </a:spcBef>
              <a:spcAft>
                <a:spcPts val="0"/>
              </a:spcAft>
              <a:buClr>
                <a:schemeClr val="dk1"/>
              </a:buClr>
              <a:buSzPts val="2100"/>
              <a:buFont typeface="Montserrat"/>
              <a:buChar char="❖"/>
            </a:pPr>
            <a:r>
              <a:rPr lang="en-US" sz="2000"/>
              <a:t>The lessons learned from GST1 were categorized into three key areas, accompanied by recommendations aimed at improving the integration of EO data in future GSTs.</a:t>
            </a:r>
            <a:endParaRPr sz="800"/>
          </a:p>
          <a:p>
            <a:pPr indent="0" lvl="0" marL="50800" rtl="0" algn="l">
              <a:lnSpc>
                <a:spcPct val="115000"/>
              </a:lnSpc>
              <a:spcBef>
                <a:spcPts val="1000"/>
              </a:spcBef>
              <a:spcAft>
                <a:spcPts val="0"/>
              </a:spcAft>
              <a:buSzPts val="2800"/>
              <a:buNone/>
            </a:pPr>
            <a:r>
              <a:rPr lang="en-US"/>
              <a:t>Request</a:t>
            </a:r>
            <a:endParaRPr/>
          </a:p>
          <a:p>
            <a:pPr indent="-361950" lvl="0" marL="457200" marR="0" rtl="0" algn="l">
              <a:lnSpc>
                <a:spcPct val="115000"/>
              </a:lnSpc>
              <a:spcBef>
                <a:spcPts val="1000"/>
              </a:spcBef>
              <a:spcAft>
                <a:spcPts val="0"/>
              </a:spcAft>
              <a:buClr>
                <a:schemeClr val="dk1"/>
              </a:buClr>
              <a:buSzPts val="2100"/>
              <a:buFont typeface="Montserrat"/>
              <a:buChar char="❖"/>
            </a:pPr>
            <a:r>
              <a:rPr lang="en-US" sz="2000"/>
              <a:t>We invite your feedback on these lessons learned and recommendations. </a:t>
            </a:r>
            <a:endParaRPr/>
          </a:p>
          <a:p>
            <a:pPr indent="-361950" lvl="0" marL="457200" marR="0" rtl="0" algn="l">
              <a:lnSpc>
                <a:spcPct val="115000"/>
              </a:lnSpc>
              <a:spcBef>
                <a:spcPts val="1000"/>
              </a:spcBef>
              <a:spcAft>
                <a:spcPts val="0"/>
              </a:spcAft>
              <a:buClr>
                <a:schemeClr val="dk1"/>
              </a:buClr>
              <a:buSzPts val="2100"/>
              <a:buFont typeface="Montserrat"/>
              <a:buChar char="❖"/>
            </a:pPr>
            <a:r>
              <a:rPr lang="en-US" sz="2000"/>
              <a:t>If any of these recommendations have already been implemented within your program, we would appreciate it if you could share the outcomes with us.</a:t>
            </a:r>
            <a:endParaRPr sz="800"/>
          </a:p>
          <a:p>
            <a:pPr indent="0" lvl="0" marL="50800" rtl="0" algn="l">
              <a:lnSpc>
                <a:spcPct val="115000"/>
              </a:lnSpc>
              <a:spcBef>
                <a:spcPts val="1000"/>
              </a:spcBef>
              <a:spcAft>
                <a:spcPts val="0"/>
              </a:spcAft>
              <a:buSzPts val="2800"/>
              <a:buNone/>
            </a:pPr>
            <a:r>
              <a:rPr lang="en-US"/>
              <a:t>Plan</a:t>
            </a:r>
            <a:endParaRPr/>
          </a:p>
          <a:p>
            <a:pPr indent="-361950" lvl="0" marL="457200" marR="0" rtl="0" algn="l">
              <a:lnSpc>
                <a:spcPct val="115000"/>
              </a:lnSpc>
              <a:spcBef>
                <a:spcPts val="1000"/>
              </a:spcBef>
              <a:spcAft>
                <a:spcPts val="0"/>
              </a:spcAft>
              <a:buClr>
                <a:schemeClr val="dk1"/>
              </a:buClr>
              <a:buSzPts val="2100"/>
              <a:buFont typeface="Montserrat"/>
              <a:buChar char="❖"/>
            </a:pPr>
            <a:r>
              <a:rPr lang="en-US" sz="2000"/>
              <a:t>WGClimate, in collaboration with the SIT Chair team, will summarize the lessons learned and recommendations in a concise report for endorsement at SIT-40. </a:t>
            </a:r>
            <a:endParaRPr/>
          </a:p>
          <a:p>
            <a:pPr indent="-361950" lvl="0" marL="457200" marR="0" rtl="0" algn="l">
              <a:lnSpc>
                <a:spcPct val="115000"/>
              </a:lnSpc>
              <a:spcBef>
                <a:spcPts val="1000"/>
              </a:spcBef>
              <a:spcAft>
                <a:spcPts val="0"/>
              </a:spcAft>
              <a:buClr>
                <a:schemeClr val="dk1"/>
              </a:buClr>
              <a:buSzPts val="2100"/>
              <a:buFont typeface="Montserrat"/>
              <a:buChar char="❖"/>
            </a:pPr>
            <a:r>
              <a:rPr lang="en-US" sz="2000"/>
              <a:t>WGClimate will support the SIT Chair to update the CEOS GST strategy in 2025.</a:t>
            </a:r>
            <a:endParaRPr/>
          </a:p>
        </p:txBody>
      </p:sp>
      <p:sp>
        <p:nvSpPr>
          <p:cNvPr id="139" name="Google Shape;139;p13"/>
          <p:cNvSpPr txBox="1"/>
          <p:nvPr>
            <p:ph type="title"/>
          </p:nvPr>
        </p:nvSpPr>
        <p:spPr>
          <a:xfrm>
            <a:off x="201398" y="9988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Summary and Request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ph idx="1" type="body"/>
          </p:nvPr>
        </p:nvSpPr>
        <p:spPr>
          <a:xfrm>
            <a:off x="176048" y="1064410"/>
            <a:ext cx="11495400" cy="4662900"/>
          </a:xfrm>
          <a:prstGeom prst="rect">
            <a:avLst/>
          </a:prstGeom>
          <a:noFill/>
          <a:ln>
            <a:noFill/>
          </a:ln>
        </p:spPr>
        <p:txBody>
          <a:bodyPr anchorCtr="0" anchor="t" bIns="45700" lIns="91425" spcFirstLastPara="1" rIns="91425" wrap="square" tIns="45700">
            <a:noAutofit/>
          </a:bodyPr>
          <a:lstStyle/>
          <a:p>
            <a:pPr indent="-406400" lvl="0" marL="457200" rtl="0" algn="l">
              <a:lnSpc>
                <a:spcPct val="130000"/>
              </a:lnSpc>
              <a:spcBef>
                <a:spcPts val="0"/>
              </a:spcBef>
              <a:spcAft>
                <a:spcPts val="0"/>
              </a:spcAft>
              <a:buSzPts val="2800"/>
              <a:buChar char="❖"/>
            </a:pPr>
            <a:r>
              <a:rPr lang="en-US" sz="2200">
                <a:latin typeface="Montserrat"/>
                <a:ea typeface="Montserrat"/>
                <a:cs typeface="Montserrat"/>
                <a:sym typeface="Montserrat"/>
              </a:rPr>
              <a:t>Climate policy impact is one of the JAXA SIT Chair term priorities</a:t>
            </a:r>
            <a:endParaRPr/>
          </a:p>
          <a:p>
            <a:pPr indent="-406400" lvl="0" marL="457200" rtl="0" algn="l">
              <a:lnSpc>
                <a:spcPct val="130000"/>
              </a:lnSpc>
              <a:spcBef>
                <a:spcPts val="1200"/>
              </a:spcBef>
              <a:spcAft>
                <a:spcPts val="0"/>
              </a:spcAft>
              <a:buSzPts val="2800"/>
              <a:buChar char="❖"/>
            </a:pPr>
            <a:r>
              <a:rPr lang="en-US" sz="2200">
                <a:solidFill>
                  <a:srgbClr val="000000"/>
                </a:solidFill>
                <a:latin typeface="Montserrat"/>
                <a:ea typeface="Montserrat"/>
                <a:cs typeface="Montserrat"/>
                <a:sym typeface="Montserrat"/>
              </a:rPr>
              <a:t>The objective is for CEOS to explore both the challenges and opportunities in maximizing the impact of CEOS agency data</a:t>
            </a:r>
            <a:r>
              <a:rPr lang="en-US" sz="2200">
                <a:latin typeface="Montserrat"/>
                <a:ea typeface="Montserrat"/>
                <a:cs typeface="Montserrat"/>
                <a:sym typeface="Montserrat"/>
              </a:rPr>
              <a:t>  in the key climate policy processes (e.g., GST of the Paris Agreement)</a:t>
            </a:r>
            <a:endParaRPr/>
          </a:p>
          <a:p>
            <a:pPr indent="-406400" lvl="0" marL="457200" rtl="0" algn="l">
              <a:lnSpc>
                <a:spcPct val="130000"/>
              </a:lnSpc>
              <a:spcBef>
                <a:spcPts val="1200"/>
              </a:spcBef>
              <a:spcAft>
                <a:spcPts val="0"/>
              </a:spcAft>
              <a:buSzPts val="2800"/>
              <a:buChar char="❖"/>
            </a:pPr>
            <a:r>
              <a:rPr lang="en-US" sz="2200">
                <a:latin typeface="Montserrat"/>
                <a:ea typeface="Montserrat"/>
                <a:cs typeface="Montserrat"/>
                <a:sym typeface="Montserrat"/>
              </a:rPr>
              <a:t>With the GST1 behind us, it’s time to reflect on whether our current relationship and activities are optimal for enhanced uptake of CEOS agency data in future GSTs</a:t>
            </a:r>
            <a:endParaRPr/>
          </a:p>
          <a:p>
            <a:pPr indent="-406400" lvl="0" marL="457200" rtl="0" algn="l">
              <a:lnSpc>
                <a:spcPct val="130000"/>
              </a:lnSpc>
              <a:spcBef>
                <a:spcPts val="1200"/>
              </a:spcBef>
              <a:spcAft>
                <a:spcPts val="1200"/>
              </a:spcAft>
              <a:buSzPts val="2800"/>
              <a:buChar char="❖"/>
            </a:pPr>
            <a:r>
              <a:rPr lang="en-US" sz="2200">
                <a:latin typeface="Montserrat"/>
                <a:ea typeface="Montserrat"/>
                <a:cs typeface="Montserrat"/>
                <a:sym typeface="Montserrat"/>
              </a:rPr>
              <a:t>At SIT-39 in Tokyo, the SIT Chair tasked Working Group on Climate (WGClimate) to lead a review, aiming to identify the lessons learned from our engagement in GST1.</a:t>
            </a:r>
            <a:endParaRPr/>
          </a:p>
        </p:txBody>
      </p:sp>
      <p:sp>
        <p:nvSpPr>
          <p:cNvPr id="73" name="Google Shape;73;p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4000"/>
              <a:t>Climate Policy Impact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idx="1" type="body"/>
          </p:nvPr>
        </p:nvSpPr>
        <p:spPr>
          <a:xfrm>
            <a:off x="21020" y="1059224"/>
            <a:ext cx="12170980" cy="4999922"/>
          </a:xfrm>
          <a:prstGeom prst="rect">
            <a:avLst/>
          </a:prstGeom>
          <a:noFill/>
          <a:ln>
            <a:noFill/>
          </a:ln>
        </p:spPr>
        <p:txBody>
          <a:bodyPr anchorCtr="0" anchor="t" bIns="45700" lIns="91425" spcFirstLastPara="1" rIns="91425" wrap="square" tIns="45700">
            <a:noAutofit/>
          </a:bodyPr>
          <a:lstStyle/>
          <a:p>
            <a:pPr indent="-406400" lvl="0" marL="457200" rtl="0" algn="l">
              <a:lnSpc>
                <a:spcPct val="130000"/>
              </a:lnSpc>
              <a:spcBef>
                <a:spcPts val="0"/>
              </a:spcBef>
              <a:spcAft>
                <a:spcPts val="0"/>
              </a:spcAft>
              <a:buSzPts val="2800"/>
              <a:buChar char="❖"/>
            </a:pPr>
            <a:r>
              <a:rPr lang="en-US" sz="2000"/>
              <a:t>The pilot atmospheric CO2 and CH4 budgets delivered to the first Global Stocktake (GST1) were well received at the UNFCCC COP in 2021 and 2022. These were presented at the Earth Information Day (virtually in 2021) and various national and inter-governmental events.</a:t>
            </a:r>
            <a:endParaRPr/>
          </a:p>
          <a:p>
            <a:pPr indent="-406400" lvl="0" marL="457200" rtl="0" algn="l">
              <a:lnSpc>
                <a:spcPct val="130000"/>
              </a:lnSpc>
              <a:spcBef>
                <a:spcPts val="1200"/>
              </a:spcBef>
              <a:spcAft>
                <a:spcPts val="0"/>
              </a:spcAft>
              <a:buSzPts val="2800"/>
              <a:buChar char="❖"/>
            </a:pPr>
            <a:r>
              <a:rPr lang="en-US" sz="2000"/>
              <a:t>However, these top-down budgets were not widely utilized by the national inventory community to compile or validate inventories submitted to GST1.</a:t>
            </a:r>
            <a:endParaRPr/>
          </a:p>
          <a:p>
            <a:pPr indent="-406400" lvl="0" marL="457200" rtl="0" algn="l">
              <a:lnSpc>
                <a:spcPct val="130000"/>
              </a:lnSpc>
              <a:spcBef>
                <a:spcPts val="1200"/>
              </a:spcBef>
              <a:spcAft>
                <a:spcPts val="0"/>
              </a:spcAft>
              <a:buSzPts val="2800"/>
              <a:buChar char="❖"/>
            </a:pPr>
            <a:r>
              <a:rPr lang="en-US" sz="2000"/>
              <a:t>In response to a direct request from the SBSTA, CEOS, in collaboration with the WMO and GEO, developed the report titled “The Role of Systematic Earth Observations in the Global Stocktake” in early 2022.</a:t>
            </a:r>
            <a:endParaRPr/>
          </a:p>
          <a:p>
            <a:pPr indent="-406400" lvl="0" marL="457200" rtl="0" algn="l">
              <a:lnSpc>
                <a:spcPct val="130000"/>
              </a:lnSpc>
              <a:spcBef>
                <a:spcPts val="1200"/>
              </a:spcBef>
              <a:spcAft>
                <a:spcPts val="0"/>
              </a:spcAft>
              <a:buSzPts val="2800"/>
              <a:buChar char="❖"/>
            </a:pPr>
            <a:r>
              <a:rPr lang="en-US" sz="2000"/>
              <a:t>Despite the significance of space-based data, they currently play no formal role in key UNFCCC processes, such as national communications, biennial reports, transparency reports, NDCs, or adaptation communications required under the Paris Agreement.</a:t>
            </a:r>
            <a:endParaRPr/>
          </a:p>
          <a:p>
            <a:pPr indent="-228600" lvl="0" marL="457200" marR="0" rtl="0" algn="l">
              <a:lnSpc>
                <a:spcPct val="115000"/>
              </a:lnSpc>
              <a:spcBef>
                <a:spcPts val="2200"/>
              </a:spcBef>
              <a:spcAft>
                <a:spcPts val="0"/>
              </a:spcAft>
              <a:buClr>
                <a:schemeClr val="dk1"/>
              </a:buClr>
              <a:buSzPts val="2800"/>
              <a:buFont typeface="Montserrat"/>
              <a:buNone/>
            </a:pPr>
            <a:r>
              <a:t/>
            </a:r>
            <a:endParaRPr/>
          </a:p>
        </p:txBody>
      </p:sp>
      <p:sp>
        <p:nvSpPr>
          <p:cNvPr id="79" name="Google Shape;79;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800"/>
              <a:t>Background on Inputs to the GST Process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4"/>
          <p:cNvSpPr txBox="1"/>
          <p:nvPr>
            <p:ph idx="1" type="body"/>
          </p:nvPr>
        </p:nvSpPr>
        <p:spPr>
          <a:xfrm>
            <a:off x="176047" y="1243222"/>
            <a:ext cx="11823447" cy="4662900"/>
          </a:xfrm>
          <a:prstGeom prst="rect">
            <a:avLst/>
          </a:prstGeom>
          <a:noFill/>
          <a:ln>
            <a:noFill/>
          </a:ln>
        </p:spPr>
        <p:txBody>
          <a:bodyPr anchorCtr="0" anchor="t" bIns="45700" lIns="91425" spcFirstLastPara="1" rIns="91425" wrap="square" tIns="45700">
            <a:noAutofit/>
          </a:bodyPr>
          <a:lstStyle/>
          <a:p>
            <a:pPr indent="-514350" lvl="0" marL="514350" rtl="0" algn="l">
              <a:lnSpc>
                <a:spcPct val="150000"/>
              </a:lnSpc>
              <a:spcBef>
                <a:spcPts val="0"/>
              </a:spcBef>
              <a:spcAft>
                <a:spcPts val="0"/>
              </a:spcAft>
              <a:buClr>
                <a:schemeClr val="dk1"/>
              </a:buClr>
              <a:buSzPts val="2000"/>
              <a:buFont typeface="Arial"/>
              <a:buAutoNum type="arabicPeriod"/>
            </a:pPr>
            <a:r>
              <a:rPr lang="en-US" sz="2200"/>
              <a:t>Lessons Learned from inputs to the GST process, including  GHG flux datasets and Research and Systematic Observation (RSO) synthesis report.</a:t>
            </a:r>
            <a:endParaRPr/>
          </a:p>
          <a:p>
            <a:pPr indent="-514350" lvl="0" marL="514350" rtl="0" algn="l">
              <a:lnSpc>
                <a:spcPct val="150000"/>
              </a:lnSpc>
              <a:spcBef>
                <a:spcPts val="1000"/>
              </a:spcBef>
              <a:spcAft>
                <a:spcPts val="0"/>
              </a:spcAft>
              <a:buClr>
                <a:schemeClr val="dk1"/>
              </a:buClr>
              <a:buSzPts val="2000"/>
              <a:buFont typeface="Arial"/>
              <a:buAutoNum type="arabicPeriod"/>
            </a:pPr>
            <a:r>
              <a:rPr b="0" i="0" lang="en-US" sz="2200" u="none" strike="noStrike"/>
              <a:t>Lessons Learned from engagement with the UNFCCC (including COP) and</a:t>
            </a:r>
            <a:r>
              <a:rPr lang="en-US" sz="2200"/>
              <a:t> key stakeholders.</a:t>
            </a:r>
            <a:endParaRPr/>
          </a:p>
          <a:p>
            <a:pPr indent="-514350" lvl="0" marL="514350" rtl="0" algn="l">
              <a:lnSpc>
                <a:spcPct val="150000"/>
              </a:lnSpc>
              <a:spcBef>
                <a:spcPts val="1000"/>
              </a:spcBef>
              <a:spcAft>
                <a:spcPts val="0"/>
              </a:spcAft>
              <a:buClr>
                <a:schemeClr val="dk1"/>
              </a:buClr>
              <a:buSzPts val="2000"/>
              <a:buFont typeface="Arial"/>
              <a:buAutoNum type="arabicPeriod"/>
            </a:pPr>
            <a:r>
              <a:rPr lang="en-US" sz="2200"/>
              <a:t>Lessons learned regarding communication gaps and the need to address them.</a:t>
            </a:r>
            <a:endParaRPr/>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85" name="Google Shape;85;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800"/>
              <a:t>Lessons Learned </a:t>
            </a:r>
            <a:r>
              <a:rPr lang="en-US"/>
              <a:t>are</a:t>
            </a:r>
            <a:r>
              <a:rPr lang="en-US" sz="2800"/>
              <a:t> Categorized in Three Areas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txBox="1"/>
          <p:nvPr>
            <p:ph idx="1" type="body"/>
          </p:nvPr>
        </p:nvSpPr>
        <p:spPr>
          <a:xfrm>
            <a:off x="176047" y="1097549"/>
            <a:ext cx="11931869" cy="5103553"/>
          </a:xfrm>
          <a:prstGeom prst="rect">
            <a:avLst/>
          </a:prstGeom>
          <a:noFill/>
          <a:ln>
            <a:noFill/>
          </a:ln>
        </p:spPr>
        <p:txBody>
          <a:bodyPr anchorCtr="0" anchor="t" bIns="45700" lIns="91425" spcFirstLastPara="1" rIns="91425" wrap="square" tIns="45700">
            <a:noAutofit/>
          </a:bodyPr>
          <a:lstStyle/>
          <a:p>
            <a:pPr indent="-342900" lvl="0" marL="342900" rtl="0" algn="l">
              <a:lnSpc>
                <a:spcPct val="110000"/>
              </a:lnSpc>
              <a:spcBef>
                <a:spcPts val="1000"/>
              </a:spcBef>
              <a:spcAft>
                <a:spcPts val="0"/>
              </a:spcAft>
              <a:buClr>
                <a:schemeClr val="dk1"/>
              </a:buClr>
              <a:buSzPts val="2000"/>
              <a:buFont typeface="Noto Sans Symbols"/>
              <a:buChar char="❖"/>
            </a:pPr>
            <a:r>
              <a:rPr lang="en-US" sz="2200"/>
              <a:t>GHG flux datasets</a:t>
            </a:r>
            <a:endParaRPr/>
          </a:p>
          <a:p>
            <a:pPr indent="-342900" lvl="1" marL="800100" rtl="0" algn="l">
              <a:lnSpc>
                <a:spcPct val="110000"/>
              </a:lnSpc>
              <a:spcBef>
                <a:spcPts val="1600"/>
              </a:spcBef>
              <a:spcAft>
                <a:spcPts val="0"/>
              </a:spcAft>
              <a:buClr>
                <a:schemeClr val="dk1"/>
              </a:buClr>
              <a:buSzPts val="2000"/>
              <a:buFont typeface="Noto Sans Symbols"/>
              <a:buChar char="❖"/>
            </a:pPr>
            <a:r>
              <a:rPr lang="en-US" sz="2200"/>
              <a:t>L1.1: N</a:t>
            </a:r>
            <a:r>
              <a:rPr b="0" i="0" lang="en-US" sz="2200" u="none" strike="noStrike"/>
              <a:t>eed to reconcile GHG estimates between top-down and bottom-up approaches and better quantify uncertainties in both methods.</a:t>
            </a:r>
            <a:endParaRPr sz="2200"/>
          </a:p>
          <a:p>
            <a:pPr indent="-342900" lvl="1" marL="800100" rtl="0" algn="l">
              <a:lnSpc>
                <a:spcPct val="110000"/>
              </a:lnSpc>
              <a:spcBef>
                <a:spcPts val="1600"/>
              </a:spcBef>
              <a:spcAft>
                <a:spcPts val="0"/>
              </a:spcAft>
              <a:buClr>
                <a:schemeClr val="dk1"/>
              </a:buClr>
              <a:buSzPts val="2000"/>
              <a:buFont typeface="Noto Sans Symbols"/>
              <a:buChar char="❖"/>
            </a:pPr>
            <a:r>
              <a:rPr lang="en-US" sz="2200"/>
              <a:t>L1.2: Need to reduce the uncertainty in t</a:t>
            </a:r>
            <a:r>
              <a:rPr b="0" i="0" lang="en-US" sz="2200" u="none" strike="noStrike"/>
              <a:t>he top-down flux estimates for mid- and small-size countries.</a:t>
            </a:r>
            <a:endParaRPr/>
          </a:p>
          <a:p>
            <a:pPr indent="-215900" lvl="1" marL="800100" rtl="0" algn="l">
              <a:lnSpc>
                <a:spcPct val="110000"/>
              </a:lnSpc>
              <a:spcBef>
                <a:spcPts val="1600"/>
              </a:spcBef>
              <a:spcAft>
                <a:spcPts val="0"/>
              </a:spcAft>
              <a:buClr>
                <a:schemeClr val="dk1"/>
              </a:buClr>
              <a:buSzPts val="2000"/>
              <a:buFont typeface="Noto Sans Symbols"/>
              <a:buNone/>
            </a:pPr>
            <a:r>
              <a:t/>
            </a:r>
            <a:endParaRPr b="0" i="0" sz="2200" u="none" strike="noStrike"/>
          </a:p>
          <a:p>
            <a:pPr indent="-342900" lvl="0" marL="342900" rtl="0" algn="l">
              <a:lnSpc>
                <a:spcPct val="110000"/>
              </a:lnSpc>
              <a:spcBef>
                <a:spcPts val="1600"/>
              </a:spcBef>
              <a:spcAft>
                <a:spcPts val="0"/>
              </a:spcAft>
              <a:buClr>
                <a:schemeClr val="dk1"/>
              </a:buClr>
              <a:buSzPts val="2000"/>
              <a:buFont typeface="Noto Sans Symbols"/>
              <a:buChar char="❖"/>
            </a:pPr>
            <a:r>
              <a:rPr lang="en-US" sz="2200"/>
              <a:t>RSO synthesis report</a:t>
            </a:r>
            <a:endParaRPr/>
          </a:p>
          <a:p>
            <a:pPr indent="-342900" lvl="1" marL="800100" rtl="0" algn="l">
              <a:lnSpc>
                <a:spcPct val="110000"/>
              </a:lnSpc>
              <a:spcBef>
                <a:spcPts val="600"/>
              </a:spcBef>
              <a:spcAft>
                <a:spcPts val="600"/>
              </a:spcAft>
              <a:buClr>
                <a:schemeClr val="dk1"/>
              </a:buClr>
              <a:buSzPts val="2400"/>
              <a:buFont typeface="Noto Sans Symbols"/>
              <a:buChar char="❖"/>
            </a:pPr>
            <a:r>
              <a:rPr lang="en-US" sz="2200"/>
              <a:t>L1.3: Decision not to include the RSO inputs was made by the COP delegations, as the RSO community did not have a single champion among the COP delegations. </a:t>
            </a:r>
            <a:endParaRPr b="0" i="0" sz="2200" u="none" strike="noStrike"/>
          </a:p>
        </p:txBody>
      </p:sp>
      <p:sp>
        <p:nvSpPr>
          <p:cNvPr id="91" name="Google Shape;91;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Lessons Learned from Inputs to the GST process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6"/>
          <p:cNvSpPr txBox="1"/>
          <p:nvPr>
            <p:ph idx="1" type="body"/>
          </p:nvPr>
        </p:nvSpPr>
        <p:spPr>
          <a:xfrm>
            <a:off x="348300" y="1232712"/>
            <a:ext cx="11495400" cy="4662900"/>
          </a:xfrm>
          <a:prstGeom prst="rect">
            <a:avLst/>
          </a:prstGeom>
          <a:noFill/>
          <a:ln>
            <a:noFill/>
          </a:ln>
        </p:spPr>
        <p:txBody>
          <a:bodyPr anchorCtr="0" anchor="t" bIns="45700" lIns="91425" spcFirstLastPara="1" rIns="91425" wrap="square" tIns="45700">
            <a:noAutofit/>
          </a:bodyPr>
          <a:lstStyle/>
          <a:p>
            <a:pPr indent="-342900" lvl="0" marL="342900" rtl="0" algn="l">
              <a:lnSpc>
                <a:spcPct val="140000"/>
              </a:lnSpc>
              <a:spcBef>
                <a:spcPts val="0"/>
              </a:spcBef>
              <a:spcAft>
                <a:spcPts val="0"/>
              </a:spcAft>
              <a:buClr>
                <a:schemeClr val="dk1"/>
              </a:buClr>
              <a:buSzPts val="1800"/>
              <a:buFont typeface="Noto Sans Symbols"/>
              <a:buChar char="❖"/>
            </a:pPr>
            <a:r>
              <a:rPr lang="en-US" sz="2200"/>
              <a:t>L2.1: UNFCCC is the facilitator in the GST process and the COP delegations are the decision makers. CEOS worked very closely with UNFCCC points-of-contact who were strong advocates for the RSO community for the first GST, but did not have a close link with COP delegations to foster champions who can advocate for the RSO community.</a:t>
            </a:r>
            <a:endParaRPr sz="2200"/>
          </a:p>
          <a:p>
            <a:pPr indent="-342900" lvl="0" marL="342900" rtl="0" algn="l">
              <a:lnSpc>
                <a:spcPct val="140000"/>
              </a:lnSpc>
              <a:spcBef>
                <a:spcPts val="1800"/>
              </a:spcBef>
              <a:spcAft>
                <a:spcPts val="1800"/>
              </a:spcAft>
              <a:buClr>
                <a:schemeClr val="dk1"/>
              </a:buClr>
              <a:buSzPts val="1800"/>
              <a:buFont typeface="Noto Sans Symbols"/>
              <a:buChar char="❖"/>
            </a:pPr>
            <a:r>
              <a:rPr lang="en-US" sz="2200"/>
              <a:t>L2.2: Need to engage national inventory communities/compilers when developing the flux products. </a:t>
            </a:r>
            <a:endParaRPr sz="2200"/>
          </a:p>
        </p:txBody>
      </p:sp>
      <p:sp>
        <p:nvSpPr>
          <p:cNvPr id="97" name="Google Shape;97;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0" i="0" lang="en-US" u="none" strike="noStrike">
                <a:solidFill>
                  <a:schemeClr val="lt1"/>
                </a:solidFill>
              </a:rPr>
              <a:t>Lessons learned from </a:t>
            </a:r>
            <a:r>
              <a:rPr lang="en-US">
                <a:solidFill>
                  <a:schemeClr val="lt1"/>
                </a:solidFill>
              </a:rPr>
              <a:t>E</a:t>
            </a:r>
            <a:r>
              <a:rPr b="0" i="0" lang="en-US" u="none" strike="noStrike">
                <a:solidFill>
                  <a:schemeClr val="lt1"/>
                </a:solidFill>
              </a:rPr>
              <a:t>ngagement with UNFCCC (incl. COP) and Stakeholders</a:t>
            </a:r>
            <a:endParaRPr>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7"/>
          <p:cNvSpPr txBox="1"/>
          <p:nvPr>
            <p:ph idx="1" type="body"/>
          </p:nvPr>
        </p:nvSpPr>
        <p:spPr>
          <a:xfrm>
            <a:off x="176048" y="1274753"/>
            <a:ext cx="11495400" cy="4662900"/>
          </a:xfrm>
          <a:prstGeom prst="rect">
            <a:avLst/>
          </a:prstGeom>
          <a:noFill/>
          <a:ln>
            <a:noFill/>
          </a:ln>
        </p:spPr>
        <p:txBody>
          <a:bodyPr anchorCtr="0" anchor="t" bIns="45700" lIns="91425" spcFirstLastPara="1" rIns="91425" wrap="square" tIns="45700">
            <a:noAutofit/>
          </a:bodyPr>
          <a:lstStyle/>
          <a:p>
            <a:pPr indent="-342900" lvl="0" marL="342900" rtl="0" algn="l">
              <a:lnSpc>
                <a:spcPct val="130000"/>
              </a:lnSpc>
              <a:spcBef>
                <a:spcPts val="0"/>
              </a:spcBef>
              <a:spcAft>
                <a:spcPts val="0"/>
              </a:spcAft>
              <a:buSzPts val="2800"/>
              <a:buChar char="❖"/>
            </a:pPr>
            <a:r>
              <a:rPr lang="en-US" sz="2200"/>
              <a:t>L3.1: The GST process is still evolving and not fully understood, requiring close collaboration with the UNFCCC to stay informed. </a:t>
            </a:r>
            <a:endParaRPr/>
          </a:p>
          <a:p>
            <a:pPr indent="-342900" lvl="0" marL="342900" rtl="0" algn="l">
              <a:lnSpc>
                <a:spcPct val="130000"/>
              </a:lnSpc>
              <a:spcBef>
                <a:spcPts val="1800"/>
              </a:spcBef>
              <a:spcAft>
                <a:spcPts val="0"/>
              </a:spcAft>
              <a:buSzPts val="2800"/>
              <a:buChar char="❖"/>
            </a:pPr>
            <a:r>
              <a:rPr lang="en-US" sz="2200"/>
              <a:t>L3.2: National inventory compilers lack a full understanding of the top-down flux datasets and how to integrate them with the bottom-up data.  </a:t>
            </a:r>
            <a:endParaRPr/>
          </a:p>
          <a:p>
            <a:pPr indent="-342900" lvl="0" marL="342900" rtl="0" algn="l">
              <a:lnSpc>
                <a:spcPct val="130000"/>
              </a:lnSpc>
              <a:spcBef>
                <a:spcPts val="1800"/>
              </a:spcBef>
              <a:spcAft>
                <a:spcPts val="1800"/>
              </a:spcAft>
              <a:buSzPts val="2800"/>
              <a:buChar char="❖"/>
            </a:pPr>
            <a:r>
              <a:rPr lang="en-US" sz="2200"/>
              <a:t>L3.3: COP delegations are not fully aware of the capabilities of space-based observations.</a:t>
            </a:r>
            <a:endParaRPr/>
          </a:p>
        </p:txBody>
      </p:sp>
      <p:sp>
        <p:nvSpPr>
          <p:cNvPr id="103" name="Google Shape;103;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Lessons Learned to Address Communication Gaps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8"/>
          <p:cNvSpPr txBox="1"/>
          <p:nvPr>
            <p:ph idx="1" type="body"/>
          </p:nvPr>
        </p:nvSpPr>
        <p:spPr>
          <a:xfrm>
            <a:off x="130585" y="1097550"/>
            <a:ext cx="11930829" cy="4662900"/>
          </a:xfrm>
          <a:prstGeom prst="rect">
            <a:avLst/>
          </a:prstGeom>
          <a:noFill/>
          <a:ln>
            <a:noFill/>
          </a:ln>
        </p:spPr>
        <p:txBody>
          <a:bodyPr anchorCtr="0" anchor="t" bIns="45700" lIns="91425" spcFirstLastPara="1" rIns="91425" wrap="square" tIns="45700">
            <a:noAutofit/>
          </a:bodyPr>
          <a:lstStyle/>
          <a:p>
            <a:pPr indent="-342900" lvl="0" marL="342900" rtl="0" algn="l">
              <a:lnSpc>
                <a:spcPct val="130000"/>
              </a:lnSpc>
              <a:spcBef>
                <a:spcPts val="0"/>
              </a:spcBef>
              <a:spcAft>
                <a:spcPts val="0"/>
              </a:spcAft>
              <a:buSzPts val="1800"/>
              <a:buChar char="❖"/>
            </a:pPr>
            <a:r>
              <a:rPr lang="en-US" sz="2200">
                <a:solidFill>
                  <a:schemeClr val="dk1"/>
                </a:solidFill>
              </a:rPr>
              <a:t>R1: Improve uncertainty evaluation in both top-down and bottom-up emission estimates and reconcile these approaches for a more accurate GHG budget (L1.1). </a:t>
            </a:r>
            <a:endParaRPr/>
          </a:p>
          <a:p>
            <a:pPr indent="-342900" lvl="0" marL="342900" rtl="0" algn="l">
              <a:lnSpc>
                <a:spcPct val="130000"/>
              </a:lnSpc>
              <a:spcBef>
                <a:spcPts val="1800"/>
              </a:spcBef>
              <a:spcAft>
                <a:spcPts val="0"/>
              </a:spcAft>
              <a:buSzPts val="1800"/>
              <a:buChar char="❖"/>
            </a:pPr>
            <a:r>
              <a:rPr lang="en-US" sz="2200">
                <a:solidFill>
                  <a:schemeClr val="dk1"/>
                </a:solidFill>
              </a:rPr>
              <a:t>R2: Develop higher spatial resolution atmospheric inverse models to better utilize space-based GHG estimates and provide flux data at finer resolution to increase the utility of these data for mid- and small-size countries (L1.2).  </a:t>
            </a:r>
            <a:endParaRPr/>
          </a:p>
          <a:p>
            <a:pPr indent="-342900" lvl="0" marL="342900" rtl="0" algn="l">
              <a:lnSpc>
                <a:spcPct val="130000"/>
              </a:lnSpc>
              <a:spcBef>
                <a:spcPts val="1800"/>
              </a:spcBef>
              <a:spcAft>
                <a:spcPts val="0"/>
              </a:spcAft>
              <a:buSzPts val="1800"/>
              <a:buChar char="❖"/>
            </a:pPr>
            <a:r>
              <a:rPr lang="en-US" sz="2200">
                <a:solidFill>
                  <a:schemeClr val="dk1"/>
                </a:solidFill>
              </a:rPr>
              <a:t>R3: Operationalize the GHG monitoring system to sustain the long-term availability of GHG products and services, providing policy-relevant information (L1.1 and L1.2).</a:t>
            </a:r>
            <a:endParaRPr/>
          </a:p>
          <a:p>
            <a:pPr indent="-228600" lvl="0" marL="457200" marR="0" rtl="0" algn="l">
              <a:lnSpc>
                <a:spcPct val="115000"/>
              </a:lnSpc>
              <a:spcBef>
                <a:spcPts val="2800"/>
              </a:spcBef>
              <a:spcAft>
                <a:spcPts val="0"/>
              </a:spcAft>
              <a:buClr>
                <a:schemeClr val="dk1"/>
              </a:buClr>
              <a:buSzPts val="2800"/>
              <a:buFont typeface="Montserrat"/>
              <a:buNone/>
            </a:pPr>
            <a:r>
              <a:t/>
            </a:r>
            <a:endParaRPr>
              <a:solidFill>
                <a:schemeClr val="dk1"/>
              </a:solidFill>
            </a:endParaRPr>
          </a:p>
        </p:txBody>
      </p:sp>
      <p:sp>
        <p:nvSpPr>
          <p:cNvPr id="109" name="Google Shape;109;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Recommendations to Improve GHG Products for Science Application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9"/>
          <p:cNvSpPr txBox="1"/>
          <p:nvPr>
            <p:ph idx="1" type="body"/>
          </p:nvPr>
        </p:nvSpPr>
        <p:spPr>
          <a:xfrm>
            <a:off x="73572" y="1097549"/>
            <a:ext cx="12118428" cy="5345291"/>
          </a:xfrm>
          <a:prstGeom prst="rect">
            <a:avLst/>
          </a:prstGeom>
          <a:noFill/>
          <a:ln>
            <a:noFill/>
          </a:ln>
        </p:spPr>
        <p:txBody>
          <a:bodyPr anchorCtr="0" anchor="t" bIns="45700" lIns="91425" spcFirstLastPara="1" rIns="91425" wrap="square" tIns="45700">
            <a:noAutofit/>
          </a:bodyPr>
          <a:lstStyle/>
          <a:p>
            <a:pPr indent="-342900" lvl="0" marL="342900" rtl="0" algn="l">
              <a:lnSpc>
                <a:spcPct val="130000"/>
              </a:lnSpc>
              <a:spcBef>
                <a:spcPts val="0"/>
              </a:spcBef>
              <a:spcAft>
                <a:spcPts val="0"/>
              </a:spcAft>
              <a:buSzPts val="1800"/>
              <a:buChar char="❖"/>
            </a:pPr>
            <a:r>
              <a:rPr i="0" lang="en-US" sz="2000" u="none" strike="noStrike">
                <a:solidFill>
                  <a:schemeClr val="dk1"/>
                </a:solidFill>
              </a:rPr>
              <a:t>R4: CEOS and CGMS agencies to co-develop GHG flux products and emission information with national inventory agencies/compilers and other users. This will increase the uptake of satellite data to meet the IPCC 2006 guidelines for bottom-up inventory development and validation (L2.2). </a:t>
            </a:r>
            <a:endParaRPr/>
          </a:p>
          <a:p>
            <a:pPr indent="-342900" lvl="0" marL="342900" rtl="0" algn="l">
              <a:lnSpc>
                <a:spcPct val="130000"/>
              </a:lnSpc>
              <a:spcBef>
                <a:spcPts val="1800"/>
              </a:spcBef>
              <a:spcAft>
                <a:spcPts val="0"/>
              </a:spcAft>
              <a:buSzPts val="1800"/>
              <a:buChar char="❖"/>
            </a:pPr>
            <a:r>
              <a:rPr lang="en-US" sz="2000">
                <a:solidFill>
                  <a:schemeClr val="dk1"/>
                </a:solidFill>
              </a:rPr>
              <a:t>R5: CEOS and CGMS agencies to identify and collaborate with early adopters to demonstrate the value of space-based data, and to start a set of dedicated projects with national inventory compilers to promote satellite data integration(L2.2). </a:t>
            </a:r>
            <a:endParaRPr/>
          </a:p>
          <a:p>
            <a:pPr indent="-342900" lvl="0" marL="342900" rtl="0" algn="l">
              <a:lnSpc>
                <a:spcPct val="130000"/>
              </a:lnSpc>
              <a:spcBef>
                <a:spcPts val="1800"/>
              </a:spcBef>
              <a:spcAft>
                <a:spcPts val="0"/>
              </a:spcAft>
              <a:buSzPts val="1800"/>
              <a:buChar char="❖"/>
            </a:pPr>
            <a:r>
              <a:rPr i="0" lang="en-US" sz="2000" u="none" strike="noStrike">
                <a:solidFill>
                  <a:schemeClr val="dk1"/>
                </a:solidFill>
              </a:rPr>
              <a:t>R6: Through </a:t>
            </a:r>
            <a:r>
              <a:rPr lang="en-US" sz="2000">
                <a:solidFill>
                  <a:schemeClr val="dk1"/>
                </a:solidFill>
              </a:rPr>
              <a:t>WGClimate and WGCapD, </a:t>
            </a:r>
            <a:r>
              <a:rPr i="0" lang="en-US" sz="2000" u="none" strike="noStrike">
                <a:solidFill>
                  <a:schemeClr val="dk1"/>
                </a:solidFill>
              </a:rPr>
              <a:t>CEOS </a:t>
            </a:r>
            <a:r>
              <a:rPr lang="en-US" sz="2000">
                <a:solidFill>
                  <a:schemeClr val="dk1"/>
                </a:solidFill>
              </a:rPr>
              <a:t>and CGMS to develop training materials and </a:t>
            </a:r>
            <a:r>
              <a:rPr i="0" lang="en-US" sz="2000" u="none" strike="noStrike">
                <a:solidFill>
                  <a:schemeClr val="dk1"/>
                </a:solidFill>
              </a:rPr>
              <a:t>step-by-step guidance for </a:t>
            </a:r>
            <a:r>
              <a:rPr lang="en-US" sz="2000">
                <a:solidFill>
                  <a:schemeClr val="dk1"/>
                </a:solidFill>
              </a:rPr>
              <a:t>n</a:t>
            </a:r>
            <a:r>
              <a:rPr i="0" lang="en-US" sz="2000" u="none" strike="noStrike">
                <a:solidFill>
                  <a:schemeClr val="dk1"/>
                </a:solidFill>
              </a:rPr>
              <a:t>ational inventory communities on utilizing top-down flux products to support the bottom-up inventory development and validation, fostering advocates for top-down approach (L3.2)</a:t>
            </a:r>
            <a:r>
              <a:rPr lang="en-US" sz="2000">
                <a:solidFill>
                  <a:schemeClr val="dk1"/>
                </a:solidFill>
              </a:rPr>
              <a:t>. </a:t>
            </a:r>
            <a:endParaRPr/>
          </a:p>
          <a:p>
            <a:pPr indent="-228600" lvl="0" marL="457200" marR="0" rtl="0" algn="l">
              <a:lnSpc>
                <a:spcPct val="115000"/>
              </a:lnSpc>
              <a:spcBef>
                <a:spcPts val="2800"/>
              </a:spcBef>
              <a:spcAft>
                <a:spcPts val="0"/>
              </a:spcAft>
              <a:buClr>
                <a:schemeClr val="dk1"/>
              </a:buClr>
              <a:buSzPts val="2800"/>
              <a:buFont typeface="Montserrat"/>
              <a:buNone/>
            </a:pPr>
            <a:r>
              <a:t/>
            </a:r>
            <a:endParaRPr/>
          </a:p>
        </p:txBody>
      </p:sp>
      <p:sp>
        <p:nvSpPr>
          <p:cNvPr id="115" name="Google Shape;115;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Recommendations for GHG Product Development and User Engagement</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