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E37BCD-7997-4577-B615-BD921466350D}">
  <a:tblStyle styleId="{BFE37BCD-7997-4577-B615-BD9214663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d94b1e79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fd94b1e7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d94b1e794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d94b1e79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d94b1e794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fd94b1e79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e0062f1a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fe0062f1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a5e6f8bb1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a5e6f8bb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d94b1e794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d94b1e79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Early Warnings for All (EW4All)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CEOS Engagement with the UN’s Initiative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1485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3.4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Action SIT-39-11</a:t>
            </a:r>
            <a:endParaRPr/>
          </a:p>
        </p:txBody>
      </p:sp>
      <p:graphicFrame>
        <p:nvGraphicFramePr>
          <p:cNvPr id="73" name="Google Shape;73;p8"/>
          <p:cNvGraphicFramePr/>
          <p:nvPr/>
        </p:nvGraphicFramePr>
        <p:xfrm>
          <a:off x="1727750" y="169815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{BFE37BCD-7997-4577-B615-BD921466350D}</a:tableStyleId>
              </a:tblPr>
              <a:tblGrid>
                <a:gridCol w="1799625"/>
                <a:gridCol w="5198800"/>
                <a:gridCol w="1738075"/>
              </a:tblGrid>
              <a:tr h="266700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SIT-39-11</a:t>
                      </a:r>
                      <a:endParaRPr b="1" sz="2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 Chair to confer with WGDisasters Chair and Vice Chair regarding potential CEOS contributions to the UN’s Early Warnings for All (EW4All) initiative.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SEC-321</a:t>
                      </a:r>
                      <a:endParaRPr b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700">
                <a:tc vMerge="1"/>
                <a:tc gridSpan="2">
                  <a:txBody>
                    <a:bodyPr/>
                    <a:lstStyle/>
                    <a:p>
                      <a:pPr indent="0" lvl="0" marL="0" rtl="0" algn="just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Rationale: The objective is to identify potential CEOS contributions to the EW4All to be communicated to the UN and through WMO.</a:t>
                      </a:r>
                      <a:endParaRPr i="1"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04646" y="1353075"/>
            <a:ext cx="11102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Launched in 2022 by UN Secretary-General, António Guterres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Early Warnings for All is striving for global early warning coverage by 2027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Includes hazardous weather, water, and climate events</a:t>
            </a:r>
            <a:endParaRPr sz="22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Early Warnings for All?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04654" y="1353075"/>
            <a:ext cx="57510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b="1" lang="en-GB" sz="2200"/>
              <a:t>Disaster risk knowledge and management</a:t>
            </a:r>
            <a:r>
              <a:rPr lang="en-GB" sz="2200"/>
              <a:t> (led by UNDRR)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b="1" lang="en-GB" sz="2200"/>
              <a:t>Detection, observation, monitoring, analysis, and forecasting</a:t>
            </a:r>
            <a:r>
              <a:rPr lang="en-GB" sz="2200"/>
              <a:t> (led by WMO)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b="1" lang="en-GB" sz="2200"/>
              <a:t>Warning dissemination and communication</a:t>
            </a:r>
            <a:r>
              <a:rPr lang="en-GB" sz="2200"/>
              <a:t> (led by ITU)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b="1" lang="en-GB" sz="2200"/>
              <a:t>Preparedness and response capabilities</a:t>
            </a:r>
            <a:r>
              <a:rPr lang="en-GB" sz="2200"/>
              <a:t> (led by IFRC)</a:t>
            </a:r>
            <a:endParaRPr sz="220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EW4All - The Four Pillars</a:t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229" y="1329489"/>
            <a:ext cx="5811972" cy="419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166273" y="487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Pillar 2: Detection, Observations, Monitoring, Analysis &amp; Forecasting </a:t>
            </a:r>
            <a:endParaRPr sz="3300"/>
          </a:p>
        </p:txBody>
      </p:sp>
      <p:pic>
        <p:nvPicPr>
          <p:cNvPr id="92" name="Google Shape;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327387" y="1297114"/>
            <a:ext cx="4453376" cy="56057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/>
          <p:nvPr/>
        </p:nvSpPr>
        <p:spPr>
          <a:xfrm>
            <a:off x="7523275" y="1301200"/>
            <a:ext cx="4363200" cy="266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 SemiBold"/>
                <a:ea typeface="Montserrat SemiBold"/>
                <a:cs typeface="Montserrat SemiBold"/>
                <a:sym typeface="Montserrat SemiBold"/>
              </a:rPr>
              <a:t>Key Action Area 1B: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latin typeface="Montserrat SemiBold"/>
                <a:ea typeface="Montserrat SemiBold"/>
                <a:cs typeface="Montserrat SemiBold"/>
                <a:sym typeface="Montserrat SemiBold"/>
              </a:rPr>
              <a:t>Enhance the timely access to, and use of satellite observations and of advanced technologies (radar, lightning detection) to build up detection and forecasting capabilities: action: establish satellite nowcasting facilities in Africa and South America.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4">
            <a:alphaModFix/>
          </a:blip>
          <a:srcRect b="0" l="0" r="13412" t="0"/>
          <a:stretch/>
        </p:blipFill>
        <p:spPr>
          <a:xfrm rot="5400000">
            <a:off x="538888" y="701162"/>
            <a:ext cx="1453000" cy="2349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1"/>
          <p:cNvSpPr/>
          <p:nvPr/>
        </p:nvSpPr>
        <p:spPr>
          <a:xfrm>
            <a:off x="2171875" y="3893725"/>
            <a:ext cx="841200" cy="616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6" name="Google Shape;96;p11"/>
          <p:cNvCxnSpPr>
            <a:stCxn id="95" idx="1"/>
            <a:endCxn id="94" idx="3"/>
          </p:cNvCxnSpPr>
          <p:nvPr/>
        </p:nvCxnSpPr>
        <p:spPr>
          <a:xfrm rot="10800000">
            <a:off x="1265275" y="2602225"/>
            <a:ext cx="906600" cy="159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7" name="Google Shape;97;p11"/>
          <p:cNvSpPr txBox="1"/>
          <p:nvPr/>
        </p:nvSpPr>
        <p:spPr>
          <a:xfrm>
            <a:off x="7787400" y="4832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7523275" y="4201825"/>
            <a:ext cx="4363200" cy="1359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 SemiBold"/>
                <a:ea typeface="Montserrat SemiBold"/>
                <a:cs typeface="Montserrat SemiBold"/>
                <a:sym typeface="Montserrat SemiBold"/>
              </a:rPr>
              <a:t>Key Action Area 2B: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latin typeface="Montserrat SemiBold"/>
                <a:ea typeface="Montserrat SemiBold"/>
                <a:cs typeface="Montserrat SemiBold"/>
                <a:sym typeface="Montserrat SemiBold"/>
              </a:rPr>
              <a:t>Close ocean and cryosphere observation gaps in hot spots (coastal areas, high mountains, etc.)</a:t>
            </a:r>
            <a:endParaRPr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9" name="Google Shape;9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25" y="3741650"/>
            <a:ext cx="1778650" cy="25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/>
        </p:nvSpPr>
        <p:spPr>
          <a:xfrm>
            <a:off x="5991025" y="4311450"/>
            <a:ext cx="6122700" cy="21588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2"/>
          <p:cNvSpPr txBox="1"/>
          <p:nvPr>
            <p:ph type="title"/>
          </p:nvPr>
        </p:nvSpPr>
        <p:spPr>
          <a:xfrm>
            <a:off x="176050" y="175950"/>
            <a:ext cx="9594300" cy="21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900"/>
          </a:p>
        </p:txBody>
      </p:sp>
      <p:sp>
        <p:nvSpPr>
          <p:cNvPr id="106" name="Google Shape;106;p12"/>
          <p:cNvSpPr txBox="1"/>
          <p:nvPr/>
        </p:nvSpPr>
        <p:spPr>
          <a:xfrm>
            <a:off x="215225" y="2152650"/>
            <a:ext cx="5460000" cy="4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Asia and Pacific:</a:t>
            </a:r>
            <a:br>
              <a:rPr b="1"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Bangladesh, Maldives, Nepal, Lao (People’s Democratic Republic), Cambodia, Kiribati, Samoa, Solomon Islands,  Fiji, Tonga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Africa:</a:t>
            </a:r>
            <a:br>
              <a:rPr b="1"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Djibouti, Somalia, Sudan, Chad, Comoros, Ethiopia, Liberia, Madagascar, Mauritius, Mozambique, Niger, South Sudan, Uganda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6163400" y="2152650"/>
            <a:ext cx="52917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Latin America and Caribbean:</a:t>
            </a:r>
            <a:endParaRPr b="1"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Guyana, Haiti, Barbados, Antigua Barbuda, Guatemala, Ecuador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Central Asia:</a:t>
            </a:r>
            <a:endParaRPr b="1"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Tajikistan​​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2"/>
          <p:cNvSpPr txBox="1"/>
          <p:nvPr/>
        </p:nvSpPr>
        <p:spPr>
          <a:xfrm>
            <a:off x="330150" y="1035450"/>
            <a:ext cx="113325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UN Secretary-General has sent a letter to heads of state and government of an initial group of countries to receive coordinated and targeted support.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330150" y="175950"/>
            <a:ext cx="9594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lang="en-GB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countries for the first phase of the initiative </a:t>
            </a:r>
            <a:endParaRPr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0425" y="4582325"/>
            <a:ext cx="3298400" cy="18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2"/>
          <p:cNvSpPr txBox="1"/>
          <p:nvPr/>
        </p:nvSpPr>
        <p:spPr>
          <a:xfrm>
            <a:off x="6109975" y="4655075"/>
            <a:ext cx="2714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Countries</a:t>
            </a:r>
            <a:r>
              <a:rPr lang="en-GB" sz="16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are formulating EW4ALL </a:t>
            </a:r>
            <a:r>
              <a:rPr lang="en-GB" sz="1650">
                <a:solidFill>
                  <a:srgbClr val="40404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national roadmaps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idx="1" type="body"/>
          </p:nvPr>
        </p:nvSpPr>
        <p:spPr>
          <a:xfrm>
            <a:off x="285108" y="122590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WMO Secretariat sent a letter to CEOS &amp; CGMS Agencies in September 2022: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“</a:t>
            </a:r>
            <a:r>
              <a:rPr lang="en-GB"/>
              <a:t>We are soliciting your response to the data call for the Early Warnings for All (EW4All) initiative in relation to the satellite products and applications.”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This was not a direct request of CEOS as an organisation, rather the members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WGDisasters was requested to help compile responses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Letter to CEOS Members, Sept 2023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/>
          <p:nvPr>
            <p:ph idx="1" type="body"/>
          </p:nvPr>
        </p:nvSpPr>
        <p:spPr>
          <a:xfrm>
            <a:off x="240683" y="117700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While the scope of EW4All is broader than WGDisasters, WGDisasters is best placed to lead the CEOS response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Coordinate with other teams as necessary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Similar to WGISS leading Interoperability, and WGClimate leading GHG Task Team</a:t>
            </a:r>
            <a:endParaRPr sz="20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WGDisasters has already created a subgroup to have these discussions</a:t>
            </a:r>
            <a:endParaRPr sz="24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Members from relevant CEOS teams should be included in the subgroup</a:t>
            </a:r>
            <a:endParaRPr sz="20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Suggested Decision: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3" name="Google Shape;123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 Chair </a:t>
            </a:r>
            <a:r>
              <a:rPr lang="en-GB"/>
              <a:t>Recommendation</a:t>
            </a:r>
            <a:endParaRPr/>
          </a:p>
        </p:txBody>
      </p:sp>
      <p:sp>
        <p:nvSpPr>
          <p:cNvPr id="124" name="Google Shape;124;p14"/>
          <p:cNvSpPr txBox="1"/>
          <p:nvPr>
            <p:ph idx="1" type="body"/>
          </p:nvPr>
        </p:nvSpPr>
        <p:spPr>
          <a:xfrm>
            <a:off x="899250" y="4665300"/>
            <a:ext cx="10393500" cy="16095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accent3"/>
                </a:solidFill>
              </a:rPr>
              <a:t>WGDisasters shall lead the CEOS response to the UN EW4All Initiative, coordinating with other Working Groups, Virtual Constellations and Ad Hoc Teams where necessary. </a:t>
            </a:r>
            <a:endParaRPr b="1" sz="25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