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embeddedFontLst>
    <p:embeddedFont>
      <p:font typeface="Belleza"/>
      <p:regular r:id="rId26"/>
    </p:embeddedFont>
    <p:embeddedFont>
      <p:font typeface="Montserrat"/>
      <p:regular r:id="rId27"/>
      <p:bold r:id="rId28"/>
      <p:italic r:id="rId29"/>
      <p:boldItalic r:id="rId30"/>
    </p:embeddedFont>
    <p:embeddedFont>
      <p:font typeface="Montserrat Medium"/>
      <p:regular r:id="rId31"/>
      <p:bold r:id="rId32"/>
      <p:italic r:id="rId33"/>
      <p:boldItalic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iOTM8cGoEljuRu6k1hFWB3QZLL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E42F3B-3D91-4AAA-899B-4CFC28ADE5B1}">
  <a:tblStyle styleId="{B2E42F3B-3D91-4AAA-899B-4CFC28ADE5B1}"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elleza-regular.fntdata"/><Relationship Id="rId25" Type="http://schemas.openxmlformats.org/officeDocument/2006/relationships/slide" Target="slides/slide20.xml"/><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regular.fntdata"/><Relationship Id="rId30" Type="http://schemas.openxmlformats.org/officeDocument/2006/relationships/font" Target="fonts/Montserrat-boldItalic.fntdata"/><Relationship Id="rId11" Type="http://schemas.openxmlformats.org/officeDocument/2006/relationships/slide" Target="slides/slide6.xml"/><Relationship Id="rId33" Type="http://schemas.openxmlformats.org/officeDocument/2006/relationships/font" Target="fonts/MontserratMedium-italic.fntdata"/><Relationship Id="rId10" Type="http://schemas.openxmlformats.org/officeDocument/2006/relationships/slide" Target="slides/slide5.xml"/><Relationship Id="rId32" Type="http://schemas.openxmlformats.org/officeDocument/2006/relationships/font" Target="fonts/MontserratMedium-bold.fntdata"/><Relationship Id="rId13" Type="http://schemas.openxmlformats.org/officeDocument/2006/relationships/slide" Target="slides/slide8.xml"/><Relationship Id="rId35" Type="http://schemas.openxmlformats.org/officeDocument/2006/relationships/font" Target="fonts/OpenSans-regular.fntdata"/><Relationship Id="rId12" Type="http://schemas.openxmlformats.org/officeDocument/2006/relationships/slide" Target="slides/slide7.xml"/><Relationship Id="rId34" Type="http://schemas.openxmlformats.org/officeDocument/2006/relationships/font" Target="fonts/MontserratMedium-boldItalic.fntdata"/><Relationship Id="rId15" Type="http://schemas.openxmlformats.org/officeDocument/2006/relationships/slide" Target="slides/slide10.xml"/><Relationship Id="rId37" Type="http://schemas.openxmlformats.org/officeDocument/2006/relationships/font" Target="fonts/OpenSans-italic.fntdata"/><Relationship Id="rId14" Type="http://schemas.openxmlformats.org/officeDocument/2006/relationships/slide" Target="slides/slide9.xml"/><Relationship Id="rId36" Type="http://schemas.openxmlformats.org/officeDocument/2006/relationships/font" Target="fonts/OpenSans-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OpenSans-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 name="Google Shape;6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23" name="Google Shape;223;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 name="Google Shape;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0bc1e4db5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g30bc1e4db5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 name="Google Shape;8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0bc1e4db52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30bc1e4db52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1.png"/><Relationship Id="rId6"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1"/>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1"/>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1"/>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1"/>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21"/>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21"/>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1"/>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1"/>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20" name="Google Shape;20;p2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22"/>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
        <p:nvSpPr>
          <p:cNvPr id="29" name="Google Shape;29;p22"/>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3">
  <p:cSld name="CLEAR3">
    <p:spTree>
      <p:nvGrpSpPr>
        <p:cNvPr id="31" name="Shape 31"/>
        <p:cNvGrpSpPr/>
        <p:nvPr/>
      </p:nvGrpSpPr>
      <p:grpSpPr>
        <a:xfrm>
          <a:off x="0" y="0"/>
          <a:ext cx="0" cy="0"/>
          <a:chOff x="0" y="0"/>
          <a:chExt cx="0" cy="0"/>
        </a:xfrm>
      </p:grpSpPr>
      <p:cxnSp>
        <p:nvCxnSpPr>
          <p:cNvPr id="32" name="Google Shape;32;p23"/>
          <p:cNvCxnSpPr/>
          <p:nvPr/>
        </p:nvCxnSpPr>
        <p:spPr>
          <a:xfrm>
            <a:off x="220062" y="6423025"/>
            <a:ext cx="11704382" cy="0"/>
          </a:xfrm>
          <a:prstGeom prst="straightConnector1">
            <a:avLst/>
          </a:prstGeom>
          <a:noFill/>
          <a:ln cap="flat" cmpd="sng" w="9525">
            <a:solidFill>
              <a:srgbClr val="003249"/>
            </a:solidFill>
            <a:prstDash val="solid"/>
            <a:round/>
            <a:headEnd len="sm" w="sm" type="none"/>
            <a:tailEnd len="sm" w="sm" type="none"/>
          </a:ln>
        </p:spPr>
      </p:cxnSp>
      <p:cxnSp>
        <p:nvCxnSpPr>
          <p:cNvPr id="33" name="Google Shape;33;p23"/>
          <p:cNvCxnSpPr/>
          <p:nvPr/>
        </p:nvCxnSpPr>
        <p:spPr>
          <a:xfrm>
            <a:off x="216896" y="882650"/>
            <a:ext cx="11737629" cy="0"/>
          </a:xfrm>
          <a:prstGeom prst="straightConnector1">
            <a:avLst/>
          </a:prstGeom>
          <a:noFill/>
          <a:ln cap="flat" cmpd="sng" w="9525">
            <a:solidFill>
              <a:srgbClr val="003249"/>
            </a:solidFill>
            <a:prstDash val="solid"/>
            <a:round/>
            <a:headEnd len="sm" w="sm" type="none"/>
            <a:tailEnd len="sm" w="sm" type="none"/>
          </a:ln>
        </p:spPr>
      </p:cxnSp>
      <p:sp>
        <p:nvSpPr>
          <p:cNvPr id="34" name="Google Shape;34;p2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p23"/>
          <p:cNvSpPr txBox="1"/>
          <p:nvPr>
            <p:ph idx="1" type="body"/>
          </p:nvPr>
        </p:nvSpPr>
        <p:spPr>
          <a:xfrm>
            <a:off x="219001" y="882193"/>
            <a:ext cx="11732718"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795"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795"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795"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795"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795"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6" name="Shape 36"/>
        <p:cNvGrpSpPr/>
        <p:nvPr/>
      </p:nvGrpSpPr>
      <p:grpSpPr>
        <a:xfrm>
          <a:off x="0" y="0"/>
          <a:ext cx="0" cy="0"/>
          <a:chOff x="0" y="0"/>
          <a:chExt cx="0" cy="0"/>
        </a:xfrm>
      </p:grpSpPr>
      <p:sp>
        <p:nvSpPr>
          <p:cNvPr id="37" name="Google Shape;37;p2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8" name="Google Shape;38;p2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9" name="Google Shape;39;p2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0" name="Google Shape;40;p2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1" name="Google Shape;41;p2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2" name="Google Shape;42;p24"/>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3" name="Google Shape;43;p24"/>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4" name="Google Shape;44;p2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5" name="Google Shape;45;p2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6" name="Google Shape;46;p24"/>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7" name="Shape 47"/>
        <p:cNvGrpSpPr/>
        <p:nvPr/>
      </p:nvGrpSpPr>
      <p:grpSpPr>
        <a:xfrm>
          <a:off x="0" y="0"/>
          <a:ext cx="0" cy="0"/>
          <a:chOff x="0" y="0"/>
          <a:chExt cx="0" cy="0"/>
        </a:xfrm>
      </p:grpSpPr>
      <p:sp>
        <p:nvSpPr>
          <p:cNvPr id="48" name="Google Shape;48;p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9" name="Google Shape;49;p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0" name="Google Shape;50;p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1" name="Google Shape;51;p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2" name="Google Shape;52;p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3" name="Google Shape;53;p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4" name="Google Shape;54;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5" name="Google Shape;55;p2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6" name="Shape 56"/>
        <p:cNvGrpSpPr/>
        <p:nvPr/>
      </p:nvGrpSpPr>
      <p:grpSpPr>
        <a:xfrm>
          <a:off x="0" y="0"/>
          <a:ext cx="0" cy="0"/>
          <a:chOff x="0" y="0"/>
          <a:chExt cx="0" cy="0"/>
        </a:xfrm>
      </p:grpSpPr>
      <p:sp>
        <p:nvSpPr>
          <p:cNvPr id="57" name="Google Shape;57;p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8" name="Google Shape;58;p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9" name="Google Shape;59;p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0" name="Google Shape;60;p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1" name="Google Shape;61;p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2" name="Google Shape;62;p2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3" name="Google Shape;63;p2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4" name="Google Shape;64;p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5" name="Google Shape;65;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6" name="Google Shape;66;p2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2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2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calvalportal.ceos.org/web/guest/frms-assessment-framework" TargetMode="External"/><Relationship Id="rId4" Type="http://schemas.openxmlformats.org/officeDocument/2006/relationships/hyperlink" Target="https://doi.org/10.3390/rs15205017" TargetMode="External"/><Relationship Id="rId5" Type="http://schemas.openxmlformats.org/officeDocument/2006/relationships/image" Target="../media/image30.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calvalportal.ceos.org/web/guest/sitsat" TargetMode="External"/><Relationship Id="rId4" Type="http://schemas.openxmlformats.org/officeDocument/2006/relationships/hyperlink" Target="https://calvalportal.ceos.org/web/guest/2022-gcos-ip" TargetMode="External"/><Relationship Id="rId10" Type="http://schemas.openxmlformats.org/officeDocument/2006/relationships/image" Target="../media/image12.png"/><Relationship Id="rId9" Type="http://schemas.openxmlformats.org/officeDocument/2006/relationships/hyperlink" Target="https://calvalportal.ceos.org/" TargetMode="External"/><Relationship Id="rId5" Type="http://schemas.openxmlformats.org/officeDocument/2006/relationships/hyperlink" Target="https://calvalportal.ceos.org/web/guest/ceos-wgcv/ivos" TargetMode="External"/><Relationship Id="rId6" Type="http://schemas.openxmlformats.org/officeDocument/2006/relationships/hyperlink" Target="https://calvalportal.ceos.org/ws2024" TargetMode="External"/><Relationship Id="rId7" Type="http://schemas.openxmlformats.org/officeDocument/2006/relationships/hyperlink" Target="https://calvalportal.ceos.org/web/guest/fmi-webcam-and-validation" TargetMode="External"/><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drive.google.com/file/d/1Bbo3VkxqTNtpSvbwOiVM-Lgj3MK5jaKd/view?usp=drive_link" TargetMode="External"/><Relationship Id="rId4" Type="http://schemas.openxmlformats.org/officeDocument/2006/relationships/hyperlink" Target="https://drive.google.com/file/d/1aym-rwdov2Xe7HR-F_y12xiWD1Qi2Hrw/view?usp=drive_link" TargetMode="External"/><Relationship Id="rId5" Type="http://schemas.openxmlformats.org/officeDocument/2006/relationships/hyperlink" Target="https://ceos.org/document_management/Meetings/Plenary/38/Supporting%20Documents/M%20Thankappan%20CV%2012%20Oct%202024.pdf" TargetMode="External"/><Relationship Id="rId6" Type="http://schemas.openxmlformats.org/officeDocument/2006/relationships/image" Target="../media/image20.jpg"/><Relationship Id="rId7" Type="http://schemas.openxmlformats.org/officeDocument/2006/relationships/image" Target="../media/image28.jpg"/><Relationship Id="rId8"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doi.org/10.3390/rs16173273" TargetMode="External"/><Relationship Id="rId4" Type="http://schemas.openxmlformats.org/officeDocument/2006/relationships/hyperlink" Target="https://eur05.safelinks.protection.outlook.com/?url=https%3A%2F%2Fwww.geomorphometry.org%2F2025%2F&amp;data=05%7C02%7CPhilippe.Goryl%40esa.int%7Cf77d3827280b44c9f84d08dce307fb89%7C9a5cacd02bef4dd7ac5c7ebe1f54f495%7C0%7C0%7C638634870648458357%7CUnknown%7CTWFpbGZsb3d8eyJWIjoiMC4wLjAwMDAiLCJQIjoiV2luMzIiLCJBTiI6Ik1haWwiLCJXVCI6Mn0%3D%7C0%7C%7C%7C&amp;sdata=3EJ8xChDD4cdub611K7NC8I6%2BqrjWsArQX2zlouEh%2B0%3D&amp;reserved=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doi.org/10.5270/ESA-c5d3d65" TargetMode="External"/><Relationship Id="rId4" Type="http://schemas.openxmlformats.org/officeDocument/2006/relationships/hyperlink" Target="https://doi.org/10.1109/TGRS.2024.3368015" TargetMode="External"/><Relationship Id="rId5" Type="http://schemas.openxmlformats.org/officeDocument/2006/relationships/hyperlink" Target="https://doi.org/10.3390/rs16173273" TargetMode="External"/><Relationship Id="rId6" Type="http://schemas.openxmlformats.org/officeDocument/2006/relationships/hyperlink" Target="https://geoservice.dlr.d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hyperlink" Target="https://calvalportal.ceos.org/sitsat" TargetMode="External"/><Relationship Id="rId5" Type="http://schemas.openxmlformats.org/officeDocument/2006/relationships/hyperlink" Target="http://gsics.atmos.umd.edu/bin/view/Development/Sitsa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
          <p:cNvSpPr txBox="1"/>
          <p:nvPr>
            <p:ph type="title"/>
          </p:nvPr>
        </p:nvSpPr>
        <p:spPr>
          <a:xfrm>
            <a:off x="355575" y="280200"/>
            <a:ext cx="80358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6800"/>
              <a:t>Working Group on </a:t>
            </a:r>
            <a:r>
              <a:rPr lang="en-GB" sz="6800"/>
              <a:t>Calibration </a:t>
            </a:r>
            <a:r>
              <a:rPr lang="en-GB" sz="6800"/>
              <a:t>&amp; Validation (WGCV) </a:t>
            </a:r>
            <a:endParaRPr i="1" sz="6800">
              <a:latin typeface="Montserrat"/>
              <a:ea typeface="Montserrat"/>
              <a:cs typeface="Montserrat"/>
              <a:sym typeface="Montserrat"/>
            </a:endParaRPr>
          </a:p>
        </p:txBody>
      </p:sp>
      <p:sp>
        <p:nvSpPr>
          <p:cNvPr id="72" name="Google Shape;72;p1"/>
          <p:cNvSpPr/>
          <p:nvPr/>
        </p:nvSpPr>
        <p:spPr>
          <a:xfrm>
            <a:off x="7272909" y="42528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Philippe Goryl, ESA</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Agenda Item 3.2</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38th CEOS Plenary</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Montreal, Canada</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23rd - 24th October, 2024</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None/>
            </a:pPr>
            <a:r>
              <a:rPr lang="en-GB" sz="3600"/>
              <a:t>CEOS FRM Assessment framework</a:t>
            </a:r>
            <a:endParaRPr sz="3600"/>
          </a:p>
        </p:txBody>
      </p:sp>
      <p:sp>
        <p:nvSpPr>
          <p:cNvPr id="143" name="Google Shape;143;p10"/>
          <p:cNvSpPr txBox="1"/>
          <p:nvPr>
            <p:ph idx="1" type="body"/>
          </p:nvPr>
        </p:nvSpPr>
        <p:spPr>
          <a:xfrm>
            <a:off x="176048" y="1032734"/>
            <a:ext cx="8241020" cy="3635801"/>
          </a:xfrm>
          <a:prstGeom prst="rect">
            <a:avLst/>
          </a:prstGeom>
          <a:noFill/>
          <a:ln>
            <a:noFill/>
          </a:ln>
        </p:spPr>
        <p:txBody>
          <a:bodyPr anchorCtr="0" anchor="t" bIns="45700" lIns="91425" spcFirstLastPara="1" rIns="91425" wrap="square" tIns="45700">
            <a:noAutofit/>
          </a:bodyPr>
          <a:lstStyle/>
          <a:p>
            <a:pPr indent="-323850" lvl="0" marL="457200" rtl="0" algn="l">
              <a:lnSpc>
                <a:spcPct val="115000"/>
              </a:lnSpc>
              <a:spcBef>
                <a:spcPts val="1000"/>
              </a:spcBef>
              <a:spcAft>
                <a:spcPts val="0"/>
              </a:spcAft>
              <a:buSzPts val="1500"/>
              <a:buFont typeface="Noto Sans Symbols"/>
              <a:buChar char="⮚"/>
            </a:pPr>
            <a:r>
              <a:rPr b="1" lang="en-GB" sz="1600">
                <a:latin typeface="Calibri"/>
                <a:ea typeface="Calibri"/>
                <a:cs typeface="Calibri"/>
                <a:sym typeface="Calibri"/>
              </a:rPr>
              <a:t>Roadmap towards an Assessment Framework for Fiducial Reference Measurements (FRM)- including Guidelines V1:  </a:t>
            </a:r>
            <a:r>
              <a:rPr lang="en-GB" sz="1600" u="sng">
                <a:solidFill>
                  <a:srgbClr val="DCA10D"/>
                </a:solidFill>
                <a:latin typeface="Calibri"/>
                <a:ea typeface="Calibri"/>
                <a:cs typeface="Calibri"/>
                <a:sym typeface="Calibri"/>
                <a:hlinkClick r:id="rId3">
                  <a:extLst>
                    <a:ext uri="{A12FA001-AC4F-418D-AE19-62706E023703}">
                      <ahyp:hlinkClr val="tx"/>
                    </a:ext>
                  </a:extLst>
                </a:hlinkClick>
              </a:rPr>
              <a:t>https://calvalportal.ceos.org/web/guest/frms-assessment-framework</a:t>
            </a:r>
            <a:r>
              <a:rPr lang="en-GB" sz="1600" u="sng">
                <a:solidFill>
                  <a:srgbClr val="DCA10D"/>
                </a:solidFill>
                <a:latin typeface="Calibri"/>
                <a:ea typeface="Calibri"/>
                <a:cs typeface="Calibri"/>
                <a:sym typeface="Calibri"/>
              </a:rPr>
              <a:t> </a:t>
            </a:r>
            <a:endParaRPr/>
          </a:p>
          <a:p>
            <a:pPr indent="-323850" lvl="0" marL="457200" rtl="0" algn="l">
              <a:lnSpc>
                <a:spcPct val="115000"/>
              </a:lnSpc>
              <a:spcBef>
                <a:spcPts val="0"/>
              </a:spcBef>
              <a:spcAft>
                <a:spcPts val="0"/>
              </a:spcAft>
              <a:buSzPts val="1500"/>
              <a:buFont typeface="Noto Sans Symbols"/>
              <a:buChar char="⮚"/>
            </a:pPr>
            <a:r>
              <a:rPr b="1" lang="en-GB" sz="1600">
                <a:latin typeface="Calibri"/>
                <a:ea typeface="Calibri"/>
                <a:cs typeface="Calibri"/>
                <a:sym typeface="Calibri"/>
              </a:rPr>
              <a:t>Reference Paper 2023</a:t>
            </a:r>
            <a:r>
              <a:rPr lang="en-GB" sz="1600">
                <a:latin typeface="Calibri"/>
                <a:ea typeface="Calibri"/>
                <a:cs typeface="Calibri"/>
                <a:sym typeface="Calibri"/>
              </a:rPr>
              <a:t>: Goryl, P.; Fox, N.; Donlon, C.; Castracane, P. Fiducial Reference Measurements (FRMs): What Are They? Remote Sens. 2023, 15, 5017. </a:t>
            </a:r>
            <a:r>
              <a:rPr lang="en-GB" sz="1600" u="sng">
                <a:solidFill>
                  <a:srgbClr val="2E3047"/>
                </a:solidFill>
                <a:latin typeface="Calibri"/>
                <a:ea typeface="Calibri"/>
                <a:cs typeface="Calibri"/>
                <a:sym typeface="Calibri"/>
                <a:hlinkClick r:id="rId4">
                  <a:extLst>
                    <a:ext uri="{A12FA001-AC4F-418D-AE19-62706E023703}">
                      <ahyp:hlinkClr val="tx"/>
                    </a:ext>
                  </a:extLst>
                </a:hlinkClick>
              </a:rPr>
              <a:t>https://doi.org/10.3390/rs15205017</a:t>
            </a:r>
            <a:r>
              <a:rPr lang="en-GB" sz="1600">
                <a:latin typeface="Calibri"/>
                <a:ea typeface="Calibri"/>
                <a:cs typeface="Calibri"/>
                <a:sym typeface="Calibri"/>
              </a:rPr>
              <a:t>.</a:t>
            </a:r>
            <a:endParaRPr sz="1600">
              <a:latin typeface="Calibri"/>
              <a:ea typeface="Calibri"/>
              <a:cs typeface="Calibri"/>
              <a:sym typeface="Calibri"/>
            </a:endParaRPr>
          </a:p>
          <a:p>
            <a:pPr indent="-323850" lvl="0" marL="457200" rtl="0" algn="l">
              <a:lnSpc>
                <a:spcPct val="115000"/>
              </a:lnSpc>
              <a:spcBef>
                <a:spcPts val="0"/>
              </a:spcBef>
              <a:spcAft>
                <a:spcPts val="0"/>
              </a:spcAft>
              <a:buSzPts val="1500"/>
              <a:buFont typeface="Noto Sans Symbols"/>
              <a:buChar char="⮚"/>
            </a:pPr>
            <a:r>
              <a:rPr b="1" lang="en-GB" sz="1600">
                <a:solidFill>
                  <a:schemeClr val="dk1"/>
                </a:solidFill>
                <a:latin typeface="Calibri"/>
                <a:ea typeface="Calibri"/>
                <a:cs typeface="Calibri"/>
                <a:sym typeface="Calibri"/>
              </a:rPr>
              <a:t>Guidelines Updates</a:t>
            </a:r>
            <a:r>
              <a:rPr lang="en-GB" sz="1600">
                <a:solidFill>
                  <a:schemeClr val="dk1"/>
                </a:solidFill>
                <a:latin typeface="Calibri"/>
                <a:ea typeface="Calibri"/>
                <a:cs typeface="Calibri"/>
                <a:sym typeface="Calibri"/>
              </a:rPr>
              <a:t>:  Network Category including aspects: “Spatial coverage”, “Temporal Sampling” “Centralized data, processing and standards” and “Timeliness”. (to be consolidated)</a:t>
            </a:r>
            <a:endParaRPr/>
          </a:p>
          <a:p>
            <a:pPr indent="-323850" lvl="0" marL="457200" rtl="0" algn="l">
              <a:lnSpc>
                <a:spcPct val="115000"/>
              </a:lnSpc>
              <a:spcBef>
                <a:spcPts val="0"/>
              </a:spcBef>
              <a:spcAft>
                <a:spcPts val="0"/>
              </a:spcAft>
              <a:buSzPts val="1500"/>
              <a:buFont typeface="Noto Sans Symbols"/>
              <a:buChar char="⮚"/>
            </a:pPr>
            <a:r>
              <a:rPr b="1" lang="en-GB" sz="1600">
                <a:solidFill>
                  <a:schemeClr val="dk1"/>
                </a:solidFill>
                <a:latin typeface="Calibri"/>
                <a:ea typeface="Calibri"/>
                <a:cs typeface="Calibri"/>
                <a:sym typeface="Calibri"/>
              </a:rPr>
              <a:t>Maturity Matrix tool Updates </a:t>
            </a:r>
            <a:r>
              <a:rPr lang="en-GB" sz="1600">
                <a:solidFill>
                  <a:schemeClr val="dk1"/>
                </a:solidFill>
                <a:latin typeface="Calibri"/>
                <a:ea typeface="Calibri"/>
                <a:cs typeface="Calibri"/>
                <a:sym typeface="Calibri"/>
              </a:rPr>
              <a:t>(according to  WGCV-53-ACT-13) (in progress)</a:t>
            </a:r>
            <a:endParaRPr/>
          </a:p>
          <a:p>
            <a:pPr indent="-323850" lvl="0" marL="457200" rtl="0" algn="l">
              <a:lnSpc>
                <a:spcPct val="115000"/>
              </a:lnSpc>
              <a:spcBef>
                <a:spcPts val="0"/>
              </a:spcBef>
              <a:spcAft>
                <a:spcPts val="0"/>
              </a:spcAft>
              <a:buSzPts val="1500"/>
              <a:buFont typeface="Noto Sans Symbols"/>
              <a:buChar char="⮚"/>
            </a:pPr>
            <a:r>
              <a:rPr b="1" lang="en-GB" sz="1600">
                <a:solidFill>
                  <a:schemeClr val="dk1"/>
                </a:solidFill>
                <a:latin typeface="Calibri"/>
                <a:ea typeface="Calibri"/>
                <a:cs typeface="Calibri"/>
                <a:sym typeface="Calibri"/>
              </a:rPr>
              <a:t>New exercise reports</a:t>
            </a:r>
            <a:r>
              <a:rPr lang="en-GB" sz="1600">
                <a:solidFill>
                  <a:schemeClr val="dk1"/>
                </a:solidFill>
                <a:latin typeface="Calibri"/>
                <a:ea typeface="Calibri"/>
                <a:cs typeface="Calibri"/>
                <a:sym typeface="Calibri"/>
              </a:rPr>
              <a:t>: Brewer for NO2 (Henri Dièmoz ARPA, BAQUNIN), FRM4GHG (EM27/SUN) measurements* – Martine De Maziere (BIRA) – (self-assessment for the FTIR data and tools that we are developing in the Topical Centre for reactive trace gas remote sensing  (CREGARS) in ACTRIS – (in progress)</a:t>
            </a:r>
            <a:endParaRPr/>
          </a:p>
          <a:p>
            <a:pPr indent="-323850" lvl="0" marL="457200" rtl="0" algn="l">
              <a:lnSpc>
                <a:spcPct val="115000"/>
              </a:lnSpc>
              <a:spcBef>
                <a:spcPts val="0"/>
              </a:spcBef>
              <a:spcAft>
                <a:spcPts val="0"/>
              </a:spcAft>
              <a:buSzPts val="1500"/>
              <a:buFont typeface="Noto Sans Symbols"/>
              <a:buChar char="⮚"/>
            </a:pPr>
            <a:r>
              <a:rPr lang="en-GB" sz="1600">
                <a:solidFill>
                  <a:schemeClr val="dk1"/>
                </a:solidFill>
                <a:latin typeface="Calibri"/>
                <a:ea typeface="Calibri"/>
                <a:cs typeface="Calibri"/>
                <a:sym typeface="Calibri"/>
              </a:rPr>
              <a:t>Objective to open as service in Q3/Q4 2025.</a:t>
            </a:r>
            <a:endParaRPr sz="1600">
              <a:solidFill>
                <a:schemeClr val="dk1"/>
              </a:solidFill>
              <a:latin typeface="Calibri"/>
              <a:ea typeface="Calibri"/>
              <a:cs typeface="Calibri"/>
              <a:sym typeface="Calibri"/>
            </a:endParaRPr>
          </a:p>
          <a:p>
            <a:pPr indent="0" lvl="0" marL="126997" rtl="0" algn="l">
              <a:lnSpc>
                <a:spcPct val="115000"/>
              </a:lnSpc>
              <a:spcBef>
                <a:spcPts val="0"/>
              </a:spcBef>
              <a:spcAft>
                <a:spcPts val="0"/>
              </a:spcAft>
              <a:buSzPts val="2800"/>
              <a:buNone/>
            </a:pPr>
            <a:r>
              <a:t/>
            </a:r>
            <a:endParaRPr>
              <a:solidFill>
                <a:schemeClr val="dk1"/>
              </a:solidFill>
              <a:latin typeface="Montserrat Medium"/>
              <a:ea typeface="Montserrat Medium"/>
              <a:cs typeface="Montserrat Medium"/>
              <a:sym typeface="Montserrat Medium"/>
            </a:endParaRPr>
          </a:p>
        </p:txBody>
      </p:sp>
      <p:sp>
        <p:nvSpPr>
          <p:cNvPr id="144" name="Google Shape;144;p10"/>
          <p:cNvSpPr txBox="1"/>
          <p:nvPr/>
        </p:nvSpPr>
        <p:spPr>
          <a:xfrm>
            <a:off x="176048" y="5518673"/>
            <a:ext cx="979629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Times New Roman"/>
                <a:ea typeface="Times New Roman"/>
                <a:cs typeface="Times New Roman"/>
                <a:sym typeface="Times New Roman"/>
              </a:rPr>
              <a:t>*</a:t>
            </a:r>
            <a:r>
              <a:rPr b="0" i="0" lang="en-GB" sz="1400" u="none" cap="none" strike="noStrike">
                <a:solidFill>
                  <a:srgbClr val="222222"/>
                </a:solidFill>
                <a:latin typeface="Times New Roman"/>
                <a:ea typeface="Times New Roman"/>
                <a:cs typeface="Times New Roman"/>
                <a:sym typeface="Times New Roman"/>
              </a:rPr>
              <a:t>Sha, M.K.; De Mazière, M.; Notholt, J.; Blumenstock, T.; Bogaert, P.; Cardoen, P.; Chen, H.; Desmet, F.; García, O.; Griffith, D.W.T.; et al. Fiducial Reference Measurement for Greenhouse Gases (FRM4GHG). </a:t>
            </a:r>
            <a:r>
              <a:rPr b="0" i="1" lang="en-GB" sz="1400" u="none" cap="none" strike="noStrike">
                <a:solidFill>
                  <a:srgbClr val="222222"/>
                </a:solidFill>
                <a:latin typeface="Times New Roman"/>
                <a:ea typeface="Times New Roman"/>
                <a:cs typeface="Times New Roman"/>
                <a:sym typeface="Times New Roman"/>
              </a:rPr>
              <a:t>Remote Sens.</a:t>
            </a:r>
            <a:r>
              <a:rPr b="0" i="0" lang="en-GB" sz="1400" u="none" cap="none" strike="noStrike">
                <a:solidFill>
                  <a:srgbClr val="222222"/>
                </a:solidFill>
                <a:latin typeface="Times New Roman"/>
                <a:ea typeface="Times New Roman"/>
                <a:cs typeface="Times New Roman"/>
                <a:sym typeface="Times New Roman"/>
              </a:rPr>
              <a:t> </a:t>
            </a:r>
            <a:r>
              <a:rPr b="1" i="0" lang="en-GB" sz="1400" u="none" cap="none" strike="noStrike">
                <a:solidFill>
                  <a:srgbClr val="222222"/>
                </a:solidFill>
                <a:latin typeface="Times New Roman"/>
                <a:ea typeface="Times New Roman"/>
                <a:cs typeface="Times New Roman"/>
                <a:sym typeface="Times New Roman"/>
              </a:rPr>
              <a:t>2024</a:t>
            </a:r>
            <a:r>
              <a:rPr b="0" i="0" lang="en-GB" sz="1400" u="none" cap="none" strike="noStrike">
                <a:solidFill>
                  <a:srgbClr val="222222"/>
                </a:solidFill>
                <a:latin typeface="Times New Roman"/>
                <a:ea typeface="Times New Roman"/>
                <a:cs typeface="Times New Roman"/>
                <a:sym typeface="Times New Roman"/>
              </a:rPr>
              <a:t>, </a:t>
            </a:r>
            <a:r>
              <a:rPr b="0" i="1" lang="en-GB" sz="1400" u="none" cap="none" strike="noStrike">
                <a:solidFill>
                  <a:srgbClr val="222222"/>
                </a:solidFill>
                <a:latin typeface="Times New Roman"/>
                <a:ea typeface="Times New Roman"/>
                <a:cs typeface="Times New Roman"/>
                <a:sym typeface="Times New Roman"/>
              </a:rPr>
              <a:t>16</a:t>
            </a:r>
            <a:r>
              <a:rPr b="0" i="0" lang="en-GB" sz="1400" u="none" cap="none" strike="noStrike">
                <a:solidFill>
                  <a:srgbClr val="222222"/>
                </a:solidFill>
                <a:latin typeface="Times New Roman"/>
                <a:ea typeface="Times New Roman"/>
                <a:cs typeface="Times New Roman"/>
                <a:sym typeface="Times New Roman"/>
              </a:rPr>
              <a:t>, 3525. https://doi.org/10.3390/rs16183525</a:t>
            </a:r>
            <a:endParaRPr b="0" i="0" sz="1400" u="none" cap="none" strike="noStrike">
              <a:solidFill>
                <a:srgbClr val="000000"/>
              </a:solidFill>
              <a:latin typeface="Times New Roman"/>
              <a:ea typeface="Times New Roman"/>
              <a:cs typeface="Times New Roman"/>
              <a:sym typeface="Times New Roman"/>
            </a:endParaRPr>
          </a:p>
        </p:txBody>
      </p:sp>
      <p:pic>
        <p:nvPicPr>
          <p:cNvPr descr="A puzzle of several images of different types of objects&#10;&#10;Description automatically generated" id="145" name="Google Shape;145;p10"/>
          <p:cNvPicPr preferRelativeResize="0"/>
          <p:nvPr/>
        </p:nvPicPr>
        <p:blipFill rotWithShape="1">
          <a:blip r:embed="rId5">
            <a:alphaModFix/>
          </a:blip>
          <a:srcRect b="7864" l="0" r="0" t="8081"/>
          <a:stretch/>
        </p:blipFill>
        <p:spPr>
          <a:xfrm>
            <a:off x="9077288" y="1066792"/>
            <a:ext cx="2861688" cy="2660073"/>
          </a:xfrm>
          <a:prstGeom prst="rect">
            <a:avLst/>
          </a:prstGeom>
          <a:noFill/>
          <a:ln>
            <a:noFill/>
          </a:ln>
        </p:spPr>
      </p:pic>
      <p:pic>
        <p:nvPicPr>
          <p:cNvPr descr="A blue and white table with white text&#10;&#10;Description automatically generated" id="146" name="Google Shape;146;p10"/>
          <p:cNvPicPr preferRelativeResize="0"/>
          <p:nvPr/>
        </p:nvPicPr>
        <p:blipFill rotWithShape="1">
          <a:blip r:embed="rId6">
            <a:alphaModFix/>
          </a:blip>
          <a:srcRect b="0" l="0" r="0" t="0"/>
          <a:stretch/>
        </p:blipFill>
        <p:spPr>
          <a:xfrm>
            <a:off x="8548678" y="3775934"/>
            <a:ext cx="3390298" cy="1533234"/>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392"/>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None/>
            </a:pPr>
            <a:r>
              <a:rPr lang="en-GB"/>
              <a:t>CEOS Cal/Val Portal Updates</a:t>
            </a:r>
            <a:endParaRPr/>
          </a:p>
        </p:txBody>
      </p:sp>
      <p:sp>
        <p:nvSpPr>
          <p:cNvPr id="152" name="Google Shape;152;p11"/>
          <p:cNvSpPr txBox="1"/>
          <p:nvPr>
            <p:ph idx="1" type="body"/>
          </p:nvPr>
        </p:nvSpPr>
        <p:spPr>
          <a:xfrm>
            <a:off x="20853" y="1097564"/>
            <a:ext cx="7616609" cy="5080599"/>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SzPts val="1800"/>
              <a:buFont typeface="Noto Sans Symbols"/>
              <a:buChar char="⮚"/>
            </a:pPr>
            <a:r>
              <a:rPr lang="en-GB" sz="2000">
                <a:latin typeface="Montserrat"/>
                <a:ea typeface="Montserrat"/>
                <a:cs typeface="Montserrat"/>
                <a:sym typeface="Montserrat"/>
              </a:rPr>
              <a:t>SITSat Task Team </a:t>
            </a:r>
            <a:r>
              <a:rPr lang="en-GB" sz="2000" u="sng">
                <a:solidFill>
                  <a:srgbClr val="0070C0"/>
                </a:solidFill>
                <a:latin typeface="Montserrat"/>
                <a:ea typeface="Montserrat"/>
                <a:cs typeface="Montserrat"/>
                <a:sym typeface="Montserrat"/>
                <a:hlinkClick r:id="rId3">
                  <a:extLst>
                    <a:ext uri="{A12FA001-AC4F-418D-AE19-62706E023703}">
                      <ahyp:hlinkClr val="tx"/>
                    </a:ext>
                  </a:extLst>
                </a:hlinkClick>
              </a:rPr>
              <a:t>web-page</a:t>
            </a:r>
            <a:endParaRPr sz="2000">
              <a:solidFill>
                <a:srgbClr val="0070C0"/>
              </a:solidFill>
              <a:latin typeface="Montserrat"/>
              <a:ea typeface="Montserrat"/>
              <a:cs typeface="Montserrat"/>
              <a:sym typeface="Montserrat"/>
            </a:endParaRPr>
          </a:p>
          <a:p>
            <a:pPr indent="0" lvl="0" marL="50800" rtl="0" algn="l">
              <a:lnSpc>
                <a:spcPct val="115000"/>
              </a:lnSpc>
              <a:spcBef>
                <a:spcPts val="0"/>
              </a:spcBef>
              <a:spcAft>
                <a:spcPts val="0"/>
              </a:spcAft>
              <a:buSzPts val="2800"/>
              <a:buNone/>
            </a:pPr>
            <a:r>
              <a:t/>
            </a:r>
            <a:endParaRPr sz="2000">
              <a:solidFill>
                <a:srgbClr val="0070C0"/>
              </a:solidFill>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Noto Sans Symbols"/>
              <a:buChar char="⮚"/>
            </a:pPr>
            <a:r>
              <a:rPr lang="en-GB" sz="2000">
                <a:solidFill>
                  <a:schemeClr val="dk1"/>
                </a:solidFill>
                <a:latin typeface="Montserrat"/>
                <a:ea typeface="Montserrat"/>
                <a:cs typeface="Montserrat"/>
                <a:sym typeface="Montserrat"/>
              </a:rPr>
              <a:t>The WGCV's contribution to the GCOS </a:t>
            </a:r>
            <a:r>
              <a:rPr lang="en-GB" sz="2000">
                <a:latin typeface="Montserrat"/>
                <a:ea typeface="Montserrat"/>
                <a:cs typeface="Montserrat"/>
                <a:sym typeface="Montserrat"/>
              </a:rPr>
              <a:t>IP </a:t>
            </a:r>
            <a:r>
              <a:rPr lang="en-GB" sz="2000" u="sng">
                <a:solidFill>
                  <a:srgbClr val="0070C0"/>
                </a:solidFill>
                <a:latin typeface="Montserrat"/>
                <a:ea typeface="Montserrat"/>
                <a:cs typeface="Montserrat"/>
                <a:sym typeface="Montserrat"/>
                <a:hlinkClick r:id="rId4">
                  <a:extLst>
                    <a:ext uri="{A12FA001-AC4F-418D-AE19-62706E023703}">
                      <ahyp:hlinkClr val="tx"/>
                    </a:ext>
                  </a:extLst>
                </a:hlinkClick>
              </a:rPr>
              <a:t>web-page</a:t>
            </a:r>
            <a:endParaRPr sz="2000">
              <a:solidFill>
                <a:srgbClr val="0070C0"/>
              </a:solidFill>
              <a:latin typeface="Montserrat"/>
              <a:ea typeface="Montserrat"/>
              <a:cs typeface="Montserrat"/>
              <a:sym typeface="Montserrat"/>
            </a:endParaRPr>
          </a:p>
          <a:p>
            <a:pPr indent="-228600" lvl="0" marL="457200" rtl="0" algn="l">
              <a:lnSpc>
                <a:spcPct val="115000"/>
              </a:lnSpc>
              <a:spcBef>
                <a:spcPts val="0"/>
              </a:spcBef>
              <a:spcAft>
                <a:spcPts val="0"/>
              </a:spcAft>
              <a:buSzPts val="2800"/>
              <a:buFont typeface="Noto Sans Symbols"/>
              <a:buNone/>
            </a:pPr>
            <a:r>
              <a:t/>
            </a:r>
            <a:endParaRPr sz="2000">
              <a:solidFill>
                <a:srgbClr val="0070C0"/>
              </a:solidFill>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Noto Sans Symbols"/>
              <a:buChar char="⮚"/>
            </a:pPr>
            <a:r>
              <a:rPr lang="en-GB" sz="2000">
                <a:latin typeface="Montserrat"/>
                <a:ea typeface="Montserrat"/>
                <a:cs typeface="Montserrat"/>
                <a:sym typeface="Montserrat"/>
              </a:rPr>
              <a:t>Updates for subgroup’s page </a:t>
            </a:r>
            <a:endParaRPr/>
          </a:p>
          <a:p>
            <a:pPr indent="-285750" lvl="1" marL="1022332" rtl="0" algn="l">
              <a:lnSpc>
                <a:spcPct val="115000"/>
              </a:lnSpc>
              <a:spcBef>
                <a:spcPts val="0"/>
              </a:spcBef>
              <a:spcAft>
                <a:spcPts val="0"/>
              </a:spcAft>
              <a:buSzPts val="2400"/>
              <a:buFont typeface="Arial"/>
              <a:buChar char="•"/>
            </a:pPr>
            <a:r>
              <a:rPr lang="en-GB" sz="2000" u="sng">
                <a:solidFill>
                  <a:srgbClr val="0070C0"/>
                </a:solidFill>
                <a:latin typeface="Montserrat"/>
                <a:ea typeface="Montserrat"/>
                <a:cs typeface="Montserrat"/>
                <a:sym typeface="Montserrat"/>
                <a:hlinkClick r:id="rId5">
                  <a:extLst>
                    <a:ext uri="{A12FA001-AC4F-418D-AE19-62706E023703}">
                      <ahyp:hlinkClr val="tx"/>
                    </a:ext>
                  </a:extLst>
                </a:hlinkClick>
              </a:rPr>
              <a:t>IVOS Repository and Forum</a:t>
            </a:r>
            <a:endParaRPr sz="2000">
              <a:solidFill>
                <a:srgbClr val="0070C0"/>
              </a:solidFill>
              <a:latin typeface="Montserrat"/>
              <a:ea typeface="Montserrat"/>
              <a:cs typeface="Montserrat"/>
              <a:sym typeface="Montserrat"/>
            </a:endParaRPr>
          </a:p>
          <a:p>
            <a:pPr indent="-285750" lvl="1" marL="1022332" rtl="0" algn="l">
              <a:lnSpc>
                <a:spcPct val="115000"/>
              </a:lnSpc>
              <a:spcBef>
                <a:spcPts val="0"/>
              </a:spcBef>
              <a:spcAft>
                <a:spcPts val="0"/>
              </a:spcAft>
              <a:buSzPts val="2400"/>
              <a:buFont typeface="Arial"/>
              <a:buChar char="•"/>
            </a:pPr>
            <a:r>
              <a:rPr lang="en-GB" sz="2000" u="sng">
                <a:solidFill>
                  <a:srgbClr val="0070C0"/>
                </a:solidFill>
                <a:latin typeface="Montserrat"/>
                <a:ea typeface="Montserrat"/>
                <a:cs typeface="Montserrat"/>
                <a:sym typeface="Montserrat"/>
                <a:hlinkClick r:id="rId6">
                  <a:extLst>
                    <a:ext uri="{A12FA001-AC4F-418D-AE19-62706E023703}">
                      <ahyp:hlinkClr val="tx"/>
                    </a:ext>
                  </a:extLst>
                </a:hlinkClick>
              </a:rPr>
              <a:t>SAR Cal/Val Workshop 2024</a:t>
            </a:r>
            <a:endParaRPr sz="2000">
              <a:solidFill>
                <a:srgbClr val="0070C0"/>
              </a:solidFill>
              <a:latin typeface="Montserrat"/>
              <a:ea typeface="Montserrat"/>
              <a:cs typeface="Montserrat"/>
              <a:sym typeface="Montserrat"/>
            </a:endParaRPr>
          </a:p>
          <a:p>
            <a:pPr indent="-133350" lvl="1" marL="1022332" rtl="0" algn="l">
              <a:lnSpc>
                <a:spcPct val="115000"/>
              </a:lnSpc>
              <a:spcBef>
                <a:spcPts val="0"/>
              </a:spcBef>
              <a:spcAft>
                <a:spcPts val="0"/>
              </a:spcAft>
              <a:buSzPts val="2400"/>
              <a:buFont typeface="Arial"/>
              <a:buNone/>
            </a:pPr>
            <a:r>
              <a:t/>
            </a:r>
            <a:endParaRPr sz="2000">
              <a:solidFill>
                <a:srgbClr val="0070C0"/>
              </a:solidFill>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Noto Sans Symbols"/>
              <a:buChar char="⮚"/>
            </a:pPr>
            <a:r>
              <a:rPr lang="en-GB" sz="2000">
                <a:solidFill>
                  <a:schemeClr val="dk1"/>
                </a:solidFill>
                <a:latin typeface="Montserrat Medium"/>
                <a:ea typeface="Montserrat Medium"/>
                <a:cs typeface="Montserrat Medium"/>
                <a:sym typeface="Montserrat Medium"/>
              </a:rPr>
              <a:t>Update SNOW Cal/Val </a:t>
            </a:r>
            <a:r>
              <a:rPr i="0" lang="en-GB" sz="2000" u="none" strike="noStrike">
                <a:solidFill>
                  <a:schemeClr val="dk1"/>
                </a:solidFill>
                <a:latin typeface="Montserrat Medium"/>
                <a:ea typeface="Montserrat Medium"/>
                <a:cs typeface="Montserrat Medium"/>
                <a:sym typeface="Montserrat Medium"/>
              </a:rPr>
              <a:t>(in progress): </a:t>
            </a:r>
            <a:endParaRPr/>
          </a:p>
          <a:p>
            <a:pPr indent="-381000" lvl="1" marL="914400" rtl="0" algn="l">
              <a:lnSpc>
                <a:spcPct val="115000"/>
              </a:lnSpc>
              <a:spcBef>
                <a:spcPts val="0"/>
              </a:spcBef>
              <a:spcAft>
                <a:spcPts val="0"/>
              </a:spcAft>
              <a:buSzPts val="2400"/>
              <a:buFont typeface="Arial"/>
              <a:buChar char="•"/>
            </a:pPr>
            <a:r>
              <a:rPr lang="en-GB" sz="2000" u="sng">
                <a:solidFill>
                  <a:srgbClr val="0070C0"/>
                </a:solidFill>
                <a:latin typeface="Montserrat Medium"/>
                <a:ea typeface="Montserrat Medium"/>
                <a:cs typeface="Montserrat Medium"/>
                <a:sym typeface="Montserrat Medium"/>
                <a:hlinkClick r:id="rId7">
                  <a:extLst>
                    <a:ext uri="{A12FA001-AC4F-418D-AE19-62706E023703}">
                      <ahyp:hlinkClr val="tx"/>
                    </a:ext>
                  </a:extLst>
                </a:hlinkClick>
              </a:rPr>
              <a:t>FMI Webcam and Validation portals</a:t>
            </a:r>
            <a:endParaRPr sz="2000">
              <a:solidFill>
                <a:srgbClr val="0070C0"/>
              </a:solidFill>
              <a:latin typeface="Montserrat Medium"/>
              <a:ea typeface="Montserrat Medium"/>
              <a:cs typeface="Montserrat Medium"/>
              <a:sym typeface="Montserrat Medium"/>
            </a:endParaRPr>
          </a:p>
          <a:p>
            <a:pPr indent="0" lvl="1" marL="533400" rtl="0" algn="l">
              <a:lnSpc>
                <a:spcPct val="115000"/>
              </a:lnSpc>
              <a:spcBef>
                <a:spcPts val="0"/>
              </a:spcBef>
              <a:spcAft>
                <a:spcPts val="0"/>
              </a:spcAft>
              <a:buSzPts val="2400"/>
              <a:buNone/>
            </a:pPr>
            <a:r>
              <a:t/>
            </a:r>
            <a:endParaRPr sz="2000">
              <a:solidFill>
                <a:srgbClr val="0070C0"/>
              </a:solidFill>
              <a:latin typeface="Montserrat"/>
              <a:ea typeface="Montserrat"/>
              <a:cs typeface="Montserrat"/>
              <a:sym typeface="Montserrat"/>
            </a:endParaRPr>
          </a:p>
          <a:p>
            <a:pPr indent="-482588" lvl="1" marL="609585" rtl="0" algn="l">
              <a:lnSpc>
                <a:spcPct val="115000"/>
              </a:lnSpc>
              <a:spcBef>
                <a:spcPts val="0"/>
              </a:spcBef>
              <a:spcAft>
                <a:spcPts val="0"/>
              </a:spcAft>
              <a:buSzPts val="2100"/>
              <a:buFont typeface="Noto Sans Symbols"/>
              <a:buChar char="⮚"/>
            </a:pPr>
            <a:r>
              <a:rPr lang="en-GB" sz="2000">
                <a:solidFill>
                  <a:schemeClr val="dk1"/>
                </a:solidFill>
                <a:latin typeface="Montserrat Medium"/>
                <a:ea typeface="Montserrat Medium"/>
                <a:cs typeface="Montserrat Medium"/>
                <a:sym typeface="Montserrat Medium"/>
              </a:rPr>
              <a:t>Outreach:</a:t>
            </a:r>
            <a:endParaRPr/>
          </a:p>
          <a:p>
            <a:pPr indent="-482588" lvl="2" marL="1219169" rtl="0" algn="l">
              <a:lnSpc>
                <a:spcPct val="115000"/>
              </a:lnSpc>
              <a:spcBef>
                <a:spcPts val="0"/>
              </a:spcBef>
              <a:spcAft>
                <a:spcPts val="0"/>
              </a:spcAft>
              <a:buSzPts val="2100"/>
              <a:buFont typeface="Arial"/>
              <a:buChar char="•"/>
            </a:pPr>
            <a:r>
              <a:rPr lang="en-GB">
                <a:solidFill>
                  <a:schemeClr val="dk1"/>
                </a:solidFill>
                <a:latin typeface="Montserrat Medium"/>
                <a:ea typeface="Montserrat Medium"/>
                <a:cs typeface="Montserrat Medium"/>
                <a:sym typeface="Montserrat Medium"/>
              </a:rPr>
              <a:t>Posts on X by : @CEOS_WGCV</a:t>
            </a:r>
            <a:endParaRPr/>
          </a:p>
          <a:p>
            <a:pPr indent="-482588" lvl="2" marL="1219169" rtl="0" algn="l">
              <a:lnSpc>
                <a:spcPct val="115000"/>
              </a:lnSpc>
              <a:spcBef>
                <a:spcPts val="0"/>
              </a:spcBef>
              <a:spcAft>
                <a:spcPts val="0"/>
              </a:spcAft>
              <a:buSzPts val="2100"/>
              <a:buFont typeface="Arial"/>
              <a:buChar char="•"/>
            </a:pPr>
            <a:r>
              <a:rPr lang="en-GB">
                <a:solidFill>
                  <a:schemeClr val="dk1"/>
                </a:solidFill>
                <a:latin typeface="Montserrat Medium"/>
                <a:ea typeface="Montserrat Medium"/>
                <a:cs typeface="Montserrat Medium"/>
                <a:sym typeface="Montserrat Medium"/>
              </a:rPr>
              <a:t>Newsletter</a:t>
            </a:r>
            <a:endParaRPr/>
          </a:p>
        </p:txBody>
      </p:sp>
      <p:pic>
        <p:nvPicPr>
          <p:cNvPr id="153" name="Google Shape;153;p11"/>
          <p:cNvPicPr preferRelativeResize="0"/>
          <p:nvPr/>
        </p:nvPicPr>
        <p:blipFill rotWithShape="1">
          <a:blip r:embed="rId8">
            <a:alphaModFix/>
          </a:blip>
          <a:srcRect b="0" l="0" r="0" t="0"/>
          <a:stretch/>
        </p:blipFill>
        <p:spPr>
          <a:xfrm>
            <a:off x="7622202" y="1097565"/>
            <a:ext cx="4419110" cy="4235414"/>
          </a:xfrm>
          <a:prstGeom prst="rect">
            <a:avLst/>
          </a:prstGeom>
          <a:noFill/>
          <a:ln>
            <a:noFill/>
          </a:ln>
          <a:effectLst>
            <a:outerShdw blurRad="292100" rotWithShape="0" algn="tl" dir="2700000" dist="139700">
              <a:srgbClr val="333333">
                <a:alpha val="64313"/>
              </a:srgbClr>
            </a:outerShdw>
          </a:effectLst>
        </p:spPr>
      </p:pic>
      <p:sp>
        <p:nvSpPr>
          <p:cNvPr id="154" name="Google Shape;154;p11"/>
          <p:cNvSpPr txBox="1"/>
          <p:nvPr/>
        </p:nvSpPr>
        <p:spPr>
          <a:xfrm>
            <a:off x="8704586" y="5716431"/>
            <a:ext cx="24613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rgbClr val="000000"/>
                </a:solidFill>
                <a:latin typeface="Arial"/>
                <a:ea typeface="Arial"/>
                <a:cs typeface="Arial"/>
                <a:sym typeface="Arial"/>
                <a:hlinkClick r:id="rId9">
                  <a:extLst>
                    <a:ext uri="{A12FA001-AC4F-418D-AE19-62706E023703}">
                      <ahyp:hlinkClr val="tx"/>
                    </a:ext>
                  </a:extLst>
                </a:hlinkClick>
              </a:rPr>
              <a:t>https://calvalportal.ceos.org</a:t>
            </a:r>
            <a:endParaRPr b="0" i="0" sz="1400" u="none" cap="none" strike="noStrike">
              <a:solidFill>
                <a:srgbClr val="000000"/>
              </a:solidFill>
              <a:latin typeface="Arial"/>
              <a:ea typeface="Arial"/>
              <a:cs typeface="Arial"/>
              <a:sym typeface="Arial"/>
            </a:endParaRPr>
          </a:p>
        </p:txBody>
      </p:sp>
      <p:pic>
        <p:nvPicPr>
          <p:cNvPr descr="A map of land and water&#10;&#10;Description automatically generated" id="155" name="Google Shape;155;p11"/>
          <p:cNvPicPr preferRelativeResize="0"/>
          <p:nvPr/>
        </p:nvPicPr>
        <p:blipFill rotWithShape="1">
          <a:blip r:embed="rId10">
            <a:alphaModFix/>
          </a:blip>
          <a:srcRect b="0" l="-1" r="21843" t="30174"/>
          <a:stretch/>
        </p:blipFill>
        <p:spPr>
          <a:xfrm>
            <a:off x="5931386" y="4614552"/>
            <a:ext cx="2387425" cy="1864311"/>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2"/>
          <p:cNvSpPr txBox="1"/>
          <p:nvPr>
            <p:ph type="title"/>
          </p:nvPr>
        </p:nvSpPr>
        <p:spPr>
          <a:xfrm>
            <a:off x="188000" y="116100"/>
            <a:ext cx="9843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2800"/>
              <a:t>Best Practice  Surface Reflectance Intercomparison Exercise for Vegetation (SRIX4Veg)</a:t>
            </a:r>
            <a:endParaRPr sz="2800"/>
          </a:p>
        </p:txBody>
      </p:sp>
      <p:pic>
        <p:nvPicPr>
          <p:cNvPr id="161" name="Google Shape;161;p12"/>
          <p:cNvPicPr preferRelativeResize="0"/>
          <p:nvPr/>
        </p:nvPicPr>
        <p:blipFill rotWithShape="1">
          <a:blip r:embed="rId3">
            <a:alphaModFix/>
          </a:blip>
          <a:srcRect b="0" l="0" r="0" t="0"/>
          <a:stretch/>
        </p:blipFill>
        <p:spPr>
          <a:xfrm>
            <a:off x="7895625" y="1084188"/>
            <a:ext cx="4108375" cy="5329425"/>
          </a:xfrm>
          <a:prstGeom prst="rect">
            <a:avLst/>
          </a:prstGeom>
          <a:noFill/>
          <a:ln cap="flat" cmpd="sng" w="9525">
            <a:solidFill>
              <a:schemeClr val="dk1"/>
            </a:solidFill>
            <a:prstDash val="solid"/>
            <a:round/>
            <a:headEnd len="sm" w="sm" type="none"/>
            <a:tailEnd len="sm" w="sm" type="none"/>
          </a:ln>
        </p:spPr>
      </p:pic>
      <p:pic>
        <p:nvPicPr>
          <p:cNvPr id="162" name="Google Shape;162;p12"/>
          <p:cNvPicPr preferRelativeResize="0"/>
          <p:nvPr/>
        </p:nvPicPr>
        <p:blipFill rotWithShape="1">
          <a:blip r:embed="rId4">
            <a:alphaModFix/>
          </a:blip>
          <a:srcRect b="0" l="0" r="0" t="0"/>
          <a:stretch/>
        </p:blipFill>
        <p:spPr>
          <a:xfrm>
            <a:off x="5488827" y="4740550"/>
            <a:ext cx="2287468" cy="1034003"/>
          </a:xfrm>
          <a:prstGeom prst="rect">
            <a:avLst/>
          </a:prstGeom>
          <a:noFill/>
          <a:ln cap="flat" cmpd="sng" w="9525">
            <a:solidFill>
              <a:schemeClr val="dk1"/>
            </a:solidFill>
            <a:prstDash val="solid"/>
            <a:round/>
            <a:headEnd len="sm" w="sm" type="none"/>
            <a:tailEnd len="sm" w="sm" type="none"/>
          </a:ln>
        </p:spPr>
      </p:pic>
      <p:sp>
        <p:nvSpPr>
          <p:cNvPr id="163" name="Google Shape;163;p12"/>
          <p:cNvSpPr txBox="1"/>
          <p:nvPr>
            <p:ph idx="1" type="body"/>
          </p:nvPr>
        </p:nvSpPr>
        <p:spPr>
          <a:xfrm>
            <a:off x="188000" y="1084200"/>
            <a:ext cx="7588200" cy="5329500"/>
          </a:xfrm>
          <a:prstGeom prst="rect">
            <a:avLst/>
          </a:prstGeom>
          <a:noFill/>
          <a:ln>
            <a:noFill/>
          </a:ln>
        </p:spPr>
        <p:txBody>
          <a:bodyPr anchorCtr="0" anchor="t" bIns="45700" lIns="91425" spcFirstLastPara="1" rIns="91425" wrap="square" tIns="45700">
            <a:noAutofit/>
          </a:bodyPr>
          <a:lstStyle/>
          <a:p>
            <a:pPr indent="-368300" lvl="0" marL="457200" rtl="0" algn="l">
              <a:spcBef>
                <a:spcPts val="0"/>
              </a:spcBef>
              <a:spcAft>
                <a:spcPts val="0"/>
              </a:spcAft>
              <a:buSzPts val="2200"/>
              <a:buFont typeface="Noto Sans Symbols"/>
              <a:buChar char="⮚"/>
            </a:pPr>
            <a:r>
              <a:rPr lang="en-GB" sz="2200">
                <a:latin typeface="Arial"/>
                <a:ea typeface="Arial"/>
                <a:cs typeface="Arial"/>
                <a:sym typeface="Arial"/>
              </a:rPr>
              <a:t>Best Practices protocol for validating satellite surface reflectance products using UAV spectroradiometers.</a:t>
            </a:r>
            <a:endParaRPr sz="2200">
              <a:latin typeface="Arial"/>
              <a:ea typeface="Arial"/>
              <a:cs typeface="Arial"/>
              <a:sym typeface="Arial"/>
            </a:endParaRPr>
          </a:p>
          <a:p>
            <a:pPr indent="0" lvl="0" marL="457200" rtl="0" algn="l">
              <a:spcBef>
                <a:spcPts val="0"/>
              </a:spcBef>
              <a:spcAft>
                <a:spcPts val="0"/>
              </a:spcAft>
              <a:buNone/>
            </a:pPr>
            <a:r>
              <a:t/>
            </a:r>
            <a:endParaRPr sz="2200">
              <a:latin typeface="Arial"/>
              <a:ea typeface="Arial"/>
              <a:cs typeface="Arial"/>
              <a:sym typeface="Arial"/>
            </a:endParaRPr>
          </a:p>
          <a:p>
            <a:pPr indent="-368300" lvl="0" marL="457200" rtl="0" algn="l">
              <a:lnSpc>
                <a:spcPct val="115000"/>
              </a:lnSpc>
              <a:spcBef>
                <a:spcPts val="0"/>
              </a:spcBef>
              <a:spcAft>
                <a:spcPts val="0"/>
              </a:spcAft>
              <a:buSzPts val="2200"/>
              <a:buFont typeface="Noto Sans Symbols"/>
              <a:buChar char="⮚"/>
            </a:pPr>
            <a:r>
              <a:rPr lang="en-GB" sz="2200">
                <a:latin typeface="Arial"/>
                <a:ea typeface="Arial"/>
                <a:cs typeface="Arial"/>
                <a:sym typeface="Arial"/>
              </a:rPr>
              <a:t>Originated from SRIX4Veg intercomparison campaign in July 2022 in Barrax, Spain and March 2024 in Calperum, Australia.</a:t>
            </a:r>
            <a:endParaRPr sz="2200">
              <a:latin typeface="Arial"/>
              <a:ea typeface="Arial"/>
              <a:cs typeface="Arial"/>
              <a:sym typeface="Arial"/>
            </a:endParaRPr>
          </a:p>
          <a:p>
            <a:pPr indent="0" lvl="0" marL="457200" rtl="0" algn="l">
              <a:lnSpc>
                <a:spcPct val="115000"/>
              </a:lnSpc>
              <a:spcBef>
                <a:spcPts val="0"/>
              </a:spcBef>
              <a:spcAft>
                <a:spcPts val="0"/>
              </a:spcAft>
              <a:buNone/>
            </a:pPr>
            <a:r>
              <a:t/>
            </a:r>
            <a:endParaRPr sz="2200">
              <a:latin typeface="Arial"/>
              <a:ea typeface="Arial"/>
              <a:cs typeface="Arial"/>
              <a:sym typeface="Arial"/>
            </a:endParaRPr>
          </a:p>
          <a:p>
            <a:pPr indent="-368300" lvl="0" marL="457200" rtl="0" algn="l">
              <a:lnSpc>
                <a:spcPct val="115000"/>
              </a:lnSpc>
              <a:spcBef>
                <a:spcPts val="0"/>
              </a:spcBef>
              <a:spcAft>
                <a:spcPts val="0"/>
              </a:spcAft>
              <a:buSzPts val="2200"/>
              <a:buFont typeface="Noto Sans Symbols"/>
              <a:buChar char="⮚"/>
            </a:pPr>
            <a:r>
              <a:rPr lang="en-GB" sz="2200">
                <a:latin typeface="Arial"/>
                <a:ea typeface="Arial"/>
                <a:cs typeface="Arial"/>
                <a:sym typeface="Arial"/>
              </a:rPr>
              <a:t>Aimed at users of UAV-mounted instruments capable of validating surface reflectance products.</a:t>
            </a:r>
            <a:endParaRPr sz="2200">
              <a:latin typeface="Arial"/>
              <a:ea typeface="Arial"/>
              <a:cs typeface="Arial"/>
              <a:sym typeface="Arial"/>
            </a:endParaRPr>
          </a:p>
          <a:p>
            <a:pPr indent="0" lvl="0" marL="457200" rtl="0" algn="l">
              <a:lnSpc>
                <a:spcPct val="115000"/>
              </a:lnSpc>
              <a:spcBef>
                <a:spcPts val="0"/>
              </a:spcBef>
              <a:spcAft>
                <a:spcPts val="0"/>
              </a:spcAft>
              <a:buNone/>
            </a:pPr>
            <a:r>
              <a:t/>
            </a:r>
            <a:endParaRPr sz="2200">
              <a:latin typeface="Arial"/>
              <a:ea typeface="Arial"/>
              <a:cs typeface="Arial"/>
              <a:sym typeface="Arial"/>
            </a:endParaRPr>
          </a:p>
          <a:p>
            <a:pPr indent="-368300" lvl="0" marL="457200" rtl="0" algn="l">
              <a:lnSpc>
                <a:spcPct val="115000"/>
              </a:lnSpc>
              <a:spcBef>
                <a:spcPts val="0"/>
              </a:spcBef>
              <a:spcAft>
                <a:spcPts val="0"/>
              </a:spcAft>
              <a:buSzPts val="2200"/>
              <a:buFont typeface="Arial"/>
              <a:buChar char="⮚"/>
            </a:pPr>
            <a:r>
              <a:rPr lang="en-GB" sz="2200">
                <a:latin typeface="Arial"/>
                <a:ea typeface="Arial"/>
                <a:cs typeface="Arial"/>
                <a:sym typeface="Arial"/>
              </a:rPr>
              <a:t>Finalised November 2024</a:t>
            </a:r>
            <a:endParaRPr sz="2200">
              <a:latin typeface="Arial"/>
              <a:ea typeface="Arial"/>
              <a:cs typeface="Arial"/>
              <a:sym typeface="Arial"/>
            </a:endParaRPr>
          </a:p>
          <a:p>
            <a:pPr indent="0" lvl="0" marL="457200" rtl="0" algn="l">
              <a:lnSpc>
                <a:spcPct val="115000"/>
              </a:lnSpc>
              <a:spcBef>
                <a:spcPts val="0"/>
              </a:spcBef>
              <a:spcAft>
                <a:spcPts val="0"/>
              </a:spcAft>
              <a:buNone/>
            </a:pPr>
            <a:r>
              <a:t/>
            </a:r>
            <a:endParaRPr sz="2200">
              <a:latin typeface="Arial"/>
              <a:ea typeface="Arial"/>
              <a:cs typeface="Arial"/>
              <a:sym typeface="Arial"/>
            </a:endParaRPr>
          </a:p>
          <a:p>
            <a:pPr indent="-368300" lvl="0" marL="457200" rtl="0" algn="l">
              <a:lnSpc>
                <a:spcPct val="115000"/>
              </a:lnSpc>
              <a:spcBef>
                <a:spcPts val="0"/>
              </a:spcBef>
              <a:spcAft>
                <a:spcPts val="0"/>
              </a:spcAft>
              <a:buSzPts val="2200"/>
              <a:buFont typeface="Arial"/>
              <a:buChar char="⮚"/>
            </a:pPr>
            <a:r>
              <a:rPr lang="en-GB" sz="2200">
                <a:latin typeface="Arial"/>
                <a:ea typeface="Arial"/>
                <a:cs typeface="Arial"/>
                <a:sym typeface="Arial"/>
              </a:rPr>
              <a:t>Endorsed at WGCV-54 subject to WGCV feedback implementations</a:t>
            </a:r>
            <a:endParaRPr sz="22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3"/>
          <p:cNvSpPr txBox="1"/>
          <p:nvPr>
            <p:ph idx="1" type="body"/>
          </p:nvPr>
        </p:nvSpPr>
        <p:spPr>
          <a:xfrm>
            <a:off x="217841" y="1330918"/>
            <a:ext cx="7395069" cy="5015599"/>
          </a:xfrm>
          <a:prstGeom prst="rect">
            <a:avLst/>
          </a:prstGeom>
          <a:noFill/>
          <a:ln>
            <a:noFill/>
          </a:ln>
        </p:spPr>
        <p:txBody>
          <a:bodyPr anchorCtr="0" anchor="t" bIns="45700" lIns="91425" spcFirstLastPara="1" rIns="91425" wrap="square" tIns="45700">
            <a:noAutofit/>
          </a:bodyPr>
          <a:lstStyle/>
          <a:p>
            <a:pPr indent="-400050" lvl="0" marL="457200" rtl="0" algn="l">
              <a:lnSpc>
                <a:spcPct val="115000"/>
              </a:lnSpc>
              <a:spcBef>
                <a:spcPts val="1000"/>
              </a:spcBef>
              <a:spcAft>
                <a:spcPts val="0"/>
              </a:spcAft>
              <a:buSzPts val="2700"/>
              <a:buFont typeface="Noto Sans Symbols"/>
              <a:buChar char="⮚"/>
            </a:pPr>
            <a:r>
              <a:rPr lang="en-GB" sz="2300">
                <a:latin typeface="Arial"/>
                <a:ea typeface="Arial"/>
                <a:cs typeface="Arial"/>
                <a:sym typeface="Arial"/>
              </a:rPr>
              <a:t>Endorsed at WGCV-54</a:t>
            </a:r>
            <a:endParaRPr/>
          </a:p>
          <a:p>
            <a:pPr indent="-228600" lvl="0" marL="457200" rtl="0" algn="l">
              <a:lnSpc>
                <a:spcPct val="115000"/>
              </a:lnSpc>
              <a:spcBef>
                <a:spcPts val="1000"/>
              </a:spcBef>
              <a:spcAft>
                <a:spcPts val="0"/>
              </a:spcAft>
              <a:buSzPts val="2700"/>
              <a:buFont typeface="Noto Sans Symbols"/>
              <a:buNone/>
            </a:pPr>
            <a:r>
              <a:t/>
            </a:r>
            <a:endParaRPr sz="2300">
              <a:latin typeface="Arial"/>
              <a:ea typeface="Arial"/>
              <a:cs typeface="Arial"/>
              <a:sym typeface="Arial"/>
            </a:endParaRPr>
          </a:p>
          <a:p>
            <a:pPr indent="-374650" lvl="0" marL="457200" rtl="0" algn="l">
              <a:lnSpc>
                <a:spcPct val="115000"/>
              </a:lnSpc>
              <a:spcBef>
                <a:spcPts val="0"/>
              </a:spcBef>
              <a:spcAft>
                <a:spcPts val="0"/>
              </a:spcAft>
              <a:buSzPts val="2300"/>
              <a:buFont typeface="Noto Sans Symbols"/>
              <a:buChar char="⮚"/>
            </a:pPr>
            <a:r>
              <a:rPr lang="en-GB" sz="2300">
                <a:latin typeface="Arial"/>
                <a:ea typeface="Arial"/>
                <a:cs typeface="Arial"/>
                <a:sym typeface="Arial"/>
              </a:rPr>
              <a:t>Action item CV-22-01</a:t>
            </a:r>
            <a:endParaRPr/>
          </a:p>
          <a:p>
            <a:pPr indent="-228600" lvl="0" marL="457200" rtl="0" algn="l">
              <a:lnSpc>
                <a:spcPct val="115000"/>
              </a:lnSpc>
              <a:spcBef>
                <a:spcPts val="0"/>
              </a:spcBef>
              <a:spcAft>
                <a:spcPts val="0"/>
              </a:spcAft>
              <a:buSzPts val="2300"/>
              <a:buFont typeface="Noto Sans Symbols"/>
              <a:buNone/>
            </a:pPr>
            <a:r>
              <a:t/>
            </a:r>
            <a:endParaRPr sz="2300">
              <a:latin typeface="Arial"/>
              <a:ea typeface="Arial"/>
              <a:cs typeface="Arial"/>
              <a:sym typeface="Arial"/>
            </a:endParaRPr>
          </a:p>
          <a:p>
            <a:pPr indent="-374650" lvl="0" marL="457200" rtl="0" algn="l">
              <a:lnSpc>
                <a:spcPct val="115000"/>
              </a:lnSpc>
              <a:spcBef>
                <a:spcPts val="0"/>
              </a:spcBef>
              <a:spcAft>
                <a:spcPts val="0"/>
              </a:spcAft>
              <a:buSzPts val="2300"/>
              <a:buFont typeface="Noto Sans Symbols"/>
              <a:buChar char="⮚"/>
            </a:pPr>
            <a:r>
              <a:rPr lang="en-GB" sz="2300">
                <a:latin typeface="Arial"/>
                <a:ea typeface="Arial"/>
                <a:cs typeface="Arial"/>
                <a:sym typeface="Arial"/>
              </a:rPr>
              <a:t>Evaluates the need for common practice capturing lessons learned from profiler missions.</a:t>
            </a:r>
            <a:endParaRPr/>
          </a:p>
          <a:p>
            <a:pPr indent="-228600" lvl="0" marL="457200" rtl="0" algn="l">
              <a:lnSpc>
                <a:spcPct val="115000"/>
              </a:lnSpc>
              <a:spcBef>
                <a:spcPts val="0"/>
              </a:spcBef>
              <a:spcAft>
                <a:spcPts val="0"/>
              </a:spcAft>
              <a:buSzPts val="2300"/>
              <a:buFont typeface="Noto Sans Symbols"/>
              <a:buNone/>
            </a:pPr>
            <a:r>
              <a:t/>
            </a:r>
            <a:endParaRPr sz="2300">
              <a:latin typeface="Arial"/>
              <a:ea typeface="Arial"/>
              <a:cs typeface="Arial"/>
              <a:sym typeface="Arial"/>
            </a:endParaRPr>
          </a:p>
          <a:p>
            <a:pPr indent="-374650" lvl="0" marL="457200" rtl="0" algn="l">
              <a:lnSpc>
                <a:spcPct val="115000"/>
              </a:lnSpc>
              <a:spcBef>
                <a:spcPts val="0"/>
              </a:spcBef>
              <a:spcAft>
                <a:spcPts val="0"/>
              </a:spcAft>
              <a:buSzPts val="2300"/>
              <a:buFont typeface="Noto Sans Symbols"/>
              <a:buChar char="⮚"/>
            </a:pPr>
            <a:r>
              <a:rPr lang="en-GB" sz="2300">
                <a:latin typeface="Arial"/>
                <a:ea typeface="Arial"/>
                <a:cs typeface="Arial"/>
                <a:sym typeface="Arial"/>
              </a:rPr>
              <a:t>Optimisation of Cal/Val techniques in terms of instrumentation, validation, sampling strategies and scenarios, and intercomparison methodologies.</a:t>
            </a:r>
            <a:endParaRPr sz="2300">
              <a:latin typeface="Arial"/>
              <a:ea typeface="Arial"/>
              <a:cs typeface="Arial"/>
              <a:sym typeface="Arial"/>
            </a:endParaRPr>
          </a:p>
        </p:txBody>
      </p:sp>
      <p:sp>
        <p:nvSpPr>
          <p:cNvPr id="169" name="Google Shape;169;p13"/>
          <p:cNvSpPr txBox="1"/>
          <p:nvPr>
            <p:ph type="title"/>
          </p:nvPr>
        </p:nvSpPr>
        <p:spPr>
          <a:xfrm>
            <a:off x="360125" y="128100"/>
            <a:ext cx="9843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000"/>
              <a:t>Best Practice Protocol For The Validation Of Aerosol, Cloud, And Precipitation Profiles</a:t>
            </a:r>
            <a:endParaRPr sz="3000"/>
          </a:p>
        </p:txBody>
      </p:sp>
      <p:pic>
        <p:nvPicPr>
          <p:cNvPr id="170" name="Google Shape;170;p13"/>
          <p:cNvPicPr preferRelativeResize="0"/>
          <p:nvPr/>
        </p:nvPicPr>
        <p:blipFill rotWithShape="1">
          <a:blip r:embed="rId3">
            <a:alphaModFix/>
          </a:blip>
          <a:srcRect b="0" l="0" r="0" t="0"/>
          <a:stretch/>
        </p:blipFill>
        <p:spPr>
          <a:xfrm>
            <a:off x="8036766" y="1164199"/>
            <a:ext cx="3605800" cy="5086625"/>
          </a:xfrm>
          <a:prstGeom prst="rect">
            <a:avLst/>
          </a:prstGeom>
          <a:noFill/>
          <a:ln>
            <a:noFill/>
          </a:ln>
          <a:effectLst>
            <a:outerShdw blurRad="57150" rotWithShape="0" algn="bl" dir="5400000" dist="85725">
              <a:srgbClr val="000000">
                <a:alpha val="49411"/>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4"/>
          <p:cNvSpPr txBox="1"/>
          <p:nvPr>
            <p:ph idx="1" type="body"/>
          </p:nvPr>
        </p:nvSpPr>
        <p:spPr>
          <a:xfrm>
            <a:off x="176049" y="1002025"/>
            <a:ext cx="11510854" cy="519011"/>
          </a:xfrm>
          <a:prstGeom prst="rect">
            <a:avLst/>
          </a:prstGeom>
          <a:noFill/>
          <a:ln>
            <a:noFill/>
          </a:ln>
        </p:spPr>
        <p:txBody>
          <a:bodyPr anchorCtr="0" anchor="t" bIns="45700" lIns="91425" spcFirstLastPara="1" rIns="91425" wrap="square" tIns="45700">
            <a:noAutofit/>
          </a:bodyPr>
          <a:lstStyle/>
          <a:p>
            <a:pPr indent="0" lvl="0" marL="50800" rtl="0" algn="l">
              <a:lnSpc>
                <a:spcPct val="107000"/>
              </a:lnSpc>
              <a:spcBef>
                <a:spcPts val="1000"/>
              </a:spcBef>
              <a:spcAft>
                <a:spcPts val="0"/>
              </a:spcAft>
              <a:buSzPts val="2800"/>
              <a:buNone/>
            </a:pPr>
            <a:r>
              <a:rPr b="1" lang="en-GB" sz="1800">
                <a:latin typeface="Calibri"/>
                <a:ea typeface="Calibri"/>
                <a:cs typeface="Calibri"/>
                <a:sym typeface="Calibri"/>
              </a:rPr>
              <a:t>CEOS WGCV Recommendation: </a:t>
            </a:r>
            <a:r>
              <a:rPr b="1" lang="en-GB" sz="1800" u="sng">
                <a:solidFill>
                  <a:srgbClr val="0070C0"/>
                </a:solidFill>
                <a:latin typeface="Arial"/>
                <a:ea typeface="Arial"/>
                <a:cs typeface="Arial"/>
                <a:sym typeface="Arial"/>
              </a:rPr>
              <a:t>Facilitating interoperable global satellite imagery: agency &amp; newspace</a:t>
            </a:r>
            <a:endParaRPr b="1" sz="1800">
              <a:solidFill>
                <a:srgbClr val="0070C0"/>
              </a:solidFill>
              <a:latin typeface="Arial"/>
              <a:ea typeface="Arial"/>
              <a:cs typeface="Arial"/>
              <a:sym typeface="Arial"/>
            </a:endParaRPr>
          </a:p>
          <a:p>
            <a:pPr indent="-406400" lvl="0" marL="457200" rtl="0" algn="just">
              <a:lnSpc>
                <a:spcPct val="107000"/>
              </a:lnSpc>
              <a:spcBef>
                <a:spcPts val="1800"/>
              </a:spcBef>
              <a:spcAft>
                <a:spcPts val="800"/>
              </a:spcAft>
              <a:buSzPts val="2800"/>
              <a:buFont typeface="Noto Sans Symbols"/>
              <a:buChar char="⮚"/>
            </a:pPr>
            <a:r>
              <a:rPr lang="en-GB" sz="1400">
                <a:latin typeface="Arial"/>
                <a:ea typeface="Arial"/>
                <a:cs typeface="Arial"/>
                <a:sym typeface="Arial"/>
              </a:rPr>
              <a:t>To</a:t>
            </a:r>
            <a:endParaRPr/>
          </a:p>
        </p:txBody>
      </p:sp>
      <p:sp>
        <p:nvSpPr>
          <p:cNvPr id="176" name="Google Shape;176;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Recommendation</a:t>
            </a:r>
            <a:endParaRPr/>
          </a:p>
        </p:txBody>
      </p:sp>
      <p:pic>
        <p:nvPicPr>
          <p:cNvPr id="177" name="Google Shape;177;p14"/>
          <p:cNvPicPr preferRelativeResize="0"/>
          <p:nvPr/>
        </p:nvPicPr>
        <p:blipFill rotWithShape="1">
          <a:blip r:embed="rId3">
            <a:alphaModFix/>
          </a:blip>
          <a:srcRect b="0" l="0" r="0" t="0"/>
          <a:stretch/>
        </p:blipFill>
        <p:spPr>
          <a:xfrm>
            <a:off x="0" y="1451625"/>
            <a:ext cx="3917542" cy="3817062"/>
          </a:xfrm>
          <a:prstGeom prst="rect">
            <a:avLst/>
          </a:prstGeom>
          <a:noFill/>
          <a:ln>
            <a:noFill/>
          </a:ln>
        </p:spPr>
      </p:pic>
      <p:pic>
        <p:nvPicPr>
          <p:cNvPr id="178" name="Google Shape;178;p14"/>
          <p:cNvPicPr preferRelativeResize="0"/>
          <p:nvPr/>
        </p:nvPicPr>
        <p:blipFill rotWithShape="1">
          <a:blip r:embed="rId4">
            <a:alphaModFix/>
          </a:blip>
          <a:srcRect b="0" l="0" r="0" t="0"/>
          <a:stretch/>
        </p:blipFill>
        <p:spPr>
          <a:xfrm>
            <a:off x="8490766" y="1611109"/>
            <a:ext cx="3631566" cy="3700567"/>
          </a:xfrm>
          <a:prstGeom prst="rect">
            <a:avLst/>
          </a:prstGeom>
          <a:noFill/>
          <a:ln>
            <a:noFill/>
          </a:ln>
        </p:spPr>
      </p:pic>
      <p:sp>
        <p:nvSpPr>
          <p:cNvPr id="179" name="Google Shape;179;p14"/>
          <p:cNvSpPr txBox="1"/>
          <p:nvPr/>
        </p:nvSpPr>
        <p:spPr>
          <a:xfrm>
            <a:off x="4035765" y="1654098"/>
            <a:ext cx="4336800" cy="39711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400"/>
              <a:buFont typeface="Noto Sans Symbols"/>
              <a:buChar char="⮚"/>
            </a:pPr>
            <a:r>
              <a:rPr b="0" i="0" lang="en-GB" sz="1400" u="none" cap="none" strike="noStrike">
                <a:solidFill>
                  <a:srgbClr val="000000"/>
                </a:solidFill>
                <a:latin typeface="Arial"/>
                <a:ea typeface="Arial"/>
                <a:cs typeface="Arial"/>
                <a:sym typeface="Arial"/>
              </a:rPr>
              <a:t>To facilitate a consistent understanding of the relative radiometric and spatial performance characteristics of passive optical satellite Level 1 imagery CEOS recommends that </a:t>
            </a:r>
            <a:r>
              <a:rPr b="0" i="0" lang="en-GB" sz="1400" u="none" cap="none" strike="noStrike">
                <a:solidFill>
                  <a:srgbClr val="FF0000"/>
                </a:solidFill>
                <a:latin typeface="Arial"/>
                <a:ea typeface="Arial"/>
                <a:cs typeface="Arial"/>
                <a:sym typeface="Arial"/>
              </a:rPr>
              <a:t>member agencies regularly collect and provide free access to imagery and associated metadata against a common ‘CEOS reference’ from their own missions as well as encourage/request any commercial data provider they can influence to do the same. </a:t>
            </a:r>
            <a:r>
              <a:rPr b="0" i="0" lang="en-GB" sz="1400" u="none" cap="none" strike="noStrike">
                <a:solidFill>
                  <a:srgbClr val="000000"/>
                </a:solidFill>
                <a:latin typeface="Arial"/>
                <a:ea typeface="Arial"/>
                <a:cs typeface="Arial"/>
                <a:sym typeface="Arial"/>
              </a:rPr>
              <a:t>The imagery can be made available for collection by API or deposited to a dedicated CEOS archive held in the UK Earth Observation Data Hub (EODH). CEOS will provide feedback on relative performance for QA purposes for both satellite operators and data users via a tool/web app developed by NPL (UKSA).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4"/>
          <p:cNvSpPr txBox="1"/>
          <p:nvPr/>
        </p:nvSpPr>
        <p:spPr>
          <a:xfrm>
            <a:off x="161108" y="5401749"/>
            <a:ext cx="11869800" cy="5385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400"/>
              <a:buFont typeface="Noto Sans Symbols"/>
              <a:buChar char="⮚"/>
            </a:pPr>
            <a:r>
              <a:rPr b="0" i="0" lang="en-GB" sz="1400" u="none" cap="none" strike="noStrike">
                <a:solidFill>
                  <a:srgbClr val="000000"/>
                </a:solidFill>
                <a:latin typeface="Arial"/>
                <a:ea typeface="Arial"/>
                <a:cs typeface="Arial"/>
                <a:sym typeface="Arial"/>
              </a:rPr>
              <a:t>The CEOS reference has been chosen to be derived from a minimal set of locations together with the minimal required metadata. The reference in practice consists of a few sites for radiometric and spatial evaluation for solar reflective and thermal emissive missions.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6"/>
          <p:cNvSpPr txBox="1"/>
          <p:nvPr/>
        </p:nvSpPr>
        <p:spPr>
          <a:xfrm>
            <a:off x="107109" y="1163618"/>
            <a:ext cx="12084891" cy="779100"/>
          </a:xfrm>
          <a:prstGeom prst="rect">
            <a:avLst/>
          </a:prstGeom>
          <a:solidFill>
            <a:srgbClr val="C5D8F1"/>
          </a:solidFill>
          <a:ln cap="flat" cmpd="sng" w="31750">
            <a:solidFill>
              <a:srgbClr val="4F81B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The mission of the CEOS Working </a:t>
            </a:r>
            <a:r>
              <a:rPr b="1" i="0" lang="en-GB" sz="1400" u="none" cap="none" strike="noStrike">
                <a:solidFill>
                  <a:srgbClr val="FF0000"/>
                </a:solidFill>
                <a:latin typeface="Calibri"/>
                <a:ea typeface="Calibri"/>
                <a:cs typeface="Calibri"/>
                <a:sym typeface="Calibri"/>
              </a:rPr>
              <a:t>Group on Calibration &amp; Validation (WGCV) </a:t>
            </a:r>
            <a:r>
              <a:rPr b="1" i="0" lang="en-GB" sz="1400" u="none" cap="none" strike="noStrike">
                <a:solidFill>
                  <a:srgbClr val="000000"/>
                </a:solidFill>
                <a:latin typeface="Calibri"/>
                <a:ea typeface="Calibri"/>
                <a:cs typeface="Calibri"/>
                <a:sym typeface="Calibri"/>
              </a:rPr>
              <a:t>is to ensure long-term confidence in the accuracy and quality of Earth Observation data and products and to provide a forum for the exchange of information about calibration and validation, including the coordination of cooperative activities.</a:t>
            </a:r>
            <a:endParaRPr b="1" i="0" sz="2000" u="none" cap="none" strike="noStrike">
              <a:solidFill>
                <a:srgbClr val="000000"/>
              </a:solidFill>
              <a:latin typeface="Arial"/>
              <a:ea typeface="Arial"/>
              <a:cs typeface="Arial"/>
              <a:sym typeface="Arial"/>
            </a:endParaRPr>
          </a:p>
        </p:txBody>
      </p:sp>
      <p:sp>
        <p:nvSpPr>
          <p:cNvPr id="186" name="Google Shape;186;p16"/>
          <p:cNvSpPr/>
          <p:nvPr/>
        </p:nvSpPr>
        <p:spPr>
          <a:xfrm>
            <a:off x="5638800" y="1985849"/>
            <a:ext cx="293914" cy="392158"/>
          </a:xfrm>
          <a:prstGeom prst="downArrow">
            <a:avLst>
              <a:gd fmla="val 50000" name="adj1"/>
              <a:gd fmla="val 50000" name="adj2"/>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7" name="Google Shape;187;p16"/>
          <p:cNvSpPr txBox="1"/>
          <p:nvPr/>
        </p:nvSpPr>
        <p:spPr>
          <a:xfrm>
            <a:off x="2746781" y="2445321"/>
            <a:ext cx="795986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1" lang="en-GB" sz="1600" u="none" cap="none" strike="noStrike">
                <a:solidFill>
                  <a:srgbClr val="FF0000"/>
                </a:solidFill>
                <a:latin typeface="Arial"/>
                <a:ea typeface="Arial"/>
                <a:cs typeface="Arial"/>
                <a:sym typeface="Arial"/>
              </a:rPr>
              <a:t>QUALITY OF EARTH OBSERVATION  DATA AND PRODUCT </a:t>
            </a:r>
            <a:endParaRPr b="0" i="0" sz="1400" u="none" cap="none" strike="noStrike">
              <a:solidFill>
                <a:srgbClr val="000000"/>
              </a:solidFill>
              <a:latin typeface="Arial"/>
              <a:ea typeface="Arial"/>
              <a:cs typeface="Arial"/>
              <a:sym typeface="Arial"/>
            </a:endParaRPr>
          </a:p>
        </p:txBody>
      </p:sp>
      <p:sp>
        <p:nvSpPr>
          <p:cNvPr id="188" name="Google Shape;188;p16"/>
          <p:cNvSpPr txBox="1"/>
          <p:nvPr/>
        </p:nvSpPr>
        <p:spPr>
          <a:xfrm>
            <a:off x="245129" y="2783875"/>
            <a:ext cx="12912635"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r>
              <a:rPr b="1" i="0" lang="en-GB" sz="2000" u="sng" cap="none" strike="noStrike">
                <a:solidFill>
                  <a:srgbClr val="0070C0"/>
                </a:solidFill>
                <a:latin typeface="Arial"/>
                <a:ea typeface="Arial"/>
                <a:cs typeface="Arial"/>
                <a:sym typeface="Arial"/>
              </a:rPr>
              <a:t>Follow Metrology Principles </a:t>
            </a:r>
            <a:r>
              <a:rPr b="1" i="0" lang="en-GB" sz="2000" u="none" cap="none" strike="noStrike">
                <a:solidFill>
                  <a:srgbClr val="000000"/>
                </a:solidFill>
                <a:latin typeface="Arial"/>
                <a:ea typeface="Arial"/>
                <a:cs typeface="Arial"/>
                <a:sym typeface="Arial"/>
              </a:rPr>
              <a:t>🡪 Knowledge and quality of measurements and their </a:t>
            </a:r>
            <a:r>
              <a:rPr b="1" i="0" lang="en-GB" sz="2000" u="sng" cap="none" strike="noStrike">
                <a:solidFill>
                  <a:srgbClr val="000000"/>
                </a:solidFill>
                <a:latin typeface="Arial"/>
                <a:ea typeface="Arial"/>
                <a:cs typeface="Arial"/>
                <a:sym typeface="Arial"/>
              </a:rPr>
              <a:t>uncertainties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6"/>
          <p:cNvSpPr txBox="1"/>
          <p:nvPr/>
        </p:nvSpPr>
        <p:spPr>
          <a:xfrm>
            <a:off x="219591" y="208553"/>
            <a:ext cx="9843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3700" u="none" cap="none" strike="noStrike">
                <a:solidFill>
                  <a:schemeClr val="lt1"/>
                </a:solidFill>
                <a:latin typeface="Montserrat"/>
                <a:ea typeface="Montserrat"/>
                <a:cs typeface="Montserrat"/>
                <a:sym typeface="Montserrat"/>
              </a:rPr>
              <a:t>Conclusion : Vision for WGCV (1)</a:t>
            </a:r>
            <a:endParaRPr b="0" i="0" sz="1400" u="none" cap="none" strike="noStrike">
              <a:solidFill>
                <a:srgbClr val="000000"/>
              </a:solidFill>
              <a:latin typeface="Arial"/>
              <a:ea typeface="Arial"/>
              <a:cs typeface="Arial"/>
              <a:sym typeface="Arial"/>
            </a:endParaRPr>
          </a:p>
        </p:txBody>
      </p:sp>
      <p:sp>
        <p:nvSpPr>
          <p:cNvPr id="190" name="Google Shape;190;p16"/>
          <p:cNvSpPr txBox="1"/>
          <p:nvPr/>
        </p:nvSpPr>
        <p:spPr>
          <a:xfrm>
            <a:off x="315031" y="3469459"/>
            <a:ext cx="12014828" cy="280076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70C0"/>
                </a:solidFill>
                <a:latin typeface="Arial"/>
                <a:ea typeface="Arial"/>
                <a:cs typeface="Arial"/>
                <a:sym typeface="Arial"/>
              </a:rPr>
              <a:t>Toward Fiducial </a:t>
            </a:r>
            <a:r>
              <a:rPr b="1" i="0" lang="en-GB" sz="1800" u="sng" cap="none" strike="noStrike">
                <a:solidFill>
                  <a:srgbClr val="0070C0"/>
                </a:solidFill>
                <a:latin typeface="Arial"/>
                <a:ea typeface="Arial"/>
                <a:cs typeface="Arial"/>
                <a:sym typeface="Arial"/>
              </a:rPr>
              <a:t>Reference</a:t>
            </a:r>
            <a:r>
              <a:rPr b="1" i="0" lang="en-GB" sz="1600" u="none" cap="none" strike="noStrike">
                <a:solidFill>
                  <a:srgbClr val="0070C0"/>
                </a:solidFill>
                <a:latin typeface="Arial"/>
                <a:ea typeface="Arial"/>
                <a:cs typeface="Arial"/>
                <a:sym typeface="Arial"/>
              </a:rPr>
              <a:t> Measurements (FRM)  </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 Reference Site / Network : RADCalNet, SARCARLNET, TIRCALNET….</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 Support international network TTCON, COCCON, NDACC, PANDORA GLOBAL NETWORK, ICOS…..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 Toward FRM from Space (CLARREO-PF, TRUTHS, LIBRA)…… </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285750" lvl="1"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70C0"/>
                </a:solidFill>
                <a:latin typeface="Arial"/>
                <a:ea typeface="Arial"/>
                <a:cs typeface="Arial"/>
                <a:sym typeface="Arial"/>
              </a:rPr>
              <a:t>Provide Methods and Protocols: </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 Cal/Val Protocols (SRIX4VEG, ACCP, BIOMASS, ALBEDO, SM, LST…etc..).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 Provide Intercomparison Framework (ACIX, CMIX, BRIX, DEMIX, GCPIX, FRM4STS, FRM4GHG, FRM4VEG…etc….)</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70C0"/>
                </a:solidFill>
                <a:latin typeface="Arial"/>
                <a:ea typeface="Arial"/>
                <a:cs typeface="Arial"/>
                <a:sym typeface="Arial"/>
              </a:rPr>
              <a:t>🡪 Share information and tools: CEOS Cal/Val Portal</a:t>
            </a:r>
            <a:endParaRPr b="0" i="0" sz="1400" u="none" cap="none" strike="noStrike">
              <a:solidFill>
                <a:srgbClr val="000000"/>
              </a:solidFill>
              <a:latin typeface="Arial"/>
              <a:ea typeface="Arial"/>
              <a:cs typeface="Arial"/>
              <a:sym typeface="Arial"/>
            </a:endParaRPr>
          </a:p>
          <a:p>
            <a:pPr indent="-196850" lvl="2"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txBox="1"/>
          <p:nvPr/>
        </p:nvSpPr>
        <p:spPr>
          <a:xfrm>
            <a:off x="402525" y="5670350"/>
            <a:ext cx="7143600" cy="779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a:t>Action taken at WGCV-54 to evaluate the potential for a WGCV </a:t>
            </a:r>
            <a:r>
              <a:rPr i="1" lang="en-GB"/>
              <a:t>ad hoc</a:t>
            </a:r>
            <a:r>
              <a:rPr lang="en-GB"/>
              <a:t> group </a:t>
            </a:r>
            <a:r>
              <a:rPr lang="en-GB">
                <a:solidFill>
                  <a:schemeClr val="dk1"/>
                </a:solidFill>
              </a:rPr>
              <a:t>to collaborate on the Surface Reflectance Quality and Consistency project (GA LSI),</a:t>
            </a:r>
            <a:r>
              <a:rPr lang="en-GB"/>
              <a:t> between WGCV subgroups (IVOS &amp; LPV) and LSI-VC.</a:t>
            </a:r>
            <a:endParaRPr/>
          </a:p>
        </p:txBody>
      </p:sp>
      <p:sp>
        <p:nvSpPr>
          <p:cNvPr id="196" name="Google Shape;196;p27"/>
          <p:cNvSpPr txBox="1"/>
          <p:nvPr/>
        </p:nvSpPr>
        <p:spPr>
          <a:xfrm>
            <a:off x="219591" y="208553"/>
            <a:ext cx="9843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3700" u="none" cap="none" strike="noStrike">
                <a:solidFill>
                  <a:schemeClr val="lt1"/>
                </a:solidFill>
                <a:latin typeface="Montserrat"/>
                <a:ea typeface="Montserrat"/>
                <a:cs typeface="Montserrat"/>
                <a:sym typeface="Montserrat"/>
              </a:rPr>
              <a:t>Conclusion : Vision for WGCV (2)</a:t>
            </a:r>
            <a:endParaRPr b="0" i="0" sz="1400" u="none" cap="none" strike="noStrike">
              <a:solidFill>
                <a:srgbClr val="000000"/>
              </a:solidFill>
              <a:latin typeface="Arial"/>
              <a:ea typeface="Arial"/>
              <a:cs typeface="Arial"/>
              <a:sym typeface="Arial"/>
            </a:endParaRPr>
          </a:p>
        </p:txBody>
      </p:sp>
      <p:pic>
        <p:nvPicPr>
          <p:cNvPr id="197" name="Google Shape;197;p27"/>
          <p:cNvPicPr preferRelativeResize="0"/>
          <p:nvPr/>
        </p:nvPicPr>
        <p:blipFill rotWithShape="1">
          <a:blip r:embed="rId3">
            <a:alphaModFix/>
          </a:blip>
          <a:srcRect b="0" l="0" r="0" t="0"/>
          <a:stretch/>
        </p:blipFill>
        <p:spPr>
          <a:xfrm>
            <a:off x="0" y="1721535"/>
            <a:ext cx="8439666" cy="3948812"/>
          </a:xfrm>
          <a:prstGeom prst="rect">
            <a:avLst/>
          </a:prstGeom>
          <a:noFill/>
          <a:ln>
            <a:noFill/>
          </a:ln>
        </p:spPr>
      </p:pic>
      <p:pic>
        <p:nvPicPr>
          <p:cNvPr id="198" name="Google Shape;198;p27"/>
          <p:cNvPicPr preferRelativeResize="0"/>
          <p:nvPr/>
        </p:nvPicPr>
        <p:blipFill rotWithShape="1">
          <a:blip r:embed="rId4">
            <a:alphaModFix/>
          </a:blip>
          <a:srcRect b="0" l="0" r="0" t="0"/>
          <a:stretch/>
        </p:blipFill>
        <p:spPr>
          <a:xfrm>
            <a:off x="8069414" y="3757642"/>
            <a:ext cx="3986353" cy="2496474"/>
          </a:xfrm>
          <a:prstGeom prst="rect">
            <a:avLst/>
          </a:prstGeom>
          <a:noFill/>
          <a:ln>
            <a:noFill/>
          </a:ln>
        </p:spPr>
      </p:pic>
      <p:sp>
        <p:nvSpPr>
          <p:cNvPr id="199" name="Google Shape;199;p27"/>
          <p:cNvSpPr txBox="1"/>
          <p:nvPr/>
        </p:nvSpPr>
        <p:spPr>
          <a:xfrm>
            <a:off x="8715886" y="3449865"/>
            <a:ext cx="306365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CEOS ARD assessment in progress</a:t>
            </a:r>
            <a:endParaRPr/>
          </a:p>
        </p:txBody>
      </p:sp>
      <p:sp>
        <p:nvSpPr>
          <p:cNvPr id="200" name="Google Shape;200;p27"/>
          <p:cNvSpPr txBox="1"/>
          <p:nvPr/>
        </p:nvSpPr>
        <p:spPr>
          <a:xfrm>
            <a:off x="8170838" y="1105976"/>
            <a:ext cx="4201775"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CEOS WGCV  provide assessment on CEOS ARD compliancy</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Interact with Data Provider </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800" u="sng" cap="none" strike="noStrike">
                <a:solidFill>
                  <a:srgbClr val="0070C0"/>
                </a:solidFill>
                <a:latin typeface="Arial"/>
                <a:ea typeface="Arial"/>
                <a:cs typeface="Arial"/>
                <a:sym typeface="Arial"/>
              </a:rPr>
              <a:t>WGCV lead : Medhavy Thankappan</a:t>
            </a:r>
            <a:endParaRPr/>
          </a:p>
        </p:txBody>
      </p:sp>
      <p:sp>
        <p:nvSpPr>
          <p:cNvPr id="201" name="Google Shape;201;p27"/>
          <p:cNvSpPr txBox="1"/>
          <p:nvPr/>
        </p:nvSpPr>
        <p:spPr>
          <a:xfrm>
            <a:off x="169675" y="1105975"/>
            <a:ext cx="11852700" cy="1154400"/>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2000"/>
              <a:buFont typeface="Arial"/>
              <a:buNone/>
            </a:pPr>
            <a:r>
              <a:rPr b="1" i="0" lang="en-GB" sz="2000" u="sng" cap="none" strike="noStrike">
                <a:solidFill>
                  <a:srgbClr val="0070C0"/>
                </a:solidFill>
                <a:latin typeface="Arial"/>
                <a:ea typeface="Arial"/>
                <a:cs typeface="Arial"/>
                <a:sym typeface="Arial"/>
              </a:rPr>
              <a:t>WGCV Support Groups/Initiatives/Applications</a:t>
            </a:r>
            <a:endParaRPr/>
          </a:p>
          <a:p>
            <a:pPr indent="0" lvl="1" marL="0" marR="0" rtl="0" algn="ctr">
              <a:lnSpc>
                <a:spcPct val="100000"/>
              </a:lnSpc>
              <a:spcBef>
                <a:spcPts val="0"/>
              </a:spcBef>
              <a:spcAft>
                <a:spcPts val="0"/>
              </a:spcAft>
              <a:buClr>
                <a:srgbClr val="000000"/>
              </a:buClr>
              <a:buSzPts val="2000"/>
              <a:buFont typeface="Arial"/>
              <a:buNone/>
            </a:pPr>
            <a:r>
              <a:rPr b="1" i="0" lang="en-GB" sz="2400" u="sng" cap="none" strike="noStrike">
                <a:solidFill>
                  <a:srgbClr val="FF0000"/>
                </a:solidFill>
                <a:latin typeface="Arial"/>
                <a:ea typeface="Arial"/>
                <a:cs typeface="Arial"/>
                <a:sym typeface="Arial"/>
              </a:rPr>
              <a:t>ARD ASSESSMENT </a:t>
            </a:r>
            <a:endParaRPr b="1" i="0" sz="16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a:p>
            <a:pPr indent="-69850" lvl="1" marL="171450" marR="0" rtl="0" algn="l">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7"/>
          <p:cNvSpPr txBox="1"/>
          <p:nvPr/>
        </p:nvSpPr>
        <p:spPr>
          <a:xfrm>
            <a:off x="219591" y="208553"/>
            <a:ext cx="9843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3700" u="none" cap="none" strike="noStrike">
                <a:solidFill>
                  <a:schemeClr val="lt1"/>
                </a:solidFill>
                <a:latin typeface="Montserrat"/>
                <a:ea typeface="Montserrat"/>
                <a:cs typeface="Montserrat"/>
                <a:sym typeface="Montserrat"/>
              </a:rPr>
              <a:t>Conclusion : Vision for WGCV (3)</a:t>
            </a:r>
            <a:endParaRPr b="0" i="0" sz="1400" u="none" cap="none" strike="noStrike">
              <a:solidFill>
                <a:srgbClr val="000000"/>
              </a:solidFill>
              <a:latin typeface="Arial"/>
              <a:ea typeface="Arial"/>
              <a:cs typeface="Arial"/>
              <a:sym typeface="Arial"/>
            </a:endParaRPr>
          </a:p>
        </p:txBody>
      </p:sp>
      <p:sp>
        <p:nvSpPr>
          <p:cNvPr id="207" name="Google Shape;207;p17"/>
          <p:cNvSpPr txBox="1"/>
          <p:nvPr/>
        </p:nvSpPr>
        <p:spPr>
          <a:xfrm>
            <a:off x="219592" y="1133953"/>
            <a:ext cx="9369118" cy="5647660"/>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2000"/>
              <a:buFont typeface="Arial"/>
              <a:buNone/>
            </a:pPr>
            <a:r>
              <a:rPr b="1" i="0" lang="en-GB" sz="2000" u="sng" cap="none" strike="noStrike">
                <a:solidFill>
                  <a:srgbClr val="0070C0"/>
                </a:solidFill>
                <a:latin typeface="Arial"/>
                <a:ea typeface="Arial"/>
                <a:cs typeface="Arial"/>
                <a:sym typeface="Arial"/>
              </a:rPr>
              <a:t>WGCV Support Groups/Initiatives/Applications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rgbClr val="000000"/>
                </a:solidFill>
                <a:latin typeface="Arial"/>
                <a:ea typeface="Arial"/>
                <a:cs typeface="Arial"/>
                <a:sym typeface="Arial"/>
              </a:rPr>
              <a:t>Climate – GCOS IP: </a:t>
            </a:r>
            <a:endParaRPr b="0" i="0" sz="1400" u="none" cap="none" strike="noStrike">
              <a:solidFill>
                <a:srgbClr val="000000"/>
              </a:solidFill>
              <a:latin typeface="Arial"/>
              <a:ea typeface="Arial"/>
              <a:cs typeface="Arial"/>
              <a:sym typeface="Arial"/>
            </a:endParaRPr>
          </a:p>
          <a:p>
            <a:pPr indent="-87311" lvl="0" marL="446088"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Belleza"/>
                <a:ea typeface="Belleza"/>
                <a:cs typeface="Belleza"/>
                <a:sym typeface="Belleza"/>
              </a:rPr>
              <a:t>  </a:t>
            </a:r>
            <a:r>
              <a:rPr b="0" i="1" lang="en-GB" sz="1200" u="none" cap="none" strike="noStrike">
                <a:solidFill>
                  <a:srgbClr val="000000"/>
                </a:solidFill>
                <a:latin typeface="Arial"/>
                <a:ea typeface="Arial"/>
                <a:cs typeface="Arial"/>
                <a:sym typeface="Arial"/>
              </a:rPr>
              <a:t>- Better align the satellite FRM program to the reference tier of tiered networks and enhance/expand FRM to fill gaps in satellite cal/val.       </a:t>
            </a:r>
            <a:endParaRPr b="0" i="0" sz="1400" u="none" cap="none" strike="noStrike">
              <a:solidFill>
                <a:srgbClr val="000000"/>
              </a:solidFill>
              <a:latin typeface="Arial"/>
              <a:ea typeface="Arial"/>
              <a:cs typeface="Arial"/>
              <a:sym typeface="Arial"/>
            </a:endParaRPr>
          </a:p>
          <a:p>
            <a:pPr indent="-87311" lvl="0" marL="446088" marR="0" rtl="0" algn="l">
              <a:lnSpc>
                <a:spcPct val="100000"/>
              </a:lnSpc>
              <a:spcBef>
                <a:spcPts val="0"/>
              </a:spcBef>
              <a:spcAft>
                <a:spcPts val="0"/>
              </a:spcAft>
              <a:buClr>
                <a:srgbClr val="000000"/>
              </a:buClr>
              <a:buSzPts val="1200"/>
              <a:buFont typeface="Arial"/>
              <a:buNone/>
            </a:pPr>
            <a:r>
              <a:rPr b="0" i="1" lang="en-GB" sz="1200" u="none" cap="none" strike="noStrike">
                <a:solidFill>
                  <a:srgbClr val="000000"/>
                </a:solidFill>
                <a:latin typeface="Arial"/>
                <a:ea typeface="Arial"/>
                <a:cs typeface="Arial"/>
                <a:sym typeface="Arial"/>
              </a:rPr>
              <a:t>  - B5.1 Increase the number of in situ river level observations that are exchanged internationally and can be used to calibration satellite observations of water levels.</a:t>
            </a:r>
            <a:endParaRPr b="0" i="0" sz="1400" u="none" cap="none" strike="noStrike">
              <a:solidFill>
                <a:srgbClr val="000000"/>
              </a:solidFill>
              <a:latin typeface="Arial"/>
              <a:ea typeface="Arial"/>
              <a:cs typeface="Arial"/>
              <a:sym typeface="Arial"/>
            </a:endParaRPr>
          </a:p>
          <a:p>
            <a:pPr indent="0" lvl="0" marL="446088" marR="0" rtl="0" algn="l">
              <a:lnSpc>
                <a:spcPct val="100000"/>
              </a:lnSpc>
              <a:spcBef>
                <a:spcPts val="0"/>
              </a:spcBef>
              <a:spcAft>
                <a:spcPts val="0"/>
              </a:spcAft>
              <a:buClr>
                <a:srgbClr val="000000"/>
              </a:buClr>
              <a:buSzPts val="1200"/>
              <a:buFont typeface="Arial"/>
              <a:buNone/>
            </a:pPr>
            <a:r>
              <a:rPr b="0" i="1" lang="en-GB" sz="1200" u="none" cap="none" strike="noStrike">
                <a:solidFill>
                  <a:srgbClr val="000000"/>
                </a:solidFill>
                <a:latin typeface="Arial"/>
                <a:ea typeface="Arial"/>
                <a:cs typeface="Arial"/>
                <a:sym typeface="Arial"/>
              </a:rPr>
              <a:t>- D4. Create a facility to access co-located in situ cal/val observations and satellite data for quality assurance of satellite products.</a:t>
            </a:r>
            <a:endParaRPr b="0" i="1" sz="1200" u="none" cap="none" strike="noStrike">
              <a:solidFill>
                <a:srgbClr val="000000"/>
              </a:solidFill>
              <a:latin typeface="Arial"/>
              <a:ea typeface="Arial"/>
              <a:cs typeface="Arial"/>
              <a:sym typeface="Arial"/>
            </a:endParaRPr>
          </a:p>
          <a:p>
            <a:pPr indent="174624" lvl="3" marL="271463" marR="0" rtl="0" algn="l">
              <a:lnSpc>
                <a:spcPct val="100000"/>
              </a:lnSpc>
              <a:spcBef>
                <a:spcPts val="0"/>
              </a:spcBef>
              <a:spcAft>
                <a:spcPts val="0"/>
              </a:spcAft>
              <a:buClr>
                <a:srgbClr val="000000"/>
              </a:buClr>
              <a:buSzPts val="1200"/>
              <a:buFont typeface="Arial"/>
              <a:buNone/>
            </a:pPr>
            <a:r>
              <a:rPr b="1" i="1" lang="en-GB" sz="1200" u="none" cap="none" strike="noStrike">
                <a:solidFill>
                  <a:srgbClr val="000000"/>
                </a:solidFill>
                <a:latin typeface="Arial"/>
                <a:ea typeface="Arial"/>
                <a:cs typeface="Arial"/>
                <a:sym typeface="Arial"/>
              </a:rPr>
              <a:t>- B 1. 5. Establish a long-term space-based reference calibration system to enhance the quality and traceability of earth observations 🡪 SITSat</a:t>
            </a:r>
            <a:r>
              <a:rPr b="0" i="1" lang="en-GB" sz="12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600"/>
              <a:buFont typeface="Arial"/>
              <a:buNone/>
            </a:pPr>
            <a:r>
              <a:t/>
            </a:r>
            <a:endParaRPr b="0" i="1" sz="1600" u="none" cap="none" strike="noStrike">
              <a:solidFill>
                <a:srgbClr val="000000"/>
              </a:solidFill>
              <a:latin typeface="Arial"/>
              <a:ea typeface="Arial"/>
              <a:cs typeface="Arial"/>
              <a:sym typeface="Arial"/>
            </a:endParaRPr>
          </a:p>
          <a:p>
            <a:pPr indent="-171450" lvl="1" marL="171450" marR="0" rtl="0" algn="l">
              <a:lnSpc>
                <a:spcPct val="100000"/>
              </a:lnSpc>
              <a:spcBef>
                <a:spcPts val="0"/>
              </a:spcBef>
              <a:spcAft>
                <a:spcPts val="0"/>
              </a:spcAft>
              <a:buClr>
                <a:srgbClr val="000000"/>
              </a:buClr>
              <a:buSzPts val="1400"/>
              <a:buFont typeface="Noto Sans Symbols"/>
              <a:buChar char="⮚"/>
            </a:pPr>
            <a:r>
              <a:rPr b="1" i="0" lang="en-GB" sz="1400" u="none" cap="none" strike="noStrike">
                <a:solidFill>
                  <a:srgbClr val="000000"/>
                </a:solidFill>
                <a:latin typeface="Arial"/>
                <a:ea typeface="Arial"/>
                <a:cs typeface="Arial"/>
                <a:sym typeface="Arial"/>
              </a:rPr>
              <a:t>GHG Tasks: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1"/>
                </a:solidFill>
                <a:latin typeface="Arial"/>
                <a:ea typeface="Arial"/>
                <a:cs typeface="Arial"/>
                <a:sym typeface="Arial"/>
              </a:rPr>
              <a:t>Contribution to the “</a:t>
            </a:r>
            <a:r>
              <a:rPr b="1" i="0" lang="en-GB" sz="1400" u="none" cap="none" strike="noStrike">
                <a:solidFill>
                  <a:schemeClr val="dk1"/>
                </a:solidFill>
                <a:latin typeface="Arial"/>
                <a:ea typeface="Arial"/>
                <a:cs typeface="Arial"/>
                <a:sym typeface="Arial"/>
              </a:rPr>
              <a:t>ROADMAP FOR A COORDINATED IMPLEMENTATION OF CARBON DIOXIDE AND METHANE MONITORING FROM SPACE”</a:t>
            </a:r>
            <a:endParaRPr b="0" i="0" sz="1400" u="none" cap="none" strike="noStrike">
              <a:solidFill>
                <a:srgbClr val="000000"/>
              </a:solidFill>
              <a:latin typeface="Arial"/>
              <a:ea typeface="Arial"/>
              <a:cs typeface="Arial"/>
              <a:sym typeface="Arial"/>
            </a:endParaRPr>
          </a:p>
          <a:p>
            <a:pPr indent="-82550" lvl="0" marL="1714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Noto Sans Symbols"/>
              <a:buChar char="⮚"/>
            </a:pPr>
            <a:r>
              <a:rPr b="1" i="0" lang="en-GB" sz="1400" u="none" cap="none" strike="noStrike">
                <a:solidFill>
                  <a:schemeClr val="dk1"/>
                </a:solidFill>
                <a:latin typeface="Arial"/>
                <a:ea typeface="Arial"/>
                <a:cs typeface="Arial"/>
                <a:sym typeface="Arial"/>
              </a:rPr>
              <a:t>Participation and contribution to WMO 1st CIPM STG-CENV CIPM </a:t>
            </a:r>
            <a:r>
              <a:rPr b="0" i="0" lang="en-GB" sz="1400" u="none" cap="none" strike="noStrike">
                <a:solidFill>
                  <a:schemeClr val="dk1"/>
                </a:solidFill>
                <a:latin typeface="Arial"/>
                <a:ea typeface="Arial"/>
                <a:cs typeface="Arial"/>
                <a:sym typeface="Arial"/>
              </a:rPr>
              <a:t>Sectorial Task Group on Climate Change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   and Environment (CIPM-STG-CENV). 29 actions where WGCV contributes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   (uncertainties tool, FRM assessment, support to network, SITSat…)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1" i="0" lang="en-GB" sz="1400" u="none" cap="none" strike="noStrike">
                <a:solidFill>
                  <a:schemeClr val="dk1"/>
                </a:solidFill>
                <a:latin typeface="Arial"/>
                <a:ea typeface="Arial"/>
                <a:cs typeface="Arial"/>
                <a:sym typeface="Arial"/>
              </a:rPr>
              <a:t>Coordination with WMO GSICS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1"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1" i="0" lang="en-GB" sz="1400" u="none" cap="none" strike="noStrike">
                <a:solidFill>
                  <a:schemeClr val="dk1"/>
                </a:solidFill>
                <a:latin typeface="Arial"/>
                <a:ea typeface="Arial"/>
                <a:cs typeface="Arial"/>
                <a:sym typeface="Arial"/>
              </a:rPr>
              <a:t>Dialog/Cooperation with CEOS groups – WGISS, Interoperability….</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1"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1" i="0" lang="en-GB" sz="1400" u="none" cap="none" strike="noStrike">
                <a:solidFill>
                  <a:schemeClr val="dk1"/>
                </a:solidFill>
                <a:latin typeface="Arial"/>
                <a:ea typeface="Arial"/>
                <a:cs typeface="Arial"/>
                <a:sym typeface="Arial"/>
              </a:rPr>
              <a:t>Newspace support – Quality Standards, matchup radiometric database, GCP database</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a:p>
            <a:pPr indent="-69850" lvl="1" marL="171450" marR="0" rtl="0" algn="l">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p:txBody>
      </p:sp>
      <p:pic>
        <p:nvPicPr>
          <p:cNvPr id="208" name="Google Shape;208;p17"/>
          <p:cNvPicPr preferRelativeResize="0"/>
          <p:nvPr/>
        </p:nvPicPr>
        <p:blipFill rotWithShape="1">
          <a:blip r:embed="rId3">
            <a:alphaModFix/>
          </a:blip>
          <a:srcRect b="0" l="0" r="0" t="0"/>
          <a:stretch/>
        </p:blipFill>
        <p:spPr>
          <a:xfrm>
            <a:off x="10009271" y="3957783"/>
            <a:ext cx="1762167" cy="2487132"/>
          </a:xfrm>
          <a:prstGeom prst="rect">
            <a:avLst/>
          </a:prstGeom>
          <a:noFill/>
          <a:ln cap="flat" cmpd="sng" w="9525">
            <a:solidFill>
              <a:schemeClr val="dk1"/>
            </a:solidFill>
            <a:prstDash val="solid"/>
            <a:round/>
            <a:headEnd len="sm" w="sm" type="none"/>
            <a:tailEnd len="sm" w="sm" type="none"/>
          </a:ln>
        </p:spPr>
      </p:pic>
      <p:pic>
        <p:nvPicPr>
          <p:cNvPr id="209" name="Google Shape;209;p17"/>
          <p:cNvPicPr preferRelativeResize="0"/>
          <p:nvPr/>
        </p:nvPicPr>
        <p:blipFill rotWithShape="1">
          <a:blip r:embed="rId4">
            <a:alphaModFix/>
          </a:blip>
          <a:srcRect b="0" l="0" r="0" t="0"/>
          <a:stretch/>
        </p:blipFill>
        <p:spPr>
          <a:xfrm>
            <a:off x="9588710" y="1096150"/>
            <a:ext cx="2603290" cy="261126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8"/>
          <p:cNvSpPr txBox="1"/>
          <p:nvPr/>
        </p:nvSpPr>
        <p:spPr>
          <a:xfrm>
            <a:off x="219591" y="208553"/>
            <a:ext cx="9843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3700" u="none" cap="none" strike="noStrike">
                <a:solidFill>
                  <a:schemeClr val="lt1"/>
                </a:solidFill>
                <a:latin typeface="Montserrat"/>
                <a:ea typeface="Montserrat"/>
                <a:cs typeface="Montserrat"/>
                <a:sym typeface="Montserrat"/>
              </a:rPr>
              <a:t>Conclusion : Vision for WGCV (4)</a:t>
            </a:r>
            <a:endParaRPr b="0" i="0" sz="1400" u="none" cap="none" strike="noStrike">
              <a:solidFill>
                <a:srgbClr val="000000"/>
              </a:solidFill>
              <a:latin typeface="Arial"/>
              <a:ea typeface="Arial"/>
              <a:cs typeface="Arial"/>
              <a:sym typeface="Arial"/>
            </a:endParaRPr>
          </a:p>
        </p:txBody>
      </p:sp>
      <p:sp>
        <p:nvSpPr>
          <p:cNvPr id="215" name="Google Shape;215;p18"/>
          <p:cNvSpPr txBox="1"/>
          <p:nvPr/>
        </p:nvSpPr>
        <p:spPr>
          <a:xfrm>
            <a:off x="219591" y="1171024"/>
            <a:ext cx="11852667" cy="1708160"/>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2000"/>
              <a:buFont typeface="Arial"/>
              <a:buNone/>
            </a:pPr>
            <a:r>
              <a:rPr b="1" i="0" lang="en-GB" sz="2000" u="sng" cap="none" strike="noStrike">
                <a:solidFill>
                  <a:srgbClr val="0070C0"/>
                </a:solidFill>
                <a:latin typeface="Arial"/>
                <a:ea typeface="Arial"/>
                <a:cs typeface="Arial"/>
                <a:sym typeface="Arial"/>
              </a:rPr>
              <a:t>WGCV Support Groups/Initiatives/Applications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Noto Sans Symbols"/>
              <a:buChar char="⮚"/>
            </a:pPr>
            <a:r>
              <a:rPr b="1" i="0" lang="en-GB" sz="1600" u="none" cap="none" strike="noStrike">
                <a:solidFill>
                  <a:schemeClr val="dk1"/>
                </a:solidFill>
                <a:latin typeface="Arial"/>
                <a:ea typeface="Arial"/>
                <a:cs typeface="Arial"/>
                <a:sym typeface="Arial"/>
              </a:rPr>
              <a:t>Support Biodiversity task:</a:t>
            </a:r>
            <a:r>
              <a:rPr b="0" i="0" lang="en-GB" sz="1600" u="none" cap="none" strike="noStrike">
                <a:solidFill>
                  <a:schemeClr val="dk1"/>
                </a:solidFill>
                <a:latin typeface="Arial"/>
                <a:ea typeface="Arial"/>
                <a:cs typeface="Arial"/>
                <a:sym typeface="Arial"/>
              </a:rPr>
              <a:t> initial discussion. Collaboration with WGCV on EBVs.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      Discussion on FRM for Land Cover. To be Followed….</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a:p>
            <a:pPr indent="-69850" lvl="1" marL="171450" marR="0" rtl="0" algn="l">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p:txBody>
      </p:sp>
      <p:sp>
        <p:nvSpPr>
          <p:cNvPr id="216" name="Google Shape;216;p18"/>
          <p:cNvSpPr txBox="1"/>
          <p:nvPr>
            <p:ph idx="1" type="body"/>
          </p:nvPr>
        </p:nvSpPr>
        <p:spPr>
          <a:xfrm>
            <a:off x="428600" y="2765050"/>
            <a:ext cx="6699000" cy="3600000"/>
          </a:xfrm>
          <a:prstGeom prst="rect">
            <a:avLst/>
          </a:prstGeom>
          <a:noFill/>
          <a:ln cap="flat" cmpd="sng" w="9525">
            <a:solidFill>
              <a:srgbClr val="395E89"/>
            </a:solidFill>
            <a:prstDash val="solid"/>
            <a:round/>
            <a:headEnd len="sm" w="sm" type="none"/>
            <a:tailEnd len="sm" w="sm" type="none"/>
          </a:ln>
        </p:spPr>
        <p:txBody>
          <a:bodyPr anchorCtr="0" anchor="t" bIns="45700" lIns="91425" spcFirstLastPara="1" rIns="91425" wrap="square" tIns="45700">
            <a:noAutofit/>
          </a:bodyPr>
          <a:lstStyle/>
          <a:p>
            <a:pPr indent="-254000" lvl="0" marL="342900" rtl="0" algn="l">
              <a:lnSpc>
                <a:spcPct val="115000"/>
              </a:lnSpc>
              <a:spcBef>
                <a:spcPts val="1000"/>
              </a:spcBef>
              <a:spcAft>
                <a:spcPts val="0"/>
              </a:spcAft>
              <a:buSzPts val="1400"/>
              <a:buFont typeface="Noto Sans Symbols"/>
              <a:buChar char="▪"/>
            </a:pPr>
            <a:r>
              <a:rPr lang="en-GB" sz="1400">
                <a:latin typeface="Calibri"/>
                <a:ea typeface="Calibri"/>
                <a:cs typeface="Calibri"/>
                <a:sym typeface="Calibri"/>
              </a:rPr>
              <a:t>Support the development of </a:t>
            </a:r>
            <a:r>
              <a:rPr b="1" lang="en-GB" sz="1400">
                <a:latin typeface="Calibri"/>
                <a:ea typeface="Calibri"/>
                <a:cs typeface="Calibri"/>
                <a:sym typeface="Calibri"/>
              </a:rPr>
              <a:t>RS-enabled EBVs best practice workflows</a:t>
            </a:r>
            <a:r>
              <a:rPr lang="en-GB" sz="1400">
                <a:latin typeface="Calibri"/>
                <a:ea typeface="Calibri"/>
                <a:cs typeface="Calibri"/>
                <a:sym typeface="Calibri"/>
              </a:rPr>
              <a:t>.</a:t>
            </a:r>
            <a:br>
              <a:rPr lang="en-GB" sz="1400">
                <a:latin typeface="Calibri"/>
                <a:ea typeface="Calibri"/>
                <a:cs typeface="Calibri"/>
                <a:sym typeface="Calibri"/>
              </a:rPr>
            </a:br>
            <a:r>
              <a:rPr lang="en-GB" sz="1400">
                <a:latin typeface="Calibri"/>
                <a:ea typeface="Calibri"/>
                <a:cs typeface="Calibri"/>
                <a:sym typeface="Calibri"/>
              </a:rPr>
              <a:t>(including multi sensor approaches)</a:t>
            </a:r>
            <a:endParaRPr sz="3000"/>
          </a:p>
          <a:p>
            <a:pPr indent="-254000" lvl="0" marL="342900" rtl="0" algn="l">
              <a:lnSpc>
                <a:spcPct val="115000"/>
              </a:lnSpc>
              <a:spcBef>
                <a:spcPts val="1000"/>
              </a:spcBef>
              <a:spcAft>
                <a:spcPts val="0"/>
              </a:spcAft>
              <a:buSzPts val="1400"/>
              <a:buFont typeface="Noto Sans Symbols"/>
              <a:buChar char="▪"/>
            </a:pPr>
            <a:r>
              <a:rPr lang="en-GB" sz="1400">
                <a:latin typeface="Calibri"/>
                <a:ea typeface="Calibri"/>
                <a:cs typeface="Calibri"/>
                <a:sym typeface="Calibri"/>
              </a:rPr>
              <a:t>For EBVs essentially on </a:t>
            </a:r>
            <a:r>
              <a:rPr b="1" lang="en-GB" sz="1400">
                <a:latin typeface="Calibri"/>
                <a:ea typeface="Calibri"/>
                <a:cs typeface="Calibri"/>
                <a:sym typeface="Calibri"/>
              </a:rPr>
              <a:t>ecosystem traits </a:t>
            </a:r>
            <a:r>
              <a:rPr lang="en-GB" sz="1400">
                <a:latin typeface="Calibri"/>
                <a:ea typeface="Calibri"/>
                <a:cs typeface="Calibri"/>
                <a:sym typeface="Calibri"/>
              </a:rPr>
              <a:t>(ecosystem function and structure)</a:t>
            </a:r>
            <a:endParaRPr sz="3000"/>
          </a:p>
          <a:p>
            <a:pPr indent="-254000" lvl="0" marL="342900" rtl="0" algn="l">
              <a:lnSpc>
                <a:spcPct val="115000"/>
              </a:lnSpc>
              <a:spcBef>
                <a:spcPts val="1000"/>
              </a:spcBef>
              <a:spcAft>
                <a:spcPts val="0"/>
              </a:spcAft>
              <a:buSzPts val="1400"/>
              <a:buFont typeface="Noto Sans Symbols"/>
              <a:buChar char="▪"/>
            </a:pPr>
            <a:r>
              <a:rPr lang="en-GB" sz="1400">
                <a:latin typeface="Calibri"/>
                <a:ea typeface="Calibri"/>
                <a:cs typeface="Calibri"/>
                <a:sym typeface="Calibri"/>
              </a:rPr>
              <a:t>Starting from the </a:t>
            </a:r>
            <a:r>
              <a:rPr b="1" lang="en-GB" sz="1400">
                <a:latin typeface="Calibri"/>
                <a:ea typeface="Calibri"/>
                <a:cs typeface="Calibri"/>
                <a:sym typeface="Calibri"/>
              </a:rPr>
              <a:t>variables already addressed by WGCV </a:t>
            </a:r>
            <a:r>
              <a:rPr lang="en-GB" sz="1400">
                <a:latin typeface="Calibri"/>
                <a:ea typeface="Calibri"/>
                <a:cs typeface="Calibri"/>
                <a:sym typeface="Calibri"/>
              </a:rPr>
              <a:t>(e.g., Biomass, fAPAR, LAI)</a:t>
            </a:r>
            <a:endParaRPr sz="1400">
              <a:latin typeface="Calibri"/>
              <a:ea typeface="Calibri"/>
              <a:cs typeface="Calibri"/>
              <a:sym typeface="Calibri"/>
            </a:endParaRPr>
          </a:p>
          <a:p>
            <a:pPr indent="-254000" lvl="0" marL="342900" rtl="0" algn="l">
              <a:lnSpc>
                <a:spcPct val="115000"/>
              </a:lnSpc>
              <a:spcBef>
                <a:spcPts val="1000"/>
              </a:spcBef>
              <a:spcAft>
                <a:spcPts val="0"/>
              </a:spcAft>
              <a:buSzPts val="1400"/>
              <a:buFont typeface="Noto Sans Symbols"/>
              <a:buChar char="▪"/>
            </a:pPr>
            <a:r>
              <a:rPr lang="en-GB" sz="1400">
                <a:latin typeface="Calibri"/>
                <a:ea typeface="Calibri"/>
                <a:cs typeface="Calibri"/>
                <a:sym typeface="Calibri"/>
              </a:rPr>
              <a:t>Development of </a:t>
            </a:r>
            <a:r>
              <a:rPr b="1" lang="en-GB" sz="1400">
                <a:latin typeface="Calibri"/>
                <a:ea typeface="Calibri"/>
                <a:cs typeface="Calibri"/>
                <a:sym typeface="Calibri"/>
              </a:rPr>
              <a:t>data quality standards </a:t>
            </a:r>
            <a:r>
              <a:rPr lang="en-GB" sz="1400">
                <a:latin typeface="Calibri"/>
                <a:ea typeface="Calibri"/>
                <a:cs typeface="Calibri"/>
                <a:sym typeface="Calibri"/>
              </a:rPr>
              <a:t>for EBV retrieval algorithms.</a:t>
            </a:r>
            <a:endParaRPr sz="3000"/>
          </a:p>
          <a:p>
            <a:pPr indent="-254000" lvl="0" marL="342900" rtl="0" algn="l">
              <a:lnSpc>
                <a:spcPct val="115000"/>
              </a:lnSpc>
              <a:spcBef>
                <a:spcPts val="1000"/>
              </a:spcBef>
              <a:spcAft>
                <a:spcPts val="0"/>
              </a:spcAft>
              <a:buSzPts val="1400"/>
              <a:buFont typeface="Noto Sans Symbols"/>
              <a:buChar char="▪"/>
            </a:pPr>
            <a:r>
              <a:rPr lang="en-GB" sz="1400">
                <a:latin typeface="Calibri"/>
                <a:ea typeface="Calibri"/>
                <a:cs typeface="Calibri"/>
                <a:sym typeface="Calibri"/>
              </a:rPr>
              <a:t>Development of </a:t>
            </a:r>
            <a:r>
              <a:rPr b="1" lang="en-GB" sz="1400">
                <a:latin typeface="Calibri"/>
                <a:ea typeface="Calibri"/>
                <a:cs typeface="Calibri"/>
                <a:sym typeface="Calibri"/>
              </a:rPr>
              <a:t>scientifically sound validation frameworks </a:t>
            </a:r>
            <a:br>
              <a:rPr b="1" lang="en-GB" sz="1400">
                <a:latin typeface="Calibri"/>
                <a:ea typeface="Calibri"/>
                <a:cs typeface="Calibri"/>
                <a:sym typeface="Calibri"/>
              </a:rPr>
            </a:br>
            <a:r>
              <a:rPr lang="en-GB" sz="1400">
                <a:latin typeface="Calibri"/>
                <a:ea typeface="Calibri"/>
                <a:cs typeface="Calibri"/>
                <a:sym typeface="Calibri"/>
              </a:rPr>
              <a:t>(including EBV validation protocols, possibly algorithm intercomparisons)</a:t>
            </a:r>
            <a:endParaRPr sz="3000"/>
          </a:p>
          <a:p>
            <a:pPr indent="-254000" lvl="0" marL="342900" rtl="0" algn="l">
              <a:lnSpc>
                <a:spcPct val="115000"/>
              </a:lnSpc>
              <a:spcBef>
                <a:spcPts val="1000"/>
              </a:spcBef>
              <a:spcAft>
                <a:spcPts val="0"/>
              </a:spcAft>
              <a:buSzPts val="1400"/>
              <a:buFont typeface="Noto Sans Symbols"/>
              <a:buChar char="▪"/>
            </a:pPr>
            <a:r>
              <a:rPr lang="en-GB" sz="1400">
                <a:latin typeface="Calibri"/>
                <a:ea typeface="Calibri"/>
                <a:cs typeface="Calibri"/>
                <a:sym typeface="Calibri"/>
              </a:rPr>
              <a:t>Support to EBV Cal/Val with sharing/provision of </a:t>
            </a:r>
            <a:r>
              <a:rPr b="1" lang="en-GB" sz="1400">
                <a:latin typeface="Calibri"/>
                <a:ea typeface="Calibri"/>
                <a:cs typeface="Calibri"/>
                <a:sym typeface="Calibri"/>
              </a:rPr>
              <a:t>in-situ measurements </a:t>
            </a:r>
            <a:br>
              <a:rPr b="1" lang="en-GB" sz="1400">
                <a:latin typeface="Calibri"/>
                <a:ea typeface="Calibri"/>
                <a:cs typeface="Calibri"/>
                <a:sym typeface="Calibri"/>
              </a:rPr>
            </a:br>
            <a:r>
              <a:rPr lang="en-GB" sz="1400">
                <a:latin typeface="Calibri"/>
                <a:ea typeface="Calibri"/>
                <a:cs typeface="Calibri"/>
                <a:sym typeface="Calibri"/>
              </a:rPr>
              <a:t>(fiducial reference measurements)</a:t>
            </a:r>
            <a:endParaRPr sz="3000"/>
          </a:p>
          <a:p>
            <a:pPr indent="-254000" lvl="0" marL="342900" rtl="0" algn="l">
              <a:lnSpc>
                <a:spcPct val="115000"/>
              </a:lnSpc>
              <a:spcBef>
                <a:spcPts val="1000"/>
              </a:spcBef>
              <a:spcAft>
                <a:spcPts val="0"/>
              </a:spcAft>
              <a:buSzPts val="1400"/>
              <a:buFont typeface="Noto Sans Symbols"/>
              <a:buChar char="▪"/>
            </a:pPr>
            <a:r>
              <a:rPr lang="en-GB" sz="1400">
                <a:latin typeface="Calibri"/>
                <a:ea typeface="Calibri"/>
                <a:cs typeface="Calibri"/>
                <a:sym typeface="Calibri"/>
              </a:rPr>
              <a:t>Support the integration of </a:t>
            </a:r>
            <a:r>
              <a:rPr b="1" lang="en-GB" sz="1400">
                <a:latin typeface="Calibri"/>
                <a:ea typeface="Calibri"/>
                <a:cs typeface="Calibri"/>
                <a:sym typeface="Calibri"/>
              </a:rPr>
              <a:t>future CEOS missions </a:t>
            </a:r>
            <a:r>
              <a:rPr lang="en-GB" sz="1400">
                <a:latin typeface="Calibri"/>
                <a:ea typeface="Calibri"/>
                <a:cs typeface="Calibri"/>
                <a:sym typeface="Calibri"/>
              </a:rPr>
              <a:t>in the EBV workflows (e.g. CHIME, SBG)</a:t>
            </a:r>
            <a:endParaRPr sz="3000"/>
          </a:p>
        </p:txBody>
      </p:sp>
      <p:sp>
        <p:nvSpPr>
          <p:cNvPr id="217" name="Google Shape;217;p18"/>
          <p:cNvSpPr txBox="1"/>
          <p:nvPr/>
        </p:nvSpPr>
        <p:spPr>
          <a:xfrm>
            <a:off x="428597" y="2457273"/>
            <a:ext cx="14414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rgbClr val="000000"/>
                </a:solidFill>
                <a:latin typeface="Arial"/>
                <a:ea typeface="Arial"/>
                <a:cs typeface="Arial"/>
                <a:sym typeface="Arial"/>
              </a:rPr>
              <a:t>From WGCV53</a:t>
            </a:r>
            <a:endParaRPr b="0" i="0" sz="1400" u="none" cap="none" strike="noStrike">
              <a:solidFill>
                <a:srgbClr val="000000"/>
              </a:solidFill>
              <a:latin typeface="Arial"/>
              <a:ea typeface="Arial"/>
              <a:cs typeface="Arial"/>
              <a:sym typeface="Arial"/>
            </a:endParaRPr>
          </a:p>
        </p:txBody>
      </p:sp>
      <p:sp>
        <p:nvSpPr>
          <p:cNvPr id="218" name="Google Shape;218;p18"/>
          <p:cNvSpPr txBox="1"/>
          <p:nvPr/>
        </p:nvSpPr>
        <p:spPr>
          <a:xfrm>
            <a:off x="7678322" y="2701928"/>
            <a:ext cx="4156465" cy="3323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rgbClr val="000000"/>
                </a:solidFill>
                <a:latin typeface="Arial"/>
                <a:ea typeface="Arial"/>
                <a:cs typeface="Arial"/>
                <a:sym typeface="Arial"/>
              </a:rPr>
              <a:t>Initial Discussion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Individual elements are put place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1" i="0" lang="en-GB" sz="1400" u="none" cap="none" strike="noStrike">
                <a:solidFill>
                  <a:srgbClr val="000000"/>
                </a:solidFill>
                <a:latin typeface="Arial"/>
                <a:ea typeface="Arial"/>
                <a:cs typeface="Arial"/>
                <a:sym typeface="Arial"/>
              </a:rPr>
              <a:t>Protocols for LAI, BIOMASS, fAPAR, </a:t>
            </a:r>
            <a:r>
              <a:rPr b="1" i="0" lang="en-GB" sz="1400" u="sng" cap="none" strike="noStrike">
                <a:solidFill>
                  <a:srgbClr val="0070C0"/>
                </a:solidFill>
                <a:latin typeface="Arial"/>
                <a:ea typeface="Arial"/>
                <a:cs typeface="Arial"/>
                <a:sym typeface="Arial"/>
              </a:rPr>
              <a:t>Land Cover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1" i="0" lang="en-GB" sz="1400" u="none" cap="none" strike="noStrike">
                <a:solidFill>
                  <a:srgbClr val="000000"/>
                </a:solidFill>
                <a:latin typeface="Arial"/>
                <a:ea typeface="Arial"/>
                <a:cs typeface="Arial"/>
                <a:sym typeface="Arial"/>
              </a:rPr>
              <a:t>Link with Network: ICOS, TERN, NEON 🡪 toward FRM</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1" i="0" lang="en-GB" sz="1400" u="none" cap="none" strike="noStrike">
                <a:solidFill>
                  <a:srgbClr val="000000"/>
                </a:solidFill>
                <a:latin typeface="Arial"/>
                <a:ea typeface="Arial"/>
                <a:cs typeface="Arial"/>
                <a:sym typeface="Arial"/>
              </a:rPr>
              <a:t>FRM4LC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1" i="0" lang="en-GB" sz="1400" u="none" cap="none" strike="noStrike">
                <a:solidFill>
                  <a:srgbClr val="000000"/>
                </a:solidFill>
                <a:latin typeface="Arial"/>
                <a:ea typeface="Arial"/>
                <a:cs typeface="Arial"/>
                <a:sym typeface="Arial"/>
              </a:rPr>
              <a:t>Intercomparison fAPAR, GPP/NPP/ET</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70C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1" i="0" lang="en-GB" sz="1400" u="none" cap="none" strike="noStrike">
                <a:solidFill>
                  <a:srgbClr val="0070C0"/>
                </a:solidFill>
                <a:latin typeface="Arial"/>
                <a:ea typeface="Arial"/>
                <a:cs typeface="Arial"/>
                <a:sym typeface="Arial"/>
              </a:rPr>
              <a:t>Need to continue and reinforce coordination</a:t>
            </a:r>
            <a:endParaRPr b="1" i="0" sz="1400" u="none" cap="none" strike="noStrike">
              <a:solidFill>
                <a:srgbClr val="0070C0"/>
              </a:solidFill>
              <a:latin typeface="Arial"/>
              <a:ea typeface="Arial"/>
              <a:cs typeface="Arial"/>
              <a:sym typeface="Arial"/>
            </a:endParaRPr>
          </a:p>
        </p:txBody>
      </p:sp>
      <p:pic>
        <p:nvPicPr>
          <p:cNvPr id="219" name="Google Shape;219;p18"/>
          <p:cNvPicPr preferRelativeResize="0"/>
          <p:nvPr/>
        </p:nvPicPr>
        <p:blipFill rotWithShape="1">
          <a:blip r:embed="rId3">
            <a:alphaModFix/>
          </a:blip>
          <a:srcRect b="0" l="0" r="0" t="0"/>
          <a:stretch/>
        </p:blipFill>
        <p:spPr>
          <a:xfrm>
            <a:off x="9231489" y="1284652"/>
            <a:ext cx="2287468" cy="103400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9"/>
          <p:cNvSpPr/>
          <p:nvPr/>
        </p:nvSpPr>
        <p:spPr>
          <a:xfrm>
            <a:off x="145854" y="4186070"/>
            <a:ext cx="11724802" cy="1969129"/>
          </a:xfrm>
          <a:prstGeom prst="rect">
            <a:avLst/>
          </a:prstGeom>
          <a:noFill/>
          <a:ln>
            <a:noFill/>
          </a:ln>
        </p:spPr>
        <p:txBody>
          <a:bodyPr anchorCtr="0" anchor="t" bIns="45700" lIns="91425" spcFirstLastPara="1" rIns="91425" wrap="square" tIns="45700">
            <a:spAutoFit/>
          </a:bodyPr>
          <a:lstStyle/>
          <a:p>
            <a:pPr indent="-196332" lvl="0" marL="284978" marR="0" rtl="0" algn="ctr">
              <a:lnSpc>
                <a:spcPct val="100000"/>
              </a:lnSpc>
              <a:spcBef>
                <a:spcPts val="0"/>
              </a:spcBef>
              <a:spcAft>
                <a:spcPts val="0"/>
              </a:spcAft>
              <a:buClr>
                <a:srgbClr val="000000"/>
              </a:buClr>
              <a:buSzPts val="1396"/>
              <a:buFont typeface="Noto Sans Symbols"/>
              <a:buNone/>
            </a:pPr>
            <a:r>
              <a:t/>
            </a:r>
            <a:endParaRPr b="1" i="1" sz="1396" u="none" cap="none" strike="noStrike">
              <a:solidFill>
                <a:srgbClr val="595959"/>
              </a:solidFill>
              <a:latin typeface="Calibri"/>
              <a:ea typeface="Calibri"/>
              <a:cs typeface="Calibri"/>
              <a:sym typeface="Calibri"/>
            </a:endParaRPr>
          </a:p>
          <a:p>
            <a:pPr indent="-183378" lvl="0" marL="284978" marR="0" rtl="0" algn="ctr">
              <a:lnSpc>
                <a:spcPct val="100000"/>
              </a:lnSpc>
              <a:spcBef>
                <a:spcPts val="0"/>
              </a:spcBef>
              <a:spcAft>
                <a:spcPts val="0"/>
              </a:spcAft>
              <a:buClr>
                <a:srgbClr val="000000"/>
              </a:buClr>
              <a:buSzPts val="1600"/>
              <a:buFont typeface="Noto Sans Symbols"/>
              <a:buNone/>
            </a:pPr>
            <a:r>
              <a:t/>
            </a:r>
            <a:endParaRPr b="1" i="1" sz="160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sng" cap="none" strike="noStrike">
                <a:solidFill>
                  <a:srgbClr val="053249"/>
                </a:solidFill>
                <a:latin typeface="Arial"/>
                <a:ea typeface="Arial"/>
                <a:cs typeface="Arial"/>
                <a:sym typeface="Arial"/>
              </a:rPr>
              <a:t>CEOS  provides a coherent and comprehensive system for data quality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5324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53249"/>
                </a:solidFill>
                <a:latin typeface="Arial"/>
                <a:ea typeface="Arial"/>
                <a:cs typeface="Arial"/>
                <a:sym typeface="Arial"/>
              </a:rPr>
              <a:t>Metrology principles: Increasing the reliability of data 🡪 Quality Reference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5324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53249"/>
                </a:solidFill>
                <a:latin typeface="Arial"/>
                <a:ea typeface="Arial"/>
                <a:cs typeface="Arial"/>
                <a:sym typeface="Arial"/>
              </a:rPr>
              <a:t>Facilitating Sensor to sensor interoperability by establishing Cal/Val reference (FRM)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7F7F7F"/>
              </a:solidFill>
              <a:latin typeface="Arial"/>
              <a:ea typeface="Arial"/>
              <a:cs typeface="Arial"/>
              <a:sym typeface="Arial"/>
            </a:endParaRPr>
          </a:p>
        </p:txBody>
      </p:sp>
      <p:sp>
        <p:nvSpPr>
          <p:cNvPr id="226" name="Google Shape;226;p19"/>
          <p:cNvSpPr/>
          <p:nvPr/>
        </p:nvSpPr>
        <p:spPr>
          <a:xfrm>
            <a:off x="218164" y="1126971"/>
            <a:ext cx="11973835" cy="3384901"/>
          </a:xfrm>
          <a:prstGeom prst="rect">
            <a:avLst/>
          </a:prstGeom>
          <a:noFill/>
          <a:ln cap="flat" cmpd="sng" w="9525">
            <a:solidFill>
              <a:srgbClr val="00619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595959"/>
                </a:solidFill>
                <a:latin typeface="Arial"/>
                <a:ea typeface="Arial"/>
                <a:cs typeface="Arial"/>
                <a:sym typeface="Arial"/>
              </a:rPr>
              <a:t>There are a growing number of </a:t>
            </a:r>
            <a:r>
              <a:rPr b="0" i="0" lang="en-GB" sz="1800" u="sng" cap="none" strike="noStrike">
                <a:solidFill>
                  <a:srgbClr val="595959"/>
                </a:solidFill>
                <a:latin typeface="Arial"/>
                <a:ea typeface="Arial"/>
                <a:cs typeface="Arial"/>
                <a:sym typeface="Arial"/>
              </a:rPr>
              <a:t>public and commercial providers </a:t>
            </a:r>
            <a:r>
              <a:rPr b="0" i="0" lang="en-GB" sz="1800" u="none" cap="none" strike="noStrike">
                <a:solidFill>
                  <a:srgbClr val="595959"/>
                </a:solidFill>
                <a:latin typeface="Arial"/>
                <a:ea typeface="Arial"/>
                <a:cs typeface="Arial"/>
                <a:sym typeface="Arial"/>
              </a:rPr>
              <a:t>of Earth Observation data. Key to using data from these new sources is a </a:t>
            </a:r>
            <a:r>
              <a:rPr b="1" i="0" lang="en-GB" sz="1800" u="sng" cap="none" strike="noStrike">
                <a:solidFill>
                  <a:srgbClr val="0070C0"/>
                </a:solidFill>
                <a:latin typeface="Arial"/>
                <a:ea typeface="Arial"/>
                <a:cs typeface="Arial"/>
                <a:sym typeface="Arial"/>
              </a:rPr>
              <a:t>good understanding of their characteristics</a:t>
            </a:r>
            <a:r>
              <a:rPr b="0" i="0" lang="en-GB" sz="1800" u="none" cap="none" strike="noStrike">
                <a:solidFill>
                  <a:srgbClr val="0070C0"/>
                </a:solidFill>
                <a:latin typeface="Arial"/>
                <a:ea typeface="Arial"/>
                <a:cs typeface="Arial"/>
                <a:sym typeface="Arial"/>
              </a:rPr>
              <a:t>,</a:t>
            </a:r>
            <a:r>
              <a:rPr b="0" i="0" lang="en-GB" sz="1800" u="none" cap="none" strike="noStrike">
                <a:solidFill>
                  <a:srgbClr val="595959"/>
                </a:solidFill>
                <a:latin typeface="Arial"/>
                <a:ea typeface="Arial"/>
                <a:cs typeface="Arial"/>
                <a:sym typeface="Arial"/>
              </a:rPr>
              <a:t> how they are calibrated, and their quality and technical capabilities.</a:t>
            </a:r>
            <a:r>
              <a:rPr b="1" i="0" lang="en-GB" sz="1800" u="sng" cap="none" strike="noStrike">
                <a:solidFill>
                  <a:srgbClr val="59595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rgbClr val="0070C0"/>
                </a:solidFill>
                <a:latin typeface="Arial"/>
                <a:ea typeface="Arial"/>
                <a:cs typeface="Arial"/>
                <a:sym typeface="Arial"/>
              </a:rPr>
              <a:t>Interoperability</a:t>
            </a:r>
            <a:r>
              <a:rPr b="0" i="0" lang="en-GB" sz="1800" u="none" cap="none" strike="noStrike">
                <a:solidFill>
                  <a:srgbClr val="595959"/>
                </a:solidFill>
                <a:latin typeface="Arial"/>
                <a:ea typeface="Arial"/>
                <a:cs typeface="Arial"/>
                <a:sym typeface="Arial"/>
              </a:rPr>
              <a:t> between satellites/products will allow to extend dramatically  the opportunities for global applications (agriculture, water use, forest and vegetation monitoring, pollution monitoring…etc…but also for </a:t>
            </a:r>
            <a:r>
              <a:rPr b="0" i="0" lang="en-GB" sz="1800" u="sng" cap="none" strike="noStrike">
                <a:solidFill>
                  <a:srgbClr val="595959"/>
                </a:solidFill>
                <a:latin typeface="Arial"/>
                <a:ea typeface="Arial"/>
                <a:cs typeface="Arial"/>
                <a:sym typeface="Arial"/>
              </a:rPr>
              <a:t>climate applications</a:t>
            </a:r>
            <a:r>
              <a:rPr b="0" i="0" lang="en-GB" sz="1800" u="none" cap="none" strike="noStrike">
                <a:solidFill>
                  <a:srgbClr val="59595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rgbClr val="595959"/>
                </a:solidFill>
                <a:latin typeface="Arial"/>
                <a:ea typeface="Arial"/>
                <a:cs typeface="Arial"/>
                <a:sym typeface="Arial"/>
              </a:rPr>
              <a:t>The data can be used together only if we can trust its accuracy and characterisation. Therefore harmonisation in Calibration and Validation approaches are fundamental</a:t>
            </a:r>
            <a:r>
              <a:rPr b="0" i="0" lang="en-GB" sz="1800" u="none" cap="none" strike="noStrike">
                <a:solidFill>
                  <a:srgbClr val="59595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595959"/>
                </a:solidFill>
                <a:latin typeface="Arial"/>
                <a:ea typeface="Arial"/>
                <a:cs typeface="Arial"/>
                <a:sym typeface="Arial"/>
              </a:rPr>
              <a:t> </a:t>
            </a:r>
            <a:endParaRPr b="1" i="1" sz="1800" u="none" cap="none" strike="noStrike">
              <a:solidFill>
                <a:srgbClr val="595959"/>
              </a:solidFill>
              <a:latin typeface="Arial"/>
              <a:ea typeface="Arial"/>
              <a:cs typeface="Arial"/>
              <a:sym typeface="Arial"/>
            </a:endParaRPr>
          </a:p>
          <a:p>
            <a:pPr indent="-284978" lvl="0" marL="284978" marR="0" rtl="0" algn="l">
              <a:lnSpc>
                <a:spcPct val="100000"/>
              </a:lnSpc>
              <a:spcBef>
                <a:spcPts val="0"/>
              </a:spcBef>
              <a:spcAft>
                <a:spcPts val="0"/>
              </a:spcAft>
              <a:buClr>
                <a:srgbClr val="000000"/>
              </a:buClr>
              <a:buSzPts val="1800"/>
              <a:buFont typeface="Noto Sans Symbols"/>
              <a:buChar char="🡪"/>
            </a:pPr>
            <a:r>
              <a:rPr b="1" i="1" lang="en-GB" sz="1800" u="none" cap="none" strike="noStrike">
                <a:solidFill>
                  <a:srgbClr val="FF0000"/>
                </a:solidFill>
                <a:latin typeface="Arial"/>
                <a:ea typeface="Arial"/>
                <a:cs typeface="Arial"/>
                <a:sym typeface="Arial"/>
              </a:rPr>
              <a:t>Global  Earth Observation System of System can work if </a:t>
            </a:r>
            <a:r>
              <a:rPr b="1" i="1" lang="en-GB" sz="1800" u="sng" cap="none" strike="noStrike">
                <a:solidFill>
                  <a:srgbClr val="FF0000"/>
                </a:solidFill>
                <a:latin typeface="Arial"/>
                <a:ea typeface="Arial"/>
                <a:cs typeface="Arial"/>
                <a:sym typeface="Arial"/>
              </a:rPr>
              <a:t>Quality Standard and Reference </a:t>
            </a:r>
            <a:r>
              <a:rPr b="1" i="1" lang="en-GB" sz="1800" u="none" cap="none" strike="noStrike">
                <a:solidFill>
                  <a:srgbClr val="FF0000"/>
                </a:solidFill>
                <a:latin typeface="Arial"/>
                <a:ea typeface="Arial"/>
                <a:cs typeface="Arial"/>
                <a:sym typeface="Arial"/>
              </a:rPr>
              <a:t>are put in place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96"/>
              <a:buFont typeface="Arial"/>
              <a:buNone/>
            </a:pPr>
            <a:r>
              <a:t/>
            </a:r>
            <a:endParaRPr b="1" i="1" sz="1596" u="none" cap="none" strike="noStrike">
              <a:solidFill>
                <a:srgbClr val="595959"/>
              </a:solidFill>
              <a:latin typeface="Arial"/>
              <a:ea typeface="Arial"/>
              <a:cs typeface="Arial"/>
              <a:sym typeface="Arial"/>
            </a:endParaRPr>
          </a:p>
        </p:txBody>
      </p:sp>
      <p:sp>
        <p:nvSpPr>
          <p:cNvPr id="227" name="Google Shape;227;p19"/>
          <p:cNvSpPr txBox="1"/>
          <p:nvPr/>
        </p:nvSpPr>
        <p:spPr>
          <a:xfrm>
            <a:off x="219591" y="208553"/>
            <a:ext cx="9843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3700" u="none" cap="none" strike="noStrike">
                <a:solidFill>
                  <a:schemeClr val="lt1"/>
                </a:solidFill>
                <a:latin typeface="Montserrat"/>
                <a:ea typeface="Montserrat"/>
                <a:cs typeface="Montserrat"/>
                <a:sym typeface="Montserrat"/>
              </a:rPr>
              <a:t>Conclusion : Vision for WGCV (5)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2"/>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Montserrat"/>
                <a:ea typeface="Montserrat"/>
                <a:cs typeface="Montserrat"/>
                <a:sym typeface="Montserrat"/>
              </a:rPr>
              <a:t>WGCV-54	</a:t>
            </a:r>
            <a:endParaRPr b="0" i="0" sz="1400" u="none" cap="none" strike="noStrike">
              <a:solidFill>
                <a:srgbClr val="000000"/>
              </a:solidFill>
              <a:latin typeface="Montserrat"/>
              <a:ea typeface="Montserrat"/>
              <a:cs typeface="Montserrat"/>
              <a:sym typeface="Montserrat"/>
            </a:endParaRPr>
          </a:p>
        </p:txBody>
      </p:sp>
      <p:pic>
        <p:nvPicPr>
          <p:cNvPr id="78" name="Google Shape;78;p2"/>
          <p:cNvPicPr preferRelativeResize="0"/>
          <p:nvPr/>
        </p:nvPicPr>
        <p:blipFill rotWithShape="1">
          <a:blip r:embed="rId3">
            <a:alphaModFix/>
          </a:blip>
          <a:srcRect b="0" l="0" r="0" t="0"/>
          <a:stretch/>
        </p:blipFill>
        <p:spPr>
          <a:xfrm>
            <a:off x="301597" y="1599265"/>
            <a:ext cx="7044495" cy="3812809"/>
          </a:xfrm>
          <a:prstGeom prst="rect">
            <a:avLst/>
          </a:prstGeom>
          <a:noFill/>
          <a:ln>
            <a:noFill/>
          </a:ln>
        </p:spPr>
      </p:pic>
      <p:sp>
        <p:nvSpPr>
          <p:cNvPr id="79" name="Google Shape;79;p2"/>
          <p:cNvSpPr txBox="1"/>
          <p:nvPr/>
        </p:nvSpPr>
        <p:spPr>
          <a:xfrm>
            <a:off x="7735329" y="1085285"/>
            <a:ext cx="4422993" cy="1600438"/>
          </a:xfrm>
          <a:prstGeom prst="rect">
            <a:avLst/>
          </a:prstGeom>
          <a:solidFill>
            <a:srgbClr val="F5EEC1"/>
          </a:solidFill>
          <a:ln cap="flat" cmpd="sng" w="9525">
            <a:solidFill>
              <a:schemeClr val="dk1">
                <a:alpha val="82352"/>
              </a:schemeClr>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1800"/>
              </a:spcBef>
              <a:spcAft>
                <a:spcPts val="0"/>
              </a:spcAft>
              <a:buClr>
                <a:srgbClr val="000000"/>
              </a:buClr>
              <a:buSzPts val="2000"/>
              <a:buFont typeface="Arial"/>
              <a:buNone/>
            </a:pPr>
            <a:r>
              <a:rPr b="1" i="0" lang="en-GB" sz="2000" u="none" cap="none" strike="noStrike">
                <a:solidFill>
                  <a:schemeClr val="dk1"/>
                </a:solidFill>
                <a:latin typeface="Arial"/>
                <a:ea typeface="Arial"/>
                <a:cs typeface="Arial"/>
                <a:sym typeface="Arial"/>
              </a:rPr>
              <a:t>Held from 15-18 October 2024 at USGS EROS, Sioux Falls, South Dakota, USA</a:t>
            </a:r>
            <a:br>
              <a:rPr b="1" i="0" lang="en-GB" sz="2000" u="none" cap="none" strike="noStrike">
                <a:solidFill>
                  <a:schemeClr val="dk1"/>
                </a:solidFill>
                <a:latin typeface="Arial"/>
                <a:ea typeface="Arial"/>
                <a:cs typeface="Arial"/>
                <a:sym typeface="Arial"/>
              </a:rPr>
            </a:br>
            <a:r>
              <a:rPr b="1" i="0" lang="en-GB" sz="2000" u="none" cap="none" strike="noStrike">
                <a:solidFill>
                  <a:schemeClr val="dk1"/>
                </a:solidFill>
                <a:latin typeface="Arial"/>
                <a:ea typeface="Arial"/>
                <a:cs typeface="Arial"/>
                <a:sym typeface="Arial"/>
              </a:rPr>
              <a:t>Joint meeting with WGISS</a:t>
            </a:r>
            <a:endParaRPr b="1" i="0" sz="2000" u="none" cap="none" strike="noStrike">
              <a:solidFill>
                <a:schemeClr val="dk1"/>
              </a:solidFill>
              <a:latin typeface="Arial"/>
              <a:ea typeface="Arial"/>
              <a:cs typeface="Arial"/>
              <a:sym typeface="Arial"/>
            </a:endParaRPr>
          </a:p>
        </p:txBody>
      </p:sp>
      <p:sp>
        <p:nvSpPr>
          <p:cNvPr id="80" name="Google Shape;80;p2"/>
          <p:cNvSpPr txBox="1"/>
          <p:nvPr/>
        </p:nvSpPr>
        <p:spPr>
          <a:xfrm>
            <a:off x="94020" y="1085285"/>
            <a:ext cx="6105685"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70C0"/>
                </a:solidFill>
                <a:latin typeface="Arial"/>
                <a:ea typeface="Arial"/>
                <a:cs typeface="Arial"/>
                <a:sym typeface="Arial"/>
              </a:rPr>
              <a:t>USGS Visit,  40 years Landsat  </a:t>
            </a:r>
            <a:endParaRPr b="1" i="0" sz="1600" u="none" cap="none" strike="noStrike">
              <a:solidFill>
                <a:srgbClr val="0070C0"/>
              </a:solidFill>
              <a:latin typeface="Arial"/>
              <a:ea typeface="Arial"/>
              <a:cs typeface="Arial"/>
              <a:sym typeface="Arial"/>
            </a:endParaRPr>
          </a:p>
        </p:txBody>
      </p:sp>
      <p:pic>
        <p:nvPicPr>
          <p:cNvPr id="81" name="Google Shape;81;p2"/>
          <p:cNvPicPr preferRelativeResize="0"/>
          <p:nvPr/>
        </p:nvPicPr>
        <p:blipFill rotWithShape="1">
          <a:blip r:embed="rId4">
            <a:alphaModFix/>
          </a:blip>
          <a:srcRect b="0" l="0" r="0" t="0"/>
          <a:stretch/>
        </p:blipFill>
        <p:spPr>
          <a:xfrm>
            <a:off x="4647160" y="1068368"/>
            <a:ext cx="530321" cy="532459"/>
          </a:xfrm>
          <a:prstGeom prst="rect">
            <a:avLst/>
          </a:prstGeom>
          <a:noFill/>
          <a:ln>
            <a:noFill/>
          </a:ln>
        </p:spPr>
      </p:pic>
      <p:pic>
        <p:nvPicPr>
          <p:cNvPr id="82" name="Google Shape;82;p2"/>
          <p:cNvPicPr preferRelativeResize="0"/>
          <p:nvPr/>
        </p:nvPicPr>
        <p:blipFill rotWithShape="1">
          <a:blip r:embed="rId5">
            <a:alphaModFix/>
          </a:blip>
          <a:srcRect b="0" l="0" r="0" t="0"/>
          <a:stretch/>
        </p:blipFill>
        <p:spPr>
          <a:xfrm>
            <a:off x="5762395" y="1085286"/>
            <a:ext cx="1194460" cy="437492"/>
          </a:xfrm>
          <a:prstGeom prst="rect">
            <a:avLst/>
          </a:prstGeom>
          <a:noFill/>
          <a:ln>
            <a:noFill/>
          </a:ln>
        </p:spPr>
      </p:pic>
      <p:sp>
        <p:nvSpPr>
          <p:cNvPr id="83" name="Google Shape;83;p2"/>
          <p:cNvSpPr txBox="1"/>
          <p:nvPr/>
        </p:nvSpPr>
        <p:spPr>
          <a:xfrm>
            <a:off x="0" y="5488561"/>
            <a:ext cx="119895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600" u="none" cap="none" strike="noStrike">
                <a:solidFill>
                  <a:srgbClr val="0070C0"/>
                </a:solidFill>
                <a:latin typeface="Open Sans"/>
                <a:ea typeface="Open Sans"/>
                <a:cs typeface="Open Sans"/>
                <a:sym typeface="Open Sans"/>
              </a:rPr>
              <a:t>WGISS &amp; WGCV to create a </a:t>
            </a:r>
            <a:r>
              <a:rPr b="1" i="0" lang="en-GB" sz="1600" u="sng" cap="none" strike="noStrike">
                <a:solidFill>
                  <a:srgbClr val="0070C0"/>
                </a:solidFill>
                <a:latin typeface="Open Sans"/>
                <a:ea typeface="Open Sans"/>
                <a:cs typeface="Open Sans"/>
                <a:sym typeface="Open Sans"/>
              </a:rPr>
              <a:t>joint deliverable for the 2025-2027 CEOS Work Plan </a:t>
            </a:r>
            <a:r>
              <a:rPr b="0" i="0" lang="en-GB" sz="1600" u="none" cap="none" strike="noStrike">
                <a:solidFill>
                  <a:srgbClr val="0070C0"/>
                </a:solidFill>
                <a:latin typeface="Open Sans"/>
                <a:ea typeface="Open Sans"/>
                <a:cs typeface="Open Sans"/>
                <a:sym typeface="Open Sans"/>
              </a:rPr>
              <a:t>regarding the development of the CEOS/KCEO Glossary. Both working groups should ensure enough people are engaged, including from other CEOS groups, as well as from the external community.  WGCV &amp; WGISS 🡪 solicit support to brand the glossary as the ‘CEOS/KCEO Glossary’.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Open Sans"/>
                <a:ea typeface="Open Sans"/>
                <a:cs typeface="Open Sans"/>
                <a:sym typeface="Open Sans"/>
              </a:rPr>
              <a:t>* </a:t>
            </a:r>
            <a:r>
              <a:rPr b="0" i="1" lang="en-GB" sz="1200" u="none" cap="none" strike="noStrike">
                <a:solidFill>
                  <a:srgbClr val="000000"/>
                </a:solidFill>
                <a:latin typeface="Open Sans"/>
                <a:ea typeface="Open Sans"/>
                <a:cs typeface="Open Sans"/>
                <a:sym typeface="Open Sans"/>
              </a:rPr>
              <a:t>KCEO = Knowledge Centre on Earth Observation (EU)</a:t>
            </a:r>
            <a:endParaRPr b="0" i="1"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84" name="Google Shape;84;p2"/>
          <p:cNvSpPr txBox="1"/>
          <p:nvPr/>
        </p:nvSpPr>
        <p:spPr>
          <a:xfrm>
            <a:off x="7562334" y="2780616"/>
            <a:ext cx="4596000" cy="3941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1800"/>
              </a:spcBef>
              <a:spcAft>
                <a:spcPts val="0"/>
              </a:spcAft>
              <a:buClr>
                <a:srgbClr val="000000"/>
              </a:buClr>
              <a:buSzPts val="1800"/>
              <a:buFont typeface="Arial"/>
              <a:buNone/>
            </a:pPr>
            <a:r>
              <a:rPr b="1" i="0" lang="en-GB" sz="1800" u="sng" cap="none" strike="noStrike">
                <a:solidFill>
                  <a:schemeClr val="dk1"/>
                </a:solidFill>
                <a:latin typeface="Montserrat"/>
                <a:ea typeface="Montserrat"/>
                <a:cs typeface="Montserrat"/>
                <a:sym typeface="Montserrat"/>
              </a:rPr>
              <a:t> Outcomes:</a:t>
            </a:r>
            <a:endParaRPr b="0" i="0" sz="14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chemeClr val="dk1"/>
              </a:buClr>
              <a:buSzPts val="1900"/>
              <a:buFont typeface="Montserrat"/>
              <a:buChar char="●"/>
            </a:pPr>
            <a:r>
              <a:rPr b="0" i="0" lang="en-GB" sz="1700" u="none" cap="none" strike="noStrike">
                <a:solidFill>
                  <a:schemeClr val="dk1"/>
                </a:solidFill>
                <a:latin typeface="Arial"/>
                <a:ea typeface="Arial"/>
                <a:cs typeface="Arial"/>
                <a:sym typeface="Arial"/>
              </a:rPr>
              <a:t>Uncertainty expression</a:t>
            </a:r>
            <a:endParaRPr sz="1300"/>
          </a:p>
          <a:p>
            <a:pPr indent="-349250" lvl="0" marL="457200" marR="0" rtl="0" algn="l">
              <a:lnSpc>
                <a:spcPct val="100000"/>
              </a:lnSpc>
              <a:spcBef>
                <a:spcPts val="0"/>
              </a:spcBef>
              <a:spcAft>
                <a:spcPts val="0"/>
              </a:spcAft>
              <a:buClr>
                <a:schemeClr val="dk1"/>
              </a:buClr>
              <a:buSzPts val="1900"/>
              <a:buFont typeface="Montserrat"/>
              <a:buChar char="●"/>
            </a:pPr>
            <a:r>
              <a:rPr b="0" i="0" lang="en-GB" sz="1700" u="none" cap="none" strike="noStrike">
                <a:solidFill>
                  <a:schemeClr val="dk1"/>
                </a:solidFill>
                <a:latin typeface="Arial"/>
                <a:ea typeface="Arial"/>
                <a:cs typeface="Arial"/>
                <a:sym typeface="Arial"/>
              </a:rPr>
              <a:t>ARD / interoperability</a:t>
            </a:r>
            <a:endParaRPr>
              <a:solidFill>
                <a:schemeClr val="dk1"/>
              </a:solidFill>
            </a:endParaRPr>
          </a:p>
          <a:p>
            <a:pPr indent="-349250" lvl="0" marL="457200" marR="0" rtl="0" algn="l">
              <a:lnSpc>
                <a:spcPct val="100000"/>
              </a:lnSpc>
              <a:spcBef>
                <a:spcPts val="0"/>
              </a:spcBef>
              <a:spcAft>
                <a:spcPts val="0"/>
              </a:spcAft>
              <a:buClr>
                <a:schemeClr val="dk1"/>
              </a:buClr>
              <a:buSzPts val="1900"/>
              <a:buFont typeface="Montserrat"/>
              <a:buChar char="●"/>
            </a:pPr>
            <a:r>
              <a:rPr b="0" i="0" lang="en-GB" sz="1700" u="none" cap="none" strike="noStrike">
                <a:solidFill>
                  <a:schemeClr val="dk1"/>
                </a:solidFill>
                <a:latin typeface="Arial"/>
                <a:ea typeface="Arial"/>
                <a:cs typeface="Arial"/>
                <a:sym typeface="Arial"/>
              </a:rPr>
              <a:t>Maturity Matrix</a:t>
            </a:r>
            <a:endParaRPr sz="1300"/>
          </a:p>
          <a:p>
            <a:pPr indent="-349250" lvl="0" marL="457200" marR="0" rtl="0" algn="l">
              <a:lnSpc>
                <a:spcPct val="100000"/>
              </a:lnSpc>
              <a:spcBef>
                <a:spcPts val="0"/>
              </a:spcBef>
              <a:spcAft>
                <a:spcPts val="0"/>
              </a:spcAft>
              <a:buClr>
                <a:schemeClr val="dk1"/>
              </a:buClr>
              <a:buSzPts val="1900"/>
              <a:buFont typeface="Montserrat"/>
              <a:buChar char="●"/>
            </a:pPr>
            <a:r>
              <a:rPr b="0" i="0" lang="en-GB" sz="1700" u="none" cap="none" strike="noStrike">
                <a:solidFill>
                  <a:schemeClr val="dk1"/>
                </a:solidFill>
                <a:latin typeface="Arial"/>
                <a:ea typeface="Arial"/>
                <a:cs typeface="Arial"/>
                <a:sym typeface="Arial"/>
              </a:rPr>
              <a:t>CalVal Matchup Database, coordination SEO, Newspace </a:t>
            </a:r>
            <a:endParaRPr b="0" i="0" sz="13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Montserrat"/>
              <a:buChar char="●"/>
            </a:pPr>
            <a:r>
              <a:rPr b="0" i="0" lang="en-GB" sz="1700" u="none" cap="none" strike="noStrike">
                <a:solidFill>
                  <a:schemeClr val="dk1"/>
                </a:solidFill>
                <a:latin typeface="Arial"/>
                <a:ea typeface="Arial"/>
                <a:cs typeface="Arial"/>
                <a:sym typeface="Arial"/>
              </a:rPr>
              <a:t>Coordination with </a:t>
            </a:r>
            <a:r>
              <a:rPr b="0" i="0" lang="en-GB" sz="1500" u="none" cap="none" strike="noStrike">
                <a:solidFill>
                  <a:schemeClr val="dk1"/>
                </a:solidFill>
                <a:latin typeface="Arial"/>
                <a:ea typeface="Arial"/>
                <a:cs typeface="Arial"/>
                <a:sym typeface="Arial"/>
              </a:rPr>
              <a:t>WMO-GSICS</a:t>
            </a:r>
            <a:r>
              <a:rPr b="0" i="0" lang="en-GB" sz="1700" u="none" cap="none" strike="noStrike">
                <a:solidFill>
                  <a:schemeClr val="dk1"/>
                </a:solidFill>
                <a:latin typeface="Arial"/>
                <a:ea typeface="Arial"/>
                <a:cs typeface="Arial"/>
                <a:sym typeface="Arial"/>
              </a:rPr>
              <a:t>, Preflight Calibration Workshop, SITSat Task team</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0bc1e4db52_0_0"/>
          <p:cNvSpPr txBox="1"/>
          <p:nvPr/>
        </p:nvSpPr>
        <p:spPr>
          <a:xfrm>
            <a:off x="357100" y="1290950"/>
            <a:ext cx="7563900" cy="51615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15000"/>
              </a:lnSpc>
              <a:spcBef>
                <a:spcPts val="1000"/>
              </a:spcBef>
              <a:spcAft>
                <a:spcPts val="0"/>
              </a:spcAft>
              <a:buClr>
                <a:schemeClr val="dk1"/>
              </a:buClr>
              <a:buSzPts val="2000"/>
              <a:buFont typeface="Montserrat"/>
              <a:buChar char="❖"/>
            </a:pPr>
            <a:r>
              <a:rPr b="0" i="0" lang="en-GB" sz="2000" u="none" cap="none" strike="noStrike">
                <a:solidFill>
                  <a:schemeClr val="dk1"/>
                </a:solidFill>
                <a:latin typeface="Montserrat"/>
                <a:ea typeface="Montserrat"/>
                <a:cs typeface="Montserrat"/>
                <a:sym typeface="Montserrat"/>
              </a:rPr>
              <a:t>Philippe Goryl (ESA) will step down as WGCV Chair after two years in the role</a:t>
            </a:r>
            <a:endParaRPr b="0" i="0" sz="2000" u="none" cap="none" strike="noStrike">
              <a:solidFill>
                <a:schemeClr val="dk1"/>
              </a:solidFill>
              <a:latin typeface="Montserrat"/>
              <a:ea typeface="Montserrat"/>
              <a:cs typeface="Montserrat"/>
              <a:sym typeface="Montserrat"/>
            </a:endParaRPr>
          </a:p>
          <a:p>
            <a:pPr indent="-214311" lvl="0" marL="214311" marR="0" rtl="0" algn="l">
              <a:lnSpc>
                <a:spcPct val="115000"/>
              </a:lnSpc>
              <a:spcBef>
                <a:spcPts val="1000"/>
              </a:spcBef>
              <a:spcAft>
                <a:spcPts val="0"/>
              </a:spcAft>
              <a:buClr>
                <a:schemeClr val="dk1"/>
              </a:buClr>
              <a:buSzPts val="2000"/>
              <a:buFont typeface="Montserrat"/>
              <a:buChar char="❖"/>
            </a:pPr>
            <a:r>
              <a:rPr b="0" i="0" lang="en-GB" sz="2000" u="none" cap="none" strike="noStrike">
                <a:solidFill>
                  <a:schemeClr val="dk1"/>
                </a:solidFill>
                <a:latin typeface="Montserrat"/>
                <a:ea typeface="Montserrat"/>
                <a:cs typeface="Montserrat"/>
                <a:sym typeface="Montserrat"/>
              </a:rPr>
              <a:t>Cody Anderson (USGS) will transition from WGCV Vice Chair to WGCV Chair at CEOS Plenary</a:t>
            </a:r>
            <a:endParaRPr b="0" i="0" sz="2000" u="none" cap="none" strike="noStrike">
              <a:solidFill>
                <a:schemeClr val="dk1"/>
              </a:solidFill>
              <a:latin typeface="Montserrat"/>
              <a:ea typeface="Montserrat"/>
              <a:cs typeface="Montserrat"/>
              <a:sym typeface="Montserrat"/>
            </a:endParaRPr>
          </a:p>
          <a:p>
            <a:pPr indent="-214311" lvl="0" marL="214311" marR="0" rtl="0" algn="l">
              <a:lnSpc>
                <a:spcPct val="115000"/>
              </a:lnSpc>
              <a:spcBef>
                <a:spcPts val="1000"/>
              </a:spcBef>
              <a:spcAft>
                <a:spcPts val="0"/>
              </a:spcAft>
              <a:buClr>
                <a:schemeClr val="dk1"/>
              </a:buClr>
              <a:buSzPts val="2000"/>
              <a:buFont typeface="Montserrat"/>
              <a:buChar char="❖"/>
            </a:pPr>
            <a:r>
              <a:rPr b="0" i="0" lang="en-GB" sz="2000" u="none" cap="none" strike="noStrike">
                <a:solidFill>
                  <a:schemeClr val="dk1"/>
                </a:solidFill>
                <a:latin typeface="Montserrat"/>
                <a:ea typeface="Montserrat"/>
                <a:cs typeface="Montserrat"/>
                <a:sym typeface="Montserrat"/>
              </a:rPr>
              <a:t>A nomination has been received from Geoscience Australia for </a:t>
            </a:r>
            <a:r>
              <a:rPr b="1" i="0" lang="en-GB" sz="2000" u="none" cap="none" strike="noStrike">
                <a:solidFill>
                  <a:schemeClr val="dk1"/>
                </a:solidFill>
                <a:latin typeface="Montserrat"/>
                <a:ea typeface="Montserrat"/>
                <a:cs typeface="Montserrat"/>
                <a:sym typeface="Montserrat"/>
              </a:rPr>
              <a:t>Medhavy Thankappan</a:t>
            </a:r>
            <a:r>
              <a:rPr b="0" i="0" lang="en-GB" sz="2000" u="none" cap="none" strike="noStrike">
                <a:solidFill>
                  <a:schemeClr val="dk1"/>
                </a:solidFill>
                <a:latin typeface="Montserrat"/>
                <a:ea typeface="Montserrat"/>
                <a:cs typeface="Montserrat"/>
                <a:sym typeface="Montserrat"/>
              </a:rPr>
              <a:t> to take on the role of Vice-Chair for 2025-2026, and subsequently Chair for 2027-2028. 	</a:t>
            </a:r>
            <a:endParaRPr b="0" i="0" sz="2000" u="none" cap="none" strike="noStrike">
              <a:solidFill>
                <a:schemeClr val="dk1"/>
              </a:solidFill>
              <a:latin typeface="Montserrat"/>
              <a:ea typeface="Montserrat"/>
              <a:cs typeface="Montserrat"/>
              <a:sym typeface="Montserrat"/>
            </a:endParaRPr>
          </a:p>
          <a:p>
            <a:pPr indent="-214311" lvl="0" marL="214311" marR="0" rtl="0" algn="l">
              <a:lnSpc>
                <a:spcPct val="115000"/>
              </a:lnSpc>
              <a:spcBef>
                <a:spcPts val="1000"/>
              </a:spcBef>
              <a:spcAft>
                <a:spcPts val="0"/>
              </a:spcAft>
              <a:buClr>
                <a:schemeClr val="dk1"/>
              </a:buClr>
              <a:buSzPts val="2000"/>
              <a:buFont typeface="Montserrat"/>
              <a:buChar char="❖"/>
            </a:pPr>
            <a:r>
              <a:rPr b="0" i="0" lang="en-GB" sz="2000" u="none" cap="none" strike="noStrike">
                <a:solidFill>
                  <a:schemeClr val="dk1"/>
                </a:solidFill>
                <a:latin typeface="Montserrat"/>
                <a:ea typeface="Montserrat"/>
                <a:cs typeface="Montserrat"/>
                <a:sym typeface="Montserrat"/>
              </a:rPr>
              <a:t>Medhavy has been an active member of WGCV for many years and contributes to numerous areas of WGCV activity, such as RadCalNet, CEOS-ARD assessments, the SITSat Task Team, and many more</a:t>
            </a:r>
            <a:endParaRPr b="0" i="0" sz="2000" u="none" cap="none" strike="noStrike">
              <a:solidFill>
                <a:schemeClr val="dk1"/>
              </a:solidFill>
              <a:latin typeface="Montserrat"/>
              <a:ea typeface="Montserrat"/>
              <a:cs typeface="Montserrat"/>
              <a:sym typeface="Montserrat"/>
            </a:endParaRPr>
          </a:p>
          <a:p>
            <a:pPr indent="-355600" lvl="1" marL="914400" marR="0" rtl="0" algn="l">
              <a:lnSpc>
                <a:spcPct val="115000"/>
              </a:lnSpc>
              <a:spcBef>
                <a:spcPts val="1000"/>
              </a:spcBef>
              <a:spcAft>
                <a:spcPts val="0"/>
              </a:spcAft>
              <a:buClr>
                <a:schemeClr val="dk1"/>
              </a:buClr>
              <a:buSzPts val="2000"/>
              <a:buFont typeface="Montserrat"/>
              <a:buChar char="❖"/>
            </a:pPr>
            <a:r>
              <a:rPr b="0" i="0" lang="en-GB" sz="2000" u="sng" cap="none" strike="noStrike">
                <a:solidFill>
                  <a:schemeClr val="dk1"/>
                </a:solidFill>
                <a:latin typeface="Montserrat"/>
                <a:ea typeface="Montserrat"/>
                <a:cs typeface="Montserrat"/>
                <a:sym typeface="Montserrat"/>
              </a:rPr>
              <a:t>References:</a:t>
            </a:r>
            <a:r>
              <a:rPr b="0" i="0" lang="en-GB" sz="2000" u="none" cap="none" strike="noStrike">
                <a:solidFill>
                  <a:schemeClr val="dk1"/>
                </a:solidFill>
                <a:latin typeface="Montserrat"/>
                <a:ea typeface="Montserrat"/>
                <a:cs typeface="Montserrat"/>
                <a:sym typeface="Montserrat"/>
              </a:rPr>
              <a:t> </a:t>
            </a:r>
            <a:r>
              <a:rPr b="0" i="0" lang="en-GB" sz="2000" u="sng" cap="none" strike="noStrike">
                <a:solidFill>
                  <a:schemeClr val="hlink"/>
                </a:solidFill>
                <a:latin typeface="Montserrat"/>
                <a:ea typeface="Montserrat"/>
                <a:cs typeface="Montserrat"/>
                <a:sym typeface="Montserrat"/>
                <a:hlinkClick r:id="rId3"/>
                <a:extLst>
                  <a:ext uri="http://customooxmlschemas.google.com/">
                    <go:slidesCustomData xmlns:go="http://customooxmlschemas.google.com/" textRoundtripDataId="0"/>
                  </a:ext>
                </a:extLst>
              </a:rPr>
              <a:t>Nomination letter</a:t>
            </a:r>
            <a:r>
              <a:rPr b="0" i="0" lang="en-GB" sz="2000" u="none" cap="none" strike="noStrike">
                <a:solidFill>
                  <a:schemeClr val="dk1"/>
                </a:solidFill>
                <a:latin typeface="Montserrat"/>
                <a:ea typeface="Montserrat"/>
                <a:cs typeface="Montserrat"/>
                <a:sym typeface="Montserrat"/>
              </a:rPr>
              <a:t>, </a:t>
            </a:r>
            <a:r>
              <a:rPr b="0" i="0" lang="en-GB" sz="2000" u="sng" cap="none" strike="noStrike">
                <a:solidFill>
                  <a:schemeClr val="hlink"/>
                </a:solidFill>
                <a:latin typeface="Montserrat"/>
                <a:ea typeface="Montserrat"/>
                <a:cs typeface="Montserrat"/>
                <a:sym typeface="Montserrat"/>
                <a:hlinkClick r:id="rId4"/>
              </a:rPr>
              <a:t>Presentation</a:t>
            </a:r>
            <a:r>
              <a:rPr b="0" i="0" lang="en-GB" sz="2000" u="none" cap="none" strike="noStrike">
                <a:solidFill>
                  <a:schemeClr val="dk1"/>
                </a:solidFill>
                <a:latin typeface="Montserrat"/>
                <a:ea typeface="Montserrat"/>
                <a:cs typeface="Montserrat"/>
                <a:sym typeface="Montserrat"/>
              </a:rPr>
              <a:t>, </a:t>
            </a:r>
            <a:r>
              <a:rPr b="0" i="0" lang="en-GB" sz="2000" u="sng" cap="none" strike="noStrike">
                <a:solidFill>
                  <a:schemeClr val="hlink"/>
                </a:solidFill>
                <a:latin typeface="Montserrat"/>
                <a:ea typeface="Montserrat"/>
                <a:cs typeface="Montserrat"/>
                <a:sym typeface="Montserrat"/>
                <a:hlinkClick r:id="rId5"/>
              </a:rPr>
              <a:t>CV</a:t>
            </a:r>
            <a:endParaRPr b="0" i="0" sz="2000" u="none" cap="none" strike="noStrike">
              <a:solidFill>
                <a:schemeClr val="dk1"/>
              </a:solidFill>
              <a:latin typeface="Montserrat"/>
              <a:ea typeface="Montserrat"/>
              <a:cs typeface="Montserrat"/>
              <a:sym typeface="Montserrat"/>
            </a:endParaRPr>
          </a:p>
        </p:txBody>
      </p:sp>
      <p:sp>
        <p:nvSpPr>
          <p:cNvPr id="233" name="Google Shape;233;g30bc1e4db52_0_0"/>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Montserrat"/>
                <a:ea typeface="Montserrat"/>
                <a:cs typeface="Montserrat"/>
                <a:sym typeface="Montserrat"/>
              </a:rPr>
              <a:t>WGCV </a:t>
            </a:r>
            <a:endParaRPr b="0" i="0" sz="1400" u="none" cap="none" strike="noStrike">
              <a:solidFill>
                <a:srgbClr val="000000"/>
              </a:solidFill>
              <a:latin typeface="Montserrat"/>
              <a:ea typeface="Montserrat"/>
              <a:cs typeface="Montserrat"/>
              <a:sym typeface="Montserrat"/>
            </a:endParaRPr>
          </a:p>
        </p:txBody>
      </p:sp>
      <p:sp>
        <p:nvSpPr>
          <p:cNvPr id="234" name="Google Shape;234;g30bc1e4db52_0_0"/>
          <p:cNvSpPr txBox="1"/>
          <p:nvPr/>
        </p:nvSpPr>
        <p:spPr>
          <a:xfrm>
            <a:off x="8747450" y="6071650"/>
            <a:ext cx="296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Montserrat"/>
                <a:ea typeface="Montserrat"/>
                <a:cs typeface="Montserrat"/>
                <a:sym typeface="Montserrat"/>
              </a:rPr>
              <a:t>Medhavy Thankappan (GA)</a:t>
            </a:r>
            <a:endParaRPr b="0" i="0" sz="1400" u="none" cap="none" strike="noStrike">
              <a:solidFill>
                <a:srgbClr val="000000"/>
              </a:solidFill>
              <a:latin typeface="Montserrat"/>
              <a:ea typeface="Montserrat"/>
              <a:cs typeface="Montserrat"/>
              <a:sym typeface="Montserrat"/>
            </a:endParaRPr>
          </a:p>
        </p:txBody>
      </p:sp>
      <p:sp>
        <p:nvSpPr>
          <p:cNvPr id="235" name="Google Shape;235;g30bc1e4db52_0_0"/>
          <p:cNvSpPr txBox="1"/>
          <p:nvPr/>
        </p:nvSpPr>
        <p:spPr>
          <a:xfrm>
            <a:off x="8158796" y="3261450"/>
            <a:ext cx="19380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Montserrat"/>
                <a:ea typeface="Montserrat"/>
                <a:cs typeface="Montserrat"/>
                <a:sym typeface="Montserrat"/>
              </a:rPr>
              <a:t>Philippe Goryl (ESA, outgoing WGCV Chair)</a:t>
            </a:r>
            <a:endParaRPr b="0" i="0" sz="1400" u="none" cap="none" strike="noStrike">
              <a:solidFill>
                <a:srgbClr val="000000"/>
              </a:solidFill>
              <a:latin typeface="Montserrat"/>
              <a:ea typeface="Montserrat"/>
              <a:cs typeface="Montserrat"/>
              <a:sym typeface="Montserrat"/>
            </a:endParaRPr>
          </a:p>
        </p:txBody>
      </p:sp>
      <p:sp>
        <p:nvSpPr>
          <p:cNvPr id="236" name="Google Shape;236;g30bc1e4db52_0_0"/>
          <p:cNvSpPr txBox="1"/>
          <p:nvPr/>
        </p:nvSpPr>
        <p:spPr>
          <a:xfrm>
            <a:off x="10217250" y="3261475"/>
            <a:ext cx="20895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Montserrat"/>
                <a:ea typeface="Montserrat"/>
                <a:cs typeface="Montserrat"/>
                <a:sym typeface="Montserrat"/>
              </a:rPr>
              <a:t>Cody Anderson (USGS, incoming WGCV Chair)</a:t>
            </a:r>
            <a:endParaRPr b="0" i="0" sz="1400" u="none" cap="none" strike="noStrike">
              <a:solidFill>
                <a:srgbClr val="000000"/>
              </a:solidFill>
              <a:latin typeface="Montserrat"/>
              <a:ea typeface="Montserrat"/>
              <a:cs typeface="Montserrat"/>
              <a:sym typeface="Montserrat"/>
            </a:endParaRPr>
          </a:p>
        </p:txBody>
      </p:sp>
      <p:pic>
        <p:nvPicPr>
          <p:cNvPr id="237" name="Google Shape;237;g30bc1e4db52_0_0"/>
          <p:cNvPicPr preferRelativeResize="0"/>
          <p:nvPr/>
        </p:nvPicPr>
        <p:blipFill rotWithShape="1">
          <a:blip r:embed="rId6">
            <a:alphaModFix/>
          </a:blip>
          <a:srcRect b="0" l="0" r="0" t="0"/>
          <a:stretch/>
        </p:blipFill>
        <p:spPr>
          <a:xfrm>
            <a:off x="8433024" y="1290950"/>
            <a:ext cx="1389554" cy="1970524"/>
          </a:xfrm>
          <a:prstGeom prst="rect">
            <a:avLst/>
          </a:prstGeom>
          <a:noFill/>
          <a:ln>
            <a:noFill/>
          </a:ln>
        </p:spPr>
      </p:pic>
      <p:pic>
        <p:nvPicPr>
          <p:cNvPr id="238" name="Google Shape;238;g30bc1e4db52_0_0"/>
          <p:cNvPicPr preferRelativeResize="0"/>
          <p:nvPr/>
        </p:nvPicPr>
        <p:blipFill rotWithShape="1">
          <a:blip r:embed="rId7">
            <a:alphaModFix/>
          </a:blip>
          <a:srcRect b="0" l="0" r="0" t="0"/>
          <a:stretch/>
        </p:blipFill>
        <p:spPr>
          <a:xfrm>
            <a:off x="9184350" y="4287600"/>
            <a:ext cx="1674099" cy="1674099"/>
          </a:xfrm>
          <a:prstGeom prst="rect">
            <a:avLst/>
          </a:prstGeom>
          <a:noFill/>
          <a:ln>
            <a:noFill/>
          </a:ln>
        </p:spPr>
      </p:pic>
      <p:pic>
        <p:nvPicPr>
          <p:cNvPr id="239" name="Google Shape;239;g30bc1e4db52_0_0"/>
          <p:cNvPicPr preferRelativeResize="0"/>
          <p:nvPr/>
        </p:nvPicPr>
        <p:blipFill rotWithShape="1">
          <a:blip r:embed="rId8">
            <a:alphaModFix/>
          </a:blip>
          <a:srcRect b="0" l="6560" r="21738" t="0"/>
          <a:stretch/>
        </p:blipFill>
        <p:spPr>
          <a:xfrm>
            <a:off x="10604021" y="1317750"/>
            <a:ext cx="1352754" cy="19705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3"/>
          <p:cNvSpPr txBox="1"/>
          <p:nvPr/>
        </p:nvSpPr>
        <p:spPr>
          <a:xfrm>
            <a:off x="141895" y="1750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Montserrat"/>
                <a:ea typeface="Montserrat"/>
                <a:cs typeface="Montserrat"/>
                <a:sym typeface="Montserrat"/>
              </a:rPr>
              <a:t>WGCV-53	</a:t>
            </a:r>
            <a:endParaRPr b="0" i="0" sz="1400" u="none" cap="none" strike="noStrike">
              <a:solidFill>
                <a:srgbClr val="000000"/>
              </a:solidFill>
              <a:latin typeface="Montserrat"/>
              <a:ea typeface="Montserrat"/>
              <a:cs typeface="Montserrat"/>
              <a:sym typeface="Montserrat"/>
            </a:endParaRPr>
          </a:p>
        </p:txBody>
      </p:sp>
      <p:pic>
        <p:nvPicPr>
          <p:cNvPr id="90" name="Google Shape;90;p3"/>
          <p:cNvPicPr preferRelativeResize="0"/>
          <p:nvPr/>
        </p:nvPicPr>
        <p:blipFill rotWithShape="1">
          <a:blip r:embed="rId3">
            <a:alphaModFix/>
          </a:blip>
          <a:srcRect b="4581" l="0" r="0" t="18294"/>
          <a:stretch/>
        </p:blipFill>
        <p:spPr>
          <a:xfrm>
            <a:off x="268205" y="1105142"/>
            <a:ext cx="6887620" cy="4314322"/>
          </a:xfrm>
          <a:prstGeom prst="rect">
            <a:avLst/>
          </a:prstGeom>
          <a:noFill/>
          <a:ln>
            <a:noFill/>
          </a:ln>
        </p:spPr>
      </p:pic>
      <p:sp>
        <p:nvSpPr>
          <p:cNvPr id="91" name="Google Shape;91;p3"/>
          <p:cNvSpPr txBox="1"/>
          <p:nvPr/>
        </p:nvSpPr>
        <p:spPr>
          <a:xfrm>
            <a:off x="7240125" y="1085284"/>
            <a:ext cx="4859725" cy="1058333"/>
          </a:xfrm>
          <a:prstGeom prst="rect">
            <a:avLst/>
          </a:prstGeom>
          <a:solidFill>
            <a:srgbClr val="F5EEC1"/>
          </a:solidFill>
          <a:ln cap="flat" cmpd="sng" w="9525">
            <a:solidFill>
              <a:schemeClr val="dk1">
                <a:alpha val="82352"/>
              </a:schemeClr>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1800"/>
              </a:spcBef>
              <a:spcAft>
                <a:spcPts val="0"/>
              </a:spcAft>
              <a:buClr>
                <a:srgbClr val="000000"/>
              </a:buClr>
              <a:buSzPts val="2000"/>
              <a:buFont typeface="Arial"/>
              <a:buNone/>
            </a:pPr>
            <a:r>
              <a:rPr b="1" i="1" lang="en-GB" sz="2000" u="none" cap="none" strike="noStrike">
                <a:solidFill>
                  <a:schemeClr val="dk1"/>
                </a:solidFill>
                <a:latin typeface="Montserrat"/>
                <a:ea typeface="Montserrat"/>
                <a:cs typeface="Montserrat"/>
                <a:sym typeface="Montserrat"/>
              </a:rPr>
              <a:t>Held from 5-7 March 2024 at CONAE, Córdoba, Argentina</a:t>
            </a:r>
            <a:endParaRPr b="1" i="1" sz="1400" u="none" cap="none" strike="noStrike">
              <a:solidFill>
                <a:srgbClr val="000000"/>
              </a:solidFill>
              <a:latin typeface="Arial"/>
              <a:ea typeface="Arial"/>
              <a:cs typeface="Arial"/>
              <a:sym typeface="Arial"/>
            </a:endParaRPr>
          </a:p>
        </p:txBody>
      </p:sp>
      <p:sp>
        <p:nvSpPr>
          <p:cNvPr id="92" name="Google Shape;92;p3"/>
          <p:cNvSpPr txBox="1"/>
          <p:nvPr/>
        </p:nvSpPr>
        <p:spPr>
          <a:xfrm>
            <a:off x="7240123" y="2143630"/>
            <a:ext cx="4959300" cy="44925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1800"/>
              </a:spcBef>
              <a:spcAft>
                <a:spcPts val="0"/>
              </a:spcAft>
              <a:buClr>
                <a:srgbClr val="000000"/>
              </a:buClr>
              <a:buSzPts val="1800"/>
              <a:buFont typeface="Arial"/>
              <a:buNone/>
            </a:pPr>
            <a:r>
              <a:rPr b="1" i="0" lang="en-GB" sz="1800" u="sng" cap="none" strike="noStrike">
                <a:solidFill>
                  <a:schemeClr val="dk1"/>
                </a:solidFill>
                <a:latin typeface="Montserrat"/>
                <a:ea typeface="Montserrat"/>
                <a:cs typeface="Montserrat"/>
                <a:sym typeface="Montserrat"/>
              </a:rPr>
              <a:t> Outcomes:</a:t>
            </a:r>
            <a:endParaRPr b="0" i="0" sz="1400" u="none" cap="none" strike="noStrike">
              <a:solidFill>
                <a:srgbClr val="000000"/>
              </a:solidFill>
              <a:latin typeface="Arial"/>
              <a:ea typeface="Arial"/>
              <a:cs typeface="Arial"/>
              <a:sym typeface="Arial"/>
            </a:endParaRPr>
          </a:p>
          <a:p>
            <a:pPr indent="-355600" lvl="0" marL="457200" marR="0" rtl="0" algn="l">
              <a:lnSpc>
                <a:spcPct val="150000"/>
              </a:lnSpc>
              <a:spcBef>
                <a:spcPts val="1800"/>
              </a:spcBef>
              <a:spcAft>
                <a:spcPts val="0"/>
              </a:spcAft>
              <a:buClr>
                <a:schemeClr val="dk1"/>
              </a:buClr>
              <a:buSzPts val="2000"/>
              <a:buFont typeface="Montserrat"/>
              <a:buChar char="●"/>
            </a:pPr>
            <a:r>
              <a:rPr b="0" i="0" lang="en-GB" sz="1800" u="none" cap="none" strike="noStrike">
                <a:solidFill>
                  <a:schemeClr val="dk1"/>
                </a:solidFill>
                <a:latin typeface="Arial"/>
                <a:ea typeface="Arial"/>
                <a:cs typeface="Arial"/>
                <a:sym typeface="Arial"/>
              </a:rPr>
              <a:t>Radiometric Matchup Database and GCP Database 🡪 </a:t>
            </a:r>
            <a:r>
              <a:rPr b="1" i="0" lang="en-GB" sz="1800" u="none" cap="none" strike="noStrike">
                <a:solidFill>
                  <a:srgbClr val="0070C0"/>
                </a:solidFill>
                <a:latin typeface="Arial"/>
                <a:ea typeface="Arial"/>
                <a:cs typeface="Arial"/>
                <a:sym typeface="Arial"/>
              </a:rPr>
              <a:t>support to Newspace</a:t>
            </a:r>
            <a:endParaRPr b="1" i="0" sz="1800" u="none" cap="none" strike="noStrike">
              <a:solidFill>
                <a:srgbClr val="0070C0"/>
              </a:solidFill>
              <a:latin typeface="Arial"/>
              <a:ea typeface="Arial"/>
              <a:cs typeface="Arial"/>
              <a:sym typeface="Arial"/>
            </a:endParaRPr>
          </a:p>
          <a:p>
            <a:pPr indent="-355600" lvl="0" marL="457200" marR="0" rtl="0" algn="l">
              <a:lnSpc>
                <a:spcPct val="150000"/>
              </a:lnSpc>
              <a:spcBef>
                <a:spcPts val="0"/>
              </a:spcBef>
              <a:spcAft>
                <a:spcPts val="0"/>
              </a:spcAft>
              <a:buClr>
                <a:schemeClr val="dk1"/>
              </a:buClr>
              <a:buSzPts val="2000"/>
              <a:buFont typeface="Montserrat"/>
              <a:buChar char="●"/>
            </a:pPr>
            <a:r>
              <a:rPr b="0" i="0" lang="en-GB" sz="1800" u="none" cap="none" strike="noStrike">
                <a:solidFill>
                  <a:schemeClr val="dk1"/>
                </a:solidFill>
                <a:latin typeface="Arial"/>
                <a:ea typeface="Arial"/>
                <a:cs typeface="Arial"/>
                <a:sym typeface="Arial"/>
              </a:rPr>
              <a:t>Support to groups/initiatives biodiversity/climate-gcos/GHG </a:t>
            </a:r>
            <a:r>
              <a:rPr b="1" i="0" lang="en-GB" sz="1800" u="none" cap="none" strike="noStrike">
                <a:solidFill>
                  <a:srgbClr val="0070C0"/>
                </a:solidFill>
                <a:latin typeface="Arial"/>
                <a:ea typeface="Arial"/>
                <a:cs typeface="Arial"/>
                <a:sym typeface="Arial"/>
              </a:rPr>
              <a:t>🡪 Toward Fiducial Reference Measurements</a:t>
            </a:r>
            <a:endParaRPr b="1" i="0" sz="1800" u="none" cap="none" strike="noStrike">
              <a:solidFill>
                <a:srgbClr val="0070C0"/>
              </a:solidFill>
              <a:latin typeface="Arial"/>
              <a:ea typeface="Arial"/>
              <a:cs typeface="Arial"/>
              <a:sym typeface="Arial"/>
            </a:endParaRPr>
          </a:p>
          <a:p>
            <a:pPr indent="-355600" lvl="0" marL="457200" marR="0" rtl="0" algn="l">
              <a:lnSpc>
                <a:spcPct val="150000"/>
              </a:lnSpc>
              <a:spcBef>
                <a:spcPts val="0"/>
              </a:spcBef>
              <a:spcAft>
                <a:spcPts val="0"/>
              </a:spcAft>
              <a:buClr>
                <a:schemeClr val="dk1"/>
              </a:buClr>
              <a:buSzPts val="2000"/>
              <a:buFont typeface="Montserrat"/>
              <a:buChar char="●"/>
            </a:pPr>
            <a:r>
              <a:rPr b="0" i="0" lang="en-GB" sz="1800" u="none" cap="none" strike="noStrike">
                <a:solidFill>
                  <a:schemeClr val="dk1"/>
                </a:solidFill>
                <a:latin typeface="Arial"/>
                <a:ea typeface="Arial"/>
                <a:cs typeface="Arial"/>
                <a:sym typeface="Arial"/>
              </a:rPr>
              <a:t>FRM Assessment</a:t>
            </a:r>
            <a:endParaRPr b="0" i="0" sz="14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chemeClr val="dk1"/>
              </a:buClr>
              <a:buSzPts val="2000"/>
              <a:buFont typeface="Montserrat"/>
              <a:buChar char="●"/>
            </a:pPr>
            <a:r>
              <a:rPr b="0" i="0" lang="en-GB" sz="1800" u="none" cap="none" strike="noStrike">
                <a:solidFill>
                  <a:schemeClr val="dk1"/>
                </a:solidFill>
                <a:latin typeface="Arial"/>
                <a:ea typeface="Arial"/>
                <a:cs typeface="Arial"/>
                <a:sym typeface="Arial"/>
              </a:rPr>
              <a:t>Coordination with WMO-GSICS, Preflight Calibration Workshop, SITSat Task team</a:t>
            </a:r>
            <a:endParaRPr b="0" i="0" sz="1800" u="none" cap="none" strike="noStrike">
              <a:solidFill>
                <a:schemeClr val="dk1"/>
              </a:solidFill>
              <a:latin typeface="Arial"/>
              <a:ea typeface="Arial"/>
              <a:cs typeface="Arial"/>
              <a:sym typeface="Arial"/>
            </a:endParaRPr>
          </a:p>
        </p:txBody>
      </p:sp>
      <p:sp>
        <p:nvSpPr>
          <p:cNvPr id="93" name="Google Shape;93;p3"/>
          <p:cNvSpPr txBox="1"/>
          <p:nvPr/>
        </p:nvSpPr>
        <p:spPr>
          <a:xfrm>
            <a:off x="183904" y="5419464"/>
            <a:ext cx="5503993"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70C0"/>
                </a:solidFill>
                <a:latin typeface="Arial"/>
                <a:ea typeface="Arial"/>
                <a:cs typeface="Arial"/>
                <a:sym typeface="Arial"/>
              </a:rPr>
              <a:t>CONAE Visit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70C0"/>
                </a:solidFill>
                <a:latin typeface="Arial"/>
                <a:ea typeface="Arial"/>
                <a:cs typeface="Arial"/>
                <a:sym typeface="Arial"/>
              </a:rPr>
              <a:t>SABIA-MAR – satellite for ocean and coastal water monitoring 🡪 2026</a:t>
            </a:r>
            <a:endParaRPr b="1" i="0" sz="1600" u="none" cap="none" strike="noStrike">
              <a:solidFill>
                <a:srgbClr val="0070C0"/>
              </a:solidFill>
              <a:latin typeface="Arial"/>
              <a:ea typeface="Arial"/>
              <a:cs typeface="Arial"/>
              <a:sym typeface="Arial"/>
            </a:endParaRPr>
          </a:p>
        </p:txBody>
      </p:sp>
      <p:pic>
        <p:nvPicPr>
          <p:cNvPr id="94" name="Google Shape;94;p3"/>
          <p:cNvPicPr preferRelativeResize="0"/>
          <p:nvPr/>
        </p:nvPicPr>
        <p:blipFill rotWithShape="1">
          <a:blip r:embed="rId4">
            <a:alphaModFix/>
          </a:blip>
          <a:srcRect b="0" l="0" r="0" t="0"/>
          <a:stretch/>
        </p:blipFill>
        <p:spPr>
          <a:xfrm>
            <a:off x="5772198" y="5438348"/>
            <a:ext cx="1280900" cy="10583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4"/>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Montserrat"/>
                <a:ea typeface="Montserrat"/>
                <a:cs typeface="Montserrat"/>
                <a:sym typeface="Montserrat"/>
              </a:rPr>
              <a:t>WGCV Subgroup Updates</a:t>
            </a:r>
            <a:endParaRPr b="0" i="0" sz="1400" u="none" cap="none" strike="noStrike">
              <a:solidFill>
                <a:srgbClr val="000000"/>
              </a:solidFill>
              <a:latin typeface="Montserrat"/>
              <a:ea typeface="Montserrat"/>
              <a:cs typeface="Montserrat"/>
              <a:sym typeface="Montserrat"/>
            </a:endParaRPr>
          </a:p>
        </p:txBody>
      </p:sp>
      <p:sp>
        <p:nvSpPr>
          <p:cNvPr id="100" name="Google Shape;100;p4"/>
          <p:cNvSpPr txBox="1"/>
          <p:nvPr/>
        </p:nvSpPr>
        <p:spPr>
          <a:xfrm>
            <a:off x="357100" y="1290946"/>
            <a:ext cx="11653800" cy="7352400"/>
          </a:xfrm>
          <a:prstGeom prst="rect">
            <a:avLst/>
          </a:prstGeom>
          <a:noFill/>
          <a:ln>
            <a:noFill/>
          </a:ln>
        </p:spPr>
        <p:txBody>
          <a:bodyPr anchorCtr="0" anchor="t" bIns="45700" lIns="91425" spcFirstLastPara="1" rIns="91425" wrap="square" tIns="45700">
            <a:spAutoFit/>
          </a:bodyPr>
          <a:lstStyle/>
          <a:p>
            <a:pPr indent="-254000" lvl="0" marL="292100" marR="0" rtl="0" algn="l">
              <a:lnSpc>
                <a:spcPct val="150000"/>
              </a:lnSpc>
              <a:spcBef>
                <a:spcPts val="0"/>
              </a:spcBef>
              <a:spcAft>
                <a:spcPts val="0"/>
              </a:spcAft>
              <a:buClr>
                <a:schemeClr val="dk1"/>
              </a:buClr>
              <a:buSzPts val="1800"/>
              <a:buFont typeface="Noto Sans Symbols"/>
              <a:buChar char="⮚"/>
            </a:pPr>
            <a:r>
              <a:rPr b="1" i="0" lang="en-GB" sz="1400" u="none" cap="none" strike="noStrike">
                <a:solidFill>
                  <a:schemeClr val="dk1"/>
                </a:solidFill>
                <a:latin typeface="Arial"/>
                <a:ea typeface="Arial"/>
                <a:cs typeface="Arial"/>
                <a:sym typeface="Arial"/>
              </a:rPr>
              <a:t>Infrared and Visible Optical Sensors (IVOS) Subgroup</a:t>
            </a:r>
            <a:endParaRPr b="1" i="0" sz="1400" u="none" cap="none" strike="noStrike">
              <a:solidFill>
                <a:schemeClr val="dk1"/>
              </a:solidFill>
              <a:latin typeface="Arial"/>
              <a:ea typeface="Arial"/>
              <a:cs typeface="Arial"/>
              <a:sym typeface="Arial"/>
            </a:endParaRPr>
          </a:p>
          <a:p>
            <a:pPr indent="-311150" lvl="0" marL="330200" marR="0" rtl="0" algn="l">
              <a:lnSpc>
                <a:spcPct val="100000"/>
              </a:lnSpc>
              <a:spcBef>
                <a:spcPts val="0"/>
              </a:spcBef>
              <a:spcAft>
                <a:spcPts val="0"/>
              </a:spcAft>
              <a:buClr>
                <a:schemeClr val="dk1"/>
              </a:buClr>
              <a:buSzPts val="1300"/>
              <a:buFont typeface="Arial"/>
              <a:buChar char="•"/>
            </a:pPr>
            <a:r>
              <a:rPr b="0" i="0" lang="en-GB" sz="1400" u="none" cap="none" strike="noStrike">
                <a:solidFill>
                  <a:schemeClr val="dk1"/>
                </a:solidFill>
                <a:highlight>
                  <a:srgbClr val="FFFFFF"/>
                </a:highlight>
                <a:latin typeface="Arial"/>
                <a:ea typeface="Arial"/>
                <a:cs typeface="Arial"/>
                <a:sym typeface="Arial"/>
              </a:rPr>
              <a:t>Held 36th annual meeting (IVOS-36) at AIST, Tokyo, Japan</a:t>
            </a:r>
            <a:endParaRPr b="0" i="0" sz="1400" u="none" cap="none" strike="noStrike">
              <a:solidFill>
                <a:srgbClr val="000000"/>
              </a:solidFill>
              <a:latin typeface="Arial"/>
              <a:ea typeface="Arial"/>
              <a:cs typeface="Arial"/>
              <a:sym typeface="Arial"/>
            </a:endParaRPr>
          </a:p>
          <a:p>
            <a:pPr indent="-311150" lvl="0" marL="330200" marR="0" rtl="0" algn="l">
              <a:lnSpc>
                <a:spcPct val="100000"/>
              </a:lnSpc>
              <a:spcBef>
                <a:spcPts val="0"/>
              </a:spcBef>
              <a:spcAft>
                <a:spcPts val="0"/>
              </a:spcAft>
              <a:buClr>
                <a:schemeClr val="dk1"/>
              </a:buClr>
              <a:buSzPts val="1300"/>
              <a:buFont typeface="Arial"/>
              <a:buChar char="•"/>
            </a:pPr>
            <a:r>
              <a:rPr b="0" i="0" lang="en-GB" sz="1400" u="none" cap="none" strike="noStrike">
                <a:solidFill>
                  <a:srgbClr val="000000"/>
                </a:solidFill>
                <a:latin typeface="Arial"/>
                <a:ea typeface="Arial"/>
                <a:cs typeface="Arial"/>
                <a:sym typeface="Arial"/>
              </a:rPr>
              <a:t>RadCalNet has more than 1000 registered users of which more than half are active (downloading data) and we have 4 new member sites under development. </a:t>
            </a:r>
            <a:endParaRPr b="0" i="0" sz="1400" u="none" cap="none" strike="noStrike">
              <a:solidFill>
                <a:srgbClr val="000000"/>
              </a:solidFill>
              <a:latin typeface="Arial"/>
              <a:ea typeface="Arial"/>
              <a:cs typeface="Arial"/>
              <a:sym typeface="Arial"/>
            </a:endParaRPr>
          </a:p>
          <a:p>
            <a:pPr indent="-311150" lvl="0" marL="330200" marR="0" rtl="0" algn="l">
              <a:lnSpc>
                <a:spcPct val="100000"/>
              </a:lnSpc>
              <a:spcBef>
                <a:spcPts val="0"/>
              </a:spcBef>
              <a:spcAft>
                <a:spcPts val="0"/>
              </a:spcAft>
              <a:buClr>
                <a:schemeClr val="dk1"/>
              </a:buClr>
              <a:buSzPts val="1300"/>
              <a:buFont typeface="Arial"/>
              <a:buChar char="•"/>
            </a:pPr>
            <a:r>
              <a:rPr b="0" i="0" lang="en-GB" sz="1400" u="none" cap="none" strike="noStrike">
                <a:solidFill>
                  <a:srgbClr val="000000"/>
                </a:solidFill>
                <a:latin typeface="Arial"/>
                <a:ea typeface="Arial"/>
                <a:cs typeface="Arial"/>
                <a:sym typeface="Arial"/>
              </a:rPr>
              <a:t> Its Sister TIRCALNet for thermal infrared is progressing well with protocols and methods currently being pioneered at the La Crau site by CNES but indicating the real prospect of achieving the target uncertainty, 0.5 K brightness temperature at ToA.</a:t>
            </a:r>
            <a:endParaRPr b="0" i="0" sz="1400" u="none" cap="none" strike="noStrike">
              <a:solidFill>
                <a:srgbClr val="000000"/>
              </a:solidFill>
              <a:latin typeface="Arial"/>
              <a:ea typeface="Arial"/>
              <a:cs typeface="Arial"/>
              <a:sym typeface="Arial"/>
            </a:endParaRPr>
          </a:p>
          <a:p>
            <a:pPr indent="-311150" lvl="0" marL="330200" marR="0" rtl="0" algn="l">
              <a:lnSpc>
                <a:spcPct val="100000"/>
              </a:lnSpc>
              <a:spcBef>
                <a:spcPts val="0"/>
              </a:spcBef>
              <a:spcAft>
                <a:spcPts val="0"/>
              </a:spcAft>
              <a:buClr>
                <a:schemeClr val="dk1"/>
              </a:buClr>
              <a:buSzPts val="1300"/>
              <a:buFont typeface="Arial"/>
              <a:buChar char="•"/>
            </a:pPr>
            <a:r>
              <a:rPr b="0" i="0" lang="en-GB" sz="1400" u="none" cap="none" strike="noStrike">
                <a:solidFill>
                  <a:srgbClr val="000000"/>
                </a:solidFill>
                <a:latin typeface="Arial"/>
                <a:ea typeface="Arial"/>
                <a:cs typeface="Arial"/>
                <a:sym typeface="Arial"/>
              </a:rPr>
              <a:t>To support new space and interoperability in general, IVOS has identified a consolidated subset of testsites for radiometry and geometry to serve as a common CEOS reference against which sensor performance can be demonstrated in a consistent manner.  This is complemented by a tool to facilitate feedback to the satellite operators and the user community.  </a:t>
            </a:r>
            <a:r>
              <a:rPr b="0" i="1" lang="en-GB" sz="1200" u="none" cap="none" strike="noStrike">
                <a:solidFill>
                  <a:srgbClr val="000000"/>
                </a:solidFill>
                <a:latin typeface="Arial"/>
                <a:ea typeface="Arial"/>
                <a:cs typeface="Arial"/>
                <a:sym typeface="Arial"/>
              </a:rPr>
              <a:t>(see recommendation)</a:t>
            </a:r>
            <a:endParaRPr b="0" i="0" sz="1400" u="none" cap="none" strike="noStrike">
              <a:solidFill>
                <a:srgbClr val="000000"/>
              </a:solidFill>
              <a:latin typeface="Arial"/>
              <a:ea typeface="Arial"/>
              <a:cs typeface="Arial"/>
              <a:sym typeface="Arial"/>
            </a:endParaRPr>
          </a:p>
          <a:p>
            <a:pPr indent="-311150" lvl="0" marL="330200" marR="0" rtl="0" algn="l">
              <a:lnSpc>
                <a:spcPct val="100000"/>
              </a:lnSpc>
              <a:spcBef>
                <a:spcPts val="0"/>
              </a:spcBef>
              <a:spcAft>
                <a:spcPts val="0"/>
              </a:spcAft>
              <a:buClr>
                <a:schemeClr val="dk1"/>
              </a:buClr>
              <a:buSzPts val="1300"/>
              <a:buFont typeface="Arial"/>
              <a:buChar char="•"/>
            </a:pPr>
            <a:r>
              <a:rPr b="0" i="0" lang="en-GB" sz="1400" u="none" cap="none" strike="noStrike">
                <a:solidFill>
                  <a:srgbClr val="000000"/>
                </a:solidFill>
                <a:latin typeface="Arial"/>
                <a:ea typeface="Arial"/>
                <a:cs typeface="Arial"/>
                <a:sym typeface="Arial"/>
              </a:rPr>
              <a:t>The team continues to explore and consider how best to assess and report uncertainty on satellite data and in particular is looking at defining the minimum needed, including sensor characterisation information,  with a view of encouraging the ‘new space’ community to provide more consistent and comprehensive information particularly for potential science users.  </a:t>
            </a:r>
            <a:endParaRPr b="0" i="0" sz="1400" u="none" cap="none" strike="noStrike">
              <a:solidFill>
                <a:srgbClr val="000000"/>
              </a:solidFill>
              <a:latin typeface="Arial"/>
              <a:ea typeface="Arial"/>
              <a:cs typeface="Arial"/>
              <a:sym typeface="Arial"/>
            </a:endParaRPr>
          </a:p>
          <a:p>
            <a:pPr indent="-311150" lvl="0" marL="330200" marR="0" rtl="0" algn="l">
              <a:lnSpc>
                <a:spcPct val="100000"/>
              </a:lnSpc>
              <a:spcBef>
                <a:spcPts val="0"/>
              </a:spcBef>
              <a:spcAft>
                <a:spcPts val="0"/>
              </a:spcAft>
              <a:buClr>
                <a:schemeClr val="dk1"/>
              </a:buClr>
              <a:buSzPts val="1300"/>
              <a:buFont typeface="Arial"/>
              <a:buChar char="•"/>
            </a:pPr>
            <a:r>
              <a:rPr b="0" i="0" lang="en-GB" sz="1400" u="none" cap="none" strike="noStrike">
                <a:solidFill>
                  <a:srgbClr val="000000"/>
                </a:solidFill>
                <a:latin typeface="Arial"/>
                <a:ea typeface="Arial"/>
                <a:cs typeface="Arial"/>
                <a:sym typeface="Arial"/>
              </a:rPr>
              <a:t>The endorsement of the recommendation on the new CEOS solar irradiance spectrum has started to lead to reprocessing of data and a move towards widespread adoption amongst space agencies for new missions.</a:t>
            </a:r>
            <a:endParaRPr b="0" i="0" sz="1400" u="none" cap="none" strike="noStrike">
              <a:solidFill>
                <a:srgbClr val="000000"/>
              </a:solidFill>
              <a:latin typeface="Arial"/>
              <a:ea typeface="Arial"/>
              <a:cs typeface="Arial"/>
              <a:sym typeface="Arial"/>
            </a:endParaRPr>
          </a:p>
          <a:p>
            <a:pPr indent="-254000" lvl="0" marL="292100" marR="0" rtl="0" algn="l">
              <a:lnSpc>
                <a:spcPct val="150000"/>
              </a:lnSpc>
              <a:spcBef>
                <a:spcPts val="1000"/>
              </a:spcBef>
              <a:spcAft>
                <a:spcPts val="0"/>
              </a:spcAft>
              <a:buClr>
                <a:schemeClr val="dk1"/>
              </a:buClr>
              <a:buSzPts val="1800"/>
              <a:buFont typeface="Noto Sans Symbols"/>
              <a:buChar char="⮚"/>
            </a:pPr>
            <a:r>
              <a:rPr b="1" i="0" lang="en-GB" sz="1400" u="none" cap="none" strike="noStrike">
                <a:solidFill>
                  <a:schemeClr val="dk1"/>
                </a:solidFill>
                <a:latin typeface="Arial"/>
                <a:ea typeface="Arial"/>
                <a:cs typeface="Arial"/>
                <a:sym typeface="Arial"/>
              </a:rPr>
              <a:t>Terrain Mapping Subgroup (TMSG)</a:t>
            </a:r>
            <a:endParaRPr b="0" i="0" sz="1400" u="none" cap="none" strike="noStrike">
              <a:solidFill>
                <a:srgbClr val="000000"/>
              </a:solidFill>
              <a:latin typeface="Arial"/>
              <a:ea typeface="Arial"/>
              <a:cs typeface="Arial"/>
              <a:sym typeface="Arial"/>
            </a:endParaRPr>
          </a:p>
          <a:p>
            <a:pPr indent="-357188" lvl="0" marL="357188" marR="0" rtl="0" algn="l">
              <a:lnSpc>
                <a:spcPct val="100000"/>
              </a:lnSpc>
              <a:spcBef>
                <a:spcPts val="0"/>
              </a:spcBef>
              <a:spcAft>
                <a:spcPts val="0"/>
              </a:spcAft>
              <a:buClr>
                <a:srgbClr val="000000"/>
              </a:buClr>
              <a:buSzPts val="1300"/>
              <a:buFont typeface="Noto Sans Symbols"/>
              <a:buChar char="∙"/>
            </a:pPr>
            <a:r>
              <a:rPr b="0" i="0" lang="en-GB" sz="1400" u="none" cap="none" strike="noStrike">
                <a:solidFill>
                  <a:srgbClr val="000000"/>
                </a:solidFill>
                <a:latin typeface="Arial"/>
                <a:ea typeface="Arial"/>
                <a:cs typeface="Arial"/>
                <a:sym typeface="Arial"/>
              </a:rPr>
              <a:t>Jeanlam further DEMIX results published: Guth et al. </a:t>
            </a:r>
            <a:r>
              <a:rPr b="1" i="0" lang="en-GB" sz="1400" u="none" cap="none" strike="noStrike">
                <a:solidFill>
                  <a:srgbClr val="000000"/>
                </a:solidFill>
                <a:latin typeface="Arial"/>
                <a:ea typeface="Arial"/>
                <a:cs typeface="Arial"/>
                <a:sym typeface="Arial"/>
              </a:rPr>
              <a:t>Ranking of 10 Global One-Arc-Second DEMs Reveals Limitations in Terrain Morphology Representation</a:t>
            </a:r>
            <a:r>
              <a:rPr b="0" i="0" lang="en-GB" sz="1400" u="none" cap="none" strike="noStrike">
                <a:solidFill>
                  <a:srgbClr val="000000"/>
                </a:solidFill>
                <a:latin typeface="Arial"/>
                <a:ea typeface="Arial"/>
                <a:cs typeface="Arial"/>
                <a:sym typeface="Arial"/>
              </a:rPr>
              <a:t>. </a:t>
            </a:r>
            <a:r>
              <a:rPr b="0" i="1" lang="en-GB" sz="1400" u="none" cap="none" strike="noStrike">
                <a:solidFill>
                  <a:srgbClr val="000000"/>
                </a:solidFill>
                <a:latin typeface="Arial"/>
                <a:ea typeface="Arial"/>
                <a:cs typeface="Arial"/>
                <a:sym typeface="Arial"/>
              </a:rPr>
              <a:t>Remote Sens.</a:t>
            </a:r>
            <a:r>
              <a:rPr b="0" i="0" lang="en-GB" sz="1400" u="none" cap="none" strike="noStrike">
                <a:solidFill>
                  <a:srgbClr val="000000"/>
                </a:solidFill>
                <a:latin typeface="Arial"/>
                <a:ea typeface="Arial"/>
                <a:cs typeface="Arial"/>
                <a:sym typeface="Arial"/>
              </a:rPr>
              <a:t> </a:t>
            </a:r>
            <a:r>
              <a:rPr b="1" i="0" lang="en-GB" sz="1400" u="none" cap="none" strike="noStrike">
                <a:solidFill>
                  <a:srgbClr val="000000"/>
                </a:solidFill>
                <a:latin typeface="Arial"/>
                <a:ea typeface="Arial"/>
                <a:cs typeface="Arial"/>
                <a:sym typeface="Arial"/>
              </a:rPr>
              <a:t>2024</a:t>
            </a:r>
            <a:r>
              <a:rPr b="0" i="0" lang="en-GB" sz="1400" u="none" cap="none" strike="noStrike">
                <a:solidFill>
                  <a:srgbClr val="000000"/>
                </a:solidFill>
                <a:latin typeface="Arial"/>
                <a:ea typeface="Arial"/>
                <a:cs typeface="Arial"/>
                <a:sym typeface="Arial"/>
              </a:rPr>
              <a:t>,      </a:t>
            </a:r>
            <a:r>
              <a:rPr b="0" i="0" lang="en-GB" sz="1400" u="sng" cap="none" strike="noStrike">
                <a:solidFill>
                  <a:srgbClr val="000000"/>
                </a:solidFill>
                <a:latin typeface="Arial"/>
                <a:ea typeface="Arial"/>
                <a:cs typeface="Arial"/>
                <a:sym typeface="Arial"/>
                <a:hlinkClick r:id="rId3">
                  <a:extLst>
                    <a:ext uri="{A12FA001-AC4F-418D-AE19-62706E023703}">
                      <ahyp:hlinkClr val="tx"/>
                    </a:ext>
                  </a:extLst>
                </a:hlinkClick>
              </a:rPr>
              <a:t>https://doi.org/10.3390/rs16173273</a:t>
            </a:r>
            <a:endParaRPr b="0" i="0" sz="1400" u="sng" cap="none" strike="noStrike">
              <a:solidFill>
                <a:srgbClr val="000000"/>
              </a:solidFill>
              <a:latin typeface="Arial"/>
              <a:ea typeface="Arial"/>
              <a:cs typeface="Arial"/>
              <a:sym typeface="Arial"/>
            </a:endParaRPr>
          </a:p>
          <a:p>
            <a:pPr indent="-357187" lvl="0" marL="357187" marR="0" rtl="0" algn="l">
              <a:lnSpc>
                <a:spcPct val="100000"/>
              </a:lnSpc>
              <a:spcBef>
                <a:spcPts val="0"/>
              </a:spcBef>
              <a:spcAft>
                <a:spcPts val="0"/>
              </a:spcAft>
              <a:buClr>
                <a:srgbClr val="000000"/>
              </a:buClr>
              <a:buSzPts val="1300"/>
              <a:buFont typeface="Noto Sans Symbols"/>
              <a:buChar char="∙"/>
            </a:pPr>
            <a:r>
              <a:rPr b="0" i="0" lang="en-GB" sz="1400" u="none" cap="none" strike="noStrike">
                <a:solidFill>
                  <a:srgbClr val="000000"/>
                </a:solidFill>
                <a:latin typeface="Arial"/>
                <a:ea typeface="Arial"/>
                <a:cs typeface="Arial"/>
                <a:sym typeface="Arial"/>
              </a:rPr>
              <a:t>meetings: virtual plenary Oct 11, VH-RODA 2-6 Dec, in-person DEMIX, GCPIX workshops and plenary planned at Geomorphometry25, Perugia, Italy June 9-13 </a:t>
            </a:r>
            <a:r>
              <a:rPr b="0" i="0" lang="en-GB"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https://www.geomorphometry.org/2025/</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57188" lvl="0" marL="357188" marR="0" rtl="0" algn="l">
              <a:lnSpc>
                <a:spcPct val="100000"/>
              </a:lnSpc>
              <a:spcBef>
                <a:spcPts val="0"/>
              </a:spcBef>
              <a:spcAft>
                <a:spcPts val="0"/>
              </a:spcAft>
              <a:buClr>
                <a:srgbClr val="000000"/>
              </a:buClr>
              <a:buSzPts val="1700"/>
              <a:buFont typeface="Arial"/>
              <a:buChar char="∙"/>
            </a:pPr>
            <a:r>
              <a:rPr b="0" i="0" lang="en-GB" sz="1400" u="none" cap="none" strike="noStrike">
                <a:solidFill>
                  <a:srgbClr val="000000"/>
                </a:solidFill>
                <a:latin typeface="Arial"/>
                <a:ea typeface="Arial"/>
                <a:cs typeface="Arial"/>
                <a:sym typeface="Arial"/>
              </a:rPr>
              <a:t>Call for nominations for the role of TMSG Co-chair </a:t>
            </a:r>
            <a:r>
              <a:rPr b="1" i="0" lang="en-GB" sz="1400" u="none" cap="none" strike="noStrike">
                <a:solidFill>
                  <a:srgbClr val="000000"/>
                </a:solidFill>
                <a:latin typeface="Arial"/>
                <a:ea typeface="Arial"/>
                <a:cs typeface="Arial"/>
                <a:sym typeface="Arial"/>
              </a:rPr>
              <a:t>Proposition for Tom Maiersperger (USGS) as TMSG co-chair</a:t>
            </a:r>
            <a:endParaRPr b="1" i="0" sz="1400" u="none" cap="none" strike="noStrike">
              <a:solidFill>
                <a:srgbClr val="000000"/>
              </a:solidFill>
              <a:latin typeface="Arial"/>
              <a:ea typeface="Arial"/>
              <a:cs typeface="Arial"/>
              <a:sym typeface="Arial"/>
            </a:endParaRPr>
          </a:p>
          <a:p>
            <a:pPr indent="0" lvl="0" marL="0" marR="0" rtl="0" algn="l">
              <a:lnSpc>
                <a:spcPct val="150000"/>
              </a:lnSpc>
              <a:spcBef>
                <a:spcPts val="100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l">
              <a:lnSpc>
                <a:spcPct val="150000"/>
              </a:lnSpc>
              <a:spcBef>
                <a:spcPts val="1000"/>
              </a:spcBef>
              <a:spcAft>
                <a:spcPts val="0"/>
              </a:spcAft>
              <a:buClr>
                <a:srgbClr val="000000"/>
              </a:buClr>
              <a:buSzPts val="2400"/>
              <a:buFont typeface="Arial"/>
              <a:buNone/>
            </a:pPr>
            <a:r>
              <a:t/>
            </a:r>
            <a:endParaRPr b="1" i="0" sz="24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600"/>
              <a:buFont typeface="Arial"/>
              <a:buNone/>
            </a:pPr>
            <a:r>
              <a:t/>
            </a:r>
            <a:endParaRPr b="0" i="0" sz="16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112713" lvl="0" marL="214313" marR="0" rtl="0" algn="l">
              <a:lnSpc>
                <a:spcPct val="15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graphicFrame>
        <p:nvGraphicFramePr>
          <p:cNvPr id="105" name="Google Shape;105;g30bc1e4db52_0_68"/>
          <p:cNvGraphicFramePr/>
          <p:nvPr/>
        </p:nvGraphicFramePr>
        <p:xfrm>
          <a:off x="274400" y="1169675"/>
          <a:ext cx="3000000" cy="3000000"/>
        </p:xfrm>
        <a:graphic>
          <a:graphicData uri="http://schemas.openxmlformats.org/drawingml/2006/table">
            <a:tbl>
              <a:tblPr>
                <a:noFill/>
                <a:tableStyleId>{B2E42F3B-3D91-4AAA-899B-4CFC28ADE5B1}</a:tableStyleId>
              </a:tblPr>
              <a:tblGrid>
                <a:gridCol w="2624525"/>
                <a:gridCol w="6998725"/>
              </a:tblGrid>
              <a:tr h="1312400">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FFFFFF"/>
                          </a:solidFill>
                          <a:latin typeface="Calibri"/>
                          <a:ea typeface="Calibri"/>
                          <a:cs typeface="Calibri"/>
                          <a:sym typeface="Calibri"/>
                        </a:rPr>
                        <a:t>WGCV-53-ACT-04</a:t>
                      </a:r>
                      <a:endParaRPr sz="1400" u="none" cap="none" strike="noStrike">
                        <a:latin typeface="Calibri"/>
                        <a:ea typeface="Calibri"/>
                        <a:cs typeface="Calibri"/>
                        <a:sym typeface="Calibri"/>
                      </a:endParaRPr>
                    </a:p>
                  </a:txBody>
                  <a:tcPr marT="76200" marB="76200" marR="76200" marL="76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366091"/>
                    </a:solidFill>
                  </a:tcPr>
                </a:tc>
                <a:tc>
                  <a:txBody>
                    <a:bodyPr/>
                    <a:lstStyle/>
                    <a:p>
                      <a:pPr indent="0" lvl="0" marL="0" marR="0" rtl="0" algn="just">
                        <a:lnSpc>
                          <a:spcPct val="100000"/>
                        </a:lnSpc>
                        <a:spcBef>
                          <a:spcPts val="0"/>
                        </a:spcBef>
                        <a:spcAft>
                          <a:spcPts val="0"/>
                        </a:spcAft>
                        <a:buClr>
                          <a:srgbClr val="000000"/>
                        </a:buClr>
                        <a:buSzPts val="1400"/>
                        <a:buFont typeface="Arial"/>
                        <a:buNone/>
                      </a:pPr>
                      <a:r>
                        <a:rPr lang="en-GB" sz="1400" u="none" cap="none" strike="noStrike">
                          <a:latin typeface="Calibri"/>
                          <a:ea typeface="Calibri"/>
                          <a:cs typeface="Calibri"/>
                          <a:sym typeface="Calibri"/>
                        </a:rPr>
                        <a:t>TMSG Chair, Dirk Geudtner, and WGCV Chair to coordinate an input for the 2024 CEOS Plenary regarding the </a:t>
                      </a:r>
                      <a:r>
                        <a:rPr b="1" lang="en-GB" sz="1400" u="none" cap="none" strike="noStrike">
                          <a:latin typeface="Calibri"/>
                          <a:ea typeface="Calibri"/>
                          <a:cs typeface="Calibri"/>
                          <a:sym typeface="Calibri"/>
                        </a:rPr>
                        <a:t>importance of CEOS Agencies funding missions like TanDEM-X for the provision of Digital Elevation Models (DEMs).</a:t>
                      </a:r>
                      <a:r>
                        <a:rPr lang="en-GB"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p>
                      <a:pPr indent="0" lvl="0" marL="0" marR="0" rtl="0" algn="just">
                        <a:lnSpc>
                          <a:spcPct val="100000"/>
                        </a:lnSpc>
                        <a:spcBef>
                          <a:spcPts val="600"/>
                        </a:spcBef>
                        <a:spcAft>
                          <a:spcPts val="0"/>
                        </a:spcAft>
                        <a:buClr>
                          <a:srgbClr val="000000"/>
                        </a:buClr>
                        <a:buSzPts val="1400"/>
                        <a:buFont typeface="Arial"/>
                        <a:buNone/>
                      </a:pPr>
                      <a:r>
                        <a:rPr lang="en-GB" sz="1400" u="none" cap="none" strike="noStrike">
                          <a:latin typeface="Calibri"/>
                          <a:ea typeface="Calibri"/>
                          <a:cs typeface="Calibri"/>
                          <a:sym typeface="Calibri"/>
                        </a:rPr>
                        <a:t>Recommendations from this group in view of TanDEM-X mission will eventually cease operations, in view of securing future DEM updates and also DEMs for bare surface in particular (another frequency band in addition to X)</a:t>
                      </a:r>
                      <a:endParaRPr sz="1400" u="none" cap="none" strike="noStrike">
                        <a:latin typeface="Calibri"/>
                        <a:ea typeface="Calibri"/>
                        <a:cs typeface="Calibri"/>
                        <a:sym typeface="Calibri"/>
                      </a:endParaRPr>
                    </a:p>
                  </a:txBody>
                  <a:tcPr marT="76200" marB="76200" marR="76200" marL="76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06" name="Google Shape;106;g30bc1e4db52_0_68"/>
          <p:cNvSpPr txBox="1"/>
          <p:nvPr/>
        </p:nvSpPr>
        <p:spPr>
          <a:xfrm>
            <a:off x="86750" y="3064725"/>
            <a:ext cx="12105300" cy="34479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TanDEM-X Global DEM covers the entire land mass to 99,9% (only 0.107% voids).</a:t>
            </a:r>
            <a:endParaRPr b="0" i="0" sz="1500" u="none"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All heights represent the reflective surface at X-band, i.e., the global DEM is a surface model.</a:t>
            </a:r>
            <a:endParaRPr b="0" i="0" sz="1500" u="none"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The </a:t>
            </a:r>
            <a:r>
              <a:rPr b="0" i="0" lang="en-GB" sz="1500" u="sng" cap="none" strike="noStrike">
                <a:solidFill>
                  <a:schemeClr val="hlink"/>
                </a:solidFill>
                <a:latin typeface="Arial"/>
                <a:ea typeface="Arial"/>
                <a:cs typeface="Arial"/>
                <a:sym typeface="Arial"/>
                <a:hlinkClick r:id="rId3"/>
              </a:rPr>
              <a:t>Copernicus DEM</a:t>
            </a:r>
            <a:r>
              <a:rPr b="0" i="0" lang="en-GB" sz="1500" u="none" cap="none" strike="noStrike">
                <a:solidFill>
                  <a:srgbClr val="000000"/>
                </a:solidFill>
                <a:latin typeface="Arial"/>
                <a:ea typeface="Arial"/>
                <a:cs typeface="Arial"/>
                <a:sym typeface="Arial"/>
              </a:rPr>
              <a:t> is an edited version of the TanDEM-X Global DEM</a:t>
            </a:r>
            <a:endParaRPr b="0" i="0" sz="1500" u="none"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The DEM Intercomparison eXercise (DEMIX) clearly demonstrated the technical and qualitative advantage of the Copernicus DEM within its product class (</a:t>
            </a:r>
            <a:r>
              <a:rPr b="0" i="0" lang="en-GB" sz="1500" u="sng" cap="none" strike="noStrike">
                <a:solidFill>
                  <a:schemeClr val="hlink"/>
                </a:solidFill>
                <a:latin typeface="Arial"/>
                <a:ea typeface="Arial"/>
                <a:cs typeface="Arial"/>
                <a:sym typeface="Arial"/>
                <a:hlinkClick r:id="rId4"/>
              </a:rPr>
              <a:t>Bielski et al</a:t>
            </a:r>
            <a:r>
              <a:rPr b="0" i="0" lang="en-GB" sz="1500" u="none" cap="none" strike="noStrike">
                <a:solidFill>
                  <a:srgbClr val="000000"/>
                </a:solidFill>
                <a:latin typeface="Arial"/>
                <a:ea typeface="Arial"/>
                <a:cs typeface="Arial"/>
                <a:sym typeface="Arial"/>
              </a:rPr>
              <a:t>, </a:t>
            </a:r>
            <a:r>
              <a:rPr b="0" i="0" lang="en-GB" sz="1500" u="sng" cap="none" strike="noStrike">
                <a:solidFill>
                  <a:schemeClr val="hlink"/>
                </a:solidFill>
                <a:latin typeface="Arial"/>
                <a:ea typeface="Arial"/>
                <a:cs typeface="Arial"/>
                <a:sym typeface="Arial"/>
                <a:hlinkClick r:id="rId5"/>
              </a:rPr>
              <a:t>Guth et al</a:t>
            </a:r>
            <a:r>
              <a:rPr b="0" i="0" lang="en-GB" sz="1500" u="none" cap="none" strike="noStrike">
                <a:solidFill>
                  <a:srgbClr val="000000"/>
                </a:solidFill>
                <a:latin typeface="Arial"/>
                <a:ea typeface="Arial"/>
                <a:cs typeface="Arial"/>
                <a:sym typeface="Arial"/>
              </a:rPr>
              <a:t>, 2024) making it a de-facto reference</a:t>
            </a:r>
            <a:endParaRPr b="0" i="0" sz="1500" u="none"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Since 2017 we are in the so-called “4D Mission Phase” concentrating on the observation of topographic changes.</a:t>
            </a:r>
            <a:endParaRPr b="0" i="0" sz="1500" u="none"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These changes are provided as TanDEM-X DEM Changes Maps (see </a:t>
            </a:r>
            <a:r>
              <a:rPr b="0" i="0" lang="en-GB" sz="1500" u="sng" cap="none" strike="noStrike">
                <a:solidFill>
                  <a:schemeClr val="hlink"/>
                </a:solidFill>
                <a:latin typeface="Arial"/>
                <a:ea typeface="Arial"/>
                <a:cs typeface="Arial"/>
                <a:sym typeface="Arial"/>
                <a:hlinkClick r:id="rId6"/>
              </a:rPr>
              <a:t>https://geoservice.dlr.de</a:t>
            </a:r>
            <a:r>
              <a:rPr b="0" i="0" lang="en-GB" sz="1500" u="none" cap="none" strike="noStrike">
                <a:solidFill>
                  <a:srgbClr val="000000"/>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With more than 17 and 14 years in orbit, both satellites have considerably exceeded their design lifetime (initially 5.5 years)</a:t>
            </a:r>
            <a:endParaRPr b="0" i="0" sz="1500" u="none"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Redundant systems are in place at various points, but both satellites are fully operational and continue to provide data of excellent quality</a:t>
            </a:r>
            <a:endParaRPr b="0" i="0" sz="1500" u="none"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Hydrazine is currently projected to last until 2028 for TDX and until 2031 for TSX</a:t>
            </a:r>
            <a:endParaRPr b="0" i="0" sz="1500" u="none"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Arial"/>
                <a:ea typeface="Arial"/>
                <a:cs typeface="Arial"/>
                <a:sym typeface="Arial"/>
              </a:rPr>
              <a:t>Battery degradation is main concern, reducing imaging capacity (shorter individual data takes and longer recharge </a:t>
            </a:r>
            <a:r>
              <a:rPr b="0" i="0" lang="en-GB" sz="1500" u="none" cap="none" strike="noStrike">
                <a:solidFill>
                  <a:schemeClr val="dk1"/>
                </a:solidFill>
                <a:latin typeface="Arial"/>
                <a:ea typeface="Arial"/>
                <a:cs typeface="Arial"/>
                <a:sym typeface="Arial"/>
              </a:rPr>
              <a:t>gaps)</a:t>
            </a:r>
            <a:endParaRPr b="0" i="0" sz="15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rgbClr val="FF9900"/>
              </a:buClr>
              <a:buSzPts val="1700"/>
              <a:buFont typeface="Arial"/>
              <a:buChar char="●"/>
            </a:pPr>
            <a:r>
              <a:rPr b="1" i="0" lang="en-GB" sz="1700" u="none" cap="none" strike="noStrike">
                <a:solidFill>
                  <a:srgbClr val="FF9900"/>
                </a:solidFill>
                <a:latin typeface="Arial"/>
                <a:ea typeface="Arial"/>
                <a:cs typeface="Arial"/>
                <a:sym typeface="Arial"/>
              </a:rPr>
              <a:t>Continuity of open, reference quality, global DEM products is at risk and needs the attention of CEOS agencies</a:t>
            </a:r>
            <a:endParaRPr b="1" i="0" sz="1700" u="none" cap="none" strike="noStrike">
              <a:solidFill>
                <a:srgbClr val="FF9900"/>
              </a:solidFill>
              <a:latin typeface="Arial"/>
              <a:ea typeface="Arial"/>
              <a:cs typeface="Arial"/>
              <a:sym typeface="Arial"/>
            </a:endParaRPr>
          </a:p>
        </p:txBody>
      </p:sp>
      <p:sp>
        <p:nvSpPr>
          <p:cNvPr id="107" name="Google Shape;107;g30bc1e4db52_0_68"/>
          <p:cNvSpPr txBox="1"/>
          <p:nvPr/>
        </p:nvSpPr>
        <p:spPr>
          <a:xfrm>
            <a:off x="351625" y="150700"/>
            <a:ext cx="6802800" cy="66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Arial"/>
                <a:ea typeface="Arial"/>
                <a:cs typeface="Arial"/>
                <a:sym typeface="Arial"/>
              </a:rPr>
              <a:t>TMSG: DEM Continuity</a:t>
            </a:r>
            <a:endParaRPr b="0" i="0" sz="32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5"/>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Montserrat"/>
                <a:ea typeface="Montserrat"/>
                <a:cs typeface="Montserrat"/>
                <a:sym typeface="Montserrat"/>
              </a:rPr>
              <a:t>WGCV Subgroup Updates</a:t>
            </a:r>
            <a:endParaRPr b="0" i="0" sz="1400" u="none" cap="none" strike="noStrike">
              <a:solidFill>
                <a:srgbClr val="000000"/>
              </a:solidFill>
              <a:latin typeface="Montserrat"/>
              <a:ea typeface="Montserrat"/>
              <a:cs typeface="Montserrat"/>
              <a:sym typeface="Montserrat"/>
            </a:endParaRPr>
          </a:p>
        </p:txBody>
      </p:sp>
      <p:sp>
        <p:nvSpPr>
          <p:cNvPr id="113" name="Google Shape;113;p5"/>
          <p:cNvSpPr txBox="1"/>
          <p:nvPr/>
        </p:nvSpPr>
        <p:spPr>
          <a:xfrm>
            <a:off x="213305" y="1207071"/>
            <a:ext cx="11765400" cy="5800200"/>
          </a:xfrm>
          <a:prstGeom prst="rect">
            <a:avLst/>
          </a:prstGeom>
          <a:noFill/>
          <a:ln>
            <a:noFill/>
          </a:ln>
        </p:spPr>
        <p:txBody>
          <a:bodyPr anchorCtr="0" anchor="t" bIns="45700" lIns="91425" spcFirstLastPara="1" rIns="91425" wrap="square" tIns="45700">
            <a:spAutoFit/>
          </a:bodyPr>
          <a:lstStyle/>
          <a:p>
            <a:pPr indent="-247650" lvl="0" marL="292100" marR="0" rtl="0" algn="l">
              <a:lnSpc>
                <a:spcPct val="150000"/>
              </a:lnSpc>
              <a:spcBef>
                <a:spcPts val="0"/>
              </a:spcBef>
              <a:spcAft>
                <a:spcPts val="0"/>
              </a:spcAft>
              <a:buClr>
                <a:schemeClr val="dk1"/>
              </a:buClr>
              <a:buSzPts val="1700"/>
              <a:buFont typeface="Noto Sans Symbols"/>
              <a:buChar char="⮚"/>
            </a:pPr>
            <a:r>
              <a:rPr b="1" i="0" lang="en-GB" sz="1400" u="none" cap="none" strike="noStrike">
                <a:solidFill>
                  <a:schemeClr val="dk1"/>
                </a:solidFill>
                <a:latin typeface="Arial"/>
                <a:ea typeface="Arial"/>
                <a:cs typeface="Arial"/>
                <a:sym typeface="Arial"/>
              </a:rPr>
              <a:t>Microwave Sensors Subgroup (MSSG)</a:t>
            </a:r>
            <a:endParaRPr b="0" i="0" sz="1400" u="none" cap="none" strike="noStrike">
              <a:solidFill>
                <a:schemeClr val="dk1"/>
              </a:solidFill>
              <a:highlight>
                <a:srgbClr val="FFFFFF"/>
              </a:highlight>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400"/>
              <a:buFont typeface="Arial"/>
              <a:buChar char="•"/>
            </a:pPr>
            <a:r>
              <a:rPr b="1" i="0" lang="en-GB" sz="1400" u="none" cap="none" strike="noStrike">
                <a:solidFill>
                  <a:srgbClr val="000000"/>
                </a:solidFill>
                <a:latin typeface="Arial"/>
                <a:ea typeface="Arial"/>
                <a:cs typeface="Arial"/>
                <a:sym typeface="Arial"/>
              </a:rPr>
              <a:t>CV-23-05: Retrieval and validation of high winds with combined active-passive microwave measurements</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1400"/>
              <a:buFont typeface="Times New Roman"/>
              <a:buChar char="-"/>
            </a:pPr>
            <a:r>
              <a:rPr b="0" i="0" lang="en-GB" sz="1400" u="none" cap="none" strike="noStrike">
                <a:solidFill>
                  <a:srgbClr val="000000"/>
                </a:solidFill>
                <a:latin typeface="Arial"/>
                <a:ea typeface="Arial"/>
                <a:cs typeface="Arial"/>
                <a:sym typeface="Arial"/>
              </a:rPr>
              <a:t>High winds calibration for multi satellite sensors, and methodologies used for error characterization, including a template data set.</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1400"/>
              <a:buFont typeface="Times New Roman"/>
              <a:buChar char="-"/>
            </a:pPr>
            <a:r>
              <a:rPr b="0" i="0" lang="en-GB" sz="1400" u="none" cap="none" strike="noStrike">
                <a:solidFill>
                  <a:srgbClr val="000000"/>
                </a:solidFill>
                <a:latin typeface="Arial"/>
                <a:ea typeface="Arial"/>
                <a:cs typeface="Arial"/>
                <a:sym typeface="Arial"/>
              </a:rPr>
              <a:t>An improved emissivity model for microwave radiometer BT at high and extreme wind conditions.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1" i="0" lang="en-GB" sz="1400" u="none" cap="none" strike="noStrike">
                <a:solidFill>
                  <a:srgbClr val="000000"/>
                </a:solidFill>
                <a:latin typeface="Arial"/>
                <a:ea typeface="Arial"/>
                <a:cs typeface="Arial"/>
                <a:sym typeface="Arial"/>
              </a:rPr>
              <a:t>CV-23-06: Retrieval and validation of sea surface atmospheric pressure with microwave remote sensing</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1400"/>
              <a:buFont typeface="Times New Roman"/>
              <a:buChar char="-"/>
            </a:pPr>
            <a:r>
              <a:rPr b="0" i="0" lang="en-GB" sz="1400" u="none" cap="none" strike="noStrike">
                <a:solidFill>
                  <a:srgbClr val="000000"/>
                </a:solidFill>
                <a:latin typeface="Arial"/>
                <a:ea typeface="Arial"/>
                <a:cs typeface="Arial"/>
                <a:sym typeface="Arial"/>
              </a:rPr>
              <a:t>An improved retrieval algorithm is developed to retrieve surface pressure using joint passive observations at 50-60 GHz and 118 GHz.</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1400"/>
              <a:buFont typeface="Times New Roman"/>
              <a:buChar char="-"/>
            </a:pPr>
            <a:r>
              <a:rPr b="0" i="0" lang="en-GB" sz="1400" u="none" cap="none" strike="noStrike">
                <a:solidFill>
                  <a:srgbClr val="000000"/>
                </a:solidFill>
                <a:latin typeface="Arial"/>
                <a:ea typeface="Arial"/>
                <a:cs typeface="Arial"/>
                <a:sym typeface="Arial"/>
              </a:rPr>
              <a:t>Comparisons of all-weather retrievals with collocated reanalysis data and in situ measurement data are completed.</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1400"/>
              <a:buFont typeface="Times New Roman"/>
              <a:buChar char="-"/>
            </a:pPr>
            <a:r>
              <a:rPr b="0" i="0" lang="en-GB" sz="1400" u="none" cap="none" strike="noStrike">
                <a:solidFill>
                  <a:srgbClr val="000000"/>
                </a:solidFill>
                <a:latin typeface="Arial"/>
                <a:ea typeface="Arial"/>
                <a:cs typeface="Arial"/>
                <a:sym typeface="Arial"/>
              </a:rPr>
              <a:t>Dec. 2024: Finalize the comparisons of respective and joint retrieval results from 50-60 GHz and 118 GHz radiometers </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1400"/>
              <a:buFont typeface="Arial"/>
              <a:buChar char="•"/>
            </a:pPr>
            <a:r>
              <a:rPr b="1" i="0" lang="en-GB" sz="1400" u="none" cap="none" strike="noStrike">
                <a:solidFill>
                  <a:srgbClr val="000000"/>
                </a:solidFill>
                <a:latin typeface="Arial"/>
                <a:ea typeface="Arial"/>
                <a:cs typeface="Arial"/>
                <a:sym typeface="Arial"/>
              </a:rPr>
              <a:t>Retrieval and validation of Global Navigation Satellite System (GNSS) radio occultation (RO) atmospheric products </a:t>
            </a:r>
            <a:r>
              <a:rPr b="0" i="0" lang="en-GB" sz="1400" u="none" cap="none" strike="noStrike">
                <a:solidFill>
                  <a:srgbClr val="000000"/>
                </a:solidFill>
                <a:latin typeface="Arial"/>
                <a:ea typeface="Arial"/>
                <a:cs typeface="Arial"/>
                <a:sym typeface="Arial"/>
              </a:rPr>
              <a:t>New validation algorithms are developed to assess the GNSS RO data: A numerical weather prediction (NWP) ocean calibration method has been developed to improve data calibration, reducing the errors from calibrations of transmitting power and receiver antenna pattern.</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1400"/>
              <a:buFont typeface="Arial"/>
              <a:buChar char="•"/>
            </a:pPr>
            <a:r>
              <a:rPr b="1" i="0" lang="en-GB" sz="1400" u="none" cap="none" strike="noStrike">
                <a:solidFill>
                  <a:srgbClr val="000000"/>
                </a:solidFill>
                <a:latin typeface="Arial"/>
                <a:ea typeface="Arial"/>
                <a:cs typeface="Arial"/>
                <a:sym typeface="Arial"/>
              </a:rPr>
              <a:t>Calibration and validation of GNSS-R data for ocean surface wind retrieval: </a:t>
            </a:r>
            <a:r>
              <a:rPr b="0" i="0" lang="en-GB" sz="1400" u="none" cap="none" strike="noStrike">
                <a:solidFill>
                  <a:srgbClr val="000000"/>
                </a:solidFill>
                <a:latin typeface="Arial"/>
                <a:ea typeface="Arial"/>
                <a:cs typeface="Arial"/>
                <a:sym typeface="Arial"/>
              </a:rPr>
              <a:t>calibration of multi satellite wind data, including: HY-2 satellite scatterometers, MetOp ASCATs, SSMIS onboard DMSP satellites;</a:t>
            </a:r>
            <a:endParaRPr b="0" i="0" sz="1400" u="none" cap="none" strike="noStrike">
              <a:solidFill>
                <a:srgbClr val="000000"/>
              </a:solidFill>
              <a:latin typeface="Arial"/>
              <a:ea typeface="Arial"/>
              <a:cs typeface="Arial"/>
              <a:sym typeface="Arial"/>
            </a:endParaRPr>
          </a:p>
          <a:p>
            <a:pPr indent="-254000" lvl="0" marL="292100" marR="0" rtl="0" algn="l">
              <a:lnSpc>
                <a:spcPct val="150000"/>
              </a:lnSpc>
              <a:spcBef>
                <a:spcPts val="1000"/>
              </a:spcBef>
              <a:spcAft>
                <a:spcPts val="0"/>
              </a:spcAft>
              <a:buClr>
                <a:schemeClr val="dk1"/>
              </a:buClr>
              <a:buSzPts val="1800"/>
              <a:buFont typeface="Noto Sans Symbols"/>
              <a:buChar char="⮚"/>
            </a:pPr>
            <a:r>
              <a:rPr b="1" i="0" lang="en-GB" sz="1400" u="none" cap="none" strike="noStrike">
                <a:solidFill>
                  <a:schemeClr val="dk1"/>
                </a:solidFill>
                <a:latin typeface="Arial"/>
                <a:ea typeface="Arial"/>
                <a:cs typeface="Arial"/>
                <a:sym typeface="Arial"/>
              </a:rPr>
              <a:t>Synthetic Aperture Radar (SAR) Subgroup</a:t>
            </a:r>
            <a:r>
              <a:rPr b="1"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Preparation of upcoming SAR Cal &amp; Val workshop to be held from November 12 to 15, Ahmedabad, India: Hosted by the Space Application Centre, ISRO.  31</a:t>
            </a:r>
            <a:r>
              <a:rPr b="0" baseline="30000" i="0" lang="en-GB" sz="1400" u="none" cap="none" strike="noStrike">
                <a:solidFill>
                  <a:srgbClr val="000000"/>
                </a:solidFill>
                <a:latin typeface="Arial"/>
                <a:ea typeface="Arial"/>
                <a:cs typeface="Arial"/>
                <a:sym typeface="Arial"/>
              </a:rPr>
              <a:t>st</a:t>
            </a:r>
            <a:r>
              <a:rPr b="0" i="0" lang="en-GB" sz="1400" u="none" cap="none" strike="noStrike">
                <a:solidFill>
                  <a:srgbClr val="000000"/>
                </a:solidFill>
                <a:latin typeface="Arial"/>
                <a:ea typeface="Arial"/>
                <a:cs typeface="Arial"/>
                <a:sym typeface="Arial"/>
              </a:rPr>
              <a:t> SAR WGCV Workshop since 1989. More than 70 abstracts submitted. Expected attendance of around 150 participants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SARCalNet: Established SARCalNet website, database and submission templates; Reaching out to members to encourage submission of information about their Corner Reflector sites; Internal review of documentation issued by the SARCalNet initiative. </a:t>
            </a:r>
            <a:endParaRPr b="0" i="0" sz="1400" u="none" cap="none" strike="noStrike">
              <a:solidFill>
                <a:srgbClr val="000000"/>
              </a:solidFill>
              <a:latin typeface="Arial"/>
              <a:ea typeface="Arial"/>
              <a:cs typeface="Arial"/>
              <a:sym typeface="Arial"/>
            </a:endParaRPr>
          </a:p>
          <a:p>
            <a:pPr indent="-184150" lvl="0" marL="1165225"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1" i="0" lang="en-GB" sz="1400" u="sng" cap="none" strike="noStrike">
                <a:solidFill>
                  <a:srgbClr val="000000"/>
                </a:solidFill>
                <a:latin typeface="Arial"/>
                <a:ea typeface="Arial"/>
                <a:cs typeface="Arial"/>
                <a:sym typeface="Arial"/>
              </a:rPr>
              <a:t> </a:t>
            </a:r>
            <a:r>
              <a:rPr b="1" i="0" lang="en-GB" sz="1400" u="sng" cap="none" strike="noStrike">
                <a:solidFill>
                  <a:srgbClr val="0070C0"/>
                </a:solidFill>
                <a:latin typeface="Arial"/>
                <a:ea typeface="Arial"/>
                <a:cs typeface="Arial"/>
                <a:sym typeface="Arial"/>
              </a:rPr>
              <a:t>Altimetry representation in WGCV</a:t>
            </a:r>
            <a:endParaRPr b="1" i="0" sz="1400" u="sng" cap="none" strike="noStrike">
              <a:solidFill>
                <a:srgbClr val="0070C0"/>
              </a:solidFill>
              <a:latin typeface="Arial"/>
              <a:ea typeface="Arial"/>
              <a:cs typeface="Arial"/>
              <a:sym typeface="Arial"/>
            </a:endParaRPr>
          </a:p>
          <a:p>
            <a:pPr indent="-273050" lvl="0" marL="1165225"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70C0"/>
                </a:solidFill>
                <a:latin typeface="Arial"/>
                <a:ea typeface="Arial"/>
                <a:cs typeface="Arial"/>
                <a:sym typeface="Arial"/>
              </a:rPr>
              <a:t>Topic of “InSAR Altimetry Calibration and Validation” was included for presentations and discussions at the upcoming SAR Subgroup workshop at ISRO</a:t>
            </a:r>
            <a:endParaRPr b="0" i="0" sz="1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70C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12711" lvl="0" marL="214311" marR="0" rtl="0" algn="l">
              <a:lnSpc>
                <a:spcPct val="15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6"/>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Montserrat"/>
                <a:ea typeface="Montserrat"/>
                <a:cs typeface="Montserrat"/>
                <a:sym typeface="Montserrat"/>
              </a:rPr>
              <a:t>WGCV Subgroup Updates</a:t>
            </a:r>
            <a:endParaRPr b="0" i="0" sz="1400" u="none" cap="none" strike="noStrike">
              <a:solidFill>
                <a:srgbClr val="000000"/>
              </a:solidFill>
              <a:latin typeface="Montserrat"/>
              <a:ea typeface="Montserrat"/>
              <a:cs typeface="Montserrat"/>
              <a:sym typeface="Montserrat"/>
            </a:endParaRPr>
          </a:p>
        </p:txBody>
      </p:sp>
      <p:sp>
        <p:nvSpPr>
          <p:cNvPr id="119" name="Google Shape;119;p6"/>
          <p:cNvSpPr txBox="1"/>
          <p:nvPr/>
        </p:nvSpPr>
        <p:spPr>
          <a:xfrm>
            <a:off x="261306" y="1438992"/>
            <a:ext cx="11112000" cy="4452600"/>
          </a:xfrm>
          <a:prstGeom prst="rect">
            <a:avLst/>
          </a:prstGeom>
          <a:noFill/>
          <a:ln>
            <a:noFill/>
          </a:ln>
        </p:spPr>
        <p:txBody>
          <a:bodyPr anchorCtr="0" anchor="t" bIns="45700" lIns="91425" spcFirstLastPara="1" rIns="91425" wrap="square" tIns="45700">
            <a:spAutoFit/>
          </a:bodyPr>
          <a:lstStyle/>
          <a:p>
            <a:pPr indent="-292100" lvl="0" marL="292100" marR="0" rtl="0" algn="l">
              <a:lnSpc>
                <a:spcPct val="150000"/>
              </a:lnSpc>
              <a:spcBef>
                <a:spcPts val="0"/>
              </a:spcBef>
              <a:spcAft>
                <a:spcPts val="0"/>
              </a:spcAft>
              <a:buClr>
                <a:schemeClr val="dk1"/>
              </a:buClr>
              <a:buSzPts val="2400"/>
              <a:buFont typeface="Noto Sans Symbols"/>
              <a:buChar char="⮚"/>
            </a:pPr>
            <a:r>
              <a:rPr b="1" i="0" lang="en-GB" sz="2000" u="none" cap="none" strike="noStrike">
                <a:solidFill>
                  <a:schemeClr val="dk1"/>
                </a:solidFill>
                <a:latin typeface="Arial"/>
                <a:ea typeface="Arial"/>
                <a:cs typeface="Arial"/>
                <a:sym typeface="Arial"/>
              </a:rPr>
              <a:t>Atmospheric Composition Subgroup (ACSG)</a:t>
            </a:r>
            <a:endParaRPr b="1" i="0" sz="20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Noto Sans Symbols"/>
              <a:buChar char="∙"/>
            </a:pPr>
            <a:r>
              <a:rPr b="0" i="0" lang="en-GB" sz="1600" u="none" cap="none" strike="noStrike">
                <a:solidFill>
                  <a:srgbClr val="000000"/>
                </a:solidFill>
                <a:latin typeface="Arial"/>
                <a:ea typeface="Arial"/>
                <a:cs typeface="Arial"/>
                <a:sym typeface="Arial"/>
              </a:rPr>
              <a:t>Satellite harmonization and validation contributions to Tropospheric Ozone Assessment Report (TOAR-II) on track (VC-20-01)</a:t>
            </a:r>
            <a:endParaRPr b="0" i="0" sz="16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Noto Sans Symbols"/>
              <a:buChar char="∙"/>
            </a:pPr>
            <a:r>
              <a:rPr b="0" i="0" lang="en-GB" sz="1600" u="none" cap="none" strike="noStrike">
                <a:solidFill>
                  <a:srgbClr val="000000"/>
                </a:solidFill>
                <a:latin typeface="Arial"/>
                <a:ea typeface="Arial"/>
                <a:cs typeface="Arial"/>
                <a:sym typeface="Arial"/>
              </a:rPr>
              <a:t>Aerosol, Cloud and Precipitation Profiles Validation Protocol in final review (CV-22-01)</a:t>
            </a:r>
            <a:endParaRPr b="0" i="0" sz="16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Noto Sans Symbols"/>
              <a:buChar char="∙"/>
            </a:pPr>
            <a:r>
              <a:rPr b="0" i="0" lang="en-GB" sz="1600" u="none" cap="none" strike="noStrike">
                <a:solidFill>
                  <a:srgbClr val="000000"/>
                </a:solidFill>
                <a:latin typeface="Arial"/>
                <a:ea typeface="Arial"/>
                <a:cs typeface="Arial"/>
                <a:sym typeface="Arial"/>
              </a:rPr>
              <a:t>FRM4GHG and FRM4DOAS papers published, incl. demonstration of CEOS-FRM Maturity Assessment Framework (CV-23-01)</a:t>
            </a:r>
            <a:endParaRPr b="0" i="0" sz="16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Noto Sans Symbols"/>
              <a:buChar char="∙"/>
            </a:pPr>
            <a:r>
              <a:rPr b="0" i="0" lang="en-GB" sz="1600" u="none" cap="none" strike="noStrike">
                <a:solidFill>
                  <a:srgbClr val="000000"/>
                </a:solidFill>
                <a:latin typeface="Arial"/>
                <a:ea typeface="Arial"/>
                <a:cs typeface="Arial"/>
                <a:sym typeface="Arial"/>
              </a:rPr>
              <a:t>3rd Cabauw INtercomparison of DOAS-like Instruments (CINDI-3) held successfully in May-June 2024 (CV-24-01)</a:t>
            </a:r>
            <a:endParaRPr b="0" i="0" sz="16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000"/>
              <a:buFont typeface="Noto Sans Symbols"/>
              <a:buChar char="∙"/>
            </a:pPr>
            <a:r>
              <a:rPr b="0" i="0" lang="en-GB" sz="1600" u="none" cap="none" strike="noStrike">
                <a:solidFill>
                  <a:srgbClr val="000000"/>
                </a:solidFill>
                <a:latin typeface="Arial"/>
                <a:ea typeface="Arial"/>
                <a:cs typeface="Arial"/>
                <a:sym typeface="Arial"/>
              </a:rPr>
              <a:t>Cal/Val contributions to WGClimate/GHG-TT GHG Roadmap update and draft Facility Scale Methane Best Practices</a:t>
            </a:r>
            <a:endParaRPr b="0" i="0" sz="1400" u="none" cap="none" strike="noStrike">
              <a:solidFill>
                <a:srgbClr val="000000"/>
              </a:solidFill>
              <a:latin typeface="Arial"/>
              <a:ea typeface="Arial"/>
              <a:cs typeface="Arial"/>
              <a:sym typeface="Arial"/>
            </a:endParaRPr>
          </a:p>
          <a:p>
            <a:pPr indent="-279400" lvl="0" marL="342900" marR="0" rtl="0" algn="l">
              <a:lnSpc>
                <a:spcPct val="100000"/>
              </a:lnSpc>
              <a:spcBef>
                <a:spcPts val="0"/>
              </a:spcBef>
              <a:spcAft>
                <a:spcPts val="0"/>
              </a:spcAft>
              <a:buClr>
                <a:srgbClr val="000000"/>
              </a:buClr>
              <a:buSzPts val="1000"/>
              <a:buFont typeface="Noto Sans Symbols"/>
              <a:buNone/>
            </a:pPr>
            <a:r>
              <a:t/>
            </a:r>
            <a:endParaRPr b="0" i="0" sz="1400" u="none" cap="none" strike="noStrike">
              <a:solidFill>
                <a:schemeClr val="dk1"/>
              </a:solidFill>
              <a:highlight>
                <a:srgbClr val="FFFFFF"/>
              </a:highlight>
              <a:latin typeface="Arial"/>
              <a:ea typeface="Arial"/>
              <a:cs typeface="Arial"/>
              <a:sym typeface="Arial"/>
            </a:endParaRPr>
          </a:p>
          <a:p>
            <a:pPr indent="-292100" lvl="0" marL="292100" marR="0" rtl="0" algn="l">
              <a:lnSpc>
                <a:spcPct val="150000"/>
              </a:lnSpc>
              <a:spcBef>
                <a:spcPts val="1000"/>
              </a:spcBef>
              <a:spcAft>
                <a:spcPts val="0"/>
              </a:spcAft>
              <a:buClr>
                <a:schemeClr val="dk1"/>
              </a:buClr>
              <a:buSzPts val="2400"/>
              <a:buFont typeface="Noto Sans Symbols"/>
              <a:buChar char="⮚"/>
            </a:pPr>
            <a:r>
              <a:rPr b="1" i="0" lang="en-GB" sz="2000" u="none" cap="none" strike="noStrike">
                <a:solidFill>
                  <a:schemeClr val="dk1"/>
                </a:solidFill>
                <a:latin typeface="Arial"/>
                <a:ea typeface="Arial"/>
                <a:cs typeface="Arial"/>
                <a:sym typeface="Arial"/>
              </a:rPr>
              <a:t>Land Product Validation (LPV) Subgroup</a:t>
            </a:r>
            <a:endParaRPr b="1" i="0" sz="2000" u="none" cap="none" strike="noStrike">
              <a:solidFill>
                <a:schemeClr val="dk1"/>
              </a:solidFill>
              <a:latin typeface="Arial"/>
              <a:ea typeface="Arial"/>
              <a:cs typeface="Arial"/>
              <a:sym typeface="Arial"/>
            </a:endParaRPr>
          </a:p>
          <a:p>
            <a:pPr indent="-330200" lvl="0" marL="457200" marR="0" rtl="0" algn="l">
              <a:lnSpc>
                <a:spcPct val="100000"/>
              </a:lnSpc>
              <a:spcBef>
                <a:spcPts val="1000"/>
              </a:spcBef>
              <a:spcAft>
                <a:spcPts val="0"/>
              </a:spcAft>
              <a:buClr>
                <a:schemeClr val="dk1"/>
              </a:buClr>
              <a:buSzPts val="1600"/>
              <a:buFont typeface="Arial"/>
              <a:buChar char="•"/>
            </a:pPr>
            <a:r>
              <a:rPr b="0" i="0" lang="en-GB" sz="1600" u="none" cap="none" strike="noStrike">
                <a:solidFill>
                  <a:srgbClr val="000000"/>
                </a:solidFill>
                <a:latin typeface="Arial"/>
                <a:ea typeface="Arial"/>
                <a:cs typeface="Arial"/>
                <a:sym typeface="Arial"/>
              </a:rPr>
              <a:t>The Land Product Validation subgroup is in the process of expanding to include: </a:t>
            </a:r>
            <a:endParaRPr b="0" i="0" sz="1400" u="none" cap="none" strike="noStrike">
              <a:solidFill>
                <a:srgbClr val="000000"/>
              </a:solidFill>
              <a:latin typeface="Arial"/>
              <a:ea typeface="Arial"/>
              <a:cs typeface="Arial"/>
              <a:sym typeface="Arial"/>
            </a:endParaRPr>
          </a:p>
          <a:p>
            <a:pPr indent="-101600" lvl="2" marL="896938" marR="0" rtl="0" algn="l">
              <a:lnSpc>
                <a:spcPct val="100000"/>
              </a:lnSpc>
              <a:spcBef>
                <a:spcPts val="1000"/>
              </a:spcBef>
              <a:spcAft>
                <a:spcPts val="0"/>
              </a:spcAft>
              <a:buClr>
                <a:schemeClr val="dk1"/>
              </a:buClr>
              <a:buSzPts val="1600"/>
              <a:buFont typeface="Noto Sans Symbols"/>
              <a:buChar char="✔"/>
            </a:pPr>
            <a:r>
              <a:rPr b="0" i="0" lang="en-GB" sz="1600" u="none" cap="none" strike="noStrike">
                <a:solidFill>
                  <a:srgbClr val="000000"/>
                </a:solidFill>
                <a:latin typeface="Arial"/>
                <a:ea typeface="Arial"/>
                <a:cs typeface="Arial"/>
                <a:sym typeface="Arial"/>
              </a:rPr>
              <a:t> </a:t>
            </a:r>
            <a:r>
              <a:rPr b="0" i="0" lang="en-GB" sz="1600" u="none" cap="none" strike="noStrike">
                <a:solidFill>
                  <a:srgbClr val="000000"/>
                </a:solidFill>
                <a:latin typeface="Arial"/>
                <a:ea typeface="Arial"/>
                <a:cs typeface="Arial"/>
                <a:sym typeface="Arial"/>
              </a:rPr>
              <a:t>Evapotranspiration and GPP/NPP as land product focus areas.</a:t>
            </a:r>
            <a:r>
              <a:rPr b="0" i="0" lang="en-GB" sz="1600" u="none" cap="none" strike="noStrike">
                <a:solidFill>
                  <a:srgbClr val="000000"/>
                </a:solidFill>
                <a:latin typeface="Arial"/>
                <a:ea typeface="Arial"/>
                <a:cs typeface="Arial"/>
                <a:sym typeface="Arial"/>
              </a:rPr>
              <a:t>  Co-leads have been identified and developing the web presence and background materials for each is ongoing.  </a:t>
            </a:r>
            <a:endParaRPr b="0" i="0" sz="1400" u="none" cap="none" strike="noStrike">
              <a:solidFill>
                <a:srgbClr val="000000"/>
              </a:solidFill>
              <a:latin typeface="Arial"/>
              <a:ea typeface="Arial"/>
              <a:cs typeface="Arial"/>
              <a:sym typeface="Arial"/>
            </a:endParaRPr>
          </a:p>
          <a:p>
            <a:pPr indent="-101600" lvl="1" marL="896938" marR="0" rtl="0" algn="l">
              <a:lnSpc>
                <a:spcPct val="100000"/>
              </a:lnSpc>
              <a:spcBef>
                <a:spcPts val="1000"/>
              </a:spcBef>
              <a:spcAft>
                <a:spcPts val="0"/>
              </a:spcAft>
              <a:buClr>
                <a:schemeClr val="dk1"/>
              </a:buClr>
              <a:buSzPts val="1600"/>
              <a:buFont typeface="Noto Sans Symbols"/>
              <a:buChar char="✔"/>
            </a:pPr>
            <a:r>
              <a:rPr b="0" i="0" lang="en-GB" sz="1600" u="none" cap="none" strike="noStrike">
                <a:solidFill>
                  <a:srgbClr val="000000"/>
                </a:solidFill>
                <a:latin typeface="Arial"/>
                <a:ea typeface="Arial"/>
                <a:cs typeface="Arial"/>
                <a:sym typeface="Arial"/>
              </a:rPr>
              <a:t> Other land product including Vegetation Indices, </a:t>
            </a:r>
            <a:r>
              <a:rPr b="1" i="0" lang="en-GB" sz="1600" u="sng" cap="none" strike="noStrike">
                <a:solidFill>
                  <a:srgbClr val="000000"/>
                </a:solidFill>
                <a:latin typeface="Arial"/>
                <a:ea typeface="Arial"/>
                <a:cs typeface="Arial"/>
                <a:sym typeface="Arial"/>
              </a:rPr>
              <a:t>Land Cover</a:t>
            </a:r>
            <a:r>
              <a:rPr b="0" i="0" lang="en-GB" sz="1600" u="none" cap="none" strike="noStrike">
                <a:solidFill>
                  <a:srgbClr val="000000"/>
                </a:solidFill>
                <a:latin typeface="Arial"/>
                <a:ea typeface="Arial"/>
                <a:cs typeface="Arial"/>
                <a:sym typeface="Arial"/>
              </a:rPr>
              <a:t>, and Phenology.</a:t>
            </a:r>
            <a:endParaRPr b="1" i="0" sz="24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7"/>
          <p:cNvSpPr txBox="1"/>
          <p:nvPr>
            <p:ph type="title"/>
          </p:nvPr>
        </p:nvSpPr>
        <p:spPr>
          <a:xfrm>
            <a:off x="176050" y="175950"/>
            <a:ext cx="9843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700"/>
              <a:t>SI-Traceable Satellite (SITSat) Task Team</a:t>
            </a:r>
            <a:endParaRPr sz="3700"/>
          </a:p>
        </p:txBody>
      </p:sp>
      <p:pic>
        <p:nvPicPr>
          <p:cNvPr id="125" name="Google Shape;125;p7"/>
          <p:cNvPicPr preferRelativeResize="0"/>
          <p:nvPr/>
        </p:nvPicPr>
        <p:blipFill rotWithShape="1">
          <a:blip r:embed="rId3">
            <a:alphaModFix/>
          </a:blip>
          <a:srcRect b="0" l="0" r="0" t="0"/>
          <a:stretch/>
        </p:blipFill>
        <p:spPr>
          <a:xfrm>
            <a:off x="6792542" y="2163988"/>
            <a:ext cx="5399458" cy="1641853"/>
          </a:xfrm>
          <a:prstGeom prst="rect">
            <a:avLst/>
          </a:prstGeom>
          <a:noFill/>
          <a:ln>
            <a:noFill/>
          </a:ln>
        </p:spPr>
      </p:pic>
      <p:sp>
        <p:nvSpPr>
          <p:cNvPr id="126" name="Google Shape;126;p7"/>
          <p:cNvSpPr txBox="1"/>
          <p:nvPr/>
        </p:nvSpPr>
        <p:spPr>
          <a:xfrm>
            <a:off x="7182331" y="1191014"/>
            <a:ext cx="4824318"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700"/>
              <a:buFont typeface="Arial"/>
              <a:buNone/>
            </a:pPr>
            <a:r>
              <a:rPr b="1" i="0" lang="en-GB" sz="2700" u="none" cap="none" strike="noStrike">
                <a:solidFill>
                  <a:schemeClr val="dk1"/>
                </a:solidFill>
                <a:latin typeface="Montserrat"/>
                <a:ea typeface="Montserrat"/>
                <a:cs typeface="Montserrat"/>
                <a:sym typeface="Montserrat"/>
              </a:rPr>
              <a:t>Planned SITSat missions</a:t>
            </a:r>
            <a:endParaRPr b="1" i="0" sz="27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
          <p:cNvSpPr txBox="1"/>
          <p:nvPr/>
        </p:nvSpPr>
        <p:spPr>
          <a:xfrm>
            <a:off x="7182331" y="3705926"/>
            <a:ext cx="5154355" cy="2448687"/>
          </a:xfrm>
          <a:prstGeom prst="rect">
            <a:avLst/>
          </a:prstGeom>
          <a:noFill/>
          <a:ln>
            <a:noFill/>
          </a:ln>
        </p:spPr>
        <p:txBody>
          <a:bodyPr anchorCtr="0" anchor="t" bIns="45700" lIns="91425" spcFirstLastPara="1" rIns="91425" wrap="square" tIns="45700">
            <a:noAutofit/>
          </a:bodyPr>
          <a:lstStyle/>
          <a:p>
            <a:pPr indent="0" lvl="0" marL="57150" marR="0" rtl="0" algn="l">
              <a:lnSpc>
                <a:spcPct val="115000"/>
              </a:lnSpc>
              <a:spcBef>
                <a:spcPts val="1000"/>
              </a:spcBef>
              <a:spcAft>
                <a:spcPts val="0"/>
              </a:spcAft>
              <a:buClr>
                <a:schemeClr val="dk1"/>
              </a:buClr>
              <a:buSzPts val="2700"/>
              <a:buFont typeface="Montserrat"/>
              <a:buNone/>
            </a:pPr>
            <a:r>
              <a:rPr b="1" i="0" lang="en-GB" sz="2000" u="none" cap="none" strike="noStrike">
                <a:solidFill>
                  <a:schemeClr val="dk1"/>
                </a:solidFill>
                <a:latin typeface="Arial"/>
                <a:ea typeface="Arial"/>
                <a:cs typeface="Arial"/>
                <a:sym typeface="Arial"/>
              </a:rPr>
              <a:t>SITSat Task Team updates</a:t>
            </a:r>
            <a:endParaRPr/>
          </a:p>
          <a:p>
            <a:pPr indent="0" lvl="1" marL="514350" marR="0" rtl="0" algn="l">
              <a:lnSpc>
                <a:spcPct val="115000"/>
              </a:lnSpc>
              <a:spcBef>
                <a:spcPts val="500"/>
              </a:spcBef>
              <a:spcAft>
                <a:spcPts val="0"/>
              </a:spcAft>
              <a:buClr>
                <a:schemeClr val="dk1"/>
              </a:buClr>
              <a:buSzPts val="2700"/>
              <a:buFont typeface="Montserrat"/>
              <a:buNone/>
            </a:pPr>
            <a:r>
              <a:rPr b="1" i="0" lang="en-GB" sz="2000" u="none" cap="none" strike="noStrike">
                <a:solidFill>
                  <a:schemeClr val="dk1"/>
                </a:solidFill>
                <a:latin typeface="Arial"/>
                <a:ea typeface="Arial"/>
                <a:cs typeface="Arial"/>
                <a:sym typeface="Arial"/>
              </a:rPr>
              <a:t>Co-leads: Nigel Fox (UKSA) and Yolanda Shea (NASA) </a:t>
            </a:r>
            <a:endParaRPr/>
          </a:p>
          <a:p>
            <a:pPr indent="0" lvl="1" marL="514350" marR="0" rtl="0" algn="l">
              <a:lnSpc>
                <a:spcPct val="115000"/>
              </a:lnSpc>
              <a:spcBef>
                <a:spcPts val="500"/>
              </a:spcBef>
              <a:spcAft>
                <a:spcPts val="0"/>
              </a:spcAft>
              <a:buClr>
                <a:schemeClr val="dk1"/>
              </a:buClr>
              <a:buSzPts val="2700"/>
              <a:buFont typeface="Montserrat"/>
              <a:buNone/>
            </a:pPr>
            <a:r>
              <a:rPr b="1" i="0" lang="en-GB" sz="2000" u="none" cap="none" strike="noStrike">
                <a:solidFill>
                  <a:schemeClr val="dk1"/>
                </a:solidFill>
                <a:latin typeface="Arial"/>
                <a:ea typeface="Arial"/>
                <a:cs typeface="Arial"/>
                <a:sym typeface="Arial"/>
              </a:rPr>
              <a:t>Held regular online meetings throughout 2024</a:t>
            </a:r>
            <a:endParaRPr/>
          </a:p>
          <a:p>
            <a:pPr indent="0" lvl="1" marL="514350" marR="0" rtl="0" algn="l">
              <a:lnSpc>
                <a:spcPct val="115000"/>
              </a:lnSpc>
              <a:spcBef>
                <a:spcPts val="500"/>
              </a:spcBef>
              <a:spcAft>
                <a:spcPts val="0"/>
              </a:spcAft>
              <a:buClr>
                <a:schemeClr val="dk1"/>
              </a:buClr>
              <a:buSzPts val="2700"/>
              <a:buFont typeface="Montserrat"/>
              <a:buNone/>
            </a:pPr>
            <a:r>
              <a:rPr b="1" i="0" lang="en-GB" sz="2000" u="none" cap="none" strike="noStrike">
                <a:solidFill>
                  <a:schemeClr val="dk1"/>
                </a:solidFill>
                <a:latin typeface="Arial"/>
                <a:ea typeface="Arial"/>
                <a:cs typeface="Arial"/>
                <a:sym typeface="Arial"/>
              </a:rPr>
              <a:t>21 Members</a:t>
            </a:r>
            <a:r>
              <a:rPr b="0" i="0" lang="en-GB" sz="2000" u="none" cap="none" strike="noStrike">
                <a:solidFill>
                  <a:schemeClr val="dk1"/>
                </a:solidFill>
                <a:latin typeface="Arial"/>
                <a:ea typeface="Arial"/>
                <a:cs typeface="Arial"/>
                <a:sym typeface="Arial"/>
              </a:rPr>
              <a:t>	</a:t>
            </a:r>
            <a:r>
              <a:rPr b="0" i="0" lang="en-GB" sz="2000" u="none" cap="none" strike="noStrike">
                <a:solidFill>
                  <a:schemeClr val="dk1"/>
                </a:solidFill>
                <a:latin typeface="Montserrat"/>
                <a:ea typeface="Montserrat"/>
                <a:cs typeface="Montserrat"/>
                <a:sym typeface="Montserrat"/>
              </a:rPr>
              <a:t> </a:t>
            </a:r>
            <a:endParaRPr/>
          </a:p>
        </p:txBody>
      </p:sp>
      <p:sp>
        <p:nvSpPr>
          <p:cNvPr id="128" name="Google Shape;128;p7"/>
          <p:cNvSpPr txBox="1"/>
          <p:nvPr>
            <p:ph idx="1" type="body"/>
          </p:nvPr>
        </p:nvSpPr>
        <p:spPr>
          <a:xfrm>
            <a:off x="0" y="1019275"/>
            <a:ext cx="6742800" cy="5478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336550" lvl="0" marL="457200" rtl="0" algn="l">
              <a:lnSpc>
                <a:spcPct val="115000"/>
              </a:lnSpc>
              <a:spcBef>
                <a:spcPts val="1000"/>
              </a:spcBef>
              <a:spcAft>
                <a:spcPts val="0"/>
              </a:spcAft>
              <a:buSzPts val="1700"/>
              <a:buFont typeface="Arial"/>
              <a:buChar char="⮚"/>
            </a:pPr>
            <a:r>
              <a:rPr lang="en-GB" sz="1700">
                <a:latin typeface="Arial"/>
                <a:ea typeface="Arial"/>
                <a:cs typeface="Arial"/>
                <a:sym typeface="Arial"/>
              </a:rPr>
              <a:t>Group to promote dialogue and coordination of issues and opportunities of SITSats among missions, technologies, and activities.</a:t>
            </a:r>
            <a:endParaRPr sz="1700">
              <a:latin typeface="Arial"/>
              <a:ea typeface="Arial"/>
              <a:cs typeface="Arial"/>
              <a:sym typeface="Arial"/>
            </a:endParaRPr>
          </a:p>
          <a:p>
            <a:pPr indent="-336550" lvl="0" marL="457200" rtl="0" algn="l">
              <a:lnSpc>
                <a:spcPct val="115000"/>
              </a:lnSpc>
              <a:spcBef>
                <a:spcPts val="1000"/>
              </a:spcBef>
              <a:spcAft>
                <a:spcPts val="0"/>
              </a:spcAft>
              <a:buSzPts val="1700"/>
              <a:buFont typeface="Arial"/>
              <a:buChar char="⮚"/>
            </a:pPr>
            <a:r>
              <a:rPr lang="en-GB" sz="1700">
                <a:latin typeface="Arial"/>
                <a:ea typeface="Arial"/>
                <a:cs typeface="Arial"/>
                <a:sym typeface="Arial"/>
              </a:rPr>
              <a:t>Jointly between CEOS WGCV and GSICS</a:t>
            </a:r>
            <a:endParaRPr sz="1700">
              <a:latin typeface="Arial"/>
              <a:ea typeface="Arial"/>
              <a:cs typeface="Arial"/>
              <a:sym typeface="Arial"/>
            </a:endParaRPr>
          </a:p>
          <a:p>
            <a:pPr indent="-336550" lvl="0" marL="457200" rtl="0" algn="l">
              <a:lnSpc>
                <a:spcPct val="115000"/>
              </a:lnSpc>
              <a:spcBef>
                <a:spcPts val="1000"/>
              </a:spcBef>
              <a:spcAft>
                <a:spcPts val="0"/>
              </a:spcAft>
              <a:buSzPts val="1700"/>
              <a:buFont typeface="Arial"/>
              <a:buChar char="⮚"/>
            </a:pPr>
            <a:r>
              <a:rPr lang="en-GB" sz="1700">
                <a:latin typeface="Arial"/>
                <a:ea typeface="Arial"/>
                <a:cs typeface="Arial"/>
                <a:sym typeface="Arial"/>
              </a:rPr>
              <a:t>SITSat Content </a:t>
            </a:r>
            <a:endParaRPr sz="1700">
              <a:latin typeface="Arial"/>
              <a:ea typeface="Arial"/>
              <a:cs typeface="Arial"/>
              <a:sym typeface="Arial"/>
            </a:endParaRPr>
          </a:p>
          <a:p>
            <a:pPr indent="-336550" lvl="1" marL="914400" rtl="0" algn="l">
              <a:lnSpc>
                <a:spcPct val="115000"/>
              </a:lnSpc>
              <a:spcBef>
                <a:spcPts val="1000"/>
              </a:spcBef>
              <a:spcAft>
                <a:spcPts val="0"/>
              </a:spcAft>
              <a:buSzPts val="1700"/>
              <a:buFont typeface="Arial"/>
              <a:buChar char="•"/>
            </a:pPr>
            <a:r>
              <a:rPr lang="en-GB" sz="1700" u="sng">
                <a:solidFill>
                  <a:schemeClr val="hlink"/>
                </a:solidFill>
                <a:latin typeface="Arial"/>
                <a:ea typeface="Arial"/>
                <a:cs typeface="Arial"/>
                <a:sym typeface="Arial"/>
                <a:hlinkClick r:id="rId4"/>
              </a:rPr>
              <a:t>SITSat webpage on the Cal/Val Portal</a:t>
            </a:r>
            <a:endParaRPr sz="1700">
              <a:latin typeface="Arial"/>
              <a:ea typeface="Arial"/>
              <a:cs typeface="Arial"/>
              <a:sym typeface="Arial"/>
            </a:endParaRPr>
          </a:p>
          <a:p>
            <a:pPr indent="-336550" lvl="1" marL="914400" rtl="0" algn="l">
              <a:lnSpc>
                <a:spcPct val="115000"/>
              </a:lnSpc>
              <a:spcBef>
                <a:spcPts val="1000"/>
              </a:spcBef>
              <a:spcAft>
                <a:spcPts val="0"/>
              </a:spcAft>
              <a:buSzPts val="1700"/>
              <a:buFont typeface="Arial"/>
              <a:buChar char="•"/>
            </a:pPr>
            <a:r>
              <a:rPr lang="en-GB" sz="1700" u="sng">
                <a:solidFill>
                  <a:schemeClr val="hlink"/>
                </a:solidFill>
                <a:latin typeface="Arial"/>
                <a:ea typeface="Arial"/>
                <a:cs typeface="Arial"/>
                <a:sym typeface="Arial"/>
                <a:hlinkClick r:id="rId5"/>
              </a:rPr>
              <a:t>SITSats for GSICS page</a:t>
            </a:r>
            <a:r>
              <a:rPr lang="en-GB" sz="1700">
                <a:latin typeface="Arial"/>
                <a:ea typeface="Arial"/>
                <a:cs typeface="Arial"/>
                <a:sym typeface="Arial"/>
              </a:rPr>
              <a:t> </a:t>
            </a:r>
            <a:endParaRPr sz="1700">
              <a:latin typeface="Arial"/>
              <a:ea typeface="Arial"/>
              <a:cs typeface="Arial"/>
              <a:sym typeface="Arial"/>
            </a:endParaRPr>
          </a:p>
          <a:p>
            <a:pPr indent="-336550" lvl="0" marL="457200" rtl="0" algn="l">
              <a:lnSpc>
                <a:spcPct val="115000"/>
              </a:lnSpc>
              <a:spcBef>
                <a:spcPts val="1000"/>
              </a:spcBef>
              <a:spcAft>
                <a:spcPts val="0"/>
              </a:spcAft>
              <a:buSzPts val="1700"/>
              <a:buFont typeface="Arial"/>
              <a:buChar char="⮚"/>
            </a:pPr>
            <a:r>
              <a:rPr lang="en-GB" sz="1700">
                <a:latin typeface="Arial"/>
                <a:ea typeface="Arial"/>
                <a:cs typeface="Arial"/>
                <a:sym typeface="Arial"/>
              </a:rPr>
              <a:t>Meetings</a:t>
            </a:r>
            <a:endParaRPr sz="1700">
              <a:latin typeface="Arial"/>
              <a:ea typeface="Arial"/>
              <a:cs typeface="Arial"/>
              <a:sym typeface="Arial"/>
            </a:endParaRPr>
          </a:p>
          <a:p>
            <a:pPr indent="-336550" lvl="1" marL="914400" rtl="0" algn="l">
              <a:lnSpc>
                <a:spcPct val="115000"/>
              </a:lnSpc>
              <a:spcBef>
                <a:spcPts val="1000"/>
              </a:spcBef>
              <a:spcAft>
                <a:spcPts val="0"/>
              </a:spcAft>
              <a:buSzPts val="1700"/>
              <a:buFont typeface="Arial"/>
              <a:buChar char="•"/>
            </a:pPr>
            <a:r>
              <a:rPr lang="en-GB" sz="1700">
                <a:latin typeface="Arial"/>
                <a:ea typeface="Arial"/>
                <a:cs typeface="Arial"/>
                <a:sym typeface="Arial"/>
              </a:rPr>
              <a:t>WGCV-54 SITSat Task Team side meeting - 18 October 2024, Sioux Falls, USA</a:t>
            </a:r>
            <a:endParaRPr sz="1700">
              <a:latin typeface="Arial"/>
              <a:ea typeface="Arial"/>
              <a:cs typeface="Arial"/>
              <a:sym typeface="Arial"/>
            </a:endParaRPr>
          </a:p>
          <a:p>
            <a:pPr indent="-323850" lvl="2" marL="1371600" rtl="0" algn="l">
              <a:lnSpc>
                <a:spcPct val="115000"/>
              </a:lnSpc>
              <a:spcBef>
                <a:spcPts val="1000"/>
              </a:spcBef>
              <a:spcAft>
                <a:spcPts val="0"/>
              </a:spcAft>
              <a:buSzPts val="1500"/>
              <a:buFont typeface="Arial"/>
              <a:buChar char="o"/>
            </a:pPr>
            <a:r>
              <a:rPr lang="en-GB" sz="1500">
                <a:latin typeface="Arial"/>
                <a:ea typeface="Arial"/>
                <a:cs typeface="Arial"/>
                <a:sym typeface="Arial"/>
              </a:rPr>
              <a:t>Actions taken to develop content for a new SITSat website, which will visualise and explain SITSat missions (e.g. TRUTHS and CLARREO-PF) and what they offer.</a:t>
            </a:r>
            <a:endParaRPr sz="1500">
              <a:latin typeface="Arial"/>
              <a:ea typeface="Arial"/>
              <a:cs typeface="Arial"/>
              <a:sym typeface="Arial"/>
            </a:endParaRPr>
          </a:p>
          <a:p>
            <a:pPr indent="-336550" lvl="1" marL="914400" rtl="0" algn="l">
              <a:lnSpc>
                <a:spcPct val="115000"/>
              </a:lnSpc>
              <a:spcBef>
                <a:spcPts val="1000"/>
              </a:spcBef>
              <a:spcAft>
                <a:spcPts val="0"/>
              </a:spcAft>
              <a:buSzPts val="1700"/>
              <a:buFont typeface="Arial"/>
              <a:buChar char="•"/>
            </a:pPr>
            <a:r>
              <a:rPr lang="en-GB" sz="1700">
                <a:latin typeface="Arial"/>
                <a:ea typeface="Arial"/>
                <a:cs typeface="Arial"/>
                <a:sym typeface="Arial"/>
              </a:rPr>
              <a:t>TRUTHS for Climate Workshop - 27-28 June, 2024, Harwell, UK</a:t>
            </a:r>
            <a:endParaRPr sz="17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9"/>
          <p:cNvSpPr txBox="1"/>
          <p:nvPr>
            <p:ph idx="1" type="body"/>
          </p:nvPr>
        </p:nvSpPr>
        <p:spPr>
          <a:xfrm>
            <a:off x="90990" y="1661858"/>
            <a:ext cx="7259045" cy="4859079"/>
          </a:xfrm>
          <a:prstGeom prst="rect">
            <a:avLst/>
          </a:prstGeom>
          <a:noFill/>
          <a:ln>
            <a:noFill/>
          </a:ln>
        </p:spPr>
        <p:txBody>
          <a:bodyPr anchorCtr="0" anchor="t" bIns="45700" lIns="91425" spcFirstLastPara="1" rIns="91425" wrap="square" tIns="45700">
            <a:noAutofit/>
          </a:bodyPr>
          <a:lstStyle/>
          <a:p>
            <a:pPr indent="-406400" lvl="0" marL="514350" rtl="0" algn="l">
              <a:lnSpc>
                <a:spcPct val="115000"/>
              </a:lnSpc>
              <a:spcBef>
                <a:spcPts val="1000"/>
              </a:spcBef>
              <a:spcAft>
                <a:spcPts val="0"/>
              </a:spcAft>
              <a:buSzPts val="1900"/>
              <a:buFont typeface="Noto Sans Symbols"/>
              <a:buChar char="⮚"/>
            </a:pPr>
            <a:r>
              <a:rPr lang="en-GB" sz="2000">
                <a:latin typeface="Arial"/>
                <a:ea typeface="Arial"/>
                <a:cs typeface="Arial"/>
                <a:sym typeface="Arial"/>
              </a:rPr>
              <a:t>Workshop on Pre-flight Calibration and Characterisation of Optical Satellite Instruments for Earth Observation</a:t>
            </a:r>
            <a:endParaRPr sz="2000">
              <a:latin typeface="Arial"/>
              <a:ea typeface="Arial"/>
              <a:cs typeface="Arial"/>
              <a:sym typeface="Arial"/>
            </a:endParaRPr>
          </a:p>
          <a:p>
            <a:pPr indent="-406400" lvl="0" marL="514350" rtl="0" algn="l">
              <a:lnSpc>
                <a:spcPct val="115000"/>
              </a:lnSpc>
              <a:spcBef>
                <a:spcPts val="0"/>
              </a:spcBef>
              <a:spcAft>
                <a:spcPts val="0"/>
              </a:spcAft>
              <a:buSzPts val="1900"/>
              <a:buFont typeface="Noto Sans Symbols"/>
              <a:buChar char="⮚"/>
            </a:pPr>
            <a:r>
              <a:rPr lang="en-GB" sz="2000">
                <a:latin typeface="Arial"/>
                <a:ea typeface="Arial"/>
                <a:cs typeface="Arial"/>
                <a:sym typeface="Arial"/>
              </a:rPr>
              <a:t>Organised jointly by CEOS WGCV and CGMS GSICS</a:t>
            </a:r>
            <a:endParaRPr sz="2000">
              <a:latin typeface="Arial"/>
              <a:ea typeface="Arial"/>
              <a:cs typeface="Arial"/>
              <a:sym typeface="Arial"/>
            </a:endParaRPr>
          </a:p>
          <a:p>
            <a:pPr indent="-406400" lvl="0" marL="514350" rtl="0" algn="l">
              <a:lnSpc>
                <a:spcPct val="115000"/>
              </a:lnSpc>
              <a:spcBef>
                <a:spcPts val="0"/>
              </a:spcBef>
              <a:spcAft>
                <a:spcPts val="0"/>
              </a:spcAft>
              <a:buSzPts val="1900"/>
              <a:buFont typeface="Noto Sans Symbols"/>
              <a:buChar char="⮚"/>
            </a:pPr>
            <a:r>
              <a:rPr lang="en-GB" sz="2000">
                <a:latin typeface="Arial"/>
                <a:ea typeface="Arial"/>
                <a:cs typeface="Arial"/>
                <a:sym typeface="Arial"/>
              </a:rPr>
              <a:t>19-22 November 2024, at ESA-ESTEC Noordwijk, Netherlands	 </a:t>
            </a:r>
            <a:endParaRPr sz="2000">
              <a:latin typeface="Arial"/>
              <a:ea typeface="Arial"/>
              <a:cs typeface="Arial"/>
              <a:sym typeface="Arial"/>
            </a:endParaRPr>
          </a:p>
          <a:p>
            <a:pPr indent="-406400" lvl="0" marL="514350" rtl="0" algn="l">
              <a:lnSpc>
                <a:spcPct val="115000"/>
              </a:lnSpc>
              <a:spcBef>
                <a:spcPts val="0"/>
              </a:spcBef>
              <a:spcAft>
                <a:spcPts val="0"/>
              </a:spcAft>
              <a:buSzPts val="1900"/>
              <a:buFont typeface="Noto Sans Symbols"/>
              <a:buChar char="⮚"/>
            </a:pPr>
            <a:r>
              <a:rPr lang="en-GB" sz="2000">
                <a:latin typeface="Arial"/>
                <a:ea typeface="Arial"/>
                <a:cs typeface="Arial"/>
                <a:sym typeface="Arial"/>
              </a:rPr>
              <a:t>Oral and Poster presentations selected</a:t>
            </a:r>
            <a:endParaRPr sz="2000">
              <a:latin typeface="Arial"/>
              <a:ea typeface="Arial"/>
              <a:cs typeface="Arial"/>
              <a:sym typeface="Arial"/>
            </a:endParaRPr>
          </a:p>
          <a:p>
            <a:pPr indent="-406400" lvl="0" marL="514350" rtl="0" algn="l">
              <a:lnSpc>
                <a:spcPct val="115000"/>
              </a:lnSpc>
              <a:spcBef>
                <a:spcPts val="0"/>
              </a:spcBef>
              <a:spcAft>
                <a:spcPts val="0"/>
              </a:spcAft>
              <a:buSzPts val="1900"/>
              <a:buFont typeface="Noto Sans Symbols"/>
              <a:buChar char="⮚"/>
            </a:pPr>
            <a:r>
              <a:rPr lang="en-GB" sz="2000">
                <a:latin typeface="Arial"/>
                <a:ea typeface="Arial"/>
                <a:cs typeface="Arial"/>
                <a:sym typeface="Arial"/>
              </a:rPr>
              <a:t>Presentations grouped among six themes:</a:t>
            </a:r>
            <a:endParaRPr sz="2000">
              <a:latin typeface="Arial"/>
              <a:ea typeface="Arial"/>
              <a:cs typeface="Arial"/>
              <a:sym typeface="Arial"/>
            </a:endParaRPr>
          </a:p>
          <a:p>
            <a:pPr indent="-355600" lvl="1" marL="914400" rtl="0" algn="l">
              <a:lnSpc>
                <a:spcPct val="115000"/>
              </a:lnSpc>
              <a:spcBef>
                <a:spcPts val="0"/>
              </a:spcBef>
              <a:spcAft>
                <a:spcPts val="0"/>
              </a:spcAft>
              <a:buSzPts val="2000"/>
              <a:buFont typeface="Arial"/>
              <a:buChar char="•"/>
            </a:pPr>
            <a:r>
              <a:rPr lang="en-GB" sz="1600">
                <a:latin typeface="Arial"/>
                <a:ea typeface="Arial"/>
                <a:cs typeface="Arial"/>
                <a:sym typeface="Arial"/>
              </a:rPr>
              <a:t>Principles of Calibration</a:t>
            </a:r>
            <a:endParaRPr sz="1600">
              <a:latin typeface="Arial"/>
              <a:ea typeface="Arial"/>
              <a:cs typeface="Arial"/>
              <a:sym typeface="Arial"/>
            </a:endParaRPr>
          </a:p>
          <a:p>
            <a:pPr indent="-355600" lvl="1" marL="914400" rtl="0" algn="l">
              <a:lnSpc>
                <a:spcPct val="115000"/>
              </a:lnSpc>
              <a:spcBef>
                <a:spcPts val="0"/>
              </a:spcBef>
              <a:spcAft>
                <a:spcPts val="0"/>
              </a:spcAft>
              <a:buSzPts val="2000"/>
              <a:buFont typeface="Arial"/>
              <a:buChar char="•"/>
            </a:pPr>
            <a:r>
              <a:rPr lang="en-GB" sz="1600">
                <a:latin typeface="Arial"/>
                <a:ea typeface="Arial"/>
                <a:cs typeface="Arial"/>
                <a:sym typeface="Arial"/>
              </a:rPr>
              <a:t>Radiometric Gain</a:t>
            </a:r>
            <a:endParaRPr sz="1600">
              <a:latin typeface="Arial"/>
              <a:ea typeface="Arial"/>
              <a:cs typeface="Arial"/>
              <a:sym typeface="Arial"/>
            </a:endParaRPr>
          </a:p>
          <a:p>
            <a:pPr indent="-355600" lvl="1" marL="914400" rtl="0" algn="l">
              <a:lnSpc>
                <a:spcPct val="115000"/>
              </a:lnSpc>
              <a:spcBef>
                <a:spcPts val="0"/>
              </a:spcBef>
              <a:spcAft>
                <a:spcPts val="0"/>
              </a:spcAft>
              <a:buSzPts val="2000"/>
              <a:buFont typeface="Arial"/>
              <a:buChar char="•"/>
            </a:pPr>
            <a:r>
              <a:rPr lang="en-GB" sz="1600">
                <a:latin typeface="Arial"/>
                <a:ea typeface="Arial"/>
                <a:cs typeface="Arial"/>
                <a:sym typeface="Arial"/>
              </a:rPr>
              <a:t>Spectral Response Function</a:t>
            </a:r>
            <a:endParaRPr sz="1600">
              <a:latin typeface="Arial"/>
              <a:ea typeface="Arial"/>
              <a:cs typeface="Arial"/>
              <a:sym typeface="Arial"/>
            </a:endParaRPr>
          </a:p>
          <a:p>
            <a:pPr indent="-355600" lvl="1" marL="914400" rtl="0" algn="l">
              <a:lnSpc>
                <a:spcPct val="115000"/>
              </a:lnSpc>
              <a:spcBef>
                <a:spcPts val="0"/>
              </a:spcBef>
              <a:spcAft>
                <a:spcPts val="0"/>
              </a:spcAft>
              <a:buSzPts val="2000"/>
              <a:buFont typeface="Arial"/>
              <a:buChar char="•"/>
            </a:pPr>
            <a:r>
              <a:rPr lang="en-GB" sz="1600">
                <a:latin typeface="Arial"/>
                <a:ea typeface="Arial"/>
                <a:cs typeface="Arial"/>
                <a:sym typeface="Arial"/>
              </a:rPr>
              <a:t>Stray Light</a:t>
            </a:r>
            <a:endParaRPr sz="1600">
              <a:latin typeface="Arial"/>
              <a:ea typeface="Arial"/>
              <a:cs typeface="Arial"/>
              <a:sym typeface="Arial"/>
            </a:endParaRPr>
          </a:p>
          <a:p>
            <a:pPr indent="-355600" lvl="1" marL="914400" rtl="0" algn="l">
              <a:lnSpc>
                <a:spcPct val="115000"/>
              </a:lnSpc>
              <a:spcBef>
                <a:spcPts val="0"/>
              </a:spcBef>
              <a:spcAft>
                <a:spcPts val="0"/>
              </a:spcAft>
              <a:buSzPts val="2000"/>
              <a:buFont typeface="Arial"/>
              <a:buChar char="•"/>
            </a:pPr>
            <a:r>
              <a:rPr lang="en-GB" sz="1600">
                <a:latin typeface="Arial"/>
                <a:ea typeface="Arial"/>
                <a:cs typeface="Arial"/>
                <a:sym typeface="Arial"/>
              </a:rPr>
              <a:t>Future Calibration Requirements</a:t>
            </a:r>
            <a:endParaRPr sz="1600">
              <a:latin typeface="Arial"/>
              <a:ea typeface="Arial"/>
              <a:cs typeface="Arial"/>
              <a:sym typeface="Arial"/>
            </a:endParaRPr>
          </a:p>
          <a:p>
            <a:pPr indent="-355600" lvl="1" marL="914400" rtl="0" algn="l">
              <a:lnSpc>
                <a:spcPct val="115000"/>
              </a:lnSpc>
              <a:spcBef>
                <a:spcPts val="0"/>
              </a:spcBef>
              <a:spcAft>
                <a:spcPts val="0"/>
              </a:spcAft>
              <a:buSzPts val="2000"/>
              <a:buFont typeface="Arial"/>
              <a:buChar char="•"/>
            </a:pPr>
            <a:r>
              <a:rPr lang="en-GB" sz="1600">
                <a:latin typeface="Arial"/>
                <a:ea typeface="Arial"/>
                <a:cs typeface="Arial"/>
                <a:sym typeface="Arial"/>
              </a:rPr>
              <a:t>Thermal Infrared</a:t>
            </a:r>
            <a:endParaRPr sz="1600">
              <a:latin typeface="Arial"/>
              <a:ea typeface="Arial"/>
              <a:cs typeface="Arial"/>
              <a:sym typeface="Arial"/>
            </a:endParaRPr>
          </a:p>
        </p:txBody>
      </p:sp>
      <p:sp>
        <p:nvSpPr>
          <p:cNvPr id="134" name="Google Shape;134;p9"/>
          <p:cNvSpPr txBox="1"/>
          <p:nvPr>
            <p:ph type="title"/>
          </p:nvPr>
        </p:nvSpPr>
        <p:spPr>
          <a:xfrm>
            <a:off x="176050" y="175950"/>
            <a:ext cx="9843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700"/>
              <a:t>Pre-flight Calibration Workshop</a:t>
            </a:r>
            <a:endParaRPr sz="3700"/>
          </a:p>
        </p:txBody>
      </p:sp>
      <p:sp>
        <p:nvSpPr>
          <p:cNvPr id="135" name="Google Shape;135;p9"/>
          <p:cNvSpPr txBox="1"/>
          <p:nvPr/>
        </p:nvSpPr>
        <p:spPr>
          <a:xfrm>
            <a:off x="1970897" y="1174126"/>
            <a:ext cx="859882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70C0"/>
                </a:solidFill>
                <a:latin typeface="Arial"/>
                <a:ea typeface="Arial"/>
                <a:cs typeface="Arial"/>
                <a:sym typeface="Arial"/>
              </a:rPr>
              <a:t>https://atpi.eventsair.com/pre-flight-calibration-workshop</a:t>
            </a:r>
            <a:r>
              <a:rPr b="0" i="0" lang="en-GB" sz="1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36" name="Google Shape;136;p9"/>
          <p:cNvSpPr txBox="1"/>
          <p:nvPr/>
        </p:nvSpPr>
        <p:spPr>
          <a:xfrm>
            <a:off x="6514011" y="5530741"/>
            <a:ext cx="5834741"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rgbClr val="0070C0"/>
                </a:solidFill>
                <a:latin typeface="Arial"/>
                <a:ea typeface="Arial"/>
                <a:cs typeface="Arial"/>
                <a:sym typeface="Arial"/>
              </a:rPr>
              <a:t>Organising Committee – CEOS/GSICS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rgbClr val="0070C0"/>
                </a:solidFill>
                <a:latin typeface="Arial"/>
                <a:ea typeface="Arial"/>
                <a:cs typeface="Arial"/>
                <a:sym typeface="Arial"/>
              </a:rPr>
              <a:t>Scientific committee – 29 scientists well distributed internationally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70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GB" sz="1400" u="none" cap="none" strike="noStrike">
                <a:solidFill>
                  <a:srgbClr val="0070C0"/>
                </a:solidFill>
                <a:latin typeface="Arial"/>
                <a:ea typeface="Arial"/>
                <a:cs typeface="Arial"/>
                <a:sym typeface="Arial"/>
              </a:rPr>
              <a:t>More than 160 registrations (in person)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 name="Google Shape;137;p9"/>
          <p:cNvPicPr preferRelativeResize="0"/>
          <p:nvPr/>
        </p:nvPicPr>
        <p:blipFill rotWithShape="1">
          <a:blip r:embed="rId3">
            <a:alphaModFix/>
          </a:blip>
          <a:srcRect b="0" l="0" r="0" t="0"/>
          <a:stretch/>
        </p:blipFill>
        <p:spPr>
          <a:xfrm>
            <a:off x="7515498" y="1619667"/>
            <a:ext cx="4025674" cy="38272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Philippe Goryl</dc:creator>
</cp:coreProperties>
</file>