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Montserrat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ghrKVzAlulmiQ1C7WREFwN+8w9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1E2F4CC-E425-450A-A6E4-4C35EFFDF251}">
  <a:tblStyle styleId="{11E2F4CC-E425-450A-A6E4-4C35EFFDF251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8E9"/>
          </a:solidFill>
        </a:fill>
      </a:tcStyle>
    </a:wholeTbl>
    <a:band1H>
      <a:tcTxStyle/>
      <a:tcStyle>
        <a:fill>
          <a:solidFill>
            <a:srgbClr val="CCCDD1"/>
          </a:solidFill>
        </a:fill>
      </a:tcStyle>
    </a:band1H>
    <a:band2H>
      <a:tcTxStyle/>
    </a:band2H>
    <a:band1V>
      <a:tcTxStyle/>
      <a:tcStyle>
        <a:fill>
          <a:solidFill>
            <a:srgbClr val="CCCDD1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8F1AA452-D75A-4C3F-8225-41AEC42CA907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CF4F8"/>
          </a:solidFill>
        </a:fill>
      </a:tcStyle>
    </a:wholeTbl>
    <a:band1H>
      <a:tcTxStyle/>
      <a:tcStyle>
        <a:fill>
          <a:solidFill>
            <a:srgbClr val="D6E8F0"/>
          </a:solidFill>
        </a:fill>
      </a:tcStyle>
    </a:band1H>
    <a:band2H>
      <a:tcTxStyle/>
    </a:band2H>
    <a:band1V>
      <a:tcTxStyle/>
      <a:tcStyle>
        <a:fill>
          <a:solidFill>
            <a:srgbClr val="D6E8F0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5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5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5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5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587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4.jpg"/><Relationship Id="rId4" Type="http://schemas.openxmlformats.org/officeDocument/2006/relationships/image" Target="../media/image7.jpg"/><Relationship Id="rId5" Type="http://schemas.openxmlformats.org/officeDocument/2006/relationships/image" Target="../media/image2.png"/><Relationship Id="rId6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3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8" name="Google Shape;1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3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3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22" name="Google Shape;22;p13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23" name="Google Shape;23;p13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4" name="Google Shape;24;p13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1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9" name="Google Shape;29;p1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" name="Google Shape;32;p1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3" name="Google Shape;33;p1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 i="0" sz="18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1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8" name="Google Shape;38;p1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1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</a:pPr>
            <a:r>
              <a:rPr b="1" lang="en-US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 sz="1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3" name="Google Shape;43;p1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16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16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buClr>
                <a:schemeClr val="dk1"/>
              </a:buClr>
              <a:buSzPts val="18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" name="Google Shape;50;p1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2" name="Google Shape;52;p1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7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5" name="Google Shape;55;p17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6" name="Google Shape;56;p1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</a:pPr>
            <a:r>
              <a:rPr b="1" lang="en-US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US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17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</a:pPr>
            <a:r>
              <a:rPr b="1" lang="en-US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 sz="1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1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63" name="Google Shape;63;p1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8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6" name="Google Shape;66;p18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7" name="Google Shape;67;p1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</a:pPr>
            <a:r>
              <a:rPr b="1" lang="en-US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US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1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9" name="Google Shape;69;p18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ontserrat"/>
              <a:buNone/>
            </a:pPr>
            <a:r>
              <a:rPr b="1" lang="en-US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 sz="1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type="title">
  <p:cSld name="TITL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9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9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9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2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/>
          <p:nvPr>
            <p:ph type="ctrTitle"/>
          </p:nvPr>
        </p:nvSpPr>
        <p:spPr>
          <a:xfrm>
            <a:off x="1127448" y="1412776"/>
            <a:ext cx="106572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Arial"/>
              <a:buNone/>
              <a:defRPr b="1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20"/>
          <p:cNvSpPr txBox="1"/>
          <p:nvPr>
            <p:ph idx="1" type="subTitle"/>
          </p:nvPr>
        </p:nvSpPr>
        <p:spPr>
          <a:xfrm>
            <a:off x="1134221" y="2883049"/>
            <a:ext cx="6042000" cy="27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20"/>
          <p:cNvSpPr txBox="1"/>
          <p:nvPr>
            <p:ph idx="10" type="dt"/>
          </p:nvPr>
        </p:nvSpPr>
        <p:spPr>
          <a:xfrm>
            <a:off x="551384" y="6356352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8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12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3" name="Google Shape;13;p12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2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</a:pPr>
            <a:br>
              <a:rPr lang="en-US" sz="50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3600">
                <a:latin typeface="Montserrat"/>
                <a:ea typeface="Montserrat"/>
                <a:cs typeface="Montserrat"/>
                <a:sym typeface="Montserrat"/>
              </a:rPr>
              <a:t>Canadian Ecosystem Extent Demonstrator: </a:t>
            </a:r>
            <a:br>
              <a:rPr lang="en-US" sz="360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36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800">
                <a:latin typeface="Montserrat"/>
                <a:ea typeface="Montserrat"/>
                <a:cs typeface="Montserrat"/>
                <a:sym typeface="Montserrat"/>
              </a:rPr>
              <a:t>Hudson Bay Lowlands - Report on Outcomes and Future Developments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7182953" y="4252800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Jason Duffe, ECCC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2.2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Montreal, Canada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ontserrat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23rd - 24th October, 2024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"/>
          <p:cNvSpPr txBox="1"/>
          <p:nvPr>
            <p:ph idx="1" type="body"/>
          </p:nvPr>
        </p:nvSpPr>
        <p:spPr>
          <a:xfrm>
            <a:off x="348300" y="1080614"/>
            <a:ext cx="5929837" cy="5305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quality &amp; processing issues: </a:t>
            </a:r>
            <a:endParaRPr/>
          </a:p>
          <a:p>
            <a:pPr indent="-342900" lvl="1" marL="800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ENMAP: Images had </a:t>
            </a:r>
            <a:r>
              <a:rPr b="0" i="0" lang="en-US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north-south reflectance gradient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3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lack consistent coverage (spatially &amp; temporally)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42900" lvl="4" marL="8001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makes direct comparison of all sensors challenging</a:t>
            </a:r>
            <a:endParaRPr/>
          </a:p>
          <a:p>
            <a:pPr indent="-342900" lvl="3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Seasonal data is optimal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i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situ 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training and validation data</a:t>
            </a:r>
            <a:endParaRPr/>
          </a:p>
          <a:p>
            <a:pPr indent="-342900" lvl="1" marL="800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 quality &amp; resolution needed</a:t>
            </a:r>
            <a:endParaRPr/>
          </a:p>
          <a:p>
            <a:pPr indent="-342900" lvl="1" marL="800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Limited availability</a:t>
            </a:r>
            <a:endParaRPr/>
          </a:p>
          <a:p>
            <a:pPr indent="-342900" lvl="1" marL="800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IUCN Typology</a:t>
            </a:r>
            <a:endParaRPr/>
          </a:p>
          <a:p>
            <a:pPr indent="-190500" lvl="1" marL="800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0"/>
          <p:cNvSpPr txBox="1"/>
          <p:nvPr>
            <p:ph type="title"/>
          </p:nvPr>
        </p:nvSpPr>
        <p:spPr>
          <a:xfrm>
            <a:off x="348300" y="301612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3400"/>
              <a:t>Ongoing challenges and future efforts</a:t>
            </a:r>
            <a:endParaRPr sz="3400"/>
          </a:p>
        </p:txBody>
      </p:sp>
      <p:pic>
        <p:nvPicPr>
          <p:cNvPr id="173" name="Google Shape;173;p10"/>
          <p:cNvPicPr preferRelativeResize="0"/>
          <p:nvPr/>
        </p:nvPicPr>
        <p:blipFill rotWithShape="1">
          <a:blip r:embed="rId3">
            <a:alphaModFix/>
          </a:blip>
          <a:srcRect b="8762" l="27829" r="1581" t="20190"/>
          <a:stretch/>
        </p:blipFill>
        <p:spPr>
          <a:xfrm>
            <a:off x="6425729" y="1278092"/>
            <a:ext cx="5766271" cy="4605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"/>
          <p:cNvSpPr txBox="1"/>
          <p:nvPr>
            <p:ph idx="1" type="body"/>
          </p:nvPr>
        </p:nvSpPr>
        <p:spPr>
          <a:xfrm>
            <a:off x="348300" y="1080614"/>
            <a:ext cx="11495400" cy="5305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34290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EO Ecosystem Mapping (Extent, Condition, Function) is by vegetation proxy</a:t>
            </a:r>
            <a:endParaRPr sz="2700"/>
          </a:p>
          <a:p>
            <a:pPr indent="-336550" lvl="1" marL="80010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1"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Ecosystems driven by climate, site factors, hydrology, nutrients/substrate, </a:t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34290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 Resolution Bare Earth Model is required for ecosystem mapping &amp; change analysis</a:t>
            </a:r>
            <a:endParaRPr sz="2700"/>
          </a:p>
          <a:p>
            <a:pPr indent="-279400" lvl="1" marL="74295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SAR derived surface models are limiting</a:t>
            </a:r>
            <a:endParaRPr sz="2300"/>
          </a:p>
          <a:p>
            <a:pPr indent="-279400" lvl="1" marL="74295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Processing to remove artifacts needed – AI/ML algorithms </a:t>
            </a:r>
            <a:endParaRPr sz="2300"/>
          </a:p>
          <a:p>
            <a:pPr indent="-336550" lvl="0" marL="34290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Signal to noise ratio is important </a:t>
            </a:r>
            <a:endParaRPr sz="2700"/>
          </a:p>
          <a:p>
            <a:pPr indent="-279400" lvl="1" marL="74295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Calibration</a:t>
            </a:r>
            <a:endParaRPr sz="2300"/>
          </a:p>
          <a:p>
            <a:pPr indent="-279400" lvl="1" marL="74295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Compositing</a:t>
            </a:r>
            <a:endParaRPr sz="2300"/>
          </a:p>
          <a:p>
            <a:pPr indent="-279400" lvl="1" marL="742950" rt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Noise floor</a:t>
            </a:r>
            <a:endParaRPr sz="2300"/>
          </a:p>
          <a:p>
            <a:pPr indent="-336550" lvl="0" marL="34290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Fully polarimetric (quad-pol or pseudo QP) is as good a multi-spectral optical</a:t>
            </a:r>
            <a:endParaRPr sz="2700"/>
          </a:p>
          <a:p>
            <a:pPr indent="-336550" lvl="0" marL="34290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Consistent acquisitions are required for optimal biodiversity results</a:t>
            </a:r>
            <a:endParaRPr sz="2700"/>
          </a:p>
          <a:p>
            <a:pPr indent="-336550" lvl="0" marL="34290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Truly BIG DATA – Compute power becomes limiting</a:t>
            </a:r>
            <a:endParaRPr sz="2700"/>
          </a:p>
          <a:p>
            <a:pPr indent="-336550" lvl="0" marL="34290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Hyperspectral is important – but more work needed to implement research into at-scale products</a:t>
            </a:r>
            <a:endParaRPr sz="2700"/>
          </a:p>
          <a:p>
            <a:pPr indent="-2921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1"/>
          <p:cNvSpPr txBox="1"/>
          <p:nvPr>
            <p:ph type="title"/>
          </p:nvPr>
        </p:nvSpPr>
        <p:spPr>
          <a:xfrm>
            <a:off x="265256" y="390822"/>
            <a:ext cx="9804293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2222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Recommendations from HBL Demonstrator</a:t>
            </a:r>
            <a:b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3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16142" y="3611301"/>
            <a:ext cx="4575858" cy="292302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0" y="3429000"/>
            <a:ext cx="7315200" cy="2359112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Hudson Bay Lowlands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 quarter of the globe’s wetlands, the HBL represents the third largest wetland in the world – 370,000 sq km (4%)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aseline="30000" lang="en-US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en-US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largest peat complex - accumulated over 3+m in certain habitats </a:t>
            </a:r>
            <a:endParaRPr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Undergoing isostatic rebound: 1 to 1.3 meter per 100 years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Subarctic ecoregion with a strong temperature and precipitation gradient – Permafrost in northern areas</a:t>
            </a:r>
            <a:endParaRPr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"/>
          <p:cNvSpPr txBox="1"/>
          <p:nvPr>
            <p:ph type="title"/>
          </p:nvPr>
        </p:nvSpPr>
        <p:spPr>
          <a:xfrm>
            <a:off x="328947" y="194438"/>
            <a:ext cx="11360149" cy="59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Ecosystems &amp; Biodiversity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0" y="1112387"/>
            <a:ext cx="7315200" cy="2359112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Ecosystem Extent</a:t>
            </a:r>
            <a:endParaRPr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Nature-based Climate Solutions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Condition and Function of ecosystems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Connectivity - Habitats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GBF Headline indicator</a:t>
            </a:r>
            <a:endParaRPr/>
          </a:p>
          <a:p>
            <a:pPr indent="-285750" lvl="2" marL="120015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Natural ecosystem &amp; Red list of Ecosystems</a:t>
            </a:r>
            <a:endParaRPr/>
          </a:p>
          <a:p>
            <a:pPr indent="-158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7930130" y="6157670"/>
            <a:ext cx="40529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Photos: Leduc, August 2024</a:t>
            </a:r>
            <a:endParaRPr/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 b="6940" l="6115" r="5146" t="8246"/>
          <a:stretch/>
        </p:blipFill>
        <p:spPr>
          <a:xfrm>
            <a:off x="7616142" y="1112386"/>
            <a:ext cx="4575858" cy="2643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>
            <p:ph idx="1" type="body"/>
          </p:nvPr>
        </p:nvSpPr>
        <p:spPr>
          <a:xfrm>
            <a:off x="243840" y="958509"/>
            <a:ext cx="7534347" cy="4940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 sz="1900">
                <a:latin typeface="Arial"/>
                <a:ea typeface="Arial"/>
                <a:cs typeface="Arial"/>
                <a:sym typeface="Arial"/>
              </a:rPr>
              <a:t>Hudson Bay Lowlands Ecozone</a:t>
            </a:r>
            <a:endParaRPr/>
          </a:p>
          <a:p>
            <a:pPr indent="-457200" lvl="0" marL="457211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1900">
                <a:latin typeface="Arial"/>
                <a:ea typeface="Arial"/>
                <a:cs typeface="Arial"/>
                <a:sym typeface="Arial"/>
              </a:rPr>
              <a:t>Develop standardized mapping approach with machine learning, AI, cloud computing &amp; EO to map ecosystems across HBL</a:t>
            </a:r>
            <a:endParaRPr/>
          </a:p>
          <a:p>
            <a:pPr indent="-457200" lvl="0" marL="457211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Establish ecotypes consistent with </a:t>
            </a:r>
            <a:r>
              <a:rPr b="1"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IUCN 2.0 Typology</a:t>
            </a:r>
            <a:r>
              <a:rPr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i="0"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comprehensive hierarchical classification framework for global ecosystems</a:t>
            </a:r>
            <a:r>
              <a:rPr b="1" i="0"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i="0"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 sz="1900">
                <a:latin typeface="Arial"/>
                <a:ea typeface="Arial"/>
                <a:cs typeface="Arial"/>
                <a:sym typeface="Arial"/>
              </a:rPr>
              <a:t>Wapusk National Park (HBL Demonstrator Site):</a:t>
            </a:r>
            <a:endParaRPr/>
          </a:p>
          <a:p>
            <a:pPr indent="-457200" lvl="0" marL="457211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Determine what CEOS sensors contribute most to the discrimination of ecotypes.</a:t>
            </a:r>
            <a:endParaRPr/>
          </a:p>
          <a:p>
            <a:pPr indent="-457200" lvl="0" marL="457211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Assess current limitations for utilizing datasets in an operational capacity.</a:t>
            </a:r>
            <a:endParaRPr sz="1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"/>
          <p:cNvSpPr txBox="1"/>
          <p:nvPr>
            <p:ph type="title"/>
          </p:nvPr>
        </p:nvSpPr>
        <p:spPr>
          <a:xfrm>
            <a:off x="243840" y="-5598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HBL Demonstrator Objectives</a:t>
            </a:r>
            <a:endParaRPr sz="3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3"/>
          <p:cNvSpPr/>
          <p:nvPr/>
        </p:nvSpPr>
        <p:spPr>
          <a:xfrm flipH="1" rot="10800000">
            <a:off x="3654007" y="2386215"/>
            <a:ext cx="7562633" cy="457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567784" y="1002611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14138" y="1087011"/>
            <a:ext cx="4177862" cy="553910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/>
          <p:nvPr/>
        </p:nvSpPr>
        <p:spPr>
          <a:xfrm>
            <a:off x="7692912" y="1192789"/>
            <a:ext cx="482031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Wapusk National Park, MB, Canada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/>
          <p:nvPr>
            <p:ph type="title"/>
          </p:nvPr>
        </p:nvSpPr>
        <p:spPr>
          <a:xfrm>
            <a:off x="88516" y="19968"/>
            <a:ext cx="9386864" cy="779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2667">
                <a:solidFill>
                  <a:schemeClr val="lt1"/>
                </a:solidFill>
              </a:rPr>
              <a:t>Cross-walking Local Ecotypes to National Ecosystems to Global Ecosystem Typologies</a:t>
            </a:r>
            <a:endParaRPr/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517" y="1082719"/>
            <a:ext cx="5234548" cy="3233493"/>
          </a:xfrm>
          <a:prstGeom prst="rect">
            <a:avLst/>
          </a:prstGeom>
          <a:noFill/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</p:pic>
      <p:pic>
        <p:nvPicPr>
          <p:cNvPr id="116" name="Google Shape;116;p4"/>
          <p:cNvPicPr preferRelativeResize="0"/>
          <p:nvPr/>
        </p:nvPicPr>
        <p:blipFill rotWithShape="1">
          <a:blip r:embed="rId4">
            <a:alphaModFix/>
          </a:blip>
          <a:srcRect b="2685" l="0" r="0" t="0"/>
          <a:stretch/>
        </p:blipFill>
        <p:spPr>
          <a:xfrm>
            <a:off x="3697861" y="2449376"/>
            <a:ext cx="5121399" cy="2717459"/>
          </a:xfrm>
          <a:prstGeom prst="rect">
            <a:avLst/>
          </a:prstGeom>
          <a:noFill/>
          <a:ln>
            <a:noFill/>
          </a:ln>
          <a:effectLst>
            <a:outerShdw blurRad="50800" rotWithShape="0" algn="r" dir="10800000" dist="38100">
              <a:srgbClr val="000000">
                <a:alpha val="40000"/>
              </a:srgbClr>
            </a:outerShdw>
          </a:effectLst>
        </p:spPr>
      </p:pic>
      <p:pic>
        <p:nvPicPr>
          <p:cNvPr id="117" name="Google Shape;117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88863" y="3668445"/>
            <a:ext cx="4490523" cy="2800963"/>
          </a:xfrm>
          <a:prstGeom prst="rect">
            <a:avLst/>
          </a:prstGeom>
          <a:noFill/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</p:pic>
      <p:cxnSp>
        <p:nvCxnSpPr>
          <p:cNvPr id="118" name="Google Shape;118;p4"/>
          <p:cNvCxnSpPr>
            <a:endCxn id="116" idx="2"/>
          </p:cNvCxnSpPr>
          <p:nvPr/>
        </p:nvCxnSpPr>
        <p:spPr>
          <a:xfrm>
            <a:off x="2567360" y="4316335"/>
            <a:ext cx="3691200" cy="850500"/>
          </a:xfrm>
          <a:prstGeom prst="curvedConnector4">
            <a:avLst>
              <a:gd fmla="val 1266" name="adj1"/>
              <a:gd fmla="val 135838" name="adj2"/>
            </a:avLst>
          </a:prstGeom>
          <a:noFill/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9" name="Google Shape;119;p4"/>
          <p:cNvCxnSpPr/>
          <p:nvPr/>
        </p:nvCxnSpPr>
        <p:spPr>
          <a:xfrm flipH="1" rot="-5400000">
            <a:off x="6957455" y="6858000"/>
            <a:ext cx="1219200" cy="1219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0" name="Google Shape;120;p4"/>
          <p:cNvCxnSpPr>
            <a:stCxn id="116" idx="2"/>
            <a:endCxn id="117" idx="2"/>
          </p:cNvCxnSpPr>
          <p:nvPr/>
        </p:nvCxnSpPr>
        <p:spPr>
          <a:xfrm flipH="1" rot="-5400000">
            <a:off x="7295061" y="4130335"/>
            <a:ext cx="1302600" cy="3375600"/>
          </a:xfrm>
          <a:prstGeom prst="curvedConnector3">
            <a:avLst>
              <a:gd fmla="val 123397" name="adj1"/>
            </a:avLst>
          </a:prstGeom>
          <a:noFill/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>
            <p:ph type="title"/>
          </p:nvPr>
        </p:nvSpPr>
        <p:spPr>
          <a:xfrm>
            <a:off x="43738" y="-47933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Data sets &amp; testing scenarios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27" name="Google Shape;127;p5"/>
          <p:cNvGraphicFramePr/>
          <p:nvPr/>
        </p:nvGraphicFramePr>
        <p:xfrm>
          <a:off x="43738" y="20510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{11E2F4CC-E425-450A-A6E4-4C35EFFDF251}</a:tableStyleId>
              </a:tblPr>
              <a:tblGrid>
                <a:gridCol w="1903725"/>
                <a:gridCol w="2291900"/>
                <a:gridCol w="1943825"/>
                <a:gridCol w="2046475"/>
                <a:gridCol w="2046475"/>
                <a:gridCol w="1828750"/>
              </a:tblGrid>
              <a:tr h="1053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Datasets: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ESA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</a:rPr>
                        <a:t>Sentinel 1 &amp; Sentinel 2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CSA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</a:rPr>
                        <a:t>RCM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JAXA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</a:rPr>
                        <a:t>ALOS2-PalSAR2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DLR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</a:rPr>
                        <a:t>ENMAP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DLR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</a:rPr>
                        <a:t>TanDEM-X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316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Classification Methods: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RandomForest (RF), UNET, &amp; Convolutional Neural Network (CNN)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S1 EW -  HH, HV intensity (2022, 2023, 2024 85 Images;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S1 IW – VV VH intensity 2021 20 images (Total S1 105))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S2 Multi-Year Composites &amp; Individual images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30m Compact Pol – RV RH Intensity, mChi Decomp, Stokes Vectors, Polarimetric Parameters (2023  &amp; 2024 – 51 Images)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Dual Polarimetric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Dual pol HH, HV intensity processed (2023 &amp; 2024 28 images)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Fully polarimetric (partial coverage – 33 images)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2 Strips (7 and 4 images – July 2024)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Surface Reflectance 238 bands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12 m X-band DEM – 16 images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Elevation,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Slope, Aspect, Dissection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46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CEOS Data Cube</a:t>
                      </a:r>
                      <a:endParaRPr/>
                    </a:p>
                  </a:txBody>
                  <a:tcPr marT="45725" marB="45725" marR="91450" marL="91450"/>
                </a:tc>
                <a:tc grid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Sentinel 2 - Spring, Summer, Fall Composite Bands + NDVI &amp; EVI</a:t>
                      </a:r>
                      <a:endParaRPr/>
                    </a:p>
                  </a:txBody>
                  <a:tcPr marT="45725" marB="45725" marR="91450" marL="91450"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 hMerge="1"/>
                <a:tc hMerge="1"/>
                <a:tc hMerge="1"/>
                <a:tc hMerge="1"/>
              </a:tr>
            </a:tbl>
          </a:graphicData>
        </a:graphic>
      </p:graphicFrame>
      <p:sp>
        <p:nvSpPr>
          <p:cNvPr id="128" name="Google Shape;128;p5"/>
          <p:cNvSpPr txBox="1"/>
          <p:nvPr/>
        </p:nvSpPr>
        <p:spPr>
          <a:xfrm>
            <a:off x="287868" y="1127724"/>
            <a:ext cx="992857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EO data has been received and/or accessed &amp; processed throughout 2024 with the latest data sets coming Summer 2024. </a:t>
            </a:r>
            <a:endParaRPr/>
          </a:p>
          <a:p>
            <a:pPr indent="-158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/>
          <p:nvPr>
            <p:ph type="title"/>
          </p:nvPr>
        </p:nvSpPr>
        <p:spPr>
          <a:xfrm>
            <a:off x="182473" y="121101"/>
            <a:ext cx="9596136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AI for Ecosystem Mapping of the Hudson Bay Lowlands</a:t>
            </a:r>
            <a:endParaRPr sz="2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6"/>
          <p:cNvSpPr txBox="1"/>
          <p:nvPr>
            <p:ph idx="1" type="body"/>
          </p:nvPr>
        </p:nvSpPr>
        <p:spPr>
          <a:xfrm>
            <a:off x="377984" y="1903044"/>
            <a:ext cx="8032848" cy="37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have successfully implemented RandomForest (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RF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Convolutional Neural Networks (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CNN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and the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U-Net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architecture for classification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Additionally, we deployed machine learning algorithms to perform similar classifications on cloud platforms within the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CEOS Analytical Laboratory (CAL)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67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35" name="Google Shape;135;p6"/>
          <p:cNvSpPr txBox="1"/>
          <p:nvPr/>
        </p:nvSpPr>
        <p:spPr>
          <a:xfrm>
            <a:off x="9200993" y="1192467"/>
            <a:ext cx="2939816" cy="240061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49C90"/>
                </a:solidFill>
                <a:latin typeface="Arial"/>
                <a:ea typeface="Arial"/>
                <a:cs typeface="Arial"/>
                <a:sym typeface="Arial"/>
              </a:rPr>
              <a:t>‘The primary difference between machine learning &amp; deep learning is how each algorithm learns and how much data each type of algorithm uses.’</a:t>
            </a:r>
            <a:endParaRPr sz="2000">
              <a:solidFill>
                <a:srgbClr val="249C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6"/>
          <p:cNvSpPr txBox="1"/>
          <p:nvPr/>
        </p:nvSpPr>
        <p:spPr>
          <a:xfrm>
            <a:off x="489192" y="1048599"/>
            <a:ext cx="8136400" cy="8002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Employing various machine learning/deep learning algorithms for the purpose of ecosystem classification.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051" y="4002007"/>
            <a:ext cx="11894332" cy="185133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6"/>
          <p:cNvSpPr txBox="1"/>
          <p:nvPr/>
        </p:nvSpPr>
        <p:spPr>
          <a:xfrm>
            <a:off x="9298680" y="4085967"/>
            <a:ext cx="2541373" cy="297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U-NET Architecture: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EO extents &amp; field surveying</a:t>
            </a:r>
            <a:endParaRPr/>
          </a:p>
        </p:txBody>
      </p:sp>
      <p:pic>
        <p:nvPicPr>
          <p:cNvPr id="144" name="Google Shape;144;p7"/>
          <p:cNvPicPr preferRelativeResize="0"/>
          <p:nvPr/>
        </p:nvPicPr>
        <p:blipFill rotWithShape="1">
          <a:blip r:embed="rId3">
            <a:alphaModFix/>
          </a:blip>
          <a:srcRect b="1857" l="0" r="0" t="0"/>
          <a:stretch/>
        </p:blipFill>
        <p:spPr>
          <a:xfrm>
            <a:off x="126338" y="1020257"/>
            <a:ext cx="4260606" cy="5464628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7"/>
          <p:cNvSpPr txBox="1"/>
          <p:nvPr/>
        </p:nvSpPr>
        <p:spPr>
          <a:xfrm>
            <a:off x="-151658" y="2120949"/>
            <a:ext cx="45386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EO Data Extents</a:t>
            </a:r>
            <a:endParaRPr/>
          </a:p>
        </p:txBody>
      </p:sp>
      <p:sp>
        <p:nvSpPr>
          <p:cNvPr id="146" name="Google Shape;146;p7"/>
          <p:cNvSpPr txBox="1"/>
          <p:nvPr/>
        </p:nvSpPr>
        <p:spPr>
          <a:xfrm>
            <a:off x="4278084" y="1182231"/>
            <a:ext cx="2782077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Sentinel 1 (</a:t>
            </a:r>
            <a:r>
              <a:rPr lang="en-US" sz="1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yellow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had the largest spatial and temporal coverage (105 dates of images due to orbit overlap)</a:t>
            </a:r>
            <a:endParaRPr/>
          </a:p>
          <a:p>
            <a:pPr indent="-1127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EnMAP (</a:t>
            </a:r>
            <a:r>
              <a:rPr lang="en-US" sz="1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green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has the smallest spatial coverage and least temporal coverage (2 concurrent July dates)</a:t>
            </a:r>
            <a:endParaRPr/>
          </a:p>
          <a:p>
            <a:pPr indent="-1127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4313" lvl="0" marL="214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RCM (</a:t>
            </a:r>
            <a:r>
              <a:rPr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red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&amp; ALOS-2 PalSAR-2 (</a:t>
            </a:r>
            <a:r>
              <a:rPr lang="en-US" sz="16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blue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had different acquisitions temporally and spatially but full coverage of Wapusk was obtained several times throughout the growing season by both systems </a:t>
            </a:r>
            <a:endParaRPr/>
          </a:p>
        </p:txBody>
      </p:sp>
      <p:sp>
        <p:nvSpPr>
          <p:cNvPr id="147" name="Google Shape;147;p7"/>
          <p:cNvSpPr txBox="1"/>
          <p:nvPr/>
        </p:nvSpPr>
        <p:spPr>
          <a:xfrm>
            <a:off x="7188862" y="5284556"/>
            <a:ext cx="48768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Field campaigns completed 2024 in Hudson Bay Lowlands using </a:t>
            </a: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helicopter transects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air calls &amp; ground plot sampling to supplement older field data.</a:t>
            </a:r>
            <a:endParaRPr/>
          </a:p>
        </p:txBody>
      </p:sp>
      <p:pic>
        <p:nvPicPr>
          <p:cNvPr id="148" name="Google Shape;14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73597" y="1020257"/>
            <a:ext cx="3381167" cy="4375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map of a land with different colored areas&#10;&#10;Description automatically generated with medium confidence" id="154" name="Google Shape;15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86960" y="1025332"/>
            <a:ext cx="4177131" cy="540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8"/>
          <p:cNvSpPr txBox="1"/>
          <p:nvPr>
            <p:ph type="title"/>
          </p:nvPr>
        </p:nvSpPr>
        <p:spPr>
          <a:xfrm>
            <a:off x="132504" y="0"/>
            <a:ext cx="10415753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3400"/>
              <a:t>Outcomes Combined EO datasets: Overall Accuracies</a:t>
            </a:r>
            <a:endParaRPr sz="3400"/>
          </a:p>
        </p:txBody>
      </p:sp>
      <p:graphicFrame>
        <p:nvGraphicFramePr>
          <p:cNvPr id="156" name="Google Shape;156;p8"/>
          <p:cNvGraphicFramePr/>
          <p:nvPr/>
        </p:nvGraphicFramePr>
        <p:xfrm>
          <a:off x="339332" y="215846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{11E2F4CC-E425-450A-A6E4-4C35EFFDF251}</a:tableStyleId>
              </a:tblPr>
              <a:tblGrid>
                <a:gridCol w="2022875"/>
                <a:gridCol w="1284525"/>
                <a:gridCol w="1643750"/>
                <a:gridCol w="1251850"/>
              </a:tblGrid>
              <a:tr h="701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EO Combinations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Overall Accuracies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Best Ecosystem Classes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Worst Ecosystem Class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S1, S2, RCM, ALOS, EnMAP, TanDEM-X, RCM - (‘Kitchen Sink’)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81%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Bare, water, coastal marshes, upland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Treed bog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S1, RCM, ALOS-2 PalSAR-2 (SAR Only)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76%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Bare, water, treed bog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Swamp (treed/shrub)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S2, RCM, ALOS-2 PalSAR-2 (SAR &amp; Optical minimized – CEOS cube)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80%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Bare, water, treed fen, upland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Treed bog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57" name="Google Shape;157;p8"/>
          <p:cNvSpPr txBox="1"/>
          <p:nvPr/>
        </p:nvSpPr>
        <p:spPr>
          <a:xfrm>
            <a:off x="186547" y="1230094"/>
            <a:ext cx="731332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Combining data types (e.g. optical and SAR or different SAR frequencies) improved overall class accuracies</a:t>
            </a:r>
            <a:endParaRPr/>
          </a:p>
        </p:txBody>
      </p:sp>
      <p:sp>
        <p:nvSpPr>
          <p:cNvPr id="158" name="Google Shape;158;p8"/>
          <p:cNvSpPr txBox="1"/>
          <p:nvPr/>
        </p:nvSpPr>
        <p:spPr>
          <a:xfrm>
            <a:off x="7312577" y="6164715"/>
            <a:ext cx="453860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Wapusk NP 2024  Ecotype Classification</a:t>
            </a:r>
            <a:endParaRPr/>
          </a:p>
        </p:txBody>
      </p:sp>
      <p:sp>
        <p:nvSpPr>
          <p:cNvPr id="159" name="Google Shape;159;p8"/>
          <p:cNvSpPr txBox="1"/>
          <p:nvPr/>
        </p:nvSpPr>
        <p:spPr>
          <a:xfrm>
            <a:off x="427909" y="5518384"/>
            <a:ext cx="614615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individual EO type data stacks -  o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verall classification 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ccurac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ies range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54-7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%.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 txBox="1"/>
          <p:nvPr>
            <p:ph type="title"/>
          </p:nvPr>
        </p:nvSpPr>
        <p:spPr>
          <a:xfrm>
            <a:off x="0" y="0"/>
            <a:ext cx="9386864" cy="779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3600"/>
              <a:t>Outcomes Combined EO: </a:t>
            </a:r>
            <a:br>
              <a:rPr lang="en-US" sz="3600"/>
            </a:br>
            <a:r>
              <a:rPr lang="en-US" sz="3600"/>
              <a:t>EO Feature contributions</a:t>
            </a:r>
            <a:endParaRPr sz="3600"/>
          </a:p>
        </p:txBody>
      </p:sp>
      <p:sp>
        <p:nvSpPr>
          <p:cNvPr id="165" name="Google Shape;165;p9"/>
          <p:cNvSpPr txBox="1"/>
          <p:nvPr>
            <p:ph idx="1" type="body"/>
          </p:nvPr>
        </p:nvSpPr>
        <p:spPr>
          <a:xfrm>
            <a:off x="-21392" y="953404"/>
            <a:ext cx="5660192" cy="4427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0640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Feature importance testing using ‘Conditional Permutation Importance’ ranking  </a:t>
            </a:r>
            <a:endParaRPr/>
          </a:p>
          <a:p>
            <a:pPr indent="-40640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For optical imagery (Sentinel-2 &amp; EnMAP) the blue, red, red edge, and NIR bands were the highest contributing features from spring and summer imagery</a:t>
            </a:r>
            <a:endParaRPr/>
          </a:p>
          <a:p>
            <a:pPr indent="-40640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For SAR imagery (ALOS-2 PalSAR-2, RCM &amp; Sentinel 1) HH intensity consistently was the highest contributing feature no matter the frequency (C-band or L-band) and typically were from spring and late summer/ fall imagery</a:t>
            </a:r>
            <a:endParaRPr/>
          </a:p>
          <a:p>
            <a:pPr indent="0" lvl="0" marL="50799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6" name="Google Shape;166;p9"/>
          <p:cNvGraphicFramePr/>
          <p:nvPr/>
        </p:nvGraphicFramePr>
        <p:xfrm>
          <a:off x="6609525" y="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{8F1AA452-D75A-4C3F-8225-41AEC42CA907}</a:tableStyleId>
              </a:tblPr>
              <a:tblGrid>
                <a:gridCol w="1011175"/>
                <a:gridCol w="4571300"/>
              </a:tblGrid>
              <a:tr h="248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Rank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975" marB="0" marR="6975" marL="69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Feature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975" marB="0" marR="6975" marL="6975" anchor="b"/>
                </a:tc>
              </a:tr>
              <a:tr h="321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1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975" marB="0" marR="6975" marL="69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TanDEM-X 12 m Elevation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975" marB="0" marR="6975" marL="6975" anchor="b"/>
                </a:tc>
              </a:tr>
              <a:tr h="248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2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975" marB="0" marR="6975" marL="69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ALOS-2 PalSAR-2 July 5, 2024 HH Intensity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975" marB="0" marR="6975" marL="6975" anchor="b"/>
                </a:tc>
              </a:tr>
              <a:tr h="248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3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975" marB="0" marR="6975" marL="69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S2 Coastal Blue 60 m Summer Composite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975" marB="0" marR="6975" marL="6975" anchor="b"/>
                </a:tc>
              </a:tr>
              <a:tr h="248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4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975" marB="0" marR="6975" marL="69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ALOS-2 PalSAR-2 July 5, 2024 HV Intensity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975" marB="0" marR="6975" marL="6975" anchor="b"/>
                </a:tc>
              </a:tr>
              <a:tr h="248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5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975" marB="0" marR="6975" marL="69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S1 August 8, 2022 HH Intensity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975" marB="0" marR="6975" marL="6975" anchor="b"/>
                </a:tc>
              </a:tr>
              <a:tr h="248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6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975" marB="0" marR="6975" marL="69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S1 August 27, 2022 HH Intensity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975" marB="0" marR="6975" marL="6975" anchor="b"/>
                </a:tc>
              </a:tr>
              <a:tr h="248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975" marB="0" marR="6975" marL="69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S2 NIR 10 m Spring Composite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975" marB="0" marR="6975" marL="6975" anchor="b"/>
                </a:tc>
              </a:tr>
              <a:tr h="248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8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975" marB="0" marR="6975" marL="69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S2 RED 10 m Spring Composite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975" marB="0" marR="6975" marL="6975" anchor="b"/>
                </a:tc>
              </a:tr>
              <a:tr h="248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9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975" marB="0" marR="6975" marL="69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S1 October 14, 2022 HH Intensity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975" marB="0" marR="6975" marL="6975" anchor="b"/>
                </a:tc>
              </a:tr>
              <a:tr h="248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10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975" marB="0" marR="6975" marL="69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S2 NIR 20 m Summer Composite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975" marB="0" marR="6975" marL="6975" anchor="b"/>
                </a:tc>
              </a:tr>
              <a:tr h="248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11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975" marB="0" marR="6975" marL="69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RCM 30m CP August 15, 2023 RV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975" marB="0" marR="6975" marL="6975" anchor="b"/>
                </a:tc>
              </a:tr>
              <a:tr h="248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12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975" marB="0" marR="6975" marL="69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S2 Red Edge 1 20 m Summer Composite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975" marB="0" marR="6975" marL="6975" anchor="b"/>
                </a:tc>
              </a:tr>
              <a:tr h="248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13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975" marB="0" marR="6975" marL="69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S2 NIR 20 m Spring Composite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975" marB="0" marR="6975" marL="6975" anchor="b"/>
                </a:tc>
              </a:tr>
              <a:tr h="248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14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975" marB="0" marR="6975" marL="69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ENMAP July 23, 2024 2437 nm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975" marB="0" marR="6975" marL="6975" anchor="b"/>
                </a:tc>
              </a:tr>
              <a:tr h="248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15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975" marB="0" marR="6975" marL="69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ENMAP July 23, 2024 616 nm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975" marB="0" marR="6975" marL="6975" anchor="b"/>
                </a:tc>
              </a:tr>
              <a:tr h="248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16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975" marB="0" marR="6975" marL="69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S2 Red Edge 1 20 m Spring Composite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975" marB="0" marR="6975" marL="6975" anchor="b"/>
                </a:tc>
              </a:tr>
              <a:tr h="248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17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975" marB="0" marR="6975" marL="69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S1 September 15, 2023 HV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975" marB="0" marR="6975" marL="6975" anchor="b"/>
                </a:tc>
              </a:tr>
              <a:tr h="248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18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975" marB="0" marR="6975" marL="69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RCM 30m CP August 6, 2024 Stokes 3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975" marB="0" marR="6975" marL="6975" anchor="b"/>
                </a:tc>
              </a:tr>
              <a:tr h="248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19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975" marB="0" marR="6975" marL="69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RCM 30m CP May 22, 2023 Stokes 1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975" marB="0" marR="6975" marL="6975" anchor="b"/>
                </a:tc>
              </a:tr>
              <a:tr h="248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20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975" marB="0" marR="6975" marL="69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S1 August 4, 2024  HH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975" marB="0" marR="6975" marL="6975" anchor="b"/>
                </a:tc>
              </a:tr>
              <a:tr h="248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21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975" marB="0" marR="6975" marL="69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ENMAP July 23, 2024 647 nm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975" marB="0" marR="6975" marL="6975" anchor="b"/>
                </a:tc>
              </a:tr>
              <a:tr h="248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22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975" marB="0" marR="6975" marL="69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S2 Blue 10 m Spring Composite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975" marB="0" marR="6975" marL="6975" anchor="b"/>
                </a:tc>
              </a:tr>
              <a:tr h="248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23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975" marB="0" marR="6975" marL="69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ENMAP July 23, 2024 482 nm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975" marB="0" marR="6975" marL="6975" anchor="b"/>
                </a:tc>
              </a:tr>
              <a:tr h="248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24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975" marB="0" marR="6975" marL="69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ENMAP July 23, 2024 622 nm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975" marB="0" marR="6975" marL="6975" anchor="b"/>
                </a:tc>
              </a:tr>
              <a:tr h="248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25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975" marB="0" marR="6975" marL="697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/>
                        <a:t>S1 August 27, 2023 HV Intensity</a:t>
                      </a:r>
                      <a:endParaRPr b="0" i="0" sz="15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975" marB="0" marR="6975" marL="6975" anchor="b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2024-10-17T13:53:01Z</dcterms:created>
  <dc:creator>Laura Dingle-Robertson</dc:creator>
</cp:coreProperties>
</file>