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Roboto Medium"/>
      <p:regular r:id="rId10"/>
      <p:bold r:id="rId11"/>
      <p:italic r:id="rId12"/>
      <p:boldItalic r:id="rId13"/>
    </p:embeddedFont>
    <p:embeddedFont>
      <p:font typeface="Roboto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font" Target="fonts/RobotoMedium-bold.fntdata"/><Relationship Id="rId10" Type="http://schemas.openxmlformats.org/officeDocument/2006/relationships/font" Target="fonts/RobotoMedium-regular.fntdata"/><Relationship Id="rId21" Type="http://schemas.openxmlformats.org/officeDocument/2006/relationships/font" Target="fonts/Montserrat-boldItalic.fntdata"/><Relationship Id="rId13" Type="http://schemas.openxmlformats.org/officeDocument/2006/relationships/font" Target="fonts/RobotoMedium-boldItalic.fntdata"/><Relationship Id="rId12" Type="http://schemas.openxmlformats.org/officeDocument/2006/relationships/font" Target="fonts/Roboto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975d8e1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0975d8e14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975d8e149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975d8e14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0975d8e1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30975d8e149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s.org/document_management/Meetings/Plenary/37/Supporting%20Documents/CSA%20CEOS%20Chair%20Priorities%202024%20v1.0%20_7%20November%202023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65575" y="501025"/>
            <a:ext cx="9376800" cy="3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300"/>
              <a:t>2024 CEOS Chair Biodiversity Theme</a:t>
            </a:r>
            <a:r>
              <a:rPr lang="en-GB" sz="6400"/>
              <a:t> </a:t>
            </a:r>
            <a:r>
              <a:rPr i="1" lang="en-GB" sz="5100"/>
              <a:t>Overview &amp; Outcomes</a:t>
            </a:r>
            <a:endParaRPr i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Eric Laliberté, CSA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Montreal, Canada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October,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9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Biodiversity is a </a:t>
            </a:r>
            <a:r>
              <a:rPr lang="en-GB" sz="2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national priority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Canada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Alongside the Global Biodiversity Framework (</a:t>
            </a:r>
            <a:r>
              <a:rPr lang="en-GB" sz="2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GBF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 adoption in 2022, CEOS established the </a:t>
            </a:r>
            <a:r>
              <a:rPr lang="en-GB" sz="2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Ecosystem Extent Task Team (EETT)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EETT seeks 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assess the utility of space-based observations for mapping Ecosystem Extent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CSA CEOS Chair term began at the same time as the delivery of the </a:t>
            </a:r>
            <a:r>
              <a:rPr lang="en-GB" sz="2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EETT white paper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</a:t>
            </a: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</a:t>
            </a:r>
            <a:endParaRPr sz="2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600"/>
              <a:buFont typeface="Montserrat"/>
              <a:buChar char="❖"/>
            </a:pPr>
            <a:r>
              <a:rPr lang="en-GB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co-location of CSA and UN CBD provided an opportunity for closer engagement</a:t>
            </a:r>
            <a:endParaRPr sz="26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125475" y="134700"/>
            <a:ext cx="919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CSA headline theme: Biodiversity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Biodiversity Priorities</a:t>
            </a:r>
            <a:endParaRPr/>
          </a:p>
        </p:txBody>
      </p:sp>
      <p:grpSp>
        <p:nvGrpSpPr>
          <p:cNvPr id="79" name="Google Shape;79;p9"/>
          <p:cNvGrpSpPr/>
          <p:nvPr/>
        </p:nvGrpSpPr>
        <p:grpSpPr>
          <a:xfrm>
            <a:off x="116675" y="1764125"/>
            <a:ext cx="10956104" cy="1601691"/>
            <a:chOff x="93164" y="1323155"/>
            <a:chExt cx="7918548" cy="731700"/>
          </a:xfrm>
        </p:grpSpPr>
        <p:sp>
          <p:nvSpPr>
            <p:cNvPr id="80" name="Google Shape;80;p9"/>
            <p:cNvSpPr txBox="1"/>
            <p:nvPr/>
          </p:nvSpPr>
          <p:spPr>
            <a:xfrm>
              <a:off x="93164" y="1373361"/>
              <a:ext cx="20568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900">
                  <a:solidFill>
                    <a:srgbClr val="08563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</a:t>
              </a: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Priority #1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(Internal)</a:t>
              </a:r>
              <a:endParaRPr sz="26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2242412" y="1323155"/>
              <a:ext cx="57693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9"/>
            <p:cNvSpPr txBox="1"/>
            <p:nvPr/>
          </p:nvSpPr>
          <p:spPr>
            <a:xfrm>
              <a:off x="2406947" y="1407440"/>
              <a:ext cx="5475000" cy="57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Exploring a Post-2024 Strategy for CEOS and Biodiversity</a:t>
              </a:r>
              <a:endParaRPr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oogle Shape;83;p9"/>
          <p:cNvGrpSpPr/>
          <p:nvPr/>
        </p:nvGrpSpPr>
        <p:grpSpPr>
          <a:xfrm>
            <a:off x="0" y="3824800"/>
            <a:ext cx="11072461" cy="1601691"/>
            <a:chOff x="7" y="2207524"/>
            <a:chExt cx="7687074" cy="731700"/>
          </a:xfrm>
        </p:grpSpPr>
        <p:sp>
          <p:nvSpPr>
            <p:cNvPr id="84" name="Google Shape;84;p9"/>
            <p:cNvSpPr txBox="1"/>
            <p:nvPr/>
          </p:nvSpPr>
          <p:spPr>
            <a:xfrm>
              <a:off x="7" y="2257729"/>
              <a:ext cx="2155500" cy="62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Priority #2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indent="0" lvl="0" marL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(External)</a:t>
              </a:r>
              <a:r>
                <a:rPr lang="en-GB" sz="3900">
                  <a:solidFill>
                    <a:schemeClr val="accen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</a:t>
              </a:r>
              <a:endParaRPr sz="390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2155381" y="2207524"/>
              <a:ext cx="5531700" cy="731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9"/>
            <p:cNvSpPr txBox="1"/>
            <p:nvPr/>
          </p:nvSpPr>
          <p:spPr>
            <a:xfrm>
              <a:off x="2244279" y="2414102"/>
              <a:ext cx="54426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Increase Policy Footing and Linkages to the Biodiversity Community</a:t>
              </a:r>
              <a:endParaRPr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7" name="Google Shape;87;p9"/>
          <p:cNvSpPr txBox="1"/>
          <p:nvPr/>
        </p:nvSpPr>
        <p:spPr>
          <a:xfrm>
            <a:off x="6972300" y="5772150"/>
            <a:ext cx="56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/>
              <a:t>Paper available </a:t>
            </a:r>
            <a:r>
              <a:rPr b="1" lang="en-GB" sz="2300" u="sng">
                <a:solidFill>
                  <a:schemeClr val="hlink"/>
                </a:solidFill>
                <a:hlinkClick r:id="rId3"/>
              </a:rPr>
              <a:t>here</a:t>
            </a:r>
            <a:endParaRPr b="1"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/>
        </p:nvSpPr>
        <p:spPr>
          <a:xfrm>
            <a:off x="336130" y="1259507"/>
            <a:ext cx="11112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CSA CEOS Chair Team explored a </a:t>
            </a: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long-term CEOS response to biodiversity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by: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Working with the </a:t>
            </a:r>
            <a:r>
              <a:rPr lang="en-GB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Ecosystem Extent Task Team (EETT)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implement their white paper, recommendations, and demonstrators.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Identify potential </a:t>
            </a:r>
            <a:r>
              <a:rPr lang="en-GB" sz="21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future CEOS Work Plan tasks</a:t>
            </a: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on biodiversity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Achieve a strong understanding of CEOS Agencies’ biodiversity activities, datasets, and investments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 the appropriate organisational structure for any continued effort on biodiversity in CEOS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156950" y="50800"/>
            <a:ext cx="823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Priority #1: Exploring a Post-2024 Strategy for CEOS and Biodiversity</a:t>
            </a:r>
            <a:endParaRPr sz="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/>
          <p:nvPr/>
        </p:nvSpPr>
        <p:spPr>
          <a:xfrm>
            <a:off x="402450" y="1453700"/>
            <a:ext cx="11387100" cy="44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Engagement with biodiversity community and key stakeholders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included: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Reflecting on the 2018 </a:t>
            </a:r>
            <a:r>
              <a:rPr lang="en-GB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CBD letter to CEOS</a:t>
            </a:r>
            <a:endParaRPr sz="19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Establishment of </a:t>
            </a:r>
            <a:r>
              <a:rPr lang="en-GB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formal ties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between </a:t>
            </a:r>
            <a:r>
              <a:rPr lang="en-GB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international biodiversity actors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Raising the profile and promoting CEOS in the biodiversity community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amongst policymakers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19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Increase the visibility of EO’s potential contribution</a:t>
            </a:r>
            <a:r>
              <a:rPr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biodiversity and the Global Biodiversity Framework (GBF).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1"/>
                </a:solidFill>
              </a:rPr>
              <a:t>Suggested actions:</a:t>
            </a:r>
            <a:endParaRPr b="1" sz="20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</a:rPr>
              <a:t>Review and refine the Joint Dialogue takeaways into concrete actions</a:t>
            </a:r>
            <a:endParaRPr sz="20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</a:rPr>
              <a:t>Refine, if needed, the areas of collaboration as discussions progress</a:t>
            </a:r>
            <a:endParaRPr sz="20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</a:rPr>
              <a:t>Establish and test engagement mechanisms for regular exchange of information </a:t>
            </a:r>
            <a:endParaRPr sz="20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GB" sz="2000">
                <a:solidFill>
                  <a:schemeClr val="dk1"/>
                </a:solidFill>
              </a:rPr>
              <a:t>Define interfaces between different activities and tools and associated responsibilities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156950" y="50800"/>
            <a:ext cx="823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Priority #2: Increase Policy Footing and Linkages to the Biodiversity Community</a:t>
            </a:r>
            <a:endParaRPr sz="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