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Montserra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jYXeShYi8CbCjRe7+KS9TRfVmE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 Target="slides/slide1.xml"/><Relationship Id="rId19" Type="http://schemas.openxmlformats.org/officeDocument/2006/relationships/font" Target="fonts/Montserrat-boldItalic.fntdata"/><Relationship Id="rId6" Type="http://schemas.openxmlformats.org/officeDocument/2006/relationships/slide" Target="slides/slide2.xml"/><Relationship Id="rId18"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1. Agriculture and Food Security, 2. Land and Water Sustainability, 3. Ecosystems, Biodiversity and Carbon Management, 4. Weather, Hazard and Disaster Resilience, 5. Climate, Energy, and Urbanization 6. One Health – Cross cutting: 1. Equity and Inclusion, 2. Open Data, Open Knowledge, and Infrastructure</a:t>
            </a:r>
            <a:endParaRPr/>
          </a:p>
        </p:txBody>
      </p:sp>
      <p:sp>
        <p:nvSpPr>
          <p:cNvPr id="176" name="Google Shape;17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4"/>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4"/>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4"/>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4"/>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4"/>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4"/>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38th CEOS Plenary, 23 - 24 October, 2024</a:t>
            </a:r>
            <a:endParaRPr b="1" i="0" sz="1400" u="none" cap="none" strike="noStrike">
              <a:solidFill>
                <a:schemeClr val="accent1"/>
              </a:solidFill>
              <a:latin typeface="Montserrat"/>
              <a:ea typeface="Montserrat"/>
              <a:cs typeface="Montserrat"/>
              <a:sym typeface="Montserrat"/>
            </a:endParaRPr>
          </a:p>
        </p:txBody>
      </p:sp>
      <p:sp>
        <p:nvSpPr>
          <p:cNvPr id="29" name="Google Shape;29;p1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6"/>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6"/>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38th CEOS Plenary, 23 - 24 October,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38th CEOS Plenary, 23 - 24 October,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8"/>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8"/>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38th CEOS Plenary, 23 - 24 October,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3"/>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3"/>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earthobservations.org/storage/app/media/documents/Events/GEO-Week-2023/GEO%20Post%202025%20Strategy%20Summary.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49" y="175950"/>
            <a:ext cx="9659929"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CEOS Plenary 2024</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3600">
                <a:latin typeface="Montserrat"/>
                <a:ea typeface="Montserrat"/>
                <a:cs typeface="Montserrat"/>
                <a:sym typeface="Montserrat"/>
              </a:rPr>
              <a:t>CEOS Executive Officer </a:t>
            </a:r>
            <a:br>
              <a:rPr i="1" lang="en-GB" sz="3600">
                <a:latin typeface="Montserrat"/>
                <a:ea typeface="Montserrat"/>
                <a:cs typeface="Montserrat"/>
                <a:sym typeface="Montserrat"/>
              </a:rPr>
            </a:br>
            <a:r>
              <a:rPr i="1" lang="en-GB" sz="3600">
                <a:latin typeface="Montserrat"/>
                <a:ea typeface="Montserrat"/>
                <a:cs typeface="Montserrat"/>
                <a:sym typeface="Montserrat"/>
              </a:rPr>
              <a:t>(CEO) Report</a:t>
            </a:r>
            <a:endParaRPr i="1" sz="3600">
              <a:latin typeface="Montserrat"/>
              <a:ea typeface="Montserrat"/>
              <a:cs typeface="Montserrat"/>
              <a:sym typeface="Montserrat"/>
            </a:endParaRPr>
          </a:p>
        </p:txBody>
      </p:sp>
      <p:sp>
        <p:nvSpPr>
          <p:cNvPr id="67" name="Google Shape;67;p1"/>
          <p:cNvSpPr/>
          <p:nvPr/>
        </p:nvSpPr>
        <p:spPr>
          <a:xfrm>
            <a:off x="7617204" y="4252800"/>
            <a:ext cx="4574796"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000"/>
              <a:buFont typeface="Arial"/>
              <a:buNone/>
            </a:pPr>
            <a:r>
              <a:rPr b="1" i="0" lang="en-GB" sz="2000" u="none" cap="none" strike="noStrike">
                <a:solidFill>
                  <a:schemeClr val="accent1"/>
                </a:solidFill>
                <a:latin typeface="Montserrat"/>
                <a:ea typeface="Montserrat"/>
                <a:cs typeface="Montserrat"/>
                <a:sym typeface="Montserrat"/>
              </a:rPr>
              <a:t>CEO Team</a:t>
            </a:r>
            <a:endParaRPr b="0" i="0" sz="12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1.3</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38th CEOS Plenary</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Montreal, Canada</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23rd - 24th October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ph type="title"/>
          </p:nvPr>
        </p:nvSpPr>
        <p:spPr>
          <a:xfrm>
            <a:off x="205398" y="8788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solidFill>
                  <a:schemeClr val="lt1"/>
                </a:solidFill>
                <a:latin typeface="Montserrat"/>
                <a:ea typeface="Montserrat"/>
                <a:cs typeface="Montserrat"/>
                <a:sym typeface="Montserrat"/>
              </a:rPr>
              <a:t>Endorsement of </a:t>
            </a:r>
            <a:r>
              <a:rPr lang="en-GB" sz="3200"/>
              <a:t>r</a:t>
            </a:r>
            <a:r>
              <a:rPr lang="en-GB" sz="3200">
                <a:solidFill>
                  <a:schemeClr val="lt1"/>
                </a:solidFill>
                <a:latin typeface="Montserrat"/>
                <a:ea typeface="Montserrat"/>
                <a:cs typeface="Montserrat"/>
                <a:sym typeface="Montserrat"/>
              </a:rPr>
              <a:t>evision to the </a:t>
            </a:r>
            <a:br>
              <a:rPr lang="en-GB" sz="3200">
                <a:solidFill>
                  <a:schemeClr val="lt1"/>
                </a:solidFill>
                <a:latin typeface="Montserrat"/>
                <a:ea typeface="Montserrat"/>
                <a:cs typeface="Montserrat"/>
                <a:sym typeface="Montserrat"/>
              </a:rPr>
            </a:br>
            <a:r>
              <a:rPr lang="en-GB" sz="3200">
                <a:solidFill>
                  <a:schemeClr val="lt1"/>
                </a:solidFill>
                <a:latin typeface="Montserrat"/>
                <a:ea typeface="Montserrat"/>
                <a:cs typeface="Montserrat"/>
                <a:sym typeface="Montserrat"/>
              </a:rPr>
              <a:t>CEOS Strategic Guidance Document </a:t>
            </a:r>
            <a:br>
              <a:rPr lang="en-GB" sz="3200">
                <a:solidFill>
                  <a:schemeClr val="lt1"/>
                </a:solidFill>
                <a:latin typeface="Montserrat"/>
                <a:ea typeface="Montserrat"/>
                <a:cs typeface="Montserrat"/>
                <a:sym typeface="Montserrat"/>
              </a:rPr>
            </a:br>
            <a:endParaRPr sz="3200"/>
          </a:p>
        </p:txBody>
      </p:sp>
      <p:pic>
        <p:nvPicPr>
          <p:cNvPr id="185" name="Google Shape;185;p11"/>
          <p:cNvPicPr preferRelativeResize="0"/>
          <p:nvPr/>
        </p:nvPicPr>
        <p:blipFill rotWithShape="1">
          <a:blip r:embed="rId3">
            <a:alphaModFix/>
          </a:blip>
          <a:srcRect b="0" l="0" r="0" t="0"/>
          <a:stretch/>
        </p:blipFill>
        <p:spPr>
          <a:xfrm>
            <a:off x="7755083" y="1332504"/>
            <a:ext cx="3674629" cy="4746396"/>
          </a:xfrm>
          <a:prstGeom prst="rect">
            <a:avLst/>
          </a:prstGeom>
          <a:noFill/>
          <a:ln>
            <a:noFill/>
          </a:ln>
        </p:spPr>
      </p:pic>
      <p:sp>
        <p:nvSpPr>
          <p:cNvPr id="186" name="Google Shape;186;p11"/>
          <p:cNvSpPr/>
          <p:nvPr/>
        </p:nvSpPr>
        <p:spPr>
          <a:xfrm rot="-1563886">
            <a:off x="7828214" y="3694572"/>
            <a:ext cx="3657600" cy="591236"/>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92D050"/>
              </a:solidFill>
              <a:latin typeface="Arial"/>
              <a:ea typeface="Arial"/>
              <a:cs typeface="Arial"/>
              <a:sym typeface="Arial"/>
            </a:endParaRPr>
          </a:p>
        </p:txBody>
      </p:sp>
      <p:sp>
        <p:nvSpPr>
          <p:cNvPr id="187" name="Google Shape;187;p11"/>
          <p:cNvSpPr txBox="1"/>
          <p:nvPr/>
        </p:nvSpPr>
        <p:spPr>
          <a:xfrm rot="-1441061">
            <a:off x="8384374" y="3667026"/>
            <a:ext cx="241604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3600" u="none" cap="none" strike="noStrike">
                <a:solidFill>
                  <a:srgbClr val="92D050"/>
                </a:solidFill>
                <a:latin typeface="Arial"/>
                <a:ea typeface="Arial"/>
                <a:cs typeface="Arial"/>
                <a:sym typeface="Arial"/>
              </a:rPr>
              <a:t>UPDATED</a:t>
            </a:r>
            <a:endParaRPr/>
          </a:p>
        </p:txBody>
      </p:sp>
      <p:pic>
        <p:nvPicPr>
          <p:cNvPr id="188" name="Google Shape;188;p11"/>
          <p:cNvPicPr preferRelativeResize="0"/>
          <p:nvPr/>
        </p:nvPicPr>
        <p:blipFill rotWithShape="1">
          <a:blip r:embed="rId4">
            <a:alphaModFix/>
          </a:blip>
          <a:srcRect b="0" l="0" r="0" t="0"/>
          <a:stretch/>
        </p:blipFill>
        <p:spPr>
          <a:xfrm>
            <a:off x="1184215" y="1503639"/>
            <a:ext cx="4911785" cy="4935118"/>
          </a:xfrm>
          <a:prstGeom prst="rect">
            <a:avLst/>
          </a:prstGeom>
          <a:noFill/>
          <a:ln>
            <a:noFill/>
          </a:ln>
        </p:spPr>
      </p:pic>
      <p:sp>
        <p:nvSpPr>
          <p:cNvPr id="189" name="Google Shape;189;p11"/>
          <p:cNvSpPr txBox="1"/>
          <p:nvPr/>
        </p:nvSpPr>
        <p:spPr>
          <a:xfrm>
            <a:off x="740763" y="1109363"/>
            <a:ext cx="705513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800" u="none" cap="none" strike="noStrike">
                <a:solidFill>
                  <a:schemeClr val="dk1"/>
                </a:solidFill>
                <a:latin typeface="Montserrat"/>
                <a:ea typeface="Montserrat"/>
                <a:cs typeface="Montserrat"/>
                <a:sym typeface="Montserrat"/>
              </a:rPr>
              <a:t>A total of 16 minor changes were proposed and endorsed.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237342" y="175950"/>
            <a:ext cx="11080955" cy="39726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lt1"/>
              </a:buClr>
              <a:buSzPts val="8000"/>
              <a:buFont typeface="Arial"/>
              <a:buNone/>
            </a:pPr>
            <a:r>
              <a:rPr lang="en-GB" sz="3600"/>
              <a:t>executive_officer@lists.ceos.org</a:t>
            </a:r>
            <a:br>
              <a:rPr lang="en-GB" sz="3600"/>
            </a:br>
            <a:r>
              <a:rPr lang="en-GB" sz="3600"/>
              <a:t>ceos_exec_support@evenflowconsulting.com</a:t>
            </a:r>
            <a:br>
              <a:rPr lang="en-GB" sz="7500"/>
            </a:br>
            <a:br>
              <a:rPr i="1" lang="en-GB" sz="3600"/>
            </a:br>
            <a:r>
              <a:rPr i="1" lang="en-GB" sz="3600"/>
              <a:t>Thank you </a:t>
            </a:r>
            <a:br>
              <a:rPr i="1" lang="en-GB" sz="3600"/>
            </a:br>
            <a:endParaRPr i="1" sz="4000">
              <a:latin typeface="Montserrat"/>
              <a:ea typeface="Montserrat"/>
              <a:cs typeface="Montserrat"/>
              <a:sym typeface="Montserrat"/>
            </a:endParaRPr>
          </a:p>
        </p:txBody>
      </p:sp>
      <p:sp>
        <p:nvSpPr>
          <p:cNvPr id="195" name="Google Shape;195;p12"/>
          <p:cNvSpPr/>
          <p:nvPr/>
        </p:nvSpPr>
        <p:spPr>
          <a:xfrm>
            <a:off x="7617204" y="4252800"/>
            <a:ext cx="4574796"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000"/>
              <a:buFont typeface="Arial"/>
              <a:buNone/>
            </a:pPr>
            <a:r>
              <a:rPr b="1" i="0" lang="en-GB" sz="2000" u="none" cap="none" strike="noStrike">
                <a:solidFill>
                  <a:schemeClr val="accent1"/>
                </a:solidFill>
                <a:latin typeface="Montserrat"/>
                <a:ea typeface="Montserrat"/>
                <a:cs typeface="Montserrat"/>
                <a:sym typeface="Montserrat"/>
              </a:rPr>
              <a:t>CEO Team</a:t>
            </a:r>
            <a:endParaRPr b="0" i="0" sz="12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1.3</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38th CEOS Plenary</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Montreal, Canada</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23rd - 24th October,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nvSpPr>
        <p:spPr>
          <a:xfrm>
            <a:off x="94020" y="103248"/>
            <a:ext cx="8668512"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Montserrat"/>
                <a:ea typeface="Montserrat"/>
                <a:cs typeface="Montserrat"/>
                <a:sym typeface="Montserrat"/>
              </a:rPr>
              <a:t>2024-2026 CEOS Work Plan</a:t>
            </a:r>
            <a:endParaRPr b="0" i="0" sz="1400" u="none" cap="none" strike="noStrike">
              <a:solidFill>
                <a:srgbClr val="000000"/>
              </a:solidFill>
              <a:latin typeface="Montserrat"/>
              <a:ea typeface="Montserrat"/>
              <a:cs typeface="Montserrat"/>
              <a:sym typeface="Montserrat"/>
            </a:endParaRPr>
          </a:p>
        </p:txBody>
      </p:sp>
      <p:sp>
        <p:nvSpPr>
          <p:cNvPr id="73" name="Google Shape;73;p2"/>
          <p:cNvSpPr txBox="1"/>
          <p:nvPr/>
        </p:nvSpPr>
        <p:spPr>
          <a:xfrm>
            <a:off x="448696" y="1737791"/>
            <a:ext cx="7314884" cy="457044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600"/>
              <a:buFont typeface="Noto Sans Symbols"/>
              <a:buChar char="❖"/>
            </a:pPr>
            <a:r>
              <a:rPr b="1" i="0" lang="en-GB" sz="1800" u="none" cap="none" strike="noStrike">
                <a:solidFill>
                  <a:schemeClr val="dk1"/>
                </a:solidFill>
                <a:latin typeface="Montserrat"/>
                <a:ea typeface="Montserrat"/>
                <a:cs typeface="Montserrat"/>
                <a:sym typeface="Montserrat"/>
              </a:rPr>
              <a:t>2024-2026 CEOS Work Plan overview and progress</a:t>
            </a:r>
            <a:endParaRPr/>
          </a:p>
          <a:p>
            <a:pPr indent="-285750" lvl="0" marL="285750" marR="0" rtl="0" algn="l">
              <a:lnSpc>
                <a:spcPct val="150000"/>
              </a:lnSpc>
              <a:spcBef>
                <a:spcPts val="0"/>
              </a:spcBef>
              <a:spcAft>
                <a:spcPts val="0"/>
              </a:spcAft>
              <a:buClr>
                <a:schemeClr val="dk1"/>
              </a:buClr>
              <a:buSzPts val="1600"/>
              <a:buFont typeface="Courier New"/>
              <a:buChar char="o"/>
            </a:pPr>
            <a:r>
              <a:rPr b="0" i="0" lang="en-GB" sz="1800" u="none" cap="none" strike="noStrike">
                <a:solidFill>
                  <a:schemeClr val="dk1"/>
                </a:solidFill>
                <a:latin typeface="Montserrat"/>
                <a:ea typeface="Montserrat"/>
                <a:cs typeface="Montserrat"/>
                <a:sym typeface="Montserrat"/>
              </a:rPr>
              <a:t>Level of representation and activity of each CEOS entity (Ref: Action SIT-39-01): Final findings and reflections</a:t>
            </a:r>
            <a:endParaRPr/>
          </a:p>
          <a:p>
            <a:pPr indent="0" lvl="0" marL="0" marR="0" rtl="0" algn="l">
              <a:lnSpc>
                <a:spcPct val="150000"/>
              </a:lnSpc>
              <a:spcBef>
                <a:spcPts val="0"/>
              </a:spcBef>
              <a:spcAft>
                <a:spcPts val="0"/>
              </a:spcAft>
              <a:buNone/>
            </a:pPr>
            <a:r>
              <a:t/>
            </a:r>
            <a:endParaRPr b="0" i="0" sz="1800" u="none" cap="none" strike="noStrike">
              <a:solidFill>
                <a:schemeClr val="dk1"/>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1" i="0" lang="en-GB" sz="1800" u="none" cap="none" strike="noStrike">
                <a:solidFill>
                  <a:schemeClr val="dk1"/>
                </a:solidFill>
                <a:latin typeface="Montserrat"/>
                <a:ea typeface="Montserrat"/>
                <a:cs typeface="Montserrat"/>
                <a:sym typeface="Montserrat"/>
              </a:rPr>
              <a:t>Submissions from CEOS Agencies to the GEO Work Programme for 2025-2027 </a:t>
            </a:r>
            <a:r>
              <a:rPr b="0" i="0" lang="en-GB" sz="1800" u="none" cap="none" strike="noStrike">
                <a:solidFill>
                  <a:schemeClr val="dk1"/>
                </a:solidFill>
                <a:latin typeface="Montserrat"/>
                <a:ea typeface="Montserrat"/>
                <a:cs typeface="Montserrat"/>
                <a:sym typeface="Montserrat"/>
              </a:rPr>
              <a:t>(For Information)</a:t>
            </a:r>
            <a:endParaRPr/>
          </a:p>
          <a:p>
            <a:pPr indent="0" lvl="0" marL="0" marR="0" rtl="0" algn="l">
              <a:lnSpc>
                <a:spcPct val="150000"/>
              </a:lnSpc>
              <a:spcBef>
                <a:spcPts val="0"/>
              </a:spcBef>
              <a:spcAft>
                <a:spcPts val="0"/>
              </a:spcAft>
              <a:buNone/>
            </a:pPr>
            <a:r>
              <a:t/>
            </a:r>
            <a:endParaRPr b="0" i="0" sz="1800" u="none" cap="none" strike="noStrike">
              <a:solidFill>
                <a:schemeClr val="dk1"/>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1" i="0" lang="en-GB" sz="1800" u="sng" cap="none" strike="noStrike">
                <a:solidFill>
                  <a:schemeClr val="dk1"/>
                </a:solidFill>
                <a:latin typeface="Montserrat"/>
                <a:ea typeface="Montserrat"/>
                <a:cs typeface="Montserrat"/>
                <a:sym typeface="Montserrat"/>
              </a:rPr>
              <a:t>Decision: </a:t>
            </a:r>
            <a:r>
              <a:rPr b="0" i="0" lang="en-GB" sz="1800" u="none" cap="none" strike="noStrike">
                <a:solidFill>
                  <a:schemeClr val="dk1"/>
                </a:solidFill>
                <a:latin typeface="Montserrat"/>
                <a:ea typeface="Montserrat"/>
                <a:cs typeface="Montserrat"/>
                <a:sym typeface="Montserrat"/>
              </a:rPr>
              <a:t>Endorsement of the minor revisions to the CEOS Strategic Guidance Document </a:t>
            </a:r>
            <a:endParaRPr/>
          </a:p>
          <a:p>
            <a:pPr indent="0" lvl="0" marL="0" marR="0" rtl="0" algn="l">
              <a:lnSpc>
                <a:spcPct val="150000"/>
              </a:lnSpc>
              <a:spcBef>
                <a:spcPts val="0"/>
              </a:spcBef>
              <a:spcAft>
                <a:spcPts val="0"/>
              </a:spcAft>
              <a:buNone/>
            </a:pPr>
            <a:r>
              <a:rPr b="0" i="0" lang="en-GB" sz="1400" u="none" cap="none" strike="noStrike">
                <a:solidFill>
                  <a:schemeClr val="dk1"/>
                </a:solidFill>
                <a:latin typeface="Montserrat"/>
                <a:ea typeface="Montserrat"/>
                <a:cs typeface="Montserrat"/>
                <a:sym typeface="Montserrat"/>
              </a:rPr>
              <a:t>(</a:t>
            </a:r>
            <a:r>
              <a:rPr b="0" i="0" lang="en-GB" sz="1400" u="sng" cap="none" strike="noStrike">
                <a:solidFill>
                  <a:srgbClr val="000000"/>
                </a:solidFill>
                <a:latin typeface="Montserrat"/>
                <a:ea typeface="Montserrat"/>
                <a:cs typeface="Montserrat"/>
                <a:sym typeface="Montserrat"/>
              </a:rPr>
              <a:t>Reference document:</a:t>
            </a:r>
            <a:r>
              <a:rPr b="0" i="0" lang="en-GB" sz="1400" u="none" cap="none" strike="noStrike">
                <a:solidFill>
                  <a:srgbClr val="000000"/>
                </a:solidFill>
                <a:latin typeface="Montserrat"/>
                <a:ea typeface="Montserrat"/>
                <a:cs typeface="Montserrat"/>
                <a:sym typeface="Montserrat"/>
              </a:rPr>
              <a:t> Updated CEOS Strategic Guidance Document</a:t>
            </a:r>
            <a:r>
              <a:rPr b="0" i="0" lang="en-GB" sz="1400" u="none" cap="none" strike="noStrike">
                <a:solidFill>
                  <a:schemeClr val="dk1"/>
                </a:solidFill>
                <a:latin typeface="Montserrat"/>
                <a:ea typeface="Montserrat"/>
                <a:cs typeface="Montserrat"/>
                <a:sym typeface="Montserrat"/>
              </a:rPr>
              <a:t>)</a:t>
            </a:r>
            <a:endParaRPr b="0" i="0" sz="1400" u="none" cap="none" strike="noStrike">
              <a:solidFill>
                <a:schemeClr val="dk1"/>
              </a:solidFill>
              <a:latin typeface="Montserrat"/>
              <a:ea typeface="Montserrat"/>
              <a:cs typeface="Montserrat"/>
              <a:sym typeface="Montserrat"/>
            </a:endParaRPr>
          </a:p>
          <a:p>
            <a:pPr indent="-112713" lvl="0" marL="214313" marR="0" rtl="0" algn="ctr">
              <a:lnSpc>
                <a:spcPct val="150000"/>
              </a:lnSpc>
              <a:spcBef>
                <a:spcPts val="0"/>
              </a:spcBef>
              <a:spcAft>
                <a:spcPts val="0"/>
              </a:spcAft>
              <a:buClr>
                <a:schemeClr val="dk1"/>
              </a:buClr>
              <a:buSzPts val="1600"/>
              <a:buFont typeface="Noto Sans Symbols"/>
              <a:buNone/>
            </a:pPr>
            <a:r>
              <a:t/>
            </a:r>
            <a:endParaRPr b="0" i="0" sz="1800" u="none" cap="none" strike="noStrike">
              <a:solidFill>
                <a:schemeClr val="dk1"/>
              </a:solidFill>
              <a:latin typeface="Arial"/>
              <a:ea typeface="Arial"/>
              <a:cs typeface="Arial"/>
              <a:sym typeface="Arial"/>
            </a:endParaRPr>
          </a:p>
        </p:txBody>
      </p:sp>
      <p:pic>
        <p:nvPicPr>
          <p:cNvPr id="74" name="Google Shape;74;p2"/>
          <p:cNvPicPr preferRelativeResize="0"/>
          <p:nvPr/>
        </p:nvPicPr>
        <p:blipFill rotWithShape="1">
          <a:blip r:embed="rId3">
            <a:alphaModFix/>
          </a:blip>
          <a:srcRect b="0" l="0" r="0" t="0"/>
          <a:stretch/>
        </p:blipFill>
        <p:spPr>
          <a:xfrm>
            <a:off x="8085863" y="1737791"/>
            <a:ext cx="2611685" cy="33824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p:nvPr/>
        </p:nvSpPr>
        <p:spPr>
          <a:xfrm>
            <a:off x="6171502" y="1104901"/>
            <a:ext cx="6020498" cy="5740399"/>
          </a:xfrm>
          <a:prstGeom prst="rect">
            <a:avLst/>
          </a:prstGeom>
          <a:no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Support ongoing CEOS Work Plan development with Working Groups, Virtual Constellations and other stakeholders to ensure timely contributions and track deliverables</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Work with the CEOS Chair and Strategic Implementation Team (SIT) Chair, including representing CEOS at meetings upon their request </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Routinely liaise with the CEOS Systems Engineering Office (SEO)</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Consult and coordinate with the GEO Programme Board, the GEO Executive Committee and the GEO Secretariat, contributing to the GEO Work Programme activities on behalf of CEOS</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Provide input to CEOS leadership on prospects for continued/expanded internal and external cooperation</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Track and report on upcoming internal and external meetings and events where CEOS representation/participation is required/invited; report on the status of CEOS representation at relevant meetings during monthly CEOS Secretariat teleconferences </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Review and manage the CEOS mailing and contact lists and consult with the SEO in updating the CEOS mailing list servers </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Monthly work package report delivered to EUMETSAT, CEOS Chair and CEOS SIT Chair</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GB" sz="1400" u="none" cap="none" strike="noStrike">
                <a:solidFill>
                  <a:schemeClr val="dk1"/>
                </a:solidFill>
                <a:latin typeface="Arial"/>
                <a:ea typeface="Arial"/>
                <a:cs typeface="Arial"/>
                <a:sym typeface="Arial"/>
              </a:rPr>
              <a:t>Additional tasks in the framework of activities listed above</a:t>
            </a:r>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dk1"/>
              </a:solidFill>
              <a:latin typeface="Arial"/>
              <a:ea typeface="Arial"/>
              <a:cs typeface="Arial"/>
              <a:sym typeface="Arial"/>
            </a:endParaRPr>
          </a:p>
        </p:txBody>
      </p:sp>
      <p:sp>
        <p:nvSpPr>
          <p:cNvPr id="80" name="Google Shape;80;p3"/>
          <p:cNvSpPr txBox="1"/>
          <p:nvPr/>
        </p:nvSpPr>
        <p:spPr>
          <a:xfrm>
            <a:off x="275576" y="179188"/>
            <a:ext cx="8668512"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Montserrat"/>
                <a:ea typeface="Montserrat"/>
                <a:cs typeface="Montserrat"/>
                <a:sym typeface="Montserrat"/>
              </a:rPr>
              <a:t>CEO Team</a:t>
            </a:r>
            <a:endParaRPr b="0" i="0" sz="4400" u="none" cap="none" strike="noStrike">
              <a:solidFill>
                <a:schemeClr val="lt1"/>
              </a:solidFill>
              <a:latin typeface="Montserrat"/>
              <a:ea typeface="Montserrat"/>
              <a:cs typeface="Montserrat"/>
              <a:sym typeface="Montserrat"/>
            </a:endParaRPr>
          </a:p>
        </p:txBody>
      </p:sp>
      <p:pic>
        <p:nvPicPr>
          <p:cNvPr descr="A person in a white shirt&#10;&#10;Description automatically generated" id="81" name="Google Shape;81;p3"/>
          <p:cNvPicPr preferRelativeResize="0"/>
          <p:nvPr/>
        </p:nvPicPr>
        <p:blipFill rotWithShape="1">
          <a:blip r:embed="rId3">
            <a:alphaModFix/>
          </a:blip>
          <a:srcRect b="0" l="0" r="0" t="0"/>
          <a:stretch/>
        </p:blipFill>
        <p:spPr>
          <a:xfrm>
            <a:off x="103164" y="1306096"/>
            <a:ext cx="1251323" cy="1251323"/>
          </a:xfrm>
          <a:prstGeom prst="rect">
            <a:avLst/>
          </a:prstGeom>
          <a:noFill/>
          <a:ln>
            <a:noFill/>
          </a:ln>
        </p:spPr>
      </p:pic>
      <p:pic>
        <p:nvPicPr>
          <p:cNvPr id="82" name="Google Shape;82;p3"/>
          <p:cNvPicPr preferRelativeResize="0"/>
          <p:nvPr/>
        </p:nvPicPr>
        <p:blipFill rotWithShape="1">
          <a:blip r:embed="rId4">
            <a:alphaModFix/>
          </a:blip>
          <a:srcRect b="0" l="0" r="0" t="0"/>
          <a:stretch/>
        </p:blipFill>
        <p:spPr>
          <a:xfrm>
            <a:off x="181137" y="4694625"/>
            <a:ext cx="1095375" cy="1094740"/>
          </a:xfrm>
          <a:prstGeom prst="rect">
            <a:avLst/>
          </a:prstGeom>
          <a:noFill/>
          <a:ln>
            <a:noFill/>
          </a:ln>
        </p:spPr>
      </p:pic>
      <p:pic>
        <p:nvPicPr>
          <p:cNvPr descr="A person posing for the camera&#10;&#10;Description automatically generated" id="83" name="Google Shape;83;p3"/>
          <p:cNvPicPr preferRelativeResize="0"/>
          <p:nvPr/>
        </p:nvPicPr>
        <p:blipFill rotWithShape="1">
          <a:blip r:embed="rId5">
            <a:alphaModFix/>
          </a:blip>
          <a:srcRect b="0" l="33053" r="22499" t="0"/>
          <a:stretch/>
        </p:blipFill>
        <p:spPr>
          <a:xfrm>
            <a:off x="305507" y="3003241"/>
            <a:ext cx="846634" cy="1260945"/>
          </a:xfrm>
          <a:prstGeom prst="rect">
            <a:avLst/>
          </a:prstGeom>
          <a:noFill/>
          <a:ln cap="flat" cmpd="sng" w="9525">
            <a:solidFill>
              <a:srgbClr val="000000"/>
            </a:solidFill>
            <a:prstDash val="solid"/>
            <a:miter lim="800000"/>
            <a:headEnd len="sm" w="sm" type="none"/>
            <a:tailEnd len="sm" w="sm" type="none"/>
          </a:ln>
        </p:spPr>
      </p:pic>
      <p:sp>
        <p:nvSpPr>
          <p:cNvPr id="84" name="Google Shape;84;p3"/>
          <p:cNvSpPr txBox="1"/>
          <p:nvPr/>
        </p:nvSpPr>
        <p:spPr>
          <a:xfrm>
            <a:off x="1242116" y="1568999"/>
            <a:ext cx="4037191" cy="1025409"/>
          </a:xfrm>
          <a:prstGeom prst="rect">
            <a:avLst/>
          </a:prstGeom>
          <a:noFill/>
          <a:ln>
            <a:noFill/>
          </a:ln>
        </p:spPr>
        <p:txBody>
          <a:bodyPr anchorCtr="0" anchor="t" bIns="45700" lIns="91425" spcFirstLastPara="1" rIns="91425" wrap="square" tIns="45700">
            <a:spAutoFit/>
          </a:bodyPr>
          <a:lstStyle/>
          <a:p>
            <a:pPr indent="-214312" lvl="1" marL="671512" marR="0" rtl="0" algn="l">
              <a:lnSpc>
                <a:spcPct val="150000"/>
              </a:lnSpc>
              <a:spcBef>
                <a:spcPts val="0"/>
              </a:spcBef>
              <a:spcAft>
                <a:spcPts val="0"/>
              </a:spcAft>
              <a:buClr>
                <a:schemeClr val="dk1"/>
              </a:buClr>
              <a:buSzPts val="1600"/>
              <a:buFont typeface="Montserrat"/>
              <a:buChar char="❖"/>
            </a:pPr>
            <a:r>
              <a:rPr b="0" i="0" lang="en-GB" sz="1400" u="none" cap="none" strike="noStrike">
                <a:solidFill>
                  <a:srgbClr val="000000"/>
                </a:solidFill>
                <a:latin typeface="Arial"/>
                <a:ea typeface="Arial"/>
                <a:cs typeface="Arial"/>
                <a:sym typeface="Arial"/>
              </a:rPr>
              <a:t>Steven Ramage</a:t>
            </a:r>
            <a:endParaRPr/>
          </a:p>
          <a:p>
            <a:pPr indent="0" lvl="1" marL="457200" marR="0" rtl="0" algn="l">
              <a:lnSpc>
                <a:spcPct val="150000"/>
              </a:lnSpc>
              <a:spcBef>
                <a:spcPts val="0"/>
              </a:spcBef>
              <a:spcAft>
                <a:spcPts val="0"/>
              </a:spcAft>
              <a:buNone/>
            </a:pPr>
            <a:r>
              <a:rPr b="0" i="0" lang="en-GB" sz="1400" u="none" cap="none" strike="noStrike">
                <a:solidFill>
                  <a:schemeClr val="dk1"/>
                </a:solidFill>
                <a:latin typeface="Arial"/>
                <a:ea typeface="Arial"/>
                <a:cs typeface="Arial"/>
                <a:sym typeface="Arial"/>
              </a:rPr>
              <a:t>CEOS Executive Officer (CEO)</a:t>
            </a:r>
            <a:endParaRPr/>
          </a:p>
          <a:p>
            <a:pPr indent="0" lvl="1" marL="457200" marR="0" rtl="0" algn="l">
              <a:lnSpc>
                <a:spcPct val="150000"/>
              </a:lnSpc>
              <a:spcBef>
                <a:spcPts val="0"/>
              </a:spcBef>
              <a:spcAft>
                <a:spcPts val="0"/>
              </a:spcAft>
              <a:buNone/>
            </a:pPr>
            <a:r>
              <a:rPr b="0" i="0" lang="en-GB" sz="1400" u="none" cap="none" strike="noStrike">
                <a:solidFill>
                  <a:schemeClr val="dk1"/>
                </a:solidFill>
                <a:latin typeface="Arial"/>
                <a:ea typeface="Arial"/>
                <a:cs typeface="Arial"/>
                <a:sym typeface="Arial"/>
              </a:rPr>
              <a:t>Founder &amp; CEO, Réseau Consulting</a:t>
            </a:r>
            <a:endParaRPr/>
          </a:p>
        </p:txBody>
      </p:sp>
      <p:sp>
        <p:nvSpPr>
          <p:cNvPr id="85" name="Google Shape;85;p3"/>
          <p:cNvSpPr txBox="1"/>
          <p:nvPr/>
        </p:nvSpPr>
        <p:spPr>
          <a:xfrm>
            <a:off x="1242116" y="3274932"/>
            <a:ext cx="4915403" cy="1025345"/>
          </a:xfrm>
          <a:prstGeom prst="rect">
            <a:avLst/>
          </a:prstGeom>
          <a:noFill/>
          <a:ln>
            <a:noFill/>
          </a:ln>
        </p:spPr>
        <p:txBody>
          <a:bodyPr anchorCtr="0" anchor="t" bIns="45700" lIns="91425" spcFirstLastPara="1" rIns="91425" wrap="square" tIns="45700">
            <a:spAutoFit/>
          </a:bodyPr>
          <a:lstStyle/>
          <a:p>
            <a:pPr indent="-214312" lvl="1" marL="671512" marR="0" rtl="0" algn="l">
              <a:lnSpc>
                <a:spcPct val="150000"/>
              </a:lnSpc>
              <a:spcBef>
                <a:spcPts val="0"/>
              </a:spcBef>
              <a:spcAft>
                <a:spcPts val="0"/>
              </a:spcAft>
              <a:buClr>
                <a:schemeClr val="dk1"/>
              </a:buClr>
              <a:buSzPts val="1600"/>
              <a:buFont typeface="Montserrat"/>
              <a:buChar char="❖"/>
            </a:pPr>
            <a:r>
              <a:rPr b="0" i="0" lang="en-GB" sz="1400" u="none" cap="none" strike="noStrike">
                <a:solidFill>
                  <a:srgbClr val="000000"/>
                </a:solidFill>
                <a:latin typeface="Arial"/>
                <a:ea typeface="Arial"/>
                <a:cs typeface="Arial"/>
                <a:sym typeface="Arial"/>
              </a:rPr>
              <a:t>Lefteris Mamais </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None/>
            </a:pPr>
            <a:r>
              <a:rPr b="0" i="0" lang="en-GB" sz="1400" u="none" cap="none" strike="noStrike">
                <a:solidFill>
                  <a:srgbClr val="000000"/>
                </a:solidFill>
                <a:latin typeface="Arial"/>
                <a:ea typeface="Arial"/>
                <a:cs typeface="Arial"/>
                <a:sym typeface="Arial"/>
              </a:rPr>
              <a:t>Strategic support to the CEO team</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None/>
            </a:pPr>
            <a:r>
              <a:rPr b="0" i="0" lang="en-GB" sz="1400" u="none" cap="none" strike="noStrike">
                <a:solidFill>
                  <a:schemeClr val="dk1"/>
                </a:solidFill>
                <a:latin typeface="Arial"/>
                <a:ea typeface="Arial"/>
                <a:cs typeface="Arial"/>
                <a:sym typeface="Arial"/>
              </a:rPr>
              <a:t>Co-Founder &amp; CEO, Evenflow </a:t>
            </a:r>
            <a:endParaRPr b="0" i="0" sz="1400" u="none" cap="none" strike="noStrike">
              <a:solidFill>
                <a:schemeClr val="dk1"/>
              </a:solidFill>
              <a:latin typeface="Arial"/>
              <a:ea typeface="Arial"/>
              <a:cs typeface="Arial"/>
              <a:sym typeface="Arial"/>
            </a:endParaRPr>
          </a:p>
        </p:txBody>
      </p:sp>
      <p:sp>
        <p:nvSpPr>
          <p:cNvPr id="86" name="Google Shape;86;p3"/>
          <p:cNvSpPr txBox="1"/>
          <p:nvPr/>
        </p:nvSpPr>
        <p:spPr>
          <a:xfrm>
            <a:off x="1256098" y="4773379"/>
            <a:ext cx="4915403" cy="1025345"/>
          </a:xfrm>
          <a:prstGeom prst="rect">
            <a:avLst/>
          </a:prstGeom>
          <a:noFill/>
          <a:ln>
            <a:noFill/>
          </a:ln>
        </p:spPr>
        <p:txBody>
          <a:bodyPr anchorCtr="0" anchor="t" bIns="45700" lIns="91425" spcFirstLastPara="1" rIns="91425" wrap="square" tIns="45700">
            <a:spAutoFit/>
          </a:bodyPr>
          <a:lstStyle/>
          <a:p>
            <a:pPr indent="-214312" lvl="1" marL="671512" marR="0" rtl="0" algn="l">
              <a:lnSpc>
                <a:spcPct val="150000"/>
              </a:lnSpc>
              <a:spcBef>
                <a:spcPts val="0"/>
              </a:spcBef>
              <a:spcAft>
                <a:spcPts val="0"/>
              </a:spcAft>
              <a:buClr>
                <a:schemeClr val="dk1"/>
              </a:buClr>
              <a:buSzPts val="1600"/>
              <a:buFont typeface="Montserrat"/>
              <a:buChar char="❖"/>
            </a:pPr>
            <a:r>
              <a:rPr b="0" i="0" lang="en-GB" sz="1400" u="none" cap="none" strike="noStrike">
                <a:solidFill>
                  <a:srgbClr val="000000"/>
                </a:solidFill>
                <a:latin typeface="Arial"/>
                <a:ea typeface="Arial"/>
                <a:cs typeface="Arial"/>
                <a:sym typeface="Arial"/>
              </a:rPr>
              <a:t>Irena Drakopoulou </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None/>
            </a:pPr>
            <a:r>
              <a:rPr b="0" i="0" lang="en-GB" sz="1400" u="none" cap="none" strike="noStrike">
                <a:solidFill>
                  <a:srgbClr val="000000"/>
                </a:solidFill>
                <a:latin typeface="Arial"/>
                <a:ea typeface="Arial"/>
                <a:cs typeface="Arial"/>
                <a:sym typeface="Arial"/>
              </a:rPr>
              <a:t>Operational support to the CEO team</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None/>
            </a:pPr>
            <a:r>
              <a:rPr b="0" i="0" lang="en-GB" sz="1400" u="none" cap="none" strike="noStrike">
                <a:solidFill>
                  <a:schemeClr val="dk1"/>
                </a:solidFill>
                <a:latin typeface="Arial"/>
                <a:ea typeface="Arial"/>
                <a:cs typeface="Arial"/>
                <a:sym typeface="Arial"/>
              </a:rPr>
              <a:t>Programme Manager, Evenflow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4"/>
          <p:cNvSpPr txBox="1"/>
          <p:nvPr/>
        </p:nvSpPr>
        <p:spPr>
          <a:xfrm>
            <a:off x="94020" y="41463"/>
            <a:ext cx="8668512"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Montserrat"/>
                <a:ea typeface="Montserrat"/>
                <a:cs typeface="Montserrat"/>
                <a:sym typeface="Montserrat"/>
              </a:rPr>
              <a:t>2024-2026 CEOS Work Plan </a:t>
            </a:r>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Montserrat"/>
                <a:ea typeface="Montserrat"/>
                <a:cs typeface="Montserrat"/>
                <a:sym typeface="Montserrat"/>
              </a:rPr>
              <a:t>Overview and Progress</a:t>
            </a:r>
            <a:endParaRPr/>
          </a:p>
        </p:txBody>
      </p:sp>
      <p:pic>
        <p:nvPicPr>
          <p:cNvPr id="92" name="Google Shape;92;p4"/>
          <p:cNvPicPr preferRelativeResize="0"/>
          <p:nvPr/>
        </p:nvPicPr>
        <p:blipFill rotWithShape="1">
          <a:blip r:embed="rId3">
            <a:alphaModFix/>
          </a:blip>
          <a:srcRect b="0" l="0" r="0" t="0"/>
          <a:stretch/>
        </p:blipFill>
        <p:spPr>
          <a:xfrm>
            <a:off x="6730738" y="1744976"/>
            <a:ext cx="4919282" cy="2713902"/>
          </a:xfrm>
          <a:prstGeom prst="rect">
            <a:avLst/>
          </a:prstGeom>
          <a:noFill/>
          <a:ln>
            <a:noFill/>
          </a:ln>
        </p:spPr>
      </p:pic>
      <p:sp>
        <p:nvSpPr>
          <p:cNvPr id="93" name="Google Shape;93;p4"/>
          <p:cNvSpPr txBox="1"/>
          <p:nvPr/>
        </p:nvSpPr>
        <p:spPr>
          <a:xfrm>
            <a:off x="235670" y="2213282"/>
            <a:ext cx="6495068" cy="147732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Regular and up-to-date management of the CEOS deliverable tracking tool</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Regular communication with the responsible persons </a:t>
            </a:r>
            <a:br>
              <a:rPr b="0" i="0" lang="en-GB" sz="1800" u="none" cap="none" strike="noStrike">
                <a:solidFill>
                  <a:srgbClr val="000000"/>
                </a:solidFill>
                <a:latin typeface="Arial"/>
                <a:ea typeface="Arial"/>
                <a:cs typeface="Arial"/>
                <a:sym typeface="Arial"/>
              </a:rPr>
            </a:br>
            <a:r>
              <a:rPr b="0" i="0" lang="en-GB" sz="1800" u="none" cap="none" strike="noStrike">
                <a:solidFill>
                  <a:srgbClr val="000000"/>
                </a:solidFill>
                <a:latin typeface="Arial"/>
                <a:ea typeface="Arial"/>
                <a:cs typeface="Arial"/>
                <a:sym typeface="Arial"/>
              </a:rPr>
              <a:t>for each deliverable </a:t>
            </a:r>
            <a:endParaRPr/>
          </a:p>
        </p:txBody>
      </p:sp>
      <p:sp>
        <p:nvSpPr>
          <p:cNvPr id="94" name="Google Shape;94;p4"/>
          <p:cNvSpPr txBox="1"/>
          <p:nvPr/>
        </p:nvSpPr>
        <p:spPr>
          <a:xfrm>
            <a:off x="1678164" y="4969688"/>
            <a:ext cx="639309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000" u="sng" cap="none" strike="noStrike">
                <a:solidFill>
                  <a:srgbClr val="000000"/>
                </a:solidFill>
                <a:latin typeface="Arial"/>
                <a:ea typeface="Arial"/>
                <a:cs typeface="Arial"/>
                <a:sym typeface="Arial"/>
              </a:rPr>
              <a:t>Total current number of </a:t>
            </a:r>
            <a:r>
              <a:rPr b="1" i="0" lang="en-GB" sz="2000" u="sng" cap="none" strike="noStrike">
                <a:solidFill>
                  <a:srgbClr val="000000"/>
                </a:solidFill>
                <a:latin typeface="Arial"/>
                <a:ea typeface="Arial"/>
                <a:cs typeface="Arial"/>
                <a:sym typeface="Arial"/>
              </a:rPr>
              <a:t>overall</a:t>
            </a:r>
            <a:r>
              <a:rPr b="0" i="0" lang="en-GB" sz="2000" u="sng" cap="none" strike="noStrike">
                <a:solidFill>
                  <a:srgbClr val="000000"/>
                </a:solidFill>
                <a:latin typeface="Arial"/>
                <a:ea typeface="Arial"/>
                <a:cs typeface="Arial"/>
                <a:sym typeface="Arial"/>
              </a:rPr>
              <a:t> open deliverables: </a:t>
            </a:r>
            <a:r>
              <a:rPr b="1" i="0" lang="en-GB" sz="2000" u="none" cap="none" strike="noStrike">
                <a:solidFill>
                  <a:schemeClr val="dk1"/>
                </a:solidFill>
                <a:latin typeface="Arial"/>
                <a:ea typeface="Arial"/>
                <a:cs typeface="Arial"/>
                <a:sym typeface="Arial"/>
              </a:rPr>
              <a:t>117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nvSpPr>
        <p:spPr>
          <a:xfrm>
            <a:off x="113414" y="3601307"/>
            <a:ext cx="12078586" cy="2169784"/>
          </a:xfrm>
          <a:prstGeom prst="rect">
            <a:avLst/>
          </a:prstGeom>
          <a:noFill/>
          <a:ln>
            <a:noFill/>
          </a:ln>
        </p:spPr>
        <p:txBody>
          <a:bodyPr anchorCtr="0" anchor="t" bIns="45700" lIns="91425" spcFirstLastPara="1" rIns="91425" wrap="square" tIns="45700">
            <a:spAutoFit/>
          </a:bodyPr>
          <a:lstStyle/>
          <a:p>
            <a:pPr indent="0" lvl="1" marL="457200" marR="0" rtl="0" algn="l">
              <a:lnSpc>
                <a:spcPct val="150000"/>
              </a:lnSpc>
              <a:spcBef>
                <a:spcPts val="0"/>
              </a:spcBef>
              <a:spcAft>
                <a:spcPts val="0"/>
              </a:spcAft>
              <a:buClr>
                <a:srgbClr val="000000"/>
              </a:buClr>
              <a:buSzPts val="1800"/>
              <a:buFont typeface="Arial"/>
              <a:buNone/>
            </a:pPr>
            <a:r>
              <a:t/>
            </a:r>
            <a:endParaRPr b="1" i="0" sz="1800" u="none" cap="none" strike="noStrike">
              <a:solidFill>
                <a:schemeClr val="dk1"/>
              </a:solidFill>
              <a:latin typeface="Montserrat"/>
              <a:ea typeface="Montserrat"/>
              <a:cs typeface="Montserrat"/>
              <a:sym typeface="Montserrat"/>
            </a:endParaRPr>
          </a:p>
          <a:p>
            <a:pPr indent="0" lvl="1" marL="45720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1" marL="45720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1" marL="457200" marR="0" rtl="0" algn="l">
              <a:lnSpc>
                <a:spcPct val="15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Clr>
                <a:srgbClr val="000000"/>
              </a:buClr>
              <a:buSzPts val="1800"/>
              <a:buFont typeface="Arial"/>
              <a:buNone/>
            </a:pPr>
            <a:r>
              <a:t/>
            </a:r>
            <a:endParaRPr b="0" i="1" sz="1800" u="none" cap="none" strike="noStrike">
              <a:solidFill>
                <a:schemeClr val="dk1"/>
              </a:solidFill>
              <a:latin typeface="Montserrat"/>
              <a:ea typeface="Montserrat"/>
              <a:cs typeface="Montserrat"/>
              <a:sym typeface="Montserrat"/>
            </a:endParaRPr>
          </a:p>
        </p:txBody>
      </p:sp>
      <p:sp>
        <p:nvSpPr>
          <p:cNvPr id="100" name="Google Shape;100;p5"/>
          <p:cNvSpPr txBox="1"/>
          <p:nvPr/>
        </p:nvSpPr>
        <p:spPr>
          <a:xfrm>
            <a:off x="94019" y="53822"/>
            <a:ext cx="8922389"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Montserrat"/>
                <a:ea typeface="Montserrat"/>
                <a:cs typeface="Montserrat"/>
                <a:sym typeface="Montserrat"/>
              </a:rPr>
              <a:t>Action SIT-39-01 </a:t>
            </a:r>
            <a:br>
              <a:rPr b="0" i="0" lang="en-GB" sz="2800" u="none" cap="none" strike="noStrike">
                <a:solidFill>
                  <a:schemeClr val="lt1"/>
                </a:solidFill>
                <a:latin typeface="Montserrat"/>
                <a:ea typeface="Montserrat"/>
                <a:cs typeface="Montserrat"/>
                <a:sym typeface="Montserrat"/>
              </a:rPr>
            </a:br>
            <a:r>
              <a:rPr b="0" i="0" lang="en-GB" sz="2800" u="none" cap="none" strike="noStrike">
                <a:solidFill>
                  <a:schemeClr val="lt1"/>
                </a:solidFill>
                <a:latin typeface="Montserrat"/>
                <a:ea typeface="Montserrat"/>
                <a:cs typeface="Montserrat"/>
                <a:sym typeface="Montserrat"/>
              </a:rPr>
              <a:t>Scope and Rationale</a:t>
            </a:r>
            <a:endParaRPr b="0" i="0" sz="2800" u="none" cap="none" strike="noStrike">
              <a:solidFill>
                <a:srgbClr val="000000"/>
              </a:solidFill>
              <a:latin typeface="Montserrat"/>
              <a:ea typeface="Montserrat"/>
              <a:cs typeface="Montserrat"/>
              <a:sym typeface="Montserrat"/>
            </a:endParaRPr>
          </a:p>
        </p:txBody>
      </p:sp>
      <p:sp>
        <p:nvSpPr>
          <p:cNvPr id="101" name="Google Shape;101;p5"/>
          <p:cNvSpPr/>
          <p:nvPr/>
        </p:nvSpPr>
        <p:spPr>
          <a:xfrm>
            <a:off x="113414" y="2030078"/>
            <a:ext cx="11965172" cy="1414130"/>
          </a:xfrm>
          <a:prstGeom prst="rect">
            <a:avLst/>
          </a:prstGeom>
          <a:solidFill>
            <a:srgbClr val="D5DBE5"/>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1" marL="457200" marR="0" rtl="0" algn="l">
              <a:lnSpc>
                <a:spcPct val="150000"/>
              </a:lnSpc>
              <a:spcBef>
                <a:spcPts val="0"/>
              </a:spcBef>
              <a:spcAft>
                <a:spcPts val="0"/>
              </a:spcAft>
              <a:buClr>
                <a:srgbClr val="000000"/>
              </a:buClr>
              <a:buSzPts val="1700"/>
              <a:buFont typeface="Arial"/>
              <a:buNone/>
            </a:pPr>
            <a:r>
              <a:rPr b="0" i="1" lang="en-GB" sz="1700" u="none" cap="none" strike="noStrike">
                <a:solidFill>
                  <a:schemeClr val="dk1"/>
                </a:solidFill>
                <a:latin typeface="Calibri"/>
                <a:ea typeface="Calibri"/>
                <a:cs typeface="Calibri"/>
                <a:sym typeface="Calibri"/>
              </a:rPr>
              <a:t>“CEOS Executive Officer team to </a:t>
            </a:r>
            <a:r>
              <a:rPr b="1" i="1" lang="en-GB" sz="1700" u="sng" cap="none" strike="noStrike">
                <a:solidFill>
                  <a:schemeClr val="dk1"/>
                </a:solidFill>
                <a:latin typeface="Calibri"/>
                <a:ea typeface="Calibri"/>
                <a:cs typeface="Calibri"/>
                <a:sym typeface="Calibri"/>
              </a:rPr>
              <a:t>undertake an assessment of the level of activity</a:t>
            </a:r>
            <a:r>
              <a:rPr b="0" i="1" lang="en-GB" sz="1700" u="sng" cap="none" strike="noStrike">
                <a:solidFill>
                  <a:schemeClr val="dk1"/>
                </a:solidFill>
                <a:latin typeface="Calibri"/>
                <a:ea typeface="Calibri"/>
                <a:cs typeface="Calibri"/>
                <a:sym typeface="Calibri"/>
              </a:rPr>
              <a:t> </a:t>
            </a:r>
            <a:r>
              <a:rPr b="0" i="1" lang="en-GB" sz="1700" u="none" cap="none" strike="noStrike">
                <a:solidFill>
                  <a:schemeClr val="dk1"/>
                </a:solidFill>
                <a:latin typeface="Calibri"/>
                <a:ea typeface="Calibri"/>
                <a:cs typeface="Calibri"/>
                <a:sym typeface="Calibri"/>
              </a:rPr>
              <a:t>of </a:t>
            </a:r>
            <a:r>
              <a:rPr b="1" i="1" lang="en-GB" sz="1700" u="none" cap="none" strike="noStrike">
                <a:solidFill>
                  <a:schemeClr val="dk1"/>
                </a:solidFill>
                <a:latin typeface="Calibri"/>
                <a:ea typeface="Calibri"/>
                <a:cs typeface="Calibri"/>
                <a:sym typeface="Calibri"/>
              </a:rPr>
              <a:t>all CEOS constituent groups</a:t>
            </a:r>
            <a:r>
              <a:rPr b="0" i="1" lang="en-GB" sz="1700" u="none" cap="none" strike="noStrike">
                <a:solidFill>
                  <a:schemeClr val="dk1"/>
                </a:solidFill>
                <a:latin typeface="Calibri"/>
                <a:ea typeface="Calibri"/>
                <a:cs typeface="Calibri"/>
                <a:sym typeface="Calibri"/>
              </a:rPr>
              <a:t>. Consideration should be given to their </a:t>
            </a:r>
            <a:r>
              <a:rPr b="1" i="1" lang="en-GB" sz="1700" u="none" cap="none" strike="noStrike">
                <a:solidFill>
                  <a:schemeClr val="dk1"/>
                </a:solidFill>
                <a:latin typeface="Calibri"/>
                <a:ea typeface="Calibri"/>
                <a:cs typeface="Calibri"/>
                <a:sym typeface="Calibri"/>
              </a:rPr>
              <a:t>representation in the CEOS Work Plan</a:t>
            </a:r>
            <a:r>
              <a:rPr b="0" i="1" lang="en-GB" sz="1700" u="none" cap="none" strike="noStrike">
                <a:solidFill>
                  <a:schemeClr val="dk1"/>
                </a:solidFill>
                <a:latin typeface="Calibri"/>
                <a:ea typeface="Calibri"/>
                <a:cs typeface="Calibri"/>
                <a:sym typeface="Calibri"/>
              </a:rPr>
              <a:t> and </a:t>
            </a:r>
            <a:r>
              <a:rPr b="1" i="1" lang="en-GB" sz="1700" u="none" cap="none" strike="noStrike">
                <a:solidFill>
                  <a:schemeClr val="dk1"/>
                </a:solidFill>
                <a:latin typeface="Calibri"/>
                <a:ea typeface="Calibri"/>
                <a:cs typeface="Calibri"/>
                <a:sym typeface="Calibri"/>
              </a:rPr>
              <a:t>activity more generally</a:t>
            </a:r>
            <a:r>
              <a:rPr b="0" i="1" lang="en-GB" sz="1700" u="none" cap="none" strike="noStrike">
                <a:solidFill>
                  <a:schemeClr val="dk1"/>
                </a:solidFill>
                <a:latin typeface="Calibri"/>
                <a:ea typeface="Calibri"/>
                <a:cs typeface="Calibri"/>
                <a:sym typeface="Calibri"/>
              </a:rPr>
              <a:t>, as well as their </a:t>
            </a:r>
            <a:r>
              <a:rPr b="1" i="1" lang="en-GB" sz="1700" u="none" cap="none" strike="noStrike">
                <a:solidFill>
                  <a:schemeClr val="dk1"/>
                </a:solidFill>
                <a:latin typeface="Calibri"/>
                <a:ea typeface="Calibri"/>
                <a:cs typeface="Calibri"/>
                <a:sym typeface="Calibri"/>
              </a:rPr>
              <a:t>interactions with other CEOS entities</a:t>
            </a:r>
            <a:r>
              <a:rPr b="0" i="1" lang="en-GB" sz="1700" u="none" cap="none" strike="noStrike">
                <a:solidFill>
                  <a:schemeClr val="dk1"/>
                </a:solidFill>
                <a:latin typeface="Calibri"/>
                <a:ea typeface="Calibri"/>
                <a:cs typeface="Calibri"/>
                <a:sym typeface="Calibri"/>
              </a:rPr>
              <a:t>. The CEO will report findings to the 2024 SIT Technical Workshop and </a:t>
            </a:r>
            <a:r>
              <a:rPr b="1" i="1" lang="en-GB" sz="1700" u="none" cap="none" strike="noStrike">
                <a:solidFill>
                  <a:schemeClr val="dk1"/>
                </a:solidFill>
                <a:latin typeface="Calibri"/>
                <a:ea typeface="Calibri"/>
                <a:cs typeface="Calibri"/>
                <a:sym typeface="Calibri"/>
              </a:rPr>
              <a:t>facilitate a discussion</a:t>
            </a:r>
            <a:r>
              <a:rPr b="0" i="1" lang="en-GB" sz="17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a:off x="113414" y="4614537"/>
            <a:ext cx="11965172" cy="1063256"/>
          </a:xfrm>
          <a:prstGeom prst="rect">
            <a:avLst/>
          </a:prstGeom>
          <a:solidFill>
            <a:schemeClr val="l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1" marL="457200" marR="0" rtl="0" algn="l">
              <a:lnSpc>
                <a:spcPct val="150000"/>
              </a:lnSpc>
              <a:spcBef>
                <a:spcPts val="0"/>
              </a:spcBef>
              <a:spcAft>
                <a:spcPts val="0"/>
              </a:spcAft>
              <a:buClr>
                <a:srgbClr val="000000"/>
              </a:buClr>
              <a:buSzPts val="1700"/>
              <a:buFont typeface="Arial"/>
              <a:buNone/>
            </a:pPr>
            <a:r>
              <a:rPr b="0" i="1" lang="en-GB" sz="1700" u="none" cap="none" strike="noStrike">
                <a:solidFill>
                  <a:schemeClr val="dk1"/>
                </a:solidFill>
                <a:latin typeface="Calibri"/>
                <a:ea typeface="Calibri"/>
                <a:cs typeface="Calibri"/>
                <a:sym typeface="Calibri"/>
              </a:rPr>
              <a:t>“CEOS should reflect on all existing elements of the CEOS structure and consider whether they are essential elements if they are not appropriately reflected in the CEOS Work Plan with clear deliverables or tasks.”</a:t>
            </a:r>
            <a:endParaRPr b="0" i="0" sz="1400" u="none" cap="none" strike="noStrike">
              <a:solidFill>
                <a:srgbClr val="000000"/>
              </a:solidFill>
              <a:latin typeface="Arial"/>
              <a:ea typeface="Arial"/>
              <a:cs typeface="Arial"/>
              <a:sym typeface="Arial"/>
            </a:endParaRPr>
          </a:p>
        </p:txBody>
      </p:sp>
      <p:sp>
        <p:nvSpPr>
          <p:cNvPr id="103" name="Google Shape;103;p5"/>
          <p:cNvSpPr txBox="1"/>
          <p:nvPr/>
        </p:nvSpPr>
        <p:spPr>
          <a:xfrm>
            <a:off x="4602125" y="1577000"/>
            <a:ext cx="298774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Scope</a:t>
            </a:r>
            <a:endParaRPr b="0" i="0" sz="1400" u="none" cap="none" strike="noStrike">
              <a:solidFill>
                <a:srgbClr val="000000"/>
              </a:solidFill>
              <a:latin typeface="Arial"/>
              <a:ea typeface="Arial"/>
              <a:cs typeface="Arial"/>
              <a:sym typeface="Arial"/>
            </a:endParaRPr>
          </a:p>
        </p:txBody>
      </p:sp>
      <p:sp>
        <p:nvSpPr>
          <p:cNvPr id="104" name="Google Shape;104;p5"/>
          <p:cNvSpPr txBox="1"/>
          <p:nvPr/>
        </p:nvSpPr>
        <p:spPr>
          <a:xfrm>
            <a:off x="4602125" y="4132241"/>
            <a:ext cx="298774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Rationale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cxnSp>
        <p:nvCxnSpPr>
          <p:cNvPr id="109" name="Google Shape;109;p6"/>
          <p:cNvCxnSpPr>
            <a:stCxn id="110" idx="2"/>
            <a:endCxn id="111" idx="0"/>
          </p:cNvCxnSpPr>
          <p:nvPr/>
        </p:nvCxnSpPr>
        <p:spPr>
          <a:xfrm>
            <a:off x="9703843" y="2133604"/>
            <a:ext cx="11400" cy="1664400"/>
          </a:xfrm>
          <a:prstGeom prst="straightConnector1">
            <a:avLst/>
          </a:prstGeom>
          <a:noFill/>
          <a:ln cap="flat" cmpd="sng" w="38100">
            <a:solidFill>
              <a:srgbClr val="8296B0"/>
            </a:solidFill>
            <a:prstDash val="solid"/>
            <a:round/>
            <a:headEnd len="sm" w="sm" type="none"/>
            <a:tailEnd len="med" w="med" type="triangle"/>
          </a:ln>
        </p:spPr>
      </p:cxnSp>
      <p:cxnSp>
        <p:nvCxnSpPr>
          <p:cNvPr id="112" name="Google Shape;112;p6"/>
          <p:cNvCxnSpPr>
            <a:stCxn id="113" idx="3"/>
            <a:endCxn id="114" idx="1"/>
          </p:cNvCxnSpPr>
          <p:nvPr/>
        </p:nvCxnSpPr>
        <p:spPr>
          <a:xfrm flipH="1" rot="10800000">
            <a:off x="2049310" y="2989135"/>
            <a:ext cx="371100" cy="987000"/>
          </a:xfrm>
          <a:prstGeom prst="bentConnector3">
            <a:avLst>
              <a:gd fmla="val 49988" name="adj1"/>
            </a:avLst>
          </a:prstGeom>
          <a:noFill/>
          <a:ln cap="flat" cmpd="sng" w="9525">
            <a:solidFill>
              <a:srgbClr val="3A3838"/>
            </a:solidFill>
            <a:prstDash val="solid"/>
            <a:round/>
            <a:headEnd len="sm" w="sm" type="none"/>
            <a:tailEnd len="med" w="med" type="triangle"/>
          </a:ln>
        </p:spPr>
      </p:cxnSp>
      <p:sp>
        <p:nvSpPr>
          <p:cNvPr id="115" name="Google Shape;115;p6"/>
          <p:cNvSpPr txBox="1"/>
          <p:nvPr/>
        </p:nvSpPr>
        <p:spPr>
          <a:xfrm>
            <a:off x="-468570" y="800857"/>
            <a:ext cx="12686346" cy="877123"/>
          </a:xfrm>
          <a:prstGeom prst="rect">
            <a:avLst/>
          </a:prstGeom>
          <a:noFill/>
          <a:ln>
            <a:noFill/>
          </a:ln>
        </p:spPr>
        <p:txBody>
          <a:bodyPr anchorCtr="0" anchor="t" bIns="45700" lIns="91425" spcFirstLastPara="1" rIns="91425" wrap="square" tIns="45700">
            <a:spAutoFit/>
          </a:bodyPr>
          <a:lstStyle/>
          <a:p>
            <a:pPr indent="0" lvl="1" marL="45720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1" marL="457200" marR="0" rtl="0" algn="l">
              <a:lnSpc>
                <a:spcPct val="15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CEO team, in alignment with the CEOS and SIT Chairs, has developed a </a:t>
            </a:r>
            <a:r>
              <a:rPr b="1" i="0" lang="en-GB" sz="1800" u="none" cap="none" strike="noStrike">
                <a:solidFill>
                  <a:schemeClr val="dk1"/>
                </a:solidFill>
                <a:latin typeface="Arial"/>
                <a:ea typeface="Arial"/>
                <a:cs typeface="Arial"/>
                <a:sym typeface="Arial"/>
              </a:rPr>
              <a:t>robust approach </a:t>
            </a:r>
            <a:r>
              <a:rPr b="0" i="0" lang="en-GB" sz="1800" u="none" cap="none" strike="noStrike">
                <a:solidFill>
                  <a:schemeClr val="dk1"/>
                </a:solidFill>
                <a:latin typeface="Arial"/>
                <a:ea typeface="Arial"/>
                <a:cs typeface="Arial"/>
                <a:sym typeface="Arial"/>
              </a:rPr>
              <a:t>to tackle this action</a:t>
            </a:r>
            <a:endParaRPr b="0" i="1" sz="1600" u="none" cap="none" strike="noStrike">
              <a:solidFill>
                <a:schemeClr val="dk1"/>
              </a:solidFill>
              <a:latin typeface="Montserrat"/>
              <a:ea typeface="Montserrat"/>
              <a:cs typeface="Montserrat"/>
              <a:sym typeface="Montserrat"/>
            </a:endParaRPr>
          </a:p>
        </p:txBody>
      </p:sp>
      <p:sp>
        <p:nvSpPr>
          <p:cNvPr id="116" name="Google Shape;116;p6"/>
          <p:cNvSpPr txBox="1"/>
          <p:nvPr/>
        </p:nvSpPr>
        <p:spPr>
          <a:xfrm>
            <a:off x="94020" y="103248"/>
            <a:ext cx="866851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Montserrat"/>
                <a:ea typeface="Montserrat"/>
                <a:cs typeface="Montserrat"/>
                <a:sym typeface="Montserrat"/>
              </a:rPr>
              <a:t>Action SIT-39-01 - Methodology</a:t>
            </a:r>
            <a:endParaRPr b="0" i="0" sz="1200" u="none" cap="none" strike="noStrike">
              <a:solidFill>
                <a:srgbClr val="000000"/>
              </a:solidFill>
              <a:latin typeface="Montserrat"/>
              <a:ea typeface="Montserrat"/>
              <a:cs typeface="Montserrat"/>
              <a:sym typeface="Montserrat"/>
            </a:endParaRPr>
          </a:p>
        </p:txBody>
      </p:sp>
      <p:sp>
        <p:nvSpPr>
          <p:cNvPr id="113" name="Google Shape;113;p6"/>
          <p:cNvSpPr/>
          <p:nvPr/>
        </p:nvSpPr>
        <p:spPr>
          <a:xfrm>
            <a:off x="94020" y="3662398"/>
            <a:ext cx="1955290" cy="627474"/>
          </a:xfrm>
          <a:prstGeom prst="rect">
            <a:avLst/>
          </a:prstGeom>
          <a:solidFill>
            <a:srgbClr val="CFD6E5"/>
          </a:solidFill>
          <a:ln cap="flat" cmpd="sng" w="25400">
            <a:solidFill>
              <a:srgbClr val="151C2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Development of Grid with Indicators </a:t>
            </a:r>
            <a:endParaRPr b="0" i="0" sz="1400" u="none" cap="none" strike="noStrike">
              <a:solidFill>
                <a:schemeClr val="dk1"/>
              </a:solidFill>
              <a:latin typeface="Arial"/>
              <a:ea typeface="Arial"/>
              <a:cs typeface="Arial"/>
              <a:sym typeface="Arial"/>
            </a:endParaRPr>
          </a:p>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4" name="Google Shape;114;p6"/>
          <p:cNvSpPr/>
          <p:nvPr/>
        </p:nvSpPr>
        <p:spPr>
          <a:xfrm>
            <a:off x="2420321" y="2707767"/>
            <a:ext cx="1106321" cy="562949"/>
          </a:xfrm>
          <a:prstGeom prst="roundRect">
            <a:avLst>
              <a:gd fmla="val 16667" name="adj"/>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lt1"/>
                </a:solidFill>
                <a:latin typeface="Arial"/>
                <a:ea typeface="Arial"/>
                <a:cs typeface="Arial"/>
                <a:sym typeface="Arial"/>
              </a:rPr>
              <a:t>Level of Activity</a:t>
            </a:r>
            <a:endParaRPr b="0" i="0" sz="1400" u="none" cap="none" strike="noStrike">
              <a:solidFill>
                <a:srgbClr val="000000"/>
              </a:solidFill>
              <a:latin typeface="Arial"/>
              <a:ea typeface="Arial"/>
              <a:cs typeface="Arial"/>
              <a:sym typeface="Arial"/>
            </a:endParaRPr>
          </a:p>
        </p:txBody>
      </p:sp>
      <p:sp>
        <p:nvSpPr>
          <p:cNvPr id="117" name="Google Shape;117;p6"/>
          <p:cNvSpPr/>
          <p:nvPr/>
        </p:nvSpPr>
        <p:spPr>
          <a:xfrm>
            <a:off x="3888319" y="2458867"/>
            <a:ext cx="1606008" cy="271641"/>
          </a:xfrm>
          <a:prstGeom prst="roundRect">
            <a:avLst>
              <a:gd fmla="val 16667" name="adj"/>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How dynamic?</a:t>
            </a:r>
            <a:endParaRPr b="0" i="0" sz="1400" u="none" cap="none" strike="noStrike">
              <a:solidFill>
                <a:srgbClr val="000000"/>
              </a:solidFill>
              <a:latin typeface="Arial"/>
              <a:ea typeface="Arial"/>
              <a:cs typeface="Arial"/>
              <a:sym typeface="Arial"/>
            </a:endParaRPr>
          </a:p>
        </p:txBody>
      </p:sp>
      <p:cxnSp>
        <p:nvCxnSpPr>
          <p:cNvPr id="118" name="Google Shape;118;p6"/>
          <p:cNvCxnSpPr>
            <a:stCxn id="114" idx="3"/>
            <a:endCxn id="117" idx="1"/>
          </p:cNvCxnSpPr>
          <p:nvPr/>
        </p:nvCxnSpPr>
        <p:spPr>
          <a:xfrm flipH="1" rot="10800000">
            <a:off x="3526642" y="2594742"/>
            <a:ext cx="361800" cy="394500"/>
          </a:xfrm>
          <a:prstGeom prst="bentConnector3">
            <a:avLst>
              <a:gd fmla="val 50000" name="adj1"/>
            </a:avLst>
          </a:prstGeom>
          <a:noFill/>
          <a:ln cap="flat" cmpd="sng" w="9525">
            <a:solidFill>
              <a:srgbClr val="002060"/>
            </a:solidFill>
            <a:prstDash val="solid"/>
            <a:round/>
            <a:headEnd len="sm" w="sm" type="none"/>
            <a:tailEnd len="med" w="med" type="triangle"/>
          </a:ln>
        </p:spPr>
      </p:cxnSp>
      <p:sp>
        <p:nvSpPr>
          <p:cNvPr id="119" name="Google Shape;119;p6"/>
          <p:cNvSpPr/>
          <p:nvPr/>
        </p:nvSpPr>
        <p:spPr>
          <a:xfrm>
            <a:off x="2420321" y="4733598"/>
            <a:ext cx="1106321" cy="562949"/>
          </a:xfrm>
          <a:prstGeom prst="roundRect">
            <a:avLst>
              <a:gd fmla="val 16667" name="adj"/>
            </a:avLst>
          </a:prstGeom>
          <a:solidFill>
            <a:srgbClr val="75707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chemeClr val="lt1"/>
                </a:solidFill>
                <a:latin typeface="Arial"/>
                <a:ea typeface="Arial"/>
                <a:cs typeface="Arial"/>
                <a:sym typeface="Arial"/>
              </a:rPr>
              <a:t>Impact</a:t>
            </a:r>
            <a:endParaRPr b="0" i="0" sz="1400" u="none" cap="none" strike="noStrike">
              <a:solidFill>
                <a:srgbClr val="000000"/>
              </a:solidFill>
              <a:latin typeface="Arial"/>
              <a:ea typeface="Arial"/>
              <a:cs typeface="Arial"/>
              <a:sym typeface="Arial"/>
            </a:endParaRPr>
          </a:p>
        </p:txBody>
      </p:sp>
      <p:cxnSp>
        <p:nvCxnSpPr>
          <p:cNvPr id="120" name="Google Shape;120;p6"/>
          <p:cNvCxnSpPr>
            <a:stCxn id="113" idx="3"/>
            <a:endCxn id="119" idx="1"/>
          </p:cNvCxnSpPr>
          <p:nvPr/>
        </p:nvCxnSpPr>
        <p:spPr>
          <a:xfrm>
            <a:off x="2049310" y="3976135"/>
            <a:ext cx="371100" cy="1038900"/>
          </a:xfrm>
          <a:prstGeom prst="bentConnector3">
            <a:avLst>
              <a:gd fmla="val 49988" name="adj1"/>
            </a:avLst>
          </a:prstGeom>
          <a:noFill/>
          <a:ln cap="flat" cmpd="sng" w="9525">
            <a:solidFill>
              <a:srgbClr val="3A3838"/>
            </a:solidFill>
            <a:prstDash val="solid"/>
            <a:round/>
            <a:headEnd len="sm" w="sm" type="none"/>
            <a:tailEnd len="med" w="med" type="triangle"/>
          </a:ln>
        </p:spPr>
      </p:cxnSp>
      <p:sp>
        <p:nvSpPr>
          <p:cNvPr id="121" name="Google Shape;121;p6"/>
          <p:cNvSpPr/>
          <p:nvPr/>
        </p:nvSpPr>
        <p:spPr>
          <a:xfrm>
            <a:off x="5715162" y="1742688"/>
            <a:ext cx="1606008" cy="271641"/>
          </a:xfrm>
          <a:prstGeom prst="roundRect">
            <a:avLst>
              <a:gd fmla="val 16667" name="adj"/>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Meetings held</a:t>
            </a:r>
            <a:endParaRPr b="0" i="0" sz="1400" u="none" cap="none" strike="noStrike">
              <a:solidFill>
                <a:srgbClr val="000000"/>
              </a:solidFill>
              <a:latin typeface="Arial"/>
              <a:ea typeface="Arial"/>
              <a:cs typeface="Arial"/>
              <a:sym typeface="Arial"/>
            </a:endParaRPr>
          </a:p>
        </p:txBody>
      </p:sp>
      <p:sp>
        <p:nvSpPr>
          <p:cNvPr id="122" name="Google Shape;122;p6"/>
          <p:cNvSpPr/>
          <p:nvPr/>
        </p:nvSpPr>
        <p:spPr>
          <a:xfrm>
            <a:off x="5715162" y="2103649"/>
            <a:ext cx="1606008" cy="270288"/>
          </a:xfrm>
          <a:prstGeom prst="roundRect">
            <a:avLst>
              <a:gd fmla="val 16667" name="adj"/>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Member participation</a:t>
            </a:r>
            <a:endParaRPr b="0" i="0" sz="1400" u="none" cap="none" strike="noStrike">
              <a:solidFill>
                <a:srgbClr val="000000"/>
              </a:solidFill>
              <a:latin typeface="Arial"/>
              <a:ea typeface="Arial"/>
              <a:cs typeface="Arial"/>
              <a:sym typeface="Arial"/>
            </a:endParaRPr>
          </a:p>
        </p:txBody>
      </p:sp>
      <p:sp>
        <p:nvSpPr>
          <p:cNvPr id="123" name="Google Shape;123;p6"/>
          <p:cNvSpPr/>
          <p:nvPr/>
        </p:nvSpPr>
        <p:spPr>
          <a:xfrm>
            <a:off x="3888319" y="2853420"/>
            <a:ext cx="1606008" cy="271641"/>
          </a:xfrm>
          <a:prstGeom prst="roundRect">
            <a:avLst>
              <a:gd fmla="val 16667" name="adj"/>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How much output?</a:t>
            </a:r>
            <a:endParaRPr b="0" i="0" sz="1400" u="none" cap="none" strike="noStrike">
              <a:solidFill>
                <a:srgbClr val="000000"/>
              </a:solidFill>
              <a:latin typeface="Arial"/>
              <a:ea typeface="Arial"/>
              <a:cs typeface="Arial"/>
              <a:sym typeface="Arial"/>
            </a:endParaRPr>
          </a:p>
        </p:txBody>
      </p:sp>
      <p:sp>
        <p:nvSpPr>
          <p:cNvPr id="124" name="Google Shape;124;p6"/>
          <p:cNvSpPr/>
          <p:nvPr/>
        </p:nvSpPr>
        <p:spPr>
          <a:xfrm>
            <a:off x="3888319" y="3257131"/>
            <a:ext cx="1606008" cy="271641"/>
          </a:xfrm>
          <a:prstGeom prst="roundRect">
            <a:avLst>
              <a:gd fmla="val 16667" name="adj"/>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How much synergy?</a:t>
            </a:r>
            <a:endParaRPr b="0" i="0" sz="1400" u="none" cap="none" strike="noStrike">
              <a:solidFill>
                <a:srgbClr val="000000"/>
              </a:solidFill>
              <a:latin typeface="Arial"/>
              <a:ea typeface="Arial"/>
              <a:cs typeface="Arial"/>
              <a:sym typeface="Arial"/>
            </a:endParaRPr>
          </a:p>
        </p:txBody>
      </p:sp>
      <p:cxnSp>
        <p:nvCxnSpPr>
          <p:cNvPr id="125" name="Google Shape;125;p6"/>
          <p:cNvCxnSpPr>
            <a:stCxn id="114" idx="3"/>
            <a:endCxn id="124" idx="1"/>
          </p:cNvCxnSpPr>
          <p:nvPr/>
        </p:nvCxnSpPr>
        <p:spPr>
          <a:xfrm>
            <a:off x="3526642" y="2989242"/>
            <a:ext cx="361800" cy="403800"/>
          </a:xfrm>
          <a:prstGeom prst="bentConnector3">
            <a:avLst>
              <a:gd fmla="val 50000" name="adj1"/>
            </a:avLst>
          </a:prstGeom>
          <a:noFill/>
          <a:ln cap="flat" cmpd="sng" w="9525">
            <a:solidFill>
              <a:srgbClr val="002060"/>
            </a:solidFill>
            <a:prstDash val="solid"/>
            <a:round/>
            <a:headEnd len="sm" w="sm" type="none"/>
            <a:tailEnd len="med" w="med" type="triangle"/>
          </a:ln>
        </p:spPr>
      </p:cxnSp>
      <p:cxnSp>
        <p:nvCxnSpPr>
          <p:cNvPr id="126" name="Google Shape;126;p6"/>
          <p:cNvCxnSpPr>
            <a:stCxn id="114" idx="3"/>
            <a:endCxn id="123" idx="1"/>
          </p:cNvCxnSpPr>
          <p:nvPr/>
        </p:nvCxnSpPr>
        <p:spPr>
          <a:xfrm>
            <a:off x="3526642" y="2989242"/>
            <a:ext cx="361800" cy="600"/>
          </a:xfrm>
          <a:prstGeom prst="bentConnector3">
            <a:avLst>
              <a:gd fmla="val 49983" name="adj1"/>
            </a:avLst>
          </a:prstGeom>
          <a:noFill/>
          <a:ln cap="flat" cmpd="sng" w="9525">
            <a:solidFill>
              <a:srgbClr val="002060"/>
            </a:solidFill>
            <a:prstDash val="solid"/>
            <a:round/>
            <a:headEnd len="sm" w="sm" type="none"/>
            <a:tailEnd len="med" w="med" type="triangle"/>
          </a:ln>
        </p:spPr>
      </p:cxnSp>
      <p:cxnSp>
        <p:nvCxnSpPr>
          <p:cNvPr id="127" name="Google Shape;127;p6"/>
          <p:cNvCxnSpPr>
            <a:stCxn id="117" idx="3"/>
            <a:endCxn id="121" idx="1"/>
          </p:cNvCxnSpPr>
          <p:nvPr/>
        </p:nvCxnSpPr>
        <p:spPr>
          <a:xfrm flipH="1" rot="10800000">
            <a:off x="5494327" y="1878588"/>
            <a:ext cx="220800" cy="716100"/>
          </a:xfrm>
          <a:prstGeom prst="bentConnector3">
            <a:avLst>
              <a:gd fmla="val 50008" name="adj1"/>
            </a:avLst>
          </a:prstGeom>
          <a:noFill/>
          <a:ln cap="flat" cmpd="sng" w="9525">
            <a:solidFill>
              <a:srgbClr val="002060"/>
            </a:solidFill>
            <a:prstDash val="solid"/>
            <a:round/>
            <a:headEnd len="sm" w="sm" type="none"/>
            <a:tailEnd len="med" w="med" type="triangle"/>
          </a:ln>
        </p:spPr>
      </p:cxnSp>
      <p:cxnSp>
        <p:nvCxnSpPr>
          <p:cNvPr id="128" name="Google Shape;128;p6"/>
          <p:cNvCxnSpPr>
            <a:stCxn id="117" idx="3"/>
            <a:endCxn id="122" idx="1"/>
          </p:cNvCxnSpPr>
          <p:nvPr/>
        </p:nvCxnSpPr>
        <p:spPr>
          <a:xfrm flipH="1" rot="10800000">
            <a:off x="5494327" y="2238888"/>
            <a:ext cx="220800" cy="355800"/>
          </a:xfrm>
          <a:prstGeom prst="bentConnector3">
            <a:avLst>
              <a:gd fmla="val 50008" name="adj1"/>
            </a:avLst>
          </a:prstGeom>
          <a:noFill/>
          <a:ln cap="flat" cmpd="sng" w="9525">
            <a:solidFill>
              <a:srgbClr val="002060"/>
            </a:solidFill>
            <a:prstDash val="solid"/>
            <a:round/>
            <a:headEnd len="sm" w="sm" type="none"/>
            <a:tailEnd len="med" w="med" type="triangle"/>
          </a:ln>
        </p:spPr>
      </p:cxnSp>
      <p:sp>
        <p:nvSpPr>
          <p:cNvPr id="129" name="Google Shape;129;p6"/>
          <p:cNvSpPr/>
          <p:nvPr/>
        </p:nvSpPr>
        <p:spPr>
          <a:xfrm>
            <a:off x="5715162" y="2853420"/>
            <a:ext cx="1606008" cy="271641"/>
          </a:xfrm>
          <a:prstGeom prst="roundRect">
            <a:avLst>
              <a:gd fmla="val 16667" name="adj"/>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Deliverables</a:t>
            </a:r>
            <a:endParaRPr b="0" i="0" sz="1400" u="none" cap="none" strike="noStrike">
              <a:solidFill>
                <a:srgbClr val="000000"/>
              </a:solidFill>
              <a:latin typeface="Arial"/>
              <a:ea typeface="Arial"/>
              <a:cs typeface="Arial"/>
              <a:sym typeface="Arial"/>
            </a:endParaRPr>
          </a:p>
        </p:txBody>
      </p:sp>
      <p:cxnSp>
        <p:nvCxnSpPr>
          <p:cNvPr id="130" name="Google Shape;130;p6"/>
          <p:cNvCxnSpPr>
            <a:stCxn id="123" idx="3"/>
            <a:endCxn id="129" idx="1"/>
          </p:cNvCxnSpPr>
          <p:nvPr/>
        </p:nvCxnSpPr>
        <p:spPr>
          <a:xfrm>
            <a:off x="5494327" y="2989241"/>
            <a:ext cx="220800" cy="600"/>
          </a:xfrm>
          <a:prstGeom prst="bentConnector3">
            <a:avLst>
              <a:gd fmla="val 50008" name="adj1"/>
            </a:avLst>
          </a:prstGeom>
          <a:noFill/>
          <a:ln cap="flat" cmpd="sng" w="9525">
            <a:solidFill>
              <a:srgbClr val="002060"/>
            </a:solidFill>
            <a:prstDash val="solid"/>
            <a:round/>
            <a:headEnd len="sm" w="sm" type="none"/>
            <a:tailEnd len="med" w="med" type="triangle"/>
          </a:ln>
        </p:spPr>
      </p:cxnSp>
      <p:sp>
        <p:nvSpPr>
          <p:cNvPr id="131" name="Google Shape;131;p6"/>
          <p:cNvSpPr/>
          <p:nvPr/>
        </p:nvSpPr>
        <p:spPr>
          <a:xfrm>
            <a:off x="5715162" y="3253851"/>
            <a:ext cx="1606008" cy="271641"/>
          </a:xfrm>
          <a:prstGeom prst="roundRect">
            <a:avLst>
              <a:gd fmla="val 16667" name="adj"/>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Collaboration with other CEOS entities</a:t>
            </a:r>
            <a:endParaRPr b="0" i="0" sz="1400" u="none" cap="none" strike="noStrike">
              <a:solidFill>
                <a:srgbClr val="000000"/>
              </a:solidFill>
              <a:latin typeface="Arial"/>
              <a:ea typeface="Arial"/>
              <a:cs typeface="Arial"/>
              <a:sym typeface="Arial"/>
            </a:endParaRPr>
          </a:p>
        </p:txBody>
      </p:sp>
      <p:cxnSp>
        <p:nvCxnSpPr>
          <p:cNvPr id="132" name="Google Shape;132;p6"/>
          <p:cNvCxnSpPr>
            <a:stCxn id="124" idx="3"/>
            <a:endCxn id="131" idx="1"/>
          </p:cNvCxnSpPr>
          <p:nvPr/>
        </p:nvCxnSpPr>
        <p:spPr>
          <a:xfrm flipH="1" rot="10800000">
            <a:off x="5494327" y="3389652"/>
            <a:ext cx="220800" cy="3300"/>
          </a:xfrm>
          <a:prstGeom prst="bentConnector3">
            <a:avLst>
              <a:gd fmla="val 50008" name="adj1"/>
            </a:avLst>
          </a:prstGeom>
          <a:noFill/>
          <a:ln cap="flat" cmpd="sng" w="9525">
            <a:solidFill>
              <a:srgbClr val="002060"/>
            </a:solidFill>
            <a:prstDash val="solid"/>
            <a:round/>
            <a:headEnd len="sm" w="sm" type="none"/>
            <a:tailEnd len="med" w="med" type="triangle"/>
          </a:ln>
        </p:spPr>
      </p:cxnSp>
      <p:sp>
        <p:nvSpPr>
          <p:cNvPr id="133" name="Google Shape;133;p6"/>
          <p:cNvSpPr/>
          <p:nvPr/>
        </p:nvSpPr>
        <p:spPr>
          <a:xfrm>
            <a:off x="3884723" y="4621194"/>
            <a:ext cx="1606008" cy="271641"/>
          </a:xfrm>
          <a:prstGeom prst="roundRect">
            <a:avLst>
              <a:gd fmla="val 16667" name="adj"/>
            </a:avLst>
          </a:prstGeom>
          <a:solidFill>
            <a:srgbClr val="75707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How impactful for CEOS members?</a:t>
            </a:r>
            <a:endParaRPr b="0" i="0" sz="1400" u="none" cap="none" strike="noStrike">
              <a:solidFill>
                <a:srgbClr val="000000"/>
              </a:solidFill>
              <a:latin typeface="Arial"/>
              <a:ea typeface="Arial"/>
              <a:cs typeface="Arial"/>
              <a:sym typeface="Arial"/>
            </a:endParaRPr>
          </a:p>
        </p:txBody>
      </p:sp>
      <p:sp>
        <p:nvSpPr>
          <p:cNvPr id="134" name="Google Shape;134;p6"/>
          <p:cNvSpPr/>
          <p:nvPr/>
        </p:nvSpPr>
        <p:spPr>
          <a:xfrm>
            <a:off x="3884723" y="5160726"/>
            <a:ext cx="1606008" cy="271641"/>
          </a:xfrm>
          <a:prstGeom prst="roundRect">
            <a:avLst>
              <a:gd fmla="val 16667" name="adj"/>
            </a:avLst>
          </a:prstGeom>
          <a:solidFill>
            <a:srgbClr val="75707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How impactful for broader community?</a:t>
            </a:r>
            <a:endParaRPr b="0" i="0" sz="1400" u="none" cap="none" strike="noStrike">
              <a:solidFill>
                <a:srgbClr val="000000"/>
              </a:solidFill>
              <a:latin typeface="Arial"/>
              <a:ea typeface="Arial"/>
              <a:cs typeface="Arial"/>
              <a:sym typeface="Arial"/>
            </a:endParaRPr>
          </a:p>
        </p:txBody>
      </p:sp>
      <p:cxnSp>
        <p:nvCxnSpPr>
          <p:cNvPr id="135" name="Google Shape;135;p6"/>
          <p:cNvCxnSpPr>
            <a:stCxn id="119" idx="3"/>
            <a:endCxn id="133" idx="1"/>
          </p:cNvCxnSpPr>
          <p:nvPr/>
        </p:nvCxnSpPr>
        <p:spPr>
          <a:xfrm flipH="1" rot="10800000">
            <a:off x="3526642" y="4757073"/>
            <a:ext cx="358200" cy="258000"/>
          </a:xfrm>
          <a:prstGeom prst="bentConnector3">
            <a:avLst>
              <a:gd fmla="val 49983" name="adj1"/>
            </a:avLst>
          </a:prstGeom>
          <a:noFill/>
          <a:ln cap="flat" cmpd="sng" w="9525">
            <a:solidFill>
              <a:srgbClr val="002060"/>
            </a:solidFill>
            <a:prstDash val="solid"/>
            <a:round/>
            <a:headEnd len="sm" w="sm" type="none"/>
            <a:tailEnd len="med" w="med" type="triangle"/>
          </a:ln>
        </p:spPr>
      </p:cxnSp>
      <p:cxnSp>
        <p:nvCxnSpPr>
          <p:cNvPr id="136" name="Google Shape;136;p6"/>
          <p:cNvCxnSpPr>
            <a:stCxn id="119" idx="3"/>
            <a:endCxn id="134" idx="1"/>
          </p:cNvCxnSpPr>
          <p:nvPr/>
        </p:nvCxnSpPr>
        <p:spPr>
          <a:xfrm>
            <a:off x="3526642" y="5015073"/>
            <a:ext cx="358200" cy="281400"/>
          </a:xfrm>
          <a:prstGeom prst="bentConnector3">
            <a:avLst>
              <a:gd fmla="val 49983" name="adj1"/>
            </a:avLst>
          </a:prstGeom>
          <a:noFill/>
          <a:ln cap="flat" cmpd="sng" w="9525">
            <a:solidFill>
              <a:srgbClr val="002060"/>
            </a:solidFill>
            <a:prstDash val="solid"/>
            <a:round/>
            <a:headEnd len="sm" w="sm" type="none"/>
            <a:tailEnd len="med" w="med" type="triangle"/>
          </a:ln>
        </p:spPr>
      </p:cxnSp>
      <p:sp>
        <p:nvSpPr>
          <p:cNvPr id="137" name="Google Shape;137;p6"/>
          <p:cNvSpPr/>
          <p:nvPr/>
        </p:nvSpPr>
        <p:spPr>
          <a:xfrm>
            <a:off x="5715162" y="4349553"/>
            <a:ext cx="1606008" cy="271641"/>
          </a:xfrm>
          <a:prstGeom prst="roundRect">
            <a:avLst>
              <a:gd fmla="val 16667" name="adj"/>
            </a:avLst>
          </a:prstGeom>
          <a:solidFill>
            <a:srgbClr val="75707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Supporting mission of CEOS members</a:t>
            </a:r>
            <a:endParaRPr b="0" i="0" sz="1400" u="none" cap="none" strike="noStrike">
              <a:solidFill>
                <a:srgbClr val="000000"/>
              </a:solidFill>
              <a:latin typeface="Arial"/>
              <a:ea typeface="Arial"/>
              <a:cs typeface="Arial"/>
              <a:sym typeface="Arial"/>
            </a:endParaRPr>
          </a:p>
        </p:txBody>
      </p:sp>
      <p:sp>
        <p:nvSpPr>
          <p:cNvPr id="138" name="Google Shape;138;p6"/>
          <p:cNvSpPr/>
          <p:nvPr/>
        </p:nvSpPr>
        <p:spPr>
          <a:xfrm>
            <a:off x="5715162" y="5551953"/>
            <a:ext cx="1606008" cy="271641"/>
          </a:xfrm>
          <a:prstGeom prst="roundRect">
            <a:avLst>
              <a:gd fmla="val 16667" name="adj"/>
            </a:avLst>
          </a:prstGeom>
          <a:solidFill>
            <a:srgbClr val="75707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Contribution to SDGs</a:t>
            </a:r>
            <a:endParaRPr b="0" i="0" sz="1400" u="none" cap="none" strike="noStrike">
              <a:solidFill>
                <a:srgbClr val="000000"/>
              </a:solidFill>
              <a:latin typeface="Arial"/>
              <a:ea typeface="Arial"/>
              <a:cs typeface="Arial"/>
              <a:sym typeface="Arial"/>
            </a:endParaRPr>
          </a:p>
        </p:txBody>
      </p:sp>
      <p:sp>
        <p:nvSpPr>
          <p:cNvPr id="139" name="Google Shape;139;p6"/>
          <p:cNvSpPr/>
          <p:nvPr/>
        </p:nvSpPr>
        <p:spPr>
          <a:xfrm>
            <a:off x="5715162" y="5155810"/>
            <a:ext cx="1606008" cy="271641"/>
          </a:xfrm>
          <a:prstGeom prst="roundRect">
            <a:avLst>
              <a:gd fmla="val 16667" name="adj"/>
            </a:avLst>
          </a:prstGeom>
          <a:solidFill>
            <a:srgbClr val="75707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Citations of work</a:t>
            </a:r>
            <a:endParaRPr b="0" i="0" sz="1400" u="none" cap="none" strike="noStrike">
              <a:solidFill>
                <a:srgbClr val="000000"/>
              </a:solidFill>
              <a:latin typeface="Arial"/>
              <a:ea typeface="Arial"/>
              <a:cs typeface="Arial"/>
              <a:sym typeface="Arial"/>
            </a:endParaRPr>
          </a:p>
        </p:txBody>
      </p:sp>
      <p:sp>
        <p:nvSpPr>
          <p:cNvPr id="140" name="Google Shape;140;p6"/>
          <p:cNvSpPr/>
          <p:nvPr/>
        </p:nvSpPr>
        <p:spPr>
          <a:xfrm>
            <a:off x="5715162" y="2466366"/>
            <a:ext cx="1606008" cy="270288"/>
          </a:xfrm>
          <a:prstGeom prst="roundRect">
            <a:avLst>
              <a:gd fmla="val 16667" name="adj"/>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Representation of CEOS in int’l fora</a:t>
            </a:r>
            <a:endParaRPr b="0" i="0" sz="1400" u="none" cap="none" strike="noStrike">
              <a:solidFill>
                <a:srgbClr val="000000"/>
              </a:solidFill>
              <a:latin typeface="Arial"/>
              <a:ea typeface="Arial"/>
              <a:cs typeface="Arial"/>
              <a:sym typeface="Arial"/>
            </a:endParaRPr>
          </a:p>
        </p:txBody>
      </p:sp>
      <p:cxnSp>
        <p:nvCxnSpPr>
          <p:cNvPr id="141" name="Google Shape;141;p6"/>
          <p:cNvCxnSpPr>
            <a:stCxn id="117" idx="3"/>
            <a:endCxn id="140" idx="1"/>
          </p:cNvCxnSpPr>
          <p:nvPr/>
        </p:nvCxnSpPr>
        <p:spPr>
          <a:xfrm>
            <a:off x="5494327" y="2594688"/>
            <a:ext cx="220800" cy="6900"/>
          </a:xfrm>
          <a:prstGeom prst="bentConnector3">
            <a:avLst>
              <a:gd fmla="val 50008" name="adj1"/>
            </a:avLst>
          </a:prstGeom>
          <a:noFill/>
          <a:ln cap="flat" cmpd="sng" w="9525">
            <a:solidFill>
              <a:srgbClr val="002060"/>
            </a:solidFill>
            <a:prstDash val="solid"/>
            <a:round/>
            <a:headEnd len="sm" w="sm" type="none"/>
            <a:tailEnd len="med" w="med" type="triangle"/>
          </a:ln>
        </p:spPr>
      </p:cxnSp>
      <p:sp>
        <p:nvSpPr>
          <p:cNvPr id="142" name="Google Shape;142;p6"/>
          <p:cNvSpPr/>
          <p:nvPr/>
        </p:nvSpPr>
        <p:spPr>
          <a:xfrm>
            <a:off x="5715162" y="4750223"/>
            <a:ext cx="1606008" cy="271641"/>
          </a:xfrm>
          <a:prstGeom prst="roundRect">
            <a:avLst>
              <a:gd fmla="val 16667" name="adj"/>
            </a:avLst>
          </a:prstGeom>
          <a:solidFill>
            <a:srgbClr val="75707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Contributing to CEOS communications</a:t>
            </a:r>
            <a:endParaRPr b="0" i="0" sz="1400" u="none" cap="none" strike="noStrike">
              <a:solidFill>
                <a:srgbClr val="000000"/>
              </a:solidFill>
              <a:latin typeface="Arial"/>
              <a:ea typeface="Arial"/>
              <a:cs typeface="Arial"/>
              <a:sym typeface="Arial"/>
            </a:endParaRPr>
          </a:p>
        </p:txBody>
      </p:sp>
      <p:cxnSp>
        <p:nvCxnSpPr>
          <p:cNvPr id="143" name="Google Shape;143;p6"/>
          <p:cNvCxnSpPr>
            <a:stCxn id="133" idx="3"/>
            <a:endCxn id="137" idx="1"/>
          </p:cNvCxnSpPr>
          <p:nvPr/>
        </p:nvCxnSpPr>
        <p:spPr>
          <a:xfrm flipH="1" rot="10800000">
            <a:off x="5490731" y="4485515"/>
            <a:ext cx="224400" cy="271500"/>
          </a:xfrm>
          <a:prstGeom prst="bentConnector3">
            <a:avLst>
              <a:gd fmla="val 50007" name="adj1"/>
            </a:avLst>
          </a:prstGeom>
          <a:noFill/>
          <a:ln cap="flat" cmpd="sng" w="9525">
            <a:solidFill>
              <a:srgbClr val="002060"/>
            </a:solidFill>
            <a:prstDash val="solid"/>
            <a:round/>
            <a:headEnd len="sm" w="sm" type="none"/>
            <a:tailEnd len="med" w="med" type="triangle"/>
          </a:ln>
        </p:spPr>
      </p:cxnSp>
      <p:sp>
        <p:nvSpPr>
          <p:cNvPr id="144" name="Google Shape;144;p6"/>
          <p:cNvSpPr/>
          <p:nvPr/>
        </p:nvSpPr>
        <p:spPr>
          <a:xfrm>
            <a:off x="7297923" y="1742688"/>
            <a:ext cx="550291" cy="1782804"/>
          </a:xfrm>
          <a:prstGeom prst="rightBrace">
            <a:avLst>
              <a:gd fmla="val 44854" name="adj1"/>
              <a:gd fmla="val 50950" name="adj2"/>
            </a:avLst>
          </a:prstGeom>
          <a:noFill/>
          <a:ln cap="flat" cmpd="sng" w="952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0" name="Google Shape;110;p6"/>
          <p:cNvSpPr/>
          <p:nvPr/>
        </p:nvSpPr>
        <p:spPr>
          <a:xfrm>
            <a:off x="8195732" y="1694176"/>
            <a:ext cx="3016221" cy="439428"/>
          </a:xfrm>
          <a:prstGeom prst="rect">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Desk Research to complete as much of the assessment as possible</a:t>
            </a:r>
            <a:endParaRPr b="0" i="0" sz="1400" u="none" cap="none" strike="noStrike">
              <a:solidFill>
                <a:srgbClr val="000000"/>
              </a:solidFill>
              <a:latin typeface="Arial"/>
              <a:ea typeface="Arial"/>
              <a:cs typeface="Arial"/>
              <a:sym typeface="Arial"/>
            </a:endParaRPr>
          </a:p>
        </p:txBody>
      </p:sp>
      <p:sp>
        <p:nvSpPr>
          <p:cNvPr id="145" name="Google Shape;145;p6"/>
          <p:cNvSpPr/>
          <p:nvPr/>
        </p:nvSpPr>
        <p:spPr>
          <a:xfrm>
            <a:off x="8195733" y="2213346"/>
            <a:ext cx="3016220" cy="439428"/>
          </a:xfrm>
          <a:prstGeom prst="rect">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Consultations with CEOS reps </a:t>
            </a:r>
            <a:br>
              <a:rPr b="0" i="0" lang="en-GB" sz="1100" u="none" cap="none" strike="noStrike">
                <a:solidFill>
                  <a:schemeClr val="lt1"/>
                </a:solidFill>
                <a:latin typeface="Arial"/>
                <a:ea typeface="Arial"/>
                <a:cs typeface="Arial"/>
                <a:sym typeface="Arial"/>
              </a:rPr>
            </a:br>
            <a:r>
              <a:rPr b="0" i="0" lang="en-GB" sz="1100" u="none" cap="none" strike="noStrike">
                <a:solidFill>
                  <a:schemeClr val="lt1"/>
                </a:solidFill>
                <a:latin typeface="Arial"/>
                <a:ea typeface="Arial"/>
                <a:cs typeface="Arial"/>
                <a:sym typeface="Arial"/>
              </a:rPr>
              <a:t>for insights and validation</a:t>
            </a:r>
            <a:endParaRPr b="0" i="0" sz="1400" u="none" cap="none" strike="noStrike">
              <a:solidFill>
                <a:srgbClr val="000000"/>
              </a:solidFill>
              <a:latin typeface="Arial"/>
              <a:ea typeface="Arial"/>
              <a:cs typeface="Arial"/>
              <a:sym typeface="Arial"/>
            </a:endParaRPr>
          </a:p>
        </p:txBody>
      </p:sp>
      <p:sp>
        <p:nvSpPr>
          <p:cNvPr id="146" name="Google Shape;146;p6"/>
          <p:cNvSpPr/>
          <p:nvPr/>
        </p:nvSpPr>
        <p:spPr>
          <a:xfrm>
            <a:off x="8195733" y="2713689"/>
            <a:ext cx="3016220" cy="356541"/>
          </a:xfrm>
          <a:prstGeom prst="rect">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Presentation at SIT TW for feedback</a:t>
            </a:r>
            <a:endParaRPr b="0" i="0" sz="1400" u="none" cap="none" strike="noStrike">
              <a:solidFill>
                <a:srgbClr val="000000"/>
              </a:solidFill>
              <a:latin typeface="Arial"/>
              <a:ea typeface="Arial"/>
              <a:cs typeface="Arial"/>
              <a:sym typeface="Arial"/>
            </a:endParaRPr>
          </a:p>
        </p:txBody>
      </p:sp>
      <p:sp>
        <p:nvSpPr>
          <p:cNvPr id="111" name="Google Shape;111;p6"/>
          <p:cNvSpPr/>
          <p:nvPr/>
        </p:nvSpPr>
        <p:spPr>
          <a:xfrm>
            <a:off x="8195732" y="3797865"/>
            <a:ext cx="3038798" cy="339890"/>
          </a:xfrm>
          <a:prstGeom prst="rect">
            <a:avLst/>
          </a:prstGeom>
          <a:solidFill>
            <a:srgbClr val="CFD6E5"/>
          </a:solidFill>
          <a:ln cap="flat" cmpd="sng" w="25400">
            <a:solidFill>
              <a:srgbClr val="151C2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Final findings at CEOS Plenary</a:t>
            </a:r>
            <a:endParaRPr b="0" i="0" sz="1400" u="none" cap="none" strike="noStrike">
              <a:solidFill>
                <a:schemeClr val="dk1"/>
              </a:solidFill>
              <a:latin typeface="Arial"/>
              <a:ea typeface="Arial"/>
              <a:cs typeface="Arial"/>
              <a:sym typeface="Arial"/>
            </a:endParaRPr>
          </a:p>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7" name="Google Shape;147;p6"/>
          <p:cNvSpPr/>
          <p:nvPr/>
        </p:nvSpPr>
        <p:spPr>
          <a:xfrm>
            <a:off x="7321170" y="4349553"/>
            <a:ext cx="527044" cy="1879628"/>
          </a:xfrm>
          <a:prstGeom prst="rightBrace">
            <a:avLst>
              <a:gd fmla="val 44853" name="adj1"/>
              <a:gd fmla="val 50950" name="adj2"/>
            </a:avLst>
          </a:prstGeom>
          <a:noFill/>
          <a:ln cap="flat" cmpd="sng" w="952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8" name="Google Shape;148;p6"/>
          <p:cNvSpPr/>
          <p:nvPr/>
        </p:nvSpPr>
        <p:spPr>
          <a:xfrm>
            <a:off x="5715162" y="5957540"/>
            <a:ext cx="1606008" cy="271641"/>
          </a:xfrm>
          <a:prstGeom prst="roundRect">
            <a:avLst>
              <a:gd fmla="val 16667" name="adj"/>
            </a:avLst>
          </a:prstGeom>
          <a:solidFill>
            <a:srgbClr val="75707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cxnSp>
        <p:nvCxnSpPr>
          <p:cNvPr id="149" name="Google Shape;149;p6"/>
          <p:cNvCxnSpPr>
            <a:stCxn id="133" idx="3"/>
            <a:endCxn id="142" idx="1"/>
          </p:cNvCxnSpPr>
          <p:nvPr/>
        </p:nvCxnSpPr>
        <p:spPr>
          <a:xfrm>
            <a:off x="5490731" y="4757015"/>
            <a:ext cx="224400" cy="129000"/>
          </a:xfrm>
          <a:prstGeom prst="bentConnector3">
            <a:avLst>
              <a:gd fmla="val 50007" name="adj1"/>
            </a:avLst>
          </a:prstGeom>
          <a:noFill/>
          <a:ln cap="flat" cmpd="sng" w="9525">
            <a:solidFill>
              <a:srgbClr val="002060"/>
            </a:solidFill>
            <a:prstDash val="solid"/>
            <a:round/>
            <a:headEnd len="sm" w="sm" type="none"/>
            <a:tailEnd len="med" w="med" type="triangle"/>
          </a:ln>
        </p:spPr>
      </p:cxnSp>
      <p:cxnSp>
        <p:nvCxnSpPr>
          <p:cNvPr id="150" name="Google Shape;150;p6"/>
          <p:cNvCxnSpPr>
            <a:stCxn id="134" idx="3"/>
            <a:endCxn id="139" idx="1"/>
          </p:cNvCxnSpPr>
          <p:nvPr/>
        </p:nvCxnSpPr>
        <p:spPr>
          <a:xfrm flipH="1" rot="10800000">
            <a:off x="5490731" y="5291747"/>
            <a:ext cx="224400" cy="4800"/>
          </a:xfrm>
          <a:prstGeom prst="bentConnector3">
            <a:avLst>
              <a:gd fmla="val 50007" name="adj1"/>
            </a:avLst>
          </a:prstGeom>
          <a:noFill/>
          <a:ln cap="flat" cmpd="sng" w="9525">
            <a:solidFill>
              <a:srgbClr val="002060"/>
            </a:solidFill>
            <a:prstDash val="solid"/>
            <a:round/>
            <a:headEnd len="sm" w="sm" type="none"/>
            <a:tailEnd len="med" w="med" type="triangle"/>
          </a:ln>
        </p:spPr>
      </p:cxnSp>
      <p:cxnSp>
        <p:nvCxnSpPr>
          <p:cNvPr id="151" name="Google Shape;151;p6"/>
          <p:cNvCxnSpPr>
            <a:stCxn id="134" idx="3"/>
            <a:endCxn id="138" idx="1"/>
          </p:cNvCxnSpPr>
          <p:nvPr/>
        </p:nvCxnSpPr>
        <p:spPr>
          <a:xfrm>
            <a:off x="5490731" y="5296547"/>
            <a:ext cx="224400" cy="391200"/>
          </a:xfrm>
          <a:prstGeom prst="bentConnector3">
            <a:avLst>
              <a:gd fmla="val 50007" name="adj1"/>
            </a:avLst>
          </a:prstGeom>
          <a:noFill/>
          <a:ln cap="flat" cmpd="sng" w="9525">
            <a:solidFill>
              <a:srgbClr val="002060"/>
            </a:solidFill>
            <a:prstDash val="solid"/>
            <a:round/>
            <a:headEnd len="sm" w="sm" type="none"/>
            <a:tailEnd len="med" w="med" type="triangle"/>
          </a:ln>
        </p:spPr>
      </p:cxnSp>
      <p:cxnSp>
        <p:nvCxnSpPr>
          <p:cNvPr id="152" name="Google Shape;152;p6"/>
          <p:cNvCxnSpPr>
            <a:stCxn id="134" idx="3"/>
            <a:endCxn id="148" idx="1"/>
          </p:cNvCxnSpPr>
          <p:nvPr/>
        </p:nvCxnSpPr>
        <p:spPr>
          <a:xfrm>
            <a:off x="5490731" y="5296547"/>
            <a:ext cx="224400" cy="796800"/>
          </a:xfrm>
          <a:prstGeom prst="bentConnector3">
            <a:avLst>
              <a:gd fmla="val 50007" name="adj1"/>
            </a:avLst>
          </a:prstGeom>
          <a:noFill/>
          <a:ln cap="flat" cmpd="sng" w="9525">
            <a:solidFill>
              <a:srgbClr val="002060"/>
            </a:solidFill>
            <a:prstDash val="solid"/>
            <a:round/>
            <a:headEnd len="sm" w="sm" type="none"/>
            <a:tailEnd len="med" w="med" type="triangle"/>
          </a:ln>
        </p:spPr>
      </p:cxnSp>
      <p:sp>
        <p:nvSpPr>
          <p:cNvPr id="153" name="Google Shape;153;p6"/>
          <p:cNvSpPr/>
          <p:nvPr/>
        </p:nvSpPr>
        <p:spPr>
          <a:xfrm>
            <a:off x="8170543" y="4892835"/>
            <a:ext cx="3016220" cy="674203"/>
          </a:xfrm>
          <a:prstGeom prst="rect">
            <a:avLst/>
          </a:prstGeom>
          <a:solidFill>
            <a:srgbClr val="75707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Presentation at SIT TW to reflect on whether this should be tackled and how</a:t>
            </a:r>
            <a:endParaRPr b="0" i="0" sz="1400" u="none" cap="none" strike="noStrike">
              <a:solidFill>
                <a:srgbClr val="000000"/>
              </a:solidFill>
              <a:latin typeface="Arial"/>
              <a:ea typeface="Arial"/>
              <a:cs typeface="Arial"/>
              <a:sym typeface="Arial"/>
            </a:endParaRPr>
          </a:p>
        </p:txBody>
      </p:sp>
      <p:sp>
        <p:nvSpPr>
          <p:cNvPr id="154" name="Google Shape;154;p6"/>
          <p:cNvSpPr/>
          <p:nvPr/>
        </p:nvSpPr>
        <p:spPr>
          <a:xfrm>
            <a:off x="8195733" y="3148326"/>
            <a:ext cx="3016220" cy="356541"/>
          </a:xfrm>
          <a:prstGeom prst="rect">
            <a:avLst/>
          </a:prstGeom>
          <a:solidFill>
            <a:srgbClr val="002060"/>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Solicitation of feedback from all CEOS </a:t>
            </a:r>
            <a:br>
              <a:rPr b="0" i="0" lang="en-GB" sz="1100" u="none" cap="none" strike="noStrike">
                <a:solidFill>
                  <a:schemeClr val="lt1"/>
                </a:solidFill>
                <a:latin typeface="Arial"/>
                <a:ea typeface="Arial"/>
                <a:cs typeface="Arial"/>
                <a:sym typeface="Arial"/>
              </a:rPr>
            </a:br>
            <a:r>
              <a:rPr b="0" i="0" lang="en-GB" sz="1100" u="none" cap="none" strike="noStrike">
                <a:solidFill>
                  <a:schemeClr val="lt1"/>
                </a:solidFill>
                <a:latin typeface="Arial"/>
                <a:ea typeface="Arial"/>
                <a:cs typeface="Arial"/>
                <a:sym typeface="Arial"/>
              </a:rPr>
              <a:t>entity leads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idx="1" type="body"/>
          </p:nvPr>
        </p:nvSpPr>
        <p:spPr>
          <a:xfrm>
            <a:off x="324233" y="1417131"/>
            <a:ext cx="6246249" cy="1516922"/>
          </a:xfrm>
          <a:prstGeom prst="rect">
            <a:avLst/>
          </a:prstGeom>
          <a:noFill/>
          <a:ln>
            <a:noFill/>
          </a:ln>
        </p:spPr>
        <p:txBody>
          <a:bodyPr anchorCtr="0" anchor="t" bIns="45700" lIns="91425" spcFirstLastPara="1" rIns="91425" wrap="square" tIns="45700">
            <a:noAutofit/>
          </a:bodyPr>
          <a:lstStyle/>
          <a:p>
            <a:pPr indent="-330200" lvl="0" marL="457200" marR="0" rtl="0" algn="l">
              <a:lnSpc>
                <a:spcPct val="115000"/>
              </a:lnSpc>
              <a:spcBef>
                <a:spcPts val="1000"/>
              </a:spcBef>
              <a:spcAft>
                <a:spcPts val="0"/>
              </a:spcAft>
              <a:buClr>
                <a:schemeClr val="dk1"/>
              </a:buClr>
              <a:buSzPts val="1600"/>
              <a:buChar char="❖"/>
            </a:pPr>
            <a:r>
              <a:rPr b="1" lang="en-GB" sz="1800"/>
              <a:t>Analysis of deliverables</a:t>
            </a:r>
            <a:endParaRPr/>
          </a:p>
          <a:p>
            <a:pPr indent="-330200" lvl="0" marL="457200" marR="0" rtl="0" algn="l">
              <a:lnSpc>
                <a:spcPct val="115000"/>
              </a:lnSpc>
              <a:spcBef>
                <a:spcPts val="1000"/>
              </a:spcBef>
              <a:spcAft>
                <a:spcPts val="0"/>
              </a:spcAft>
              <a:buClr>
                <a:schemeClr val="dk1"/>
              </a:buClr>
              <a:buSzPts val="1600"/>
              <a:buChar char="❖"/>
            </a:pPr>
            <a:r>
              <a:rPr b="1" lang="en-GB" sz="1800"/>
              <a:t>Analysis of meetings</a:t>
            </a:r>
            <a:endParaRPr/>
          </a:p>
          <a:p>
            <a:pPr indent="-330200" lvl="0" marL="457200" marR="0" rtl="0" algn="l">
              <a:lnSpc>
                <a:spcPct val="115000"/>
              </a:lnSpc>
              <a:spcBef>
                <a:spcPts val="1000"/>
              </a:spcBef>
              <a:spcAft>
                <a:spcPts val="0"/>
              </a:spcAft>
              <a:buClr>
                <a:schemeClr val="dk1"/>
              </a:buClr>
              <a:buSzPts val="1600"/>
              <a:buChar char="❖"/>
            </a:pPr>
            <a:r>
              <a:rPr b="1" lang="en-GB" sz="1800"/>
              <a:t>Analysis of synergy</a:t>
            </a:r>
            <a:endParaRPr/>
          </a:p>
        </p:txBody>
      </p:sp>
      <p:sp>
        <p:nvSpPr>
          <p:cNvPr id="160" name="Google Shape;160;p7"/>
          <p:cNvSpPr txBox="1"/>
          <p:nvPr>
            <p:ph type="title"/>
          </p:nvPr>
        </p:nvSpPr>
        <p:spPr>
          <a:xfrm>
            <a:off x="205398" y="8788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solidFill>
                  <a:schemeClr val="lt1"/>
                </a:solidFill>
                <a:latin typeface="Montserrat"/>
                <a:ea typeface="Montserrat"/>
                <a:cs typeface="Montserrat"/>
                <a:sym typeface="Montserrat"/>
              </a:rPr>
              <a:t>Action SIT-39-01 – Level of activity – </a:t>
            </a:r>
            <a:br>
              <a:rPr lang="en-GB" sz="3200">
                <a:solidFill>
                  <a:schemeClr val="lt1"/>
                </a:solidFill>
                <a:latin typeface="Montserrat"/>
                <a:ea typeface="Montserrat"/>
                <a:cs typeface="Montserrat"/>
                <a:sym typeface="Montserrat"/>
              </a:rPr>
            </a:br>
            <a:r>
              <a:rPr lang="en-GB" sz="3200">
                <a:solidFill>
                  <a:schemeClr val="lt1"/>
                </a:solidFill>
                <a:latin typeface="Montserrat"/>
                <a:ea typeface="Montserrat"/>
                <a:cs typeface="Montserrat"/>
                <a:sym typeface="Montserrat"/>
              </a:rPr>
              <a:t>F</a:t>
            </a:r>
            <a:r>
              <a:rPr lang="en-GB" sz="3200"/>
              <a:t>inal</a:t>
            </a:r>
            <a:r>
              <a:rPr lang="en-GB" sz="3200">
                <a:solidFill>
                  <a:schemeClr val="lt1"/>
                </a:solidFill>
                <a:latin typeface="Montserrat"/>
                <a:ea typeface="Montserrat"/>
                <a:cs typeface="Montserrat"/>
                <a:sym typeface="Montserrat"/>
              </a:rPr>
              <a:t> findings</a:t>
            </a:r>
            <a:endParaRPr sz="3200"/>
          </a:p>
        </p:txBody>
      </p:sp>
      <p:pic>
        <p:nvPicPr>
          <p:cNvPr id="161" name="Google Shape;161;p7"/>
          <p:cNvPicPr preferRelativeResize="0"/>
          <p:nvPr/>
        </p:nvPicPr>
        <p:blipFill rotWithShape="1">
          <a:blip r:embed="rId3">
            <a:alphaModFix/>
          </a:blip>
          <a:srcRect b="0" l="0" r="0" t="0"/>
          <a:stretch/>
        </p:blipFill>
        <p:spPr>
          <a:xfrm>
            <a:off x="8643064" y="1275729"/>
            <a:ext cx="3403013" cy="1799726"/>
          </a:xfrm>
          <a:prstGeom prst="rect">
            <a:avLst/>
          </a:prstGeom>
          <a:noFill/>
          <a:ln>
            <a:noFill/>
          </a:ln>
        </p:spPr>
      </p:pic>
      <p:pic>
        <p:nvPicPr>
          <p:cNvPr id="162" name="Google Shape;162;p7"/>
          <p:cNvPicPr preferRelativeResize="0"/>
          <p:nvPr/>
        </p:nvPicPr>
        <p:blipFill rotWithShape="1">
          <a:blip r:embed="rId4">
            <a:alphaModFix/>
          </a:blip>
          <a:srcRect b="0" l="0" r="0" t="0"/>
          <a:stretch/>
        </p:blipFill>
        <p:spPr>
          <a:xfrm>
            <a:off x="8865692" y="3299381"/>
            <a:ext cx="3090429" cy="3108449"/>
          </a:xfrm>
          <a:prstGeom prst="rect">
            <a:avLst/>
          </a:prstGeom>
          <a:noFill/>
          <a:ln>
            <a:noFill/>
          </a:ln>
        </p:spPr>
      </p:pic>
      <p:sp>
        <p:nvSpPr>
          <p:cNvPr id="163" name="Google Shape;163;p7"/>
          <p:cNvSpPr txBox="1"/>
          <p:nvPr/>
        </p:nvSpPr>
        <p:spPr>
          <a:xfrm>
            <a:off x="324233" y="2964242"/>
            <a:ext cx="7835700" cy="3509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600" u="sng" cap="none" strike="noStrike">
                <a:solidFill>
                  <a:srgbClr val="000000"/>
                </a:solidFill>
                <a:latin typeface="Arial"/>
                <a:ea typeface="Arial"/>
                <a:cs typeface="Arial"/>
                <a:sym typeface="Arial"/>
              </a:rPr>
              <a:t> Information Sharing</a:t>
            </a:r>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CEOS enhances access to mission-related information across agencies, ensuring that all members stay informed about future missions, data, and technological advancements.</a:t>
            </a:r>
            <a:endParaRPr/>
          </a:p>
          <a:p>
            <a:pPr indent="0" lvl="0" marL="0" marR="0" rtl="0" algn="ctr">
              <a:lnSpc>
                <a:spcPct val="100000"/>
              </a:lnSpc>
              <a:spcBef>
                <a:spcPts val="0"/>
              </a:spcBef>
              <a:spcAft>
                <a:spcPts val="0"/>
              </a:spcAft>
              <a:buNone/>
            </a:pPr>
            <a:r>
              <a:rPr b="0" i="0" lang="en-GB" sz="1600" u="sng" cap="none" strike="noStrike">
                <a:solidFill>
                  <a:srgbClr val="000000"/>
                </a:solidFill>
                <a:latin typeface="Arial"/>
                <a:ea typeface="Arial"/>
                <a:cs typeface="Arial"/>
                <a:sym typeface="Arial"/>
              </a:rPr>
              <a:t> Exchange of Good Practices</a:t>
            </a:r>
            <a:endParaRPr b="0" i="0" sz="16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CEOS facilitates the exchange of good practice, allowing agencies to learn from each other and adopt proven approaches for managing Earth observation missions.</a:t>
            </a:r>
            <a:br>
              <a:rPr b="0" i="0" lang="en-GB"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GB" sz="1600" u="sng" cap="none" strike="noStrike">
                <a:solidFill>
                  <a:srgbClr val="000000"/>
                </a:solidFill>
                <a:latin typeface="Arial"/>
                <a:ea typeface="Arial"/>
                <a:cs typeface="Arial"/>
                <a:sym typeface="Arial"/>
              </a:rPr>
              <a:t> Expert Mobilization</a:t>
            </a:r>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One of the key strengths of CEOS is its ability to bring together specific experts to address critical issues, whether related to climate monitoring, disaster management, or biodiversity tracking. This expert mobilization contributes to solving technical and scientific challenges more effectively.</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idx="1" type="body"/>
          </p:nvPr>
        </p:nvSpPr>
        <p:spPr>
          <a:xfrm>
            <a:off x="324233" y="1417131"/>
            <a:ext cx="7835666" cy="7791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15000"/>
              </a:lnSpc>
              <a:spcBef>
                <a:spcPts val="1000"/>
              </a:spcBef>
              <a:spcAft>
                <a:spcPts val="0"/>
              </a:spcAft>
              <a:buClr>
                <a:schemeClr val="dk1"/>
              </a:buClr>
              <a:buSzPts val="1600"/>
              <a:buChar char="❖"/>
            </a:pPr>
            <a:r>
              <a:rPr b="1" lang="en-GB" sz="1800"/>
              <a:t>Identified barriers and resource constraints</a:t>
            </a:r>
            <a:endParaRPr/>
          </a:p>
        </p:txBody>
      </p:sp>
      <p:sp>
        <p:nvSpPr>
          <p:cNvPr id="169" name="Google Shape;169;p8"/>
          <p:cNvSpPr txBox="1"/>
          <p:nvPr>
            <p:ph type="title"/>
          </p:nvPr>
        </p:nvSpPr>
        <p:spPr>
          <a:xfrm>
            <a:off x="205398" y="8788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solidFill>
                  <a:schemeClr val="lt1"/>
                </a:solidFill>
                <a:latin typeface="Montserrat"/>
                <a:ea typeface="Montserrat"/>
                <a:cs typeface="Montserrat"/>
                <a:sym typeface="Montserrat"/>
              </a:rPr>
              <a:t>Action SIT-39-01 – Level of activity – </a:t>
            </a:r>
            <a:br>
              <a:rPr lang="en-GB" sz="3200">
                <a:solidFill>
                  <a:schemeClr val="lt1"/>
                </a:solidFill>
                <a:latin typeface="Montserrat"/>
                <a:ea typeface="Montserrat"/>
                <a:cs typeface="Montserrat"/>
                <a:sym typeface="Montserrat"/>
              </a:rPr>
            </a:br>
            <a:r>
              <a:rPr lang="en-GB" sz="3200">
                <a:solidFill>
                  <a:schemeClr val="lt1"/>
                </a:solidFill>
                <a:latin typeface="Montserrat"/>
                <a:ea typeface="Montserrat"/>
                <a:cs typeface="Montserrat"/>
                <a:sym typeface="Montserrat"/>
              </a:rPr>
              <a:t>F</a:t>
            </a:r>
            <a:r>
              <a:rPr lang="en-GB" sz="3200"/>
              <a:t>inal</a:t>
            </a:r>
            <a:r>
              <a:rPr lang="en-GB" sz="3200">
                <a:solidFill>
                  <a:schemeClr val="lt1"/>
                </a:solidFill>
                <a:latin typeface="Montserrat"/>
                <a:ea typeface="Montserrat"/>
                <a:cs typeface="Montserrat"/>
                <a:sym typeface="Montserrat"/>
              </a:rPr>
              <a:t> findings</a:t>
            </a:r>
            <a:endParaRPr sz="3200"/>
          </a:p>
        </p:txBody>
      </p:sp>
      <p:pic>
        <p:nvPicPr>
          <p:cNvPr id="170" name="Google Shape;170;p8"/>
          <p:cNvPicPr preferRelativeResize="0"/>
          <p:nvPr/>
        </p:nvPicPr>
        <p:blipFill rotWithShape="1">
          <a:blip r:embed="rId3">
            <a:alphaModFix/>
          </a:blip>
          <a:srcRect b="0" l="0" r="0" t="0"/>
          <a:stretch/>
        </p:blipFill>
        <p:spPr>
          <a:xfrm>
            <a:off x="8643064" y="1275729"/>
            <a:ext cx="3403013" cy="1799726"/>
          </a:xfrm>
          <a:prstGeom prst="rect">
            <a:avLst/>
          </a:prstGeom>
          <a:noFill/>
          <a:ln>
            <a:noFill/>
          </a:ln>
        </p:spPr>
      </p:pic>
      <p:pic>
        <p:nvPicPr>
          <p:cNvPr id="171" name="Google Shape;171;p8"/>
          <p:cNvPicPr preferRelativeResize="0"/>
          <p:nvPr/>
        </p:nvPicPr>
        <p:blipFill rotWithShape="1">
          <a:blip r:embed="rId4">
            <a:alphaModFix/>
          </a:blip>
          <a:srcRect b="0" l="0" r="0" t="0"/>
          <a:stretch/>
        </p:blipFill>
        <p:spPr>
          <a:xfrm>
            <a:off x="8865692" y="3299381"/>
            <a:ext cx="3090429" cy="3108449"/>
          </a:xfrm>
          <a:prstGeom prst="rect">
            <a:avLst/>
          </a:prstGeom>
          <a:noFill/>
          <a:ln>
            <a:noFill/>
          </a:ln>
        </p:spPr>
      </p:pic>
      <p:sp>
        <p:nvSpPr>
          <p:cNvPr id="172" name="Google Shape;172;p8"/>
          <p:cNvSpPr txBox="1"/>
          <p:nvPr/>
        </p:nvSpPr>
        <p:spPr>
          <a:xfrm>
            <a:off x="324233" y="2373227"/>
            <a:ext cx="7835700" cy="2247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GB" sz="1400" u="none" cap="none" strike="noStrike">
                <a:solidFill>
                  <a:srgbClr val="000000"/>
                </a:solidFill>
                <a:latin typeface="Arial"/>
                <a:ea typeface="Arial"/>
                <a:cs typeface="Arial"/>
                <a:sym typeface="Arial"/>
              </a:rPr>
              <a:t>Expansion of Activities</a:t>
            </a:r>
            <a:endParaRPr b="1"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t/>
            </a:r>
            <a:endParaRPr b="1"/>
          </a:p>
          <a:p>
            <a:pPr indent="-285750" lvl="0" marL="285750" marR="0" rtl="0" algn="l">
              <a:lnSpc>
                <a:spcPct val="100000"/>
              </a:lnSpc>
              <a:spcBef>
                <a:spcPts val="0"/>
              </a:spcBef>
              <a:spcAft>
                <a:spcPts val="0"/>
              </a:spcAft>
              <a:buClr>
                <a:srgbClr val="000000"/>
              </a:buClr>
              <a:buSzPts val="1400"/>
              <a:buFont typeface="Arial"/>
              <a:buChar char="•"/>
            </a:pPr>
            <a:r>
              <a:rPr b="1" lang="en-GB"/>
              <a:t>Personnel or Funding constraints</a:t>
            </a:r>
            <a:endParaRPr b="1"/>
          </a:p>
          <a:p>
            <a:pPr indent="0" lvl="0" marL="457200" marR="0" rtl="0" algn="l">
              <a:lnSpc>
                <a:spcPct val="100000"/>
              </a:lnSpc>
              <a:spcBef>
                <a:spcPts val="0"/>
              </a:spcBef>
              <a:spcAft>
                <a:spcPts val="0"/>
              </a:spcAft>
              <a:buNone/>
            </a:pPr>
            <a:r>
              <a:t/>
            </a:r>
            <a:endParaRPr b="1"/>
          </a:p>
          <a:p>
            <a:pPr indent="-285750" lvl="0" marL="285750" marR="0" rtl="0" algn="l">
              <a:lnSpc>
                <a:spcPct val="100000"/>
              </a:lnSpc>
              <a:spcBef>
                <a:spcPts val="0"/>
              </a:spcBef>
              <a:spcAft>
                <a:spcPts val="0"/>
              </a:spcAft>
              <a:buClr>
                <a:srgbClr val="000000"/>
              </a:buClr>
              <a:buSzPts val="1400"/>
              <a:buFont typeface="Arial"/>
              <a:buChar char="•"/>
            </a:pPr>
            <a:r>
              <a:rPr b="1" i="0" lang="en-GB" sz="1400" u="none" cap="none" strike="noStrike">
                <a:solidFill>
                  <a:srgbClr val="000000"/>
                </a:solidFill>
                <a:latin typeface="Arial"/>
                <a:ea typeface="Arial"/>
                <a:cs typeface="Arial"/>
                <a:sym typeface="Arial"/>
              </a:rPr>
              <a:t>Travel Restrictions</a:t>
            </a:r>
            <a:endParaRPr b="1"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t/>
            </a:r>
            <a:endParaRPr b="1"/>
          </a:p>
          <a:p>
            <a:pPr indent="-285750" lvl="0" marL="285750" marR="0" rtl="0" algn="l">
              <a:lnSpc>
                <a:spcPct val="100000"/>
              </a:lnSpc>
              <a:spcBef>
                <a:spcPts val="0"/>
              </a:spcBef>
              <a:spcAft>
                <a:spcPts val="0"/>
              </a:spcAft>
              <a:buClr>
                <a:srgbClr val="000000"/>
              </a:buClr>
              <a:buSzPts val="1400"/>
              <a:buFont typeface="Arial"/>
              <a:buChar char="•"/>
            </a:pPr>
            <a:r>
              <a:rPr b="1" i="0" lang="en-GB" sz="1400" u="none" cap="none" strike="noStrike">
                <a:solidFill>
                  <a:srgbClr val="000000"/>
                </a:solidFill>
                <a:latin typeface="Arial"/>
                <a:ea typeface="Arial"/>
                <a:cs typeface="Arial"/>
                <a:sym typeface="Arial"/>
              </a:rPr>
              <a:t>Need for Increased Coordination</a:t>
            </a:r>
            <a:r>
              <a:rPr lang="en-GB"/>
              <a:t> </a:t>
            </a:r>
            <a:endParaRPr/>
          </a:p>
          <a:p>
            <a:pPr indent="0" lvl="0" marL="457200" marR="0" rtl="0" algn="l">
              <a:lnSpc>
                <a:spcPct val="100000"/>
              </a:lnSpc>
              <a:spcBef>
                <a:spcPts val="0"/>
              </a:spcBef>
              <a:spcAft>
                <a:spcPts val="0"/>
              </a:spcAft>
              <a:buNone/>
            </a:pPr>
            <a:r>
              <a:t/>
            </a:r>
            <a:endParaRPr/>
          </a:p>
          <a:p>
            <a:pPr indent="-285750" lvl="0" marL="285750" marR="0" rtl="0" algn="l">
              <a:lnSpc>
                <a:spcPct val="100000"/>
              </a:lnSpc>
              <a:spcBef>
                <a:spcPts val="0"/>
              </a:spcBef>
              <a:spcAft>
                <a:spcPts val="0"/>
              </a:spcAft>
              <a:buClr>
                <a:srgbClr val="000000"/>
              </a:buClr>
              <a:buSzPts val="1400"/>
              <a:buFont typeface="Arial"/>
              <a:buChar char="•"/>
            </a:pPr>
            <a:r>
              <a:rPr b="1" i="0" lang="en-GB" sz="1400" u="none" cap="none" strike="noStrike">
                <a:solidFill>
                  <a:srgbClr val="000000"/>
                </a:solidFill>
                <a:latin typeface="Arial"/>
                <a:ea typeface="Arial"/>
                <a:cs typeface="Arial"/>
                <a:sym typeface="Arial"/>
              </a:rPr>
              <a:t>Communication Gaps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8"/>
          <p:cNvSpPr txBox="1"/>
          <p:nvPr>
            <p:ph idx="1" type="body"/>
          </p:nvPr>
        </p:nvSpPr>
        <p:spPr>
          <a:xfrm>
            <a:off x="401800" y="4797525"/>
            <a:ext cx="8463900" cy="1481700"/>
          </a:xfrm>
          <a:prstGeom prst="rect">
            <a:avLst/>
          </a:prstGeom>
          <a:solidFill>
            <a:srgbClr val="D5DBE5"/>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1" marL="457200" marR="0" rtl="0" algn="ctr">
              <a:lnSpc>
                <a:spcPct val="150000"/>
              </a:lnSpc>
              <a:spcBef>
                <a:spcPts val="0"/>
              </a:spcBef>
              <a:spcAft>
                <a:spcPts val="0"/>
              </a:spcAft>
              <a:buSzPts val="2400"/>
              <a:buNone/>
            </a:pPr>
            <a:r>
              <a:rPr b="0" i="1" lang="en-GB" sz="1500" u="none" cap="none" strike="noStrike">
                <a:solidFill>
                  <a:schemeClr val="dk1"/>
                </a:solidFill>
                <a:latin typeface="Calibri"/>
                <a:ea typeface="Calibri"/>
                <a:cs typeface="Calibri"/>
                <a:sym typeface="Calibri"/>
              </a:rPr>
              <a:t>To fully capture the CEOS scope of activity and impact, a more comprehensive assessment w</a:t>
            </a:r>
            <a:r>
              <a:rPr i="1" lang="en-GB" sz="1500">
                <a:latin typeface="Calibri"/>
                <a:ea typeface="Calibri"/>
                <a:cs typeface="Calibri"/>
                <a:sym typeface="Calibri"/>
              </a:rPr>
              <a:t>ould</a:t>
            </a:r>
            <a:r>
              <a:rPr b="0" i="1" lang="en-GB" sz="1500" u="none" cap="none" strike="noStrike">
                <a:solidFill>
                  <a:schemeClr val="dk1"/>
                </a:solidFill>
                <a:latin typeface="Calibri"/>
                <a:ea typeface="Calibri"/>
                <a:cs typeface="Calibri"/>
                <a:sym typeface="Calibri"/>
              </a:rPr>
              <a:t> be </a:t>
            </a:r>
            <a:r>
              <a:rPr i="1" lang="en-GB" sz="1500">
                <a:latin typeface="Calibri"/>
                <a:ea typeface="Calibri"/>
                <a:cs typeface="Calibri"/>
                <a:sym typeface="Calibri"/>
              </a:rPr>
              <a:t>meaningful,</a:t>
            </a:r>
            <a:r>
              <a:rPr b="0" i="1" lang="en-GB" sz="1500" u="none" cap="none" strike="noStrike">
                <a:solidFill>
                  <a:schemeClr val="dk1"/>
                </a:solidFill>
                <a:latin typeface="Calibri"/>
                <a:ea typeface="Calibri"/>
                <a:cs typeface="Calibri"/>
                <a:sym typeface="Calibri"/>
              </a:rPr>
              <a:t> involving detailed evaluations from </a:t>
            </a:r>
            <a:r>
              <a:rPr b="1" i="1" lang="en-GB" sz="1800" u="none" cap="none" strike="noStrike">
                <a:solidFill>
                  <a:schemeClr val="dk1"/>
                </a:solidFill>
                <a:latin typeface="Calibri"/>
                <a:ea typeface="Calibri"/>
                <a:cs typeface="Calibri"/>
                <a:sym typeface="Calibri"/>
              </a:rPr>
              <a:t>all</a:t>
            </a:r>
            <a:r>
              <a:rPr b="0" i="1" lang="en-GB" sz="1500" u="none" cap="none" strike="noStrike">
                <a:solidFill>
                  <a:schemeClr val="dk1"/>
                </a:solidFill>
                <a:latin typeface="Calibri"/>
                <a:ea typeface="Calibri"/>
                <a:cs typeface="Calibri"/>
                <a:sym typeface="Calibri"/>
              </a:rPr>
              <a:t> CEOS associates, </a:t>
            </a:r>
            <a:r>
              <a:rPr i="1" lang="en-GB" sz="1500">
                <a:latin typeface="Calibri"/>
                <a:ea typeface="Calibri"/>
                <a:cs typeface="Calibri"/>
                <a:sym typeface="Calibri"/>
              </a:rPr>
              <a:t>including</a:t>
            </a:r>
            <a:r>
              <a:rPr b="0" i="1" lang="en-GB" sz="1500" u="none" cap="none" strike="noStrike">
                <a:solidFill>
                  <a:schemeClr val="dk1"/>
                </a:solidFill>
                <a:latin typeface="Calibri"/>
                <a:ea typeface="Calibri"/>
                <a:cs typeface="Calibri"/>
                <a:sym typeface="Calibri"/>
              </a:rPr>
              <a:t> a thorough analysis of CEOS influence outside the immediate community, especially in the areas of policy making, capacity building in developing regions, and international collaboration on environmental challenges. </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title"/>
          </p:nvPr>
        </p:nvSpPr>
        <p:spPr>
          <a:xfrm>
            <a:off x="205398" y="8788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solidFill>
                  <a:schemeClr val="lt1"/>
                </a:solidFill>
                <a:latin typeface="Montserrat"/>
                <a:ea typeface="Montserrat"/>
                <a:cs typeface="Montserrat"/>
                <a:sym typeface="Montserrat"/>
              </a:rPr>
              <a:t>Submissions from CEOS Agencies to the GEO Work Programme for 2025-2027</a:t>
            </a:r>
            <a:endParaRPr sz="3200"/>
          </a:p>
        </p:txBody>
      </p:sp>
      <p:sp>
        <p:nvSpPr>
          <p:cNvPr id="179" name="Google Shape;179;p10"/>
          <p:cNvSpPr txBox="1"/>
          <p:nvPr/>
        </p:nvSpPr>
        <p:spPr>
          <a:xfrm>
            <a:off x="942964" y="1141807"/>
            <a:ext cx="10537959" cy="549377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600"/>
              <a:buFont typeface="Noto Sans Symbols"/>
              <a:buChar char="❖"/>
            </a:pPr>
            <a:r>
              <a:rPr b="0" i="0" lang="en-GB" sz="1800" u="none" cap="none" strike="noStrike">
                <a:solidFill>
                  <a:schemeClr val="dk1"/>
                </a:solidFill>
                <a:latin typeface="Arial"/>
                <a:ea typeface="Arial"/>
                <a:cs typeface="Arial"/>
                <a:sym typeface="Arial"/>
              </a:rPr>
              <a:t>CEOS involved in GEO technical activities, namely the GEO Work Programme and governance through the GEO Programme Board and the GEO Executive Committee.</a:t>
            </a:r>
            <a:endParaRPr/>
          </a:p>
          <a:p>
            <a:pPr indent="-285750" lvl="0" marL="285750" marR="0" rtl="0" algn="l">
              <a:lnSpc>
                <a:spcPct val="150000"/>
              </a:lnSpc>
              <a:spcBef>
                <a:spcPts val="0"/>
              </a:spcBef>
              <a:spcAft>
                <a:spcPts val="0"/>
              </a:spcAft>
              <a:buClr>
                <a:schemeClr val="dk1"/>
              </a:buClr>
              <a:buSzPts val="1600"/>
              <a:buFont typeface="Noto Sans Symbols"/>
              <a:buChar char="❖"/>
            </a:pPr>
            <a:r>
              <a:rPr b="0" i="0" lang="en-GB" sz="1800" u="none" cap="none" strike="noStrike">
                <a:solidFill>
                  <a:schemeClr val="dk1"/>
                </a:solidFill>
                <a:latin typeface="Arial"/>
                <a:ea typeface="Arial"/>
                <a:cs typeface="Arial"/>
                <a:sym typeface="Arial"/>
              </a:rPr>
              <a:t>The open call for proposals for the Post-2025 GEO Work Programme was shared with the CEOS community highlighting the deadline for complete proposal submissions by 30</a:t>
            </a:r>
            <a:r>
              <a:rPr b="0" baseline="30000" i="0" lang="en-GB" sz="1800" u="none" cap="none" strike="noStrike">
                <a:solidFill>
                  <a:schemeClr val="dk1"/>
                </a:solidFill>
                <a:latin typeface="Arial"/>
                <a:ea typeface="Arial"/>
                <a:cs typeface="Arial"/>
                <a:sym typeface="Arial"/>
              </a:rPr>
              <a:t>th</a:t>
            </a:r>
            <a:r>
              <a:rPr b="0" i="0" lang="en-GB" sz="1800" u="none" cap="none" strike="noStrike">
                <a:solidFill>
                  <a:schemeClr val="dk1"/>
                </a:solidFill>
                <a:latin typeface="Arial"/>
                <a:ea typeface="Arial"/>
                <a:cs typeface="Arial"/>
                <a:sym typeface="Arial"/>
              </a:rPr>
              <a:t> October 2024. Online proposal writing workshops were held in the first half of October. </a:t>
            </a:r>
            <a:endParaRPr/>
          </a:p>
          <a:p>
            <a:pPr indent="-285750" lvl="0" marL="285750" marR="0" rtl="0" algn="l">
              <a:lnSpc>
                <a:spcPct val="150000"/>
              </a:lnSpc>
              <a:spcBef>
                <a:spcPts val="0"/>
              </a:spcBef>
              <a:spcAft>
                <a:spcPts val="0"/>
              </a:spcAft>
              <a:buClr>
                <a:schemeClr val="dk1"/>
              </a:buClr>
              <a:buSzPts val="1600"/>
              <a:buFont typeface="Noto Sans Symbols"/>
              <a:buChar char="❖"/>
            </a:pPr>
            <a:r>
              <a:rPr b="0" i="0" lang="en-GB" sz="1800" u="none" cap="none" strike="noStrike">
                <a:solidFill>
                  <a:schemeClr val="dk1"/>
                </a:solidFill>
                <a:latin typeface="Arial"/>
                <a:ea typeface="Arial"/>
                <a:cs typeface="Arial"/>
                <a:sym typeface="Arial"/>
              </a:rPr>
              <a:t>Earth Intelligence is key </a:t>
            </a:r>
            <a:r>
              <a:rPr b="0" i="0" lang="en-GB" sz="1800" u="sng" cap="none" strike="noStrike">
                <a:solidFill>
                  <a:schemeClr val="dk1"/>
                </a:solidFill>
                <a:latin typeface="Arial"/>
                <a:ea typeface="Arial"/>
                <a:cs typeface="Arial"/>
                <a:sym typeface="Arial"/>
                <a:hlinkClick r:id="rId3">
                  <a:extLst>
                    <a:ext uri="{A12FA001-AC4F-418D-AE19-62706E023703}">
                      <ahyp:hlinkClr val="tx"/>
                    </a:ext>
                  </a:extLst>
                </a:hlinkClick>
              </a:rPr>
              <a:t>https://earthobservations.org/storage/app/media/documents/Events/GEO-Week-2023/GEO%20Post%202025%20Strategy%20Summary.pdf</a:t>
            </a:r>
            <a:r>
              <a:rPr b="0" i="0" lang="en-GB" sz="1800" u="none" cap="none" strike="noStrike">
                <a:solidFill>
                  <a:schemeClr val="dk1"/>
                </a:solidFill>
                <a:latin typeface="Arial"/>
                <a:ea typeface="Arial"/>
                <a:cs typeface="Arial"/>
                <a:sym typeface="Arial"/>
              </a:rPr>
              <a:t> Also R20 and Conveners.</a:t>
            </a:r>
            <a:endParaRPr/>
          </a:p>
          <a:p>
            <a:pPr indent="-285750" lvl="0" marL="285750" marR="0" rtl="0" algn="l">
              <a:lnSpc>
                <a:spcPct val="150000"/>
              </a:lnSpc>
              <a:spcBef>
                <a:spcPts val="0"/>
              </a:spcBef>
              <a:spcAft>
                <a:spcPts val="0"/>
              </a:spcAft>
              <a:buClr>
                <a:schemeClr val="dk1"/>
              </a:buClr>
              <a:buSzPts val="1600"/>
              <a:buFont typeface="Noto Sans Symbols"/>
              <a:buChar char="❖"/>
            </a:pPr>
            <a:r>
              <a:rPr b="0" i="0" lang="en-GB" sz="1800" u="none" cap="none" strike="noStrike">
                <a:solidFill>
                  <a:schemeClr val="dk1"/>
                </a:solidFill>
                <a:latin typeface="Arial"/>
                <a:ea typeface="Arial"/>
                <a:cs typeface="Arial"/>
                <a:sym typeface="Arial"/>
              </a:rPr>
              <a:t>Six thematic areas and two cross-cutting areas for Post-2025 GEO Work Programme.</a:t>
            </a:r>
            <a:endParaRPr/>
          </a:p>
          <a:p>
            <a:pPr indent="-285750" lvl="0" marL="285750" marR="0" rtl="0" algn="l">
              <a:lnSpc>
                <a:spcPct val="150000"/>
              </a:lnSpc>
              <a:spcBef>
                <a:spcPts val="0"/>
              </a:spcBef>
              <a:spcAft>
                <a:spcPts val="0"/>
              </a:spcAft>
              <a:buClr>
                <a:schemeClr val="dk1"/>
              </a:buClr>
              <a:buSzPts val="1600"/>
              <a:buFont typeface="Noto Sans Symbols"/>
              <a:buChar char="❖"/>
            </a:pPr>
            <a:r>
              <a:rPr b="0" i="0" lang="en-GB" sz="1800" u="none" cap="none" strike="noStrike">
                <a:solidFill>
                  <a:schemeClr val="dk1"/>
                </a:solidFill>
                <a:latin typeface="Arial"/>
                <a:ea typeface="Arial"/>
                <a:cs typeface="Arial"/>
                <a:sym typeface="Arial"/>
              </a:rPr>
              <a:t>CEOS contributes to activities, such as current GEO flagship initiatives – GEO BON (EETT and CEOS Chair theme), GEOGLAM (LSI VC), GFOI (LSI F&amp;B), GEO LDN (SEO), as well as GEO Blue Planet (COAST) and EO4SDG (SDG CG) [this will change to address broader sustainable development approach].</a:t>
            </a:r>
            <a:endParaRPr/>
          </a:p>
          <a:p>
            <a:pPr indent="-112713" lvl="0" marL="214313" marR="0" rtl="0" algn="ctr">
              <a:lnSpc>
                <a:spcPct val="150000"/>
              </a:lnSpc>
              <a:spcBef>
                <a:spcPts val="0"/>
              </a:spcBef>
              <a:spcAft>
                <a:spcPts val="0"/>
              </a:spcAft>
              <a:buClr>
                <a:schemeClr val="dk1"/>
              </a:buClr>
              <a:buSzPts val="1600"/>
              <a:buFont typeface="Noto Sans Symbols"/>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