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4C1B69-F08D-4F31-9C17-C39F7FCCD7FD}">
  <a:tblStyle styleId="{434C1B69-F08D-4F31-9C17-C39F7FCCD7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c248bd26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c248bd2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96c8485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096c8485c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96c8485c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096c8485c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6c8485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096c8485c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96c8485c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096c8485cf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aps.app.goo.gl/vk1HPNcEZ1hCLjzc7" TargetMode="External"/><Relationship Id="rId4" Type="http://schemas.openxmlformats.org/officeDocument/2006/relationships/hyperlink" Target="https://maps.app.goo.gl/qSDjcU9ZUTmbvhGH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270425" y="522000"/>
            <a:ext cx="8443500" cy="3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800"/>
              <a:t>38</a:t>
            </a:r>
            <a:r>
              <a:rPr baseline="30000" lang="en-GB" sz="6800"/>
              <a:t>th</a:t>
            </a:r>
            <a:r>
              <a:rPr lang="en-GB" sz="6800"/>
              <a:t> CEOS Plenary </a:t>
            </a:r>
            <a:r>
              <a:rPr i="1" lang="en-GB" sz="6800"/>
              <a:t>Opening Remarks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Laliberté, CSA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25" y="1558525"/>
            <a:ext cx="11432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★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Will be run from a central CSA computer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★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The Google Drive presentations folder has been downloaded this morning &amp; transferred to this computer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★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Slide clickers are floating around the room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★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Help? CSA CEOS Chair team and CSA tech team are happy to support!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Presentations protocol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57105" y="1290957"/>
            <a:ext cx="1111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★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table introduction by Principals/heads of delegation (in person and online)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Tour de Table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357105" y="1290957"/>
            <a:ext cx="1111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Week at a Glance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6" name="Google Shape;86;p10"/>
          <p:cNvGraphicFramePr/>
          <p:nvPr/>
        </p:nvGraphicFramePr>
        <p:xfrm>
          <a:off x="227925" y="12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{434C1B69-F08D-4F31-9C17-C39F7FCCD7FD}</a:tableStyleId>
              </a:tblPr>
              <a:tblGrid>
                <a:gridCol w="3885800"/>
                <a:gridCol w="4250675"/>
                <a:gridCol w="3520950"/>
              </a:tblGrid>
              <a:tr h="30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Tuesday, October 22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Wednesday, October 23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Thursday, October 24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</a:tr>
              <a:tr h="421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Meetings: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SEC-327 </a:t>
                      </a:r>
                      <a:r>
                        <a:rPr i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(closed meeting)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on the Plenary Statement and Joint Biodiversity Communiqué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Ecosystem Extent Task Team Demonstrator Update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LSI-VC GEOGLAM Subgroup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“Space Explorers: The Infinite” Immersive Experience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– Areas of Collaboration; Study Team Mandate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ECCC / Novel EO Missions: Snow, Freshwater and Arctic Observations: Terrestrial Snow Mass  Mission (TSMM) and Arctic Observing Mission (AOM)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 – CEOS Governance and Admin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7500" lvl="0" marL="2286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400"/>
                        <a:buFont typeface="Calibri"/>
                        <a:buChar char="●"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Guided Tours of CSA (16:15 – 16:45)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Core Business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Working Groups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Carbon, Climate Policy Impact, Greenhouse Gas Observation Coordination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CEOS Priorities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 Constellations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Business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Leadership Transitions and Closing Business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SEC-328 (closed)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5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Event at </a:t>
                      </a:r>
                      <a:r>
                        <a:rPr lang="en-GB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 Maison Autochtone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(leaving CSA at 17:00)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40</a:t>
                      </a:r>
                      <a:r>
                        <a:rPr baseline="30000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Anniversary Celebration at </a:t>
                      </a:r>
                      <a:r>
                        <a:rPr lang="en-GB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Chateau Ramezay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(leaving CSA at 17:45)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357105" y="1196582"/>
            <a:ext cx="111120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★"/>
            </a:pPr>
            <a:r>
              <a:rPr b="1"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Biodiversity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 of the initial mandate of the Ecosystem Extent Task Team (EETT) and the Demonstrators.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 regarding evolution of the EETT and way forward to a sustained presence for biodiversity in CEOS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★"/>
            </a:pPr>
            <a:r>
              <a:rPr b="1"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Strategic Guidance Document update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(consider endorsement)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★"/>
            </a:pPr>
            <a:r>
              <a:rPr b="1"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Carbon, Climate Policy Impact and Greenhouse Gas Observation Coordination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GB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Endorsement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2024 update of the CEOS-CGMS Greenhouse Gas Roadmap (Issue 2).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en-GB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High-level CEOS ambitions regarding the second UNFCCC Global Stocktake and plan for the 2025 update of the CEOS Global Stocktake Strategy.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/>
        </p:nvSpPr>
        <p:spPr>
          <a:xfrm>
            <a:off x="220775" y="1049800"/>
            <a:ext cx="11846100" cy="5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★"/>
            </a:pP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Group (WG) Topics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WGClimate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Endorsement of Vincent-Henri Peuch (ECMWF) for WGClimate Vice Chair 2025-2026 and subsequently Chair 2027-2028; endorsement of CEOS-CGMS Statement to UNFCCC COP 29 SBSTA 61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WGCV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Endorsement of Medhavy Thankappan (GA) for WGCV Vice Chair 2025-2026 and subsequently Chair (2027-2028).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WGDisasters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Collaboration with WMO on the United Nations’ Early Warnings for All (EW4All) initiative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Endorsement of updated WGISS Terms of Reference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WGCapD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Discussion of Earth Observation Maturity Index (EOMI) assessments for developing countries; the CEOS / GEO approach to youth engagement and empowerment through EO.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★"/>
            </a:pP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EW4All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broader CEOS engagement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Montserrat"/>
              <a:buChar char="★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from </a:t>
            </a: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Virtual Constellations (VCs)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94025" y="103250"/>
            <a:ext cx="9207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Objectives Cont’d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388555" y="1123207"/>
            <a:ext cx="11112000" cy="51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Sustainable Development Goals (SDGs)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○"/>
            </a:pPr>
            <a:r>
              <a:rPr lang="en-GB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Discussion: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Invigorating support for SDGs more broadly across the CEOS organisation.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Evaluation of the external request from UNCCD.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endorsement of the 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update of the CEOS-ARD Strategy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endorsement of the 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2026 CEOS Chair nomination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(one-year term).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Welcome the 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United Kingdom Space Agency (UKSA) as 2025 CEOS Chair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(one-year term) and discuss UKSA’s proposed themes for the coming year.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★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amendments to and endorsement of the 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CEOS Plenary Montréal Statement</a:t>
            </a: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94025" y="103250"/>
            <a:ext cx="9207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Objectives Cont’d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