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hy8vbvIgPcEyLQ4FalDaBrCfsk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9361AD-084A-4AAA-BDF2-D26530394270}">
  <a:tblStyle styleId="{5D9361AD-084A-4AAA-BDF2-D2653039427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 b="off" i="off"/>
      <a:tcStyle>
        <a:fill>
          <a:solidFill>
            <a:srgbClr val="CCCDD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CCDD1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06f80c8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606f80c8c5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be529aa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be529aa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 Medium"/>
              <a:buNone/>
              <a:defRPr b="0" i="0" sz="8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324233" y="1148317"/>
            <a:ext cx="11495400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386632" y="1212112"/>
            <a:ext cx="5509008" cy="523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2" type="body"/>
          </p:nvPr>
        </p:nvSpPr>
        <p:spPr>
          <a:xfrm>
            <a:off x="6296361" y="1212112"/>
            <a:ext cx="5509008" cy="523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3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3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3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>
            <p:ph type="title"/>
          </p:nvPr>
        </p:nvSpPr>
        <p:spPr>
          <a:xfrm>
            <a:off x="176046" y="175938"/>
            <a:ext cx="8536154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/>
              <a:t>Ecosystem Extent</a:t>
            </a:r>
            <a:br>
              <a:rPr lang="en-US" sz="5400"/>
            </a:br>
            <a:r>
              <a:rPr lang="en-US" sz="5400"/>
              <a:t>Task Team:</a:t>
            </a:r>
            <a:br>
              <a:rPr lang="en-US" sz="5400"/>
            </a:br>
            <a:r>
              <a:rPr lang="en-US" sz="2800"/>
              <a:t> </a:t>
            </a:r>
            <a:br>
              <a:rPr lang="en-US" sz="5400"/>
            </a:br>
            <a:r>
              <a:rPr i="1" lang="en-US" sz="3600">
                <a:solidFill>
                  <a:srgbClr val="C7DF84"/>
                </a:solidFill>
              </a:rPr>
              <a:t>White Paper &amp; Recommendations</a:t>
            </a:r>
            <a:endParaRPr i="1" sz="3600">
              <a:solidFill>
                <a:srgbClr val="C7DF84"/>
              </a:solidFill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7792529" y="6611837"/>
            <a:ext cx="4485735" cy="23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2023 California Institute of Technology. Government sponsorship acknowledged.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617948" y="5993014"/>
            <a:ext cx="2349162" cy="53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15-16 November 2023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Chiang Rai, Thailand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48737" y="4390825"/>
            <a:ext cx="3029527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Gary Geller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 Jet Propulsion Laboratory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Shaun Levick, CSIRO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Sandra Luque, CNES/INRAE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Roger Sayre, USGS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 item 9.1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idx="1" type="body"/>
          </p:nvPr>
        </p:nvSpPr>
        <p:spPr>
          <a:xfrm>
            <a:off x="324233" y="1148317"/>
            <a:ext cx="11495400" cy="53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Combining data from different types of sensors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Use of hyperspectral data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Artificial intelligence and machine learning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Time series analysis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Data cubes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2) Opportunities</a:t>
            </a:r>
            <a:endParaRPr/>
          </a:p>
        </p:txBody>
      </p:sp>
      <p:pic>
        <p:nvPicPr>
          <p:cNvPr id="116" name="Google Shape;11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350" y="4140525"/>
            <a:ext cx="84201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24233" y="1148317"/>
            <a:ext cx="11495400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Combining data from different types of sensors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Time series analysis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Limited availability of value-added products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EO data usability &amp; technical capacity of users 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Ecosystem condition 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3) Challenges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3029065" y="2828087"/>
            <a:ext cx="613387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600"/>
              <a:t>Recommendations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idx="1" type="body"/>
          </p:nvPr>
        </p:nvSpPr>
        <p:spPr>
          <a:xfrm>
            <a:off x="386632" y="1689652"/>
            <a:ext cx="5509008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User Engagement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biodiversity community engagement with EO and CEOS through workshop(s) and other activities to improve ecosystem extent mapping.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-US" sz="2000"/>
            </a:b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organizations: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Convention on Biological Diversity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System of Environmental Economic Accounting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 Global Ecosystems Atlas initiative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Ramsar Convention on Wetlands</a:t>
            </a:r>
            <a:endParaRPr/>
          </a:p>
        </p:txBody>
      </p:sp>
      <p:sp>
        <p:nvSpPr>
          <p:cNvPr id="133" name="Google Shape;133;p14"/>
          <p:cNvSpPr txBox="1"/>
          <p:nvPr>
            <p:ph idx="2" type="body"/>
          </p:nvPr>
        </p:nvSpPr>
        <p:spPr>
          <a:xfrm>
            <a:off x="5895640" y="1689652"/>
            <a:ext cx="5530465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1a. Identify specific user requirements to guide EOs &amp; identify products needed for ecosystem extent.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1b. Establish a sustainable communication channel between CEOS and user communities for continued interaction.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br>
              <a:rPr lang="en-US" sz="2000"/>
            </a:b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1c. Improve CEOS understanding of technological, socio-political, and cultural constraints for the biodiversity community to use EO data.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34" name="Google Shape;134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 Area 1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386632" y="1205948"/>
            <a:ext cx="5501017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Recommendation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5895639" y="1205948"/>
            <a:ext cx="5530465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Recommendations</a:t>
            </a:r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5898630" y="1191717"/>
            <a:ext cx="0" cy="50217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386632" y="1689652"/>
            <a:ext cx="5509008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Technical advances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development of technical advances to improve utilization of EO for ecosystem mapping.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 txBox="1"/>
          <p:nvPr>
            <p:ph idx="2" type="body"/>
          </p:nvPr>
        </p:nvSpPr>
        <p:spPr>
          <a:xfrm>
            <a:off x="5895640" y="1689652"/>
            <a:ext cx="5530465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2a. For each ecosystem, identify the key EOs and processing methods needed for its delineation.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2b. Facilitate combining data from different types of sensors to take advantage of their complementarity.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2c. Facilitate time series analysis and its application to ecosystem extent mapping.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2d. Explore ways to utilize EO to characterize ecosystem condition and its relationship to ecosystem extent.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144" name="Google Shape;144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 Area 2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386632" y="1205948"/>
            <a:ext cx="5501017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Recommendation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5895639" y="1205948"/>
            <a:ext cx="5530465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Recommendations</a:t>
            </a:r>
            <a:endParaRPr/>
          </a:p>
        </p:txBody>
      </p:sp>
      <p:cxnSp>
        <p:nvCxnSpPr>
          <p:cNvPr id="147" name="Google Shape;147;p15"/>
          <p:cNvCxnSpPr/>
          <p:nvPr/>
        </p:nvCxnSpPr>
        <p:spPr>
          <a:xfrm>
            <a:off x="5898630" y="1191717"/>
            <a:ext cx="0" cy="50217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386632" y="1689652"/>
            <a:ext cx="5509008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Capacity</a:t>
            </a:r>
            <a:endParaRPr sz="20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to increase capacity of biodiversity users to utilize EO for ecosystem mapping and monitoring.</a:t>
            </a:r>
            <a:endParaRPr sz="2000"/>
          </a:p>
        </p:txBody>
      </p:sp>
      <p:sp>
        <p:nvSpPr>
          <p:cNvPr id="153" name="Google Shape;153;p16"/>
          <p:cNvSpPr txBox="1"/>
          <p:nvPr>
            <p:ph idx="2" type="body"/>
          </p:nvPr>
        </p:nvSpPr>
        <p:spPr>
          <a:xfrm>
            <a:off x="5895640" y="1689652"/>
            <a:ext cx="5530465" cy="475367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Identify opportunities for capacity development resources, e.g., a training or a Massive Open Online Course (MOOC) focused on the use of EO for ecosystem mapping and monitoring.</a:t>
            </a:r>
            <a:endParaRPr sz="2000"/>
          </a:p>
        </p:txBody>
      </p:sp>
      <p:sp>
        <p:nvSpPr>
          <p:cNvPr id="154" name="Google Shape;154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 Area 3</a:t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386632" y="1205948"/>
            <a:ext cx="5501017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Thematic Recommendation</a:t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5895639" y="1205948"/>
            <a:ext cx="5530465" cy="483704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Recommendations</a:t>
            </a:r>
            <a:endParaRPr/>
          </a:p>
        </p:txBody>
      </p:sp>
      <p:cxnSp>
        <p:nvCxnSpPr>
          <p:cNvPr id="157" name="Google Shape;157;p16"/>
          <p:cNvCxnSpPr/>
          <p:nvPr/>
        </p:nvCxnSpPr>
        <p:spPr>
          <a:xfrm>
            <a:off x="5898630" y="1191717"/>
            <a:ext cx="0" cy="50217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700" y="2922310"/>
            <a:ext cx="87344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76046" y="175938"/>
            <a:ext cx="8536154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/>
              <a:t>Ecosystem Extent</a:t>
            </a:r>
            <a:br>
              <a:rPr lang="en-US" sz="5400"/>
            </a:br>
            <a:r>
              <a:rPr lang="en-US" sz="5400"/>
              <a:t>Task Team:</a:t>
            </a:r>
            <a:br>
              <a:rPr lang="en-US" sz="5400"/>
            </a:br>
            <a:r>
              <a:rPr lang="en-US" sz="2800"/>
              <a:t> </a:t>
            </a:r>
            <a:br>
              <a:rPr lang="en-US" sz="5400"/>
            </a:br>
            <a:r>
              <a:rPr i="1" lang="en-US" sz="3600">
                <a:solidFill>
                  <a:srgbClr val="C7DF84"/>
                </a:solidFill>
              </a:rPr>
              <a:t>Demonstrator</a:t>
            </a:r>
            <a:endParaRPr i="1" sz="3600">
              <a:solidFill>
                <a:srgbClr val="C7DF84"/>
              </a:solidFill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7792529" y="6611837"/>
            <a:ext cx="4485735" cy="23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2023 California Institute of Technology. Government sponsorship acknowledged.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6617948" y="5993014"/>
            <a:ext cx="2349162" cy="53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15-16 November 2023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Chiang Rai, Thailand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9248737" y="4390825"/>
            <a:ext cx="3029527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Gary Geller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 Jet Propulsion Laboratory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California Institute of Technology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Shaun Levick, CSIRO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Sandra Luque, CNES/INRAE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Roger Sayre, USGS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 item 9.2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324233" y="1148317"/>
            <a:ext cx="11637108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Objective: To demonstrate…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Use of EO for ecosystem extent mapping &amp; monitoring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Importance and value of EO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Biodiversity community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en-US"/>
              <a:t>CEOS agencies and Principals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Delivery: Plenary 2024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Approach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Leverage partner initiatives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Three opportunities identified</a:t>
            </a:r>
            <a:endParaRPr/>
          </a:p>
        </p:txBody>
      </p:sp>
      <p:sp>
        <p:nvSpPr>
          <p:cNvPr id="176" name="Google Shape;176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Demonstrator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06f80c8c5_0_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 sz="4000"/>
              <a:t>Opportunities</a:t>
            </a:r>
            <a:endParaRPr sz="4000"/>
          </a:p>
        </p:txBody>
      </p:sp>
      <p:pic>
        <p:nvPicPr>
          <p:cNvPr id="182" name="Google Shape;182;g2606f80c8c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7850" y="1150139"/>
            <a:ext cx="46291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606f80c8c5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07439"/>
            <a:ext cx="6905625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606f80c8c5_0_5"/>
          <p:cNvSpPr txBox="1"/>
          <p:nvPr/>
        </p:nvSpPr>
        <p:spPr>
          <a:xfrm>
            <a:off x="9233250" y="4573450"/>
            <a:ext cx="279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Ponomarenko &amp; Quirouette, 2014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idx="1" type="body"/>
          </p:nvPr>
        </p:nvSpPr>
        <p:spPr>
          <a:xfrm>
            <a:off x="324233" y="1148317"/>
            <a:ext cx="6223712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Essential Biodiversity Variable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Important CBD Indicator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Ecosystem Account in UN SEEA</a:t>
            </a:r>
            <a:endParaRPr sz="600"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EO is the primary input</a:t>
            </a:r>
            <a:endParaRPr/>
          </a:p>
        </p:txBody>
      </p:sp>
      <p:sp>
        <p:nvSpPr>
          <p:cNvPr id="61" name="Google Shape;61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Ecosystem Extent</a:t>
            </a:r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4390" y="1667997"/>
            <a:ext cx="5459313" cy="43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10400319" y="6026436"/>
            <a:ext cx="18405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Andrew Skowno, SANBI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be529aaed_0_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Hudson’s Bay Lowlands </a:t>
            </a:r>
            <a:endParaRPr/>
          </a:p>
        </p:txBody>
      </p:sp>
      <p:pic>
        <p:nvPicPr>
          <p:cNvPr id="190" name="Google Shape;190;g29be529aae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7439"/>
            <a:ext cx="7791450" cy="48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9be529aae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250" y="1107439"/>
            <a:ext cx="36576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348300" y="972172"/>
            <a:ext cx="11495400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All three demonstrators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Designed around data cubes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Combine data from different sensors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Are cutting edge activities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Potentially—”running start”</a:t>
            </a:r>
            <a:endParaRPr/>
          </a:p>
        </p:txBody>
      </p:sp>
      <p:sp>
        <p:nvSpPr>
          <p:cNvPr id="197" name="Google Shape;197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Demonstrator Notes</a:t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9031" y="3487900"/>
            <a:ext cx="3207269" cy="293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4358" y="2842795"/>
            <a:ext cx="5255873" cy="344565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1973899" y="2976735"/>
            <a:ext cx="8244203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600"/>
              <a:t>Thank You</a:t>
            </a:r>
            <a:endParaRPr b="1" sz="4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1973899" y="2976735"/>
            <a:ext cx="8244203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600"/>
              <a:t>Backup</a:t>
            </a:r>
            <a:endParaRPr b="1" sz="4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White Paper</a:t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109" y="2333297"/>
            <a:ext cx="7327236" cy="28287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16" name="Google Shape;216;p24"/>
          <p:cNvGrpSpPr/>
          <p:nvPr/>
        </p:nvGrpSpPr>
        <p:grpSpPr>
          <a:xfrm>
            <a:off x="380993" y="1108240"/>
            <a:ext cx="4191000" cy="5360163"/>
            <a:chOff x="380993" y="1108240"/>
            <a:chExt cx="4191000" cy="5360163"/>
          </a:xfrm>
        </p:grpSpPr>
        <p:pic>
          <p:nvPicPr>
            <p:cNvPr id="217" name="Google Shape;21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993" y="1108240"/>
              <a:ext cx="4191000" cy="536016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18" name="Google Shape;21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0993" y="1947041"/>
              <a:ext cx="4178445" cy="40649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Development Process</a:t>
            </a:r>
            <a:endParaRPr/>
          </a:p>
        </p:txBody>
      </p:sp>
      <p:cxnSp>
        <p:nvCxnSpPr>
          <p:cNvPr id="224" name="Google Shape;224;p25"/>
          <p:cNvCxnSpPr/>
          <p:nvPr/>
        </p:nvCxnSpPr>
        <p:spPr>
          <a:xfrm>
            <a:off x="1520117" y="3057706"/>
            <a:ext cx="745498" cy="0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5" name="Google Shape;225;p25"/>
          <p:cNvSpPr/>
          <p:nvPr/>
        </p:nvSpPr>
        <p:spPr>
          <a:xfrm>
            <a:off x="10942313" y="2536729"/>
            <a:ext cx="962360" cy="1042528"/>
          </a:xfrm>
          <a:prstGeom prst="flowChartDocument">
            <a:avLst/>
          </a:prstGeom>
          <a:solidFill>
            <a:srgbClr val="DAEAAC"/>
          </a:solidFill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V0.9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238794" y="2536729"/>
            <a:ext cx="1195904" cy="1042528"/>
          </a:xfrm>
          <a:prstGeom prst="flowChartPunchedCard">
            <a:avLst/>
          </a:prstGeom>
          <a:solidFill>
            <a:srgbClr val="E8CAFE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Co-leads draft outline, refine with full 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2367959" y="2536729"/>
            <a:ext cx="1195904" cy="1042528"/>
          </a:xfrm>
          <a:prstGeom prst="flowChartPunchedCard">
            <a:avLst/>
          </a:prstGeom>
          <a:solidFill>
            <a:srgbClr val="E8CAFE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 members (“authors”) contribute 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4497124" y="2536729"/>
            <a:ext cx="1195904" cy="1042528"/>
          </a:xfrm>
          <a:prstGeom prst="flowChartPunchedCard">
            <a:avLst/>
          </a:prstGeom>
          <a:solidFill>
            <a:srgbClr val="E8CAFE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Co-leads consolidate contributions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626289" y="2536729"/>
            <a:ext cx="1195904" cy="1042528"/>
          </a:xfrm>
          <a:prstGeom prst="flowChartPunchedCard">
            <a:avLst/>
          </a:prstGeom>
          <a:solidFill>
            <a:srgbClr val="E8CAFE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Comments provided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8755454" y="2536729"/>
            <a:ext cx="1253598" cy="1042528"/>
          </a:xfrm>
          <a:prstGeom prst="flowChartPunchedCard">
            <a:avLst/>
          </a:prstGeom>
          <a:solidFill>
            <a:srgbClr val="E8CAFE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Co-leads incorporate comments, prepare V0.9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5"/>
          <p:cNvCxnSpPr/>
          <p:nvPr/>
        </p:nvCxnSpPr>
        <p:spPr>
          <a:xfrm>
            <a:off x="3632704" y="3057706"/>
            <a:ext cx="745498" cy="0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2" name="Google Shape;232;p25"/>
          <p:cNvCxnSpPr/>
          <p:nvPr/>
        </p:nvCxnSpPr>
        <p:spPr>
          <a:xfrm>
            <a:off x="5774411" y="3057706"/>
            <a:ext cx="745498" cy="0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3" name="Google Shape;233;p25"/>
          <p:cNvCxnSpPr/>
          <p:nvPr/>
        </p:nvCxnSpPr>
        <p:spPr>
          <a:xfrm>
            <a:off x="7916118" y="3057706"/>
            <a:ext cx="745498" cy="0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4" name="Google Shape;234;p25"/>
          <p:cNvCxnSpPr/>
          <p:nvPr/>
        </p:nvCxnSpPr>
        <p:spPr>
          <a:xfrm>
            <a:off x="10086945" y="3057706"/>
            <a:ext cx="745498" cy="0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5" name="Google Shape;235;p25"/>
          <p:cNvSpPr txBox="1"/>
          <p:nvPr/>
        </p:nvSpPr>
        <p:spPr>
          <a:xfrm>
            <a:off x="226376" y="3646405"/>
            <a:ext cx="12875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Jan-Mar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232585" y="1180854"/>
            <a:ext cx="1281323" cy="778991"/>
          </a:xfrm>
          <a:prstGeom prst="flowChartAlternateProcess">
            <a:avLst/>
          </a:prstGeom>
          <a:solidFill>
            <a:srgbClr val="F5D8D4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 Task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25"/>
          <p:cNvCxnSpPr/>
          <p:nvPr/>
        </p:nvCxnSpPr>
        <p:spPr>
          <a:xfrm>
            <a:off x="836746" y="2035560"/>
            <a:ext cx="0" cy="433903"/>
          </a:xfrm>
          <a:prstGeom prst="straightConnector1">
            <a:avLst/>
          </a:prstGeom>
          <a:noFill/>
          <a:ln cap="flat" cmpd="sng" w="38100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8" name="Google Shape;238;p25"/>
          <p:cNvSpPr/>
          <p:nvPr/>
        </p:nvSpPr>
        <p:spPr>
          <a:xfrm>
            <a:off x="6707745" y="3646405"/>
            <a:ext cx="10903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Mid-August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1513908" y="1438057"/>
            <a:ext cx="14478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 ‘22-Feb ‘23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2430718" y="3646405"/>
            <a:ext cx="1128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March-June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4581572" y="3646405"/>
            <a:ext cx="9509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June-July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8574382" y="3646405"/>
            <a:ext cx="16770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August-September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11039773" y="3646405"/>
            <a:ext cx="8210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25"/>
          <p:cNvCxnSpPr/>
          <p:nvPr/>
        </p:nvCxnSpPr>
        <p:spPr>
          <a:xfrm>
            <a:off x="5633819" y="3579257"/>
            <a:ext cx="0" cy="928677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5" name="Google Shape;245;p25"/>
          <p:cNvSpPr/>
          <p:nvPr/>
        </p:nvSpPr>
        <p:spPr>
          <a:xfrm>
            <a:off x="5210879" y="4575081"/>
            <a:ext cx="885116" cy="864719"/>
          </a:xfrm>
          <a:prstGeom prst="flowChartDocumen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Paper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10320238" y="5143037"/>
            <a:ext cx="1584435" cy="52322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iterative steps not shown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idx="1" type="body"/>
          </p:nvPr>
        </p:nvSpPr>
        <p:spPr>
          <a:xfrm>
            <a:off x="324233" y="1148317"/>
            <a:ext cx="11495400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rgbClr val="A5A5A5"/>
                </a:solidFill>
              </a:rPr>
              <a:t>2012: Biodiversity Activity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rgbClr val="A5A5A5"/>
                </a:solidFill>
              </a:rPr>
              <a:t>2021/SIT-36: one slide intro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rgbClr val="A5A5A5"/>
                </a:solidFill>
              </a:rPr>
              <a:t>2021/Plenary: “Discussion Group” initiated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1"/>
                </a:solidFill>
              </a:rPr>
              <a:t>2022/Tech Workshop: Ecosystem Extent TT proposed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2022/Plenary: Ecosystem Extent TT approved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/>
              <a:t>Overarching goal:</a:t>
            </a:r>
            <a:r>
              <a:rPr lang="en-US"/>
              <a:t> Sustainable CEOS engagement with biodiversity</a:t>
            </a:r>
            <a:endParaRPr/>
          </a:p>
        </p:txBody>
      </p:sp>
      <p:sp>
        <p:nvSpPr>
          <p:cNvPr id="69" name="Google Shape;69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Task Team History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idx="1" type="body"/>
          </p:nvPr>
        </p:nvSpPr>
        <p:spPr>
          <a:xfrm>
            <a:off x="324233" y="1148317"/>
            <a:ext cx="11495400" cy="5316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 sz="2400"/>
              <a:t>Purpose</a:t>
            </a:r>
            <a:r>
              <a:rPr lang="en-US" sz="2400"/>
              <a:t>:  To assess the utility for mapping Ecosystem Extent using current and forthcoming space-based observations </a:t>
            </a:r>
            <a:endParaRPr sz="2400"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lang="en-US" sz="2400"/>
              <a:t>Key Objectives</a:t>
            </a:r>
            <a:r>
              <a:rPr b="1" lang="en-US" sz="2400"/>
              <a:t>:</a:t>
            </a:r>
            <a:endParaRPr sz="2400"/>
          </a:p>
          <a:p>
            <a:pPr indent="-457200" lvl="1" marL="990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arenR"/>
            </a:pPr>
            <a:r>
              <a:rPr lang="en-US"/>
              <a:t>Develop a </a:t>
            </a:r>
            <a:r>
              <a:rPr b="1" lang="en-US"/>
              <a:t>white paper</a:t>
            </a:r>
            <a:r>
              <a:rPr lang="en-US"/>
              <a:t> that will provide an integrated international perspective on how space-based Earth observations can be used to support ecosystem mapping and monitoring with a focus on ecosystem extent.  </a:t>
            </a:r>
            <a:endParaRPr>
              <a:solidFill>
                <a:srgbClr val="D8D8D8"/>
              </a:solidFill>
            </a:endParaRPr>
          </a:p>
          <a:p>
            <a:pPr indent="-457200" lvl="1" marL="990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arenR"/>
            </a:pPr>
            <a:r>
              <a:rPr lang="en-US">
                <a:solidFill>
                  <a:schemeClr val="dk1"/>
                </a:solidFill>
              </a:rPr>
              <a:t>Explore and propose an initiative to </a:t>
            </a:r>
            <a:r>
              <a:rPr b="1" lang="en-US">
                <a:solidFill>
                  <a:schemeClr val="dk1"/>
                </a:solidFill>
              </a:rPr>
              <a:t>demonstrate</a:t>
            </a:r>
            <a:r>
              <a:rPr lang="en-US">
                <a:solidFill>
                  <a:schemeClr val="dk1"/>
                </a:solidFill>
              </a:rPr>
              <a:t> the use of EO for ecosystem extent mapping and monitoring. </a:t>
            </a:r>
            <a:r>
              <a:rPr b="1" lang="en-US">
                <a:solidFill>
                  <a:srgbClr val="D8D8D8"/>
                </a:solidFill>
              </a:rPr>
              <a:t> </a:t>
            </a:r>
            <a:endParaRPr>
              <a:solidFill>
                <a:srgbClr val="D8D8D8"/>
              </a:solidFill>
            </a:endParaRPr>
          </a:p>
        </p:txBody>
      </p:sp>
      <p:sp>
        <p:nvSpPr>
          <p:cNvPr id="75" name="Google Shape;75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EETT: From the ToR…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idx="1" type="body"/>
          </p:nvPr>
        </p:nvSpPr>
        <p:spPr>
          <a:xfrm>
            <a:off x="4061850" y="2702725"/>
            <a:ext cx="40683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600"/>
              <a:t>White Paper</a:t>
            </a:r>
            <a:endParaRPr b="1" sz="4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idx="1" type="body"/>
          </p:nvPr>
        </p:nvSpPr>
        <p:spPr>
          <a:xfrm>
            <a:off x="348311" y="1211941"/>
            <a:ext cx="11495400" cy="53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25 pages or less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600"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Primary audience</a:t>
            </a:r>
            <a:endParaRPr/>
          </a:p>
          <a:p>
            <a:pPr indent="-457200" lvl="1" marL="990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arenR"/>
            </a:pPr>
            <a:r>
              <a:rPr lang="en-US"/>
              <a:t>CEOS agencies and their Principals</a:t>
            </a:r>
            <a:endParaRPr/>
          </a:p>
          <a:p>
            <a:pPr indent="-457200" lvl="1" marL="990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arenR"/>
            </a:pPr>
            <a:r>
              <a:rPr lang="en-US"/>
              <a:t>Biodiversity community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CBD and Parties</a:t>
            </a:r>
            <a:endParaRPr/>
          </a:p>
          <a:p>
            <a:pPr indent="-3810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 SEEA</a:t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Authorship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Journal paper follow-on</a:t>
            </a:r>
            <a:endParaRPr/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/>
              <a:t>Details</a:t>
            </a:r>
            <a:endParaRPr/>
          </a:p>
        </p:txBody>
      </p:sp>
      <p:grpSp>
        <p:nvGrpSpPr>
          <p:cNvPr id="87" name="Google Shape;87;p7"/>
          <p:cNvGrpSpPr/>
          <p:nvPr/>
        </p:nvGrpSpPr>
        <p:grpSpPr>
          <a:xfrm>
            <a:off x="8217195" y="1397575"/>
            <a:ext cx="3301252" cy="5020287"/>
            <a:chOff x="8217195" y="1250095"/>
            <a:chExt cx="3301252" cy="5020287"/>
          </a:xfrm>
        </p:grpSpPr>
        <p:pic>
          <p:nvPicPr>
            <p:cNvPr id="88" name="Google Shape;8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17195" y="1250095"/>
              <a:ext cx="3178392" cy="4767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7"/>
            <p:cNvSpPr txBox="1"/>
            <p:nvPr/>
          </p:nvSpPr>
          <p:spPr>
            <a:xfrm>
              <a:off x="10123447" y="6024082"/>
              <a:ext cx="139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Wikimedia Commons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idx="1" type="body"/>
          </p:nvPr>
        </p:nvSpPr>
        <p:spPr>
          <a:xfrm>
            <a:off x="348300" y="1009153"/>
            <a:ext cx="11495400" cy="5509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800"/>
              <a:t>Executive Summary	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800"/>
              <a:t>1 Introduction	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           1.1 Biodiversity Policy Anchors and Users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800"/>
              <a:t>2 Mapping Ecosystems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2.1 Land Cover as a Proxy for Ecosystems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2.2 Mapping Ecosystems from Imagery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2.3 Ecosystem Characteristics Useful for Mapping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2.4 Ecosystem Mapping Typologies	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800"/>
              <a:t>3 Space-based EO for Mapping and Monitoring Ecosystem Extent</a:t>
            </a:r>
            <a:r>
              <a:rPr lang="en-US" sz="1800"/>
              <a:t>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3.1 Types of Sensors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3.2 Sensor Complementarity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3.3 Opportunities	</a:t>
            </a:r>
            <a:endParaRPr/>
          </a:p>
          <a:p>
            <a:pPr indent="0" lvl="1" marL="508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3.4 Challenges	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800"/>
              <a:t>4 Conclusions and Recommendations</a:t>
            </a:r>
            <a:r>
              <a:rPr lang="en-US" sz="1800"/>
              <a:t>	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	</a:t>
            </a:r>
            <a:endParaRPr/>
          </a:p>
        </p:txBody>
      </p:sp>
      <p:sp>
        <p:nvSpPr>
          <p:cNvPr id="95" name="Google Shape;95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>
            <p:ph idx="1" type="body"/>
          </p:nvPr>
        </p:nvSpPr>
        <p:spPr>
          <a:xfrm>
            <a:off x="2049375" y="2828075"/>
            <a:ext cx="78072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600"/>
              <a:t>White Paper: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600"/>
              <a:t>Four </a:t>
            </a:r>
            <a:r>
              <a:rPr b="1" lang="en-US" sz="4600"/>
              <a:t>Key Outcomes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>
            <p:ph idx="1" type="body"/>
          </p:nvPr>
        </p:nvSpPr>
        <p:spPr>
          <a:xfrm>
            <a:off x="100500" y="2263250"/>
            <a:ext cx="3808800" cy="3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3200"/>
              <a:t>“Composition, Function, Structure”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US" sz="4000"/>
              <a:t>1) Sensor Complementarity</a:t>
            </a:r>
            <a:endParaRPr/>
          </a:p>
        </p:txBody>
      </p:sp>
      <p:graphicFrame>
        <p:nvGraphicFramePr>
          <p:cNvPr id="107" name="Google Shape;107;p10"/>
          <p:cNvGraphicFramePr/>
          <p:nvPr/>
        </p:nvGraphicFramePr>
        <p:xfrm>
          <a:off x="4068659" y="1187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{5D9361AD-084A-4AAA-BDF2-D26530394270}</a:tableStyleId>
              </a:tblPr>
              <a:tblGrid>
                <a:gridCol w="2538600"/>
                <a:gridCol w="5456100"/>
              </a:tblGrid>
              <a:tr h="66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Sensor type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800" u="none" cap="none" strike="noStrike"/>
                        <a:t>Key Ecosystem Characteristics</a:t>
                      </a:r>
                      <a:endParaRPr b="1"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9FB0CC"/>
                    </a:solidFill>
                  </a:tcPr>
                </a:tc>
              </a:tr>
              <a:tr h="113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Optical - Multispectral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Composition (coarsely)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Functional traits (coarsely)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13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Optical -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Hyperspectral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Composition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Functional traits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13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Radar (SAR)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Physical structure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Height, biomass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13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Lidar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Physical structure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/>
                        <a:t>Vertical profile</a:t>
                      </a:r>
                      <a:endParaRPr sz="2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08" name="Google Shape;108;p10"/>
          <p:cNvSpPr/>
          <p:nvPr/>
        </p:nvSpPr>
        <p:spPr>
          <a:xfrm>
            <a:off x="4068659" y="1187342"/>
            <a:ext cx="7994709" cy="521404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10"/>
          <p:cNvCxnSpPr/>
          <p:nvPr/>
        </p:nvCxnSpPr>
        <p:spPr>
          <a:xfrm flipH="1">
            <a:off x="6593747" y="1178953"/>
            <a:ext cx="25167" cy="5196680"/>
          </a:xfrm>
          <a:prstGeom prst="straightConnector1">
            <a:avLst/>
          </a:prstGeom>
          <a:noFill/>
          <a:ln cap="flat" cmpd="sng" w="19050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