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jawZjwNCZsxniMkw1Tn1xGlpff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93CB36A-F147-4047-95A0-D32F69EFE8C5}">
  <a:tblStyle styleId="{093CB36A-F147-4047-95A0-D32F69EFE8C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 b="off" i="off"/>
      <a:tcStyle>
        <a:fill>
          <a:solidFill>
            <a:srgbClr val="CCCDD1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CCDD1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.fntdata"/><Relationship Id="rId6" Type="http://schemas.openxmlformats.org/officeDocument/2006/relationships/slide" Target="slides/slide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" name="Google Shape;3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" name="Google Shape;5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" name="Google Shape;6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4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6">
            <a:alphaModFix amt="34000"/>
          </a:blip>
          <a:srcRect b="671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FR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FR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5"/>
          <p:cNvSpPr txBox="1"/>
          <p:nvPr/>
        </p:nvSpPr>
        <p:spPr>
          <a:xfrm>
            <a:off x="-24372" y="6562800"/>
            <a:ext cx="6448800" cy="1169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2023 CEOS Plenary	Chiang Rai, Thailand	   14 – 16 Nov 2023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3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/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FR" sz="4500">
                <a:latin typeface="Arial"/>
                <a:ea typeface="Arial"/>
                <a:cs typeface="Arial"/>
                <a:sym typeface="Arial"/>
              </a:rPr>
              <a:t>CEOS Support to</a:t>
            </a:r>
            <a:br>
              <a:rPr lang="en-FR" sz="4500">
                <a:latin typeface="Arial"/>
                <a:ea typeface="Arial"/>
                <a:cs typeface="Arial"/>
                <a:sym typeface="Arial"/>
              </a:rPr>
            </a:br>
            <a:r>
              <a:rPr lang="en-FR" sz="4500">
                <a:latin typeface="Arial"/>
                <a:ea typeface="Arial"/>
                <a:cs typeface="Arial"/>
                <a:sym typeface="Arial"/>
              </a:rPr>
              <a:t>GEO Governance</a:t>
            </a:r>
            <a:br>
              <a:rPr lang="en-FR" sz="4500">
                <a:latin typeface="Arial"/>
                <a:ea typeface="Arial"/>
                <a:cs typeface="Arial"/>
                <a:sym typeface="Arial"/>
              </a:rPr>
            </a:br>
            <a:r>
              <a:rPr lang="en-FR" sz="4500">
                <a:latin typeface="Arial"/>
                <a:ea typeface="Arial"/>
                <a:cs typeface="Arial"/>
                <a:sym typeface="Arial"/>
              </a:rPr>
              <a:t>and the</a:t>
            </a:r>
            <a:br>
              <a:rPr lang="en-FR" sz="4500">
                <a:latin typeface="Arial"/>
                <a:ea typeface="Arial"/>
                <a:cs typeface="Arial"/>
                <a:sym typeface="Arial"/>
              </a:rPr>
            </a:br>
            <a:r>
              <a:rPr lang="en-FR" sz="4500">
                <a:latin typeface="Arial"/>
                <a:ea typeface="Arial"/>
                <a:cs typeface="Arial"/>
                <a:sym typeface="Arial"/>
              </a:rPr>
              <a:t>GEO Work Programme</a:t>
            </a:r>
            <a:br>
              <a:rPr lang="en-FR" sz="4500">
                <a:latin typeface="Arial"/>
                <a:ea typeface="Arial"/>
                <a:cs typeface="Arial"/>
                <a:sym typeface="Arial"/>
              </a:rPr>
            </a:br>
            <a:br>
              <a:rPr lang="en-FR" sz="4500">
                <a:latin typeface="Arial"/>
                <a:ea typeface="Arial"/>
                <a:cs typeface="Arial"/>
                <a:sym typeface="Arial"/>
              </a:rPr>
            </a:br>
            <a:br>
              <a:rPr lang="en-FR" sz="4500">
                <a:latin typeface="Arial"/>
                <a:ea typeface="Arial"/>
                <a:cs typeface="Arial"/>
                <a:sym typeface="Arial"/>
              </a:rPr>
            </a:br>
            <a:endParaRPr i="1" sz="4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"/>
          <p:cNvSpPr/>
          <p:nvPr/>
        </p:nvSpPr>
        <p:spPr>
          <a:xfrm>
            <a:off x="5685225" y="4378400"/>
            <a:ext cx="64593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FR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Marie-Claire Greening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FR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Executive Officer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FR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7.2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FR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2023 CEOS Plenary, Chiang Rai, Thailand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FR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14th – 16th November 2023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FR">
                <a:latin typeface="Arial"/>
                <a:ea typeface="Arial"/>
                <a:cs typeface="Arial"/>
                <a:sym typeface="Arial"/>
              </a:rPr>
              <a:t>GEO Pilot Initiatives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5" name="Google Shape;95;p10"/>
          <p:cNvGraphicFramePr/>
          <p:nvPr/>
        </p:nvGraphicFramePr>
        <p:xfrm>
          <a:off x="219402" y="12346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{093CB36A-F147-4047-95A0-D32F69EFE8C5}</a:tableStyleId>
              </a:tblPr>
              <a:tblGrid>
                <a:gridCol w="5076250"/>
                <a:gridCol w="6896350"/>
              </a:tblGrid>
              <a:tr h="515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AIS-MONITORING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None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ARCTIC-GEOSS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NOAA, EC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DE-PACIFIC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GA, CEOS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EO4KARST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None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EO4MIN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None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EO4WEF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NASA, NOAA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GEO-TREES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ESA, INPE, NASA, UKSA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GEO-CITSCI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EC, GA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GEOCRI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NOAA, EC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GEO-EV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NOAA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GEODESY4SENDAI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NASA, 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IAG(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GGOS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GEOARC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CSIRO, FAO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CHEMICAL-EARTH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None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GEOEVPRODUCTS 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NASA, NOAA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GEOPDRS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IN-SITU-ESC 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None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NIGHT-LIGHT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None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OEA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NASA, CSRIO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SPACE-SECURITY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ESA, UNESCO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UHCO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ESA, UNESCO, CSA, ECMWF, SANSA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65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FR">
                <a:latin typeface="Arial"/>
                <a:ea typeface="Arial"/>
                <a:cs typeface="Arial"/>
                <a:sym typeface="Arial"/>
              </a:rPr>
              <a:t>General engagement with GEO post-2025</a:t>
            </a:r>
            <a:r>
              <a:rPr lang="en-FR" sz="2800">
                <a:latin typeface="Arial"/>
                <a:ea typeface="Arial"/>
                <a:cs typeface="Arial"/>
                <a:sym typeface="Arial"/>
              </a:rPr>
              <a:t>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FR" sz="2800">
                <a:latin typeface="Arial"/>
                <a:ea typeface="Arial"/>
                <a:cs typeface="Arial"/>
                <a:sym typeface="Arial"/>
              </a:rPr>
              <a:t>What CEOS expects from GEO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FR" sz="2800">
                <a:latin typeface="Arial"/>
                <a:ea typeface="Arial"/>
                <a:cs typeface="Arial"/>
                <a:sym typeface="Arial"/>
              </a:rPr>
              <a:t>What GEO expects from CEOS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14350" lvl="0" marL="565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FR">
                <a:latin typeface="Arial"/>
                <a:ea typeface="Arial"/>
                <a:cs typeface="Arial"/>
                <a:sym typeface="Arial"/>
              </a:rPr>
              <a:t>Implications for CEOS from the post-2025 GEO strategic visioning</a:t>
            </a:r>
            <a:endParaRPr/>
          </a:p>
          <a:p>
            <a:pPr indent="-514350" lvl="0" marL="565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FR">
                <a:latin typeface="Arial"/>
                <a:ea typeface="Arial"/>
                <a:cs typeface="Arial"/>
                <a:sym typeface="Arial"/>
              </a:rPr>
              <a:t>CEOS engagement in GEO’s post-2025 implementation planning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FR">
                <a:latin typeface="Arial"/>
                <a:ea typeface="Arial"/>
                <a:cs typeface="Arial"/>
                <a:sym typeface="Arial"/>
              </a:rPr>
              <a:t>Strategic aspects to consider in 2024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/>
          <p:nvPr>
            <p:ph type="title"/>
          </p:nvPr>
        </p:nvSpPr>
        <p:spPr>
          <a:xfrm>
            <a:off x="215807" y="2190281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FR" sz="5000">
                <a:latin typeface="Arial"/>
                <a:ea typeface="Arial"/>
                <a:cs typeface="Arial"/>
                <a:sym typeface="Arial"/>
              </a:rPr>
              <a:t>Thank  you!</a:t>
            </a:r>
            <a:endParaRPr i="1" sz="5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"/>
          <p:cNvSpPr txBox="1"/>
          <p:nvPr>
            <p:ph type="title"/>
          </p:nvPr>
        </p:nvSpPr>
        <p:spPr>
          <a:xfrm>
            <a:off x="190647" y="154073"/>
            <a:ext cx="8633272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FR">
                <a:latin typeface="Arial"/>
                <a:ea typeface="Arial"/>
                <a:cs typeface="Arial"/>
                <a:sym typeface="Arial"/>
              </a:rPr>
              <a:t>CEOS Long-term Priorities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 txBox="1"/>
          <p:nvPr/>
        </p:nvSpPr>
        <p:spPr>
          <a:xfrm>
            <a:off x="1417309" y="1227814"/>
            <a:ext cx="10402323" cy="5142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1638" lvl="0" marL="4016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❖"/>
            </a:pPr>
            <a:r>
              <a:rPr b="0" i="0" lang="en-FR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that climate observation requirements identified by the Global Climate Observing System (GCOS) – and implications of the Paris Climate Agreement – are addressed.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1638" lvl="0" marL="4016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1638" lvl="0" marL="4016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❖"/>
            </a:pPr>
            <a:r>
              <a:rPr b="0" i="0" lang="en-FR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Ensure, in the context of the Sendai Framework for Disaster Risk Reduction 2015-2030, that CEOS Agency data are made available in support of disaster risk reduction and that CEOS continues engagement with UN agencies and authorities.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1638" lvl="0" marL="4016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1638" lvl="0" marL="4016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❖"/>
            </a:pPr>
            <a:r>
              <a:rPr b="0" i="0" lang="en-FR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that space-based Earth observations support the success of the next decade of the Group on Earth Observations (GEO), and that CEOS engagement in GEO governance and leadership is enhanced.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338" lvl="0" marL="4016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1638" lvl="0" marL="4016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❖"/>
            </a:pPr>
            <a:r>
              <a:rPr b="0" i="0" lang="en-FR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Proactively engage in global discussions on the critical challenges that face society, in support of the UN 2030 Agenda for Sustainable Development.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967" y="2603163"/>
            <a:ext cx="869399" cy="76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647" y="4297892"/>
            <a:ext cx="1119649" cy="444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1246" y="5574963"/>
            <a:ext cx="902258" cy="76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6047" y="1251245"/>
            <a:ext cx="1166955" cy="36708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"/>
          <p:cNvSpPr txBox="1"/>
          <p:nvPr/>
        </p:nvSpPr>
        <p:spPr>
          <a:xfrm>
            <a:off x="79512" y="4055166"/>
            <a:ext cx="11529391" cy="1466789"/>
          </a:xfrm>
          <a:prstGeom prst="rect">
            <a:avLst/>
          </a:prstGeom>
          <a:blipFill rotWithShape="1">
            <a:blip r:embed="rId7">
              <a:alphaModFix amt="16000"/>
            </a:blip>
            <a:tile algn="tl" flip="none" tx="0" sx="100000" ty="0" sy="100000"/>
          </a:blipFill>
          <a:ln cap="flat" cmpd="sng" w="508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/>
          <p:nvPr>
            <p:ph idx="1" type="body"/>
          </p:nvPr>
        </p:nvSpPr>
        <p:spPr>
          <a:xfrm>
            <a:off x="271681" y="1097550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FR" sz="2200">
                <a:latin typeface="Arial"/>
                <a:ea typeface="Arial"/>
                <a:cs typeface="Arial"/>
                <a:sym typeface="Arial"/>
              </a:rPr>
              <a:t>CEOS is a Participating Organisation (PO) to GEO.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FR" sz="2200">
                <a:latin typeface="Arial"/>
                <a:ea typeface="Arial"/>
                <a:cs typeface="Arial"/>
                <a:sym typeface="Arial"/>
              </a:rPr>
              <a:t>CEOS members are the most prolific data providers.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FR" sz="2200">
                <a:latin typeface="Arial"/>
                <a:ea typeface="Arial"/>
                <a:cs typeface="Arial"/>
                <a:sym typeface="Arial"/>
              </a:rPr>
              <a:t>CEOS has historically been handled differently than other POs and, up until early 2023, always had a dedicated liaison point at the GEO Secretariat who attended the three main CEOS meetings, Working Group meetings when appropriate, and all monthly CEOS Secretariat telecons.  This stopped in April 2023.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FR" sz="2200">
                <a:latin typeface="Arial"/>
                <a:ea typeface="Arial"/>
                <a:cs typeface="Arial"/>
                <a:sym typeface="Arial"/>
              </a:rPr>
              <a:t>CEOS and its members provide significant support to GEO at all levels: Work Programme, Flagships, Engagement Priorities, Regional GEOs, GEOSS, post-2025 strategic planning, etc.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FR" sz="2200">
                <a:latin typeface="Arial"/>
                <a:ea typeface="Arial"/>
                <a:cs typeface="Arial"/>
                <a:sym typeface="Arial"/>
              </a:rPr>
              <a:t>CEOS has Observer status on the 2023 GEO Executive Committee.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FR" sz="2200">
                <a:latin typeface="Arial"/>
                <a:ea typeface="Arial"/>
                <a:cs typeface="Arial"/>
                <a:sym typeface="Arial"/>
              </a:rPr>
              <a:t>CEOS is an elected member of the GEO Programme Board for 2023-2025.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"/>
          <p:cNvSpPr txBox="1"/>
          <p:nvPr>
            <p:ph type="title"/>
          </p:nvPr>
        </p:nvSpPr>
        <p:spPr>
          <a:xfrm>
            <a:off x="176048" y="242199"/>
            <a:ext cx="9564300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FR" sz="4000">
                <a:latin typeface="Arial"/>
                <a:ea typeface="Arial"/>
                <a:cs typeface="Arial"/>
                <a:sym typeface="Arial"/>
              </a:rPr>
              <a:t>Current strategic engagement with GEO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/>
          <p:nvPr>
            <p:ph idx="1" type="body"/>
          </p:nvPr>
        </p:nvSpPr>
        <p:spPr>
          <a:xfrm>
            <a:off x="348300" y="1180161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 sz="2400">
                <a:latin typeface="Arial"/>
                <a:ea typeface="Arial"/>
                <a:cs typeface="Arial"/>
                <a:sym typeface="Arial"/>
              </a:rPr>
              <a:t>Co-chairs</a:t>
            </a:r>
            <a:r>
              <a:rPr lang="en-FR" sz="2400">
                <a:latin typeface="Arial"/>
                <a:ea typeface="Arial"/>
                <a:cs typeface="Arial"/>
                <a:sym typeface="Arial"/>
              </a:rPr>
              <a:t>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FR">
                <a:latin typeface="Arial"/>
                <a:ea typeface="Arial"/>
                <a:cs typeface="Arial"/>
                <a:sym typeface="Arial"/>
              </a:rPr>
              <a:t>South Africa (DSI)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FR">
                <a:latin typeface="Arial"/>
                <a:ea typeface="Arial"/>
                <a:cs typeface="Arial"/>
                <a:sym typeface="Arial"/>
              </a:rPr>
              <a:t>Europe (EC)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FR">
                <a:latin typeface="Arial"/>
                <a:ea typeface="Arial"/>
                <a:cs typeface="Arial"/>
                <a:sym typeface="Arial"/>
              </a:rPr>
              <a:t>China (MOST)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FR">
                <a:latin typeface="Arial"/>
                <a:ea typeface="Arial"/>
                <a:cs typeface="Arial"/>
                <a:sym typeface="Arial"/>
              </a:rPr>
              <a:t>USA (</a:t>
            </a:r>
            <a:r>
              <a:rPr lang="en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NOAA</a:t>
            </a:r>
            <a:r>
              <a:rPr lang="en-FR"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 sz="2400">
                <a:latin typeface="Arial"/>
                <a:ea typeface="Arial"/>
                <a:cs typeface="Arial"/>
                <a:sym typeface="Arial"/>
              </a:rPr>
              <a:t>Members</a:t>
            </a:r>
            <a:r>
              <a:rPr lang="en-FR" sz="2400">
                <a:latin typeface="Arial"/>
                <a:ea typeface="Arial"/>
                <a:cs typeface="Arial"/>
                <a:sym typeface="Arial"/>
              </a:rPr>
              <a:t>: Nigeria, Senegal, South Africa, Costa Rica, Peru, USA, </a:t>
            </a:r>
            <a:r>
              <a:rPr lang="en-FR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Australia</a:t>
            </a:r>
            <a:r>
              <a:rPr lang="en-FR" sz="2400">
                <a:latin typeface="Arial"/>
                <a:ea typeface="Arial"/>
                <a:cs typeface="Arial"/>
                <a:sym typeface="Arial"/>
              </a:rPr>
              <a:t>, China, Japan, Republic of Korea, Armenia, Russian Federation, EC, France, Italy, Spain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600"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 sz="2400">
                <a:latin typeface="Arial"/>
                <a:ea typeface="Arial"/>
                <a:cs typeface="Arial"/>
                <a:sym typeface="Arial"/>
              </a:rPr>
              <a:t>Observers</a:t>
            </a:r>
            <a:r>
              <a:rPr lang="en-FR" sz="24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FR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CEOS</a:t>
            </a:r>
            <a:r>
              <a:rPr lang="en-FR" sz="2400">
                <a:latin typeface="Arial"/>
                <a:ea typeface="Arial"/>
                <a:cs typeface="Arial"/>
                <a:sym typeface="Arial"/>
              </a:rPr>
              <a:t>, EEA, IAG (</a:t>
            </a:r>
            <a:r>
              <a:rPr lang="en-FR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GGOS</a:t>
            </a:r>
            <a:r>
              <a:rPr lang="en-FR" sz="2400"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FR">
                <a:latin typeface="Arial"/>
                <a:ea typeface="Arial"/>
                <a:cs typeface="Arial"/>
                <a:sym typeface="Arial"/>
              </a:rPr>
              <a:t>GEO Executive Committee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>
                <a:latin typeface="Arial"/>
                <a:ea typeface="Arial"/>
                <a:cs typeface="Arial"/>
                <a:sym typeface="Arial"/>
              </a:rPr>
              <a:t>Members</a:t>
            </a:r>
            <a:r>
              <a:rPr lang="en-FR">
                <a:latin typeface="Arial"/>
                <a:ea typeface="Arial"/>
                <a:cs typeface="Arial"/>
                <a:sym typeface="Arial"/>
              </a:rPr>
              <a:t>: Australia (</a:t>
            </a:r>
            <a:r>
              <a:rPr lang="en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GA, CSIRO</a:t>
            </a:r>
            <a:r>
              <a:rPr lang="en-FR">
                <a:latin typeface="Arial"/>
                <a:ea typeface="Arial"/>
                <a:cs typeface="Arial"/>
                <a:sym typeface="Arial"/>
              </a:rPr>
              <a:t>), Cambodia, Canada (</a:t>
            </a:r>
            <a:r>
              <a:rPr lang="en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CSA</a:t>
            </a:r>
            <a:r>
              <a:rPr lang="en-FR">
                <a:latin typeface="Arial"/>
                <a:ea typeface="Arial"/>
                <a:cs typeface="Arial"/>
                <a:sym typeface="Arial"/>
              </a:rPr>
              <a:t>), China, Ecuador, </a:t>
            </a:r>
            <a:r>
              <a:rPr lang="en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EC</a:t>
            </a:r>
            <a:r>
              <a:rPr lang="en-FR">
                <a:latin typeface="Arial"/>
                <a:ea typeface="Arial"/>
                <a:cs typeface="Arial"/>
                <a:sym typeface="Arial"/>
              </a:rPr>
              <a:t>, Finland, France (</a:t>
            </a:r>
            <a:r>
              <a:rPr lang="en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CNES</a:t>
            </a:r>
            <a:r>
              <a:rPr lang="en-FR">
                <a:latin typeface="Arial"/>
                <a:ea typeface="Arial"/>
                <a:cs typeface="Arial"/>
                <a:sym typeface="Arial"/>
              </a:rPr>
              <a:t>), Germany, Ghana, Greece, Japan (</a:t>
            </a:r>
            <a:r>
              <a:rPr lang="en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JAXA</a:t>
            </a:r>
            <a:r>
              <a:rPr lang="en-FR">
                <a:latin typeface="Arial"/>
                <a:ea typeface="Arial"/>
                <a:cs typeface="Arial"/>
                <a:sym typeface="Arial"/>
              </a:rPr>
              <a:t>), Mexico, South Africa (</a:t>
            </a:r>
            <a:r>
              <a:rPr lang="en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CSIR</a:t>
            </a:r>
            <a:r>
              <a:rPr lang="en-FR">
                <a:latin typeface="Arial"/>
                <a:ea typeface="Arial"/>
                <a:cs typeface="Arial"/>
                <a:sym typeface="Arial"/>
              </a:rPr>
              <a:t>), UK, USA (</a:t>
            </a:r>
            <a:r>
              <a:rPr lang="en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NOAA</a:t>
            </a:r>
            <a:r>
              <a:rPr lang="en-FR"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>
                <a:latin typeface="Arial"/>
                <a:ea typeface="Arial"/>
                <a:cs typeface="Arial"/>
                <a:sym typeface="Arial"/>
              </a:rPr>
              <a:t>Participating Organisations</a:t>
            </a:r>
            <a:r>
              <a:rPr lang="en-FR">
                <a:latin typeface="Arial"/>
                <a:ea typeface="Arial"/>
                <a:cs typeface="Arial"/>
                <a:sym typeface="Arial"/>
              </a:rPr>
              <a:t>: ACCREC, CBD, </a:t>
            </a:r>
            <a:r>
              <a:rPr lang="en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CEOS</a:t>
            </a:r>
            <a:r>
              <a:rPr lang="en-FR">
                <a:latin typeface="Arial"/>
                <a:ea typeface="Arial"/>
                <a:cs typeface="Arial"/>
                <a:sym typeface="Arial"/>
              </a:rPr>
              <a:t>, COSPAR, ESA, EEA, ESIP, Eurisy, GRSS, IAG (</a:t>
            </a:r>
            <a:r>
              <a:rPr lang="en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GGOS</a:t>
            </a:r>
            <a:r>
              <a:rPr lang="en-FR">
                <a:latin typeface="Arial"/>
                <a:ea typeface="Arial"/>
                <a:cs typeface="Arial"/>
                <a:sym typeface="Arial"/>
              </a:rPr>
              <a:t>), ISC, MRI, OGC, Plan4all, SPREP, SWF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FR">
                <a:latin typeface="Arial"/>
                <a:ea typeface="Arial"/>
                <a:cs typeface="Arial"/>
                <a:sym typeface="Arial"/>
              </a:rPr>
              <a:t>GEO Programme Board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>
                <a:latin typeface="Arial"/>
                <a:ea typeface="Arial"/>
                <a:cs typeface="Arial"/>
                <a:sym typeface="Arial"/>
              </a:rPr>
              <a:t>AFRIGEO</a:t>
            </a:r>
            <a:r>
              <a:rPr lang="en-FR"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SANSA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>
                <a:latin typeface="Arial"/>
                <a:ea typeface="Arial"/>
                <a:cs typeface="Arial"/>
                <a:sym typeface="Arial"/>
              </a:rPr>
              <a:t>AMERIGEO</a:t>
            </a:r>
            <a:r>
              <a:rPr lang="en-FR"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CONAE, INPE, NASA, NOAA, USGS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1650" lvl="0" marL="18224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>
                <a:latin typeface="Arial"/>
                <a:ea typeface="Arial"/>
                <a:cs typeface="Arial"/>
                <a:sym typeface="Arial"/>
              </a:rPr>
              <a:t>AOGEO</a:t>
            </a:r>
            <a:r>
              <a:rPr lang="en-FR"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GA, CSIRO, ISRO, JAXA, GISTDA, VAST/VNSC, FAO, IOC, ISPRS, UNEP, UNESCO, WMO, CEOS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>
                <a:latin typeface="Arial"/>
                <a:ea typeface="Arial"/>
                <a:cs typeface="Arial"/>
                <a:sym typeface="Arial"/>
              </a:rPr>
              <a:t>EUROGEO</a:t>
            </a:r>
            <a:r>
              <a:rPr lang="en-FR"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EC, ESA, ECMWF, EUMETSAT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FR">
                <a:latin typeface="Arial"/>
                <a:ea typeface="Arial"/>
                <a:cs typeface="Arial"/>
                <a:sym typeface="Arial"/>
              </a:rPr>
              <a:t>Regional GEOs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FR">
                <a:latin typeface="Arial"/>
                <a:ea typeface="Arial"/>
                <a:cs typeface="Arial"/>
                <a:sym typeface="Arial"/>
              </a:rPr>
              <a:t>GEO Working Groups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7" name="Google Shape;77;p7"/>
          <p:cNvGraphicFramePr/>
          <p:nvPr/>
        </p:nvGraphicFramePr>
        <p:xfrm>
          <a:off x="176047" y="120314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{093CB36A-F147-4047-95A0-D32F69EFE8C5}</a:tableStyleId>
              </a:tblPr>
              <a:tblGrid>
                <a:gridCol w="5876600"/>
                <a:gridCol w="5876600"/>
              </a:tblGrid>
              <a:tr h="5155625">
                <a:tc>
                  <a:txBody>
                    <a:bodyPr/>
                    <a:lstStyle/>
                    <a:p>
                      <a:pPr indent="0" lvl="0" marL="50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i="0" lang="en-FR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 Capacity Development WG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50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en-FR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co-chairs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3" marL="3429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4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NASA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1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IAG(</a:t>
                      </a:r>
                      <a:r>
                        <a:rPr b="0" i="0" lang="en-FR" sz="24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GGOS</a:t>
                      </a:r>
                      <a:r>
                        <a:rPr b="0" i="0" lang="en-FR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50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50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50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50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i="0" lang="en-FR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 Climate Change WG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50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en-FR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co-chairs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1" marL="3429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4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USGS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1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4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1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CMCC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1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SNGRE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0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i="0" lang="en-FR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 Data WG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50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en-FR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co-chairs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1" marL="3429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GCRAS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1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SEVIR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1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CIESIN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1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4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CNES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FR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 Disaster Risk Reduction WG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FR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co-chairs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4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NASA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lang="en-FR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AAFC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b="0" i="0" lang="en-FR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DEAR Africa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/>
          <p:nvPr>
            <p:ph idx="1" type="body"/>
          </p:nvPr>
        </p:nvSpPr>
        <p:spPr>
          <a:xfrm>
            <a:off x="176048" y="1275504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>
                <a:latin typeface="Arial"/>
                <a:ea typeface="Arial"/>
                <a:cs typeface="Arial"/>
                <a:sym typeface="Arial"/>
              </a:rPr>
              <a:t>GEO BON </a:t>
            </a:r>
            <a:r>
              <a:rPr lang="en-FR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NASA, ESA, NOAA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14575" lvl="0" marL="2365375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>
                <a:latin typeface="Arial"/>
                <a:ea typeface="Arial"/>
                <a:cs typeface="Arial"/>
                <a:sym typeface="Arial"/>
              </a:rPr>
              <a:t>GEOGLAM</a:t>
            </a:r>
            <a:r>
              <a:rPr lang="en-FR"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CSIRO, INPE, EC, CNES, ISRO, JAXA, CSIR, GISTDA, NASA, VAST/VNSC, ESA, WMO, UKSA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70113" lvl="0" marL="2224088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>
                <a:latin typeface="Arial"/>
                <a:ea typeface="Arial"/>
                <a:cs typeface="Arial"/>
                <a:sym typeface="Arial"/>
              </a:rPr>
              <a:t>GEO-LDN</a:t>
            </a:r>
            <a:r>
              <a:rPr lang="en-FR"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CSIRO, FAO, CSIR, EC, NASA, NOAA, ESA, SANSA, JAXA, GA, DLR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>
                <a:latin typeface="Arial"/>
                <a:ea typeface="Arial"/>
                <a:cs typeface="Arial"/>
                <a:sym typeface="Arial"/>
              </a:rPr>
              <a:t>GFOI</a:t>
            </a:r>
            <a:r>
              <a:rPr lang="en-FR"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USGS, CEOS, ESA, FAO, JAXA, VAST/VNSC, UKSA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FR">
                <a:latin typeface="Arial"/>
                <a:ea typeface="Arial"/>
                <a:cs typeface="Arial"/>
                <a:sym typeface="Arial"/>
              </a:rPr>
              <a:t>GOS4M</a:t>
            </a:r>
            <a:r>
              <a:rPr lang="en-FR">
                <a:latin typeface="Arial"/>
                <a:ea typeface="Arial"/>
                <a:cs typeface="Arial"/>
                <a:sym typeface="Arial"/>
              </a:rPr>
              <a:t> - None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FR">
                <a:latin typeface="Arial"/>
                <a:ea typeface="Arial"/>
                <a:cs typeface="Arial"/>
                <a:sym typeface="Arial"/>
              </a:rPr>
              <a:t>GEO Flagships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FR">
                <a:latin typeface="Arial"/>
                <a:ea typeface="Arial"/>
                <a:cs typeface="Arial"/>
                <a:sym typeface="Arial"/>
              </a:rPr>
              <a:t>GEO Initiatives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9"/>
          <p:cNvGraphicFramePr/>
          <p:nvPr/>
        </p:nvGraphicFramePr>
        <p:xfrm>
          <a:off x="219402" y="11295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{093CB36A-F147-4047-95A0-D32F69EFE8C5}</a:tableStyleId>
              </a:tblPr>
              <a:tblGrid>
                <a:gridCol w="5771500"/>
                <a:gridCol w="6201100"/>
              </a:tblGrid>
              <a:tr h="515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AQUAWATCH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NOAA, DLR, UKSA, CSIRO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DIAS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None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DE-AFRICA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GA, SANSA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14325" lvl="0" marL="314325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EO4DRM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CNES, CONAE, NASA, ESA, NOAA, CSA, FAO, UNOOSA, CEOS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14325" lvl="0" marL="314325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EO4EA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NASA, NOAA, USGS, ESA, FAO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EO4HEALTH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NASA, NOAA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57188" lvl="0" marL="357188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EO4SDG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NASA, JAXA, CSIRO, JAXA, SANSA, ESA, UNOOSA, NOAA, CEOS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GEO-BLUE-PLANET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NOAA, IOC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57188" lvl="0" marL="357188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GEOGLOWS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CNES, EC, NASA, WMO, NOAA, ECMWF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90525" lvl="0" marL="4445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HUMAN-PLANET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EC, NASA, NOAA,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DLR, SANSA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GEO-VENER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NASA, ESA, EC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GEO-CRADLE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444500" lvl="0" marL="4445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GEO-WETLANDS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ESA, NASA, JAXA, USGS, GA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GSNL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USGS, NASA, CONAE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GDIS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NOAA, EC, NASA, ECMWF, WMO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GEOMOUNTAINS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EC, USGS, WMO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GOS4POPS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444500" lvl="0" marL="4445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GUOI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DLR, SANSA, NASA, NOAA, USGS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444500" lvl="0" marL="44450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GWIS</a:t>
                      </a:r>
                      <a:r>
                        <a:rPr b="0" lang="en-FR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b="0" lang="en-FR" sz="2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INPE, EC, DLR, NASA, NOAA, ECMWF, FAO, ESA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