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Rcw3S4p2Rs6F61O5gaMfuiwpS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1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22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3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3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7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7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7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otecdev.net/landing-page/" TargetMode="External"/><Relationship Id="rId4" Type="http://schemas.openxmlformats.org/officeDocument/2006/relationships/hyperlink" Target="https://www.linkedin.com/company/eotec-devnet" TargetMode="External"/><Relationship Id="rId9" Type="http://schemas.openxmlformats.org/officeDocument/2006/relationships/image" Target="../media/image45.jpg"/><Relationship Id="rId5" Type="http://schemas.openxmlformats.org/officeDocument/2006/relationships/hyperlink" Target="https://twitter.com/EOTECDevNet" TargetMode="External"/><Relationship Id="rId6" Type="http://schemas.openxmlformats.org/officeDocument/2006/relationships/image" Target="../media/image41.png"/><Relationship Id="rId7" Type="http://schemas.openxmlformats.org/officeDocument/2006/relationships/image" Target="../media/image44.png"/><Relationship Id="rId8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SE-Cvf8ueBAznY-f9NIxyFglViC8HKro/edit?usp=sharing&amp;ouid=114778672459940679473&amp;rtpof=true&amp;sd=true" TargetMode="External"/><Relationship Id="rId4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jpg"/><Relationship Id="rId4" Type="http://schemas.openxmlformats.org/officeDocument/2006/relationships/image" Target="../media/image4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22" Type="http://schemas.openxmlformats.org/officeDocument/2006/relationships/image" Target="../media/image47.jpg"/><Relationship Id="rId21" Type="http://schemas.openxmlformats.org/officeDocument/2006/relationships/image" Target="../media/image28.jpg"/><Relationship Id="rId24" Type="http://schemas.openxmlformats.org/officeDocument/2006/relationships/image" Target="../media/image29.jpg"/><Relationship Id="rId23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26" Type="http://schemas.openxmlformats.org/officeDocument/2006/relationships/image" Target="../media/image32.jpg"/><Relationship Id="rId25" Type="http://schemas.openxmlformats.org/officeDocument/2006/relationships/image" Target="../media/image30.jpg"/><Relationship Id="rId28" Type="http://schemas.openxmlformats.org/officeDocument/2006/relationships/image" Target="../media/image33.png"/><Relationship Id="rId27" Type="http://schemas.openxmlformats.org/officeDocument/2006/relationships/image" Target="../media/image3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4.png"/><Relationship Id="rId11" Type="http://schemas.openxmlformats.org/officeDocument/2006/relationships/image" Target="../media/image17.png"/><Relationship Id="rId10" Type="http://schemas.openxmlformats.org/officeDocument/2006/relationships/image" Target="../media/image19.png"/><Relationship Id="rId13" Type="http://schemas.openxmlformats.org/officeDocument/2006/relationships/image" Target="../media/image27.jpg"/><Relationship Id="rId12" Type="http://schemas.openxmlformats.org/officeDocument/2006/relationships/image" Target="../media/image26.png"/><Relationship Id="rId15" Type="http://schemas.openxmlformats.org/officeDocument/2006/relationships/image" Target="../media/image13.png"/><Relationship Id="rId14" Type="http://schemas.openxmlformats.org/officeDocument/2006/relationships/image" Target="../media/image20.png"/><Relationship Id="rId17" Type="http://schemas.openxmlformats.org/officeDocument/2006/relationships/image" Target="../media/image23.png"/><Relationship Id="rId16" Type="http://schemas.openxmlformats.org/officeDocument/2006/relationships/image" Target="../media/image25.png"/><Relationship Id="rId19" Type="http://schemas.openxmlformats.org/officeDocument/2006/relationships/image" Target="../media/image18.png"/><Relationship Id="rId18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jpg"/><Relationship Id="rId4" Type="http://schemas.openxmlformats.org/officeDocument/2006/relationships/image" Target="../media/image5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WG Capacity Building and Data Democracy (WGCapD)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645250" y="414855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Jorge Del Rio Vera, WGCapD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15 - 16 November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Chiang Rai, Thailand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Hosted by GISTDA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WGCapD Identified Needs: Asia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7708"/>
            <a:ext cx="8839859" cy="491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176213" y="176213"/>
            <a:ext cx="938688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WGCapD Identified Needs: Europe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20" y="1019894"/>
            <a:ext cx="9471962" cy="5323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WGCapD Identified Needs: U.N.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" y="1123950"/>
            <a:ext cx="5403007" cy="527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3040" y="1203960"/>
            <a:ext cx="4860337" cy="4964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348300" y="1304101"/>
            <a:ext cx="11495400" cy="49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Link to other WGs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Need for more integration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Link to the UN System – UN-SPACE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Effectiveness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Gateway for new and emerging space agencies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Entry gate for those interested in acquiring capabilities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3"/>
          <p:cNvSpPr txBox="1"/>
          <p:nvPr>
            <p:ph type="title"/>
          </p:nvPr>
        </p:nvSpPr>
        <p:spPr>
          <a:xfrm>
            <a:off x="176213" y="176213"/>
            <a:ext cx="93870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What has been the role of WGCapD in the last 2 years?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348300" y="1310027"/>
            <a:ext cx="11495400" cy="45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Link to policy-making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X-Band Frequency Issue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“Space2030” Agenda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EOTEC DevNet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Networks of Networks for Capacity-Building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4"/>
          <p:cNvSpPr txBox="1"/>
          <p:nvPr>
            <p:ph type="title"/>
          </p:nvPr>
        </p:nvSpPr>
        <p:spPr>
          <a:xfrm>
            <a:off x="205238" y="127838"/>
            <a:ext cx="93870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What has been the role of WGCapD in the last 2 years?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275" y="996050"/>
            <a:ext cx="6421925" cy="416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/>
        </p:nvSpPr>
        <p:spPr>
          <a:xfrm>
            <a:off x="1941942" y="6019538"/>
            <a:ext cx="851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eotecdev.net</a:t>
            </a:r>
            <a:r>
              <a:rPr b="1" i="0" lang="en-US" sz="19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r>
              <a:rPr b="1" i="0" lang="en-US" sz="1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@EOTEC DevNet</a:t>
            </a:r>
            <a:r>
              <a:rPr b="1" i="0" lang="en-US" sz="19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   	            	     </a:t>
            </a:r>
            <a:r>
              <a:rPr b="1" i="0" lang="en-US" sz="1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#EOTECDevNet</a:t>
            </a:r>
            <a:endParaRPr b="1" i="0" sz="19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6032" y="5909963"/>
            <a:ext cx="693055" cy="6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7">
            <a:alphaModFix/>
          </a:blip>
          <a:srcRect b="7430" l="0" r="0" t="5762"/>
          <a:stretch/>
        </p:blipFill>
        <p:spPr>
          <a:xfrm>
            <a:off x="7764415" y="5876923"/>
            <a:ext cx="878325" cy="76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1812" y="5923098"/>
            <a:ext cx="669875" cy="6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/>
          <p:nvPr/>
        </p:nvSpPr>
        <p:spPr>
          <a:xfrm>
            <a:off x="539662" y="2200238"/>
            <a:ext cx="1169400" cy="47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7028587" y="1625763"/>
            <a:ext cx="1230300" cy="76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04278" y="2043403"/>
            <a:ext cx="6112210" cy="266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8581387" y="630481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6291437" y="4855113"/>
            <a:ext cx="5337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7"/>
              <a:buFont typeface="Arial"/>
              <a:buNone/>
            </a:pPr>
            <a:r>
              <a:rPr b="0" i="1" lang="en-US" sz="24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Founding partners and leadership team</a:t>
            </a:r>
            <a:endParaRPr b="0" i="1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404112" y="1513788"/>
            <a:ext cx="56802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of networks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 launched in 2021, communities of practice formed in 2022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○"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700+ people are engaged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Aims: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collaboration among EO-capacity building providers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exchange of capacity building resources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duplication of effort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Thematic focus: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Disaster risk reduction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adaptation and mitigation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32637" y="11628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Earth Observation Training, Education, and Capacity Development Network at a Glance </a:t>
            </a:r>
            <a:endParaRPr b="0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577"/>
              <a:buFont typeface="Calibri"/>
              <a:buNone/>
            </a:pPr>
            <a:r>
              <a:t/>
            </a:r>
            <a:endParaRPr b="0" i="1" sz="3377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/>
        </p:nvSpPr>
        <p:spPr>
          <a:xfrm>
            <a:off x="8581387" y="630481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236275" y="188088"/>
            <a:ext cx="10515600" cy="833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 of 2023-2025 Strategic Plan on track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8610600" y="6424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559375" y="2122575"/>
            <a:ext cx="4008900" cy="371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as of September 2023: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11 tasks completed</a:t>
            </a:r>
            <a:endParaRPr b="0" i="0" sz="2400" u="none" cap="none" strike="noStrike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8 tasks in process</a:t>
            </a:r>
            <a:endParaRPr b="0" i="0" sz="2400" u="none" cap="none" strike="noStrike">
              <a:solidFill>
                <a:schemeClr val="dk1"/>
              </a:solidFill>
              <a:highlight>
                <a:srgbClr val="F9CB9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4 tasks not yet started</a:t>
            </a:r>
            <a:endParaRPr b="0" i="0" sz="2400" u="none" cap="none" strike="noStrike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status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report</a:t>
            </a:r>
            <a:endParaRPr b="0" i="0" sz="1400" u="none" cap="none" strike="noStrike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2023-25 tasks listed in report to CEOS on pilot phase and future strategy (March 2023)</a:t>
            </a:r>
            <a:endParaRPr b="0" i="0" sz="2000" u="none" cap="none" strike="noStrike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4050" y="1208163"/>
            <a:ext cx="6623925" cy="524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/>
        </p:nvSpPr>
        <p:spPr>
          <a:xfrm>
            <a:off x="8581387" y="630481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236275" y="188088"/>
            <a:ext cx="10515600" cy="833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Portal at www.EOTECDev.net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8610600" y="6424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692915" y="1249025"/>
            <a:ext cx="5452800" cy="55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features</a:t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39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"/>
              <a:buChar char="○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39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"/>
              <a:buChar char="○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spotlights and webinar recordings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39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"/>
              <a:buChar char="○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and use cases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39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"/>
              <a:buChar char="○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events calendar integrated with CEOS Training Calendar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39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"/>
              <a:buChar char="○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platform with 120+ registered members to engage between meetings</a:t>
            </a:r>
            <a:br>
              <a:rPr b="0" i="1" lang="en-U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7790" y="1071525"/>
            <a:ext cx="5161295" cy="49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/>
          <p:nvPr/>
        </p:nvSpPr>
        <p:spPr>
          <a:xfrm>
            <a:off x="236275" y="188088"/>
            <a:ext cx="10515600" cy="833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Growth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8610600" y="6424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322800" y="1251850"/>
            <a:ext cx="6640500" cy="55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and EO College (University of Jena) are supporting the Secretariat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grant secured from Germany for support through 2026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seek further funding and collaborations to support growth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Ask:</a:t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endorsement of the approach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SEO support for trackers and calendar integration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members to participate in Communities of Practice and Thematic Working Groups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5200" y="1209214"/>
            <a:ext cx="2138600" cy="50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3842" y="366712"/>
            <a:ext cx="1885661" cy="61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idx="1" type="body"/>
          </p:nvPr>
        </p:nvSpPr>
        <p:spPr>
          <a:xfrm>
            <a:off x="348300" y="940796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Needs assessment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Toolkits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Calendar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Reusability of CB resources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Use of new tools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Reach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But more importantly…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                                             </a:t>
            </a:r>
            <a:r>
              <a:rPr b="1" lang="en-US" sz="3200"/>
              <a:t>You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9"/>
          <p:cNvSpPr txBox="1"/>
          <p:nvPr>
            <p:ph type="title"/>
          </p:nvPr>
        </p:nvSpPr>
        <p:spPr>
          <a:xfrm>
            <a:off x="176213" y="176213"/>
            <a:ext cx="9386887" cy="53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/>
              <a:t>Reflection – where are the strengths?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2738" y="1195288"/>
            <a:ext cx="5843362" cy="520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Many reasons, but to name a few…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User Uptake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Development of EO applications and services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Insight-d</a:t>
            </a:r>
            <a:r>
              <a:rPr lang="en-US"/>
              <a:t>riven decision-making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Return on Investment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Why are Capacity-Building and Data Democracy Important?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176213" y="176213"/>
            <a:ext cx="9386887" cy="53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/>
              <a:t>What is next for CEOS WGCapD?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0"/>
          <p:cNvSpPr txBox="1"/>
          <p:nvPr>
            <p:ph idx="1" type="body"/>
          </p:nvPr>
        </p:nvSpPr>
        <p:spPr>
          <a:xfrm>
            <a:off x="348300" y="161925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Dan Matsapola (SANSA)		           Julio Castillo (AEM)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               Chair			          Vice-Chair (for endorsement)</a:t>
            </a:r>
            <a:endParaRPr/>
          </a:p>
        </p:txBody>
      </p:sp>
      <p:pic>
        <p:nvPicPr>
          <p:cNvPr descr="WGCapD Welcomes New Chair and Vice-Chair at 2021 CEOS ..." id="232" name="Google Shape;2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75" y="1784350"/>
            <a:ext cx="38290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MEX-Día 3: Obligación de establecer políticas públicas ante el impacto de  cuerpos celestes| AEM - YouTube" id="233" name="Google Shape;233;p20"/>
          <p:cNvPicPr preferRelativeResize="0"/>
          <p:nvPr/>
        </p:nvPicPr>
        <p:blipFill rotWithShape="1">
          <a:blip r:embed="rId4">
            <a:alphaModFix/>
          </a:blip>
          <a:srcRect b="11480" l="6875" r="79688" t="61832"/>
          <a:stretch/>
        </p:blipFill>
        <p:spPr>
          <a:xfrm>
            <a:off x="6969418" y="1784349"/>
            <a:ext cx="3239942" cy="361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Thank You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5645250" y="414855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Jorge Del Rio Vera, WGCapD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15 - 16 November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Chiang Rai, Thailand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Hosted by GISTDA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4619626" y="1133475"/>
            <a:ext cx="7200008" cy="5002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Congress declared an ENSO training of national interest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AEP attending and participating in CEOS WGCapD Meetings Regularly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Need of increasing workforce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9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Want to know what can be useful and capacity-building activities are extremely helpful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Example of Paraguay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1389" l="7199" r="1783" t="2570"/>
          <a:stretch/>
        </p:blipFill>
        <p:spPr>
          <a:xfrm>
            <a:off x="119063" y="1047750"/>
            <a:ext cx="4140820" cy="549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4659" y="4520508"/>
            <a:ext cx="2105025" cy="10525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WGCapD Deliverables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NASA - Wikipedia" id="87" name="Google Shape;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0658" y="1420767"/>
            <a:ext cx="1263574" cy="105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0815" y="1722463"/>
            <a:ext cx="1690688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9359" y="2335864"/>
            <a:ext cx="1814513" cy="957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Governance at Portugal Space Agency - Portugal Space" id="90" name="Google Shape;9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99121" y="2633917"/>
            <a:ext cx="1771650" cy="522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องค์การอวกาศยุโรป - วิกิพีเดีย" id="91" name="Google Shape;9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4378" y="2527302"/>
            <a:ext cx="17145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95633" y="1458704"/>
            <a:ext cx="912295" cy="91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80289" y="5494903"/>
            <a:ext cx="809625" cy="813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riculture and Agri-Food Canada - Farm &amp; Food Care Saskatchewan" id="94" name="Google Shape;9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21010" y="2700976"/>
            <a:ext cx="2793954" cy="430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RO - Wikipedia" id="95" name="Google Shape;9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28790" y="3019675"/>
            <a:ext cx="962025" cy="93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th African National Space Agency - Wikipedia" id="96" name="Google Shape;9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08783" y="3367979"/>
            <a:ext cx="1912791" cy="622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Meteorological Organization - Wikipedia" id="97" name="Google Shape;97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0043" y="3990982"/>
            <a:ext cx="2566988" cy="86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gital Earth Africa Training has moved! La formation à Digital Earth Africa  a déménagé ! — Digital Earth Africa Training 0.1 documentation" id="98" name="Google Shape;98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829338" y="3243314"/>
            <a:ext cx="2105025" cy="87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16">
            <a:alphaModFix/>
          </a:blip>
          <a:srcRect b="29978" l="0" r="0" t="21644"/>
          <a:stretch/>
        </p:blipFill>
        <p:spPr>
          <a:xfrm>
            <a:off x="8720001" y="3615420"/>
            <a:ext cx="2952750" cy="75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564758" y="4227010"/>
            <a:ext cx="1223962" cy="125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006577" y="4573069"/>
            <a:ext cx="2176394" cy="94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365588" y="4483250"/>
            <a:ext cx="2169235" cy="75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714501" y="5652863"/>
            <a:ext cx="1633537" cy="70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Stirling | Scotland.org" id="104" name="Google Shape;104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745056" y="5490852"/>
            <a:ext cx="2177144" cy="86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A - Agenzia Spaziale Italiana (ASI)" id="105" name="Google Shape;105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229370" y="1476315"/>
            <a:ext cx="1490631" cy="946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rican Regional Centre for Space Science and Technology Education -  English | UIA Yearbook Profile | Union of International Associations" id="106" name="Google Shape;106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910236" y="5433608"/>
            <a:ext cx="991625" cy="935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icio - Selper Internacional" id="107" name="Google Shape;107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016482" y="1770341"/>
            <a:ext cx="2359788" cy="565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dad Autónoma de Nuevo León (UANL), México - Grupo La Rabida" id="108" name="Google Shape;108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70909" y="1930015"/>
            <a:ext cx="1961608" cy="1008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CTEALC" id="109" name="Google Shape;109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81575" y="4949823"/>
            <a:ext cx="991629" cy="135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822174" y="5405712"/>
            <a:ext cx="991625" cy="9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966708" y="3340659"/>
            <a:ext cx="1321801" cy="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Overall there are traditional partnerships which consistently deliver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New partnerships are also formed and start to provide recurrent deliverables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WGCapD also helps in understanding which other capacity-building activities related to EO are carried out by the members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5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WGCapD Deliverables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WGCapD-11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people on a video call&#10;&#10;Description automatically generated"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" y="877903"/>
            <a:ext cx="10252902" cy="5661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WGCapD-12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898" y="1004888"/>
            <a:ext cx="5413753" cy="408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138362"/>
            <a:ext cx="5372102" cy="439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8"/>
          <p:cNvSpPr txBox="1"/>
          <p:nvPr>
            <p:ph type="title"/>
          </p:nvPr>
        </p:nvSpPr>
        <p:spPr>
          <a:xfrm>
            <a:off x="176213" y="176213"/>
            <a:ext cx="9386887" cy="7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WGCapD Identified Needs:Africa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1042479"/>
            <a:ext cx="10125075" cy="5387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176213" y="176213"/>
            <a:ext cx="9386887" cy="59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WGCapD Identified Needs: Americas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1057275"/>
            <a:ext cx="9168126" cy="540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