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Montserra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16V28u+IWh/1EVUeRAlfJ9vMR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DF32EF-C1FA-48F2-87B4-9A26D2AF6496}">
  <a:tblStyle styleId="{F3DF32EF-C1FA-48F2-87B4-9A26D2AF649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4.xml"/><Relationship Id="rId33" Type="http://schemas.openxmlformats.org/officeDocument/2006/relationships/font" Target="fonts/Montserrat-boldItalic.fntdata"/><Relationship Id="rId10" Type="http://schemas.openxmlformats.org/officeDocument/2006/relationships/slide" Target="slides/slide3.xml"/><Relationship Id="rId32" Type="http://schemas.openxmlformats.org/officeDocument/2006/relationships/font" Target="fonts/Montserrat-italic.fntdata"/><Relationship Id="rId13" Type="http://schemas.openxmlformats.org/officeDocument/2006/relationships/slide" Target="slides/slide6.xml"/><Relationship Id="rId35" Type="http://schemas.openxmlformats.org/officeDocument/2006/relationships/font" Target="fonts/OpenSans-bold.fntdata"/><Relationship Id="rId12" Type="http://schemas.openxmlformats.org/officeDocument/2006/relationships/slide" Target="slides/slide5.xml"/><Relationship Id="rId34" Type="http://schemas.openxmlformats.org/officeDocument/2006/relationships/font" Target="fonts/OpenSans-regular.fntdata"/><Relationship Id="rId15" Type="http://schemas.openxmlformats.org/officeDocument/2006/relationships/slide" Target="slides/slide8.xml"/><Relationship Id="rId37" Type="http://schemas.openxmlformats.org/officeDocument/2006/relationships/font" Target="fonts/OpenSans-boldItalic.fntdata"/><Relationship Id="rId14" Type="http://schemas.openxmlformats.org/officeDocument/2006/relationships/slide" Target="slides/slide7.xml"/><Relationship Id="rId36" Type="http://schemas.openxmlformats.org/officeDocument/2006/relationships/font" Target="fonts/OpenSans-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a78884a23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9a78884a23_4_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9a78884a23_4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9a78884a23_4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a78884a23_4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g29a78884a23_4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9a78884a23_4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9a78884a23_4_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a78884a23_4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9a78884a23_4_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9a78884a23_4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29a78884a23_4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a78884a23_4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g29a78884a23_4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5.png"/><Relationship Id="rId6"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1"/>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1"/>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1"/>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1"/>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1"/>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1"/>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1"/>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1"/>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5" name="Shape 115"/>
        <p:cNvGrpSpPr/>
        <p:nvPr/>
      </p:nvGrpSpPr>
      <p:grpSpPr>
        <a:xfrm>
          <a:off x="0" y="0"/>
          <a:ext cx="0" cy="0"/>
          <a:chOff x="0" y="0"/>
          <a:chExt cx="0" cy="0"/>
        </a:xfrm>
      </p:grpSpPr>
      <p:sp>
        <p:nvSpPr>
          <p:cNvPr id="116" name="Google Shape;116;g29a78884a23_4_7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7" name="Google Shape;117;g29a78884a23_4_7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18" name="Google Shape;118;g29a78884a23_4_7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9" name="Google Shape;119;g29a78884a23_4_7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20" name="Google Shape;120;g29a78884a23_4_7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21" name="Google Shape;121;g29a78884a23_4_7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2" name="Google Shape;122;g29a78884a23_4_7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3" name="Google Shape;123;g29a78884a23_4_7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24" name="Google Shape;124;g29a78884a23_4_7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29a78884a23_4_71"/>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6" name="Shape 126"/>
        <p:cNvGrpSpPr/>
        <p:nvPr/>
      </p:nvGrpSpPr>
      <p:grpSpPr>
        <a:xfrm>
          <a:off x="0" y="0"/>
          <a:ext cx="0" cy="0"/>
          <a:chOff x="0" y="0"/>
          <a:chExt cx="0" cy="0"/>
        </a:xfrm>
      </p:grpSpPr>
      <p:sp>
        <p:nvSpPr>
          <p:cNvPr id="127" name="Google Shape;127;g29a78884a23_4_8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28" name="Google Shape;128;g29a78884a23_4_8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29" name="Google Shape;129;g29a78884a23_4_8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30" name="Google Shape;130;g29a78884a23_4_8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31" name="Google Shape;131;g29a78884a23_4_8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32" name="Google Shape;132;g29a78884a23_4_82"/>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3" name="Google Shape;133;g29a78884a23_4_82"/>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34" name="Google Shape;134;g29a78884a23_4_8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35" name="Google Shape;135;g29a78884a23_4_8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 name="Google Shape;136;g29a78884a23_4_82"/>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2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2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27"/>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2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0" name="Google Shape;70;p2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71" name="Google Shape;71;p2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2" name="Google Shape;72;p2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3" name="Google Shape;73;p2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4" name="Google Shape;74;p2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 name="Google Shape;75;p2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2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7" name="Google Shape;77;p2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24"/>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9" name="Shape 79"/>
        <p:cNvGrpSpPr/>
        <p:nvPr/>
      </p:nvGrpSpPr>
      <p:grpSpPr>
        <a:xfrm>
          <a:off x="0" y="0"/>
          <a:ext cx="0" cy="0"/>
          <a:chOff x="0" y="0"/>
          <a:chExt cx="0" cy="0"/>
        </a:xfrm>
      </p:grpSpPr>
      <p:sp>
        <p:nvSpPr>
          <p:cNvPr id="80" name="Google Shape;80;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81" name="Google Shape;81;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82" name="Google Shape;82;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83" name="Google Shape;83;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4" name="Google Shape;84;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5" name="Google Shape;85;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6" name="Google Shape;86;p25"/>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25"/>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9" name="Shape 89"/>
        <p:cNvGrpSpPr/>
        <p:nvPr/>
      </p:nvGrpSpPr>
      <p:grpSpPr>
        <a:xfrm>
          <a:off x="0" y="0"/>
          <a:ext cx="0" cy="0"/>
          <a:chOff x="0" y="0"/>
          <a:chExt cx="0" cy="0"/>
        </a:xfrm>
      </p:grpSpPr>
      <p:sp>
        <p:nvSpPr>
          <p:cNvPr id="90" name="Google Shape;90;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1" name="Google Shape;91;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92" name="Google Shape;92;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3" name="Google Shape;93;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4" name="Google Shape;94;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5" name="Google Shape;95;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6" name="Google Shape;96;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26"/>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8" name="Shape 98"/>
        <p:cNvGrpSpPr/>
        <p:nvPr/>
      </p:nvGrpSpPr>
      <p:grpSpPr>
        <a:xfrm>
          <a:off x="0" y="0"/>
          <a:ext cx="0" cy="0"/>
          <a:chOff x="0" y="0"/>
          <a:chExt cx="0" cy="0"/>
        </a:xfrm>
      </p:grpSpPr>
      <p:sp>
        <p:nvSpPr>
          <p:cNvPr id="99" name="Google Shape;99;p3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0" name="Google Shape;100;p3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01" name="Google Shape;101;p3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2" name="Google Shape;102;p3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3" name="Google Shape;103;p3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4" name="Google Shape;104;p3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5" name="Google Shape;105;p3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06" name="Google Shape;106;p3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7" name="Google Shape;107;p3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30"/>
          <p:cNvSpPr txBox="1"/>
          <p:nvPr/>
        </p:nvSpPr>
        <p:spPr>
          <a:xfrm>
            <a:off x="-24384" y="6562799"/>
            <a:ext cx="49257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15 - 16 November 2023</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0"/>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0"/>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4" name="Google Shape;64;p2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65" name="Google Shape;65;p2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6" name="Google Shape;66;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7" name="Google Shape;67;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g29a78884a23_4_6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1" name="Google Shape;111;g29a78884a23_4_6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112" name="Google Shape;112;g29a78884a23_4_6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3" name="Google Shape;113;g29a78884a23_4_6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4" name="Google Shape;114;g29a78884a23_4_6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3"/>
    <p:sldLayoutId id="214748366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ceos.org/document_management/Working_Groups/WGISS/Meetings/WGISS-46/2.%20Tuesday/2018.10.23_14.40_AI%20for%20EO.pptx" TargetMode="External"/><Relationship Id="rId4" Type="http://schemas.openxmlformats.org/officeDocument/2006/relationships/hyperlink" Target="https://ceos.org/document_management/Working_Groups/WGISS/Meetings/WGISS-47/4.%20Thursday%20May%202/2019.05.02_11.10_Workshop%20on%20Leveraging%20AI%20in%20EO%20and%20NWP.pptx" TargetMode="External"/><Relationship Id="rId11" Type="http://schemas.openxmlformats.org/officeDocument/2006/relationships/hyperlink" Target="https://ceos.org/document_management/Working_Groups/WGISS/Meetings/WGISS-50/2.%20Wednesday%20Sept%2023/2020.09.23_WGISS-AI4GEO.pptx" TargetMode="External"/><Relationship Id="rId10" Type="http://schemas.openxmlformats.org/officeDocument/2006/relationships/hyperlink" Target="https://ceos.org/document_management/Working_Groups/WGISS/Meetings/WGISS-47/4.%20Thursday%20May%202/2019.50.02_12.30_CNES_AI.pdf" TargetMode="External"/><Relationship Id="rId12" Type="http://schemas.openxmlformats.org/officeDocument/2006/relationships/hyperlink" Target="https://ceos.org/document_management/Working_Groups/WGISS/Meetings/WGISS-52/2.Wednesday/2021.10.20_12.40_NEODAAS%20AI%20Service.pdf" TargetMode="External"/><Relationship Id="rId9" Type="http://schemas.openxmlformats.org/officeDocument/2006/relationships/hyperlink" Target="https://ceos.org/document_management/Working_Groups/WGISS/Meetings/WGISS-47/4.%20Thursday%20May%202/2019.05.02_12.50_CNES%20AI.pdf" TargetMode="External"/><Relationship Id="rId5" Type="http://schemas.openxmlformats.org/officeDocument/2006/relationships/hyperlink" Target="https://ceos.org/document_management/Working_Groups/WGISS/Meetings/WGISS-47/4.%20Thursday%20May%202/2019.05.02_11.30_AI4EO4AI_4.pptx" TargetMode="External"/><Relationship Id="rId6" Type="http://schemas.openxmlformats.org/officeDocument/2006/relationships/hyperlink" Target="https://ceos.org/document_management/Working_Groups/WGISS/Meetings/WGISS-47/4.%20Thursday%20May%202/2019.05.02_11.50_Machine-Intelligence-towards-Tomorrows-Earth-Science-Data-Systems.pptx" TargetMode="External"/><Relationship Id="rId7" Type="http://schemas.openxmlformats.org/officeDocument/2006/relationships/hyperlink" Target="https://ceos.org/document_management/Working_Groups/WGISS/Meetings/WGISS-47/4.%20Thursday%20May%202/2019.05.02_12.10_A%20New%20Large-Scale%20Sentinel-2%20Benchmark%20Archive%20to%20Drive%20Deep%20Learning%20Studies.pptx" TargetMode="External"/><Relationship Id="rId8" Type="http://schemas.openxmlformats.org/officeDocument/2006/relationships/hyperlink" Target="https://ceos.org/document_management/Working_Groups/WGISS/Meetings/WGISS-47/4.%20Thursday%20May%202/2019.05.02_12.30_ShipDetectionCharacterizatio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ceos.org/document_management/Working_Groups/WGISS/Meetings/WGISS-54/6-Thursday/2022.10.06_10.30_NCAI%20for%20CEOS%20WGISS.pdf" TargetMode="External"/><Relationship Id="rId4" Type="http://schemas.openxmlformats.org/officeDocument/2006/relationships/hyperlink" Target="https://ceos.org/document_management/Working_Groups/WGISS/Meetings/WGISS-54/6-Thursday/2022.10.06_10.50_ISRO%20Enhancing%20EO%20Applications%20Using%20AI.pdf" TargetMode="External"/><Relationship Id="rId5" Type="http://schemas.openxmlformats.org/officeDocument/2006/relationships/hyperlink" Target="https://ceos.org/document_management/Working_Groups/WGISS/Meetings/WGISS-54/6-Thursday/2022.10.06_11.30_Machine%20Learning%20and%20Graph.pptx" TargetMode="External"/><Relationship Id="rId6" Type="http://schemas.openxmlformats.org/officeDocument/2006/relationships/hyperlink" Target="https://ceos.org/document_management/Working_Groups/WGISS/Meetings/WGISS-54/6-Thursday/2022.10.06_12.00_USGS%20AIML.pdf" TargetMode="External"/><Relationship Id="rId7" Type="http://schemas.openxmlformats.org/officeDocument/2006/relationships/hyperlink" Target="https://ceos.org/document_management/Working_Groups/WGISS/Meetings/WGISS-54/6-Thursday/2022.10.06_12.15_AI-ML%20GCMD%20Keywords_2.pptx" TargetMode="External"/><Relationship Id="rId8" Type="http://schemas.openxmlformats.org/officeDocument/2006/relationships/hyperlink" Target="https://ceos.org/document_management/Working_Groups/WGISS/Meetings/WGISS-55/1/2023.04.18_14.25_Proposal%20for%20AI%20ML%20Survey%20in%20WGISS.ppt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isko.org/cyclo/interoperability#refI" TargetMode="External"/><Relationship Id="rId4" Type="http://schemas.openxmlformats.org/officeDocument/2006/relationships/hyperlink" Target="https://www.nature.com/articles/sdata201618" TargetMode="External"/><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title"/>
          </p:nvPr>
        </p:nvSpPr>
        <p:spPr>
          <a:xfrm>
            <a:off x="406869" y="167073"/>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t>37</a:t>
            </a:r>
            <a:r>
              <a:rPr baseline="30000" lang="en-US" sz="7500"/>
              <a:t>th</a:t>
            </a:r>
            <a:r>
              <a:rPr lang="en-US" sz="7500"/>
              <a:t> CEOS Plenary</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US" sz="4000"/>
              <a:t>WGISS Reports,</a:t>
            </a:r>
            <a:br>
              <a:rPr i="1" lang="en-US" sz="4000"/>
            </a:br>
            <a:r>
              <a:rPr i="1" lang="en-US" sz="3200"/>
              <a:t>- Endorsement: Interoperability Framework</a:t>
            </a:r>
            <a:br>
              <a:rPr i="1" lang="en-US" sz="3200"/>
            </a:br>
            <a:r>
              <a:rPr i="1" lang="en-US" sz="3200"/>
              <a:t>- AI/ML White Paper Initiative</a:t>
            </a:r>
            <a:br>
              <a:rPr i="1" lang="en-US" sz="3200"/>
            </a:br>
            <a:r>
              <a:rPr i="1" lang="en-US" sz="3200"/>
              <a:t>- Endorsement: Vice Chair Nomination</a:t>
            </a:r>
            <a:endParaRPr i="1" sz="3200">
              <a:latin typeface="Montserrat"/>
              <a:ea typeface="Montserrat"/>
              <a:cs typeface="Montserrat"/>
              <a:sym typeface="Montserrat"/>
            </a:endParaRPr>
          </a:p>
        </p:txBody>
      </p:sp>
      <p:sp>
        <p:nvSpPr>
          <p:cNvPr id="142" name="Google Shape;142;p1"/>
          <p:cNvSpPr/>
          <p:nvPr/>
        </p:nvSpPr>
        <p:spPr>
          <a:xfrm>
            <a:off x="6818050" y="4958718"/>
            <a:ext cx="5049788" cy="1899282"/>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Makoto NATSUISAKA, WGISS Chair/JAXA</a:t>
            </a:r>
            <a:endParaRPr b="1" i="0" sz="14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Tom SOHRE, WGISS Vice Chair/USGS</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Agenda Item 6.2</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37</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a:t>
            </a:r>
            <a:endParaRPr b="1" i="0" sz="14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15 - 16 November 2023</a:t>
            </a:r>
            <a:endParaRPr b="1" i="0" sz="14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Chiang Rai, Thailand</a:t>
            </a:r>
            <a:endParaRPr b="1" i="0" sz="14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Hosted by GISTDA</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1" type="body"/>
          </p:nvPr>
        </p:nvSpPr>
        <p:spPr>
          <a:xfrm>
            <a:off x="348300" y="1363225"/>
            <a:ext cx="11495400" cy="4662900"/>
          </a:xfrm>
          <a:prstGeom prst="rect">
            <a:avLst/>
          </a:prstGeom>
          <a:noFill/>
          <a:ln>
            <a:noFill/>
          </a:ln>
        </p:spPr>
        <p:txBody>
          <a:bodyPr anchorCtr="0" anchor="ctr" bIns="45700" lIns="91425" spcFirstLastPara="1" rIns="91425" wrap="square" tIns="45700">
            <a:noAutofit/>
          </a:bodyPr>
          <a:lstStyle/>
          <a:p>
            <a:pPr indent="0" lvl="0" marL="50800" rtl="0" algn="ctr">
              <a:lnSpc>
                <a:spcPct val="115000"/>
              </a:lnSpc>
              <a:spcBef>
                <a:spcPts val="1000"/>
              </a:spcBef>
              <a:spcAft>
                <a:spcPts val="0"/>
              </a:spcAft>
              <a:buSzPts val="2800"/>
              <a:buNone/>
            </a:pPr>
            <a:r>
              <a:rPr b="1" i="1" lang="en-US" sz="4400">
                <a:solidFill>
                  <a:srgbClr val="33445F"/>
                </a:solidFill>
              </a:rPr>
              <a:t>AI/ML White Paper Initiative</a:t>
            </a:r>
            <a:endParaRPr b="1" sz="4400">
              <a:solidFill>
                <a:srgbClr val="33445F"/>
              </a:solidFill>
            </a:endParaRPr>
          </a:p>
        </p:txBody>
      </p:sp>
      <p:sp>
        <p:nvSpPr>
          <p:cNvPr id="230" name="Google Shape;230;p7"/>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400"/>
              <a:t>AI/ML White Paper Initiative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Background and Scope</a:t>
            </a:r>
            <a:endParaRPr>
              <a:latin typeface="Montserrat"/>
              <a:ea typeface="Montserrat"/>
              <a:cs typeface="Montserrat"/>
              <a:sym typeface="Montserrat"/>
            </a:endParaRPr>
          </a:p>
        </p:txBody>
      </p:sp>
      <p:grpSp>
        <p:nvGrpSpPr>
          <p:cNvPr id="236" name="Google Shape;236;p8"/>
          <p:cNvGrpSpPr/>
          <p:nvPr/>
        </p:nvGrpSpPr>
        <p:grpSpPr>
          <a:xfrm>
            <a:off x="125014" y="1407929"/>
            <a:ext cx="11941971" cy="4895216"/>
            <a:chOff x="69516" y="1612116"/>
            <a:chExt cx="11941971" cy="4895216"/>
          </a:xfrm>
        </p:grpSpPr>
        <p:pic>
          <p:nvPicPr>
            <p:cNvPr id="237" name="Google Shape;237;p8"/>
            <p:cNvPicPr preferRelativeResize="0"/>
            <p:nvPr/>
          </p:nvPicPr>
          <p:blipFill rotWithShape="1">
            <a:blip r:embed="rId3">
              <a:alphaModFix/>
            </a:blip>
            <a:srcRect b="0" l="0" r="0" t="0"/>
            <a:stretch/>
          </p:blipFill>
          <p:spPr>
            <a:xfrm>
              <a:off x="69516" y="1612116"/>
              <a:ext cx="8723877" cy="4895216"/>
            </a:xfrm>
            <a:prstGeom prst="rect">
              <a:avLst/>
            </a:prstGeom>
            <a:noFill/>
            <a:ln>
              <a:noFill/>
            </a:ln>
          </p:spPr>
        </p:pic>
        <p:sp>
          <p:nvSpPr>
            <p:cNvPr id="238" name="Google Shape;238;p8"/>
            <p:cNvSpPr/>
            <p:nvPr/>
          </p:nvSpPr>
          <p:spPr>
            <a:xfrm>
              <a:off x="3790766" y="5344357"/>
              <a:ext cx="4722919" cy="78123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9" name="Google Shape;239;p8"/>
            <p:cNvSpPr txBox="1"/>
            <p:nvPr/>
          </p:nvSpPr>
          <p:spPr>
            <a:xfrm>
              <a:off x="8620217" y="4740597"/>
              <a:ext cx="3391270" cy="1384995"/>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33445F"/>
                  </a:solidFill>
                  <a:latin typeface="Open Sans"/>
                  <a:ea typeface="Open Sans"/>
                  <a:cs typeface="Open Sans"/>
                  <a:sym typeface="Open Sans"/>
                </a:rPr>
                <a:t>The Technology Exploration interest group explores innovative and state of art technologies (e.g. Cloud Computing, Machine Learning), which can improve the impact and exploitation of EO satellite data.</a:t>
              </a:r>
              <a:endParaRPr b="0" i="1" sz="1400" u="none" cap="none" strike="noStrike">
                <a:solidFill>
                  <a:srgbClr val="33445F"/>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9"/>
          <p:cNvSpPr txBox="1"/>
          <p:nvPr>
            <p:ph idx="1" type="body"/>
          </p:nvPr>
        </p:nvSpPr>
        <p:spPr>
          <a:xfrm>
            <a:off x="176048" y="1195134"/>
            <a:ext cx="11495400" cy="1363584"/>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sz="2400">
                <a:solidFill>
                  <a:srgbClr val="33445F"/>
                </a:solidFill>
              </a:rPr>
              <a:t>Challenges for AI (Artificial Intelligence) and ML (Machine Learning) by CEOS members have been shared in the Technology Exploration Group.</a:t>
            </a:r>
            <a:endParaRPr sz="2400">
              <a:solidFill>
                <a:srgbClr val="33445F"/>
              </a:solidFill>
            </a:endParaRPr>
          </a:p>
        </p:txBody>
      </p:sp>
      <p:graphicFrame>
        <p:nvGraphicFramePr>
          <p:cNvPr id="245" name="Google Shape;245;p9"/>
          <p:cNvGraphicFramePr/>
          <p:nvPr/>
        </p:nvGraphicFramePr>
        <p:xfrm>
          <a:off x="348300" y="2368619"/>
          <a:ext cx="3000000" cy="3000000"/>
        </p:xfrm>
        <a:graphic>
          <a:graphicData uri="http://schemas.openxmlformats.org/drawingml/2006/table">
            <a:tbl>
              <a:tblPr bandRow="1" firstRow="1">
                <a:noFill/>
                <a:tableStyleId>{F3DF32EF-C1FA-48F2-87B4-9A26D2AF6496}</a:tableStyleId>
              </a:tblPr>
              <a:tblGrid>
                <a:gridCol w="1575900"/>
                <a:gridCol w="7447100"/>
                <a:gridCol w="2447700"/>
              </a:tblGrid>
              <a:tr h="152400">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Meeting</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Title</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Presentor</a:t>
                      </a:r>
                      <a:endParaRPr sz="1200" u="none" cap="none" strike="noStrike">
                        <a:latin typeface="Arial"/>
                        <a:ea typeface="Arial"/>
                        <a:cs typeface="Arial"/>
                        <a:sym typeface="Arial"/>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WGISS-46 (2018)</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sng" cap="none" strike="noStrike">
                          <a:solidFill>
                            <a:schemeClr val="dk1"/>
                          </a:solidFill>
                          <a:latin typeface="Arial"/>
                          <a:ea typeface="Arial"/>
                          <a:cs typeface="Arial"/>
                          <a:sym typeface="Arial"/>
                          <a:hlinkClick r:id="rId3">
                            <a:extLst>
                              <a:ext uri="{A12FA001-AC4F-418D-AE19-62706E023703}">
                                <ahyp:hlinkClr val="tx"/>
                              </a:ext>
                            </a:extLst>
                          </a:hlinkClick>
                        </a:rPr>
                        <a:t>Artificial Intelligence and Machine Learning: Possible Applications in the EO Domain</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i="1" lang="en-US" sz="1200" u="none" cap="none" strike="noStrike">
                          <a:latin typeface="Arial"/>
                          <a:ea typeface="Arial"/>
                          <a:cs typeface="Arial"/>
                          <a:sym typeface="Arial"/>
                        </a:rPr>
                        <a:t>Sveinung Loekken (ESA)</a:t>
                      </a:r>
                      <a:endParaRPr sz="1200" u="none" cap="none" strike="noStrike">
                        <a:latin typeface="Arial"/>
                        <a:ea typeface="Arial"/>
                        <a:cs typeface="Arial"/>
                        <a:sym typeface="Arial"/>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WGISS-47 (2019)</a:t>
                      </a:r>
                      <a:endParaRPr/>
                    </a:p>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AI &amp; ML session</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sng" cap="none" strike="noStrike">
                          <a:solidFill>
                            <a:srgbClr val="1F97B2"/>
                          </a:solidFill>
                          <a:latin typeface="Arial"/>
                          <a:ea typeface="Arial"/>
                          <a:cs typeface="Arial"/>
                          <a:sym typeface="Arial"/>
                          <a:hlinkClick r:id="rId4">
                            <a:extLst>
                              <a:ext uri="{A12FA001-AC4F-418D-AE19-62706E023703}">
                                <ahyp:hlinkClr val="tx"/>
                              </a:ext>
                            </a:extLst>
                          </a:hlinkClick>
                        </a:rPr>
                        <a:t>Workshop on Leveraging AI in the Exploitation of Satellite EO and Numerical Weather Prediction</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latin typeface="Arial"/>
                          <a:ea typeface="Arial"/>
                          <a:cs typeface="Arial"/>
                          <a:sym typeface="Arial"/>
                        </a:rPr>
                        <a:t>Sid Boukabara (NOAA)</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r>
              <a:tr h="30292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sng" cap="none" strike="noStrike">
                          <a:solidFill>
                            <a:srgbClr val="1F97B2"/>
                          </a:solidFill>
                          <a:latin typeface="Arial"/>
                          <a:ea typeface="Arial"/>
                          <a:cs typeface="Arial"/>
                          <a:sym typeface="Arial"/>
                          <a:hlinkClick r:id="rId5">
                            <a:extLst>
                              <a:ext uri="{A12FA001-AC4F-418D-AE19-62706E023703}">
                                <ahyp:hlinkClr val="tx"/>
                              </a:ext>
                            </a:extLst>
                          </a:hlinkClick>
                        </a:rPr>
                        <a:t>AI for EO and EO for AI</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latin typeface="Arial"/>
                          <a:ea typeface="Arial"/>
                          <a:cs typeface="Arial"/>
                          <a:sym typeface="Arial"/>
                        </a:rPr>
                        <a:t>Sveinung Loekken (ESA)</a:t>
                      </a:r>
                      <a:endParaRPr sz="1200" u="none" cap="none" strike="noStrike">
                        <a:latin typeface="Arial"/>
                        <a:ea typeface="Arial"/>
                        <a:cs typeface="Arial"/>
                        <a:sym typeface="Arial"/>
                      </a:endParaRPr>
                    </a:p>
                  </a:txBody>
                  <a:tcPr marT="45725" marB="45725" marR="91450" marL="91450" anchor="ctr"/>
                </a:tc>
              </a:tr>
              <a:tr h="288750">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sng" cap="none" strike="noStrike">
                          <a:solidFill>
                            <a:srgbClr val="1F97B2"/>
                          </a:solidFill>
                          <a:latin typeface="Arial"/>
                          <a:ea typeface="Arial"/>
                          <a:cs typeface="Arial"/>
                          <a:sym typeface="Arial"/>
                          <a:hlinkClick r:id="rId6">
                            <a:extLst>
                              <a:ext uri="{A12FA001-AC4F-418D-AE19-62706E023703}">
                                <ahyp:hlinkClr val="tx"/>
                              </a:ext>
                            </a:extLst>
                          </a:hlinkClick>
                        </a:rPr>
                        <a:t>Machine Intelligence Towards Tomorrow’s Earth Science Data Systems</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latin typeface="Arial"/>
                          <a:ea typeface="Arial"/>
                          <a:cs typeface="Arial"/>
                          <a:sym typeface="Arial"/>
                        </a:rPr>
                        <a:t>Manil Maskey (NASA)</a:t>
                      </a:r>
                      <a:endParaRPr sz="1200" u="none" cap="none" strike="noStrike">
                        <a:latin typeface="Arial"/>
                        <a:ea typeface="Arial"/>
                        <a:cs typeface="Arial"/>
                        <a:sym typeface="Arial"/>
                      </a:endParaRPr>
                    </a:p>
                  </a:txBody>
                  <a:tcPr marT="45725" marB="45725" marR="91450" marL="91450" anchor="ctr"/>
                </a:tc>
              </a:tr>
              <a:tr h="300800">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sng" cap="none" strike="noStrike">
                          <a:solidFill>
                            <a:srgbClr val="1F97B2"/>
                          </a:solidFill>
                          <a:latin typeface="Arial"/>
                          <a:ea typeface="Arial"/>
                          <a:cs typeface="Arial"/>
                          <a:sym typeface="Arial"/>
                          <a:hlinkClick r:id="rId7">
                            <a:extLst>
                              <a:ext uri="{A12FA001-AC4F-418D-AE19-62706E023703}">
                                <ahyp:hlinkClr val="tx"/>
                              </a:ext>
                            </a:extLst>
                          </a:hlinkClick>
                        </a:rPr>
                        <a:t>A New Large-Scale Sentinel-2 Benchmark Archive to Drive Deep Learning Studies in Remote Sensing</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latin typeface="Arial"/>
                          <a:ea typeface="Arial"/>
                          <a:cs typeface="Arial"/>
                          <a:sym typeface="Arial"/>
                        </a:rPr>
                        <a:t>Begum Demir (TU Berlin)</a:t>
                      </a:r>
                      <a:endParaRPr sz="1200" u="none" cap="none" strike="noStrike">
                        <a:latin typeface="Arial"/>
                        <a:ea typeface="Arial"/>
                        <a:cs typeface="Arial"/>
                        <a:sym typeface="Arial"/>
                      </a:endParaRPr>
                    </a:p>
                  </a:txBody>
                  <a:tcPr marT="45725" marB="45725" marR="91450" marL="91450" anchor="ctr"/>
                </a:tc>
              </a:tr>
              <a:tr h="300800">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a:t>
                      </a:r>
                      <a:r>
                        <a:rPr lang="en-US" sz="1200" u="sng" cap="none" strike="noStrike">
                          <a:solidFill>
                            <a:srgbClr val="1F97B2"/>
                          </a:solidFill>
                          <a:latin typeface="Arial"/>
                          <a:ea typeface="Arial"/>
                          <a:cs typeface="Arial"/>
                          <a:sym typeface="Arial"/>
                          <a:hlinkClick r:id="rId8">
                            <a:extLst>
                              <a:ext uri="{A12FA001-AC4F-418D-AE19-62706E023703}">
                                <ahyp:hlinkClr val="tx"/>
                              </a:ext>
                            </a:extLst>
                          </a:hlinkClick>
                        </a:rPr>
                        <a:t>Multi-task Deep Learning from Sentinel-1 SAR: Ship Detection, Classification and Length Estimation</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latin typeface="Arial"/>
                          <a:ea typeface="Arial"/>
                          <a:cs typeface="Arial"/>
                          <a:sym typeface="Arial"/>
                        </a:rPr>
                        <a:t>Clement Dechesne (UMR CNRS)</a:t>
                      </a:r>
                      <a:endParaRPr sz="1200" u="none" cap="none" strike="noStrike">
                        <a:latin typeface="Arial"/>
                        <a:ea typeface="Arial"/>
                        <a:cs typeface="Arial"/>
                        <a:sym typeface="Arial"/>
                      </a:endParaRPr>
                    </a:p>
                  </a:txBody>
                  <a:tcPr marT="45725" marB="45725" marR="91450" marL="91450" anchor="ctr"/>
                </a:tc>
              </a:tr>
              <a:tr h="300800">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sng" cap="none" strike="noStrike">
                          <a:solidFill>
                            <a:srgbClr val="1F97B2"/>
                          </a:solidFill>
                          <a:latin typeface="Arial"/>
                          <a:ea typeface="Arial"/>
                          <a:cs typeface="Arial"/>
                          <a:sym typeface="Arial"/>
                          <a:hlinkClick r:id="rId9">
                            <a:extLst>
                              <a:ext uri="{A12FA001-AC4F-418D-AE19-62706E023703}">
                                <ahyp:hlinkClr val="tx"/>
                              </a:ext>
                            </a:extLst>
                          </a:hlinkClick>
                        </a:rPr>
                        <a:t>CNES Initiatives on A</a:t>
                      </a:r>
                      <a:r>
                        <a:rPr lang="en-US" sz="1200" u="sng" cap="none" strike="noStrike">
                          <a:solidFill>
                            <a:srgbClr val="1F97B2"/>
                          </a:solidFill>
                          <a:latin typeface="Arial"/>
                          <a:ea typeface="Arial"/>
                          <a:cs typeface="Arial"/>
                          <a:sym typeface="Arial"/>
                          <a:hlinkClick r:id="rId10">
                            <a:extLst>
                              <a:ext uri="{A12FA001-AC4F-418D-AE19-62706E023703}">
                                <ahyp:hlinkClr val="tx"/>
                              </a:ext>
                            </a:extLst>
                          </a:hlinkClick>
                        </a:rPr>
                        <a:t>I</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latin typeface="Arial"/>
                          <a:ea typeface="Arial"/>
                          <a:cs typeface="Arial"/>
                          <a:sym typeface="Arial"/>
                        </a:rPr>
                        <a:t>Pierre Lassalle (CNES)</a:t>
                      </a:r>
                      <a:endParaRPr i="1" sz="1200" u="none" cap="none" strike="noStrike">
                        <a:latin typeface="Arial"/>
                        <a:ea typeface="Arial"/>
                        <a:cs typeface="Arial"/>
                        <a:sym typeface="Arial"/>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WGISS-50 (2020)</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sng" cap="none" strike="noStrike">
                          <a:solidFill>
                            <a:srgbClr val="1F97B2"/>
                          </a:solidFill>
                          <a:latin typeface="Arial"/>
                          <a:ea typeface="Arial"/>
                          <a:cs typeface="Arial"/>
                          <a:sym typeface="Arial"/>
                          <a:hlinkClick r:id="rId11">
                            <a:extLst>
                              <a:ext uri="{A12FA001-AC4F-418D-AE19-62706E023703}">
                                <ahyp:hlinkClr val="tx"/>
                              </a:ext>
                            </a:extLst>
                          </a:hlinkClick>
                        </a:rPr>
                        <a:t>Artificial Intelligence at the service of Geospatial Information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i="1" lang="en-US" sz="1200" u="none" cap="none" strike="noStrike">
                          <a:latin typeface="Arial"/>
                          <a:ea typeface="Arial"/>
                          <a:cs typeface="Arial"/>
                          <a:sym typeface="Arial"/>
                        </a:rPr>
                        <a:t>Pierre-Marie Brunet (CNES)　</a:t>
                      </a:r>
                      <a:endParaRPr sz="1200" u="none" cap="none" strike="noStrike">
                        <a:latin typeface="Arial"/>
                        <a:ea typeface="Arial"/>
                        <a:cs typeface="Arial"/>
                        <a:sym typeface="Arial"/>
                      </a:endParaRPr>
                    </a:p>
                  </a:txBody>
                  <a:tcPr marT="45725" marB="45725" marR="91450" marL="91450" anchor="ctr"/>
                </a:tc>
              </a:tr>
              <a:tr h="32700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WGISS-52 (2021)</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sng" cap="none" strike="noStrike">
                          <a:solidFill>
                            <a:srgbClr val="1F97B2"/>
                          </a:solidFill>
                          <a:latin typeface="Arial"/>
                          <a:ea typeface="Arial"/>
                          <a:cs typeface="Arial"/>
                          <a:sym typeface="Arial"/>
                          <a:hlinkClick r:id="rId12">
                            <a:extLst>
                              <a:ext uri="{A12FA001-AC4F-418D-AE19-62706E023703}">
                                <ahyp:hlinkClr val="tx"/>
                              </a:ext>
                            </a:extLst>
                          </a:hlinkClick>
                        </a:rPr>
                        <a:t>NEODAAS AI Service or PML with AI and Machine Learning</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i="1" lang="en-US" sz="1200" u="none" cap="none" strike="noStrike">
                          <a:latin typeface="Arial"/>
                          <a:ea typeface="Arial"/>
                          <a:cs typeface="Arial"/>
                          <a:sym typeface="Arial"/>
                        </a:rPr>
                        <a:t>Katie Awty-Carroll (PML/UKSA)　</a:t>
                      </a:r>
                      <a:endParaRPr i="1" sz="1200" u="none" cap="none" strike="noStrike">
                        <a:latin typeface="Arial"/>
                        <a:ea typeface="Arial"/>
                        <a:cs typeface="Arial"/>
                        <a:sym typeface="Arial"/>
                      </a:endParaRPr>
                    </a:p>
                  </a:txBody>
                  <a:tcPr marT="45725" marB="45725" marR="91450" marL="91450" anchor="ctr"/>
                </a:tc>
              </a:tr>
            </a:tbl>
          </a:graphicData>
        </a:graphic>
      </p:graphicFrame>
      <p:sp>
        <p:nvSpPr>
          <p:cNvPr id="246" name="Google Shape;246;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Background and Scope</a:t>
            </a: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0"/>
          <p:cNvSpPr txBox="1"/>
          <p:nvPr>
            <p:ph idx="1" type="body"/>
          </p:nvPr>
        </p:nvSpPr>
        <p:spPr>
          <a:xfrm>
            <a:off x="348300" y="1178197"/>
            <a:ext cx="11495400" cy="1300308"/>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sz="2400">
                <a:solidFill>
                  <a:srgbClr val="33445F"/>
                </a:solidFill>
              </a:rPr>
              <a:t>AI/ML Task Team, which was organized after WGISS-52, has been discussing the activities in the team and the idea about AI/ML white paper was proposed at WGISS-55 (2023).</a:t>
            </a:r>
            <a:endParaRPr sz="2400">
              <a:solidFill>
                <a:srgbClr val="33445F"/>
              </a:solidFill>
            </a:endParaRPr>
          </a:p>
        </p:txBody>
      </p:sp>
      <p:graphicFrame>
        <p:nvGraphicFramePr>
          <p:cNvPr id="252" name="Google Shape;252;p10"/>
          <p:cNvGraphicFramePr/>
          <p:nvPr/>
        </p:nvGraphicFramePr>
        <p:xfrm>
          <a:off x="348300" y="2685315"/>
          <a:ext cx="3000000" cy="3000000"/>
        </p:xfrm>
        <a:graphic>
          <a:graphicData uri="http://schemas.openxmlformats.org/drawingml/2006/table">
            <a:tbl>
              <a:tblPr bandRow="1" firstRow="1">
                <a:noFill/>
                <a:tableStyleId>{F3DF32EF-C1FA-48F2-87B4-9A26D2AF6496}</a:tableStyleId>
              </a:tblPr>
              <a:tblGrid>
                <a:gridCol w="1600600"/>
                <a:gridCol w="7447100"/>
                <a:gridCol w="2447700"/>
              </a:tblGrid>
              <a:tr h="152400">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Meeting</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Title</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200" u="none" cap="none" strike="noStrike">
                          <a:latin typeface="Arial"/>
                          <a:ea typeface="Arial"/>
                          <a:cs typeface="Arial"/>
                          <a:sym typeface="Arial"/>
                        </a:rPr>
                        <a:t>Presentor</a:t>
                      </a:r>
                      <a:endParaRPr sz="1200" u="none" cap="none" strike="noStrike">
                        <a:latin typeface="Arial"/>
                        <a:ea typeface="Arial"/>
                        <a:cs typeface="Arial"/>
                        <a:sym typeface="Arial"/>
                      </a:endParaRPr>
                    </a:p>
                  </a:txBody>
                  <a:tcPr marT="45725" marB="45725" marR="91450" marL="91450" anchor="ctr"/>
                </a:tc>
              </a:tr>
              <a:tr h="30080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WGISS-54 (2022)</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sng" cap="none" strike="noStrike">
                          <a:solidFill>
                            <a:schemeClr val="dk1"/>
                          </a:solidFill>
                          <a:latin typeface="Arial"/>
                          <a:ea typeface="Arial"/>
                          <a:cs typeface="Arial"/>
                          <a:sym typeface="Arial"/>
                          <a:hlinkClick r:id="rId3">
                            <a:extLst>
                              <a:ext uri="{A12FA001-AC4F-418D-AE19-62706E023703}">
                                <ahyp:hlinkClr val="tx"/>
                              </a:ext>
                            </a:extLst>
                          </a:hlinkClick>
                        </a:rPr>
                        <a:t>NOAA Center for Artificial Intelligence</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Robert Redmon (NOAA)</a:t>
                      </a:r>
                      <a:endParaRPr i="1" sz="1200" u="none" cap="none" strike="noStrike">
                        <a:latin typeface="Arial"/>
                        <a:ea typeface="Arial"/>
                        <a:cs typeface="Arial"/>
                        <a:sym typeface="Arial"/>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sng" cap="none" strike="noStrike">
                          <a:solidFill>
                            <a:schemeClr val="dk1"/>
                          </a:solidFill>
                          <a:latin typeface="Arial"/>
                          <a:ea typeface="Arial"/>
                          <a:cs typeface="Arial"/>
                          <a:sym typeface="Arial"/>
                          <a:hlinkClick r:id="rId4">
                            <a:extLst>
                              <a:ext uri="{A12FA001-AC4F-418D-AE19-62706E023703}">
                                <ahyp:hlinkClr val="tx"/>
                              </a:ext>
                            </a:extLst>
                          </a:hlinkClick>
                        </a:rPr>
                        <a:t>Enhancing Earth Observation Applications Using AI/ML Techniques</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Nitant Dube (ISRO)</a:t>
                      </a:r>
                      <a:endParaRPr i="1" sz="1200" u="none" cap="none" strike="noStrike">
                        <a:latin typeface="Arial"/>
                        <a:ea typeface="Arial"/>
                        <a:cs typeface="Arial"/>
                        <a:sym typeface="Arial"/>
                      </a:endParaRPr>
                    </a:p>
                  </a:txBody>
                  <a:tcPr marT="45725" marB="45725" marR="91450" marL="91450" anchor="ctr"/>
                </a:tc>
              </a:tr>
              <a:tr h="314950">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sng" cap="none" strike="noStrike">
                          <a:solidFill>
                            <a:schemeClr val="dk1"/>
                          </a:solidFill>
                          <a:latin typeface="Arial"/>
                          <a:ea typeface="Arial"/>
                          <a:cs typeface="Arial"/>
                          <a:sym typeface="Arial"/>
                          <a:hlinkClick r:id="rId5">
                            <a:extLst>
                              <a:ext uri="{A12FA001-AC4F-418D-AE19-62706E023703}">
                                <ahyp:hlinkClr val="tx"/>
                              </a:ext>
                            </a:extLst>
                          </a:hlinkClick>
                        </a:rPr>
                        <a:t>Machine Learning and Graph</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Doug Newman (NASA)</a:t>
                      </a:r>
                      <a:endParaRPr i="1" sz="1200" u="none" cap="none" strike="noStrike">
                        <a:latin typeface="Arial"/>
                        <a:ea typeface="Arial"/>
                        <a:cs typeface="Arial"/>
                        <a:sym typeface="Arial"/>
                      </a:endParaRPr>
                    </a:p>
                  </a:txBody>
                  <a:tcPr marT="45725" marB="45725" marR="91450" marL="91450" anchor="ctr"/>
                </a:tc>
              </a:tr>
              <a:tr h="312825">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sng" cap="none" strike="noStrike">
                          <a:solidFill>
                            <a:schemeClr val="dk1"/>
                          </a:solidFill>
                          <a:latin typeface="Arial"/>
                          <a:ea typeface="Arial"/>
                          <a:cs typeface="Arial"/>
                          <a:sym typeface="Arial"/>
                          <a:hlinkClick r:id="rId6">
                            <a:extLst>
                              <a:ext uri="{A12FA001-AC4F-418D-AE19-62706E023703}">
                                <ahyp:hlinkClr val="tx"/>
                              </a:ext>
                            </a:extLst>
                          </a:hlinkClick>
                        </a:rPr>
                        <a:t>USGS AI/ML Use Cases</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Tom Sohre (USGS)</a:t>
                      </a:r>
                      <a:endParaRPr i="1" sz="1200" u="none" cap="none" strike="noStrike">
                        <a:latin typeface="Arial"/>
                        <a:ea typeface="Arial"/>
                        <a:cs typeface="Arial"/>
                        <a:sym typeface="Arial"/>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200" u="sng" cap="none" strike="noStrike">
                          <a:solidFill>
                            <a:srgbClr val="1F97B2"/>
                          </a:solidFill>
                          <a:latin typeface="Arial"/>
                          <a:ea typeface="Arial"/>
                          <a:cs typeface="Arial"/>
                          <a:sym typeface="Arial"/>
                          <a:hlinkClick r:id="rId7">
                            <a:extLst>
                              <a:ext uri="{A12FA001-AC4F-418D-AE19-62706E023703}">
                                <ahyp:hlinkClr val="tx"/>
                              </a:ext>
                            </a:extLst>
                          </a:hlinkClick>
                        </a:rPr>
                        <a:t>New AI/ML Keywords Being Introduced to GCMD</a:t>
                      </a:r>
                      <a:endParaRPr sz="1200" u="none" cap="none" strike="noStrike">
                        <a:latin typeface="Arial"/>
                        <a:ea typeface="Arial"/>
                        <a:cs typeface="Arial"/>
                        <a:sym typeface="Arial"/>
                      </a:endParaRPr>
                    </a:p>
                  </a:txBody>
                  <a:tcPr marT="76200" marB="76200" marR="76200" marL="76200" anchor="ctr"/>
                </a:tc>
                <a:tc>
                  <a:txBody>
                    <a:bodyPr/>
                    <a:lstStyle/>
                    <a:p>
                      <a:pPr indent="0" lvl="0" marL="0" marR="0" rtl="0" algn="l">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Valerie Dixon (NASA)</a:t>
                      </a:r>
                      <a:endParaRPr i="1" sz="1200" u="none" cap="none" strike="noStrike">
                        <a:latin typeface="Arial"/>
                        <a:ea typeface="Arial"/>
                        <a:cs typeface="Arial"/>
                        <a:sym typeface="Arial"/>
                      </a:endParaRPr>
                    </a:p>
                  </a:txBody>
                  <a:tcPr marT="45725" marB="45725" marR="91450" marL="91450" anchor="ct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WGISS-55 (2023)</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u="sng" cap="none" strike="noStrike">
                          <a:solidFill>
                            <a:schemeClr val="dk1"/>
                          </a:solidFill>
                          <a:latin typeface="Arial"/>
                          <a:ea typeface="Arial"/>
                          <a:cs typeface="Arial"/>
                          <a:sym typeface="Arial"/>
                          <a:hlinkClick r:id="rId8">
                            <a:extLst>
                              <a:ext uri="{A12FA001-AC4F-418D-AE19-62706E023703}">
                                <ahyp:hlinkClr val="tx"/>
                              </a:ext>
                            </a:extLst>
                          </a:hlinkClick>
                        </a:rPr>
                        <a:t>Proposal for AI/ML Survey in WGISS</a:t>
                      </a:r>
                      <a:endParaRPr sz="1200" u="none" cap="none" strike="noStrike">
                        <a:latin typeface="Arial"/>
                        <a:ea typeface="Arial"/>
                        <a:cs typeface="Arial"/>
                        <a:sym typeface="Arial"/>
                      </a:endParaRPr>
                    </a:p>
                  </a:txBody>
                  <a:tcPr marT="76200" marB="76200" marR="76200" marL="76200" anchor="ctr"/>
                </a:tc>
                <a:tc>
                  <a:txBody>
                    <a:bodyPr/>
                    <a:lstStyle/>
                    <a:p>
                      <a:pPr indent="0" lvl="0" marL="0" marR="0" rtl="0" algn="l">
                        <a:lnSpc>
                          <a:spcPct val="100000"/>
                        </a:lnSpc>
                        <a:spcBef>
                          <a:spcPts val="0"/>
                        </a:spcBef>
                        <a:spcAft>
                          <a:spcPts val="0"/>
                        </a:spcAft>
                        <a:buNone/>
                      </a:pPr>
                      <a:r>
                        <a:rPr i="1" lang="en-US" sz="1200" u="none" cap="none" strike="noStrike">
                          <a:latin typeface="Arial"/>
                          <a:ea typeface="Arial"/>
                          <a:cs typeface="Arial"/>
                          <a:sym typeface="Arial"/>
                        </a:rPr>
                        <a:t>Yosuke Ikehata (JAXA)</a:t>
                      </a:r>
                      <a:endParaRPr i="1" sz="1200" u="none" cap="none" strike="noStrike">
                        <a:latin typeface="Arial"/>
                        <a:ea typeface="Arial"/>
                        <a:cs typeface="Arial"/>
                        <a:sym typeface="Arial"/>
                      </a:endParaRPr>
                    </a:p>
                  </a:txBody>
                  <a:tcPr marT="45725" marB="45725" marR="91450" marL="91450" anchor="ctr"/>
                </a:tc>
              </a:tr>
            </a:tbl>
          </a:graphicData>
        </a:graphic>
      </p:graphicFrame>
      <p:sp>
        <p:nvSpPr>
          <p:cNvPr id="253" name="Google Shape;253;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Background and Scope</a:t>
            </a:r>
            <a:endParaRPr>
              <a:latin typeface="Montserrat"/>
              <a:ea typeface="Montserrat"/>
              <a:cs typeface="Montserrat"/>
              <a:sym typeface="Montserrat"/>
            </a:endParaRPr>
          </a:p>
        </p:txBody>
      </p:sp>
      <p:sp>
        <p:nvSpPr>
          <p:cNvPr id="254" name="Google Shape;254;p10"/>
          <p:cNvSpPr txBox="1"/>
          <p:nvPr/>
        </p:nvSpPr>
        <p:spPr>
          <a:xfrm>
            <a:off x="320187" y="5240809"/>
            <a:ext cx="11495400" cy="875906"/>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0" i="0" lang="en-US" sz="2400" u="none" cap="none" strike="noStrike">
                <a:solidFill>
                  <a:srgbClr val="33445F"/>
                </a:solidFill>
                <a:latin typeface="Arial"/>
                <a:ea typeface="Arial"/>
                <a:cs typeface="Arial"/>
                <a:sym typeface="Arial"/>
              </a:rPr>
              <a:t>The initiative is included in the CEOS work plan 2023-2025.  The deliverable is expected to be the AI/ML white paper to be issued in 2024 Q4.  (DATA-23-01)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1"/>
          <p:cNvSpPr txBox="1"/>
          <p:nvPr>
            <p:ph idx="1" type="body"/>
          </p:nvPr>
        </p:nvSpPr>
        <p:spPr>
          <a:xfrm>
            <a:off x="696537" y="1546594"/>
            <a:ext cx="10893411" cy="598902"/>
          </a:xfrm>
          <a:prstGeom prst="rect">
            <a:avLst/>
          </a:prstGeom>
          <a:noFill/>
          <a:ln>
            <a:noFill/>
          </a:ln>
        </p:spPr>
        <p:txBody>
          <a:bodyPr anchorCtr="0" anchor="t" bIns="45700" lIns="91425" spcFirstLastPara="1" rIns="91425" wrap="square" tIns="45700">
            <a:noAutofit/>
          </a:bodyPr>
          <a:lstStyle/>
          <a:p>
            <a:pPr indent="-406400" lvl="0" marL="457200" rtl="0" algn="just">
              <a:lnSpc>
                <a:spcPct val="115000"/>
              </a:lnSpc>
              <a:spcBef>
                <a:spcPts val="1000"/>
              </a:spcBef>
              <a:spcAft>
                <a:spcPts val="0"/>
              </a:spcAft>
              <a:buSzPts val="2800"/>
              <a:buChar char="❖"/>
            </a:pPr>
            <a:r>
              <a:rPr lang="en-US" sz="1800">
                <a:solidFill>
                  <a:srgbClr val="33445F"/>
                </a:solidFill>
                <a:latin typeface="Arial"/>
                <a:ea typeface="Arial"/>
                <a:cs typeface="Arial"/>
                <a:sym typeface="Arial"/>
              </a:rPr>
              <a:t>Lead: Yosuke Ikehata (JAXA)</a:t>
            </a:r>
            <a:endParaRPr/>
          </a:p>
        </p:txBody>
      </p:sp>
      <p:sp>
        <p:nvSpPr>
          <p:cNvPr id="260" name="Google Shape;260;p11"/>
          <p:cNvSpPr txBox="1"/>
          <p:nvPr>
            <p:ph type="title"/>
          </p:nvPr>
        </p:nvSpPr>
        <p:spPr>
          <a:xfrm>
            <a:off x="324232" y="175939"/>
            <a:ext cx="9238679"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AI/ML Task Team</a:t>
            </a:r>
            <a:endParaRPr/>
          </a:p>
        </p:txBody>
      </p:sp>
      <p:graphicFrame>
        <p:nvGraphicFramePr>
          <p:cNvPr id="261" name="Google Shape;261;p11"/>
          <p:cNvGraphicFramePr/>
          <p:nvPr/>
        </p:nvGraphicFramePr>
        <p:xfrm>
          <a:off x="696537" y="2396186"/>
          <a:ext cx="3000000" cy="3000000"/>
        </p:xfrm>
        <a:graphic>
          <a:graphicData uri="http://schemas.openxmlformats.org/drawingml/2006/table">
            <a:tbl>
              <a:tblPr>
                <a:noFill/>
                <a:tableStyleId>{F3DF32EF-C1FA-48F2-87B4-9A26D2AF6496}</a:tableStyleId>
              </a:tblPr>
              <a:tblGrid>
                <a:gridCol w="1933700"/>
                <a:gridCol w="1665950"/>
                <a:gridCol w="1933700"/>
                <a:gridCol w="1665950"/>
                <a:gridCol w="1933700"/>
                <a:gridCol w="1665950"/>
              </a:tblGrid>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Alan Cantin</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NRCAN</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Douglas Rao</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NOAA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Mark de Jong</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NRCAN</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Andrew Eddy</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Athena Global</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Esther Conway</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UKSA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Mirko Albani</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ESA</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Andrew Mitchell</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Guoqing Li</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RSGS</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Nitant Dube</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ISRO</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Cristian Rossi</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UK</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Iolanda Maggio</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ESA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Oyoshi Kei</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JAXA</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Dana Ostrenga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Ishihama Naoki</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JAXA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Richard Moreno</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CNES</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David Borges</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Keishiro Nakamoto</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JAXA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Rob Redmon</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NOAA</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David Moffat</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PML</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Ken Casey</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NOAA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Rustem Albayrak</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Diane Davies</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Kristi Kline</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USGS</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Tom Sohre</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USGS</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Diane Knappett</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UK</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Makoto Natsuisaka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JAXA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Tyler Stevens</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r>
              <a:tr h="278900">
                <a:tc>
                  <a:txBody>
                    <a:bodyPr/>
                    <a:lstStyle/>
                    <a:p>
                      <a:pPr indent="0" lvl="0" marL="0" marR="0" rtl="0" algn="l">
                        <a:lnSpc>
                          <a:spcPct val="100000"/>
                        </a:lnSpc>
                        <a:spcBef>
                          <a:spcPts val="0"/>
                        </a:spcBef>
                        <a:spcAft>
                          <a:spcPts val="0"/>
                        </a:spcAft>
                        <a:buNone/>
                      </a:pPr>
                      <a:r>
                        <a:rPr lang="en-US" sz="1400" u="none" cap="none" strike="noStrike">
                          <a:solidFill>
                            <a:srgbClr val="33445F"/>
                          </a:solidFill>
                        </a:rPr>
                        <a:t>Doug Newman</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Maral Bayaraa</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UK</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Valerie Dixon</a:t>
                      </a:r>
                      <a:endParaRPr b="0" i="0" sz="1400" u="none" cap="none" strike="noStrike">
                        <a:solidFill>
                          <a:srgbClr val="33445F"/>
                        </a:solidFill>
                        <a:latin typeface="Arial"/>
                        <a:ea typeface="Arial"/>
                        <a:cs typeface="Arial"/>
                        <a:sym typeface="Arial"/>
                      </a:endParaRPr>
                    </a:p>
                  </a:txBody>
                  <a:tcPr marT="11150" marB="0" marR="11150" marL="11150" anchor="ctr"/>
                </a:tc>
                <a:tc>
                  <a:txBody>
                    <a:bodyPr/>
                    <a:lstStyle/>
                    <a:p>
                      <a:pPr indent="0" lvl="0" marL="0" marR="0" rtl="0" algn="l">
                        <a:lnSpc>
                          <a:spcPct val="100000"/>
                        </a:lnSpc>
                        <a:spcBef>
                          <a:spcPts val="0"/>
                        </a:spcBef>
                        <a:spcAft>
                          <a:spcPts val="0"/>
                        </a:spcAft>
                        <a:buNone/>
                      </a:pPr>
                      <a:r>
                        <a:rPr lang="en-US" sz="1400" u="none" cap="none" strike="noStrike">
                          <a:solidFill>
                            <a:srgbClr val="33445F"/>
                          </a:solidFill>
                        </a:rPr>
                        <a:t>NASA</a:t>
                      </a:r>
                      <a:endParaRPr b="0" i="0" sz="1400" u="none" cap="none" strike="noStrike">
                        <a:solidFill>
                          <a:srgbClr val="33445F"/>
                        </a:solidFill>
                        <a:latin typeface="Arial"/>
                        <a:ea typeface="Arial"/>
                        <a:cs typeface="Arial"/>
                        <a:sym typeface="Arial"/>
                      </a:endParaRPr>
                    </a:p>
                  </a:txBody>
                  <a:tcPr marT="11150" marB="0" marR="11150" marL="1115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2"/>
          <p:cNvSpPr txBox="1"/>
          <p:nvPr>
            <p:ph idx="1" type="body"/>
          </p:nvPr>
        </p:nvSpPr>
        <p:spPr>
          <a:xfrm>
            <a:off x="348300" y="1399036"/>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AI/ML technologies are getting to be used to the Earth observations.  In the CEOS community, some members have already employed those to their applications, but the knowledge (What can those do?  How can we use?  To whom can we ask? Where can we find references?) is scattered. </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To summarize those knowledge would be productive for AI/ML beginners by reducing associating learning costs.</a:t>
            </a:r>
            <a:endParaRPr/>
          </a:p>
        </p:txBody>
      </p:sp>
      <p:sp>
        <p:nvSpPr>
          <p:cNvPr id="267" name="Google Shape;267;p12"/>
          <p:cNvSpPr txBox="1"/>
          <p:nvPr>
            <p:ph type="title"/>
          </p:nvPr>
        </p:nvSpPr>
        <p:spPr>
          <a:xfrm>
            <a:off x="470516" y="175939"/>
            <a:ext cx="9092395"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Motivations</a:t>
            </a:r>
            <a:endParaRPr>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
          <p:cNvSpPr txBox="1"/>
          <p:nvPr>
            <p:ph idx="1" type="body"/>
          </p:nvPr>
        </p:nvSpPr>
        <p:spPr>
          <a:xfrm>
            <a:off x="324232" y="1256992"/>
            <a:ext cx="11495400" cy="5001765"/>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The white paper should focus on </a:t>
            </a:r>
            <a:r>
              <a:rPr b="1" lang="en-US">
                <a:solidFill>
                  <a:srgbClr val="33445F"/>
                </a:solidFill>
              </a:rPr>
              <a:t>“AI/ML use cases in the Earth observations”</a:t>
            </a:r>
            <a:r>
              <a:rPr lang="en-US">
                <a:solidFill>
                  <a:srgbClr val="33445F"/>
                </a:solidFill>
              </a:rPr>
              <a:t> and doesn’t involve detailed information about theories nor algorithms, since there has already been a lot of lecture books, review papers, etc.</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Main target of the white paper are expected to be application developers who try to develop AI/ML applications for the Earth observations but have never tried those.</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Simple descriptions and reference lists (reverse lookup?).</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Easy to update (Wiki, Git, etc.., TBD)</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Contribution for the capacity buildings</a:t>
            </a:r>
            <a:endParaRPr>
              <a:solidFill>
                <a:srgbClr val="33445F"/>
              </a:solidFill>
            </a:endParaRPr>
          </a:p>
        </p:txBody>
      </p:sp>
      <p:sp>
        <p:nvSpPr>
          <p:cNvPr id="273" name="Google Shape;273;p13"/>
          <p:cNvSpPr txBox="1"/>
          <p:nvPr>
            <p:ph type="title"/>
          </p:nvPr>
        </p:nvSpPr>
        <p:spPr>
          <a:xfrm>
            <a:off x="426128" y="175939"/>
            <a:ext cx="913678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Concepts</a:t>
            </a:r>
            <a:endParaRPr>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4"/>
          <p:cNvSpPr txBox="1"/>
          <p:nvPr>
            <p:ph idx="2" type="body"/>
          </p:nvPr>
        </p:nvSpPr>
        <p:spPr>
          <a:xfrm>
            <a:off x="1036721" y="1204052"/>
            <a:ext cx="10118557" cy="5196748"/>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US" sz="1600">
                <a:solidFill>
                  <a:srgbClr val="33445F"/>
                </a:solidFill>
              </a:rPr>
              <a:t>(Under Discussions)</a:t>
            </a:r>
            <a:endParaRPr/>
          </a:p>
          <a:p>
            <a:pPr indent="0" lvl="0" marL="50800" rtl="0" algn="l">
              <a:lnSpc>
                <a:spcPct val="90000"/>
              </a:lnSpc>
              <a:spcBef>
                <a:spcPts val="1000"/>
              </a:spcBef>
              <a:spcAft>
                <a:spcPts val="0"/>
              </a:spcAft>
              <a:buSzPts val="2800"/>
              <a:buNone/>
            </a:pPr>
            <a:r>
              <a:rPr lang="en-US" sz="1600">
                <a:solidFill>
                  <a:srgbClr val="33445F"/>
                </a:solidFill>
              </a:rPr>
              <a:t>1. Purpose of this document</a:t>
            </a:r>
            <a:endParaRPr/>
          </a:p>
          <a:p>
            <a:pPr indent="0" lvl="0" marL="50800" rtl="0" algn="l">
              <a:lnSpc>
                <a:spcPct val="90000"/>
              </a:lnSpc>
              <a:spcBef>
                <a:spcPts val="1000"/>
              </a:spcBef>
              <a:spcAft>
                <a:spcPts val="0"/>
              </a:spcAft>
              <a:buSzPts val="2800"/>
              <a:buNone/>
            </a:pPr>
            <a:r>
              <a:rPr lang="en-US" sz="1600">
                <a:solidFill>
                  <a:srgbClr val="33445F"/>
                </a:solidFill>
              </a:rPr>
              <a:t>2. Expected readers</a:t>
            </a:r>
            <a:endParaRPr/>
          </a:p>
          <a:p>
            <a:pPr indent="0" lvl="0" marL="50800" rtl="0" algn="l">
              <a:lnSpc>
                <a:spcPct val="90000"/>
              </a:lnSpc>
              <a:spcBef>
                <a:spcPts val="1000"/>
              </a:spcBef>
              <a:spcAft>
                <a:spcPts val="0"/>
              </a:spcAft>
              <a:buSzPts val="2800"/>
              <a:buNone/>
            </a:pPr>
            <a:r>
              <a:rPr lang="en-US" sz="1600">
                <a:solidFill>
                  <a:srgbClr val="33445F"/>
                </a:solidFill>
              </a:rPr>
              <a:t>3. Project members</a:t>
            </a:r>
            <a:endParaRPr/>
          </a:p>
          <a:p>
            <a:pPr indent="0" lvl="0" marL="50800" rtl="0" algn="l">
              <a:lnSpc>
                <a:spcPct val="90000"/>
              </a:lnSpc>
              <a:spcBef>
                <a:spcPts val="1000"/>
              </a:spcBef>
              <a:spcAft>
                <a:spcPts val="0"/>
              </a:spcAft>
              <a:buSzPts val="2800"/>
              <a:buNone/>
            </a:pPr>
            <a:r>
              <a:rPr lang="en-US" sz="1600">
                <a:solidFill>
                  <a:srgbClr val="33445F"/>
                </a:solidFill>
              </a:rPr>
              <a:t>4. Background</a:t>
            </a:r>
            <a:endParaRPr/>
          </a:p>
          <a:p>
            <a:pPr indent="0" lvl="0" marL="50800" rtl="0" algn="l">
              <a:lnSpc>
                <a:spcPct val="90000"/>
              </a:lnSpc>
              <a:spcBef>
                <a:spcPts val="1000"/>
              </a:spcBef>
              <a:spcAft>
                <a:spcPts val="0"/>
              </a:spcAft>
              <a:buSzPts val="2800"/>
              <a:buNone/>
            </a:pPr>
            <a:r>
              <a:rPr lang="en-US" sz="1600">
                <a:solidFill>
                  <a:srgbClr val="33445F"/>
                </a:solidFill>
              </a:rPr>
              <a:t>5. Standards</a:t>
            </a:r>
            <a:endParaRPr/>
          </a:p>
          <a:p>
            <a:pPr indent="0" lvl="1" marL="508000" rtl="0" algn="l">
              <a:lnSpc>
                <a:spcPct val="90000"/>
              </a:lnSpc>
              <a:spcBef>
                <a:spcPts val="500"/>
              </a:spcBef>
              <a:spcAft>
                <a:spcPts val="0"/>
              </a:spcAft>
              <a:buSzPts val="2400"/>
              <a:buNone/>
            </a:pPr>
            <a:r>
              <a:rPr lang="en-US" sz="1600">
                <a:solidFill>
                  <a:srgbClr val="33445F"/>
                </a:solidFill>
              </a:rPr>
              <a:t>5.1. ISO</a:t>
            </a:r>
            <a:endParaRPr/>
          </a:p>
          <a:p>
            <a:pPr indent="0" lvl="1" marL="508000" rtl="0" algn="l">
              <a:lnSpc>
                <a:spcPct val="90000"/>
              </a:lnSpc>
              <a:spcBef>
                <a:spcPts val="500"/>
              </a:spcBef>
              <a:spcAft>
                <a:spcPts val="0"/>
              </a:spcAft>
              <a:buSzPts val="2400"/>
              <a:buNone/>
            </a:pPr>
            <a:r>
              <a:rPr lang="en-US" sz="1600">
                <a:solidFill>
                  <a:srgbClr val="33445F"/>
                </a:solidFill>
              </a:rPr>
              <a:t>5.2. OGC</a:t>
            </a:r>
            <a:endParaRPr/>
          </a:p>
          <a:p>
            <a:pPr indent="0" lvl="0" marL="50800" rtl="0" algn="l">
              <a:lnSpc>
                <a:spcPct val="90000"/>
              </a:lnSpc>
              <a:spcBef>
                <a:spcPts val="1000"/>
              </a:spcBef>
              <a:spcAft>
                <a:spcPts val="0"/>
              </a:spcAft>
              <a:buSzPts val="2800"/>
              <a:buNone/>
            </a:pPr>
            <a:r>
              <a:rPr lang="en-US" sz="1600">
                <a:solidFill>
                  <a:srgbClr val="33445F"/>
                </a:solidFill>
              </a:rPr>
              <a:t>6. Initiatives and Programs</a:t>
            </a:r>
            <a:endParaRPr/>
          </a:p>
          <a:p>
            <a:pPr indent="0" lvl="1" marL="508000" rtl="0" algn="l">
              <a:lnSpc>
                <a:spcPct val="90000"/>
              </a:lnSpc>
              <a:spcBef>
                <a:spcPts val="500"/>
              </a:spcBef>
              <a:spcAft>
                <a:spcPts val="0"/>
              </a:spcAft>
              <a:buSzPts val="2400"/>
              <a:buNone/>
            </a:pPr>
            <a:r>
              <a:rPr lang="en-US" sz="1600">
                <a:solidFill>
                  <a:srgbClr val="33445F"/>
                </a:solidFill>
              </a:rPr>
              <a:t>6.1. NASA (ESDIS, IMPACT) </a:t>
            </a:r>
            <a:endParaRPr/>
          </a:p>
          <a:p>
            <a:pPr indent="0" lvl="1" marL="508000" rtl="0" algn="l">
              <a:lnSpc>
                <a:spcPct val="90000"/>
              </a:lnSpc>
              <a:spcBef>
                <a:spcPts val="500"/>
              </a:spcBef>
              <a:spcAft>
                <a:spcPts val="0"/>
              </a:spcAft>
              <a:buSzPts val="2400"/>
              <a:buNone/>
            </a:pPr>
            <a:r>
              <a:rPr lang="en-US" sz="1600">
                <a:solidFill>
                  <a:srgbClr val="33445F"/>
                </a:solidFill>
              </a:rPr>
              <a:t>6.2. NOAA/NCAI</a:t>
            </a:r>
            <a:endParaRPr/>
          </a:p>
          <a:p>
            <a:pPr indent="0" lvl="0" marL="50800" rtl="0" algn="l">
              <a:lnSpc>
                <a:spcPct val="90000"/>
              </a:lnSpc>
              <a:spcBef>
                <a:spcPts val="1000"/>
              </a:spcBef>
              <a:spcAft>
                <a:spcPts val="0"/>
              </a:spcAft>
              <a:buSzPts val="2800"/>
              <a:buNone/>
            </a:pPr>
            <a:r>
              <a:rPr lang="en-US" sz="1600">
                <a:solidFill>
                  <a:srgbClr val="33445F"/>
                </a:solidFill>
              </a:rPr>
              <a:t>7. Usage methods of machine learning and AI for Earth observation</a:t>
            </a:r>
            <a:endParaRPr/>
          </a:p>
          <a:p>
            <a:pPr indent="0" lvl="0" marL="50800" rtl="0" algn="l">
              <a:lnSpc>
                <a:spcPct val="90000"/>
              </a:lnSpc>
              <a:spcBef>
                <a:spcPts val="1000"/>
              </a:spcBef>
              <a:spcAft>
                <a:spcPts val="0"/>
              </a:spcAft>
              <a:buSzPts val="2800"/>
              <a:buNone/>
            </a:pPr>
            <a:r>
              <a:rPr lang="en-US" sz="1600">
                <a:solidFill>
                  <a:srgbClr val="33445F"/>
                </a:solidFill>
              </a:rPr>
              <a:t>8. Use cases of machine learning and AI for WGISS</a:t>
            </a:r>
            <a:endParaRPr/>
          </a:p>
          <a:p>
            <a:pPr indent="0" lvl="1" marL="508000" rtl="0" algn="l">
              <a:lnSpc>
                <a:spcPct val="90000"/>
              </a:lnSpc>
              <a:spcBef>
                <a:spcPts val="500"/>
              </a:spcBef>
              <a:spcAft>
                <a:spcPts val="0"/>
              </a:spcAft>
              <a:buSzPts val="2400"/>
              <a:buNone/>
            </a:pPr>
            <a:r>
              <a:rPr lang="en-US" sz="1600">
                <a:solidFill>
                  <a:srgbClr val="33445F"/>
                </a:solidFill>
              </a:rPr>
              <a:t>8.1. Agriculture</a:t>
            </a:r>
            <a:endParaRPr/>
          </a:p>
          <a:p>
            <a:pPr indent="0" lvl="1" marL="508000" rtl="0" algn="l">
              <a:lnSpc>
                <a:spcPct val="90000"/>
              </a:lnSpc>
              <a:spcBef>
                <a:spcPts val="500"/>
              </a:spcBef>
              <a:spcAft>
                <a:spcPts val="0"/>
              </a:spcAft>
              <a:buSzPts val="2400"/>
              <a:buNone/>
            </a:pPr>
            <a:r>
              <a:rPr lang="en-US" sz="1600">
                <a:solidFill>
                  <a:srgbClr val="33445F"/>
                </a:solidFill>
              </a:rPr>
              <a:t>8.2. Marine monitoring</a:t>
            </a:r>
            <a:endParaRPr/>
          </a:p>
          <a:p>
            <a:pPr indent="0" lvl="1" marL="508000" rtl="0" algn="l">
              <a:lnSpc>
                <a:spcPct val="90000"/>
              </a:lnSpc>
              <a:spcBef>
                <a:spcPts val="500"/>
              </a:spcBef>
              <a:spcAft>
                <a:spcPts val="0"/>
              </a:spcAft>
              <a:buSzPts val="2400"/>
              <a:buNone/>
            </a:pPr>
            <a:r>
              <a:rPr lang="en-US" sz="1600">
                <a:solidFill>
                  <a:srgbClr val="33445F"/>
                </a:solidFill>
              </a:rPr>
              <a:t>8.3. Climate</a:t>
            </a:r>
            <a:endParaRPr/>
          </a:p>
        </p:txBody>
      </p:sp>
      <p:sp>
        <p:nvSpPr>
          <p:cNvPr id="279" name="Google Shape;279;p14"/>
          <p:cNvSpPr txBox="1"/>
          <p:nvPr>
            <p:ph type="title"/>
          </p:nvPr>
        </p:nvSpPr>
        <p:spPr>
          <a:xfrm>
            <a:off x="481263" y="175939"/>
            <a:ext cx="10118557"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latin typeface="Montserrat"/>
                <a:ea typeface="Montserrat"/>
                <a:cs typeface="Montserrat"/>
                <a:sym typeface="Montserrat"/>
              </a:rPr>
              <a:t>Draft Table of Contents (Version 0.4 )</a:t>
            </a:r>
            <a:endParaRPr sz="36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grpSp>
        <p:nvGrpSpPr>
          <p:cNvPr id="284" name="Google Shape;284;p15"/>
          <p:cNvGrpSpPr/>
          <p:nvPr/>
        </p:nvGrpSpPr>
        <p:grpSpPr>
          <a:xfrm>
            <a:off x="362998" y="1109709"/>
            <a:ext cx="11435425" cy="4438773"/>
            <a:chOff x="362998" y="379807"/>
            <a:chExt cx="11829001" cy="5042271"/>
          </a:xfrm>
        </p:grpSpPr>
        <p:sp>
          <p:nvSpPr>
            <p:cNvPr id="285" name="Google Shape;285;p15"/>
            <p:cNvSpPr/>
            <p:nvPr/>
          </p:nvSpPr>
          <p:spPr>
            <a:xfrm>
              <a:off x="362998" y="2224568"/>
              <a:ext cx="11829001" cy="2439354"/>
            </a:xfrm>
            <a:prstGeom prst="notchedRightArrow">
              <a:avLst>
                <a:gd fmla="val 50000" name="adj1"/>
                <a:gd fmla="val 50000" name="adj2"/>
              </a:avLst>
            </a:prstGeom>
            <a:solidFill>
              <a:srgbClr val="E0EC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6" name="Google Shape;286;p15"/>
            <p:cNvSpPr/>
            <p:nvPr/>
          </p:nvSpPr>
          <p:spPr>
            <a:xfrm>
              <a:off x="721607" y="379807"/>
              <a:ext cx="1111134" cy="2439354"/>
            </a:xfrm>
            <a:custGeom>
              <a:rect b="b" l="l" r="r" t="t"/>
              <a:pathLst>
                <a:path extrusionOk="0" h="2439354" w="1111134">
                  <a:moveTo>
                    <a:pt x="0" y="0"/>
                  </a:moveTo>
                  <a:lnTo>
                    <a:pt x="1111134" y="0"/>
                  </a:lnTo>
                  <a:lnTo>
                    <a:pt x="1111134" y="2439354"/>
                  </a:lnTo>
                  <a:lnTo>
                    <a:pt x="0" y="2439354"/>
                  </a:lnTo>
                  <a:lnTo>
                    <a:pt x="0" y="0"/>
                  </a:lnTo>
                  <a:close/>
                </a:path>
              </a:pathLst>
            </a:cu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Proposal</a:t>
              </a:r>
              <a:endParaRPr b="0" i="0" sz="1400" u="none" cap="none" strike="noStrike">
                <a:solidFill>
                  <a:schemeClr val="dk1"/>
                </a:solidFill>
                <a:latin typeface="Arial"/>
                <a:ea typeface="Arial"/>
                <a:cs typeface="Arial"/>
                <a:sym typeface="Arial"/>
              </a:endParaRPr>
            </a:p>
          </p:txBody>
        </p:sp>
        <p:sp>
          <p:nvSpPr>
            <p:cNvPr id="287" name="Google Shape;287;p15"/>
            <p:cNvSpPr/>
            <p:nvPr/>
          </p:nvSpPr>
          <p:spPr>
            <a:xfrm>
              <a:off x="991504" y="3124080"/>
              <a:ext cx="609838" cy="609838"/>
            </a:xfrm>
            <a:prstGeom prst="ellipse">
              <a:avLst/>
            </a:prstGeom>
            <a:solidFill>
              <a:srgbClr val="A3CA32"/>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8" name="Google Shape;288;p15"/>
            <p:cNvSpPr/>
            <p:nvPr/>
          </p:nvSpPr>
          <p:spPr>
            <a:xfrm>
              <a:off x="3731707" y="379807"/>
              <a:ext cx="1338720" cy="2439354"/>
            </a:xfrm>
            <a:custGeom>
              <a:rect b="b" l="l" r="r" t="t"/>
              <a:pathLst>
                <a:path extrusionOk="0" h="2439354" w="1111134">
                  <a:moveTo>
                    <a:pt x="0" y="0"/>
                  </a:moveTo>
                  <a:lnTo>
                    <a:pt x="1111134" y="0"/>
                  </a:lnTo>
                  <a:lnTo>
                    <a:pt x="1111134" y="2439354"/>
                  </a:lnTo>
                  <a:lnTo>
                    <a:pt x="0" y="2439354"/>
                  </a:lnTo>
                  <a:lnTo>
                    <a:pt x="0" y="0"/>
                  </a:lnTo>
                  <a:close/>
                </a:path>
              </a:pathLst>
            </a:cu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Reorganize</a:t>
              </a:r>
              <a:endParaRPr b="0" i="0" sz="1400" u="none" cap="none" strike="noStrike">
                <a:solidFill>
                  <a:schemeClr val="dk1"/>
                </a:solidFill>
                <a:latin typeface="Arial"/>
                <a:ea typeface="Arial"/>
                <a:cs typeface="Arial"/>
                <a:sym typeface="Arial"/>
              </a:endParaRPr>
            </a:p>
          </p:txBody>
        </p:sp>
        <p:sp>
          <p:nvSpPr>
            <p:cNvPr id="289" name="Google Shape;289;p15"/>
            <p:cNvSpPr/>
            <p:nvPr/>
          </p:nvSpPr>
          <p:spPr>
            <a:xfrm>
              <a:off x="3982355" y="3124080"/>
              <a:ext cx="609838" cy="609838"/>
            </a:xfrm>
            <a:prstGeom prst="ellipse">
              <a:avLst/>
            </a:prstGeom>
            <a:solidFill>
              <a:srgbClr val="A3CA32"/>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15"/>
            <p:cNvSpPr/>
            <p:nvPr/>
          </p:nvSpPr>
          <p:spPr>
            <a:xfrm>
              <a:off x="4658071" y="4087489"/>
              <a:ext cx="2610522" cy="930003"/>
            </a:xfrm>
            <a:custGeom>
              <a:rect b="b" l="l" r="r" t="t"/>
              <a:pathLst>
                <a:path extrusionOk="0" h="2439354" w="2610522">
                  <a:moveTo>
                    <a:pt x="0" y="0"/>
                  </a:moveTo>
                  <a:lnTo>
                    <a:pt x="2610522" y="0"/>
                  </a:lnTo>
                  <a:lnTo>
                    <a:pt x="2610522" y="2439354"/>
                  </a:lnTo>
                  <a:lnTo>
                    <a:pt x="0" y="2439354"/>
                  </a:lnTo>
                  <a:lnTo>
                    <a:pt x="0" y="0"/>
                  </a:lnTo>
                  <a:close/>
                </a:path>
              </a:pathLst>
            </a:custGeom>
            <a:noFill/>
            <a:ln>
              <a:noFill/>
            </a:ln>
          </p:spPr>
          <p:txBody>
            <a:bodyPr anchorCtr="1" anchor="t"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AI/ML TT Monthly Meetings</a:t>
              </a:r>
              <a:endParaRPr b="0" i="0" sz="1400" u="none" cap="none" strike="noStrike">
                <a:solidFill>
                  <a:schemeClr val="dk1"/>
                </a:solidFill>
                <a:latin typeface="Arial"/>
                <a:ea typeface="Arial"/>
                <a:cs typeface="Arial"/>
                <a:sym typeface="Arial"/>
              </a:endParaRPr>
            </a:p>
            <a:p>
              <a:pPr indent="-76200" lvl="1" marL="57150" marR="0" rtl="0" algn="l">
                <a:lnSpc>
                  <a:spcPct val="90000"/>
                </a:lnSpc>
                <a:spcBef>
                  <a:spcPts val="49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Discussions</a:t>
              </a:r>
              <a:endParaRPr b="0" i="0" sz="1200" u="none" cap="none" strike="noStrike">
                <a:solidFill>
                  <a:schemeClr val="dk1"/>
                </a:solidFill>
                <a:latin typeface="Arial"/>
                <a:ea typeface="Arial"/>
                <a:cs typeface="Arial"/>
                <a:sym typeface="Arial"/>
              </a:endParaRPr>
            </a:p>
            <a:p>
              <a:pPr indent="-76200" lvl="1" marL="57150" marR="0" rtl="0" algn="l">
                <a:lnSpc>
                  <a:spcPct val="90000"/>
                </a:lnSpc>
                <a:spcBef>
                  <a:spcPts val="18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Text Each Section</a:t>
              </a:r>
              <a:endParaRPr b="0" i="0" sz="1200" u="none" cap="none" strike="noStrike">
                <a:solidFill>
                  <a:schemeClr val="dk1"/>
                </a:solidFill>
                <a:latin typeface="Arial"/>
                <a:ea typeface="Arial"/>
                <a:cs typeface="Arial"/>
                <a:sym typeface="Arial"/>
              </a:endParaRPr>
            </a:p>
          </p:txBody>
        </p:sp>
        <p:sp>
          <p:nvSpPr>
            <p:cNvPr id="291" name="Google Shape;291;p15"/>
            <p:cNvSpPr/>
            <p:nvPr/>
          </p:nvSpPr>
          <p:spPr>
            <a:xfrm>
              <a:off x="6893889" y="395053"/>
              <a:ext cx="1284776" cy="2439354"/>
            </a:xfrm>
            <a:custGeom>
              <a:rect b="b" l="l" r="r" t="t"/>
              <a:pathLst>
                <a:path extrusionOk="0" h="2439354" w="1111134">
                  <a:moveTo>
                    <a:pt x="0" y="0"/>
                  </a:moveTo>
                  <a:lnTo>
                    <a:pt x="1111134" y="0"/>
                  </a:lnTo>
                  <a:lnTo>
                    <a:pt x="1111134" y="2439354"/>
                  </a:lnTo>
                  <a:lnTo>
                    <a:pt x="0" y="2439354"/>
                  </a:lnTo>
                  <a:lnTo>
                    <a:pt x="0" y="0"/>
                  </a:lnTo>
                  <a:close/>
                </a:path>
              </a:pathLst>
            </a:cu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Draft Version</a:t>
              </a:r>
              <a:endParaRPr b="0" i="0" sz="1400" u="none" cap="none" strike="noStrike">
                <a:solidFill>
                  <a:schemeClr val="dk1"/>
                </a:solidFill>
                <a:latin typeface="Arial"/>
                <a:ea typeface="Arial"/>
                <a:cs typeface="Arial"/>
                <a:sym typeface="Arial"/>
              </a:endParaRPr>
            </a:p>
          </p:txBody>
        </p:sp>
        <p:sp>
          <p:nvSpPr>
            <p:cNvPr id="292" name="Google Shape;292;p15"/>
            <p:cNvSpPr/>
            <p:nvPr/>
          </p:nvSpPr>
          <p:spPr>
            <a:xfrm>
              <a:off x="7259557" y="3131703"/>
              <a:ext cx="609838" cy="609838"/>
            </a:xfrm>
            <a:prstGeom prst="ellipse">
              <a:avLst/>
            </a:prstGeom>
            <a:solidFill>
              <a:srgbClr val="A3CA32"/>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3" name="Google Shape;293;p15"/>
            <p:cNvSpPr/>
            <p:nvPr/>
          </p:nvSpPr>
          <p:spPr>
            <a:xfrm>
              <a:off x="9897861" y="379807"/>
              <a:ext cx="1111134" cy="2439354"/>
            </a:xfrm>
            <a:custGeom>
              <a:rect b="b" l="l" r="r" t="t"/>
              <a:pathLst>
                <a:path extrusionOk="0" h="2439354" w="1111134">
                  <a:moveTo>
                    <a:pt x="0" y="0"/>
                  </a:moveTo>
                  <a:lnTo>
                    <a:pt x="1111134" y="0"/>
                  </a:lnTo>
                  <a:lnTo>
                    <a:pt x="1111134" y="2439354"/>
                  </a:lnTo>
                  <a:lnTo>
                    <a:pt x="0" y="2439354"/>
                  </a:lnTo>
                  <a:lnTo>
                    <a:pt x="0" y="0"/>
                  </a:lnTo>
                  <a:close/>
                </a:path>
              </a:pathLst>
            </a:custGeom>
            <a:noFill/>
            <a:ln>
              <a:noFill/>
            </a:ln>
          </p:spPr>
          <p:txBody>
            <a:bodyPr anchorCtr="0" anchor="b"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Published</a:t>
              </a:r>
              <a:endParaRPr b="0" i="0" sz="1400" u="none" cap="none" strike="noStrike">
                <a:solidFill>
                  <a:schemeClr val="dk1"/>
                </a:solidFill>
                <a:latin typeface="Arial"/>
                <a:ea typeface="Arial"/>
                <a:cs typeface="Arial"/>
                <a:sym typeface="Arial"/>
              </a:endParaRPr>
            </a:p>
          </p:txBody>
        </p:sp>
        <p:sp>
          <p:nvSpPr>
            <p:cNvPr id="294" name="Google Shape;294;p15"/>
            <p:cNvSpPr/>
            <p:nvPr/>
          </p:nvSpPr>
          <p:spPr>
            <a:xfrm>
              <a:off x="10148509" y="3124080"/>
              <a:ext cx="609838" cy="609838"/>
            </a:xfrm>
            <a:prstGeom prst="ellipse">
              <a:avLst/>
            </a:prstGeom>
            <a:solidFill>
              <a:srgbClr val="A3CA32"/>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5" name="Google Shape;295;p15"/>
            <p:cNvSpPr/>
            <p:nvPr/>
          </p:nvSpPr>
          <p:spPr>
            <a:xfrm>
              <a:off x="1406634" y="4087489"/>
              <a:ext cx="2610522" cy="881352"/>
            </a:xfrm>
            <a:custGeom>
              <a:rect b="b" l="l" r="r" t="t"/>
              <a:pathLst>
                <a:path extrusionOk="0" h="2439354" w="2610522">
                  <a:moveTo>
                    <a:pt x="0" y="0"/>
                  </a:moveTo>
                  <a:lnTo>
                    <a:pt x="2610522" y="0"/>
                  </a:lnTo>
                  <a:lnTo>
                    <a:pt x="2610522" y="2439354"/>
                  </a:lnTo>
                  <a:lnTo>
                    <a:pt x="0" y="2439354"/>
                  </a:lnTo>
                  <a:lnTo>
                    <a:pt x="0" y="0"/>
                  </a:lnTo>
                  <a:close/>
                </a:path>
              </a:pathLst>
            </a:custGeom>
            <a:noFill/>
            <a:ln>
              <a:noFill/>
            </a:ln>
          </p:spPr>
          <p:txBody>
            <a:bodyPr anchorCtr="1" anchor="t"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AI/ML TT Monthly Meetings</a:t>
              </a:r>
              <a:endParaRPr b="0" i="0" sz="1400" u="none" cap="none" strike="noStrike">
                <a:solidFill>
                  <a:schemeClr val="dk1"/>
                </a:solidFill>
                <a:latin typeface="Arial"/>
                <a:ea typeface="Arial"/>
                <a:cs typeface="Arial"/>
                <a:sym typeface="Arial"/>
              </a:endParaRPr>
            </a:p>
            <a:p>
              <a:pPr indent="-76200" lvl="1" marL="57150" marR="0" rtl="0" algn="l">
                <a:lnSpc>
                  <a:spcPct val="90000"/>
                </a:lnSpc>
                <a:spcBef>
                  <a:spcPts val="49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Solicitation of Contributors</a:t>
              </a:r>
              <a:endParaRPr/>
            </a:p>
            <a:p>
              <a:pPr indent="-76200" lvl="1" marL="57150" marR="0" rtl="0" algn="l">
                <a:lnSpc>
                  <a:spcPct val="90000"/>
                </a:lnSpc>
                <a:spcBef>
                  <a:spcPts val="18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Discussions on Table of Content</a:t>
              </a:r>
              <a:endParaRPr b="0" i="0" sz="1200" u="none" cap="none" strike="noStrike">
                <a:solidFill>
                  <a:schemeClr val="dk1"/>
                </a:solidFill>
                <a:latin typeface="Arial"/>
                <a:ea typeface="Arial"/>
                <a:cs typeface="Arial"/>
                <a:sym typeface="Arial"/>
              </a:endParaRPr>
            </a:p>
          </p:txBody>
        </p:sp>
        <p:sp>
          <p:nvSpPr>
            <p:cNvPr id="296" name="Google Shape;296;p15"/>
            <p:cNvSpPr/>
            <p:nvPr/>
          </p:nvSpPr>
          <p:spPr>
            <a:xfrm>
              <a:off x="7703402" y="4139980"/>
              <a:ext cx="2750025" cy="1282098"/>
            </a:xfrm>
            <a:custGeom>
              <a:rect b="b" l="l" r="r" t="t"/>
              <a:pathLst>
                <a:path extrusionOk="0" h="2439354" w="2610522">
                  <a:moveTo>
                    <a:pt x="0" y="0"/>
                  </a:moveTo>
                  <a:lnTo>
                    <a:pt x="2610522" y="0"/>
                  </a:lnTo>
                  <a:lnTo>
                    <a:pt x="2610522" y="2439354"/>
                  </a:lnTo>
                  <a:lnTo>
                    <a:pt x="0" y="2439354"/>
                  </a:lnTo>
                  <a:lnTo>
                    <a:pt x="0" y="0"/>
                  </a:lnTo>
                  <a:close/>
                </a:path>
              </a:pathLst>
            </a:custGeom>
            <a:noFill/>
            <a:ln>
              <a:noFill/>
            </a:ln>
          </p:spPr>
          <p:txBody>
            <a:bodyPr anchorCtr="1" anchor="t"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AI/ML TT Monthly Meetings</a:t>
              </a:r>
              <a:endParaRPr b="0" i="0" sz="1400" u="none" cap="none" strike="noStrike">
                <a:solidFill>
                  <a:schemeClr val="dk1"/>
                </a:solidFill>
                <a:latin typeface="Arial"/>
                <a:ea typeface="Arial"/>
                <a:cs typeface="Arial"/>
                <a:sym typeface="Arial"/>
              </a:endParaRPr>
            </a:p>
            <a:p>
              <a:pPr indent="-76200" lvl="1" marL="57150" marR="0" rtl="0" algn="l">
                <a:lnSpc>
                  <a:spcPct val="90000"/>
                </a:lnSpc>
                <a:spcBef>
                  <a:spcPts val="49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Draft Version Review in the TT</a:t>
              </a:r>
              <a:endParaRPr/>
            </a:p>
            <a:p>
              <a:pPr indent="-76200" lvl="1" marL="57150" marR="0" rtl="0" algn="l">
                <a:lnSpc>
                  <a:spcPct val="90000"/>
                </a:lnSpc>
                <a:spcBef>
                  <a:spcPts val="18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Request Comments from CEOS</a:t>
              </a:r>
              <a:endParaRPr b="0" i="0" sz="1200" u="none" cap="none" strike="noStrike">
                <a:solidFill>
                  <a:schemeClr val="dk1"/>
                </a:solidFill>
                <a:latin typeface="Arial"/>
                <a:ea typeface="Arial"/>
                <a:cs typeface="Arial"/>
                <a:sym typeface="Arial"/>
              </a:endParaRPr>
            </a:p>
            <a:p>
              <a:pPr indent="-76200" lvl="1" marL="57150" marR="0" rtl="0" algn="l">
                <a:lnSpc>
                  <a:spcPct val="90000"/>
                </a:lnSpc>
                <a:spcBef>
                  <a:spcPts val="18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Report to SIT-TW 2024</a:t>
              </a:r>
              <a:endParaRPr b="0" i="0" sz="1200" u="none" cap="none" strike="noStrike">
                <a:solidFill>
                  <a:schemeClr val="dk1"/>
                </a:solidFill>
                <a:latin typeface="Arial"/>
                <a:ea typeface="Arial"/>
                <a:cs typeface="Arial"/>
                <a:sym typeface="Arial"/>
              </a:endParaRPr>
            </a:p>
          </p:txBody>
        </p:sp>
      </p:grpSp>
      <p:sp>
        <p:nvSpPr>
          <p:cNvPr id="297" name="Google Shape;297;p15"/>
          <p:cNvSpPr txBox="1"/>
          <p:nvPr>
            <p:ph type="title"/>
          </p:nvPr>
        </p:nvSpPr>
        <p:spPr>
          <a:xfrm>
            <a:off x="481898" y="175939"/>
            <a:ext cx="9081013"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Milestone</a:t>
            </a:r>
            <a:endParaRPr>
              <a:latin typeface="Montserrat"/>
              <a:ea typeface="Montserrat"/>
              <a:cs typeface="Montserrat"/>
              <a:sym typeface="Montserrat"/>
            </a:endParaRPr>
          </a:p>
        </p:txBody>
      </p:sp>
      <p:sp>
        <p:nvSpPr>
          <p:cNvPr id="298" name="Google Shape;298;p15"/>
          <p:cNvSpPr txBox="1"/>
          <p:nvPr/>
        </p:nvSpPr>
        <p:spPr>
          <a:xfrm>
            <a:off x="481899" y="1340529"/>
            <a:ext cx="140936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accent2"/>
                </a:solidFill>
                <a:latin typeface="Arial"/>
                <a:ea typeface="Arial"/>
                <a:cs typeface="Arial"/>
                <a:sym typeface="Arial"/>
              </a:rPr>
              <a:t>WGISS-55</a:t>
            </a:r>
            <a:endParaRPr b="0" i="0" sz="2000" u="none" cap="none" strike="noStrike">
              <a:solidFill>
                <a:schemeClr val="accent2"/>
              </a:solidFill>
              <a:latin typeface="Arial"/>
              <a:ea typeface="Arial"/>
              <a:cs typeface="Arial"/>
              <a:sym typeface="Arial"/>
            </a:endParaRPr>
          </a:p>
        </p:txBody>
      </p:sp>
      <p:sp>
        <p:nvSpPr>
          <p:cNvPr id="299" name="Google Shape;299;p15"/>
          <p:cNvSpPr txBox="1"/>
          <p:nvPr/>
        </p:nvSpPr>
        <p:spPr>
          <a:xfrm>
            <a:off x="3491672" y="1340529"/>
            <a:ext cx="140936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accent2"/>
                </a:solidFill>
                <a:latin typeface="Arial"/>
                <a:ea typeface="Arial"/>
                <a:cs typeface="Arial"/>
                <a:sym typeface="Arial"/>
              </a:rPr>
              <a:t>WGISS-56</a:t>
            </a:r>
            <a:endParaRPr b="0" i="0" sz="2000" u="none" cap="none" strike="noStrike">
              <a:solidFill>
                <a:schemeClr val="accent2"/>
              </a:solidFill>
              <a:latin typeface="Arial"/>
              <a:ea typeface="Arial"/>
              <a:cs typeface="Arial"/>
              <a:sym typeface="Arial"/>
            </a:endParaRPr>
          </a:p>
        </p:txBody>
      </p:sp>
      <p:sp>
        <p:nvSpPr>
          <p:cNvPr id="300" name="Google Shape;300;p15"/>
          <p:cNvSpPr txBox="1"/>
          <p:nvPr/>
        </p:nvSpPr>
        <p:spPr>
          <a:xfrm>
            <a:off x="6525922" y="1340529"/>
            <a:ext cx="140936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accent2"/>
                </a:solidFill>
                <a:latin typeface="Arial"/>
                <a:ea typeface="Arial"/>
                <a:cs typeface="Arial"/>
                <a:sym typeface="Arial"/>
              </a:rPr>
              <a:t>WGISS-57</a:t>
            </a:r>
            <a:endParaRPr b="0" i="0" sz="2000" u="none" cap="none" strike="noStrike">
              <a:solidFill>
                <a:schemeClr val="accent2"/>
              </a:solidFill>
              <a:latin typeface="Arial"/>
              <a:ea typeface="Arial"/>
              <a:cs typeface="Arial"/>
              <a:sym typeface="Arial"/>
            </a:endParaRPr>
          </a:p>
        </p:txBody>
      </p:sp>
      <p:cxnSp>
        <p:nvCxnSpPr>
          <p:cNvPr id="301" name="Google Shape;301;p15"/>
          <p:cNvCxnSpPr>
            <a:stCxn id="298" idx="3"/>
            <a:endCxn id="299" idx="1"/>
          </p:cNvCxnSpPr>
          <p:nvPr/>
        </p:nvCxnSpPr>
        <p:spPr>
          <a:xfrm>
            <a:off x="1891259" y="1540584"/>
            <a:ext cx="1600500" cy="0"/>
          </a:xfrm>
          <a:prstGeom prst="straightConnector1">
            <a:avLst/>
          </a:prstGeom>
          <a:noFill/>
          <a:ln cap="flat" cmpd="sng" w="9525">
            <a:solidFill>
              <a:schemeClr val="accent1"/>
            </a:solidFill>
            <a:prstDash val="solid"/>
            <a:round/>
            <a:headEnd len="med" w="med" type="stealth"/>
            <a:tailEnd len="med" w="med" type="stealth"/>
          </a:ln>
        </p:spPr>
      </p:cxnSp>
      <p:sp>
        <p:nvSpPr>
          <p:cNvPr id="302" name="Google Shape;302;p15"/>
          <p:cNvSpPr txBox="1"/>
          <p:nvPr/>
        </p:nvSpPr>
        <p:spPr>
          <a:xfrm>
            <a:off x="761300" y="1727706"/>
            <a:ext cx="10166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accent1"/>
                </a:solidFill>
                <a:latin typeface="Arial"/>
                <a:ea typeface="Arial"/>
                <a:cs typeface="Arial"/>
                <a:sym typeface="Arial"/>
              </a:rPr>
              <a:t>2023 Apr</a:t>
            </a:r>
            <a:endParaRPr b="0" i="0" sz="1600" u="none" cap="none" strike="noStrike">
              <a:solidFill>
                <a:schemeClr val="accent1"/>
              </a:solidFill>
              <a:latin typeface="Arial"/>
              <a:ea typeface="Arial"/>
              <a:cs typeface="Arial"/>
              <a:sym typeface="Arial"/>
            </a:endParaRPr>
          </a:p>
        </p:txBody>
      </p:sp>
      <p:cxnSp>
        <p:nvCxnSpPr>
          <p:cNvPr id="303" name="Google Shape;303;p15"/>
          <p:cNvCxnSpPr>
            <a:stCxn id="299" idx="3"/>
            <a:endCxn id="300" idx="1"/>
          </p:cNvCxnSpPr>
          <p:nvPr/>
        </p:nvCxnSpPr>
        <p:spPr>
          <a:xfrm>
            <a:off x="4901032" y="1540584"/>
            <a:ext cx="1624800" cy="0"/>
          </a:xfrm>
          <a:prstGeom prst="straightConnector1">
            <a:avLst/>
          </a:prstGeom>
          <a:noFill/>
          <a:ln cap="flat" cmpd="sng" w="9525">
            <a:solidFill>
              <a:schemeClr val="accent1"/>
            </a:solidFill>
            <a:prstDash val="solid"/>
            <a:round/>
            <a:headEnd len="med" w="med" type="stealth"/>
            <a:tailEnd len="med" w="med" type="stealth"/>
          </a:ln>
        </p:spPr>
      </p:cxnSp>
      <p:sp>
        <p:nvSpPr>
          <p:cNvPr id="304" name="Google Shape;304;p15"/>
          <p:cNvSpPr txBox="1"/>
          <p:nvPr/>
        </p:nvSpPr>
        <p:spPr>
          <a:xfrm>
            <a:off x="6765934" y="1724732"/>
            <a:ext cx="105189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accent1"/>
                </a:solidFill>
                <a:latin typeface="Arial"/>
                <a:ea typeface="Arial"/>
                <a:cs typeface="Arial"/>
                <a:sym typeface="Arial"/>
              </a:rPr>
              <a:t>2024 Mar</a:t>
            </a:r>
            <a:endParaRPr b="0" i="0" sz="1600" u="none" cap="none" strike="noStrike">
              <a:solidFill>
                <a:schemeClr val="accent1"/>
              </a:solidFill>
              <a:latin typeface="Arial"/>
              <a:ea typeface="Arial"/>
              <a:cs typeface="Arial"/>
              <a:sym typeface="Arial"/>
            </a:endParaRPr>
          </a:p>
        </p:txBody>
      </p:sp>
      <p:sp>
        <p:nvSpPr>
          <p:cNvPr id="305" name="Google Shape;305;p15"/>
          <p:cNvSpPr txBox="1"/>
          <p:nvPr/>
        </p:nvSpPr>
        <p:spPr>
          <a:xfrm>
            <a:off x="9381421" y="1340529"/>
            <a:ext cx="140936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accent2"/>
                </a:solidFill>
                <a:latin typeface="Arial"/>
                <a:ea typeface="Arial"/>
                <a:cs typeface="Arial"/>
                <a:sym typeface="Arial"/>
              </a:rPr>
              <a:t>WGISS-58</a:t>
            </a:r>
            <a:endParaRPr b="0" i="0" sz="2000" u="none" cap="none" strike="noStrike">
              <a:solidFill>
                <a:schemeClr val="accent2"/>
              </a:solidFill>
              <a:latin typeface="Arial"/>
              <a:ea typeface="Arial"/>
              <a:cs typeface="Arial"/>
              <a:sym typeface="Arial"/>
            </a:endParaRPr>
          </a:p>
        </p:txBody>
      </p:sp>
      <p:cxnSp>
        <p:nvCxnSpPr>
          <p:cNvPr id="306" name="Google Shape;306;p15"/>
          <p:cNvCxnSpPr>
            <a:stCxn id="300" idx="3"/>
            <a:endCxn id="305" idx="1"/>
          </p:cNvCxnSpPr>
          <p:nvPr/>
        </p:nvCxnSpPr>
        <p:spPr>
          <a:xfrm>
            <a:off x="7935282" y="1540584"/>
            <a:ext cx="1446000" cy="0"/>
          </a:xfrm>
          <a:prstGeom prst="straightConnector1">
            <a:avLst/>
          </a:prstGeom>
          <a:noFill/>
          <a:ln cap="flat" cmpd="sng" w="9525">
            <a:solidFill>
              <a:schemeClr val="accent1"/>
            </a:solidFill>
            <a:prstDash val="solid"/>
            <a:round/>
            <a:headEnd len="med" w="med" type="stealth"/>
            <a:tailEnd len="med" w="med" type="stealth"/>
          </a:ln>
        </p:spPr>
      </p:cxnSp>
      <p:sp>
        <p:nvSpPr>
          <p:cNvPr id="307" name="Google Shape;307;p15"/>
          <p:cNvSpPr txBox="1"/>
          <p:nvPr/>
        </p:nvSpPr>
        <p:spPr>
          <a:xfrm>
            <a:off x="9562912" y="1726988"/>
            <a:ext cx="101822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accent1"/>
                </a:solidFill>
                <a:latin typeface="Arial"/>
                <a:ea typeface="Arial"/>
                <a:cs typeface="Arial"/>
                <a:sym typeface="Arial"/>
              </a:rPr>
              <a:t>2024 Oct</a:t>
            </a:r>
            <a:endParaRPr b="0" i="0" sz="1600" u="none" cap="none" strike="noStrike">
              <a:solidFill>
                <a:schemeClr val="accent1"/>
              </a:solidFill>
              <a:latin typeface="Arial"/>
              <a:ea typeface="Arial"/>
              <a:cs typeface="Arial"/>
              <a:sym typeface="Arial"/>
            </a:endParaRPr>
          </a:p>
        </p:txBody>
      </p:sp>
      <p:sp>
        <p:nvSpPr>
          <p:cNvPr id="308" name="Google Shape;308;p15"/>
          <p:cNvSpPr txBox="1"/>
          <p:nvPr/>
        </p:nvSpPr>
        <p:spPr>
          <a:xfrm>
            <a:off x="3654050" y="1724732"/>
            <a:ext cx="101822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accent1"/>
                </a:solidFill>
                <a:latin typeface="Arial"/>
                <a:ea typeface="Arial"/>
                <a:cs typeface="Arial"/>
                <a:sym typeface="Arial"/>
              </a:rPr>
              <a:t>2023 Oct</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6"/>
          <p:cNvSpPr txBox="1"/>
          <p:nvPr>
            <p:ph idx="1" type="body"/>
          </p:nvPr>
        </p:nvSpPr>
        <p:spPr>
          <a:xfrm>
            <a:off x="348300" y="1097564"/>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The AI/ML white paper will continue to be updated, since the AI/ML technologies and services are progressing day by day.  The format of the document might be changed into Wiki or Git style to make the update easier.   </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solidFill>
                  <a:srgbClr val="33445F"/>
                </a:solidFill>
              </a:rPr>
              <a:t>The initiative will contribute to the capacity buildings with and/or through EOTEC DevNET etc..</a:t>
            </a:r>
            <a:endParaRPr/>
          </a:p>
        </p:txBody>
      </p:sp>
      <p:sp>
        <p:nvSpPr>
          <p:cNvPr id="314" name="Google Shape;314;p16"/>
          <p:cNvSpPr txBox="1"/>
          <p:nvPr>
            <p:ph type="title"/>
          </p:nvPr>
        </p:nvSpPr>
        <p:spPr>
          <a:xfrm>
            <a:off x="405516" y="175939"/>
            <a:ext cx="9157395"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Future Vision</a:t>
            </a:r>
            <a:endParaRPr>
              <a:latin typeface="Montserrat"/>
              <a:ea typeface="Montserrat"/>
              <a:cs typeface="Montserrat"/>
              <a:sym typeface="Montserrat"/>
            </a:endParaRPr>
          </a:p>
        </p:txBody>
      </p:sp>
      <p:pic>
        <p:nvPicPr>
          <p:cNvPr id="315" name="Google Shape;315;p16"/>
          <p:cNvPicPr preferRelativeResize="0"/>
          <p:nvPr/>
        </p:nvPicPr>
        <p:blipFill rotWithShape="1">
          <a:blip r:embed="rId3">
            <a:alphaModFix/>
          </a:blip>
          <a:srcRect b="0" l="0" r="0" t="0"/>
          <a:stretch/>
        </p:blipFill>
        <p:spPr>
          <a:xfrm>
            <a:off x="3517788" y="3877462"/>
            <a:ext cx="5333249" cy="25200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txBox="1"/>
          <p:nvPr>
            <p:ph idx="1" type="body"/>
          </p:nvPr>
        </p:nvSpPr>
        <p:spPr>
          <a:xfrm>
            <a:off x="348300" y="1363225"/>
            <a:ext cx="11495400" cy="4662900"/>
          </a:xfrm>
          <a:prstGeom prst="rect">
            <a:avLst/>
          </a:prstGeom>
          <a:noFill/>
          <a:ln>
            <a:noFill/>
          </a:ln>
        </p:spPr>
        <p:txBody>
          <a:bodyPr anchorCtr="0" anchor="ctr" bIns="45700" lIns="91425" spcFirstLastPara="1" rIns="91425" wrap="square" tIns="45700">
            <a:noAutofit/>
          </a:bodyPr>
          <a:lstStyle/>
          <a:p>
            <a:pPr indent="0" lvl="0" marL="50800" rtl="0" algn="ctr">
              <a:lnSpc>
                <a:spcPct val="115000"/>
              </a:lnSpc>
              <a:spcBef>
                <a:spcPts val="1000"/>
              </a:spcBef>
              <a:spcAft>
                <a:spcPts val="0"/>
              </a:spcAft>
              <a:buSzPts val="2800"/>
              <a:buNone/>
            </a:pPr>
            <a:r>
              <a:rPr b="1" i="1" lang="en-US" sz="4400">
                <a:solidFill>
                  <a:srgbClr val="33445F"/>
                </a:solidFill>
              </a:rPr>
              <a:t>Interoperability Framework</a:t>
            </a:r>
            <a:endParaRPr b="1" sz="4400">
              <a:solidFill>
                <a:srgbClr val="33445F"/>
              </a:solidFill>
            </a:endParaRPr>
          </a:p>
        </p:txBody>
      </p:sp>
      <p:sp>
        <p:nvSpPr>
          <p:cNvPr id="148" name="Google Shape;148;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400"/>
              <a:t>Interoperability Framework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7"/>
          <p:cNvSpPr txBox="1"/>
          <p:nvPr/>
        </p:nvSpPr>
        <p:spPr>
          <a:xfrm>
            <a:off x="236063" y="121003"/>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Presentation Summary</a:t>
            </a:r>
            <a:endParaRPr b="0" i="0" sz="1400" u="none" cap="none" strike="noStrike">
              <a:solidFill>
                <a:srgbClr val="000000"/>
              </a:solidFill>
              <a:latin typeface="Montserrat"/>
              <a:ea typeface="Montserrat"/>
              <a:cs typeface="Montserrat"/>
              <a:sym typeface="Montserrat"/>
            </a:endParaRPr>
          </a:p>
        </p:txBody>
      </p:sp>
      <p:sp>
        <p:nvSpPr>
          <p:cNvPr id="321" name="Google Shape;321;p17"/>
          <p:cNvSpPr txBox="1"/>
          <p:nvPr/>
        </p:nvSpPr>
        <p:spPr>
          <a:xfrm>
            <a:off x="357100" y="1619420"/>
            <a:ext cx="11112000" cy="2677616"/>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chemeClr val="dk1"/>
              </a:buClr>
              <a:buSzPts val="1600"/>
              <a:buFont typeface="Montserrat"/>
              <a:buChar char="❖"/>
            </a:pPr>
            <a:r>
              <a:rPr b="0" i="0" lang="en-US" sz="1600" u="none" cap="none" strike="noStrike">
                <a:solidFill>
                  <a:srgbClr val="33445F"/>
                </a:solidFill>
                <a:latin typeface="Montserrat"/>
                <a:ea typeface="Montserrat"/>
                <a:cs typeface="Montserrat"/>
                <a:sym typeface="Montserrat"/>
              </a:rPr>
              <a:t>WGISS has initiated AI/ML white paper initiative since 2023.  The initiative explores </a:t>
            </a:r>
            <a:r>
              <a:rPr b="1" i="0" lang="en-US" sz="1600" u="none" cap="none" strike="noStrike">
                <a:solidFill>
                  <a:srgbClr val="33445F"/>
                </a:solidFill>
                <a:latin typeface="Montserrat"/>
                <a:ea typeface="Montserrat"/>
                <a:cs typeface="Montserrat"/>
                <a:sym typeface="Montserrat"/>
              </a:rPr>
              <a:t>AI/ML use cases for the Earth observations </a:t>
            </a:r>
            <a:r>
              <a:rPr b="0" i="0" lang="en-US" sz="1600" u="none" cap="none" strike="noStrike">
                <a:solidFill>
                  <a:srgbClr val="33445F"/>
                </a:solidFill>
                <a:latin typeface="Montserrat"/>
                <a:ea typeface="Montserrat"/>
                <a:cs typeface="Montserrat"/>
                <a:sym typeface="Montserrat"/>
              </a:rPr>
              <a:t>and will summarize those into the AI/ML white paper by 2024 Q4 (</a:t>
            </a:r>
            <a:r>
              <a:rPr b="0" i="0" lang="en-US" sz="1600" u="none" cap="none" strike="noStrike">
                <a:solidFill>
                  <a:srgbClr val="33445F"/>
                </a:solidFill>
                <a:latin typeface="Arial"/>
                <a:ea typeface="Arial"/>
                <a:cs typeface="Arial"/>
                <a:sym typeface="Arial"/>
              </a:rPr>
              <a:t>DATA-23-01).</a:t>
            </a:r>
            <a:r>
              <a:rPr b="0" i="0" lang="en-US" sz="1600" u="none" cap="none" strike="noStrike">
                <a:solidFill>
                  <a:srgbClr val="33445F"/>
                </a:solidFill>
                <a:latin typeface="Montserrat"/>
                <a:ea typeface="Montserrat"/>
                <a:cs typeface="Montserrat"/>
                <a:sym typeface="Montserrat"/>
              </a:rPr>
              <a:t> </a:t>
            </a:r>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US" sz="1600" u="none" cap="none" strike="noStrike">
                <a:solidFill>
                  <a:srgbClr val="33445F"/>
                </a:solidFill>
                <a:latin typeface="Montserrat"/>
                <a:ea typeface="Montserrat"/>
                <a:cs typeface="Montserrat"/>
                <a:sym typeface="Montserrat"/>
              </a:rPr>
              <a:t>Main target of the white paper are expected to be application developers who try to develop AI/ML applications for the Earth observations but don’t have the experience.</a:t>
            </a:r>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US" sz="1600" u="none" cap="none" strike="noStrike">
                <a:solidFill>
                  <a:srgbClr val="33445F"/>
                </a:solidFill>
                <a:latin typeface="Montserrat"/>
                <a:ea typeface="Montserrat"/>
                <a:cs typeface="Montserrat"/>
                <a:sym typeface="Montserrat"/>
              </a:rPr>
              <a:t>The initiative will contribute to the capacity buildings with and/or through EOTEC DevNET etc.. in future.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8"/>
          <p:cNvSpPr txBox="1"/>
          <p:nvPr>
            <p:ph idx="1" type="body"/>
          </p:nvPr>
        </p:nvSpPr>
        <p:spPr>
          <a:xfrm>
            <a:off x="348300" y="1363225"/>
            <a:ext cx="11495400" cy="4662900"/>
          </a:xfrm>
          <a:prstGeom prst="rect">
            <a:avLst/>
          </a:prstGeom>
          <a:noFill/>
          <a:ln>
            <a:noFill/>
          </a:ln>
        </p:spPr>
        <p:txBody>
          <a:bodyPr anchorCtr="0" anchor="ctr" bIns="45700" lIns="91425" spcFirstLastPara="1" rIns="91425" wrap="square" tIns="45700">
            <a:noAutofit/>
          </a:bodyPr>
          <a:lstStyle/>
          <a:p>
            <a:pPr indent="0" lvl="0" marL="50800" rtl="0" algn="ctr">
              <a:lnSpc>
                <a:spcPct val="90000"/>
              </a:lnSpc>
              <a:spcBef>
                <a:spcPts val="1000"/>
              </a:spcBef>
              <a:spcAft>
                <a:spcPts val="0"/>
              </a:spcAft>
              <a:buSzPts val="2800"/>
              <a:buNone/>
            </a:pPr>
            <a:r>
              <a:rPr b="1" i="1" lang="en-US" sz="4400">
                <a:solidFill>
                  <a:srgbClr val="33445F"/>
                </a:solidFill>
              </a:rPr>
              <a:t>WGISS Vice Chair Nomination</a:t>
            </a:r>
            <a:endParaRPr b="1" sz="4400">
              <a:solidFill>
                <a:srgbClr val="33445F"/>
              </a:solidFill>
            </a:endParaRPr>
          </a:p>
        </p:txBody>
      </p:sp>
      <p:sp>
        <p:nvSpPr>
          <p:cNvPr id="327" name="Google Shape;327;p18"/>
          <p:cNvSpPr txBox="1"/>
          <p:nvPr>
            <p:ph type="title"/>
          </p:nvPr>
        </p:nvSpPr>
        <p:spPr>
          <a:xfrm>
            <a:off x="637686" y="175939"/>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WGISS Vice Chair Nomination</a:t>
            </a:r>
            <a:endParaRPr>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9"/>
          <p:cNvSpPr txBox="1"/>
          <p:nvPr/>
        </p:nvSpPr>
        <p:spPr>
          <a:xfrm>
            <a:off x="504521" y="147073"/>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0" i="0" lang="en-US" sz="4400" u="none" cap="none" strike="noStrike">
                <a:solidFill>
                  <a:schemeClr val="lt1"/>
                </a:solidFill>
                <a:latin typeface="Montserrat"/>
                <a:ea typeface="Montserrat"/>
                <a:cs typeface="Montserrat"/>
                <a:sym typeface="Montserrat"/>
              </a:rPr>
              <a:t>WGISS Vice Chair Nomination</a:t>
            </a:r>
            <a:endParaRPr b="0" i="0" sz="4400" u="none" cap="none" strike="noStrike">
              <a:solidFill>
                <a:schemeClr val="lt1"/>
              </a:solidFill>
              <a:latin typeface="Montserrat"/>
              <a:ea typeface="Montserrat"/>
              <a:cs typeface="Montserrat"/>
              <a:sym typeface="Montserrat"/>
            </a:endParaRPr>
          </a:p>
        </p:txBody>
      </p:sp>
      <p:sp>
        <p:nvSpPr>
          <p:cNvPr id="333" name="Google Shape;333;p19"/>
          <p:cNvSpPr txBox="1"/>
          <p:nvPr/>
        </p:nvSpPr>
        <p:spPr>
          <a:xfrm>
            <a:off x="504521" y="1399252"/>
            <a:ext cx="11329413" cy="3000781"/>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chemeClr val="dk1"/>
              </a:buClr>
              <a:buSzPts val="1600"/>
              <a:buFont typeface="Montserrat"/>
              <a:buChar char="❖"/>
            </a:pPr>
            <a:r>
              <a:rPr b="0" i="0" lang="en-US" sz="1800" u="none" cap="none" strike="noStrike">
                <a:solidFill>
                  <a:srgbClr val="33445F"/>
                </a:solidFill>
                <a:latin typeface="Montserrat"/>
                <a:ea typeface="Montserrat"/>
                <a:cs typeface="Montserrat"/>
                <a:sym typeface="Montserrat"/>
              </a:rPr>
              <a:t>ISRO proposed to nominate Dr. Nitant Dube, who is the group director of MOSDAC Research Group at Space Applications Center of ISRO (SAC-ISRO)</a:t>
            </a:r>
            <a:endParaRPr/>
          </a:p>
          <a:p>
            <a:pPr indent="-214311" lvl="0" marL="214311" marR="0" rtl="0" algn="l">
              <a:lnSpc>
                <a:spcPct val="150000"/>
              </a:lnSpc>
              <a:spcBef>
                <a:spcPts val="0"/>
              </a:spcBef>
              <a:spcAft>
                <a:spcPts val="0"/>
              </a:spcAft>
              <a:buClr>
                <a:schemeClr val="dk1"/>
              </a:buClr>
              <a:buSzPts val="1600"/>
              <a:buFont typeface="Montserrat"/>
              <a:buChar char="❖"/>
            </a:pPr>
            <a:r>
              <a:rPr b="0" i="0" lang="en-US" sz="1800" u="none" cap="none" strike="noStrike">
                <a:solidFill>
                  <a:srgbClr val="33445F"/>
                </a:solidFill>
                <a:latin typeface="Montserrat"/>
                <a:ea typeface="Montserrat"/>
                <a:cs typeface="Montserrat"/>
                <a:sym typeface="Montserrat"/>
              </a:rPr>
              <a:t> 30 years career at SAC-ISRO in design development and operationalization of Earth observation data processing systems, development of geospatial applications and Earth observation data life cycle management</a:t>
            </a:r>
            <a:endParaRPr/>
          </a:p>
          <a:p>
            <a:pPr indent="-214311" lvl="0" marL="214311" marR="0" rtl="0" algn="l">
              <a:lnSpc>
                <a:spcPct val="150000"/>
              </a:lnSpc>
              <a:spcBef>
                <a:spcPts val="0"/>
              </a:spcBef>
              <a:spcAft>
                <a:spcPts val="0"/>
              </a:spcAft>
              <a:buClr>
                <a:schemeClr val="dk1"/>
              </a:buClr>
              <a:buSzPts val="1600"/>
              <a:buFont typeface="Montserrat"/>
              <a:buChar char="❖"/>
            </a:pPr>
            <a:r>
              <a:rPr b="0" i="0" lang="en-US" sz="1800" u="none" cap="none" strike="noStrike">
                <a:solidFill>
                  <a:srgbClr val="33445F"/>
                </a:solidFill>
                <a:latin typeface="Montserrat"/>
                <a:ea typeface="Montserrat"/>
                <a:cs typeface="Montserrat"/>
                <a:sym typeface="Montserrat"/>
              </a:rPr>
              <a:t>Long term contributions for WGISS since 2012</a:t>
            </a:r>
            <a:endParaRPr/>
          </a:p>
          <a:p>
            <a:pPr indent="-214311" lvl="0" marL="214311" marR="0" rtl="0" algn="l">
              <a:lnSpc>
                <a:spcPct val="150000"/>
              </a:lnSpc>
              <a:spcBef>
                <a:spcPts val="0"/>
              </a:spcBef>
              <a:spcAft>
                <a:spcPts val="0"/>
              </a:spcAft>
              <a:buClr>
                <a:schemeClr val="dk1"/>
              </a:buClr>
              <a:buSzPts val="1600"/>
              <a:buFont typeface="Montserrat"/>
              <a:buChar char="❖"/>
            </a:pPr>
            <a:r>
              <a:rPr b="1" i="0" lang="en-US" sz="1800" u="none" cap="none" strike="noStrike">
                <a:solidFill>
                  <a:srgbClr val="33445F"/>
                </a:solidFill>
                <a:latin typeface="Montserrat"/>
                <a:ea typeface="Montserrat"/>
                <a:cs typeface="Montserrat"/>
                <a:sym typeface="Montserrat"/>
              </a:rPr>
              <a:t>WGISS requests endorsement of the proposed nomination.</a:t>
            </a:r>
            <a:endParaRPr/>
          </a:p>
        </p:txBody>
      </p:sp>
      <p:pic>
        <p:nvPicPr>
          <p:cNvPr descr="スーツを着た男性&#10;&#10;自動的に生成された説明" id="334" name="Google Shape;334;p19"/>
          <p:cNvPicPr preferRelativeResize="0"/>
          <p:nvPr/>
        </p:nvPicPr>
        <p:blipFill rotWithShape="1">
          <a:blip r:embed="rId3">
            <a:alphaModFix/>
          </a:blip>
          <a:srcRect b="0" l="0" r="0" t="0"/>
          <a:stretch/>
        </p:blipFill>
        <p:spPr>
          <a:xfrm>
            <a:off x="8779898" y="3429000"/>
            <a:ext cx="2573902" cy="29264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9a78884a23_4_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Background</a:t>
            </a:r>
            <a:endParaRPr/>
          </a:p>
        </p:txBody>
      </p:sp>
      <p:sp>
        <p:nvSpPr>
          <p:cNvPr id="154" name="Google Shape;154;g29a78884a23_4_6"/>
          <p:cNvSpPr txBox="1"/>
          <p:nvPr>
            <p:ph idx="1" type="body"/>
          </p:nvPr>
        </p:nvSpPr>
        <p:spPr>
          <a:xfrm>
            <a:off x="323850" y="1558925"/>
            <a:ext cx="11495088" cy="4662488"/>
          </a:xfrm>
          <a:prstGeom prst="rect">
            <a:avLst/>
          </a:prstGeom>
          <a:noFill/>
          <a:ln>
            <a:noFill/>
          </a:ln>
        </p:spPr>
        <p:txBody>
          <a:bodyPr anchorCtr="0" anchor="t" bIns="45700" lIns="91425" spcFirstLastPara="1" rIns="91425" wrap="square" tIns="45700">
            <a:noAutofit/>
          </a:bodyPr>
          <a:lstStyle/>
          <a:p>
            <a:pPr indent="-284163" lvl="0" marL="284163" rtl="0" algn="l">
              <a:lnSpc>
                <a:spcPct val="85000"/>
              </a:lnSpc>
              <a:spcBef>
                <a:spcPts val="600"/>
              </a:spcBef>
              <a:spcAft>
                <a:spcPts val="0"/>
              </a:spcAft>
              <a:buClr>
                <a:schemeClr val="dk1"/>
              </a:buClr>
              <a:buSzPts val="1500"/>
              <a:buFont typeface="Noto Sans Symbols"/>
              <a:buChar char="●"/>
            </a:pPr>
            <a:r>
              <a:rPr b="1" i="0" lang="en-US" sz="2000" u="none" cap="none" strike="noStrike">
                <a:solidFill>
                  <a:schemeClr val="dk1"/>
                </a:solidFill>
                <a:latin typeface="Arial"/>
                <a:ea typeface="Arial"/>
                <a:cs typeface="Arial"/>
                <a:sym typeface="Arial"/>
              </a:rPr>
              <a:t>Interoperability challenge discussed at 2022 CEOS Plenary</a:t>
            </a:r>
            <a:endParaRPr/>
          </a:p>
          <a:p>
            <a:pPr indent="-285750" lvl="1" marL="742950" marR="0" rtl="0" algn="l">
              <a:lnSpc>
                <a:spcPct val="85000"/>
              </a:lnSpc>
              <a:spcBef>
                <a:spcPts val="540"/>
              </a:spcBef>
              <a:spcAft>
                <a:spcPts val="0"/>
              </a:spcAft>
              <a:buClr>
                <a:srgbClr val="678090"/>
              </a:buClr>
              <a:buSzPts val="1260"/>
              <a:buFont typeface="Noto Sans Symbols"/>
              <a:buChar char="◆"/>
            </a:pPr>
            <a:r>
              <a:rPr b="0" i="0" lang="en-US" sz="1800" u="none" cap="none" strike="noStrike">
                <a:solidFill>
                  <a:schemeClr val="dk1"/>
                </a:solidFill>
                <a:latin typeface="Arial"/>
                <a:ea typeface="Arial"/>
                <a:cs typeface="Arial"/>
                <a:sym typeface="Arial"/>
              </a:rPr>
              <a:t>Development of a CEOS Interoperability </a:t>
            </a:r>
            <a:r>
              <a:rPr b="0" i="0" lang="en-US" sz="1800" u="none" cap="none" strike="noStrike">
                <a:solidFill>
                  <a:srgbClr val="19222F"/>
                </a:solidFill>
                <a:latin typeface="Arial"/>
                <a:ea typeface="Arial"/>
                <a:cs typeface="Arial"/>
                <a:sym typeface="Arial"/>
              </a:rPr>
              <a:t>Framework and Roadmap needed</a:t>
            </a:r>
            <a:endParaRPr/>
          </a:p>
          <a:p>
            <a:pPr indent="-285750" lvl="1" marL="742950" marR="0" rtl="0" algn="l">
              <a:lnSpc>
                <a:spcPct val="85000"/>
              </a:lnSpc>
              <a:spcBef>
                <a:spcPts val="540"/>
              </a:spcBef>
              <a:spcAft>
                <a:spcPts val="0"/>
              </a:spcAft>
              <a:buClr>
                <a:srgbClr val="678090"/>
              </a:buClr>
              <a:buSzPts val="1260"/>
              <a:buFont typeface="Noto Sans Symbols"/>
              <a:buChar char="◆"/>
            </a:pPr>
            <a:r>
              <a:rPr b="0" i="0" lang="en-US" sz="1800" u="none" cap="none" strike="noStrike">
                <a:solidFill>
                  <a:schemeClr val="dk1"/>
                </a:solidFill>
                <a:latin typeface="Arial"/>
                <a:ea typeface="Arial"/>
                <a:cs typeface="Arial"/>
                <a:sym typeface="Arial"/>
              </a:rPr>
              <a:t>Goal to consider </a:t>
            </a:r>
            <a:r>
              <a:rPr b="0" i="0" lang="en-US" sz="1800" u="none" cap="none" strike="noStrike">
                <a:solidFill>
                  <a:srgbClr val="19222F"/>
                </a:solidFill>
                <a:latin typeface="Arial"/>
                <a:ea typeface="Arial"/>
                <a:cs typeface="Arial"/>
                <a:sym typeface="Arial"/>
              </a:rPr>
              <a:t>Data and Service </a:t>
            </a:r>
            <a:r>
              <a:rPr b="0" i="0" lang="en-US" sz="1800" u="none" cap="none" strike="noStrike">
                <a:solidFill>
                  <a:schemeClr val="dk1"/>
                </a:solidFill>
                <a:latin typeface="Arial"/>
                <a:ea typeface="Arial"/>
                <a:cs typeface="Arial"/>
                <a:sym typeface="Arial"/>
              </a:rPr>
              <a:t>Interoperability</a:t>
            </a:r>
            <a:endParaRPr/>
          </a:p>
          <a:p>
            <a:pPr indent="-285750" lvl="1" marL="742950" marR="0" rtl="0" algn="l">
              <a:lnSpc>
                <a:spcPct val="85000"/>
              </a:lnSpc>
              <a:spcBef>
                <a:spcPts val="540"/>
              </a:spcBef>
              <a:spcAft>
                <a:spcPts val="0"/>
              </a:spcAft>
              <a:buClr>
                <a:srgbClr val="678090"/>
              </a:buClr>
              <a:buSzPts val="1260"/>
              <a:buFont typeface="Noto Sans Symbols"/>
              <a:buChar char="◆"/>
            </a:pPr>
            <a:r>
              <a:rPr b="0" i="0" lang="en-US" sz="1800" u="none" cap="none" strike="noStrike">
                <a:solidFill>
                  <a:srgbClr val="19222F"/>
                </a:solidFill>
                <a:latin typeface="Arial"/>
                <a:ea typeface="Arial"/>
                <a:cs typeface="Arial"/>
                <a:sym typeface="Arial"/>
              </a:rPr>
              <a:t>Assigned to WGISS w/ goal of building upon WGISS expertise and prior work</a:t>
            </a:r>
            <a:endParaRPr/>
          </a:p>
          <a:p>
            <a:pPr indent="-188913" lvl="0" marL="284163" rtl="0" algn="l">
              <a:lnSpc>
                <a:spcPct val="85000"/>
              </a:lnSpc>
              <a:spcBef>
                <a:spcPts val="600"/>
              </a:spcBef>
              <a:spcAft>
                <a:spcPts val="0"/>
              </a:spcAft>
              <a:buClr>
                <a:schemeClr val="dk1"/>
              </a:buClr>
              <a:buSzPts val="1500"/>
              <a:buFont typeface="Noto Sans Symbols"/>
              <a:buNone/>
            </a:pPr>
            <a:r>
              <a:t/>
            </a:r>
            <a:endParaRPr b="1" i="0" sz="2000" u="none" cap="none" strike="noStrike">
              <a:solidFill>
                <a:schemeClr val="dk1"/>
              </a:solidFill>
              <a:latin typeface="Arial"/>
              <a:ea typeface="Arial"/>
              <a:cs typeface="Arial"/>
              <a:sym typeface="Arial"/>
            </a:endParaRPr>
          </a:p>
          <a:p>
            <a:pPr indent="-284163" lvl="0" marL="284163" rtl="0" algn="l">
              <a:lnSpc>
                <a:spcPct val="85000"/>
              </a:lnSpc>
              <a:spcBef>
                <a:spcPts val="600"/>
              </a:spcBef>
              <a:spcAft>
                <a:spcPts val="0"/>
              </a:spcAft>
              <a:buClr>
                <a:schemeClr val="dk1"/>
              </a:buClr>
              <a:buSzPts val="1500"/>
              <a:buFont typeface="Noto Sans Symbols"/>
              <a:buChar char="●"/>
            </a:pPr>
            <a:r>
              <a:rPr b="1" i="0" lang="en-US" sz="2000" u="none" cap="none" strike="noStrike">
                <a:solidFill>
                  <a:schemeClr val="dk1"/>
                </a:solidFill>
                <a:latin typeface="Arial"/>
                <a:ea typeface="Arial"/>
                <a:cs typeface="Arial"/>
                <a:sym typeface="Arial"/>
              </a:rPr>
              <a:t>Reference Interoperability Definition(s):</a:t>
            </a:r>
            <a:endParaRPr b="1" i="0" sz="2400" u="none" cap="none" strike="noStrike">
              <a:solidFill>
                <a:schemeClr val="dk1"/>
              </a:solidFill>
              <a:latin typeface="Arial"/>
              <a:ea typeface="Arial"/>
              <a:cs typeface="Arial"/>
              <a:sym typeface="Arial"/>
            </a:endParaRPr>
          </a:p>
          <a:p>
            <a:pPr indent="-196850" lvl="1" marL="742950" marR="0" rtl="0" algn="l">
              <a:lnSpc>
                <a:spcPct val="85000"/>
              </a:lnSpc>
              <a:spcBef>
                <a:spcPts val="600"/>
              </a:spcBef>
              <a:spcAft>
                <a:spcPts val="0"/>
              </a:spcAft>
              <a:buClr>
                <a:srgbClr val="678090"/>
              </a:buClr>
              <a:buSzPts val="1400"/>
              <a:buFont typeface="Noto Sans Symbols"/>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500"/>
              <a:buFont typeface="Noto Sans Symbols"/>
              <a:buNone/>
            </a:pPr>
            <a:r>
              <a:rPr b="1" i="0" lang="en-US" sz="2000" u="none" cap="none" strike="noStrike">
                <a:solidFill>
                  <a:srgbClr val="000000"/>
                </a:solidFill>
                <a:latin typeface="Arial"/>
                <a:ea typeface="Arial"/>
                <a:cs typeface="Arial"/>
                <a:sym typeface="Arial"/>
              </a:rPr>
              <a:t>Interoperability</a:t>
            </a:r>
            <a:r>
              <a:rPr b="0" i="0" lang="en-US" sz="2000" u="none" cap="none" strike="noStrike">
                <a:solidFill>
                  <a:srgbClr val="000000"/>
                </a:solidFill>
                <a:latin typeface="Arial"/>
                <a:ea typeface="Arial"/>
                <a:cs typeface="Arial"/>
                <a:sym typeface="Arial"/>
              </a:rPr>
              <a:t> is the</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a:t>
            </a:r>
            <a:r>
              <a:rPr b="0" i="1" lang="en-US" sz="2000" u="none" cap="none" strike="noStrike">
                <a:solidFill>
                  <a:srgbClr val="000000"/>
                </a:solidFill>
                <a:latin typeface="Arial"/>
                <a:ea typeface="Arial"/>
                <a:cs typeface="Arial"/>
                <a:sym typeface="Arial"/>
              </a:rPr>
              <a:t>ability of two or more systems or components to </a:t>
            </a:r>
            <a:r>
              <a:rPr b="0" i="1" lang="en-US" sz="2000" u="none" cap="none" strike="noStrike">
                <a:solidFill>
                  <a:srgbClr val="19222F"/>
                </a:solidFill>
                <a:latin typeface="Arial"/>
                <a:ea typeface="Arial"/>
                <a:cs typeface="Arial"/>
                <a:sym typeface="Arial"/>
              </a:rPr>
              <a:t>exchange</a:t>
            </a:r>
            <a:r>
              <a:rPr b="0" i="1" lang="en-US" sz="2000" u="none" cap="none" strike="noStrike">
                <a:solidFill>
                  <a:srgbClr val="000000"/>
                </a:solidFill>
                <a:latin typeface="Arial"/>
                <a:ea typeface="Arial"/>
                <a:cs typeface="Arial"/>
                <a:sym typeface="Arial"/>
              </a:rPr>
              <a:t> information</a:t>
            </a:r>
            <a:br>
              <a:rPr b="0" i="1" lang="en-US" sz="2000" u="none" cap="none" strike="noStrike">
                <a:solidFill>
                  <a:srgbClr val="000000"/>
                </a:solidFill>
                <a:latin typeface="Arial"/>
                <a:ea typeface="Arial"/>
                <a:cs typeface="Arial"/>
                <a:sym typeface="Arial"/>
              </a:rPr>
            </a:br>
            <a:r>
              <a:rPr b="0" i="1" lang="en-US" sz="2000" u="none" cap="none" strike="noStrike">
                <a:solidFill>
                  <a:srgbClr val="000000"/>
                </a:solidFill>
                <a:latin typeface="Arial"/>
                <a:ea typeface="Arial"/>
                <a:cs typeface="Arial"/>
                <a:sym typeface="Arial"/>
              </a:rPr>
              <a:t> and to </a:t>
            </a:r>
            <a:r>
              <a:rPr b="0" i="1" lang="en-US" sz="2000" u="none" cap="none" strike="noStrike">
                <a:solidFill>
                  <a:srgbClr val="19222F"/>
                </a:solidFill>
                <a:latin typeface="Arial"/>
                <a:ea typeface="Arial"/>
                <a:cs typeface="Arial"/>
                <a:sym typeface="Arial"/>
              </a:rPr>
              <a:t>use</a:t>
            </a:r>
            <a:r>
              <a:rPr b="0" i="1" lang="en-US" sz="2000" u="none" cap="none" strike="noStrike">
                <a:solidFill>
                  <a:srgbClr val="000000"/>
                </a:solidFill>
                <a:latin typeface="Arial"/>
                <a:ea typeface="Arial"/>
                <a:cs typeface="Arial"/>
                <a:sym typeface="Arial"/>
              </a:rPr>
              <a:t> the information that has been exchanged</a:t>
            </a:r>
            <a:r>
              <a:rPr b="0" i="0" lang="en-US" sz="2000" u="none" cap="none" strike="noStrike">
                <a:solidFill>
                  <a:srgbClr val="000000"/>
                </a:solidFill>
                <a:latin typeface="Arial"/>
                <a:ea typeface="Arial"/>
                <a:cs typeface="Arial"/>
                <a:sym typeface="Arial"/>
              </a:rPr>
              <a:t>.”</a:t>
            </a:r>
            <a:endParaRPr b="1" i="0" sz="2400" u="none" cap="none" strike="noStrike">
              <a:solidFill>
                <a:schemeClr val="dk1"/>
              </a:solidFill>
              <a:latin typeface="Arial"/>
              <a:ea typeface="Arial"/>
              <a:cs typeface="Arial"/>
              <a:sym typeface="Arial"/>
            </a:endParaRPr>
          </a:p>
          <a:p>
            <a:pPr indent="0" lvl="0" marL="0" marR="0" rtl="0" algn="r">
              <a:lnSpc>
                <a:spcPct val="100000"/>
              </a:lnSpc>
              <a:spcBef>
                <a:spcPts val="599"/>
              </a:spcBef>
              <a:spcAft>
                <a:spcPts val="0"/>
              </a:spcAft>
              <a:buClr>
                <a:schemeClr val="dk1"/>
              </a:buClr>
              <a:buSzPts val="825"/>
              <a:buFont typeface="Noto Sans Symbols"/>
              <a:buNone/>
            </a:pPr>
            <a:r>
              <a:rPr b="0" i="0" lang="en-US" sz="1100" u="none" cap="none" strike="noStrike">
                <a:solidFill>
                  <a:srgbClr val="000000"/>
                </a:solidFill>
                <a:latin typeface="Arial"/>
                <a:ea typeface="Arial"/>
                <a:cs typeface="Arial"/>
                <a:sym typeface="Arial"/>
              </a:rPr>
              <a:t>ISO 25964 </a:t>
            </a:r>
            <a:r>
              <a:rPr b="0" i="1" lang="en-US" sz="1100" u="none" cap="none" strike="noStrike">
                <a:solidFill>
                  <a:srgbClr val="000000"/>
                </a:solidFill>
                <a:latin typeface="Arial"/>
                <a:ea typeface="Arial"/>
                <a:cs typeface="Arial"/>
                <a:sym typeface="Arial"/>
              </a:rPr>
              <a:t>Thesauri and Interoperability with other Vocabularies</a:t>
            </a:r>
            <a:r>
              <a:rPr b="0" i="0" lang="en-US" sz="1100" u="none" cap="none" strike="noStrike">
                <a:solidFill>
                  <a:srgbClr val="000000"/>
                </a:solidFill>
                <a:latin typeface="Arial"/>
                <a:ea typeface="Arial"/>
                <a:cs typeface="Arial"/>
                <a:sym typeface="Arial"/>
              </a:rPr>
              <a:t> (</a:t>
            </a:r>
            <a:r>
              <a:rPr b="0" i="0" lang="en-US" sz="1100" u="sng" cap="none" strike="noStrike">
                <a:solidFill>
                  <a:schemeClr val="hlink"/>
                </a:solidFill>
                <a:latin typeface="Arial"/>
                <a:ea typeface="Arial"/>
                <a:cs typeface="Arial"/>
                <a:sym typeface="Arial"/>
                <a:hlinkClick r:id="rId3"/>
              </a:rPr>
              <a:t>ISO 25964-2:2013</a:t>
            </a:r>
            <a:r>
              <a:rPr b="0" i="0" lang="en-US" sz="1100" u="none" cap="none" strike="noStrike">
                <a:solidFill>
                  <a:srgbClr val="000000"/>
                </a:solidFill>
                <a:latin typeface="Arial"/>
                <a:ea typeface="Arial"/>
                <a:cs typeface="Arial"/>
                <a:sym typeface="Arial"/>
              </a:rPr>
              <a:t>)</a:t>
            </a:r>
            <a:endParaRPr b="1" i="0" sz="2400" u="none" cap="none" strike="noStrike">
              <a:solidFill>
                <a:schemeClr val="dk1"/>
              </a:solidFill>
              <a:latin typeface="Arial"/>
              <a:ea typeface="Arial"/>
              <a:cs typeface="Arial"/>
              <a:sym typeface="Arial"/>
            </a:endParaRPr>
          </a:p>
          <a:p>
            <a:pPr indent="-196850" lvl="1" marL="742950" marR="0" rtl="0" algn="l">
              <a:lnSpc>
                <a:spcPct val="85000"/>
              </a:lnSpc>
              <a:spcBef>
                <a:spcPts val="600"/>
              </a:spcBef>
              <a:spcAft>
                <a:spcPts val="0"/>
              </a:spcAft>
              <a:buClr>
                <a:srgbClr val="678090"/>
              </a:buClr>
              <a:buSzPts val="1400"/>
              <a:buFont typeface="Noto Sans Symbols"/>
              <a:buNone/>
            </a:pPr>
            <a:r>
              <a:t/>
            </a:r>
            <a:endParaRPr b="0" i="0" sz="2000" u="none" cap="none" strike="noStrike">
              <a:solidFill>
                <a:schemeClr val="dk1"/>
              </a:solidFill>
              <a:latin typeface="Arial"/>
              <a:ea typeface="Arial"/>
              <a:cs typeface="Arial"/>
              <a:sym typeface="Arial"/>
            </a:endParaRPr>
          </a:p>
          <a:p>
            <a:pPr indent="0" lvl="1" marL="533400" marR="0" rtl="0" algn="ctr">
              <a:lnSpc>
                <a:spcPct val="85000"/>
              </a:lnSpc>
              <a:spcBef>
                <a:spcPts val="600"/>
              </a:spcBef>
              <a:spcAft>
                <a:spcPts val="0"/>
              </a:spcAft>
              <a:buClr>
                <a:srgbClr val="678090"/>
              </a:buClr>
              <a:buSzPts val="1400"/>
              <a:buFont typeface="Noto Sans Symbols"/>
              <a:buNone/>
            </a:pPr>
            <a:r>
              <a:rPr b="0" i="0" lang="en-US" sz="2000" u="none" cap="none" strike="noStrike">
                <a:solidFill>
                  <a:schemeClr val="dk1"/>
                </a:solidFill>
                <a:latin typeface="Arial"/>
                <a:ea typeface="Arial"/>
                <a:cs typeface="Arial"/>
                <a:sym typeface="Arial"/>
              </a:rPr>
              <a:t>F.A.I.R. </a:t>
            </a:r>
            <a:r>
              <a:rPr b="1" i="0" lang="en-US" sz="2000" u="none" cap="none" strike="noStrike">
                <a:solidFill>
                  <a:schemeClr val="dk1"/>
                </a:solidFill>
                <a:latin typeface="Arial"/>
                <a:ea typeface="Arial"/>
                <a:cs typeface="Arial"/>
                <a:sym typeface="Arial"/>
              </a:rPr>
              <a:t>Interoperability</a:t>
            </a:r>
            <a:r>
              <a:rPr b="0" i="0" lang="en-US" sz="2000" u="none" cap="none" strike="noStrike">
                <a:solidFill>
                  <a:schemeClr val="dk1"/>
                </a:solidFill>
                <a:latin typeface="Arial"/>
                <a:ea typeface="Arial"/>
                <a:cs typeface="Arial"/>
                <a:sym typeface="Arial"/>
              </a:rPr>
              <a:t>:  </a:t>
            </a:r>
            <a:r>
              <a:rPr b="0" i="1" lang="en-US" sz="2000" u="none" cap="none" strike="noStrike">
                <a:solidFill>
                  <a:schemeClr val="dk1"/>
                </a:solidFill>
                <a:latin typeface="Arial"/>
                <a:ea typeface="Arial"/>
                <a:cs typeface="Arial"/>
                <a:sym typeface="Arial"/>
              </a:rPr>
              <a:t>Data is interoperable when it can be </a:t>
            </a:r>
            <a:r>
              <a:rPr b="0" i="1" lang="en-US" sz="2000" u="none" cap="none" strike="noStrike">
                <a:solidFill>
                  <a:srgbClr val="19222F"/>
                </a:solidFill>
                <a:latin typeface="Arial"/>
                <a:ea typeface="Arial"/>
                <a:cs typeface="Arial"/>
                <a:sym typeface="Arial"/>
              </a:rPr>
              <a:t>integrated</a:t>
            </a:r>
            <a:r>
              <a:rPr b="0" i="1" lang="en-US" sz="2000" u="none" cap="none" strike="noStrike">
                <a:solidFill>
                  <a:schemeClr val="dk1"/>
                </a:solidFill>
                <a:latin typeface="Arial"/>
                <a:ea typeface="Arial"/>
                <a:cs typeface="Arial"/>
                <a:sym typeface="Arial"/>
              </a:rPr>
              <a:t> with other data and systems to leverage </a:t>
            </a:r>
            <a:r>
              <a:rPr b="0" i="1" lang="en-US" sz="2000" u="none" cap="none" strike="noStrike">
                <a:solidFill>
                  <a:srgbClr val="19222F"/>
                </a:solidFill>
                <a:latin typeface="Arial"/>
                <a:ea typeface="Arial"/>
                <a:cs typeface="Arial"/>
                <a:sym typeface="Arial"/>
              </a:rPr>
              <a:t>open standards and specifications</a:t>
            </a:r>
            <a:r>
              <a:rPr b="0" i="1" lang="en-US" sz="2000" u="none" cap="none" strike="noStrike">
                <a:solidFill>
                  <a:schemeClr val="dk1"/>
                </a:solidFill>
                <a:latin typeface="Arial"/>
                <a:ea typeface="Arial"/>
                <a:cs typeface="Arial"/>
                <a:sym typeface="Arial"/>
              </a:rPr>
              <a:t>.</a:t>
            </a:r>
            <a:endParaRPr/>
          </a:p>
          <a:p>
            <a:pPr indent="0" lvl="1" marL="533400" marR="0" rtl="0" algn="r">
              <a:lnSpc>
                <a:spcPct val="85000"/>
              </a:lnSpc>
              <a:spcBef>
                <a:spcPts val="330"/>
              </a:spcBef>
              <a:spcAft>
                <a:spcPts val="0"/>
              </a:spcAft>
              <a:buClr>
                <a:srgbClr val="678090"/>
              </a:buClr>
              <a:buSzPts val="770"/>
              <a:buFont typeface="Noto Sans Symbols"/>
              <a:buNone/>
            </a:pPr>
            <a:r>
              <a:rPr b="0" i="1" lang="en-US" sz="1100" u="sng" cap="none" strike="noStrike">
                <a:solidFill>
                  <a:schemeClr val="hlink"/>
                </a:solidFill>
                <a:latin typeface="Arial"/>
                <a:ea typeface="Arial"/>
                <a:cs typeface="Arial"/>
                <a:sym typeface="Arial"/>
                <a:hlinkClick r:id="rId4"/>
              </a:rPr>
              <a:t>The FAIR Guiding Principles for scientific data management and stewardship | Scientific Data (nature.com)</a:t>
            </a:r>
            <a:endParaRPr b="0" i="1" sz="1100" u="none" cap="none" strike="noStrike">
              <a:solidFill>
                <a:srgbClr val="19222F"/>
              </a:solidFill>
              <a:latin typeface="Arial"/>
              <a:ea typeface="Arial"/>
              <a:cs typeface="Arial"/>
              <a:sym typeface="Arial"/>
            </a:endParaRPr>
          </a:p>
          <a:p>
            <a:pPr indent="0" lvl="1" marL="533400" marR="0" rtl="0" algn="r">
              <a:lnSpc>
                <a:spcPct val="85000"/>
              </a:lnSpc>
              <a:spcBef>
                <a:spcPts val="330"/>
              </a:spcBef>
              <a:spcAft>
                <a:spcPts val="0"/>
              </a:spcAft>
              <a:buClr>
                <a:srgbClr val="678090"/>
              </a:buClr>
              <a:buSzPts val="770"/>
              <a:buFont typeface="Noto Sans Symbols"/>
              <a:buNone/>
            </a:pPr>
            <a:r>
              <a:t/>
            </a:r>
            <a:endParaRPr b="0" i="1" sz="1100" u="none" cap="none" strike="noStrike">
              <a:solidFill>
                <a:srgbClr val="19222F"/>
              </a:solidFill>
              <a:latin typeface="Arial"/>
              <a:ea typeface="Arial"/>
              <a:cs typeface="Arial"/>
              <a:sym typeface="Arial"/>
            </a:endParaRPr>
          </a:p>
          <a:p>
            <a:pPr indent="0" lvl="1" marL="533400" marR="0" rtl="0" algn="r">
              <a:lnSpc>
                <a:spcPct val="85000"/>
              </a:lnSpc>
              <a:spcBef>
                <a:spcPts val="330"/>
              </a:spcBef>
              <a:spcAft>
                <a:spcPts val="0"/>
              </a:spcAft>
              <a:buClr>
                <a:srgbClr val="678090"/>
              </a:buClr>
              <a:buSzPts val="770"/>
              <a:buFont typeface="Noto Sans Symbols"/>
              <a:buNone/>
            </a:pPr>
            <a:r>
              <a:t/>
            </a:r>
            <a:endParaRPr b="0" i="1" sz="1100" u="none" cap="none" strike="noStrike">
              <a:solidFill>
                <a:schemeClr val="dk1"/>
              </a:solidFill>
              <a:latin typeface="Arial"/>
              <a:ea typeface="Arial"/>
              <a:cs typeface="Arial"/>
              <a:sym typeface="Arial"/>
            </a:endParaRPr>
          </a:p>
        </p:txBody>
      </p:sp>
      <p:pic>
        <p:nvPicPr>
          <p:cNvPr id="155" name="Google Shape;155;g29a78884a23_4_6"/>
          <p:cNvPicPr preferRelativeResize="0"/>
          <p:nvPr/>
        </p:nvPicPr>
        <p:blipFill rotWithShape="1">
          <a:blip r:embed="rId5">
            <a:alphaModFix/>
          </a:blip>
          <a:srcRect b="0" l="0" r="0" t="0"/>
          <a:stretch/>
        </p:blipFill>
        <p:spPr>
          <a:xfrm>
            <a:off x="9287838" y="1558925"/>
            <a:ext cx="2531100" cy="18219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9a78884a23_4_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Framework Collaboration</a:t>
            </a:r>
            <a:endParaRPr/>
          </a:p>
        </p:txBody>
      </p:sp>
      <p:grpSp>
        <p:nvGrpSpPr>
          <p:cNvPr id="161" name="Google Shape;161;g29a78884a23_4_12"/>
          <p:cNvGrpSpPr/>
          <p:nvPr/>
        </p:nvGrpSpPr>
        <p:grpSpPr>
          <a:xfrm>
            <a:off x="1773320" y="1571945"/>
            <a:ext cx="8257248" cy="4305358"/>
            <a:chOff x="478776" y="0"/>
            <a:chExt cx="8257248" cy="4305358"/>
          </a:xfrm>
        </p:grpSpPr>
        <p:sp>
          <p:nvSpPr>
            <p:cNvPr id="162" name="Google Shape;162;g29a78884a23_4_12"/>
            <p:cNvSpPr/>
            <p:nvPr/>
          </p:nvSpPr>
          <p:spPr>
            <a:xfrm>
              <a:off x="3166147" y="1471558"/>
              <a:ext cx="1557316" cy="1337244"/>
            </a:xfrm>
            <a:prstGeom prst="hexagon">
              <a:avLst>
                <a:gd fmla="val 25000" name="adj"/>
                <a:gd fmla="val 115470" name="vf"/>
              </a:avLst>
            </a:prstGeom>
            <a:solidFill>
              <a:srgbClr val="19222F"/>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9a78884a23_4_12"/>
            <p:cNvSpPr txBox="1"/>
            <p:nvPr/>
          </p:nvSpPr>
          <p:spPr>
            <a:xfrm>
              <a:off x="3407360" y="1678684"/>
              <a:ext cx="1074890" cy="922992"/>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CEOS ARD OG</a:t>
              </a:r>
              <a:endParaRPr/>
            </a:p>
          </p:txBody>
        </p:sp>
        <p:sp>
          <p:nvSpPr>
            <p:cNvPr id="164" name="Google Shape;164;g29a78884a23_4_12"/>
            <p:cNvSpPr/>
            <p:nvPr/>
          </p:nvSpPr>
          <p:spPr>
            <a:xfrm>
              <a:off x="1856085" y="2819579"/>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9a78884a23_4_12"/>
            <p:cNvSpPr/>
            <p:nvPr/>
          </p:nvSpPr>
          <p:spPr>
            <a:xfrm>
              <a:off x="478776" y="1482335"/>
              <a:ext cx="1557316" cy="1337244"/>
            </a:xfrm>
            <a:prstGeom prst="hexagon">
              <a:avLst>
                <a:gd fmla="val 25000" name="adj"/>
                <a:gd fmla="val 115470" name="vf"/>
              </a:avLst>
            </a:prstGeom>
            <a:blipFill rotWithShape="1">
              <a:blip r:embed="rId3">
                <a:alphaModFix/>
              </a:blip>
              <a:stretch>
                <a:fillRect b="-11997" l="0" r="0" t="-11999"/>
              </a:stretch>
            </a:blip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9a78884a23_4_12"/>
            <p:cNvSpPr/>
            <p:nvPr/>
          </p:nvSpPr>
          <p:spPr>
            <a:xfrm>
              <a:off x="1545613" y="2642198"/>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9a78884a23_4_12"/>
            <p:cNvSpPr/>
            <p:nvPr/>
          </p:nvSpPr>
          <p:spPr>
            <a:xfrm>
              <a:off x="1833725" y="759276"/>
              <a:ext cx="1557316" cy="1337244"/>
            </a:xfrm>
            <a:prstGeom prst="hexagon">
              <a:avLst>
                <a:gd fmla="val 25000" name="adj"/>
                <a:gd fmla="val 115470" name="vf"/>
              </a:avLst>
            </a:prstGeom>
            <a:solidFill>
              <a:srgbClr val="19222F"/>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9a78884a23_4_12"/>
            <p:cNvSpPr txBox="1"/>
            <p:nvPr/>
          </p:nvSpPr>
          <p:spPr>
            <a:xfrm>
              <a:off x="2074938" y="966402"/>
              <a:ext cx="1074890" cy="922992"/>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CEOS WGISS</a:t>
              </a:r>
              <a:endParaRPr/>
            </a:p>
          </p:txBody>
        </p:sp>
        <p:sp>
          <p:nvSpPr>
            <p:cNvPr id="169" name="Google Shape;169;g29a78884a23_4_12"/>
            <p:cNvSpPr/>
            <p:nvPr/>
          </p:nvSpPr>
          <p:spPr>
            <a:xfrm>
              <a:off x="4230870" y="2634879"/>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9a78884a23_4_12"/>
            <p:cNvSpPr/>
            <p:nvPr/>
          </p:nvSpPr>
          <p:spPr>
            <a:xfrm>
              <a:off x="4498405" y="2218982"/>
              <a:ext cx="1557316" cy="1337244"/>
            </a:xfrm>
            <a:prstGeom prst="hexagon">
              <a:avLst>
                <a:gd fmla="val 25000" name="adj"/>
                <a:gd fmla="val 115470" name="vf"/>
              </a:avLst>
            </a:prstGeom>
            <a:blipFill rotWithShape="1">
              <a:blip r:embed="rId3">
                <a:alphaModFix/>
              </a:blip>
              <a:stretch>
                <a:fillRect b="-11997" l="0" r="0" t="-11999"/>
              </a:stretch>
            </a:blip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9a78884a23_4_12"/>
            <p:cNvSpPr/>
            <p:nvPr/>
          </p:nvSpPr>
          <p:spPr>
            <a:xfrm>
              <a:off x="4536388" y="2813982"/>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9a78884a23_4_12"/>
            <p:cNvSpPr/>
            <p:nvPr/>
          </p:nvSpPr>
          <p:spPr>
            <a:xfrm>
              <a:off x="1829206" y="2192185"/>
              <a:ext cx="1557316" cy="1337244"/>
            </a:xfrm>
            <a:prstGeom prst="hexagon">
              <a:avLst>
                <a:gd fmla="val 25000" name="adj"/>
                <a:gd fmla="val 115470" name="vf"/>
              </a:avLst>
            </a:prstGeom>
            <a:solidFill>
              <a:srgbClr val="19222F"/>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9a78884a23_4_12"/>
            <p:cNvSpPr txBox="1"/>
            <p:nvPr/>
          </p:nvSpPr>
          <p:spPr>
            <a:xfrm>
              <a:off x="2070419" y="2399311"/>
              <a:ext cx="1074890" cy="922992"/>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CEOS WGCV</a:t>
              </a:r>
              <a:endParaRPr/>
            </a:p>
          </p:txBody>
        </p:sp>
        <p:sp>
          <p:nvSpPr>
            <p:cNvPr id="174" name="Google Shape;174;g29a78884a23_4_12"/>
            <p:cNvSpPr/>
            <p:nvPr/>
          </p:nvSpPr>
          <p:spPr>
            <a:xfrm>
              <a:off x="2885764" y="768937"/>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9a78884a23_4_12"/>
            <p:cNvSpPr/>
            <p:nvPr/>
          </p:nvSpPr>
          <p:spPr>
            <a:xfrm>
              <a:off x="3159079" y="0"/>
              <a:ext cx="1557316" cy="1337244"/>
            </a:xfrm>
            <a:prstGeom prst="hexagon">
              <a:avLst>
                <a:gd fmla="val 25000" name="adj"/>
                <a:gd fmla="val 115470" name="vf"/>
              </a:avLst>
            </a:prstGeom>
            <a:blipFill rotWithShape="1">
              <a:blip r:embed="rId3">
                <a:alphaModFix/>
              </a:blip>
              <a:stretch>
                <a:fillRect b="-11997" l="0" r="0" t="-11999"/>
              </a:stretch>
            </a:blip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9a78884a23_4_12"/>
            <p:cNvSpPr/>
            <p:nvPr/>
          </p:nvSpPr>
          <p:spPr>
            <a:xfrm>
              <a:off x="3202843" y="592417"/>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9a78884a23_4_12"/>
            <p:cNvSpPr/>
            <p:nvPr/>
          </p:nvSpPr>
          <p:spPr>
            <a:xfrm>
              <a:off x="4498405" y="740521"/>
              <a:ext cx="1557316" cy="1337244"/>
            </a:xfrm>
            <a:prstGeom prst="hexagon">
              <a:avLst>
                <a:gd fmla="val 25000" name="adj"/>
                <a:gd fmla="val 115470" name="vf"/>
              </a:avLst>
            </a:prstGeom>
            <a:solidFill>
              <a:srgbClr val="19222F"/>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9a78884a23_4_12"/>
            <p:cNvSpPr txBox="1"/>
            <p:nvPr/>
          </p:nvSpPr>
          <p:spPr>
            <a:xfrm>
              <a:off x="4739618" y="947647"/>
              <a:ext cx="1074890" cy="922992"/>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CEOS SEO</a:t>
              </a:r>
              <a:endParaRPr/>
            </a:p>
          </p:txBody>
        </p:sp>
        <p:sp>
          <p:nvSpPr>
            <p:cNvPr id="179" name="Google Shape;179;g29a78884a23_4_12"/>
            <p:cNvSpPr/>
            <p:nvPr/>
          </p:nvSpPr>
          <p:spPr>
            <a:xfrm>
              <a:off x="5845988" y="1332939"/>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9a78884a23_4_12"/>
            <p:cNvSpPr/>
            <p:nvPr/>
          </p:nvSpPr>
          <p:spPr>
            <a:xfrm>
              <a:off x="5838556" y="1492237"/>
              <a:ext cx="1557316" cy="1337244"/>
            </a:xfrm>
            <a:prstGeom prst="hexagon">
              <a:avLst>
                <a:gd fmla="val 25000" name="adj"/>
                <a:gd fmla="val 115470" name="vf"/>
              </a:avLst>
            </a:prstGeom>
            <a:blipFill rotWithShape="1">
              <a:blip r:embed="rId4">
                <a:alphaModFix/>
              </a:blip>
              <a:stretch>
                <a:fillRect b="0" l="0" r="0" t="0"/>
              </a:stretch>
            </a:blip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9a78884a23_4_12"/>
            <p:cNvSpPr/>
            <p:nvPr/>
          </p:nvSpPr>
          <p:spPr>
            <a:xfrm>
              <a:off x="6142423" y="1516347"/>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9a78884a23_4_12"/>
            <p:cNvSpPr/>
            <p:nvPr/>
          </p:nvSpPr>
          <p:spPr>
            <a:xfrm>
              <a:off x="5838556" y="14207"/>
              <a:ext cx="1557316" cy="1337244"/>
            </a:xfrm>
            <a:prstGeom prst="hexagon">
              <a:avLst>
                <a:gd fmla="val 25000" name="adj"/>
                <a:gd fmla="val 115470" name="vf"/>
              </a:avLst>
            </a:prstGeom>
            <a:blipFill rotWithShape="1">
              <a:blip r:embed="rId5">
                <a:alphaModFix/>
              </a:blip>
              <a:stretch>
                <a:fillRect b="0" l="-7998" r="-7999" t="0"/>
              </a:stretch>
            </a:blip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9a78884a23_4_12"/>
            <p:cNvSpPr txBox="1"/>
            <p:nvPr/>
          </p:nvSpPr>
          <p:spPr>
            <a:xfrm>
              <a:off x="6079769" y="221333"/>
              <a:ext cx="1074890" cy="922992"/>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184" name="Google Shape;184;g29a78884a23_4_12"/>
            <p:cNvSpPr/>
            <p:nvPr/>
          </p:nvSpPr>
          <p:spPr>
            <a:xfrm>
              <a:off x="7186139" y="613513"/>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9a78884a23_4_12"/>
            <p:cNvSpPr/>
            <p:nvPr/>
          </p:nvSpPr>
          <p:spPr>
            <a:xfrm>
              <a:off x="7178708" y="760326"/>
              <a:ext cx="1557316" cy="1337244"/>
            </a:xfrm>
            <a:prstGeom prst="hexagon">
              <a:avLst>
                <a:gd fmla="val 25000" name="adj"/>
                <a:gd fmla="val 115470" name="vf"/>
              </a:avLst>
            </a:prstGeom>
            <a:blipFill rotWithShape="1">
              <a:blip r:embed="rId6">
                <a:alphaModFix/>
              </a:blip>
              <a:stretch>
                <a:fillRect b="0" l="0" r="0" t="0"/>
              </a:stretch>
            </a:blip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9a78884a23_4_12"/>
            <p:cNvSpPr/>
            <p:nvPr/>
          </p:nvSpPr>
          <p:spPr>
            <a:xfrm>
              <a:off x="7489180" y="790033"/>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9a78884a23_4_12"/>
            <p:cNvSpPr/>
            <p:nvPr/>
          </p:nvSpPr>
          <p:spPr>
            <a:xfrm>
              <a:off x="7178708" y="2236203"/>
              <a:ext cx="1557316" cy="1337244"/>
            </a:xfrm>
            <a:prstGeom prst="hexagon">
              <a:avLst>
                <a:gd fmla="val 25000" name="adj"/>
                <a:gd fmla="val 115470" name="vf"/>
              </a:avLst>
            </a:prstGeom>
            <a:solidFill>
              <a:srgbClr val="7F7F7F"/>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9a78884a23_4_12"/>
            <p:cNvSpPr txBox="1"/>
            <p:nvPr/>
          </p:nvSpPr>
          <p:spPr>
            <a:xfrm>
              <a:off x="7419921" y="2443329"/>
              <a:ext cx="1074890" cy="922992"/>
            </a:xfrm>
            <a:prstGeom prst="rect">
              <a:avLst/>
            </a:prstGeom>
            <a:noFill/>
            <a:ln>
              <a:noFill/>
            </a:ln>
          </p:spPr>
          <p:txBody>
            <a:bodyPr anchorCtr="0" anchor="ctr" bIns="26650" lIns="0" spcFirstLastPara="1" rIns="0" wrap="square" tIns="266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Other WG/VC</a:t>
              </a:r>
              <a:endParaRPr/>
            </a:p>
          </p:txBody>
        </p:sp>
        <p:sp>
          <p:nvSpPr>
            <p:cNvPr id="189" name="Google Shape;189;g29a78884a23_4_12"/>
            <p:cNvSpPr/>
            <p:nvPr/>
          </p:nvSpPr>
          <p:spPr>
            <a:xfrm>
              <a:off x="7487529" y="3407261"/>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9a78884a23_4_12"/>
            <p:cNvSpPr/>
            <p:nvPr/>
          </p:nvSpPr>
          <p:spPr>
            <a:xfrm>
              <a:off x="5838556" y="2968114"/>
              <a:ext cx="1557316" cy="1337244"/>
            </a:xfrm>
            <a:prstGeom prst="hexagon">
              <a:avLst>
                <a:gd fmla="val 25000" name="adj"/>
                <a:gd fmla="val 115470" name="vf"/>
              </a:avLst>
            </a:prstGeom>
            <a:blipFill rotWithShape="1">
              <a:blip r:embed="rId7">
                <a:alphaModFix/>
              </a:blip>
              <a:stretch>
                <a:fillRect b="0" l="0" r="0" t="0"/>
              </a:stretch>
            </a:blip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9a78884a23_4_12"/>
            <p:cNvSpPr/>
            <p:nvPr/>
          </p:nvSpPr>
          <p:spPr>
            <a:xfrm>
              <a:off x="7198525" y="3554934"/>
              <a:ext cx="181659" cy="156715"/>
            </a:xfrm>
            <a:prstGeom prst="hexagon">
              <a:avLst>
                <a:gd fmla="val 25000" name="adj"/>
                <a:gd fmla="val 115470" name="vf"/>
              </a:avLst>
            </a:prstGeom>
            <a:solidFill>
              <a:schemeClr val="lt1"/>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g29a78884a23_4_12"/>
          <p:cNvSpPr txBox="1"/>
          <p:nvPr/>
        </p:nvSpPr>
        <p:spPr>
          <a:xfrm>
            <a:off x="318498" y="1448655"/>
            <a:ext cx="394210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000000"/>
                </a:solidFill>
                <a:latin typeface="Arial"/>
                <a:ea typeface="Arial"/>
                <a:cs typeface="Arial"/>
                <a:sym typeface="Arial"/>
              </a:rPr>
              <a:t>WGISS Re-initiated the </a:t>
            </a:r>
            <a:endParaRPr/>
          </a:p>
          <a:p>
            <a:pPr indent="0" lvl="0" marL="0" marR="0" rtl="0" algn="l">
              <a:lnSpc>
                <a:spcPct val="100000"/>
              </a:lnSpc>
              <a:spcBef>
                <a:spcPts val="0"/>
              </a:spcBef>
              <a:spcAft>
                <a:spcPts val="0"/>
              </a:spcAft>
              <a:buNone/>
            </a:pPr>
            <a:r>
              <a:rPr b="1" i="1" lang="en-US" sz="1400" u="none" cap="none" strike="noStrike">
                <a:solidFill>
                  <a:srgbClr val="000000"/>
                </a:solidFill>
                <a:latin typeface="Arial"/>
                <a:ea typeface="Arial"/>
                <a:cs typeface="Arial"/>
                <a:sym typeface="Arial"/>
              </a:rPr>
              <a:t>Data Interoperability and Use Interest Group</a:t>
            </a:r>
            <a:endParaRPr/>
          </a:p>
        </p:txBody>
      </p:sp>
      <p:sp>
        <p:nvSpPr>
          <p:cNvPr id="193" name="Google Shape;193;g29a78884a23_4_12"/>
          <p:cNvSpPr txBox="1"/>
          <p:nvPr/>
        </p:nvSpPr>
        <p:spPr>
          <a:xfrm>
            <a:off x="318498" y="5385392"/>
            <a:ext cx="46249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000000"/>
                </a:solidFill>
                <a:latin typeface="Arial"/>
                <a:ea typeface="Arial"/>
                <a:cs typeface="Arial"/>
                <a:sym typeface="Arial"/>
              </a:rPr>
              <a:t>The WGISS Interoperability Group has </a:t>
            </a:r>
            <a:endParaRPr/>
          </a:p>
          <a:p>
            <a:pPr indent="0" lvl="0" marL="0" marR="0" rtl="0" algn="l">
              <a:lnSpc>
                <a:spcPct val="100000"/>
              </a:lnSpc>
              <a:spcBef>
                <a:spcPts val="0"/>
              </a:spcBef>
              <a:spcAft>
                <a:spcPts val="0"/>
              </a:spcAft>
              <a:buNone/>
            </a:pPr>
            <a:r>
              <a:rPr b="1" i="1" lang="en-US" sz="1400" u="none" cap="none" strike="noStrike">
                <a:solidFill>
                  <a:srgbClr val="000000"/>
                </a:solidFill>
                <a:latin typeface="Arial"/>
                <a:ea typeface="Arial"/>
                <a:cs typeface="Arial"/>
                <a:sym typeface="Arial"/>
              </a:rPr>
              <a:t>participation from approximately 45 CEOS members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9a78884a23_4_49"/>
          <p:cNvSpPr txBox="1"/>
          <p:nvPr/>
        </p:nvSpPr>
        <p:spPr>
          <a:xfrm>
            <a:off x="253818" y="200902"/>
            <a:ext cx="86685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Montserrat"/>
                <a:ea typeface="Montserrat"/>
                <a:cs typeface="Montserrat"/>
                <a:sym typeface="Montserrat"/>
              </a:rPr>
              <a:t>Framework Development Activity</a:t>
            </a:r>
            <a:endParaRPr b="0" i="0" sz="1100" u="none" cap="none" strike="noStrike">
              <a:solidFill>
                <a:srgbClr val="000000"/>
              </a:solidFill>
              <a:latin typeface="Montserrat"/>
              <a:ea typeface="Montserrat"/>
              <a:cs typeface="Montserrat"/>
              <a:sym typeface="Montserrat"/>
            </a:endParaRPr>
          </a:p>
        </p:txBody>
      </p:sp>
      <p:sp>
        <p:nvSpPr>
          <p:cNvPr id="199" name="Google Shape;199;g29a78884a23_4_49"/>
          <p:cNvSpPr txBox="1"/>
          <p:nvPr/>
        </p:nvSpPr>
        <p:spPr>
          <a:xfrm>
            <a:off x="357100" y="1302994"/>
            <a:ext cx="11112000" cy="4771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rgbClr val="33445F"/>
                </a:solidFill>
                <a:latin typeface="Montserrat"/>
                <a:ea typeface="Montserrat"/>
                <a:cs typeface="Montserrat"/>
                <a:sym typeface="Montserrat"/>
              </a:rPr>
              <a:t>Discussed Interoperability Goals and Challenges</a:t>
            </a:r>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rgbClr val="33445F"/>
                </a:solidFill>
                <a:latin typeface="Montserrat"/>
                <a:ea typeface="Montserrat"/>
                <a:cs typeface="Montserrat"/>
                <a:sym typeface="Montserrat"/>
              </a:rPr>
              <a:t>Reviewed Interoperability History within CEOS</a:t>
            </a:r>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rgbClr val="33445F"/>
                </a:solidFill>
                <a:latin typeface="Montserrat"/>
                <a:ea typeface="Montserrat"/>
                <a:cs typeface="Montserrat"/>
                <a:sym typeface="Montserrat"/>
              </a:rPr>
              <a:t>Reviewed reference Interoperability Frameworks</a:t>
            </a:r>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rgbClr val="33445F"/>
                </a:solidFill>
                <a:latin typeface="Montserrat"/>
                <a:ea typeface="Montserrat"/>
                <a:cs typeface="Montserrat"/>
                <a:sym typeface="Montserrat"/>
              </a:rPr>
              <a:t>Iterated on potential Framework components … agreed on (5) “Factors”:</a:t>
            </a:r>
            <a:endParaRPr/>
          </a:p>
          <a:p>
            <a:pPr indent="-112711" lvl="1" marL="214311" marR="0" rtl="0" algn="l">
              <a:lnSpc>
                <a:spcPct val="150000"/>
              </a:lnSpc>
              <a:spcBef>
                <a:spcPts val="0"/>
              </a:spcBef>
              <a:spcAft>
                <a:spcPts val="0"/>
              </a:spcAft>
              <a:buClr>
                <a:schemeClr val="dk1"/>
              </a:buClr>
              <a:buSzPts val="1600"/>
              <a:buFont typeface="Montserrat"/>
              <a:buNone/>
            </a:pPr>
            <a:r>
              <a:t/>
            </a:r>
            <a:endParaRPr b="0" i="0" sz="1600" u="none" cap="none" strike="noStrike">
              <a:solidFill>
                <a:srgbClr val="33445F"/>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184150" lvl="0" marL="285750" marR="0" rtl="0" algn="l">
              <a:lnSpc>
                <a:spcPct val="150000"/>
              </a:lnSpc>
              <a:spcBef>
                <a:spcPts val="0"/>
              </a:spcBef>
              <a:spcAft>
                <a:spcPts val="0"/>
              </a:spcAft>
              <a:buClr>
                <a:schemeClr val="dk1"/>
              </a:buClr>
              <a:buSzPts val="1600"/>
              <a:buFont typeface="Noto Sans Symbols"/>
              <a:buNone/>
            </a:pPr>
            <a:r>
              <a:t/>
            </a:r>
            <a:endParaRPr b="0" i="0" sz="1600" u="none" cap="none" strike="noStrike">
              <a:solidFill>
                <a:srgbClr val="33445F"/>
              </a:solidFill>
              <a:latin typeface="Montserrat"/>
              <a:ea typeface="Montserrat"/>
              <a:cs typeface="Montserrat"/>
              <a:sym typeface="Montserrat"/>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rgbClr val="33445F"/>
                </a:solidFill>
                <a:latin typeface="Montserrat"/>
                <a:ea typeface="Montserrat"/>
                <a:cs typeface="Montserrat"/>
                <a:sym typeface="Montserrat"/>
              </a:rPr>
              <a:t>Developed a Roadmap aligning CEOS </a:t>
            </a:r>
            <a:r>
              <a:rPr lang="en-US" sz="1600">
                <a:solidFill>
                  <a:srgbClr val="33445F"/>
                </a:solidFill>
                <a:latin typeface="Montserrat"/>
                <a:ea typeface="Montserrat"/>
                <a:cs typeface="Montserrat"/>
                <a:sym typeface="Montserrat"/>
              </a:rPr>
              <a:t>Work Plan</a:t>
            </a:r>
            <a:r>
              <a:rPr b="0" i="0" lang="en-US" sz="1600" u="none" cap="none" strike="noStrike">
                <a:solidFill>
                  <a:srgbClr val="33445F"/>
                </a:solidFill>
                <a:latin typeface="Montserrat"/>
                <a:ea typeface="Montserrat"/>
                <a:cs typeface="Montserrat"/>
                <a:sym typeface="Montserrat"/>
              </a:rPr>
              <a:t> with Framework Factors</a:t>
            </a:r>
            <a:endParaRPr/>
          </a:p>
          <a:p>
            <a:pPr indent="-285750" lvl="1"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rgbClr val="33445F"/>
                </a:solidFill>
                <a:latin typeface="Montserrat"/>
                <a:ea typeface="Montserrat"/>
                <a:cs typeface="Montserrat"/>
                <a:sym typeface="Montserrat"/>
              </a:rPr>
              <a:t>Peer reviewed Framework WGISS WG (April), WGCV WG (June), CGMS (June), LSI-VC (Oct), SIT-TW (Oct)</a:t>
            </a:r>
            <a:endParaRPr/>
          </a:p>
          <a:p>
            <a:pPr indent="-285750" lvl="1" marL="285750" marR="0" rtl="0" algn="l">
              <a:lnSpc>
                <a:spcPct val="150000"/>
              </a:lnSpc>
              <a:spcBef>
                <a:spcPts val="0"/>
              </a:spcBef>
              <a:spcAft>
                <a:spcPts val="0"/>
              </a:spcAft>
              <a:buClr>
                <a:schemeClr val="dk1"/>
              </a:buClr>
              <a:buSzPts val="1600"/>
              <a:buFont typeface="Noto Sans Symbols"/>
              <a:buChar char="❖"/>
            </a:pPr>
            <a:r>
              <a:rPr b="0" i="0" lang="en-US" sz="1600" u="none" cap="none" strike="noStrike">
                <a:solidFill>
                  <a:srgbClr val="33445F"/>
                </a:solidFill>
                <a:latin typeface="Montserrat"/>
                <a:ea typeface="Montserrat"/>
                <a:cs typeface="Montserrat"/>
                <a:sym typeface="Montserrat"/>
              </a:rPr>
              <a:t>Agenda item at WGISS-56 (Oct) with Presentations from SEO, NASA, USGS, DLR, and GA/SANSA</a:t>
            </a:r>
            <a:endParaRPr b="0" i="0" sz="1600" u="none" cap="none" strike="noStrike">
              <a:solidFill>
                <a:srgbClr val="33445F"/>
              </a:solidFill>
              <a:latin typeface="Montserrat"/>
              <a:ea typeface="Montserrat"/>
              <a:cs typeface="Montserrat"/>
              <a:sym typeface="Montserrat"/>
            </a:endParaRPr>
          </a:p>
        </p:txBody>
      </p:sp>
      <p:sp>
        <p:nvSpPr>
          <p:cNvPr id="200" name="Google Shape;200;g29a78884a23_4_49"/>
          <p:cNvSpPr txBox="1"/>
          <p:nvPr/>
        </p:nvSpPr>
        <p:spPr>
          <a:xfrm>
            <a:off x="1523801" y="2944980"/>
            <a:ext cx="6128534" cy="1897314"/>
          </a:xfrm>
          <a:prstGeom prst="rect">
            <a:avLst/>
          </a:prstGeom>
          <a:noFill/>
          <a:ln>
            <a:noFill/>
          </a:ln>
        </p:spPr>
        <p:txBody>
          <a:bodyPr anchorCtr="0" anchor="t" bIns="45700" lIns="91425" spcFirstLastPara="1" rIns="91425" wrap="square" tIns="45700">
            <a:spAutoFit/>
          </a:bodyPr>
          <a:lstStyle/>
          <a:p>
            <a:pPr indent="-214311" lvl="4" marL="214311" marR="0" rtl="0" algn="l">
              <a:lnSpc>
                <a:spcPct val="150000"/>
              </a:lnSpc>
              <a:spcBef>
                <a:spcPts val="0"/>
              </a:spcBef>
              <a:spcAft>
                <a:spcPts val="0"/>
              </a:spcAft>
              <a:buClr>
                <a:schemeClr val="dk1"/>
              </a:buClr>
              <a:buSzPts val="1600"/>
              <a:buFont typeface="Montserrat"/>
              <a:buChar char="❖"/>
            </a:pPr>
            <a:r>
              <a:rPr b="1" i="0" lang="en-US" sz="1600" u="none" cap="none" strike="noStrike">
                <a:solidFill>
                  <a:srgbClr val="33445F"/>
                </a:solidFill>
                <a:latin typeface="Montserrat"/>
                <a:ea typeface="Montserrat"/>
                <a:cs typeface="Montserrat"/>
                <a:sym typeface="Montserrat"/>
              </a:rPr>
              <a:t>Vocabulary (Semantics)</a:t>
            </a:r>
            <a:endParaRPr/>
          </a:p>
          <a:p>
            <a:pPr indent="-214311" lvl="4" marL="214311" marR="0" rtl="0" algn="l">
              <a:lnSpc>
                <a:spcPct val="150000"/>
              </a:lnSpc>
              <a:spcBef>
                <a:spcPts val="0"/>
              </a:spcBef>
              <a:spcAft>
                <a:spcPts val="0"/>
              </a:spcAft>
              <a:buClr>
                <a:schemeClr val="dk1"/>
              </a:buClr>
              <a:buSzPts val="1600"/>
              <a:buFont typeface="Montserrat"/>
              <a:buChar char="❖"/>
            </a:pPr>
            <a:r>
              <a:rPr b="1" i="0" lang="en-US" sz="1600" u="none" cap="none" strike="noStrike">
                <a:solidFill>
                  <a:srgbClr val="33445F"/>
                </a:solidFill>
                <a:latin typeface="Montserrat"/>
                <a:ea typeface="Montserrat"/>
                <a:cs typeface="Montserrat"/>
                <a:sym typeface="Montserrat"/>
              </a:rPr>
              <a:t>Architecture</a:t>
            </a:r>
            <a:endParaRPr/>
          </a:p>
          <a:p>
            <a:pPr indent="-214311" lvl="4" marL="214311" marR="0" rtl="0" algn="l">
              <a:lnSpc>
                <a:spcPct val="150000"/>
              </a:lnSpc>
              <a:spcBef>
                <a:spcPts val="0"/>
              </a:spcBef>
              <a:spcAft>
                <a:spcPts val="0"/>
              </a:spcAft>
              <a:buClr>
                <a:schemeClr val="dk1"/>
              </a:buClr>
              <a:buSzPts val="1600"/>
              <a:buFont typeface="Montserrat"/>
              <a:buChar char="❖"/>
            </a:pPr>
            <a:r>
              <a:rPr b="1" i="0" lang="en-US" sz="1600" u="none" cap="none" strike="noStrike">
                <a:solidFill>
                  <a:srgbClr val="33445F"/>
                </a:solidFill>
                <a:latin typeface="Montserrat"/>
                <a:ea typeface="Montserrat"/>
                <a:cs typeface="Montserrat"/>
                <a:sym typeface="Montserrat"/>
              </a:rPr>
              <a:t>Interface (Accessibility)</a:t>
            </a:r>
            <a:endParaRPr/>
          </a:p>
          <a:p>
            <a:pPr indent="-214311" lvl="4" marL="214311" marR="0" rtl="0" algn="l">
              <a:lnSpc>
                <a:spcPct val="150000"/>
              </a:lnSpc>
              <a:spcBef>
                <a:spcPts val="0"/>
              </a:spcBef>
              <a:spcAft>
                <a:spcPts val="0"/>
              </a:spcAft>
              <a:buClr>
                <a:schemeClr val="dk1"/>
              </a:buClr>
              <a:buSzPts val="1600"/>
              <a:buFont typeface="Montserrat"/>
              <a:buChar char="❖"/>
            </a:pPr>
            <a:r>
              <a:rPr b="1" i="0" lang="en-US" sz="1600" u="none" cap="none" strike="noStrike">
                <a:solidFill>
                  <a:srgbClr val="33445F"/>
                </a:solidFill>
                <a:latin typeface="Montserrat"/>
                <a:ea typeface="Montserrat"/>
                <a:cs typeface="Montserrat"/>
                <a:sym typeface="Montserrat"/>
              </a:rPr>
              <a:t>Quality</a:t>
            </a:r>
            <a:endParaRPr/>
          </a:p>
          <a:p>
            <a:pPr indent="-214311" lvl="4" marL="214311" marR="0" rtl="0" algn="l">
              <a:lnSpc>
                <a:spcPct val="150000"/>
              </a:lnSpc>
              <a:spcBef>
                <a:spcPts val="0"/>
              </a:spcBef>
              <a:spcAft>
                <a:spcPts val="0"/>
              </a:spcAft>
              <a:buClr>
                <a:schemeClr val="dk1"/>
              </a:buClr>
              <a:buSzPts val="1600"/>
              <a:buFont typeface="Montserrat"/>
              <a:buChar char="❖"/>
            </a:pPr>
            <a:r>
              <a:rPr b="1" i="0" lang="en-US" sz="1600" u="none" cap="none" strike="noStrike">
                <a:solidFill>
                  <a:srgbClr val="33445F"/>
                </a:solidFill>
                <a:latin typeface="Montserrat"/>
                <a:ea typeface="Montserrat"/>
                <a:cs typeface="Montserrat"/>
                <a:sym typeface="Montserrat"/>
              </a:rPr>
              <a:t>Policy</a:t>
            </a:r>
            <a:endParaRPr b="1" i="0" sz="1400" u="none" cap="none" strike="noStrike">
              <a:solidFill>
                <a:srgbClr val="33445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29a78884a23_4_93"/>
          <p:cNvPicPr preferRelativeResize="0"/>
          <p:nvPr/>
        </p:nvPicPr>
        <p:blipFill rotWithShape="1">
          <a:blip r:embed="rId3">
            <a:alphaModFix/>
          </a:blip>
          <a:srcRect b="0" l="0" r="0" t="0"/>
          <a:stretch/>
        </p:blipFill>
        <p:spPr>
          <a:xfrm>
            <a:off x="200657" y="1377518"/>
            <a:ext cx="11790686" cy="4102964"/>
          </a:xfrm>
          <a:prstGeom prst="rect">
            <a:avLst/>
          </a:prstGeom>
          <a:noFill/>
          <a:ln>
            <a:noFill/>
          </a:ln>
        </p:spPr>
      </p:pic>
      <p:sp>
        <p:nvSpPr>
          <p:cNvPr id="206" name="Google Shape;206;g29a78884a23_4_93"/>
          <p:cNvSpPr txBox="1"/>
          <p:nvPr>
            <p:ph type="title"/>
          </p:nvPr>
        </p:nvSpPr>
        <p:spPr>
          <a:xfrm>
            <a:off x="176048" y="175939"/>
            <a:ext cx="10539300"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latin typeface="Montserrat"/>
                <a:ea typeface="Montserrat"/>
                <a:cs typeface="Montserrat"/>
                <a:sym typeface="Montserrat"/>
              </a:rPr>
              <a:t>Interoperability Framework</a:t>
            </a:r>
            <a:endParaRPr sz="36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29a78884a23_4_98"/>
          <p:cNvPicPr preferRelativeResize="0"/>
          <p:nvPr/>
        </p:nvPicPr>
        <p:blipFill rotWithShape="1">
          <a:blip r:embed="rId3">
            <a:alphaModFix/>
          </a:blip>
          <a:srcRect b="0" l="0" r="0" t="0"/>
          <a:stretch/>
        </p:blipFill>
        <p:spPr>
          <a:xfrm>
            <a:off x="289612" y="1077686"/>
            <a:ext cx="9551628" cy="5399314"/>
          </a:xfrm>
          <a:prstGeom prst="rect">
            <a:avLst/>
          </a:prstGeom>
          <a:noFill/>
          <a:ln>
            <a:noFill/>
          </a:ln>
        </p:spPr>
      </p:pic>
      <p:sp>
        <p:nvSpPr>
          <p:cNvPr id="212" name="Google Shape;212;g29a78884a23_4_98"/>
          <p:cNvSpPr txBox="1"/>
          <p:nvPr/>
        </p:nvSpPr>
        <p:spPr>
          <a:xfrm>
            <a:off x="289612" y="190964"/>
            <a:ext cx="86685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Montserrat"/>
                <a:ea typeface="Montserrat"/>
                <a:cs typeface="Montserrat"/>
                <a:sym typeface="Montserrat"/>
              </a:rPr>
              <a:t>Framework Roadmap</a:t>
            </a:r>
            <a:endParaRPr b="0" i="0" sz="1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9a78884a23_4_55"/>
          <p:cNvSpPr txBox="1"/>
          <p:nvPr>
            <p:ph idx="1" type="body"/>
          </p:nvPr>
        </p:nvSpPr>
        <p:spPr>
          <a:xfrm>
            <a:off x="176048" y="1454998"/>
            <a:ext cx="11538874" cy="4778781"/>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1600"/>
              <a:t>Framework will benefit from Factor “champions” to guide implementation </a:t>
            </a:r>
            <a:endParaRPr/>
          </a:p>
          <a:p>
            <a:pPr indent="-381000" lvl="1" marL="914400" rtl="0" algn="l">
              <a:lnSpc>
                <a:spcPct val="115000"/>
              </a:lnSpc>
              <a:spcBef>
                <a:spcPts val="500"/>
              </a:spcBef>
              <a:spcAft>
                <a:spcPts val="0"/>
              </a:spcAft>
              <a:buSzPts val="2400"/>
              <a:buChar char="▪"/>
            </a:pPr>
            <a:r>
              <a:rPr b="1" lang="en-US" sz="1400"/>
              <a:t>Continue cross-CEOS Data and Interoperability Interest Group, led out of WGISS</a:t>
            </a:r>
            <a:endParaRPr/>
          </a:p>
          <a:p>
            <a:pPr indent="-381000" lvl="1" marL="914400" rtl="0" algn="l">
              <a:lnSpc>
                <a:spcPct val="115000"/>
              </a:lnSpc>
              <a:spcBef>
                <a:spcPts val="500"/>
              </a:spcBef>
              <a:spcAft>
                <a:spcPts val="0"/>
              </a:spcAft>
              <a:buSzPts val="2400"/>
              <a:buChar char="▪"/>
            </a:pPr>
            <a:r>
              <a:rPr b="1" lang="en-US" sz="1400"/>
              <a:t>Develop CEOS Interoperability Handbook 2.0</a:t>
            </a:r>
            <a:endParaRPr/>
          </a:p>
          <a:p>
            <a:pPr indent="-228600" lvl="1" marL="914400" rtl="0" algn="l">
              <a:lnSpc>
                <a:spcPct val="115000"/>
              </a:lnSpc>
              <a:spcBef>
                <a:spcPts val="500"/>
              </a:spcBef>
              <a:spcAft>
                <a:spcPts val="0"/>
              </a:spcAft>
              <a:buSzPts val="2400"/>
              <a:buNone/>
            </a:pPr>
            <a:r>
              <a:t/>
            </a:r>
            <a:endParaRPr sz="1200"/>
          </a:p>
          <a:p>
            <a:pPr indent="-406400" lvl="0" marL="457200" marR="0" rtl="0" algn="l">
              <a:lnSpc>
                <a:spcPct val="115000"/>
              </a:lnSpc>
              <a:spcBef>
                <a:spcPts val="1000"/>
              </a:spcBef>
              <a:spcAft>
                <a:spcPts val="0"/>
              </a:spcAft>
              <a:buClr>
                <a:schemeClr val="dk1"/>
              </a:buClr>
              <a:buSzPts val="2800"/>
              <a:buFont typeface="Montserrat"/>
              <a:buChar char="❖"/>
            </a:pPr>
            <a:r>
              <a:rPr lang="en-US" sz="1600"/>
              <a:t>Activities may (likely) support more than one Factor</a:t>
            </a:r>
            <a:endParaRPr/>
          </a:p>
          <a:p>
            <a:pPr indent="-381000" lvl="1" marL="914400" rtl="0" algn="l">
              <a:lnSpc>
                <a:spcPct val="115000"/>
              </a:lnSpc>
              <a:spcBef>
                <a:spcPts val="500"/>
              </a:spcBef>
              <a:spcAft>
                <a:spcPts val="0"/>
              </a:spcAft>
              <a:buSzPts val="2400"/>
              <a:buChar char="▪"/>
            </a:pPr>
            <a:r>
              <a:rPr b="1" lang="en-US" sz="1400"/>
              <a:t>Develop matrix of activities to Factor(s)</a:t>
            </a:r>
            <a:endParaRPr/>
          </a:p>
          <a:p>
            <a:pPr indent="-228600" lvl="1" marL="914400" rtl="0" algn="l">
              <a:lnSpc>
                <a:spcPct val="115000"/>
              </a:lnSpc>
              <a:spcBef>
                <a:spcPts val="500"/>
              </a:spcBef>
              <a:spcAft>
                <a:spcPts val="0"/>
              </a:spcAft>
              <a:buSzPts val="2400"/>
              <a:buNone/>
            </a:pPr>
            <a:r>
              <a:t/>
            </a:r>
            <a:endParaRPr sz="1400"/>
          </a:p>
          <a:p>
            <a:pPr indent="-406400" lvl="0" marL="457200" marR="0" rtl="0" algn="l">
              <a:lnSpc>
                <a:spcPct val="115000"/>
              </a:lnSpc>
              <a:spcBef>
                <a:spcPts val="1000"/>
              </a:spcBef>
              <a:spcAft>
                <a:spcPts val="0"/>
              </a:spcAft>
              <a:buClr>
                <a:schemeClr val="dk1"/>
              </a:buClr>
              <a:buSzPts val="2800"/>
              <a:buFont typeface="Montserrat"/>
              <a:buChar char="❖"/>
            </a:pPr>
            <a:r>
              <a:rPr lang="en-US" sz="1600"/>
              <a:t>Activities benefit from the Factors as well as contribute to improving the overall Framework maturity</a:t>
            </a:r>
            <a:endParaRPr/>
          </a:p>
          <a:p>
            <a:pPr indent="-381000" lvl="1" marL="914400" rtl="0" algn="l">
              <a:lnSpc>
                <a:spcPct val="115000"/>
              </a:lnSpc>
              <a:spcBef>
                <a:spcPts val="500"/>
              </a:spcBef>
              <a:spcAft>
                <a:spcPts val="0"/>
              </a:spcAft>
              <a:buSzPts val="2400"/>
              <a:buChar char="▪"/>
            </a:pPr>
            <a:r>
              <a:rPr b="1" lang="en-US" sz="1400"/>
              <a:t>Identify Use Cases (Demonstrators) for Framework</a:t>
            </a:r>
            <a:endParaRPr/>
          </a:p>
          <a:p>
            <a:pPr indent="-381000" lvl="1" marL="914400" rtl="0" algn="l">
              <a:lnSpc>
                <a:spcPct val="115000"/>
              </a:lnSpc>
              <a:spcBef>
                <a:spcPts val="500"/>
              </a:spcBef>
              <a:spcAft>
                <a:spcPts val="0"/>
              </a:spcAft>
              <a:buSzPts val="2400"/>
              <a:buChar char="▪"/>
            </a:pPr>
            <a:r>
              <a:rPr b="1" lang="en-US" sz="1400"/>
              <a:t>Develop a Maturity Matrix (measure improvement &amp; communicate ongoing maturity)</a:t>
            </a:r>
            <a:endParaRPr/>
          </a:p>
          <a:p>
            <a:pPr indent="-228600" lvl="1" marL="914400" rtl="0" algn="l">
              <a:lnSpc>
                <a:spcPct val="115000"/>
              </a:lnSpc>
              <a:spcBef>
                <a:spcPts val="500"/>
              </a:spcBef>
              <a:spcAft>
                <a:spcPts val="0"/>
              </a:spcAft>
              <a:buSzPts val="2400"/>
              <a:buNone/>
            </a:pPr>
            <a:r>
              <a:t/>
            </a:r>
            <a:endParaRPr sz="1400"/>
          </a:p>
          <a:p>
            <a:pPr indent="-406400" lvl="0" marL="457200" marR="0" rtl="0" algn="l">
              <a:lnSpc>
                <a:spcPct val="115000"/>
              </a:lnSpc>
              <a:spcBef>
                <a:spcPts val="1000"/>
              </a:spcBef>
              <a:spcAft>
                <a:spcPts val="0"/>
              </a:spcAft>
              <a:buClr>
                <a:schemeClr val="dk1"/>
              </a:buClr>
              <a:buSzPts val="2800"/>
              <a:buFont typeface="Montserrat"/>
              <a:buChar char="❖"/>
            </a:pPr>
            <a:r>
              <a:rPr lang="en-US" sz="1600"/>
              <a:t>Initial Roadmap identifies existing activities, but this will be an ongoing effort</a:t>
            </a:r>
            <a:endParaRPr/>
          </a:p>
          <a:p>
            <a:pPr indent="-381000" lvl="1" marL="914400" rtl="0" algn="l">
              <a:lnSpc>
                <a:spcPct val="115000"/>
              </a:lnSpc>
              <a:spcBef>
                <a:spcPts val="500"/>
              </a:spcBef>
              <a:spcAft>
                <a:spcPts val="0"/>
              </a:spcAft>
              <a:buSzPts val="2400"/>
              <a:buChar char="▪"/>
            </a:pPr>
            <a:r>
              <a:rPr b="1" lang="en-US" sz="1400"/>
              <a:t>Identify gaps and propose new supporting efforts</a:t>
            </a:r>
            <a:endParaRPr/>
          </a:p>
          <a:p>
            <a:pPr indent="0" lvl="1" marL="533400" rtl="0" algn="l">
              <a:lnSpc>
                <a:spcPct val="115000"/>
              </a:lnSpc>
              <a:spcBef>
                <a:spcPts val="500"/>
              </a:spcBef>
              <a:spcAft>
                <a:spcPts val="0"/>
              </a:spcAft>
              <a:buSzPts val="2400"/>
              <a:buNone/>
            </a:pPr>
            <a:r>
              <a:t/>
            </a:r>
            <a:endParaRPr sz="1600"/>
          </a:p>
        </p:txBody>
      </p:sp>
      <p:sp>
        <p:nvSpPr>
          <p:cNvPr id="218" name="Google Shape;218;g29a78884a23_4_5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Framework/Roadmap Next Steps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9a78884a23_4_60"/>
          <p:cNvSpPr txBox="1"/>
          <p:nvPr/>
        </p:nvSpPr>
        <p:spPr>
          <a:xfrm>
            <a:off x="253818" y="200902"/>
            <a:ext cx="86685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Montserrat"/>
                <a:ea typeface="Montserrat"/>
                <a:cs typeface="Montserrat"/>
                <a:sym typeface="Montserrat"/>
              </a:rPr>
              <a:t>CEOS Interoperability Summary</a:t>
            </a:r>
            <a:endParaRPr b="0" i="0" sz="1100" u="none" cap="none" strike="noStrike">
              <a:solidFill>
                <a:srgbClr val="000000"/>
              </a:solidFill>
              <a:latin typeface="Montserrat"/>
              <a:ea typeface="Montserrat"/>
              <a:cs typeface="Montserrat"/>
              <a:sym typeface="Montserrat"/>
            </a:endParaRPr>
          </a:p>
        </p:txBody>
      </p:sp>
      <p:sp>
        <p:nvSpPr>
          <p:cNvPr id="224" name="Google Shape;224;g29a78884a23_4_60"/>
          <p:cNvSpPr txBox="1"/>
          <p:nvPr/>
        </p:nvSpPr>
        <p:spPr>
          <a:xfrm>
            <a:off x="357100" y="1619420"/>
            <a:ext cx="11112000" cy="4524275"/>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chemeClr val="dk1"/>
              </a:buClr>
              <a:buSzPts val="1600"/>
              <a:buFont typeface="Montserrat"/>
              <a:buChar char="❖"/>
            </a:pPr>
            <a:r>
              <a:rPr b="0" i="0" lang="en-US" sz="1600" u="none" cap="none" strike="noStrike">
                <a:solidFill>
                  <a:srgbClr val="33445F"/>
                </a:solidFill>
                <a:latin typeface="Montserrat"/>
                <a:ea typeface="Montserrat"/>
                <a:cs typeface="Montserrat"/>
                <a:sym typeface="Montserrat"/>
              </a:rPr>
              <a:t>At the 2022 CEOS Plenary, CEOS Principals confirmed that coordination of interoperability related work remains within the WGISS perimeter. WGISS was invited to propose an interoperability roadmap at SIT-38, considering the CEOS Interoperability Framework concept developed and presented by LSI-VC. (Decision 36-09).</a:t>
            </a:r>
            <a:endParaRPr b="0" i="0" sz="1600" u="none" cap="none" strike="noStrike">
              <a:solidFill>
                <a:srgbClr val="33445F"/>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US" sz="1600" u="none" cap="none" strike="noStrike">
                <a:solidFill>
                  <a:srgbClr val="33445F"/>
                </a:solidFill>
                <a:latin typeface="Montserrat"/>
                <a:ea typeface="Montserrat"/>
                <a:cs typeface="Montserrat"/>
                <a:sym typeface="Montserrat"/>
              </a:rPr>
              <a:t>WGISS has coordinated across CEOS groups (ARD OG, LSI-VC, SEO, WGISS, WGCV, etc.) to develop a framework and mapping of CEOS activities / groups / people to each interoperability factor.</a:t>
            </a:r>
            <a:endParaRPr/>
          </a:p>
          <a:p>
            <a:pPr indent="0" lvl="0" marL="0" marR="0" rtl="0" algn="l">
              <a:lnSpc>
                <a:spcPct val="150000"/>
              </a:lnSpc>
              <a:spcBef>
                <a:spcPts val="0"/>
              </a:spcBef>
              <a:spcAft>
                <a:spcPts val="0"/>
              </a:spcAft>
              <a:buNone/>
            </a:pPr>
            <a:r>
              <a:t/>
            </a:r>
            <a:endParaRPr b="0" i="0" sz="1600" u="none" cap="none" strike="noStrike">
              <a:solidFill>
                <a:srgbClr val="33445F"/>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1" i="0" lang="en-US" sz="1600" u="none" cap="none" strike="noStrike">
                <a:solidFill>
                  <a:srgbClr val="33445F"/>
                </a:solidFill>
                <a:latin typeface="Montserrat"/>
                <a:ea typeface="Montserrat"/>
                <a:cs typeface="Montserrat"/>
                <a:sym typeface="Montserrat"/>
              </a:rPr>
              <a:t>WGISS requests endorsement of the proposed Interoperability Framework and initial Roadmap.</a:t>
            </a:r>
            <a:endParaRPr/>
          </a:p>
          <a:p>
            <a:pPr indent="-112711" lvl="0" marL="214311" marR="0" rtl="0" algn="l">
              <a:lnSpc>
                <a:spcPct val="150000"/>
              </a:lnSpc>
              <a:spcBef>
                <a:spcPts val="0"/>
              </a:spcBef>
              <a:spcAft>
                <a:spcPts val="0"/>
              </a:spcAft>
              <a:buClr>
                <a:schemeClr val="dk1"/>
              </a:buClr>
              <a:buSzPts val="1600"/>
              <a:buFont typeface="Montserrat"/>
              <a:buNone/>
            </a:pPr>
            <a:r>
              <a:t/>
            </a:r>
            <a:endParaRPr b="1" i="0" sz="1600" u="none" cap="none" strike="noStrike">
              <a:solidFill>
                <a:srgbClr val="33445F"/>
              </a:solidFill>
              <a:latin typeface="Montserrat"/>
              <a:ea typeface="Montserrat"/>
              <a:cs typeface="Montserrat"/>
              <a:sym typeface="Montserrat"/>
            </a:endParaRPr>
          </a:p>
          <a:p>
            <a:pPr indent="-112711" lvl="0" marL="214311" marR="0" rtl="0" algn="l">
              <a:lnSpc>
                <a:spcPct val="150000"/>
              </a:lnSpc>
              <a:spcBef>
                <a:spcPts val="0"/>
              </a:spcBef>
              <a:spcAft>
                <a:spcPts val="0"/>
              </a:spcAft>
              <a:buClr>
                <a:schemeClr val="dk1"/>
              </a:buClr>
              <a:buSzPts val="1600"/>
              <a:buFont typeface="Montserrat"/>
              <a:buNone/>
            </a:pPr>
            <a:r>
              <a:t/>
            </a:r>
            <a:endParaRPr b="1" i="0" sz="1600" u="none" cap="none" strike="noStrike">
              <a:solidFill>
                <a:srgbClr val="33445F"/>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1" i="0" lang="en-US" sz="1600" u="none" cap="none" strike="noStrike">
                <a:solidFill>
                  <a:srgbClr val="33445F"/>
                </a:solidFill>
                <a:latin typeface="Montserrat"/>
                <a:ea typeface="Montserrat"/>
                <a:cs typeface="Montserrat"/>
                <a:sym typeface="Montserrat"/>
              </a:rPr>
              <a:t>Thanks for support of this effort!</a:t>
            </a:r>
            <a:endParaRPr b="1" i="0" sz="1600" u="none" cap="none" strike="noStrike">
              <a:solidFill>
                <a:srgbClr val="33445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