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embeddedFontLst>
    <p:embeddedFont>
      <p:font typeface="Montserrat SemiBold"/>
      <p:regular r:id="rId25"/>
      <p:bold r:id="rId26"/>
      <p:italic r:id="rId27"/>
      <p:boldItalic r:id="rId28"/>
    </p:embeddedFont>
    <p:embeddedFont>
      <p:font typeface="Montserrat"/>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FABC145-23CD-4D1F-ACB1-BC96AB185E31}">
  <a:tblStyle styleId="{0FABC145-23CD-4D1F-ACB1-BC96AB185E3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SemiBold-bold.fntdata"/><Relationship Id="rId25" Type="http://schemas.openxmlformats.org/officeDocument/2006/relationships/font" Target="fonts/MontserratSemiBold-regular.fntdata"/><Relationship Id="rId28" Type="http://schemas.openxmlformats.org/officeDocument/2006/relationships/font" Target="fonts/MontserratSemiBold-boldItalic.fntdata"/><Relationship Id="rId27" Type="http://schemas.openxmlformats.org/officeDocument/2006/relationships/font" Target="fonts/MontserratSemi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italic.fntdata"/><Relationship Id="rId30" Type="http://schemas.openxmlformats.org/officeDocument/2006/relationships/font" Target="fonts/Montserrat-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Montserrat-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5cff948566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5cff948566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5e43182981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g25e43182981_6_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5e24e5f07f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5e24e5f07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5e24e5f07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5e24e5f0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000"/>
              </a:spcBef>
              <a:spcAft>
                <a:spcPts val="0"/>
              </a:spcAft>
              <a:buClr>
                <a:schemeClr val="dk1"/>
              </a:buClr>
              <a:buSzPts val="1100"/>
              <a:buFont typeface="Arial"/>
              <a:buNone/>
            </a:pPr>
            <a:r>
              <a:rPr lang="en-GB" sz="1800">
                <a:solidFill>
                  <a:schemeClr val="dk1"/>
                </a:solidFill>
                <a:latin typeface="Montserrat"/>
                <a:ea typeface="Montserrat"/>
                <a:cs typeface="Montserrat"/>
                <a:sym typeface="Montserrat"/>
              </a:rPr>
              <a:t>This comparison framework facilitates the understanding and knowledge of the various products from New Space and space agencies allowing better harmonisation between missions.  </a:t>
            </a:r>
            <a:endParaRPr sz="1800">
              <a:solidFill>
                <a:schemeClr val="dk1"/>
              </a:solidFill>
              <a:latin typeface="Montserrat"/>
              <a:ea typeface="Montserrat"/>
              <a:cs typeface="Montserrat"/>
              <a:sym typeface="Montserrat"/>
            </a:endParaRPr>
          </a:p>
          <a:p>
            <a:pPr indent="0" lvl="0" marL="0" rtl="0" algn="l">
              <a:lnSpc>
                <a:spcPct val="115000"/>
              </a:lnSpc>
              <a:spcBef>
                <a:spcPts val="1000"/>
              </a:spcBef>
              <a:spcAft>
                <a:spcPts val="0"/>
              </a:spcAft>
              <a:buClr>
                <a:schemeClr val="dk1"/>
              </a:buClr>
              <a:buSzPts val="11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5e24e5f07f_0_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5e24e5f07f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5cff948566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5cff948566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95bb48dc3c_20_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95bb48dc3c_2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5ce05d35ea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5ce05d35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5e24e5f07f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5e24e5f07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5e24e5f07f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5e24e5f07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5cff948566_0_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5cff948566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5cff948566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5cff94856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t/>
            </a:r>
            <a:endParaRPr sz="1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95bb48dc3c_2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95bb48dc3c_2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t/>
            </a:r>
            <a:endParaRPr sz="18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eb23898cc3_1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eb23898cc3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5cff948566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5cff94856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19050" rtl="0" algn="just">
              <a:lnSpc>
                <a:spcPct val="112000"/>
              </a:lnSpc>
              <a:spcBef>
                <a:spcPts val="0"/>
              </a:spcBef>
              <a:spcAft>
                <a:spcPts val="0"/>
              </a:spcAft>
              <a:buClr>
                <a:schemeClr val="dk1"/>
              </a:buClr>
              <a:buSzPts val="1100"/>
              <a:buFont typeface="Arial"/>
              <a:buNone/>
            </a:pPr>
            <a:r>
              <a:t/>
            </a:r>
            <a:endParaRPr sz="1200">
              <a:solidFill>
                <a:schemeClr val="dk1"/>
              </a:solidFill>
              <a:latin typeface="Cambria"/>
              <a:ea typeface="Cambria"/>
              <a:cs typeface="Cambria"/>
              <a:sym typeface="Cambria"/>
            </a:endParaRPr>
          </a:p>
          <a:p>
            <a:pPr indent="0" lvl="0" marL="0" rtl="0" algn="l">
              <a:spcBef>
                <a:spcPts val="60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5e24e5f07f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5e24e5f07f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5cff948566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5cff94856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5cff948566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5cff948566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4.jpg"/><Relationship Id="rId4" Type="http://schemas.openxmlformats.org/officeDocument/2006/relationships/image" Target="../media/image8.jpg"/><Relationship Id="rId5" Type="http://schemas.openxmlformats.org/officeDocument/2006/relationships/image" Target="../media/image5.png"/><Relationship Id="rId6"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b="673" l="54016" r="11355" t="36081"/>
          <a:stretch/>
        </p:blipFill>
        <p:spPr>
          <a:xfrm rot="-5400000">
            <a:off x="5792642" y="4819952"/>
            <a:ext cx="1719709" cy="2366806"/>
          </a:xfrm>
          <a:prstGeom prst="rtTriangle">
            <a:avLst/>
          </a:prstGeom>
          <a:noFill/>
          <a:ln>
            <a:noFill/>
          </a:ln>
        </p:spPr>
      </p:pic>
      <p:sp>
        <p:nvSpPr>
          <p:cNvPr id="20" name="Google Shape;20;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i="0" sz="80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3"/>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37</a:t>
            </a:r>
            <a:r>
              <a:rPr b="1" baseline="30000" lang="en-GB">
                <a:solidFill>
                  <a:schemeClr val="accent1"/>
                </a:solidFill>
                <a:latin typeface="Montserrat"/>
                <a:ea typeface="Montserrat"/>
                <a:cs typeface="Montserrat"/>
                <a:sym typeface="Montserrat"/>
              </a:rPr>
              <a:t>th</a:t>
            </a:r>
            <a:r>
              <a:rPr b="1" lang="en-GB">
                <a:solidFill>
                  <a:schemeClr val="accent1"/>
                </a:solidFill>
                <a:latin typeface="Montserrat"/>
                <a:ea typeface="Montserrat"/>
                <a:cs typeface="Montserrat"/>
                <a:sym typeface="Montserrat"/>
              </a:rPr>
              <a:t> CEOS Plenary</a:t>
            </a:r>
            <a:r>
              <a:rPr b="1" i="0" lang="en-GB" sz="1400" u="none" cap="none" strike="noStrike">
                <a:solidFill>
                  <a:schemeClr val="accent1"/>
                </a:solidFill>
                <a:latin typeface="Montserrat"/>
                <a:ea typeface="Montserrat"/>
                <a:cs typeface="Montserrat"/>
                <a:sym typeface="Montserrat"/>
              </a:rPr>
              <a:t>, 1</a:t>
            </a:r>
            <a:r>
              <a:rPr b="1" lang="en-GB">
                <a:solidFill>
                  <a:schemeClr val="accent1"/>
                </a:solidFill>
                <a:latin typeface="Montserrat"/>
                <a:ea typeface="Montserrat"/>
                <a:cs typeface="Montserrat"/>
                <a:sym typeface="Montserrat"/>
              </a:rPr>
              <a:t>5</a:t>
            </a:r>
            <a:r>
              <a:rPr b="1" i="0" lang="en-GB" sz="1400" u="none" cap="none" strike="noStrike">
                <a:solidFill>
                  <a:schemeClr val="accent1"/>
                </a:solidFill>
                <a:latin typeface="Montserrat"/>
                <a:ea typeface="Montserrat"/>
                <a:cs typeface="Montserrat"/>
                <a:sym typeface="Montserrat"/>
              </a:rPr>
              <a:t> - 16 </a:t>
            </a:r>
            <a:r>
              <a:rPr b="1" lang="en-GB">
                <a:solidFill>
                  <a:schemeClr val="accent1"/>
                </a:solidFill>
                <a:latin typeface="Montserrat"/>
                <a:ea typeface="Montserrat"/>
                <a:cs typeface="Montserrat"/>
                <a:sym typeface="Montserrat"/>
              </a:rPr>
              <a:t>November 2023</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
        <p:nvSpPr>
          <p:cNvPr id="29" name="Google Shape;29;p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0" name="Google Shape;3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6" name="Google Shape;36;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7" name="Google Shape;37;p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8" name="Google Shape;38;p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9" name="Google Shape;39;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0" name="Google Shape;40;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41" name="Google Shape;41;p4"/>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37</a:t>
            </a:r>
            <a:r>
              <a:rPr b="1" baseline="30000" lang="en-GB">
                <a:solidFill>
                  <a:schemeClr val="accent1"/>
                </a:solidFill>
                <a:latin typeface="Montserrat"/>
                <a:ea typeface="Montserrat"/>
                <a:cs typeface="Montserrat"/>
                <a:sym typeface="Montserrat"/>
              </a:rPr>
              <a:t>th</a:t>
            </a:r>
            <a:r>
              <a:rPr b="1" lang="en-GB">
                <a:solidFill>
                  <a:schemeClr val="accent1"/>
                </a:solidFill>
                <a:latin typeface="Montserrat"/>
                <a:ea typeface="Montserrat"/>
                <a:cs typeface="Montserrat"/>
                <a:sym typeface="Montserrat"/>
              </a:rPr>
              <a:t> CEOS Plenary</a:t>
            </a:r>
            <a:r>
              <a:rPr b="1" i="0" lang="en-GB" sz="1400" u="none" cap="none" strike="noStrike">
                <a:solidFill>
                  <a:schemeClr val="accent1"/>
                </a:solidFill>
                <a:latin typeface="Montserrat"/>
                <a:ea typeface="Montserrat"/>
                <a:cs typeface="Montserrat"/>
                <a:sym typeface="Montserrat"/>
              </a:rPr>
              <a:t>, 1</a:t>
            </a:r>
            <a:r>
              <a:rPr b="1" lang="en-GB">
                <a:solidFill>
                  <a:schemeClr val="accent1"/>
                </a:solidFill>
                <a:latin typeface="Montserrat"/>
                <a:ea typeface="Montserrat"/>
                <a:cs typeface="Montserrat"/>
                <a:sym typeface="Montserrat"/>
              </a:rPr>
              <a:t>5</a:t>
            </a:r>
            <a:r>
              <a:rPr b="1" i="0" lang="en-GB" sz="1400" u="none" cap="none" strike="noStrike">
                <a:solidFill>
                  <a:schemeClr val="accent1"/>
                </a:solidFill>
                <a:latin typeface="Montserrat"/>
                <a:ea typeface="Montserrat"/>
                <a:cs typeface="Montserrat"/>
                <a:sym typeface="Montserrat"/>
              </a:rPr>
              <a:t> - 16 </a:t>
            </a:r>
            <a:r>
              <a:rPr b="1" lang="en-GB">
                <a:solidFill>
                  <a:schemeClr val="accent1"/>
                </a:solidFill>
                <a:latin typeface="Montserrat"/>
                <a:ea typeface="Montserrat"/>
                <a:cs typeface="Montserrat"/>
                <a:sym typeface="Montserrat"/>
              </a:rPr>
              <a:t>November 2023</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7" name="Google Shape;47;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9" name="Google Shape;49;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50" name="Google Shape;50;p5"/>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37</a:t>
            </a:r>
            <a:r>
              <a:rPr b="1" baseline="30000" lang="en-GB">
                <a:solidFill>
                  <a:schemeClr val="accent1"/>
                </a:solidFill>
                <a:latin typeface="Montserrat"/>
                <a:ea typeface="Montserrat"/>
                <a:cs typeface="Montserrat"/>
                <a:sym typeface="Montserrat"/>
              </a:rPr>
              <a:t>th</a:t>
            </a:r>
            <a:r>
              <a:rPr b="1" lang="en-GB">
                <a:solidFill>
                  <a:schemeClr val="accent1"/>
                </a:solidFill>
                <a:latin typeface="Montserrat"/>
                <a:ea typeface="Montserrat"/>
                <a:cs typeface="Montserrat"/>
                <a:sym typeface="Montserrat"/>
              </a:rPr>
              <a:t> CEOS Plenary</a:t>
            </a:r>
            <a:r>
              <a:rPr b="1" i="0" lang="en-GB" sz="1400" u="none" cap="none" strike="noStrike">
                <a:solidFill>
                  <a:schemeClr val="accent1"/>
                </a:solidFill>
                <a:latin typeface="Montserrat"/>
                <a:ea typeface="Montserrat"/>
                <a:cs typeface="Montserrat"/>
                <a:sym typeface="Montserrat"/>
              </a:rPr>
              <a:t>, 1</a:t>
            </a:r>
            <a:r>
              <a:rPr b="1" lang="en-GB">
                <a:solidFill>
                  <a:schemeClr val="accent1"/>
                </a:solidFill>
                <a:latin typeface="Montserrat"/>
                <a:ea typeface="Montserrat"/>
                <a:cs typeface="Montserrat"/>
                <a:sym typeface="Montserrat"/>
              </a:rPr>
              <a:t>5</a:t>
            </a:r>
            <a:r>
              <a:rPr b="1" i="0" lang="en-GB" sz="1400" u="none" cap="none" strike="noStrike">
                <a:solidFill>
                  <a:schemeClr val="accent1"/>
                </a:solidFill>
                <a:latin typeface="Montserrat"/>
                <a:ea typeface="Montserrat"/>
                <a:cs typeface="Montserrat"/>
                <a:sym typeface="Montserrat"/>
              </a:rPr>
              <a:t> - 16 </a:t>
            </a:r>
            <a:r>
              <a:rPr b="1" lang="en-GB">
                <a:solidFill>
                  <a:schemeClr val="accent1"/>
                </a:solidFill>
                <a:latin typeface="Montserrat"/>
                <a:ea typeface="Montserrat"/>
                <a:cs typeface="Montserrat"/>
                <a:sym typeface="Montserrat"/>
              </a:rPr>
              <a:t>November 2023</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6" name="Google Shape;5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7" name="Google Shape;57;p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58" name="Google Shape;58;p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9pPr>
          </a:lstStyle>
          <a:p/>
        </p:txBody>
      </p:sp>
      <p:sp>
        <p:nvSpPr>
          <p:cNvPr id="59" name="Google Shape;59;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60" name="Google Shape;6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61" name="Google Shape;61;p6"/>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37</a:t>
            </a:r>
            <a:r>
              <a:rPr b="1" baseline="30000" lang="en-GB">
                <a:solidFill>
                  <a:schemeClr val="accent1"/>
                </a:solidFill>
                <a:latin typeface="Montserrat"/>
                <a:ea typeface="Montserrat"/>
                <a:cs typeface="Montserrat"/>
                <a:sym typeface="Montserrat"/>
              </a:rPr>
              <a:t>th</a:t>
            </a:r>
            <a:r>
              <a:rPr b="1" lang="en-GB">
                <a:solidFill>
                  <a:schemeClr val="accent1"/>
                </a:solidFill>
                <a:latin typeface="Montserrat"/>
                <a:ea typeface="Montserrat"/>
                <a:cs typeface="Montserrat"/>
                <a:sym typeface="Montserrat"/>
              </a:rPr>
              <a:t> CEOS Plenary</a:t>
            </a:r>
            <a:r>
              <a:rPr b="1" i="0" lang="en-GB" sz="1400" u="none" cap="none" strike="noStrike">
                <a:solidFill>
                  <a:schemeClr val="accent1"/>
                </a:solidFill>
                <a:latin typeface="Montserrat"/>
                <a:ea typeface="Montserrat"/>
                <a:cs typeface="Montserrat"/>
                <a:sym typeface="Montserrat"/>
              </a:rPr>
              <a:t>, 1</a:t>
            </a:r>
            <a:r>
              <a:rPr b="1" lang="en-GB">
                <a:solidFill>
                  <a:schemeClr val="accent1"/>
                </a:solidFill>
                <a:latin typeface="Montserrat"/>
                <a:ea typeface="Montserrat"/>
                <a:cs typeface="Montserrat"/>
                <a:sym typeface="Montserrat"/>
              </a:rPr>
              <a:t>5</a:t>
            </a:r>
            <a:r>
              <a:rPr b="1" i="0" lang="en-GB" sz="1400" u="none" cap="none" strike="noStrike">
                <a:solidFill>
                  <a:schemeClr val="accent1"/>
                </a:solidFill>
                <a:latin typeface="Montserrat"/>
                <a:ea typeface="Montserrat"/>
                <a:cs typeface="Montserrat"/>
                <a:sym typeface="Montserrat"/>
              </a:rPr>
              <a:t> - 16 </a:t>
            </a:r>
            <a:r>
              <a:rPr b="1" lang="en-GB">
                <a:solidFill>
                  <a:schemeClr val="accent1"/>
                </a:solidFill>
                <a:latin typeface="Montserrat"/>
                <a:ea typeface="Montserrat"/>
                <a:cs typeface="Montserrat"/>
                <a:sym typeface="Montserrat"/>
              </a:rPr>
              <a:t>November 2023</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calvalportal.ceos.org/web/guest/hyperspectral-calval-resources" TargetMode="External"/><Relationship Id="rId4" Type="http://schemas.openxmlformats.org/officeDocument/2006/relationships/hyperlink" Target="https://calvalportal.ceos.org/web/guest/solar-irrad-spectrum" TargetMode="External"/><Relationship Id="rId5" Type="http://schemas.openxmlformats.org/officeDocument/2006/relationships/hyperlink" Target="https://youtu.be/SpDvqV-4qhs" TargetMode="External"/><Relationship Id="rId6"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13.png"/><Relationship Id="rId5"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docs.google.com/document/d/1LMcar6sFLayt1zg4VA4Il1AcX1SEDbt5kYEc2sZPJXI/edit"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ceos.org/meetings/workshop-on-optical-space-sensor-pre-flight-calibration-and-characterisatio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calvalportal.ceos.org/web/guest/frms-assessment-framework" TargetMode="External"/><Relationship Id="rId4" Type="http://schemas.openxmlformats.org/officeDocument/2006/relationships/image" Target="../media/image17.png"/><Relationship Id="rId5" Type="http://schemas.openxmlformats.org/officeDocument/2006/relationships/hyperlink" Target="https://doi.org/10.3390/rs15205017"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7"/>
          <p:cNvSpPr txBox="1"/>
          <p:nvPr>
            <p:ph type="title"/>
          </p:nvPr>
        </p:nvSpPr>
        <p:spPr>
          <a:xfrm>
            <a:off x="176050" y="175950"/>
            <a:ext cx="9396000"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6400"/>
              <a:t>Working Group on Calibration &amp; Validation (WGCV) </a:t>
            </a:r>
            <a:endParaRPr sz="6400">
              <a:latin typeface="Montserrat"/>
              <a:ea typeface="Montserrat"/>
              <a:cs typeface="Montserrat"/>
              <a:sym typeface="Montserrat"/>
            </a:endParaRPr>
          </a:p>
          <a:p>
            <a:pPr indent="0" lvl="0" marL="0" rtl="0" algn="l">
              <a:lnSpc>
                <a:spcPct val="115000"/>
              </a:lnSpc>
              <a:spcBef>
                <a:spcPts val="0"/>
              </a:spcBef>
              <a:spcAft>
                <a:spcPts val="0"/>
              </a:spcAft>
              <a:buClr>
                <a:schemeClr val="lt1"/>
              </a:buClr>
              <a:buSzPts val="8000"/>
              <a:buFont typeface="Arial"/>
              <a:buNone/>
            </a:pPr>
            <a:r>
              <a:t/>
            </a:r>
            <a:endParaRPr i="1" sz="4000">
              <a:latin typeface="Montserrat"/>
              <a:ea typeface="Montserrat"/>
              <a:cs typeface="Montserrat"/>
              <a:sym typeface="Montserrat"/>
            </a:endParaRPr>
          </a:p>
        </p:txBody>
      </p:sp>
      <p:sp>
        <p:nvSpPr>
          <p:cNvPr id="67" name="Google Shape;67;p7"/>
          <p:cNvSpPr/>
          <p:nvPr/>
        </p:nvSpPr>
        <p:spPr>
          <a:xfrm>
            <a:off x="5532825" y="3226600"/>
            <a:ext cx="6562500" cy="35553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None/>
            </a:pPr>
            <a:r>
              <a:t/>
            </a:r>
            <a:endParaRPr b="1" sz="2200">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None/>
            </a:pPr>
            <a:r>
              <a:t/>
            </a:r>
            <a:endParaRPr b="1" sz="2200">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None/>
            </a:pPr>
            <a:r>
              <a:rPr b="1" lang="en-GB" sz="2200">
                <a:solidFill>
                  <a:schemeClr val="accent1"/>
                </a:solidFill>
                <a:latin typeface="Montserrat"/>
                <a:ea typeface="Montserrat"/>
                <a:cs typeface="Montserrat"/>
                <a:sym typeface="Montserrat"/>
              </a:rPr>
              <a:t>Philippe Goryl</a:t>
            </a:r>
            <a:r>
              <a:rPr b="1" i="0" lang="en-GB" sz="2200" u="none" cap="none" strike="noStrike">
                <a:solidFill>
                  <a:schemeClr val="accent1"/>
                </a:solidFill>
                <a:latin typeface="Montserrat"/>
                <a:ea typeface="Montserrat"/>
                <a:cs typeface="Montserrat"/>
                <a:sym typeface="Montserrat"/>
              </a:rPr>
              <a:t>, </a:t>
            </a:r>
            <a:endParaRPr b="1" i="0" sz="22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None/>
            </a:pPr>
            <a:r>
              <a:rPr b="1" i="0" lang="en-GB" sz="2200" u="none" cap="none" strike="noStrike">
                <a:solidFill>
                  <a:schemeClr val="accent1"/>
                </a:solidFill>
                <a:latin typeface="Montserrat"/>
                <a:ea typeface="Montserrat"/>
                <a:cs typeface="Montserrat"/>
                <a:sym typeface="Montserrat"/>
              </a:rPr>
              <a:t>Cody Anderson</a:t>
            </a:r>
            <a:endParaRPr b="1" sz="2200">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None/>
            </a:pPr>
            <a:r>
              <a:rPr b="1" i="0" lang="en-GB" sz="2200" u="none" cap="none" strike="noStrike">
                <a:solidFill>
                  <a:schemeClr val="accent1"/>
                </a:solidFill>
                <a:latin typeface="Montserrat"/>
                <a:ea typeface="Montserrat"/>
                <a:cs typeface="Montserrat"/>
                <a:sym typeface="Montserrat"/>
              </a:rPr>
              <a:t>Agenda Item </a:t>
            </a:r>
            <a:r>
              <a:rPr b="1" lang="en-GB" sz="2200">
                <a:solidFill>
                  <a:schemeClr val="accent1"/>
                </a:solidFill>
                <a:latin typeface="Montserrat"/>
                <a:ea typeface="Montserrat"/>
                <a:cs typeface="Montserrat"/>
                <a:sym typeface="Montserrat"/>
              </a:rPr>
              <a:t>6.1</a:t>
            </a:r>
            <a:endParaRPr>
              <a:latin typeface="Montserrat"/>
              <a:ea typeface="Montserrat"/>
              <a:cs typeface="Montserrat"/>
              <a:sym typeface="Montserrat"/>
            </a:endParaRPr>
          </a:p>
          <a:p>
            <a:pPr indent="0" lvl="0" marL="0" marR="0" rtl="0" algn="r">
              <a:lnSpc>
                <a:spcPct val="115000"/>
              </a:lnSpc>
              <a:spcBef>
                <a:spcPts val="0"/>
              </a:spcBef>
              <a:spcAft>
                <a:spcPts val="0"/>
              </a:spcAft>
              <a:buNone/>
            </a:pPr>
            <a:r>
              <a:rPr b="1" lang="en-GB" sz="2200">
                <a:solidFill>
                  <a:schemeClr val="accent1"/>
                </a:solidFill>
                <a:latin typeface="Montserrat"/>
                <a:ea typeface="Montserrat"/>
                <a:cs typeface="Montserrat"/>
                <a:sym typeface="Montserrat"/>
              </a:rPr>
              <a:t>37</a:t>
            </a:r>
            <a:r>
              <a:rPr b="1" baseline="30000" lang="en-GB" sz="2200">
                <a:solidFill>
                  <a:schemeClr val="accent1"/>
                </a:solidFill>
                <a:latin typeface="Montserrat"/>
                <a:ea typeface="Montserrat"/>
                <a:cs typeface="Montserrat"/>
                <a:sym typeface="Montserrat"/>
              </a:rPr>
              <a:t>th</a:t>
            </a:r>
            <a:r>
              <a:rPr b="1" lang="en-GB" sz="2200">
                <a:solidFill>
                  <a:schemeClr val="accent1"/>
                </a:solidFill>
                <a:latin typeface="Montserrat"/>
                <a:ea typeface="Montserrat"/>
                <a:cs typeface="Montserrat"/>
                <a:sym typeface="Montserrat"/>
              </a:rPr>
              <a:t> CEOS Plenary </a:t>
            </a:r>
            <a:endParaRPr b="1" sz="2200">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None/>
            </a:pPr>
            <a:r>
              <a:rPr b="1" lang="en-GB" sz="2200">
                <a:solidFill>
                  <a:schemeClr val="accent1"/>
                </a:solidFill>
                <a:latin typeface="Montserrat"/>
                <a:ea typeface="Montserrat"/>
                <a:cs typeface="Montserrat"/>
                <a:sym typeface="Montserrat"/>
              </a:rPr>
              <a:t>15 - 16 November 2023</a:t>
            </a:r>
            <a:endParaRPr b="1" sz="2200">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None/>
            </a:pPr>
            <a:r>
              <a:rPr b="1" lang="en-GB" sz="2200">
                <a:solidFill>
                  <a:schemeClr val="accent1"/>
                </a:solidFill>
                <a:latin typeface="Montserrat"/>
                <a:ea typeface="Montserrat"/>
                <a:cs typeface="Montserrat"/>
                <a:sym typeface="Montserrat"/>
              </a:rPr>
              <a:t>Chiang Rai, Thailand</a:t>
            </a:r>
            <a:endParaRPr b="1" sz="2200">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None/>
            </a:pPr>
            <a:r>
              <a:rPr b="1" lang="en-GB" sz="2200">
                <a:solidFill>
                  <a:schemeClr val="accent1"/>
                </a:solidFill>
                <a:latin typeface="Montserrat"/>
                <a:ea typeface="Montserrat"/>
                <a:cs typeface="Montserrat"/>
                <a:sym typeface="Montserrat"/>
              </a:rPr>
              <a:t>Hosted by GISTDA</a:t>
            </a:r>
            <a:endParaRPr b="1" sz="2200">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6"/>
          <p:cNvSpPr txBox="1"/>
          <p:nvPr>
            <p:ph idx="1" type="body"/>
          </p:nvPr>
        </p:nvSpPr>
        <p:spPr>
          <a:xfrm>
            <a:off x="57100" y="1205525"/>
            <a:ext cx="9141000" cy="4662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lang="en-GB"/>
              <a:t>Software update </a:t>
            </a:r>
            <a:r>
              <a:rPr lang="en-GB" sz="1600">
                <a:latin typeface="Georgia"/>
                <a:ea typeface="Georgia"/>
                <a:cs typeface="Georgia"/>
                <a:sym typeface="Georgia"/>
              </a:rPr>
              <a:t>Liferay® Updates</a:t>
            </a:r>
            <a:endParaRPr sz="1600">
              <a:latin typeface="Georgia"/>
              <a:ea typeface="Georgia"/>
              <a:cs typeface="Georgia"/>
              <a:sym typeface="Georgia"/>
            </a:endParaRPr>
          </a:p>
          <a:p>
            <a:pPr indent="0" lvl="0" marL="457200" rtl="0" algn="l">
              <a:spcBef>
                <a:spcPts val="0"/>
              </a:spcBef>
              <a:spcAft>
                <a:spcPts val="0"/>
              </a:spcAft>
              <a:buNone/>
            </a:pPr>
            <a:r>
              <a:rPr b="1" lang="en-GB" sz="1400">
                <a:solidFill>
                  <a:srgbClr val="2E5AAC"/>
                </a:solidFill>
                <a:latin typeface="Arial"/>
                <a:ea typeface="Arial"/>
                <a:cs typeface="Arial"/>
                <a:sym typeface="Arial"/>
              </a:rPr>
              <a:t>Info</a:t>
            </a:r>
            <a:r>
              <a:rPr lang="en-GB" sz="1400">
                <a:solidFill>
                  <a:srgbClr val="2E5AAC"/>
                </a:solidFill>
                <a:latin typeface="Arial"/>
                <a:ea typeface="Arial"/>
                <a:cs typeface="Arial"/>
                <a:sym typeface="Arial"/>
              </a:rPr>
              <a:t>: Liferay Community Edition Portal 7.4.3.14 CE GA14 (Cavanaugh / Build 7403 / March 4, 2022)</a:t>
            </a:r>
            <a:endParaRPr/>
          </a:p>
          <a:p>
            <a:pPr indent="-406400" lvl="0" marL="457200" rtl="0" algn="l">
              <a:spcBef>
                <a:spcPts val="1000"/>
              </a:spcBef>
              <a:spcAft>
                <a:spcPts val="0"/>
              </a:spcAft>
              <a:buSzPts val="2800"/>
              <a:buChar char="❖"/>
            </a:pPr>
            <a:r>
              <a:rPr lang="en-GB"/>
              <a:t>Document on Hyperspectral Cal/Val Resources is available at: </a:t>
            </a:r>
            <a:r>
              <a:rPr lang="en-GB" sz="1600" u="sng">
                <a:solidFill>
                  <a:schemeClr val="hlink"/>
                </a:solidFill>
                <a:hlinkClick r:id="rId3"/>
              </a:rPr>
              <a:t>https://calvalportal.ceos.org/web/guest/hyperspectral-calval-resources</a:t>
            </a:r>
            <a:endParaRPr sz="1600"/>
          </a:p>
          <a:p>
            <a:pPr indent="-406400" lvl="0" marL="457200" rtl="0" algn="l">
              <a:spcBef>
                <a:spcPts val="0"/>
              </a:spcBef>
              <a:spcAft>
                <a:spcPts val="0"/>
              </a:spcAft>
              <a:buSzPts val="2800"/>
              <a:buChar char="❖"/>
            </a:pPr>
            <a:r>
              <a:rPr lang="en-GB"/>
              <a:t>CEOS endorsed reference Solar irradiance spectrum: </a:t>
            </a:r>
            <a:r>
              <a:rPr lang="en-GB" sz="1600" u="sng">
                <a:solidFill>
                  <a:schemeClr val="hlink"/>
                </a:solidFill>
                <a:hlinkClick r:id="rId4"/>
              </a:rPr>
              <a:t>https://calvalportal.ceos.org/web/guest/solar-irrad-spectrum</a:t>
            </a:r>
            <a:endParaRPr sz="1600" u="sng">
              <a:solidFill>
                <a:schemeClr val="hlink"/>
              </a:solidFill>
            </a:endParaRPr>
          </a:p>
          <a:p>
            <a:pPr indent="-406400" lvl="0" marL="457200" marR="0" rtl="0" algn="l">
              <a:lnSpc>
                <a:spcPct val="115000"/>
              </a:lnSpc>
              <a:spcBef>
                <a:spcPts val="0"/>
              </a:spcBef>
              <a:spcAft>
                <a:spcPts val="0"/>
              </a:spcAft>
              <a:buSzPts val="2800"/>
              <a:buChar char="❖"/>
            </a:pPr>
            <a:r>
              <a:rPr lang="en-GB"/>
              <a:t>Outreach : </a:t>
            </a:r>
            <a:r>
              <a:rPr lang="en-GB" sz="1800"/>
              <a:t>Introductory video for the CEOS Cal/Val portal. The first of a series of videos that will describe the platform's features and capabilities. </a:t>
            </a:r>
            <a:r>
              <a:rPr lang="en-GB" sz="1600" u="sng">
                <a:solidFill>
                  <a:schemeClr val="hlink"/>
                </a:solidFill>
                <a:hlinkClick r:id="rId5"/>
              </a:rPr>
              <a:t>https://youtu.be/SpDvqV-4qhs</a:t>
            </a:r>
            <a:endParaRPr sz="1600" u="sng">
              <a:solidFill>
                <a:schemeClr val="hlink"/>
              </a:solidFill>
            </a:endParaRPr>
          </a:p>
          <a:p>
            <a:pPr indent="0" lvl="0" marL="0" rtl="0" algn="l">
              <a:lnSpc>
                <a:spcPct val="98181"/>
              </a:lnSpc>
              <a:spcBef>
                <a:spcPts val="1000"/>
              </a:spcBef>
              <a:spcAft>
                <a:spcPts val="0"/>
              </a:spcAft>
              <a:buClr>
                <a:schemeClr val="dk1"/>
              </a:buClr>
              <a:buSzPts val="1100"/>
              <a:buFont typeface="Arial"/>
              <a:buNone/>
            </a:pPr>
            <a:r>
              <a:rPr b="1" i="1" lang="en-GB" sz="1600">
                <a:latin typeface="Arial"/>
                <a:ea typeface="Arial"/>
                <a:cs typeface="Arial"/>
                <a:sym typeface="Arial"/>
              </a:rPr>
              <a:t>        thanks to Libby Rose (Symbios)! </a:t>
            </a:r>
            <a:endParaRPr b="1" i="1" sz="1600">
              <a:latin typeface="Arial"/>
              <a:ea typeface="Arial"/>
              <a:cs typeface="Arial"/>
              <a:sym typeface="Arial"/>
            </a:endParaRPr>
          </a:p>
          <a:p>
            <a:pPr indent="0" lvl="0" marL="0" rtl="0" algn="l">
              <a:spcBef>
                <a:spcPts val="1000"/>
              </a:spcBef>
              <a:spcAft>
                <a:spcPts val="0"/>
              </a:spcAft>
              <a:buNone/>
            </a:pPr>
            <a:r>
              <a:t/>
            </a:r>
            <a:endParaRPr sz="1700" u="sng">
              <a:solidFill>
                <a:schemeClr val="hlink"/>
              </a:solidFill>
            </a:endParaRPr>
          </a:p>
        </p:txBody>
      </p:sp>
      <p:sp>
        <p:nvSpPr>
          <p:cNvPr id="128" name="Google Shape;128;p16"/>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Cal/Val Portal Updates 2023</a:t>
            </a:r>
            <a:endParaRPr/>
          </a:p>
        </p:txBody>
      </p:sp>
      <p:pic>
        <p:nvPicPr>
          <p:cNvPr id="129" name="Google Shape;129;p16"/>
          <p:cNvPicPr preferRelativeResize="0"/>
          <p:nvPr/>
        </p:nvPicPr>
        <p:blipFill>
          <a:blip r:embed="rId6">
            <a:alphaModFix/>
          </a:blip>
          <a:stretch>
            <a:fillRect/>
          </a:stretch>
        </p:blipFill>
        <p:spPr>
          <a:xfrm>
            <a:off x="8847100" y="1625225"/>
            <a:ext cx="3690401" cy="4743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a:t>Content Updates</a:t>
            </a:r>
            <a:endParaRPr/>
          </a:p>
        </p:txBody>
      </p:sp>
      <p:sp>
        <p:nvSpPr>
          <p:cNvPr id="135" name="Google Shape;135;p17"/>
          <p:cNvSpPr txBox="1"/>
          <p:nvPr/>
        </p:nvSpPr>
        <p:spPr>
          <a:xfrm>
            <a:off x="6553200" y="6400799"/>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GB"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pic>
        <p:nvPicPr>
          <p:cNvPr descr="Graphical user interface, website&#10;&#10;Description automatically generated" id="136" name="Google Shape;136;p17"/>
          <p:cNvPicPr preferRelativeResize="0"/>
          <p:nvPr/>
        </p:nvPicPr>
        <p:blipFill rotWithShape="1">
          <a:blip r:embed="rId3">
            <a:alphaModFix/>
          </a:blip>
          <a:srcRect b="0" l="0" r="0" t="0"/>
          <a:stretch/>
        </p:blipFill>
        <p:spPr>
          <a:xfrm>
            <a:off x="3374460" y="1799061"/>
            <a:ext cx="5443080" cy="3291870"/>
          </a:xfrm>
          <a:prstGeom prst="rect">
            <a:avLst/>
          </a:prstGeom>
          <a:noFill/>
          <a:ln>
            <a:noFill/>
          </a:ln>
        </p:spPr>
      </p:pic>
      <p:sp>
        <p:nvSpPr>
          <p:cNvPr id="137" name="Google Shape;137;p17"/>
          <p:cNvSpPr/>
          <p:nvPr/>
        </p:nvSpPr>
        <p:spPr>
          <a:xfrm>
            <a:off x="1483112" y="1650380"/>
            <a:ext cx="1641088" cy="1215481"/>
          </a:xfrm>
          <a:prstGeom prst="wedgeRectCallout">
            <a:avLst>
              <a:gd fmla="val 90258" name="adj1"/>
              <a:gd fmla="val 65527" name="adj2"/>
            </a:avLst>
          </a:prstGeom>
          <a:solidFill>
            <a:schemeClr val="accent2"/>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GB" sz="1200" u="none" cap="none" strike="noStrike">
                <a:solidFill>
                  <a:schemeClr val="lt1"/>
                </a:solidFill>
                <a:latin typeface="Arial"/>
                <a:ea typeface="Arial"/>
                <a:cs typeface="Arial"/>
                <a:sym typeface="Arial"/>
              </a:rPr>
              <a:t>ACSG</a:t>
            </a:r>
            <a:r>
              <a:rPr b="0" i="0" lang="en-GB" sz="1400" u="none" cap="none" strike="noStrike">
                <a:solidFill>
                  <a:schemeClr val="lt1"/>
                </a:solidFill>
                <a:latin typeface="Arial"/>
                <a:ea typeface="Arial"/>
                <a:cs typeface="Arial"/>
                <a:sym typeface="Arial"/>
              </a:rPr>
              <a:t> </a:t>
            </a:r>
            <a:r>
              <a:rPr b="0" i="0" lang="en-GB" sz="1200" u="none" cap="none" strike="noStrike">
                <a:solidFill>
                  <a:schemeClr val="lt1"/>
                </a:solidFill>
                <a:latin typeface="Arial"/>
                <a:ea typeface="Arial"/>
                <a:cs typeface="Arial"/>
                <a:sym typeface="Arial"/>
              </a:rPr>
              <a:t>provided input for Cal/Val sites. Plan for new website.</a:t>
            </a:r>
            <a:endParaRPr/>
          </a:p>
        </p:txBody>
      </p:sp>
      <p:sp>
        <p:nvSpPr>
          <p:cNvPr id="138" name="Google Shape;138;p17"/>
          <p:cNvSpPr/>
          <p:nvPr/>
        </p:nvSpPr>
        <p:spPr>
          <a:xfrm>
            <a:off x="1304693" y="4226312"/>
            <a:ext cx="1849281" cy="1763749"/>
          </a:xfrm>
          <a:prstGeom prst="wedgeRectCallout">
            <a:avLst>
              <a:gd fmla="val 88226" name="adj1"/>
              <a:gd fmla="val -43881" name="adj2"/>
            </a:avLst>
          </a:prstGeom>
          <a:solidFill>
            <a:schemeClr val="accent2"/>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GB" sz="1200" u="none" cap="none" strike="noStrike">
                <a:solidFill>
                  <a:schemeClr val="lt1"/>
                </a:solidFill>
                <a:latin typeface="Arial"/>
                <a:ea typeface="Arial"/>
                <a:cs typeface="Arial"/>
                <a:sym typeface="Arial"/>
              </a:rPr>
              <a:t>New MSSG website pages – hosted in the Cal/Val Portal: Space-borne scatterometers and wind retrieval, more to come  </a:t>
            </a:r>
            <a:endParaRPr/>
          </a:p>
        </p:txBody>
      </p:sp>
      <p:sp>
        <p:nvSpPr>
          <p:cNvPr id="139" name="Google Shape;139;p17"/>
          <p:cNvSpPr/>
          <p:nvPr/>
        </p:nvSpPr>
        <p:spPr>
          <a:xfrm>
            <a:off x="5629072" y="175939"/>
            <a:ext cx="2496766" cy="1536854"/>
          </a:xfrm>
          <a:prstGeom prst="wedgeRectCallout">
            <a:avLst>
              <a:gd fmla="val -32275" name="adj1"/>
              <a:gd fmla="val 123662" name="adj2"/>
            </a:avLst>
          </a:prstGeom>
          <a:solidFill>
            <a:schemeClr val="accent2"/>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GB" sz="1200" u="none" cap="none" strike="noStrike">
                <a:solidFill>
                  <a:schemeClr val="lt1"/>
                </a:solidFill>
                <a:latin typeface="Arial"/>
                <a:ea typeface="Arial"/>
                <a:cs typeface="Arial"/>
                <a:sym typeface="Arial"/>
              </a:rPr>
              <a:t>SAR Subgroup Workshop. </a:t>
            </a:r>
            <a:endParaRPr/>
          </a:p>
          <a:p>
            <a:pPr indent="0" lvl="0" marL="0" marR="0" rtl="0" algn="l">
              <a:lnSpc>
                <a:spcPct val="100000"/>
              </a:lnSpc>
              <a:spcBef>
                <a:spcPts val="0"/>
              </a:spcBef>
              <a:spcAft>
                <a:spcPts val="0"/>
              </a:spcAft>
              <a:buNone/>
            </a:pPr>
            <a:r>
              <a:rPr b="0" i="0" lang="en-GB" sz="1200" u="none" cap="none" strike="noStrike">
                <a:solidFill>
                  <a:schemeClr val="lt1"/>
                </a:solidFill>
                <a:latin typeface="Arial"/>
                <a:ea typeface="Arial"/>
                <a:cs typeface="Arial"/>
                <a:sym typeface="Arial"/>
              </a:rPr>
              <a:t>CEOS SAR Cal/Val 2023 Workshop Announcement and website - New dedicated website for SARCalNet is in development phase. </a:t>
            </a:r>
            <a:endParaRPr/>
          </a:p>
        </p:txBody>
      </p:sp>
      <p:sp>
        <p:nvSpPr>
          <p:cNvPr id="140" name="Google Shape;140;p17"/>
          <p:cNvSpPr/>
          <p:nvPr/>
        </p:nvSpPr>
        <p:spPr>
          <a:xfrm>
            <a:off x="4724400" y="5229275"/>
            <a:ext cx="2133600" cy="1066800"/>
          </a:xfrm>
          <a:prstGeom prst="wedgeRectCallout">
            <a:avLst>
              <a:gd fmla="val 3840" name="adj1"/>
              <a:gd fmla="val -127006" name="adj2"/>
            </a:avLst>
          </a:prstGeom>
          <a:solidFill>
            <a:schemeClr val="accent2"/>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GB" sz="1200">
                <a:solidFill>
                  <a:srgbClr val="FFFFFF"/>
                </a:solidFill>
              </a:rPr>
              <a:t>Dedicated page for Solar Irradiance Spectrum. WGCV actions, more to come</a:t>
            </a:r>
            <a:endParaRPr sz="1200">
              <a:solidFill>
                <a:srgbClr val="FFFFFF"/>
              </a:solidFill>
            </a:endParaRPr>
          </a:p>
          <a:p>
            <a:pPr indent="0" lvl="0" marL="0" marR="0" rtl="0" algn="l">
              <a:lnSpc>
                <a:spcPct val="100000"/>
              </a:lnSpc>
              <a:spcBef>
                <a:spcPts val="0"/>
              </a:spcBef>
              <a:spcAft>
                <a:spcPts val="0"/>
              </a:spcAft>
              <a:buNone/>
            </a:pPr>
            <a:r>
              <a:t/>
            </a:r>
            <a:endParaRPr sz="1200">
              <a:solidFill>
                <a:schemeClr val="lt1"/>
              </a:solidFill>
            </a:endParaRPr>
          </a:p>
        </p:txBody>
      </p:sp>
      <p:sp>
        <p:nvSpPr>
          <p:cNvPr id="141" name="Google Shape;141;p17"/>
          <p:cNvSpPr/>
          <p:nvPr/>
        </p:nvSpPr>
        <p:spPr>
          <a:xfrm>
            <a:off x="9380033" y="2242537"/>
            <a:ext cx="1905000" cy="1066800"/>
          </a:xfrm>
          <a:prstGeom prst="wedgeRectCallout">
            <a:avLst>
              <a:gd fmla="val -100471" name="adj1"/>
              <a:gd fmla="val 17846" name="adj2"/>
            </a:avLst>
          </a:prstGeom>
          <a:solidFill>
            <a:schemeClr val="accent2"/>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GB" sz="1200" u="none" cap="none" strike="noStrike">
                <a:solidFill>
                  <a:schemeClr val="lt1"/>
                </a:solidFill>
                <a:latin typeface="Arial"/>
                <a:ea typeface="Arial"/>
                <a:cs typeface="Arial"/>
                <a:sym typeface="Arial"/>
              </a:rPr>
              <a:t>SALVAL (Surface Albedo VALidation) tool. </a:t>
            </a:r>
            <a:endParaRPr/>
          </a:p>
          <a:p>
            <a:pPr indent="0" lvl="0" marL="0" marR="0" rtl="0" algn="l">
              <a:lnSpc>
                <a:spcPct val="100000"/>
              </a:lnSpc>
              <a:spcBef>
                <a:spcPts val="0"/>
              </a:spcBef>
              <a:spcAft>
                <a:spcPts val="0"/>
              </a:spcAft>
              <a:buNone/>
            </a:pPr>
            <a:r>
              <a:rPr b="0" i="0" lang="en-GB" sz="1200" u="none" cap="none" strike="noStrike">
                <a:solidFill>
                  <a:schemeClr val="lt1"/>
                </a:solidFill>
                <a:latin typeface="Arial"/>
                <a:ea typeface="Arial"/>
                <a:cs typeface="Arial"/>
                <a:sym typeface="Arial"/>
              </a:rPr>
              <a:t>LPV DIRECT 2.1 database</a:t>
            </a:r>
            <a:endParaRPr/>
          </a:p>
        </p:txBody>
      </p:sp>
      <p:sp>
        <p:nvSpPr>
          <p:cNvPr id="142" name="Google Shape;142;p17"/>
          <p:cNvSpPr/>
          <p:nvPr/>
        </p:nvSpPr>
        <p:spPr>
          <a:xfrm>
            <a:off x="9144000" y="4560559"/>
            <a:ext cx="1447800" cy="1066800"/>
          </a:xfrm>
          <a:prstGeom prst="wedgeRectCallout">
            <a:avLst>
              <a:gd fmla="val -99216" name="adj1"/>
              <a:gd fmla="val -75815" name="adj2"/>
            </a:avLst>
          </a:prstGeom>
          <a:solidFill>
            <a:schemeClr val="accent2"/>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GB" sz="1200" u="none" cap="none" strike="noStrike">
                <a:solidFill>
                  <a:schemeClr val="lt1"/>
                </a:solidFill>
                <a:latin typeface="Arial"/>
                <a:ea typeface="Arial"/>
                <a:cs typeface="Arial"/>
                <a:sym typeface="Arial"/>
              </a:rPr>
              <a:t>Plan for a new Website, including DEMIX material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8"/>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lang="en-GB"/>
              <a:t>P</a:t>
            </a:r>
            <a:r>
              <a:rPr lang="en-GB"/>
              <a:t>rovide references for calibration, validation, and data quality</a:t>
            </a:r>
            <a:endParaRPr/>
          </a:p>
          <a:p>
            <a:pPr indent="-406400" lvl="0" marL="457200" rtl="0" algn="l">
              <a:spcBef>
                <a:spcPts val="0"/>
              </a:spcBef>
              <a:spcAft>
                <a:spcPts val="0"/>
              </a:spcAft>
              <a:buSzPts val="2800"/>
              <a:buChar char="❖"/>
            </a:pPr>
            <a:r>
              <a:rPr lang="en-GB"/>
              <a:t>Provide methods and protocols for cal/val, access to tools and expertise</a:t>
            </a:r>
            <a:endParaRPr/>
          </a:p>
          <a:p>
            <a:pPr indent="-406400" lvl="0" marL="457200" rtl="0" algn="l">
              <a:spcBef>
                <a:spcPts val="0"/>
              </a:spcBef>
              <a:spcAft>
                <a:spcPts val="0"/>
              </a:spcAft>
              <a:buSzPts val="2800"/>
              <a:buChar char="❖"/>
            </a:pPr>
            <a:r>
              <a:rPr lang="en-GB"/>
              <a:t>A</a:t>
            </a:r>
            <a:r>
              <a:rPr lang="en-GB"/>
              <a:t>ssessing the development of a “Match Up Database for New Space”</a:t>
            </a:r>
            <a:endParaRPr/>
          </a:p>
          <a:p>
            <a:pPr indent="-381000" lvl="1" marL="914400" rtl="0" algn="l">
              <a:spcBef>
                <a:spcPts val="0"/>
              </a:spcBef>
              <a:spcAft>
                <a:spcPts val="0"/>
              </a:spcAft>
              <a:buSzPts val="2400"/>
              <a:buChar char="▪"/>
            </a:pPr>
            <a:r>
              <a:rPr lang="en-GB"/>
              <a:t>Comprising coincident satellite data together with Fiducial Reference Measurements (FRM) for radiometry, typically over RADCalNet sites</a:t>
            </a:r>
            <a:endParaRPr/>
          </a:p>
          <a:p>
            <a:pPr indent="0" lvl="0" marL="0" rtl="0" algn="l">
              <a:spcBef>
                <a:spcPts val="1000"/>
              </a:spcBef>
              <a:spcAft>
                <a:spcPts val="0"/>
              </a:spcAft>
              <a:buNone/>
            </a:pPr>
            <a:r>
              <a:t/>
            </a:r>
            <a:endParaRPr/>
          </a:p>
        </p:txBody>
      </p:sp>
      <p:sp>
        <p:nvSpPr>
          <p:cNvPr id="148" name="Google Shape;148;p18"/>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Contribution</a:t>
            </a:r>
            <a:r>
              <a:rPr lang="en-GB"/>
              <a:t> to New Space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9"/>
          <p:cNvSpPr txBox="1"/>
          <p:nvPr>
            <p:ph idx="1" type="body"/>
          </p:nvPr>
        </p:nvSpPr>
        <p:spPr>
          <a:xfrm>
            <a:off x="324225" y="1044500"/>
            <a:ext cx="11495400" cy="53613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GB" sz="1800"/>
              <a:t>ACIX: Atmospheric Correction scheme intercomparison</a:t>
            </a:r>
            <a:endParaRPr sz="1800"/>
          </a:p>
          <a:p>
            <a:pPr indent="-342900" lvl="1" marL="914400" rtl="0" algn="l">
              <a:spcBef>
                <a:spcPts val="0"/>
              </a:spcBef>
              <a:spcAft>
                <a:spcPts val="0"/>
              </a:spcAft>
              <a:buSzPts val="1800"/>
              <a:buChar char="▪"/>
            </a:pPr>
            <a:r>
              <a:rPr lang="en-GB" sz="1800"/>
              <a:t>ACIX-I, ACIX-II completed results available in the cal/val portal</a:t>
            </a:r>
            <a:r>
              <a:rPr lang="en-GB" sz="1800"/>
              <a:t>. ACIX-III evolving towards hyperspectral using PRISMA and EnMap data.</a:t>
            </a:r>
            <a:endParaRPr sz="1800"/>
          </a:p>
          <a:p>
            <a:pPr indent="-342900" lvl="0" marL="457200" rtl="0" algn="l">
              <a:spcBef>
                <a:spcPts val="0"/>
              </a:spcBef>
              <a:spcAft>
                <a:spcPts val="0"/>
              </a:spcAft>
              <a:buSzPts val="1800"/>
              <a:buChar char="❖"/>
            </a:pPr>
            <a:r>
              <a:rPr lang="en-GB" sz="1800"/>
              <a:t>CMIX: Cloud Masking scheme intercomparison</a:t>
            </a:r>
            <a:endParaRPr sz="1800"/>
          </a:p>
          <a:p>
            <a:pPr indent="-342900" lvl="1" marL="914400" rtl="0" algn="l">
              <a:spcBef>
                <a:spcPts val="0"/>
              </a:spcBef>
              <a:spcAft>
                <a:spcPts val="0"/>
              </a:spcAft>
              <a:buSzPts val="1800"/>
              <a:buChar char="▪"/>
            </a:pPr>
            <a:r>
              <a:rPr lang="en-GB" sz="1800"/>
              <a:t>CMIX-1 results available. Initiated development of SkyCam - Ground based sky camera network for validation on satellite derived cloud masks.</a:t>
            </a:r>
            <a:endParaRPr sz="1800"/>
          </a:p>
          <a:p>
            <a:pPr indent="-342900" lvl="0" marL="457200" rtl="0" algn="l">
              <a:spcBef>
                <a:spcPts val="0"/>
              </a:spcBef>
              <a:spcAft>
                <a:spcPts val="0"/>
              </a:spcAft>
              <a:buSzPts val="1800"/>
              <a:buChar char="❖"/>
            </a:pPr>
            <a:r>
              <a:rPr lang="en-GB" sz="1800"/>
              <a:t>DEMIX: DEM intercomparison and impact on orthorectification process</a:t>
            </a:r>
            <a:endParaRPr sz="1800"/>
          </a:p>
          <a:p>
            <a:pPr indent="-342900" lvl="1" marL="914400" rtl="0" algn="l">
              <a:spcBef>
                <a:spcPts val="0"/>
              </a:spcBef>
              <a:spcAft>
                <a:spcPts val="0"/>
              </a:spcAft>
              <a:buSzPts val="1800"/>
              <a:buChar char="▪"/>
            </a:pPr>
            <a:r>
              <a:rPr lang="en-GB" sz="1800"/>
              <a:t>Close to finalisation, peer-reviewed publication submitted and final report expected by end 2023</a:t>
            </a:r>
            <a:endParaRPr sz="1800"/>
          </a:p>
          <a:p>
            <a:pPr indent="-342900" lvl="0" marL="457200" rtl="0" algn="l">
              <a:spcBef>
                <a:spcPts val="0"/>
              </a:spcBef>
              <a:spcAft>
                <a:spcPts val="0"/>
              </a:spcAft>
              <a:buSzPts val="1800"/>
              <a:buChar char="❖"/>
            </a:pPr>
            <a:r>
              <a:rPr lang="en-GB" sz="1800"/>
              <a:t>BRIX: Intercomparison of Biomass algorithm retrieval</a:t>
            </a:r>
            <a:endParaRPr sz="1800"/>
          </a:p>
          <a:p>
            <a:pPr indent="-342900" lvl="1" marL="914400" rtl="0" algn="l">
              <a:spcBef>
                <a:spcPts val="0"/>
              </a:spcBef>
              <a:spcAft>
                <a:spcPts val="0"/>
              </a:spcAft>
              <a:buSzPts val="1800"/>
              <a:buChar char="▪"/>
            </a:pPr>
            <a:r>
              <a:rPr lang="en-GB" sz="1800"/>
              <a:t>BRIX-2 was closed with two team providing </a:t>
            </a:r>
            <a:r>
              <a:rPr lang="en-GB" sz="1800"/>
              <a:t>preliminary</a:t>
            </a:r>
            <a:r>
              <a:rPr lang="en-GB" sz="1800"/>
              <a:t> results</a:t>
            </a:r>
            <a:endParaRPr sz="1800"/>
          </a:p>
          <a:p>
            <a:pPr indent="-342900" lvl="0" marL="457200" rtl="0" algn="l">
              <a:spcBef>
                <a:spcPts val="0"/>
              </a:spcBef>
              <a:spcAft>
                <a:spcPts val="0"/>
              </a:spcAft>
              <a:buSzPts val="1800"/>
              <a:buChar char="❖"/>
            </a:pPr>
            <a:r>
              <a:rPr lang="en-GB" sz="1800"/>
              <a:t>SRIX4VEG: Intercomparison of Surface reflectance for vegetation</a:t>
            </a:r>
            <a:endParaRPr sz="1800"/>
          </a:p>
          <a:p>
            <a:pPr indent="-342900" lvl="1" marL="914400" rtl="0" algn="l">
              <a:spcBef>
                <a:spcPts val="0"/>
              </a:spcBef>
              <a:spcAft>
                <a:spcPts val="0"/>
              </a:spcAft>
              <a:buSzPts val="1800"/>
              <a:buChar char="▪"/>
            </a:pPr>
            <a:r>
              <a:rPr lang="en-GB" sz="1800"/>
              <a:t>Result of SRIX4Veg I will be presented at 2023 November Workshop. SRIX4VEG II campaign being held in Australia in March 2024</a:t>
            </a:r>
            <a:endParaRPr sz="1800"/>
          </a:p>
          <a:p>
            <a:pPr indent="-342900" lvl="0" marL="457200" rtl="0" algn="l">
              <a:spcBef>
                <a:spcPts val="0"/>
              </a:spcBef>
              <a:spcAft>
                <a:spcPts val="0"/>
              </a:spcAft>
              <a:buSzPts val="1800"/>
              <a:buChar char="❖"/>
            </a:pPr>
            <a:r>
              <a:rPr lang="en-GB" sz="1800"/>
              <a:t>CINDI-3 (Cabauw Intercomparison of Nitrogen Dioxide Measuring Instruments, May-June 2024): community-wide field intercomparison of MAX-DOAS, Mobile-DOAS (variability and tomography), airborne (TBC) + PGN/Pandora + suite of aerosol instruments + other trace gases</a:t>
            </a:r>
            <a:endParaRPr sz="1800"/>
          </a:p>
          <a:p>
            <a:pPr indent="0" lvl="0" marL="0" rtl="0" algn="l">
              <a:spcBef>
                <a:spcPts val="1000"/>
              </a:spcBef>
              <a:spcAft>
                <a:spcPts val="0"/>
              </a:spcAft>
              <a:buNone/>
            </a:pPr>
            <a:r>
              <a:t/>
            </a:r>
            <a:endParaRPr sz="1800"/>
          </a:p>
          <a:p>
            <a:pPr indent="0" lvl="0" marL="457200" rtl="0" algn="l">
              <a:spcBef>
                <a:spcPts val="1000"/>
              </a:spcBef>
              <a:spcAft>
                <a:spcPts val="0"/>
              </a:spcAft>
              <a:buNone/>
            </a:pPr>
            <a:r>
              <a:t/>
            </a:r>
            <a:endParaRPr sz="1600"/>
          </a:p>
          <a:p>
            <a:pPr indent="0" lvl="0" marL="457200" rtl="0" algn="l">
              <a:spcBef>
                <a:spcPts val="1000"/>
              </a:spcBef>
              <a:spcAft>
                <a:spcPts val="0"/>
              </a:spcAft>
              <a:buNone/>
            </a:pPr>
            <a:r>
              <a:t/>
            </a:r>
            <a:endParaRPr sz="1600"/>
          </a:p>
          <a:p>
            <a:pPr indent="0" lvl="0" marL="0" rtl="0" algn="l">
              <a:spcBef>
                <a:spcPts val="1000"/>
              </a:spcBef>
              <a:spcAft>
                <a:spcPts val="0"/>
              </a:spcAft>
              <a:buClr>
                <a:schemeClr val="dk1"/>
              </a:buClr>
              <a:buSzPts val="1100"/>
              <a:buFont typeface="Arial"/>
              <a:buNone/>
            </a:pPr>
            <a:r>
              <a:t/>
            </a:r>
            <a:endParaRPr sz="1600"/>
          </a:p>
          <a:p>
            <a:pPr indent="0" lvl="0" marL="0" rtl="0" algn="l">
              <a:spcBef>
                <a:spcPts val="1000"/>
              </a:spcBef>
              <a:spcAft>
                <a:spcPts val="0"/>
              </a:spcAft>
              <a:buClr>
                <a:schemeClr val="dk1"/>
              </a:buClr>
              <a:buSzPts val="1100"/>
              <a:buFont typeface="Arial"/>
              <a:buNone/>
            </a:pPr>
            <a:r>
              <a:t/>
            </a:r>
            <a:endParaRPr sz="2100"/>
          </a:p>
          <a:p>
            <a:pPr indent="0" lvl="0" marL="0" rtl="0" algn="l">
              <a:spcBef>
                <a:spcPts val="1000"/>
              </a:spcBef>
              <a:spcAft>
                <a:spcPts val="0"/>
              </a:spcAft>
              <a:buNone/>
            </a:pPr>
            <a:r>
              <a:t/>
            </a:r>
            <a:endParaRPr sz="1700"/>
          </a:p>
        </p:txBody>
      </p:sp>
      <p:sp>
        <p:nvSpPr>
          <p:cNvPr id="154" name="Google Shape;154;p19"/>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Intercomparison Exercises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0"/>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Calibration Networks</a:t>
            </a:r>
            <a:endParaRPr/>
          </a:p>
        </p:txBody>
      </p:sp>
      <p:graphicFrame>
        <p:nvGraphicFramePr>
          <p:cNvPr id="160" name="Google Shape;160;p20"/>
          <p:cNvGraphicFramePr/>
          <p:nvPr/>
        </p:nvGraphicFramePr>
        <p:xfrm>
          <a:off x="56875" y="1129350"/>
          <a:ext cx="3000000" cy="3000000"/>
        </p:xfrm>
        <a:graphic>
          <a:graphicData uri="http://schemas.openxmlformats.org/drawingml/2006/table">
            <a:tbl>
              <a:tblPr>
                <a:noFill/>
                <a:tableStyleId>{0FABC145-23CD-4D1F-ACB1-BC96AB185E31}</a:tableStyleId>
              </a:tblPr>
              <a:tblGrid>
                <a:gridCol w="1604275"/>
                <a:gridCol w="2852325"/>
                <a:gridCol w="3465150"/>
                <a:gridCol w="4147875"/>
              </a:tblGrid>
              <a:tr h="618975">
                <a:tc>
                  <a:txBody>
                    <a:bodyPr/>
                    <a:lstStyle/>
                    <a:p>
                      <a:pPr indent="0" lvl="0" marL="0" rtl="0" algn="l">
                        <a:spcBef>
                          <a:spcPts val="0"/>
                        </a:spcBef>
                        <a:spcAft>
                          <a:spcPts val="0"/>
                        </a:spcAft>
                        <a:buNone/>
                      </a:pPr>
                      <a:r>
                        <a:rPr b="1" lang="en-GB" sz="1500">
                          <a:solidFill>
                            <a:schemeClr val="lt1"/>
                          </a:solidFill>
                        </a:rPr>
                        <a:t>Calibration Networks</a:t>
                      </a:r>
                      <a:endParaRPr b="1" sz="15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rPr b="1" lang="en-GB" sz="1500">
                          <a:solidFill>
                            <a:schemeClr val="lt1"/>
                          </a:solidFill>
                        </a:rPr>
                        <a:t>Description</a:t>
                      </a:r>
                      <a:endParaRPr b="1" sz="15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rPr b="1" lang="en-GB" sz="1500">
                          <a:solidFill>
                            <a:schemeClr val="lt1"/>
                          </a:solidFill>
                        </a:rPr>
                        <a:t>Current Status</a:t>
                      </a:r>
                      <a:endParaRPr b="1" sz="15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rPr b="1" lang="en-GB" sz="1500">
                          <a:solidFill>
                            <a:schemeClr val="lt1"/>
                          </a:solidFill>
                        </a:rPr>
                        <a:t>Next Steps</a:t>
                      </a:r>
                      <a:endParaRPr b="1" sz="15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2"/>
                    </a:solidFill>
                  </a:tcPr>
                </a:tc>
              </a:tr>
              <a:tr h="1369600">
                <a:tc>
                  <a:txBody>
                    <a:bodyPr/>
                    <a:lstStyle/>
                    <a:p>
                      <a:pPr indent="0" lvl="0" marL="0" rtl="0" algn="l">
                        <a:spcBef>
                          <a:spcPts val="0"/>
                        </a:spcBef>
                        <a:spcAft>
                          <a:spcPts val="0"/>
                        </a:spcAft>
                        <a:buNone/>
                      </a:pPr>
                      <a:r>
                        <a:rPr lang="en-GB" sz="1900">
                          <a:latin typeface="Montserrat SemiBold"/>
                          <a:ea typeface="Montserrat SemiBold"/>
                          <a:cs typeface="Montserrat SemiBold"/>
                          <a:sym typeface="Montserrat SemiBold"/>
                        </a:rPr>
                        <a:t>RADCalNet</a:t>
                      </a:r>
                      <a:endParaRPr sz="1900">
                        <a:latin typeface="Montserrat SemiBold"/>
                        <a:ea typeface="Montserrat SemiBold"/>
                        <a:cs typeface="Montserrat SemiBold"/>
                        <a:sym typeface="Montserrat SemiBold"/>
                      </a:endParaRPr>
                    </a:p>
                  </a:txBody>
                  <a:tcPr marT="91425" marB="91425" marR="91425" marL="91425">
                    <a:lnT cap="flat" cmpd="sng" w="9525">
                      <a:solidFill>
                        <a:schemeClr val="lt1"/>
                      </a:solidFill>
                      <a:prstDash val="solid"/>
                      <a:round/>
                      <a:headEnd len="sm" w="sm" type="none"/>
                      <a:tailEnd len="sm" w="sm" type="none"/>
                    </a:lnT>
                  </a:tcPr>
                </a:tc>
                <a:tc>
                  <a:txBody>
                    <a:bodyPr/>
                    <a:lstStyle/>
                    <a:p>
                      <a:pPr indent="0" lvl="0" marL="0" rtl="0" algn="l">
                        <a:lnSpc>
                          <a:spcPct val="115000"/>
                        </a:lnSpc>
                        <a:spcBef>
                          <a:spcPts val="1000"/>
                        </a:spcBef>
                        <a:spcAft>
                          <a:spcPts val="0"/>
                        </a:spcAft>
                        <a:buClr>
                          <a:schemeClr val="dk1"/>
                        </a:buClr>
                        <a:buSzPts val="1100"/>
                        <a:buFont typeface="Arial"/>
                        <a:buNone/>
                      </a:pPr>
                      <a:r>
                        <a:rPr lang="en-GB">
                          <a:solidFill>
                            <a:schemeClr val="dk1"/>
                          </a:solidFill>
                          <a:latin typeface="Montserrat"/>
                          <a:ea typeface="Montserrat"/>
                          <a:cs typeface="Montserrat"/>
                          <a:sym typeface="Montserrat"/>
                        </a:rPr>
                        <a:t>Provides SI-traceable TOA reflectances for post-launch radiometric cal/val of optical sensors.</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200"/>
                    </a:p>
                  </a:txBody>
                  <a:tcPr marT="91425" marB="91425" marR="91425" marL="91425">
                    <a:lnT cap="flat" cmpd="sng" w="9525">
                      <a:solidFill>
                        <a:schemeClr val="lt1"/>
                      </a:solidFill>
                      <a:prstDash val="solid"/>
                      <a:round/>
                      <a:headEnd len="sm" w="sm" type="none"/>
                      <a:tailEnd len="sm" w="sm" type="none"/>
                    </a:lnT>
                  </a:tcPr>
                </a:tc>
                <a:tc>
                  <a:txBody>
                    <a:bodyPr/>
                    <a:lstStyle/>
                    <a:p>
                      <a:pPr indent="0" lvl="0" marL="0" rtl="0" algn="l">
                        <a:lnSpc>
                          <a:spcPct val="115000"/>
                        </a:lnSpc>
                        <a:spcBef>
                          <a:spcPts val="1000"/>
                        </a:spcBef>
                        <a:spcAft>
                          <a:spcPts val="0"/>
                        </a:spcAft>
                        <a:buClr>
                          <a:schemeClr val="dk1"/>
                        </a:buClr>
                        <a:buSzPts val="1100"/>
                        <a:buFont typeface="Arial"/>
                        <a:buNone/>
                      </a:pPr>
                      <a:r>
                        <a:rPr lang="en-GB">
                          <a:solidFill>
                            <a:schemeClr val="dk1"/>
                          </a:solidFill>
                          <a:latin typeface="Montserrat"/>
                          <a:ea typeface="Montserrat"/>
                          <a:cs typeface="Montserrat"/>
                          <a:sym typeface="Montserrat"/>
                        </a:rPr>
                        <a:t>Current sites: </a:t>
                      </a:r>
                      <a:r>
                        <a:rPr lang="en-GB">
                          <a:solidFill>
                            <a:schemeClr val="dk1"/>
                          </a:solidFill>
                          <a:latin typeface="Montserrat"/>
                          <a:ea typeface="Montserrat"/>
                          <a:cs typeface="Montserrat"/>
                          <a:sym typeface="Montserrat"/>
                        </a:rPr>
                        <a:t>La-Crau (France), Railroad Valley (USA), two sites in Baotou (China), </a:t>
                      </a:r>
                      <a:r>
                        <a:rPr lang="en-GB">
                          <a:solidFill>
                            <a:schemeClr val="dk1"/>
                          </a:solidFill>
                          <a:latin typeface="Montserrat"/>
                          <a:ea typeface="Montserrat"/>
                          <a:cs typeface="Montserrat"/>
                          <a:sym typeface="Montserrat"/>
                        </a:rPr>
                        <a:t>Gobabeb</a:t>
                      </a:r>
                      <a:r>
                        <a:rPr lang="en-GB">
                          <a:solidFill>
                            <a:schemeClr val="dk1"/>
                          </a:solidFill>
                          <a:latin typeface="Montserrat"/>
                          <a:ea typeface="Montserrat"/>
                          <a:cs typeface="Montserrat"/>
                          <a:sym typeface="Montserrat"/>
                        </a:rPr>
                        <a:t> (Namibia) plus new sites expected to join the network.</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200"/>
                    </a:p>
                  </a:txBody>
                  <a:tcPr marT="91425" marB="91425" marR="91425" marL="91425">
                    <a:lnT cap="flat" cmpd="sng" w="9525">
                      <a:solidFill>
                        <a:schemeClr val="lt1"/>
                      </a:solidFill>
                      <a:prstDash val="solid"/>
                      <a:round/>
                      <a:headEnd len="sm" w="sm" type="none"/>
                      <a:tailEnd len="sm" w="sm" type="none"/>
                    </a:lnT>
                  </a:tcPr>
                </a:tc>
                <a:tc>
                  <a:txBody>
                    <a:bodyPr/>
                    <a:lstStyle/>
                    <a:p>
                      <a:pPr indent="-317500" lvl="0" marL="457200" rtl="0" algn="l">
                        <a:lnSpc>
                          <a:spcPct val="115000"/>
                        </a:lnSpc>
                        <a:spcBef>
                          <a:spcPts val="1000"/>
                        </a:spcBef>
                        <a:spcAft>
                          <a:spcPts val="0"/>
                        </a:spcAft>
                        <a:buClr>
                          <a:schemeClr val="dk1"/>
                        </a:buClr>
                        <a:buSzPts val="1400"/>
                        <a:buFont typeface="Montserrat"/>
                        <a:buChar char="●"/>
                      </a:pPr>
                      <a:r>
                        <a:rPr lang="en-GB">
                          <a:solidFill>
                            <a:schemeClr val="dk1"/>
                          </a:solidFill>
                          <a:latin typeface="Montserrat"/>
                          <a:ea typeface="Montserrat"/>
                          <a:cs typeface="Montserrat"/>
                          <a:sym typeface="Montserrat"/>
                        </a:rPr>
                        <a:t>Continuous collaborative efforts to maintain instrumentation in operation, process and quality control data and communicate with users. </a:t>
                      </a:r>
                      <a:endParaRPr>
                        <a:solidFill>
                          <a:schemeClr val="dk1"/>
                        </a:solidFill>
                        <a:latin typeface="Montserrat"/>
                        <a:ea typeface="Montserrat"/>
                        <a:cs typeface="Montserrat"/>
                        <a:sym typeface="Montserrat"/>
                      </a:endParaRPr>
                    </a:p>
                    <a:p>
                      <a:pPr indent="-317500" lvl="0" marL="457200" rtl="0" algn="l">
                        <a:lnSpc>
                          <a:spcPct val="115000"/>
                        </a:lnSpc>
                        <a:spcBef>
                          <a:spcPts val="0"/>
                        </a:spcBef>
                        <a:spcAft>
                          <a:spcPts val="0"/>
                        </a:spcAft>
                        <a:buClr>
                          <a:schemeClr val="dk1"/>
                        </a:buClr>
                        <a:buSzPts val="1400"/>
                        <a:buFont typeface="Montserrat"/>
                        <a:buChar char="●"/>
                      </a:pPr>
                      <a:r>
                        <a:rPr lang="en-GB">
                          <a:solidFill>
                            <a:schemeClr val="dk1"/>
                          </a:solidFill>
                          <a:latin typeface="Montserrat"/>
                          <a:ea typeface="Montserrat"/>
                          <a:cs typeface="Montserrat"/>
                          <a:sym typeface="Montserrat"/>
                        </a:rPr>
                        <a:t>Growing user base and data uptake.</a:t>
                      </a:r>
                      <a:endParaRPr sz="1200"/>
                    </a:p>
                  </a:txBody>
                  <a:tcPr marT="91425" marB="91425" marR="91425" marL="91425">
                    <a:lnT cap="flat" cmpd="sng" w="9525">
                      <a:solidFill>
                        <a:schemeClr val="lt1"/>
                      </a:solidFill>
                      <a:prstDash val="solid"/>
                      <a:round/>
                      <a:headEnd len="sm" w="sm" type="none"/>
                      <a:tailEnd len="sm" w="sm" type="none"/>
                    </a:lnT>
                  </a:tcPr>
                </a:tc>
              </a:tr>
              <a:tr h="1649975">
                <a:tc>
                  <a:txBody>
                    <a:bodyPr/>
                    <a:lstStyle/>
                    <a:p>
                      <a:pPr indent="0" lvl="0" marL="0" rtl="0" algn="l">
                        <a:spcBef>
                          <a:spcPts val="0"/>
                        </a:spcBef>
                        <a:spcAft>
                          <a:spcPts val="0"/>
                        </a:spcAft>
                        <a:buNone/>
                      </a:pPr>
                      <a:r>
                        <a:rPr lang="en-GB" sz="1900">
                          <a:latin typeface="Montserrat SemiBold"/>
                          <a:ea typeface="Montserrat SemiBold"/>
                          <a:cs typeface="Montserrat SemiBold"/>
                          <a:sym typeface="Montserrat SemiBold"/>
                        </a:rPr>
                        <a:t>SARCalNet</a:t>
                      </a:r>
                      <a:endParaRPr sz="1900">
                        <a:latin typeface="Montserrat SemiBold"/>
                        <a:ea typeface="Montserrat SemiBold"/>
                        <a:cs typeface="Montserrat SemiBold"/>
                        <a:sym typeface="Montserrat SemiBold"/>
                      </a:endParaRPr>
                    </a:p>
                  </a:txBody>
                  <a:tcPr marT="91425" marB="91425" marR="91425" marL="91425"/>
                </a:tc>
                <a:tc>
                  <a:txBody>
                    <a:bodyPr/>
                    <a:lstStyle/>
                    <a:p>
                      <a:pPr indent="0" lvl="0" marL="0" rtl="0" algn="l">
                        <a:lnSpc>
                          <a:spcPct val="115000"/>
                        </a:lnSpc>
                        <a:spcBef>
                          <a:spcPts val="1000"/>
                        </a:spcBef>
                        <a:spcAft>
                          <a:spcPts val="0"/>
                        </a:spcAft>
                        <a:buClr>
                          <a:schemeClr val="dk1"/>
                        </a:buClr>
                        <a:buSzPts val="1100"/>
                        <a:buFont typeface="Arial"/>
                        <a:buNone/>
                      </a:pPr>
                      <a:r>
                        <a:rPr lang="en-GB">
                          <a:solidFill>
                            <a:schemeClr val="dk1"/>
                          </a:solidFill>
                          <a:latin typeface="Montserrat"/>
                          <a:ea typeface="Montserrat"/>
                          <a:cs typeface="Montserrat"/>
                          <a:sym typeface="Montserrat"/>
                        </a:rPr>
                        <a:t>Network of selected curated sites for SAR cal/val.</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200"/>
                    </a:p>
                  </a:txBody>
                  <a:tcPr marT="91425" marB="91425" marR="91425" marL="91425"/>
                </a:tc>
                <a:tc>
                  <a:txBody>
                    <a:bodyPr/>
                    <a:lstStyle/>
                    <a:p>
                      <a:pPr indent="0" lvl="0" marL="0" rtl="0" algn="l">
                        <a:lnSpc>
                          <a:spcPct val="115000"/>
                        </a:lnSpc>
                        <a:spcBef>
                          <a:spcPts val="1000"/>
                        </a:spcBef>
                        <a:spcAft>
                          <a:spcPts val="0"/>
                        </a:spcAft>
                        <a:buNone/>
                      </a:pPr>
                      <a:r>
                        <a:rPr lang="en-GB">
                          <a:solidFill>
                            <a:schemeClr val="dk1"/>
                          </a:solidFill>
                          <a:latin typeface="Montserrat"/>
                          <a:ea typeface="Montserrat"/>
                          <a:cs typeface="Montserrat"/>
                          <a:sym typeface="Montserrat"/>
                        </a:rPr>
                        <a:t>Dedicated </a:t>
                      </a:r>
                      <a:r>
                        <a:rPr lang="en-GB">
                          <a:solidFill>
                            <a:schemeClr val="dk1"/>
                          </a:solidFill>
                          <a:latin typeface="Montserrat"/>
                          <a:ea typeface="Montserrat"/>
                          <a:cs typeface="Montserrat"/>
                          <a:sym typeface="Montserrat"/>
                        </a:rPr>
                        <a:t>website  to collect databases of reference targets, demo data from different missions and relevant documentation is progressing well and will go live early next year.</a:t>
                      </a:r>
                      <a:endParaRPr sz="1200"/>
                    </a:p>
                  </a:txBody>
                  <a:tcPr marT="91425" marB="91425" marR="91425" marL="91425"/>
                </a:tc>
                <a:tc>
                  <a:txBody>
                    <a:bodyPr/>
                    <a:lstStyle/>
                    <a:p>
                      <a:pPr indent="-323850" lvl="0" marL="457200" rtl="0" algn="l">
                        <a:spcBef>
                          <a:spcPts val="0"/>
                        </a:spcBef>
                        <a:spcAft>
                          <a:spcPts val="0"/>
                        </a:spcAft>
                        <a:buSzPts val="1500"/>
                        <a:buFont typeface="Montserrat"/>
                        <a:buChar char="●"/>
                      </a:pPr>
                      <a:r>
                        <a:rPr lang="en-GB" sz="1500">
                          <a:latin typeface="Montserrat"/>
                          <a:ea typeface="Montserrat"/>
                          <a:cs typeface="Montserrat"/>
                          <a:sym typeface="Montserrat"/>
                        </a:rPr>
                        <a:t>Form working group for SARCalNet under SAR Subgroup</a:t>
                      </a:r>
                      <a:endParaRPr sz="1500">
                        <a:latin typeface="Montserrat"/>
                        <a:ea typeface="Montserrat"/>
                        <a:cs typeface="Montserrat"/>
                        <a:sym typeface="Montserrat"/>
                      </a:endParaRPr>
                    </a:p>
                    <a:p>
                      <a:pPr indent="-323850" lvl="0" marL="457200" rtl="0" algn="l">
                        <a:spcBef>
                          <a:spcPts val="0"/>
                        </a:spcBef>
                        <a:spcAft>
                          <a:spcPts val="0"/>
                        </a:spcAft>
                        <a:buSzPts val="1500"/>
                        <a:buFont typeface="Montserrat"/>
                        <a:buChar char="●"/>
                      </a:pPr>
                      <a:r>
                        <a:rPr lang="en-GB" sz="1500">
                          <a:latin typeface="Montserrat"/>
                          <a:ea typeface="Montserrat"/>
                          <a:cs typeface="Montserrat"/>
                          <a:sym typeface="Montserrat"/>
                        </a:rPr>
                        <a:t>Invite community to submit calibration sites</a:t>
                      </a:r>
                      <a:endParaRPr sz="1500">
                        <a:latin typeface="Montserrat"/>
                        <a:ea typeface="Montserrat"/>
                        <a:cs typeface="Montserrat"/>
                        <a:sym typeface="Montserrat"/>
                      </a:endParaRPr>
                    </a:p>
                  </a:txBody>
                  <a:tcPr marT="91425" marB="91425" marR="91425" marL="91425"/>
                </a:tc>
              </a:tr>
              <a:tr h="1616900">
                <a:tc>
                  <a:txBody>
                    <a:bodyPr/>
                    <a:lstStyle/>
                    <a:p>
                      <a:pPr indent="0" lvl="0" marL="0" rtl="0" algn="l">
                        <a:spcBef>
                          <a:spcPts val="0"/>
                        </a:spcBef>
                        <a:spcAft>
                          <a:spcPts val="0"/>
                        </a:spcAft>
                        <a:buNone/>
                      </a:pPr>
                      <a:r>
                        <a:rPr lang="en-GB" sz="1900">
                          <a:latin typeface="Montserrat SemiBold"/>
                          <a:ea typeface="Montserrat SemiBold"/>
                          <a:cs typeface="Montserrat SemiBold"/>
                          <a:sym typeface="Montserrat SemiBold"/>
                        </a:rPr>
                        <a:t>TIRCalNet</a:t>
                      </a:r>
                      <a:endParaRPr sz="1900">
                        <a:latin typeface="Montserrat SemiBold"/>
                        <a:ea typeface="Montserrat SemiBold"/>
                        <a:cs typeface="Montserrat SemiBold"/>
                        <a:sym typeface="Montserrat SemiBold"/>
                      </a:endParaRPr>
                    </a:p>
                  </a:txBody>
                  <a:tcPr marT="91425" marB="91425" marR="91425" marL="91425"/>
                </a:tc>
                <a:tc>
                  <a:txBody>
                    <a:bodyPr/>
                    <a:lstStyle/>
                    <a:p>
                      <a:pPr indent="0" lvl="0" marL="0" rtl="0" algn="l">
                        <a:lnSpc>
                          <a:spcPct val="115000"/>
                        </a:lnSpc>
                        <a:spcBef>
                          <a:spcPts val="1000"/>
                        </a:spcBef>
                        <a:spcAft>
                          <a:spcPts val="0"/>
                        </a:spcAft>
                        <a:buClr>
                          <a:schemeClr val="dk1"/>
                        </a:buClr>
                        <a:buSzPts val="1100"/>
                        <a:buFont typeface="Arial"/>
                        <a:buNone/>
                      </a:pPr>
                      <a:r>
                        <a:rPr lang="en-GB">
                          <a:solidFill>
                            <a:schemeClr val="dk1"/>
                          </a:solidFill>
                          <a:latin typeface="Montserrat"/>
                          <a:ea typeface="Montserrat"/>
                          <a:cs typeface="Montserrat"/>
                          <a:sym typeface="Montserrat"/>
                        </a:rPr>
                        <a:t>Dedicated to TIR optical sensors cal/val.</a:t>
                      </a:r>
                      <a:endParaRPr sz="1200"/>
                    </a:p>
                  </a:txBody>
                  <a:tcPr marT="91425" marB="91425" marR="91425" marL="91425"/>
                </a:tc>
                <a:tc>
                  <a:txBody>
                    <a:bodyPr/>
                    <a:lstStyle/>
                    <a:p>
                      <a:pPr indent="0" lvl="0" marL="0" rtl="0" algn="l">
                        <a:lnSpc>
                          <a:spcPct val="115000"/>
                        </a:lnSpc>
                        <a:spcBef>
                          <a:spcPts val="1000"/>
                        </a:spcBef>
                        <a:spcAft>
                          <a:spcPts val="0"/>
                        </a:spcAft>
                        <a:buClr>
                          <a:schemeClr val="dk1"/>
                        </a:buClr>
                        <a:buSzPts val="1100"/>
                        <a:buFont typeface="Arial"/>
                        <a:buNone/>
                      </a:pPr>
                      <a:r>
                        <a:rPr lang="en-GB">
                          <a:solidFill>
                            <a:schemeClr val="dk1"/>
                          </a:solidFill>
                          <a:latin typeface="Montserrat"/>
                          <a:ea typeface="Montserrat"/>
                          <a:cs typeface="Montserrat"/>
                          <a:sym typeface="Montserrat"/>
                        </a:rPr>
                        <a:t>CNES in collaboration with NASA/JPL have deployed a JPL field radiometer at La Crau site.</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200"/>
                    </a:p>
                  </a:txBody>
                  <a:tcPr marT="91425" marB="91425" marR="91425" marL="91425"/>
                </a:tc>
                <a:tc>
                  <a:txBody>
                    <a:bodyPr/>
                    <a:lstStyle/>
                    <a:p>
                      <a:pPr indent="-317500" lvl="0" marL="457200" rtl="0" algn="l">
                        <a:lnSpc>
                          <a:spcPct val="115000"/>
                        </a:lnSpc>
                        <a:spcBef>
                          <a:spcPts val="1000"/>
                        </a:spcBef>
                        <a:spcAft>
                          <a:spcPts val="0"/>
                        </a:spcAft>
                        <a:buClr>
                          <a:schemeClr val="dk1"/>
                        </a:buClr>
                        <a:buSzPts val="1400"/>
                        <a:buFont typeface="Montserrat"/>
                        <a:buChar char="●"/>
                      </a:pPr>
                      <a:r>
                        <a:rPr lang="en-GB">
                          <a:solidFill>
                            <a:schemeClr val="dk1"/>
                          </a:solidFill>
                          <a:latin typeface="Montserrat"/>
                          <a:ea typeface="Montserrat"/>
                          <a:cs typeface="Montserrat"/>
                          <a:sym typeface="Montserrat"/>
                        </a:rPr>
                        <a:t>Identify </a:t>
                      </a:r>
                      <a:r>
                        <a:rPr lang="en-GB">
                          <a:solidFill>
                            <a:schemeClr val="dk1"/>
                          </a:solidFill>
                          <a:latin typeface="Montserrat"/>
                          <a:ea typeface="Montserrat"/>
                          <a:cs typeface="Montserrat"/>
                          <a:sym typeface="Montserrat"/>
                        </a:rPr>
                        <a:t>other candidate sites</a:t>
                      </a:r>
                      <a:endParaRPr>
                        <a:solidFill>
                          <a:schemeClr val="dk1"/>
                        </a:solidFill>
                        <a:latin typeface="Montserrat"/>
                        <a:ea typeface="Montserrat"/>
                        <a:cs typeface="Montserrat"/>
                        <a:sym typeface="Montserrat"/>
                      </a:endParaRPr>
                    </a:p>
                    <a:p>
                      <a:pPr indent="-317500" lvl="0" marL="457200" rtl="0" algn="l">
                        <a:lnSpc>
                          <a:spcPct val="115000"/>
                        </a:lnSpc>
                        <a:spcBef>
                          <a:spcPts val="0"/>
                        </a:spcBef>
                        <a:spcAft>
                          <a:spcPts val="0"/>
                        </a:spcAft>
                        <a:buClr>
                          <a:schemeClr val="dk1"/>
                        </a:buClr>
                        <a:buSzPts val="1400"/>
                        <a:buFont typeface="Montserrat"/>
                        <a:buChar char="●"/>
                      </a:pPr>
                      <a:r>
                        <a:rPr lang="en-GB">
                          <a:solidFill>
                            <a:schemeClr val="dk1"/>
                          </a:solidFill>
                          <a:latin typeface="Montserrat"/>
                          <a:ea typeface="Montserrat"/>
                          <a:cs typeface="Montserrat"/>
                          <a:sym typeface="Montserrat"/>
                        </a:rPr>
                        <a:t>Discuss with partnering agencies on how to collaborate and set up and operate networks (funding for  instrumentation, site operation, data analysis, supporting studies, etc.)</a:t>
                      </a:r>
                      <a:endParaRPr sz="1200"/>
                    </a:p>
                  </a:txBody>
                  <a:tcPr marT="91425" marB="91425" marR="91425" marL="914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1"/>
          <p:cNvSpPr txBox="1"/>
          <p:nvPr>
            <p:ph idx="1" type="body"/>
          </p:nvPr>
        </p:nvSpPr>
        <p:spPr>
          <a:xfrm>
            <a:off x="324225" y="1143649"/>
            <a:ext cx="11495400" cy="50778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lang="en-GB" sz="2200"/>
              <a:t>NDACC-IRWG,TCCON and COCCON data increasingly recognised for satellite and model validation in various programmes: </a:t>
            </a:r>
            <a:r>
              <a:rPr lang="en-GB" sz="1500">
                <a:solidFill>
                  <a:srgbClr val="002060"/>
                </a:solidFill>
                <a:latin typeface="Arial"/>
                <a:ea typeface="Arial"/>
                <a:cs typeface="Arial"/>
                <a:sym typeface="Arial"/>
              </a:rPr>
              <a:t>ESA ATM-MPC, EUM AC-SAF, CO2M validation, OCO-2/3, GOSAT series,TANSAT, Copernicus services (CAMS, C3S), ESA CCI (ozone, GHG, ozone &amp; aerosol precursors)</a:t>
            </a:r>
            <a:endParaRPr sz="1500">
              <a:solidFill>
                <a:srgbClr val="002060"/>
              </a:solidFill>
              <a:latin typeface="Arial"/>
              <a:ea typeface="Arial"/>
              <a:cs typeface="Arial"/>
              <a:sym typeface="Arial"/>
            </a:endParaRPr>
          </a:p>
          <a:p>
            <a:pPr indent="-368300" lvl="0" marL="457200" rtl="0" algn="l">
              <a:spcBef>
                <a:spcPts val="0"/>
              </a:spcBef>
              <a:spcAft>
                <a:spcPts val="0"/>
              </a:spcAft>
              <a:buSzPts val="2200"/>
              <a:buChar char="❖"/>
            </a:pPr>
            <a:r>
              <a:rPr lang="en-GB" sz="2200"/>
              <a:t>Jean-Christopher Lambert (WGCV ACSG Subgroup Lead) proposed actions for network sustainability on behalf of the Networks team</a:t>
            </a:r>
            <a:endParaRPr sz="2200"/>
          </a:p>
          <a:p>
            <a:pPr indent="-368300" lvl="0" marL="457200" rtl="0" algn="l">
              <a:spcBef>
                <a:spcPts val="0"/>
              </a:spcBef>
              <a:spcAft>
                <a:spcPts val="0"/>
              </a:spcAft>
              <a:buSzPts val="2200"/>
              <a:buChar char="❖"/>
            </a:pPr>
            <a:r>
              <a:rPr lang="en-GB" sz="2200"/>
              <a:t>Ahihiko Kuze from WGCV is GHG Task Team Cal/Val lead</a:t>
            </a:r>
            <a:endParaRPr sz="2200"/>
          </a:p>
          <a:p>
            <a:pPr indent="-368300" lvl="0" marL="457200" rtl="0" algn="l">
              <a:spcBef>
                <a:spcPts val="0"/>
              </a:spcBef>
              <a:spcAft>
                <a:spcPts val="0"/>
              </a:spcAft>
              <a:buSzPts val="2200"/>
              <a:buChar char="❖"/>
            </a:pPr>
            <a:r>
              <a:rPr lang="en-GB" sz="2200"/>
              <a:t>Discussions between ACSG, WGClimate and GHG Task Team</a:t>
            </a:r>
            <a:endParaRPr sz="2200"/>
          </a:p>
          <a:p>
            <a:pPr indent="-336550" lvl="1" marL="914400" rtl="0" algn="l">
              <a:spcBef>
                <a:spcPts val="0"/>
              </a:spcBef>
              <a:spcAft>
                <a:spcPts val="0"/>
              </a:spcAft>
              <a:buSzPts val="1700"/>
              <a:buChar char="▪"/>
            </a:pPr>
            <a:r>
              <a:rPr lang="en-GB" sz="1700"/>
              <a:t>Decided to incorporate the recommended actions into Annex C of the GHG Roadmap document</a:t>
            </a:r>
            <a:endParaRPr sz="1700"/>
          </a:p>
          <a:p>
            <a:pPr indent="-336550" lvl="1" marL="914400" rtl="0" algn="l">
              <a:spcBef>
                <a:spcPts val="0"/>
              </a:spcBef>
              <a:spcAft>
                <a:spcPts val="0"/>
              </a:spcAft>
              <a:buSzPts val="1700"/>
              <a:buChar char="▪"/>
            </a:pPr>
            <a:r>
              <a:rPr lang="en-GB" sz="1700"/>
              <a:t>GHG recommendations were also presented at the AC-VC/ACSG joint meeting in Brussels.</a:t>
            </a:r>
            <a:endParaRPr sz="1700"/>
          </a:p>
        </p:txBody>
      </p:sp>
      <p:sp>
        <p:nvSpPr>
          <p:cNvPr id="166" name="Google Shape;166;p21"/>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GHG Cal/Val Networks</a:t>
            </a:r>
            <a:endParaRPr/>
          </a:p>
        </p:txBody>
      </p:sp>
      <p:pic>
        <p:nvPicPr>
          <p:cNvPr id="167" name="Google Shape;167;p21"/>
          <p:cNvPicPr preferRelativeResize="0"/>
          <p:nvPr/>
        </p:nvPicPr>
        <p:blipFill>
          <a:blip r:embed="rId3">
            <a:alphaModFix/>
          </a:blip>
          <a:stretch>
            <a:fillRect/>
          </a:stretch>
        </p:blipFill>
        <p:spPr>
          <a:xfrm>
            <a:off x="8360600" y="4766750"/>
            <a:ext cx="3317725" cy="1918025"/>
          </a:xfrm>
          <a:prstGeom prst="rect">
            <a:avLst/>
          </a:prstGeom>
          <a:noFill/>
          <a:ln>
            <a:noFill/>
          </a:ln>
        </p:spPr>
      </p:pic>
      <p:pic>
        <p:nvPicPr>
          <p:cNvPr id="168" name="Google Shape;168;p21"/>
          <p:cNvPicPr preferRelativeResize="0"/>
          <p:nvPr/>
        </p:nvPicPr>
        <p:blipFill>
          <a:blip r:embed="rId4">
            <a:alphaModFix/>
          </a:blip>
          <a:stretch>
            <a:fillRect/>
          </a:stretch>
        </p:blipFill>
        <p:spPr>
          <a:xfrm>
            <a:off x="4688950" y="4825476"/>
            <a:ext cx="3213550" cy="1716399"/>
          </a:xfrm>
          <a:prstGeom prst="rect">
            <a:avLst/>
          </a:prstGeom>
          <a:noFill/>
          <a:ln>
            <a:noFill/>
          </a:ln>
        </p:spPr>
      </p:pic>
      <p:pic>
        <p:nvPicPr>
          <p:cNvPr id="169" name="Google Shape;169;p21"/>
          <p:cNvPicPr preferRelativeResize="0"/>
          <p:nvPr/>
        </p:nvPicPr>
        <p:blipFill>
          <a:blip r:embed="rId5">
            <a:alphaModFix/>
          </a:blip>
          <a:stretch>
            <a:fillRect/>
          </a:stretch>
        </p:blipFill>
        <p:spPr>
          <a:xfrm>
            <a:off x="1347250" y="4825477"/>
            <a:ext cx="2883600" cy="18002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2"/>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
        <p:nvSpPr>
          <p:cNvPr id="175" name="Google Shape;175;p22"/>
          <p:cNvSpPr txBox="1"/>
          <p:nvPr>
            <p:ph type="title"/>
          </p:nvPr>
        </p:nvSpPr>
        <p:spPr>
          <a:xfrm>
            <a:off x="0" y="175950"/>
            <a:ext cx="102399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sz="3100"/>
              <a:t>WGCV Contribution to Interoperability Framework</a:t>
            </a:r>
            <a:endParaRPr sz="3100"/>
          </a:p>
          <a:p>
            <a:pPr indent="0" lvl="0" marL="0" rtl="0" algn="l">
              <a:spcBef>
                <a:spcPts val="0"/>
              </a:spcBef>
              <a:spcAft>
                <a:spcPts val="0"/>
              </a:spcAft>
              <a:buNone/>
            </a:pPr>
            <a:r>
              <a:t/>
            </a:r>
            <a:endParaRPr/>
          </a:p>
        </p:txBody>
      </p:sp>
      <p:graphicFrame>
        <p:nvGraphicFramePr>
          <p:cNvPr id="176" name="Google Shape;176;p22"/>
          <p:cNvGraphicFramePr/>
          <p:nvPr/>
        </p:nvGraphicFramePr>
        <p:xfrm>
          <a:off x="952500" y="2315600"/>
          <a:ext cx="3000000" cy="3000000"/>
        </p:xfrm>
        <a:graphic>
          <a:graphicData uri="http://schemas.openxmlformats.org/drawingml/2006/table">
            <a:tbl>
              <a:tblPr>
                <a:noFill/>
                <a:tableStyleId>{0FABC145-23CD-4D1F-ACB1-BC96AB185E31}</a:tableStyleId>
              </a:tblPr>
              <a:tblGrid>
                <a:gridCol w="2406975"/>
                <a:gridCol w="7880025"/>
              </a:tblGrid>
              <a:tr h="1983300">
                <a:tc>
                  <a:txBody>
                    <a:bodyPr/>
                    <a:lstStyle/>
                    <a:p>
                      <a:pPr indent="0" lvl="0" marL="0" rtl="0" algn="l">
                        <a:spcBef>
                          <a:spcPts val="0"/>
                        </a:spcBef>
                        <a:spcAft>
                          <a:spcPts val="0"/>
                        </a:spcAft>
                        <a:buNone/>
                      </a:pPr>
                      <a:r>
                        <a:rPr b="1" lang="en-GB" sz="1700">
                          <a:latin typeface="Montserrat"/>
                          <a:ea typeface="Montserrat"/>
                          <a:cs typeface="Montserrat"/>
                          <a:sym typeface="Montserrat"/>
                        </a:rPr>
                        <a:t>ARCHITECTURE</a:t>
                      </a:r>
                      <a:endParaRPr b="1" sz="1700">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c>
                  <a:txBody>
                    <a:bodyPr/>
                    <a:lstStyle/>
                    <a:p>
                      <a:pPr indent="0" lvl="0" marL="0" rtl="0" algn="l">
                        <a:spcBef>
                          <a:spcPts val="0"/>
                        </a:spcBef>
                        <a:spcAft>
                          <a:spcPts val="0"/>
                        </a:spcAft>
                        <a:buNone/>
                      </a:pPr>
                      <a:r>
                        <a:rPr lang="en-GB" sz="1700">
                          <a:latin typeface="Montserrat"/>
                          <a:ea typeface="Montserrat"/>
                          <a:cs typeface="Montserrat"/>
                          <a:sym typeface="Montserrat"/>
                        </a:rPr>
                        <a:t>CV-17-01  :  L1 top-of-atmosphere  interoperability,</a:t>
                      </a:r>
                      <a:endParaRPr sz="1700">
                        <a:latin typeface="Montserrat"/>
                        <a:ea typeface="Montserrat"/>
                        <a:cs typeface="Montserrat"/>
                        <a:sym typeface="Montserrat"/>
                      </a:endParaRPr>
                    </a:p>
                    <a:p>
                      <a:pPr indent="0" lvl="0" marL="0" rtl="0" algn="l">
                        <a:spcBef>
                          <a:spcPts val="0"/>
                        </a:spcBef>
                        <a:spcAft>
                          <a:spcPts val="0"/>
                        </a:spcAft>
                        <a:buNone/>
                      </a:pPr>
                      <a:r>
                        <a:rPr lang="en-GB" sz="1700">
                          <a:latin typeface="Montserrat"/>
                          <a:ea typeface="Montserrat"/>
                          <a:cs typeface="Montserrat"/>
                          <a:sym typeface="Montserrat"/>
                        </a:rPr>
                        <a:t>CV-23-04:  Launch of a GCP Intercomparison Exercise, </a:t>
                      </a:r>
                      <a:endParaRPr sz="1700">
                        <a:latin typeface="Montserrat"/>
                        <a:ea typeface="Montserrat"/>
                        <a:cs typeface="Montserrat"/>
                        <a:sym typeface="Montserrat"/>
                      </a:endParaRPr>
                    </a:p>
                    <a:p>
                      <a:pPr indent="0" lvl="0" marL="0" rtl="0" algn="l">
                        <a:spcBef>
                          <a:spcPts val="0"/>
                        </a:spcBef>
                        <a:spcAft>
                          <a:spcPts val="0"/>
                        </a:spcAft>
                        <a:buNone/>
                      </a:pPr>
                      <a:r>
                        <a:rPr lang="en-GB" sz="1700">
                          <a:latin typeface="Montserrat"/>
                          <a:ea typeface="Montserrat"/>
                          <a:cs typeface="Montserrat"/>
                          <a:sym typeface="Montserrat"/>
                        </a:rPr>
                        <a:t>VC-23-13 :  CEOS-ARD Product Assessments</a:t>
                      </a:r>
                      <a:endParaRPr sz="1700">
                        <a:latin typeface="Montserrat"/>
                        <a:ea typeface="Montserrat"/>
                        <a:cs typeface="Montserrat"/>
                        <a:sym typeface="Montserrat"/>
                      </a:endParaRPr>
                    </a:p>
                    <a:p>
                      <a:pPr indent="0" lvl="0" marL="0" rtl="0" algn="l">
                        <a:spcBef>
                          <a:spcPts val="0"/>
                        </a:spcBef>
                        <a:spcAft>
                          <a:spcPts val="0"/>
                        </a:spcAft>
                        <a:buNone/>
                      </a:pPr>
                      <a:r>
                        <a:rPr lang="en-GB" sz="1700">
                          <a:latin typeface="Montserrat"/>
                          <a:ea typeface="Montserrat"/>
                          <a:cs typeface="Montserrat"/>
                          <a:sym typeface="Montserrat"/>
                        </a:rPr>
                        <a:t>VC-23-08:  CEOS Representation to the Open Geospatial Consortium   </a:t>
                      </a:r>
                      <a:endParaRPr sz="1700">
                        <a:latin typeface="Montserrat"/>
                        <a:ea typeface="Montserrat"/>
                        <a:cs typeface="Montserrat"/>
                        <a:sym typeface="Montserrat"/>
                      </a:endParaRPr>
                    </a:p>
                    <a:p>
                      <a:pPr indent="0" lvl="0" marL="0" rtl="0" algn="l">
                        <a:spcBef>
                          <a:spcPts val="0"/>
                        </a:spcBef>
                        <a:spcAft>
                          <a:spcPts val="0"/>
                        </a:spcAft>
                        <a:buNone/>
                      </a:pPr>
                      <a:r>
                        <a:rPr lang="en-GB" sz="1700">
                          <a:latin typeface="Montserrat"/>
                          <a:ea typeface="Montserrat"/>
                          <a:cs typeface="Montserrat"/>
                          <a:sym typeface="Montserrat"/>
                        </a:rPr>
                        <a:t>(OGC) Analysis Ready Data (ARD) Standards Working Group (SWG)</a:t>
                      </a:r>
                      <a:endParaRPr sz="1700">
                        <a:latin typeface="Montserrat"/>
                        <a:ea typeface="Montserrat"/>
                        <a:cs typeface="Montserrat"/>
                        <a:sym typeface="Montserrat"/>
                      </a:endParaRPr>
                    </a:p>
                    <a:p>
                      <a:pPr indent="0" lvl="0" marL="0" rtl="0" algn="l">
                        <a:spcBef>
                          <a:spcPts val="0"/>
                        </a:spcBef>
                        <a:spcAft>
                          <a:spcPts val="0"/>
                        </a:spcAft>
                        <a:buNone/>
                      </a:pPr>
                      <a:r>
                        <a:rPr lang="en-GB" sz="1700">
                          <a:latin typeface="Montserrat"/>
                          <a:ea typeface="Montserrat"/>
                          <a:cs typeface="Montserrat"/>
                          <a:sym typeface="Montserrat"/>
                        </a:rPr>
                        <a:t>CARB-22-01: Production of harmonised biomass products from CEOS Agency missions </a:t>
                      </a:r>
                      <a:endParaRPr sz="1700">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r>
            </a:tbl>
          </a:graphicData>
        </a:graphic>
      </p:graphicFrame>
      <p:graphicFrame>
        <p:nvGraphicFramePr>
          <p:cNvPr id="177" name="Google Shape;177;p22"/>
          <p:cNvGraphicFramePr/>
          <p:nvPr/>
        </p:nvGraphicFramePr>
        <p:xfrm>
          <a:off x="952500" y="1199875"/>
          <a:ext cx="3000000" cy="3000000"/>
        </p:xfrm>
        <a:graphic>
          <a:graphicData uri="http://schemas.openxmlformats.org/drawingml/2006/table">
            <a:tbl>
              <a:tblPr>
                <a:noFill/>
                <a:tableStyleId>{0FABC145-23CD-4D1F-ACB1-BC96AB185E31}</a:tableStyleId>
              </a:tblPr>
              <a:tblGrid>
                <a:gridCol w="2406975"/>
                <a:gridCol w="7880025"/>
              </a:tblGrid>
              <a:tr h="613025">
                <a:tc>
                  <a:txBody>
                    <a:bodyPr/>
                    <a:lstStyle/>
                    <a:p>
                      <a:pPr indent="0" lvl="0" marL="0" rtl="0" algn="l">
                        <a:spcBef>
                          <a:spcPts val="0"/>
                        </a:spcBef>
                        <a:spcAft>
                          <a:spcPts val="0"/>
                        </a:spcAft>
                        <a:buNone/>
                      </a:pPr>
                      <a:r>
                        <a:rPr b="1" lang="en-GB" sz="1700">
                          <a:latin typeface="Montserrat"/>
                          <a:ea typeface="Montserrat"/>
                          <a:cs typeface="Montserrat"/>
                          <a:sym typeface="Montserrat"/>
                        </a:rPr>
                        <a:t>VOCABULARY</a:t>
                      </a:r>
                      <a:endParaRPr b="1" sz="1700">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BAFCD2"/>
                    </a:solidFill>
                  </a:tcPr>
                </a:tc>
                <a:tc>
                  <a:txBody>
                    <a:bodyPr/>
                    <a:lstStyle/>
                    <a:p>
                      <a:pPr indent="0" lvl="0" marL="0" rtl="0" algn="l">
                        <a:spcBef>
                          <a:spcPts val="0"/>
                        </a:spcBef>
                        <a:spcAft>
                          <a:spcPts val="0"/>
                        </a:spcAft>
                        <a:buNone/>
                      </a:pPr>
                      <a:r>
                        <a:rPr lang="en-GB" sz="1700">
                          <a:latin typeface="Montserrat"/>
                          <a:ea typeface="Montserrat"/>
                          <a:cs typeface="Montserrat"/>
                          <a:sym typeface="Montserrat"/>
                        </a:rPr>
                        <a:t>CV-22-02: CEOS Terms and Definitions Wiki </a:t>
                      </a:r>
                      <a:endParaRPr sz="1700">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BAFCD2"/>
                    </a:solidFill>
                  </a:tcPr>
                </a:tc>
              </a:tr>
            </a:tbl>
          </a:graphicData>
        </a:graphic>
      </p:graphicFrame>
      <p:graphicFrame>
        <p:nvGraphicFramePr>
          <p:cNvPr id="178" name="Google Shape;178;p22"/>
          <p:cNvGraphicFramePr/>
          <p:nvPr/>
        </p:nvGraphicFramePr>
        <p:xfrm>
          <a:off x="952500" y="4814700"/>
          <a:ext cx="3000000" cy="3000000"/>
        </p:xfrm>
        <a:graphic>
          <a:graphicData uri="http://schemas.openxmlformats.org/drawingml/2006/table">
            <a:tbl>
              <a:tblPr>
                <a:noFill/>
                <a:tableStyleId>{0FABC145-23CD-4D1F-ACB1-BC96AB185E31}</a:tableStyleId>
              </a:tblPr>
              <a:tblGrid>
                <a:gridCol w="2406975"/>
                <a:gridCol w="7880025"/>
              </a:tblGrid>
              <a:tr h="779100">
                <a:tc>
                  <a:txBody>
                    <a:bodyPr/>
                    <a:lstStyle/>
                    <a:p>
                      <a:pPr indent="0" lvl="0" marL="0" rtl="0" algn="l">
                        <a:spcBef>
                          <a:spcPts val="0"/>
                        </a:spcBef>
                        <a:spcAft>
                          <a:spcPts val="0"/>
                        </a:spcAft>
                        <a:buNone/>
                      </a:pPr>
                      <a:r>
                        <a:rPr b="1" lang="en-GB" sz="1700">
                          <a:latin typeface="Montserrat"/>
                          <a:ea typeface="Montserrat"/>
                          <a:cs typeface="Montserrat"/>
                          <a:sym typeface="Montserrat"/>
                        </a:rPr>
                        <a:t>QUALITY</a:t>
                      </a:r>
                      <a:endParaRPr b="1" sz="1700">
                        <a:latin typeface="Montserrat"/>
                        <a:ea typeface="Montserrat"/>
                        <a:cs typeface="Montserrat"/>
                        <a:sym typeface="Montserrat"/>
                      </a:endParaRPr>
                    </a:p>
                  </a:txBody>
                  <a:tcPr marT="91425" marB="91425" marR="91425" marL="91425">
                    <a:solidFill>
                      <a:srgbClr val="FFF2CC"/>
                    </a:solidFill>
                  </a:tcPr>
                </a:tc>
                <a:tc>
                  <a:txBody>
                    <a:bodyPr/>
                    <a:lstStyle/>
                    <a:p>
                      <a:pPr indent="0" lvl="0" marL="0" rtl="0" algn="l">
                        <a:spcBef>
                          <a:spcPts val="0"/>
                        </a:spcBef>
                        <a:spcAft>
                          <a:spcPts val="0"/>
                        </a:spcAft>
                        <a:buNone/>
                      </a:pPr>
                      <a:r>
                        <a:rPr lang="en-GB" sz="1700">
                          <a:latin typeface="Montserrat"/>
                          <a:ea typeface="Montserrat"/>
                          <a:cs typeface="Montserrat"/>
                          <a:sym typeface="Montserrat"/>
                        </a:rPr>
                        <a:t>CV-20-03: DEMIX</a:t>
                      </a:r>
                      <a:endParaRPr sz="1700">
                        <a:latin typeface="Montserrat"/>
                        <a:ea typeface="Montserrat"/>
                        <a:cs typeface="Montserrat"/>
                        <a:sym typeface="Montserrat"/>
                      </a:endParaRPr>
                    </a:p>
                    <a:p>
                      <a:pPr indent="0" lvl="0" marL="0" rtl="0" algn="l">
                        <a:spcBef>
                          <a:spcPts val="0"/>
                        </a:spcBef>
                        <a:spcAft>
                          <a:spcPts val="0"/>
                        </a:spcAft>
                        <a:buNone/>
                      </a:pPr>
                      <a:r>
                        <a:rPr lang="en-GB" sz="1700">
                          <a:latin typeface="Montserrat"/>
                          <a:ea typeface="Montserrat"/>
                          <a:cs typeface="Montserrat"/>
                          <a:sym typeface="Montserrat"/>
                        </a:rPr>
                        <a:t>CV-23-01 :  Develop an FRM Assessment Framework</a:t>
                      </a:r>
                      <a:endParaRPr sz="1700">
                        <a:latin typeface="Montserrat"/>
                        <a:ea typeface="Montserrat"/>
                        <a:cs typeface="Montserrat"/>
                        <a:sym typeface="Montserrat"/>
                      </a:endParaRPr>
                    </a:p>
                  </a:txBody>
                  <a:tcPr marT="91425" marB="91425" marR="91425" marL="91425">
                    <a:solidFill>
                      <a:srgbClr val="FFF2CC"/>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3"/>
          <p:cNvSpPr txBox="1"/>
          <p:nvPr>
            <p:ph idx="1" type="body"/>
          </p:nvPr>
        </p:nvSpPr>
        <p:spPr>
          <a:xfrm>
            <a:off x="324225" y="1259199"/>
            <a:ext cx="11495400" cy="4962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GB"/>
              <a:t>WGCV-53 </a:t>
            </a:r>
            <a:endParaRPr b="1"/>
          </a:p>
          <a:p>
            <a:pPr indent="-406400" lvl="0" marL="457200" rtl="0" algn="l">
              <a:spcBef>
                <a:spcPts val="1000"/>
              </a:spcBef>
              <a:spcAft>
                <a:spcPts val="0"/>
              </a:spcAft>
              <a:buSzPts val="2800"/>
              <a:buChar char="❖"/>
            </a:pPr>
            <a:r>
              <a:rPr lang="en-GB"/>
              <a:t>Córdoba</a:t>
            </a:r>
            <a:r>
              <a:rPr lang="en-GB"/>
              <a:t>, Argentina | March 5-8, 2024 </a:t>
            </a:r>
            <a:endParaRPr/>
          </a:p>
          <a:p>
            <a:pPr indent="-406400" lvl="0" marL="457200" rtl="0" algn="l">
              <a:spcBef>
                <a:spcPts val="0"/>
              </a:spcBef>
              <a:spcAft>
                <a:spcPts val="0"/>
              </a:spcAft>
              <a:buSzPts val="2800"/>
              <a:buChar char="❖"/>
            </a:pPr>
            <a:r>
              <a:rPr lang="en-GB"/>
              <a:t>Hosted by CONAE</a:t>
            </a:r>
            <a:endParaRPr/>
          </a:p>
          <a:p>
            <a:pPr indent="0" lvl="0" marL="0" rtl="0" algn="l">
              <a:spcBef>
                <a:spcPts val="1000"/>
              </a:spcBef>
              <a:spcAft>
                <a:spcPts val="0"/>
              </a:spcAft>
              <a:buNone/>
            </a:pPr>
            <a:r>
              <a:rPr b="1" lang="en-GB"/>
              <a:t>WGCV-54</a:t>
            </a:r>
            <a:endParaRPr/>
          </a:p>
          <a:p>
            <a:pPr indent="-406400" lvl="0" marL="457200" rtl="0" algn="l">
              <a:spcBef>
                <a:spcPts val="1000"/>
              </a:spcBef>
              <a:spcAft>
                <a:spcPts val="0"/>
              </a:spcAft>
              <a:buSzPts val="2800"/>
              <a:buChar char="❖"/>
            </a:pPr>
            <a:r>
              <a:rPr lang="en-GB"/>
              <a:t>Sioux Falls, USA | Fall 2024 will be a joint meeting with WGISS</a:t>
            </a:r>
            <a:endParaRPr/>
          </a:p>
          <a:p>
            <a:pPr indent="-406400" lvl="0" marL="457200" rtl="0" algn="l">
              <a:spcBef>
                <a:spcPts val="0"/>
              </a:spcBef>
              <a:spcAft>
                <a:spcPts val="0"/>
              </a:spcAft>
              <a:buSzPts val="2800"/>
              <a:buChar char="❖"/>
            </a:pPr>
            <a:r>
              <a:rPr lang="en-GB"/>
              <a:t>Hosted by USGS</a:t>
            </a:r>
            <a:endParaRPr/>
          </a:p>
          <a:p>
            <a:pPr indent="0" lvl="0" marL="0" rtl="0" algn="l">
              <a:spcBef>
                <a:spcPts val="1000"/>
              </a:spcBef>
              <a:spcAft>
                <a:spcPts val="0"/>
              </a:spcAft>
              <a:buNone/>
            </a:pPr>
            <a:r>
              <a:rPr lang="en-GB"/>
              <a:t>Thanks to CONAE and USGS for offering to host! </a:t>
            </a:r>
            <a:endParaRPr/>
          </a:p>
          <a:p>
            <a:pPr indent="0" lvl="0" marL="0" rtl="0" algn="l">
              <a:spcBef>
                <a:spcPts val="1000"/>
              </a:spcBef>
              <a:spcAft>
                <a:spcPts val="0"/>
              </a:spcAft>
              <a:buNone/>
            </a:pPr>
            <a:r>
              <a:t/>
            </a:r>
            <a:endParaRPr/>
          </a:p>
        </p:txBody>
      </p:sp>
      <p:sp>
        <p:nvSpPr>
          <p:cNvPr id="184" name="Google Shape;184;p23"/>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800"/>
              <a:t>Upcoming WGCV Plenary Meetings</a:t>
            </a:r>
            <a:endParaRPr sz="3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4"/>
          <p:cNvSpPr txBox="1"/>
          <p:nvPr>
            <p:ph type="title"/>
          </p:nvPr>
        </p:nvSpPr>
        <p:spPr>
          <a:xfrm>
            <a:off x="176047" y="175938"/>
            <a:ext cx="6157200" cy="3972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GB"/>
              <a:t>Thank You!</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3" name="Shape 193"/>
        <p:cNvGrpSpPr/>
        <p:nvPr/>
      </p:nvGrpSpPr>
      <p:grpSpPr>
        <a:xfrm>
          <a:off x="0" y="0"/>
          <a:ext cx="0" cy="0"/>
          <a:chOff x="0" y="0"/>
          <a:chExt cx="0" cy="0"/>
        </a:xfrm>
      </p:grpSpPr>
      <p:sp>
        <p:nvSpPr>
          <p:cNvPr id="194" name="Google Shape;194;p25"/>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lang="en-GB"/>
              <a:t>TBC – WGCV Team to add details, for awareness </a:t>
            </a:r>
            <a:endParaRPr/>
          </a:p>
        </p:txBody>
      </p:sp>
      <p:sp>
        <p:nvSpPr>
          <p:cNvPr id="195" name="Google Shape;195;p25"/>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457200" rtl="0" algn="l">
              <a:lnSpc>
                <a:spcPct val="115000"/>
              </a:lnSpc>
              <a:spcBef>
                <a:spcPts val="1000"/>
              </a:spcBef>
              <a:spcAft>
                <a:spcPts val="0"/>
              </a:spcAft>
              <a:buNone/>
            </a:pPr>
            <a:r>
              <a:rPr lang="en-GB" sz="2400"/>
              <a:t>WGCV Members’ Contributions to Cal/Val Standards</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8"/>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WGCV-52 in Frascati, Italy</a:t>
            </a:r>
            <a:endParaRPr/>
          </a:p>
        </p:txBody>
      </p:sp>
      <p:pic>
        <p:nvPicPr>
          <p:cNvPr id="73" name="Google Shape;73;p8"/>
          <p:cNvPicPr preferRelativeResize="0"/>
          <p:nvPr/>
        </p:nvPicPr>
        <p:blipFill>
          <a:blip r:embed="rId3">
            <a:alphaModFix/>
          </a:blip>
          <a:stretch>
            <a:fillRect/>
          </a:stretch>
        </p:blipFill>
        <p:spPr>
          <a:xfrm>
            <a:off x="305850" y="1814900"/>
            <a:ext cx="8410751" cy="3633800"/>
          </a:xfrm>
          <a:prstGeom prst="rect">
            <a:avLst/>
          </a:prstGeom>
          <a:noFill/>
          <a:ln>
            <a:noFill/>
          </a:ln>
        </p:spPr>
      </p:pic>
      <p:sp>
        <p:nvSpPr>
          <p:cNvPr id="74" name="Google Shape;74;p8"/>
          <p:cNvSpPr txBox="1"/>
          <p:nvPr/>
        </p:nvSpPr>
        <p:spPr>
          <a:xfrm>
            <a:off x="8568800" y="1650225"/>
            <a:ext cx="3168900" cy="21027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1000"/>
              </a:spcBef>
              <a:spcAft>
                <a:spcPts val="0"/>
              </a:spcAft>
              <a:buNone/>
            </a:pPr>
            <a:r>
              <a:rPr lang="en-GB" sz="2800">
                <a:solidFill>
                  <a:schemeClr val="dk1"/>
                </a:solidFill>
                <a:latin typeface="Montserrat"/>
                <a:ea typeface="Montserrat"/>
                <a:cs typeface="Montserrat"/>
                <a:sym typeface="Montserrat"/>
              </a:rPr>
              <a:t>Held from 5-9 June 2023, in ESA/ESRIN, Frascati Italy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9"/>
          <p:cNvSpPr txBox="1"/>
          <p:nvPr>
            <p:ph idx="1" type="body"/>
          </p:nvPr>
        </p:nvSpPr>
        <p:spPr>
          <a:xfrm>
            <a:off x="324225" y="1130199"/>
            <a:ext cx="11495400" cy="5091300"/>
          </a:xfrm>
          <a:prstGeom prst="rect">
            <a:avLst/>
          </a:prstGeom>
        </p:spPr>
        <p:txBody>
          <a:bodyPr anchorCtr="0" anchor="t" bIns="45700" lIns="91425" spcFirstLastPara="1" rIns="91425" wrap="square" tIns="45700">
            <a:noAutofit/>
          </a:bodyPr>
          <a:lstStyle/>
          <a:p>
            <a:pPr indent="-400050" lvl="0" marL="457200" rtl="0" algn="l">
              <a:spcBef>
                <a:spcPts val="1000"/>
              </a:spcBef>
              <a:spcAft>
                <a:spcPts val="0"/>
              </a:spcAft>
              <a:buSzPts val="2700"/>
              <a:buChar char="❖"/>
            </a:pPr>
            <a:r>
              <a:rPr lang="en-GB" sz="2700"/>
              <a:t>TMSG:</a:t>
            </a:r>
            <a:endParaRPr sz="1200">
              <a:highlight>
                <a:srgbClr val="FFFFFF"/>
              </a:highlight>
              <a:latin typeface="Calibri"/>
              <a:ea typeface="Calibri"/>
              <a:cs typeface="Calibri"/>
              <a:sym typeface="Calibri"/>
            </a:endParaRPr>
          </a:p>
          <a:p>
            <a:pPr indent="-323850" lvl="1" marL="914400" rtl="0" algn="l">
              <a:spcBef>
                <a:spcPts val="0"/>
              </a:spcBef>
              <a:spcAft>
                <a:spcPts val="0"/>
              </a:spcAft>
              <a:buSzPts val="1500"/>
              <a:buChar char="▪"/>
            </a:pPr>
            <a:r>
              <a:rPr lang="en-GB" sz="1600">
                <a:highlight>
                  <a:srgbClr val="FFFFFF"/>
                </a:highlight>
              </a:rPr>
              <a:t>Held first in-person meeting since re-activation in Iasi, Romania, on occasion of the Geomorphometry 2023 conference</a:t>
            </a:r>
            <a:endParaRPr sz="1600">
              <a:highlight>
                <a:srgbClr val="FFFFFF"/>
              </a:highlight>
            </a:endParaRPr>
          </a:p>
          <a:p>
            <a:pPr indent="-330200" lvl="1" marL="914400" rtl="0" algn="l">
              <a:spcBef>
                <a:spcPts val="0"/>
              </a:spcBef>
              <a:spcAft>
                <a:spcPts val="0"/>
              </a:spcAft>
              <a:buSzPts val="1600"/>
              <a:buChar char="▪"/>
            </a:pPr>
            <a:r>
              <a:rPr lang="en-GB" sz="1600">
                <a:highlight>
                  <a:srgbClr val="FFFFFF"/>
                </a:highlight>
              </a:rPr>
              <a:t>DEMIX close to finalisation, peer-reviewed publication submitted and final report expected by end 2023</a:t>
            </a:r>
            <a:endParaRPr sz="1600">
              <a:highlight>
                <a:srgbClr val="FFFFFF"/>
              </a:highlight>
            </a:endParaRPr>
          </a:p>
          <a:p>
            <a:pPr indent="-323850" lvl="1" marL="914400" rtl="0" algn="l">
              <a:spcBef>
                <a:spcPts val="0"/>
              </a:spcBef>
              <a:spcAft>
                <a:spcPts val="0"/>
              </a:spcAft>
              <a:buSzPts val="1500"/>
              <a:buChar char="▪"/>
            </a:pPr>
            <a:r>
              <a:rPr lang="en-GB" sz="1600">
                <a:highlight>
                  <a:srgbClr val="FFFFFF"/>
                </a:highlight>
              </a:rPr>
              <a:t>Active and fruitful cooperation with International Society for Geomorphometry (ISG) developing and implementing new benchmarking method ('wine contest')</a:t>
            </a:r>
            <a:endParaRPr sz="1600">
              <a:highlight>
                <a:srgbClr val="FFFFFF"/>
              </a:highlight>
            </a:endParaRPr>
          </a:p>
          <a:p>
            <a:pPr indent="-323850" lvl="1" marL="914400" rtl="0" algn="l">
              <a:spcBef>
                <a:spcPts val="0"/>
              </a:spcBef>
              <a:spcAft>
                <a:spcPts val="0"/>
              </a:spcAft>
              <a:buSzPts val="1500"/>
              <a:buChar char="▪"/>
            </a:pPr>
            <a:r>
              <a:rPr lang="en-GB" sz="1600">
                <a:highlight>
                  <a:srgbClr val="FFFFFF"/>
                </a:highlight>
              </a:rPr>
              <a:t>New initiative attempting intercomparison of Ground Control Points (GCP) for global harmonisation of </a:t>
            </a:r>
            <a:r>
              <a:rPr lang="en-GB" sz="1600">
                <a:highlight>
                  <a:srgbClr val="FFFFFF"/>
                </a:highlight>
              </a:rPr>
              <a:t>orthorectification</a:t>
            </a:r>
            <a:r>
              <a:rPr lang="en-GB" sz="1600">
                <a:highlight>
                  <a:srgbClr val="FFFFFF"/>
                </a:highlight>
              </a:rPr>
              <a:t> proposed: </a:t>
            </a:r>
            <a:r>
              <a:rPr b="1" lang="en-GB" sz="1600">
                <a:highlight>
                  <a:srgbClr val="FFFFFF"/>
                </a:highlight>
              </a:rPr>
              <a:t>Seeking agencies support</a:t>
            </a:r>
            <a:r>
              <a:rPr lang="en-GB" sz="1600">
                <a:highlight>
                  <a:srgbClr val="FFFFFF"/>
                </a:highlight>
              </a:rPr>
              <a:t>!</a:t>
            </a:r>
            <a:endParaRPr sz="1600">
              <a:highlight>
                <a:srgbClr val="FFFFFF"/>
              </a:highlight>
            </a:endParaRPr>
          </a:p>
          <a:p>
            <a:pPr indent="0" lvl="0" marL="914400" rtl="0" algn="l">
              <a:spcBef>
                <a:spcPts val="1000"/>
              </a:spcBef>
              <a:spcAft>
                <a:spcPts val="0"/>
              </a:spcAft>
              <a:buNone/>
            </a:pPr>
            <a:r>
              <a:t/>
            </a:r>
            <a:endParaRPr sz="1600">
              <a:highlight>
                <a:srgbClr val="FFFFFF"/>
              </a:highlight>
            </a:endParaRPr>
          </a:p>
          <a:p>
            <a:pPr indent="-400050" lvl="0" marL="457200" rtl="0" algn="just">
              <a:spcBef>
                <a:spcPts val="1000"/>
              </a:spcBef>
              <a:spcAft>
                <a:spcPts val="0"/>
              </a:spcAft>
              <a:buSzPts val="2700"/>
              <a:buChar char="❖"/>
            </a:pPr>
            <a:r>
              <a:rPr lang="en-GB" sz="2700"/>
              <a:t>SAR: </a:t>
            </a:r>
            <a:endParaRPr sz="2700"/>
          </a:p>
          <a:p>
            <a:pPr indent="-323850" lvl="1" marL="914400" rtl="0" algn="just">
              <a:spcBef>
                <a:spcPts val="0"/>
              </a:spcBef>
              <a:spcAft>
                <a:spcPts val="0"/>
              </a:spcAft>
              <a:buSzPts val="1500"/>
              <a:buChar char="▪"/>
            </a:pPr>
            <a:r>
              <a:rPr lang="en-GB" sz="1600">
                <a:solidFill>
                  <a:srgbClr val="222222"/>
                </a:solidFill>
                <a:highlight>
                  <a:srgbClr val="FFFFFF"/>
                </a:highlight>
              </a:rPr>
              <a:t>SAR subgroup met at DLR in October 2023, meeting held in conjunction with TerraSARx/Tandem-X science team meeting. </a:t>
            </a:r>
            <a:endParaRPr sz="1600">
              <a:solidFill>
                <a:srgbClr val="222222"/>
              </a:solidFill>
              <a:highlight>
                <a:srgbClr val="FFFFFF"/>
              </a:highlight>
            </a:endParaRPr>
          </a:p>
          <a:p>
            <a:pPr indent="-323850" lvl="1" marL="914400" rtl="0" algn="just">
              <a:spcBef>
                <a:spcPts val="0"/>
              </a:spcBef>
              <a:spcAft>
                <a:spcPts val="0"/>
              </a:spcAft>
              <a:buSzPts val="1500"/>
              <a:buChar char="▪"/>
            </a:pPr>
            <a:r>
              <a:rPr lang="en-GB" sz="1600">
                <a:solidFill>
                  <a:srgbClr val="222222"/>
                </a:solidFill>
                <a:highlight>
                  <a:srgbClr val="FFFFFF"/>
                </a:highlight>
              </a:rPr>
              <a:t>Space agencies are actively working on sharing of cal/val resources, RFI mitigation, CEOS ARD;  </a:t>
            </a:r>
            <a:endParaRPr sz="1600">
              <a:solidFill>
                <a:srgbClr val="222222"/>
              </a:solidFill>
              <a:highlight>
                <a:srgbClr val="FFFFFF"/>
              </a:highlight>
            </a:endParaRPr>
          </a:p>
          <a:p>
            <a:pPr indent="-323850" lvl="1" marL="914400" rtl="0" algn="just">
              <a:spcBef>
                <a:spcPts val="0"/>
              </a:spcBef>
              <a:spcAft>
                <a:spcPts val="0"/>
              </a:spcAft>
              <a:buSzPts val="1500"/>
              <a:buChar char="▪"/>
            </a:pPr>
            <a:r>
              <a:rPr lang="en-GB" sz="1600">
                <a:solidFill>
                  <a:srgbClr val="222222"/>
                </a:solidFill>
                <a:highlight>
                  <a:srgbClr val="FFFFFF"/>
                </a:highlight>
              </a:rPr>
              <a:t>SAR subgroup announced a </a:t>
            </a:r>
            <a:r>
              <a:rPr b="1" lang="en-GB" sz="1600">
                <a:solidFill>
                  <a:srgbClr val="222222"/>
                </a:solidFill>
                <a:highlight>
                  <a:srgbClr val="FFFFFF"/>
                </a:highlight>
              </a:rPr>
              <a:t>new Chair Dirk Geudtner</a:t>
            </a:r>
            <a:r>
              <a:rPr lang="en-GB" sz="1600">
                <a:solidFill>
                  <a:srgbClr val="222222"/>
                </a:solidFill>
                <a:highlight>
                  <a:srgbClr val="FFFFFF"/>
                </a:highlight>
              </a:rPr>
              <a:t>, ESA, and Vice-Chair: Stephane Cote, CSA. </a:t>
            </a:r>
            <a:endParaRPr sz="1600"/>
          </a:p>
          <a:p>
            <a:pPr indent="0" lvl="0" marL="0" rtl="0" algn="l">
              <a:spcBef>
                <a:spcPts val="1000"/>
              </a:spcBef>
              <a:spcAft>
                <a:spcPts val="0"/>
              </a:spcAft>
              <a:buNone/>
            </a:pPr>
            <a:r>
              <a:t/>
            </a:r>
            <a:endParaRPr/>
          </a:p>
        </p:txBody>
      </p:sp>
      <p:sp>
        <p:nvSpPr>
          <p:cNvPr id="80" name="Google Shape;80;p9"/>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WGCV </a:t>
            </a:r>
            <a:r>
              <a:rPr lang="en-GB"/>
              <a:t>Subgroup </a:t>
            </a:r>
            <a:r>
              <a:rPr lang="en-GB"/>
              <a:t>Updates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0"/>
          <p:cNvSpPr txBox="1"/>
          <p:nvPr>
            <p:ph idx="1" type="body"/>
          </p:nvPr>
        </p:nvSpPr>
        <p:spPr>
          <a:xfrm>
            <a:off x="324225" y="1081450"/>
            <a:ext cx="11495400" cy="5139900"/>
          </a:xfrm>
          <a:prstGeom prst="rect">
            <a:avLst/>
          </a:prstGeom>
        </p:spPr>
        <p:txBody>
          <a:bodyPr anchorCtr="0" anchor="t" bIns="45700" lIns="91425" spcFirstLastPara="1" rIns="91425" wrap="square" tIns="45700">
            <a:noAutofit/>
          </a:bodyPr>
          <a:lstStyle/>
          <a:p>
            <a:pPr indent="-400050" lvl="0" marL="457200" rtl="0" algn="l">
              <a:spcBef>
                <a:spcPts val="1000"/>
              </a:spcBef>
              <a:spcAft>
                <a:spcPts val="0"/>
              </a:spcAft>
              <a:buSzPts val="2700"/>
              <a:buChar char="❖"/>
            </a:pPr>
            <a:r>
              <a:rPr lang="en-GB" sz="2700"/>
              <a:t>LPV : </a:t>
            </a:r>
            <a:endParaRPr sz="1500"/>
          </a:p>
          <a:p>
            <a:pPr indent="-330200" lvl="1" marL="914400" rtl="0" algn="l">
              <a:spcBef>
                <a:spcPts val="0"/>
              </a:spcBef>
              <a:spcAft>
                <a:spcPts val="0"/>
              </a:spcAft>
              <a:buSzPts val="1600"/>
              <a:buChar char="▪"/>
            </a:pPr>
            <a:r>
              <a:rPr lang="en-GB" sz="1600"/>
              <a:t>LPV is busy with protocol development in the following Focus Areas: Burned Area, Phenology, Vegetation Index, Land Cover, and Global Downward Radiation Product. Also, Soil Moisture has been promoted to Validation Stage 4. </a:t>
            </a:r>
            <a:endParaRPr sz="1600"/>
          </a:p>
          <a:p>
            <a:pPr indent="-323850" lvl="1" marL="914400" rtl="0" algn="l">
              <a:spcBef>
                <a:spcPts val="0"/>
              </a:spcBef>
              <a:spcAft>
                <a:spcPts val="0"/>
              </a:spcAft>
              <a:buSzPts val="1500"/>
              <a:buChar char="▪"/>
            </a:pPr>
            <a:r>
              <a:rPr lang="en-GB" sz="1600"/>
              <a:t>CEOS-LPV and GEOGLAM  organised 3 days workshop with aim to develop good practices for validation of crop and crop type maps and related crop area estimation. A peer-reviewed paper on definition of community good practices for accuracy assessment of cropland and crop type maps is in preparation to be published in end of 2023. Summary of the paper will be also included in the CEOS-LPV good practices protocol for Land Cover,currently in preparation. The first version of this protocol is expected to be released in Q4 2023 for internal review within CEOS.</a:t>
            </a:r>
            <a:endParaRPr sz="1600"/>
          </a:p>
          <a:p>
            <a:pPr indent="0" lvl="0" marL="914400" rtl="0" algn="l">
              <a:spcBef>
                <a:spcPts val="1000"/>
              </a:spcBef>
              <a:spcAft>
                <a:spcPts val="0"/>
              </a:spcAft>
              <a:buNone/>
            </a:pPr>
            <a:r>
              <a:t/>
            </a:r>
            <a:endParaRPr sz="1400"/>
          </a:p>
          <a:p>
            <a:pPr indent="-368300" lvl="0" marL="457200" rtl="0" algn="l">
              <a:spcBef>
                <a:spcPts val="1000"/>
              </a:spcBef>
              <a:spcAft>
                <a:spcPts val="0"/>
              </a:spcAft>
              <a:buSzPts val="2200"/>
              <a:buChar char="❖"/>
            </a:pPr>
            <a:r>
              <a:rPr lang="en-GB" sz="2200"/>
              <a:t>IVOS :</a:t>
            </a:r>
            <a:endParaRPr sz="2200"/>
          </a:p>
          <a:p>
            <a:pPr indent="-330200" lvl="1" marL="914400" rtl="0" algn="l">
              <a:spcBef>
                <a:spcPts val="0"/>
              </a:spcBef>
              <a:spcAft>
                <a:spcPts val="0"/>
              </a:spcAft>
              <a:buSzPts val="1600"/>
              <a:buChar char="▪"/>
            </a:pPr>
            <a:r>
              <a:rPr lang="en-GB" sz="1600"/>
              <a:t>Meeting held in September 2023, in Germany.</a:t>
            </a:r>
            <a:endParaRPr sz="1600"/>
          </a:p>
          <a:p>
            <a:pPr indent="-330200" lvl="1" marL="914400" rtl="0" algn="l">
              <a:spcBef>
                <a:spcPts val="0"/>
              </a:spcBef>
              <a:spcAft>
                <a:spcPts val="0"/>
              </a:spcAft>
              <a:buSzPts val="1600"/>
              <a:buChar char="▪"/>
            </a:pPr>
            <a:r>
              <a:rPr lang="en-GB" sz="1600"/>
              <a:t>Discussion on solar irradiance spectrum, identified radiometric, geometric  and spatial sites for developing New Space match up database.</a:t>
            </a:r>
            <a:endParaRPr sz="1600"/>
          </a:p>
        </p:txBody>
      </p:sp>
      <p:sp>
        <p:nvSpPr>
          <p:cNvPr id="86" name="Google Shape;86;p10"/>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4100"/>
              <a:t>WGCV Subgroup Updates Contd.</a:t>
            </a:r>
            <a:endParaRPr sz="4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1"/>
          <p:cNvSpPr txBox="1"/>
          <p:nvPr>
            <p:ph idx="1" type="body"/>
          </p:nvPr>
        </p:nvSpPr>
        <p:spPr>
          <a:xfrm>
            <a:off x="324225" y="1260199"/>
            <a:ext cx="11495400" cy="4961100"/>
          </a:xfrm>
          <a:prstGeom prst="rect">
            <a:avLst/>
          </a:prstGeom>
        </p:spPr>
        <p:txBody>
          <a:bodyPr anchorCtr="0" anchor="t" bIns="45700" lIns="91425" spcFirstLastPara="1" rIns="91425" wrap="square" tIns="45700">
            <a:noAutofit/>
          </a:bodyPr>
          <a:lstStyle/>
          <a:p>
            <a:pPr indent="-400050" lvl="0" marL="457200" rtl="0" algn="l">
              <a:spcBef>
                <a:spcPts val="1000"/>
              </a:spcBef>
              <a:spcAft>
                <a:spcPts val="0"/>
              </a:spcAft>
              <a:buSzPts val="2700"/>
              <a:buChar char="❖"/>
            </a:pPr>
            <a:r>
              <a:rPr lang="en-GB" sz="2700"/>
              <a:t>MSSG: </a:t>
            </a:r>
            <a:endParaRPr sz="2700"/>
          </a:p>
          <a:p>
            <a:pPr indent="-317500" lvl="1" marL="914400" rtl="0" algn="l">
              <a:spcBef>
                <a:spcPts val="0"/>
              </a:spcBef>
              <a:spcAft>
                <a:spcPts val="0"/>
              </a:spcAft>
              <a:buSzPts val="1400"/>
              <a:buChar char="▪"/>
            </a:pPr>
            <a:r>
              <a:rPr lang="en-GB" sz="1600"/>
              <a:t>Progressing CV-23-05: Retrieval and validation with high winds with combined active-passive microwave measurements and CV-23-06: Retrieval and validation of sea surface atmospheric pressure with microwave remote sensing. </a:t>
            </a:r>
            <a:endParaRPr sz="1600"/>
          </a:p>
          <a:p>
            <a:pPr indent="0" lvl="0" marL="0" rtl="0" algn="l">
              <a:spcBef>
                <a:spcPts val="1000"/>
              </a:spcBef>
              <a:spcAft>
                <a:spcPts val="0"/>
              </a:spcAft>
              <a:buNone/>
            </a:pPr>
            <a:r>
              <a:t/>
            </a:r>
            <a:endParaRPr sz="1500"/>
          </a:p>
          <a:p>
            <a:pPr indent="-400050" lvl="0" marL="457200" rtl="0" algn="l">
              <a:spcBef>
                <a:spcPts val="1000"/>
              </a:spcBef>
              <a:spcAft>
                <a:spcPts val="0"/>
              </a:spcAft>
              <a:buSzPts val="2700"/>
              <a:buChar char="❖"/>
            </a:pPr>
            <a:r>
              <a:rPr lang="en-GB" sz="2700"/>
              <a:t>ACSG:</a:t>
            </a:r>
            <a:endParaRPr sz="2700"/>
          </a:p>
          <a:p>
            <a:pPr indent="-330200" lvl="1" marL="914400" rtl="0" algn="l">
              <a:spcBef>
                <a:spcPts val="0"/>
              </a:spcBef>
              <a:spcAft>
                <a:spcPts val="0"/>
              </a:spcAft>
              <a:buSzPts val="1600"/>
              <a:buChar char="▪"/>
            </a:pPr>
            <a:r>
              <a:rPr lang="en-GB" sz="1600">
                <a:highlight>
                  <a:srgbClr val="FFFFFF"/>
                </a:highlight>
              </a:rPr>
              <a:t>Progressing CV-20-01: Validation Protocols for Atmospheric Aerosol and Cloud Profiles</a:t>
            </a:r>
            <a:endParaRPr sz="1600">
              <a:highlight>
                <a:srgbClr val="FFFFFF"/>
              </a:highlight>
            </a:endParaRPr>
          </a:p>
          <a:p>
            <a:pPr indent="-330200" lvl="1" marL="914400" rtl="0" algn="l">
              <a:spcBef>
                <a:spcPts val="0"/>
              </a:spcBef>
              <a:spcAft>
                <a:spcPts val="0"/>
              </a:spcAft>
              <a:buSzPts val="1600"/>
              <a:buChar char="▪"/>
            </a:pPr>
            <a:r>
              <a:rPr lang="en-GB" sz="1600">
                <a:highlight>
                  <a:srgbClr val="FFFFFF"/>
                </a:highlight>
              </a:rPr>
              <a:t>Cal/Val contributions to VC-20-01 (tropospheric ozone) and VC-20-02/03/04 (coordination of Air Quality Constellation validation)</a:t>
            </a:r>
            <a:endParaRPr sz="1600">
              <a:highlight>
                <a:srgbClr val="FFFFFF"/>
              </a:highlight>
            </a:endParaRPr>
          </a:p>
          <a:p>
            <a:pPr indent="-330200" lvl="1" marL="914400" rtl="0" algn="l">
              <a:spcBef>
                <a:spcPts val="0"/>
              </a:spcBef>
              <a:spcAft>
                <a:spcPts val="0"/>
              </a:spcAft>
              <a:buSzPts val="1600"/>
              <a:buFont typeface="Arial"/>
              <a:buChar char="▪"/>
            </a:pPr>
            <a:r>
              <a:rPr lang="en-GB" sz="1600">
                <a:highlight>
                  <a:srgbClr val="FFFFFF"/>
                </a:highlight>
              </a:rPr>
              <a:t>Recommendations for sustainability of GHG column Cal/Val networks (NDACC, TCCON, COCCON): </a:t>
            </a:r>
            <a:r>
              <a:rPr b="1" lang="en-GB" sz="1600">
                <a:highlight>
                  <a:srgbClr val="FFFFFF"/>
                </a:highlight>
              </a:rPr>
              <a:t>Seeking agencies support</a:t>
            </a:r>
            <a:r>
              <a:rPr lang="en-GB" sz="1600">
                <a:highlight>
                  <a:srgbClr val="FFFFFF"/>
                </a:highlight>
              </a:rPr>
              <a:t>!</a:t>
            </a:r>
            <a:endParaRPr sz="1600">
              <a:highlight>
                <a:srgbClr val="FFFFFF"/>
              </a:highlight>
            </a:endParaRPr>
          </a:p>
          <a:p>
            <a:pPr indent="-330200" lvl="1" marL="914400" rtl="0" algn="l">
              <a:spcBef>
                <a:spcPts val="0"/>
              </a:spcBef>
              <a:spcAft>
                <a:spcPts val="0"/>
              </a:spcAft>
              <a:buSzPts val="1600"/>
              <a:buChar char="▪"/>
            </a:pPr>
            <a:r>
              <a:rPr lang="en-GB" sz="1600">
                <a:highlight>
                  <a:srgbClr val="FFFFFF"/>
                </a:highlight>
              </a:rPr>
              <a:t>Joint meeting with AC-VC held in October 2023, in Belgium. Discussed on needs, synergies and way forward for the Cal/Val of the GHG, Air Quality and Ozone constellations.</a:t>
            </a:r>
            <a:endParaRPr sz="1600">
              <a:highlight>
                <a:srgbClr val="FFFFFF"/>
              </a:highlight>
            </a:endParaRPr>
          </a:p>
          <a:p>
            <a:pPr indent="-330200" lvl="1" marL="914400" rtl="0" algn="l">
              <a:spcBef>
                <a:spcPts val="0"/>
              </a:spcBef>
              <a:spcAft>
                <a:spcPts val="0"/>
              </a:spcAft>
              <a:buSzPts val="1600"/>
              <a:buChar char="▪"/>
            </a:pPr>
            <a:r>
              <a:rPr lang="en-GB" sz="1600">
                <a:highlight>
                  <a:srgbClr val="FFFFFF"/>
                </a:highlight>
              </a:rPr>
              <a:t>Agreement to work on an Atmospheric Composition Cal/Val Resources document similar to the Hyperspectral document.</a:t>
            </a:r>
            <a:endParaRPr sz="1600"/>
          </a:p>
          <a:p>
            <a:pPr indent="0" lvl="0" marL="0" rtl="0" algn="l">
              <a:spcBef>
                <a:spcPts val="1000"/>
              </a:spcBef>
              <a:spcAft>
                <a:spcPts val="0"/>
              </a:spcAft>
              <a:buNone/>
            </a:pPr>
            <a:r>
              <a:t/>
            </a:r>
            <a:endParaRPr sz="1500"/>
          </a:p>
        </p:txBody>
      </p:sp>
      <p:sp>
        <p:nvSpPr>
          <p:cNvPr id="92" name="Google Shape;92;p11"/>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sz="4100"/>
              <a:t>WGCV Subgroup Updates Contd.</a:t>
            </a:r>
            <a:endParaRPr sz="4100"/>
          </a:p>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2"/>
          <p:cNvSpPr txBox="1"/>
          <p:nvPr>
            <p:ph idx="1" type="body"/>
          </p:nvPr>
        </p:nvSpPr>
        <p:spPr>
          <a:xfrm>
            <a:off x="75800" y="1244300"/>
            <a:ext cx="11743800" cy="5362800"/>
          </a:xfrm>
          <a:prstGeom prst="rect">
            <a:avLst/>
          </a:prstGeom>
        </p:spPr>
        <p:txBody>
          <a:bodyPr anchorCtr="0" anchor="t" bIns="45700" lIns="91425" spcFirstLastPara="1" rIns="91425" wrap="square" tIns="45700">
            <a:noAutofit/>
          </a:bodyPr>
          <a:lstStyle/>
          <a:p>
            <a:pPr indent="-330200" lvl="0" marL="457200" rtl="0" algn="l">
              <a:spcBef>
                <a:spcPts val="1000"/>
              </a:spcBef>
              <a:spcAft>
                <a:spcPts val="0"/>
              </a:spcAft>
              <a:buSzPts val="1600"/>
              <a:buChar char="❖"/>
            </a:pPr>
            <a:r>
              <a:rPr lang="en-GB" sz="1600"/>
              <a:t>International activities around SI-Traceable data for Climate Monitoring from Space, including plans to launch SITSats</a:t>
            </a:r>
            <a:endParaRPr sz="1600"/>
          </a:p>
          <a:p>
            <a:pPr indent="-330200" lvl="0" marL="457200" rtl="0" algn="l">
              <a:spcBef>
                <a:spcPts val="0"/>
              </a:spcBef>
              <a:spcAft>
                <a:spcPts val="0"/>
              </a:spcAft>
              <a:buSzPts val="1600"/>
              <a:buChar char="❖"/>
            </a:pPr>
            <a:r>
              <a:rPr lang="en-GB" sz="1600"/>
              <a:t>Task Team to consider the coordination strategy for SITSats proposed at WGCV-51 (October 2022) and endorsed by CEOS Plenary 2022</a:t>
            </a:r>
            <a:endParaRPr sz="1600"/>
          </a:p>
          <a:p>
            <a:pPr indent="-330200" lvl="0" marL="457200" rtl="0" algn="l">
              <a:spcBef>
                <a:spcPts val="0"/>
              </a:spcBef>
              <a:spcAft>
                <a:spcPts val="0"/>
              </a:spcAft>
              <a:buSzPts val="1600"/>
              <a:buChar char="❖"/>
            </a:pPr>
            <a:r>
              <a:rPr b="1" lang="en-GB" sz="1600"/>
              <a:t>Initial tasks:</a:t>
            </a:r>
            <a:r>
              <a:rPr lang="en-GB" sz="1600"/>
              <a:t> </a:t>
            </a:r>
            <a:endParaRPr sz="1600"/>
          </a:p>
          <a:p>
            <a:pPr indent="-330200" lvl="1" marL="914400" rtl="0" algn="l">
              <a:spcBef>
                <a:spcPts val="0"/>
              </a:spcBef>
              <a:spcAft>
                <a:spcPts val="0"/>
              </a:spcAft>
              <a:buSzPts val="1600"/>
              <a:buChar char="▪"/>
            </a:pPr>
            <a:r>
              <a:rPr lang="en-GB" sz="1600"/>
              <a:t>Develop </a:t>
            </a:r>
            <a:r>
              <a:rPr lang="en-GB" sz="1600" u="sng">
                <a:solidFill>
                  <a:schemeClr val="hlink"/>
                </a:solidFill>
                <a:hlinkClick r:id="rId3"/>
              </a:rPr>
              <a:t>ToR</a:t>
            </a:r>
            <a:r>
              <a:rPr lang="en-GB" sz="1600"/>
              <a:t>, Objectives, Membership, Lead(s), Work Plan, Outputs / Deliverables</a:t>
            </a:r>
            <a:endParaRPr sz="1600"/>
          </a:p>
          <a:p>
            <a:pPr indent="-330200" lvl="1" marL="914400" rtl="0" algn="l">
              <a:spcBef>
                <a:spcPts val="0"/>
              </a:spcBef>
              <a:spcAft>
                <a:spcPts val="0"/>
              </a:spcAft>
              <a:buSzPts val="1600"/>
              <a:buChar char="▪"/>
            </a:pPr>
            <a:r>
              <a:rPr lang="en-GB" sz="1600"/>
              <a:t>Agree on clear definition of criteria that constitute a SITSat 	</a:t>
            </a:r>
            <a:endParaRPr sz="1600"/>
          </a:p>
          <a:p>
            <a:pPr indent="-330200" lvl="1" marL="914400" rtl="0" algn="l">
              <a:spcBef>
                <a:spcPts val="0"/>
              </a:spcBef>
              <a:spcAft>
                <a:spcPts val="0"/>
              </a:spcAft>
              <a:buSzPts val="1600"/>
              <a:buChar char="▪"/>
            </a:pPr>
            <a:r>
              <a:rPr lang="en-GB" sz="1600"/>
              <a:t>Use ‘well-defined’ examples in Solar reflective domain as a starting point</a:t>
            </a:r>
            <a:endParaRPr sz="1600"/>
          </a:p>
          <a:p>
            <a:pPr indent="-330200" lvl="1" marL="914400" rtl="0" algn="l">
              <a:spcBef>
                <a:spcPts val="0"/>
              </a:spcBef>
              <a:spcAft>
                <a:spcPts val="0"/>
              </a:spcAft>
              <a:buSzPts val="1600"/>
              <a:buChar char="▪"/>
            </a:pPr>
            <a:r>
              <a:rPr lang="en-GB" sz="1600"/>
              <a:t>SITSat Task Team Terms of Reference endorsed at WGCV-52. Consensus in </a:t>
            </a:r>
            <a:endParaRPr sz="1600"/>
          </a:p>
          <a:p>
            <a:pPr indent="0" lvl="0" marL="914400" rtl="0" algn="l">
              <a:spcBef>
                <a:spcPts val="1000"/>
              </a:spcBef>
              <a:spcAft>
                <a:spcPts val="0"/>
              </a:spcAft>
              <a:buNone/>
            </a:pPr>
            <a:r>
              <a:rPr lang="en-GB" sz="1600"/>
              <a:t>WGCV for Task Group to be a joint initiative with GSICS </a:t>
            </a:r>
            <a:endParaRPr sz="1600"/>
          </a:p>
          <a:p>
            <a:pPr indent="-330200" lvl="0" marL="457200" rtl="0" algn="l">
              <a:spcBef>
                <a:spcPts val="1000"/>
              </a:spcBef>
              <a:spcAft>
                <a:spcPts val="0"/>
              </a:spcAft>
              <a:buSzPts val="1600"/>
              <a:buChar char="❖"/>
            </a:pPr>
            <a:r>
              <a:rPr b="1" lang="en-GB" sz="1600"/>
              <a:t>Deliverables</a:t>
            </a:r>
            <a:r>
              <a:rPr lang="en-GB" sz="1600"/>
              <a:t>: </a:t>
            </a:r>
            <a:endParaRPr sz="1600"/>
          </a:p>
          <a:p>
            <a:pPr indent="-330200" lvl="1" marL="914400" rtl="0" algn="l">
              <a:spcBef>
                <a:spcPts val="0"/>
              </a:spcBef>
              <a:spcAft>
                <a:spcPts val="0"/>
              </a:spcAft>
              <a:buSzPts val="1600"/>
              <a:buChar char="▪"/>
            </a:pPr>
            <a:r>
              <a:rPr lang="en-GB" sz="1600"/>
              <a:t>Establish a clear definition of what constitutes a SITSat and minimal requirements needed to evidence this status</a:t>
            </a:r>
            <a:endParaRPr sz="1600"/>
          </a:p>
          <a:p>
            <a:pPr indent="-330200" lvl="1" marL="914400" rtl="0" algn="l">
              <a:spcBef>
                <a:spcPts val="0"/>
              </a:spcBef>
              <a:spcAft>
                <a:spcPts val="0"/>
              </a:spcAft>
              <a:buSzPts val="1600"/>
              <a:buChar char="▪"/>
            </a:pPr>
            <a:r>
              <a:rPr lang="en-GB" sz="1600"/>
              <a:t>Develop a roadmap (whitepaper) of what a SITSat enabled observing system looks like</a:t>
            </a:r>
            <a:endParaRPr sz="1600"/>
          </a:p>
          <a:p>
            <a:pPr indent="-330200" lvl="1" marL="914400" rtl="0" algn="l">
              <a:spcBef>
                <a:spcPts val="0"/>
              </a:spcBef>
              <a:spcAft>
                <a:spcPts val="0"/>
              </a:spcAft>
              <a:buSzPts val="1600"/>
              <a:buChar char="▪"/>
            </a:pPr>
            <a:r>
              <a:rPr lang="en-GB" sz="1600"/>
              <a:t>Data sharing based on a systems approach</a:t>
            </a:r>
            <a:endParaRPr sz="1600"/>
          </a:p>
          <a:p>
            <a:pPr indent="-330200" lvl="1" marL="914400" rtl="0" algn="l">
              <a:spcBef>
                <a:spcPts val="0"/>
              </a:spcBef>
              <a:spcAft>
                <a:spcPts val="0"/>
              </a:spcAft>
              <a:buSzPts val="1600"/>
              <a:buChar char="▪"/>
            </a:pPr>
            <a:r>
              <a:rPr lang="en-GB" sz="1600"/>
              <a:t>Communications strategy for awareness raising / key messages / utility for observing system / integrated multi-SITSat observing system</a:t>
            </a:r>
            <a:endParaRPr sz="1600"/>
          </a:p>
          <a:p>
            <a:pPr indent="0" lvl="0" marL="0" rtl="0" algn="l">
              <a:spcBef>
                <a:spcPts val="1000"/>
              </a:spcBef>
              <a:spcAft>
                <a:spcPts val="0"/>
              </a:spcAft>
              <a:buNone/>
            </a:pPr>
            <a:r>
              <a:t/>
            </a:r>
            <a:endParaRPr sz="1900"/>
          </a:p>
        </p:txBody>
      </p:sp>
      <p:sp>
        <p:nvSpPr>
          <p:cNvPr id="98" name="Google Shape;98;p12"/>
          <p:cNvSpPr txBox="1"/>
          <p:nvPr>
            <p:ph type="title"/>
          </p:nvPr>
        </p:nvSpPr>
        <p:spPr>
          <a:xfrm>
            <a:off x="176050" y="175950"/>
            <a:ext cx="9969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sz="3400"/>
              <a:t>SI-Traceable Satellite (SITSat) Task Team</a:t>
            </a:r>
            <a:endParaRPr sz="3400"/>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sz="3900"/>
          </a:p>
          <a:p>
            <a:pPr indent="0" lvl="0" marL="0" rtl="0" algn="l">
              <a:spcBef>
                <a:spcPts val="0"/>
              </a:spcBef>
              <a:spcAft>
                <a:spcPts val="0"/>
              </a:spcAft>
              <a:buNone/>
            </a:pPr>
            <a:r>
              <a:t/>
            </a:r>
            <a:endParaRPr sz="3900"/>
          </a:p>
        </p:txBody>
      </p:sp>
      <p:pic>
        <p:nvPicPr>
          <p:cNvPr id="99" name="Google Shape;99;p12"/>
          <p:cNvPicPr preferRelativeResize="0"/>
          <p:nvPr/>
        </p:nvPicPr>
        <p:blipFill>
          <a:blip r:embed="rId4">
            <a:alphaModFix/>
          </a:blip>
          <a:stretch>
            <a:fillRect/>
          </a:stretch>
        </p:blipFill>
        <p:spPr>
          <a:xfrm>
            <a:off x="9277325" y="2130150"/>
            <a:ext cx="2844225" cy="2492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3"/>
          <p:cNvSpPr txBox="1"/>
          <p:nvPr>
            <p:ph idx="1" type="body"/>
          </p:nvPr>
        </p:nvSpPr>
        <p:spPr>
          <a:xfrm>
            <a:off x="324225" y="1172399"/>
            <a:ext cx="11495400" cy="5049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b="1" sz="1600">
              <a:latin typeface="Arial"/>
              <a:ea typeface="Arial"/>
              <a:cs typeface="Arial"/>
              <a:sym typeface="Arial"/>
            </a:endParaRPr>
          </a:p>
          <a:p>
            <a:pPr indent="0" lvl="0" marL="0" rtl="0" algn="l">
              <a:spcBef>
                <a:spcPts val="0"/>
              </a:spcBef>
              <a:spcAft>
                <a:spcPts val="0"/>
              </a:spcAft>
              <a:buNone/>
            </a:pPr>
            <a:r>
              <a:t/>
            </a:r>
            <a:endParaRPr b="1" sz="1600">
              <a:latin typeface="Arial"/>
              <a:ea typeface="Arial"/>
              <a:cs typeface="Arial"/>
              <a:sym typeface="Arial"/>
            </a:endParaRPr>
          </a:p>
          <a:p>
            <a:pPr indent="0" lvl="0" marL="0" rtl="0" algn="l">
              <a:spcBef>
                <a:spcPts val="0"/>
              </a:spcBef>
              <a:spcAft>
                <a:spcPts val="0"/>
              </a:spcAft>
              <a:buNone/>
            </a:pPr>
            <a:r>
              <a:t/>
            </a:r>
            <a:endParaRPr b="1" sz="16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b="1" sz="1600">
              <a:latin typeface="Arial"/>
              <a:ea typeface="Arial"/>
              <a:cs typeface="Arial"/>
              <a:sym typeface="Arial"/>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GB" sz="1800"/>
              <a:t>CLARREO PATHFINDER-NASA               TRUTHS-ESA                                                          LIBRA-CMA</a:t>
            </a:r>
            <a:endParaRPr sz="1800"/>
          </a:p>
          <a:p>
            <a:pPr indent="0" lvl="0" marL="0" rtl="0" algn="l">
              <a:spcBef>
                <a:spcPts val="1000"/>
              </a:spcBef>
              <a:spcAft>
                <a:spcPts val="0"/>
              </a:spcAft>
              <a:buNone/>
            </a:pPr>
            <a:r>
              <a:rPr b="1" lang="en-GB" sz="1800"/>
              <a:t>Task Team Updates:</a:t>
            </a:r>
            <a:endParaRPr b="1" sz="1800"/>
          </a:p>
          <a:p>
            <a:pPr indent="-342900" lvl="0" marL="457200" rtl="0" algn="l">
              <a:spcBef>
                <a:spcPts val="1000"/>
              </a:spcBef>
              <a:spcAft>
                <a:spcPts val="0"/>
              </a:spcAft>
              <a:buSzPts val="1800"/>
              <a:buChar char="❖"/>
            </a:pPr>
            <a:r>
              <a:rPr lang="en-GB" sz="1800"/>
              <a:t>Kickoff meeting held in 23 October 2023</a:t>
            </a:r>
            <a:endParaRPr sz="1800"/>
          </a:p>
          <a:p>
            <a:pPr indent="-342900" lvl="0" marL="457200" rtl="0" algn="l">
              <a:spcBef>
                <a:spcPts val="0"/>
              </a:spcBef>
              <a:spcAft>
                <a:spcPts val="0"/>
              </a:spcAft>
              <a:buSzPts val="1800"/>
              <a:buChar char="❖"/>
            </a:pPr>
            <a:r>
              <a:rPr b="1" lang="en-GB" sz="1800"/>
              <a:t>Co-leads: </a:t>
            </a:r>
            <a:r>
              <a:rPr lang="en-GB" sz="1800"/>
              <a:t>Nigel Fox (UKSA) and Yolanda Shea (NASA) </a:t>
            </a:r>
            <a:endParaRPr sz="1800"/>
          </a:p>
          <a:p>
            <a:pPr indent="-342900" lvl="0" marL="457200" rtl="0" algn="l">
              <a:spcBef>
                <a:spcPts val="0"/>
              </a:spcBef>
              <a:spcAft>
                <a:spcPts val="0"/>
              </a:spcAft>
              <a:buSzPts val="1800"/>
              <a:buChar char="❖"/>
            </a:pPr>
            <a:r>
              <a:rPr b="1" lang="en-GB" sz="1800"/>
              <a:t>Total Members:</a:t>
            </a:r>
            <a:r>
              <a:rPr lang="en-GB" sz="1800"/>
              <a:t> 19 </a:t>
            </a:r>
            <a:endParaRPr sz="1800"/>
          </a:p>
          <a:p>
            <a:pPr indent="0" lvl="0" marL="457200" rtl="0" algn="l">
              <a:spcBef>
                <a:spcPts val="1000"/>
              </a:spcBef>
              <a:spcAft>
                <a:spcPts val="0"/>
              </a:spcAft>
              <a:buNone/>
            </a:pPr>
            <a:r>
              <a:t/>
            </a:r>
            <a:endParaRPr sz="1800"/>
          </a:p>
          <a:p>
            <a:pPr indent="0" lvl="0" marL="0" rtl="0" algn="l">
              <a:spcBef>
                <a:spcPts val="1000"/>
              </a:spcBef>
              <a:spcAft>
                <a:spcPts val="0"/>
              </a:spcAft>
              <a:buClr>
                <a:schemeClr val="dk1"/>
              </a:buClr>
              <a:buSzPts val="1100"/>
              <a:buFont typeface="Arial"/>
              <a:buNone/>
            </a:pPr>
            <a:r>
              <a:t/>
            </a:r>
            <a:endParaRPr sz="1800"/>
          </a:p>
          <a:p>
            <a:pPr indent="0" lvl="0" marL="0" rtl="0" algn="l">
              <a:spcBef>
                <a:spcPts val="1000"/>
              </a:spcBef>
              <a:spcAft>
                <a:spcPts val="0"/>
              </a:spcAft>
              <a:buNone/>
            </a:pPr>
            <a:r>
              <a:t/>
            </a:r>
            <a:endParaRPr sz="1800"/>
          </a:p>
        </p:txBody>
      </p:sp>
      <p:sp>
        <p:nvSpPr>
          <p:cNvPr id="105" name="Google Shape;105;p13"/>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SITSats in Development</a:t>
            </a:r>
            <a:endParaRPr/>
          </a:p>
        </p:txBody>
      </p:sp>
      <p:pic>
        <p:nvPicPr>
          <p:cNvPr id="106" name="Google Shape;106;p13"/>
          <p:cNvPicPr preferRelativeResize="0"/>
          <p:nvPr/>
        </p:nvPicPr>
        <p:blipFill>
          <a:blip r:embed="rId3">
            <a:alphaModFix/>
          </a:blip>
          <a:stretch>
            <a:fillRect/>
          </a:stretch>
        </p:blipFill>
        <p:spPr>
          <a:xfrm>
            <a:off x="507450" y="1411213"/>
            <a:ext cx="3262250" cy="2743425"/>
          </a:xfrm>
          <a:prstGeom prst="rect">
            <a:avLst/>
          </a:prstGeom>
          <a:noFill/>
          <a:ln>
            <a:noFill/>
          </a:ln>
        </p:spPr>
      </p:pic>
      <p:pic>
        <p:nvPicPr>
          <p:cNvPr id="107" name="Google Shape;107;p13"/>
          <p:cNvPicPr preferRelativeResize="0"/>
          <p:nvPr/>
        </p:nvPicPr>
        <p:blipFill>
          <a:blip r:embed="rId4">
            <a:alphaModFix/>
          </a:blip>
          <a:stretch>
            <a:fillRect/>
          </a:stretch>
        </p:blipFill>
        <p:spPr>
          <a:xfrm>
            <a:off x="4249537" y="1201875"/>
            <a:ext cx="3485625" cy="2952750"/>
          </a:xfrm>
          <a:prstGeom prst="rect">
            <a:avLst/>
          </a:prstGeom>
          <a:noFill/>
          <a:ln>
            <a:noFill/>
          </a:ln>
        </p:spPr>
      </p:pic>
      <p:pic>
        <p:nvPicPr>
          <p:cNvPr id="108" name="Google Shape;108;p13"/>
          <p:cNvPicPr preferRelativeResize="0"/>
          <p:nvPr/>
        </p:nvPicPr>
        <p:blipFill>
          <a:blip r:embed="rId5">
            <a:alphaModFix/>
          </a:blip>
          <a:stretch>
            <a:fillRect/>
          </a:stretch>
        </p:blipFill>
        <p:spPr>
          <a:xfrm>
            <a:off x="8214975" y="1101863"/>
            <a:ext cx="3977000" cy="3152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4"/>
          <p:cNvSpPr txBox="1"/>
          <p:nvPr>
            <p:ph idx="1" type="body"/>
          </p:nvPr>
        </p:nvSpPr>
        <p:spPr>
          <a:xfrm>
            <a:off x="324225" y="1276450"/>
            <a:ext cx="11495400" cy="4944900"/>
          </a:xfrm>
          <a:prstGeom prst="rect">
            <a:avLst/>
          </a:prstGeom>
        </p:spPr>
        <p:txBody>
          <a:bodyPr anchorCtr="0" anchor="t" bIns="45700" lIns="91425" spcFirstLastPara="1" rIns="91425" wrap="square" tIns="45700">
            <a:noAutofit/>
          </a:bodyPr>
          <a:lstStyle/>
          <a:p>
            <a:pPr indent="-374650" lvl="0" marL="457200" rtl="0" algn="l">
              <a:spcBef>
                <a:spcPts val="1000"/>
              </a:spcBef>
              <a:spcAft>
                <a:spcPts val="0"/>
              </a:spcAft>
              <a:buSzPts val="2300"/>
              <a:buChar char="❖"/>
            </a:pPr>
            <a:r>
              <a:rPr lang="en-GB" sz="2300"/>
              <a:t>Discuss and promote best practices on pre-flight and onboard calibration of sensors; concentrate on passive optical instruments</a:t>
            </a:r>
            <a:endParaRPr sz="2300"/>
          </a:p>
          <a:p>
            <a:pPr indent="-374650" lvl="0" marL="457200" rtl="0" algn="l">
              <a:spcBef>
                <a:spcPts val="0"/>
              </a:spcBef>
              <a:spcAft>
                <a:spcPts val="0"/>
              </a:spcAft>
              <a:buSzPts val="2300"/>
              <a:buChar char="❖"/>
            </a:pPr>
            <a:r>
              <a:rPr lang="en-GB" sz="2300"/>
              <a:t>Ongoing monthly meeting to discuss progress on workshop organisation</a:t>
            </a:r>
            <a:endParaRPr sz="2300"/>
          </a:p>
          <a:p>
            <a:pPr indent="-374650" lvl="0" marL="457200" rtl="0" algn="l">
              <a:spcBef>
                <a:spcPts val="0"/>
              </a:spcBef>
              <a:spcAft>
                <a:spcPts val="0"/>
              </a:spcAft>
              <a:buSzPts val="2300"/>
              <a:buChar char="❖"/>
            </a:pPr>
            <a:r>
              <a:rPr lang="en-GB" sz="2300"/>
              <a:t>Workshop Dates:  </a:t>
            </a:r>
            <a:endParaRPr sz="2300"/>
          </a:p>
          <a:p>
            <a:pPr indent="-374650" lvl="1" marL="914400" rtl="0" algn="l">
              <a:spcBef>
                <a:spcPts val="0"/>
              </a:spcBef>
              <a:spcAft>
                <a:spcPts val="0"/>
              </a:spcAft>
              <a:buSzPts val="2300"/>
              <a:buChar char="▪"/>
            </a:pPr>
            <a:r>
              <a:rPr lang="en-GB" sz="2300"/>
              <a:t>November 19-21, 2024 at ESA ESTEC, Noordwijk, the Netherlands </a:t>
            </a:r>
            <a:endParaRPr sz="2300"/>
          </a:p>
          <a:p>
            <a:pPr indent="-374650" lvl="1" marL="914400" rtl="0" algn="l">
              <a:spcBef>
                <a:spcPts val="0"/>
              </a:spcBef>
              <a:spcAft>
                <a:spcPts val="0"/>
              </a:spcAft>
              <a:buSzPts val="2300"/>
              <a:buChar char="▪"/>
            </a:pPr>
            <a:r>
              <a:rPr lang="en-GB" sz="2300"/>
              <a:t>November 22, 2024 for TIR satellite imagers being planned</a:t>
            </a:r>
            <a:endParaRPr sz="2300"/>
          </a:p>
          <a:p>
            <a:pPr indent="-374650" lvl="1" marL="914400" rtl="0" algn="l">
              <a:spcBef>
                <a:spcPts val="0"/>
              </a:spcBef>
              <a:spcAft>
                <a:spcPts val="0"/>
              </a:spcAft>
              <a:buSzPts val="2300"/>
              <a:buChar char="▪"/>
            </a:pPr>
            <a:r>
              <a:rPr lang="en-GB" sz="2300"/>
              <a:t>Save the date announcement shared</a:t>
            </a:r>
            <a:endParaRPr sz="2300"/>
          </a:p>
          <a:p>
            <a:pPr indent="-361950" lvl="0" marL="457200" rtl="0" algn="l">
              <a:spcBef>
                <a:spcPts val="0"/>
              </a:spcBef>
              <a:spcAft>
                <a:spcPts val="0"/>
              </a:spcAft>
              <a:buSzPts val="2100"/>
              <a:buChar char="❖"/>
            </a:pPr>
            <a:r>
              <a:rPr lang="en-GB" sz="2300"/>
              <a:t>Website for the meeting is being developed</a:t>
            </a:r>
            <a:endParaRPr sz="2300"/>
          </a:p>
          <a:p>
            <a:pPr indent="-361950" lvl="0" marL="457200" rtl="0" algn="l">
              <a:spcBef>
                <a:spcPts val="0"/>
              </a:spcBef>
              <a:spcAft>
                <a:spcPts val="0"/>
              </a:spcAft>
              <a:buSzPts val="2100"/>
              <a:buChar char="❖"/>
            </a:pPr>
            <a:r>
              <a:rPr lang="en-GB" sz="2300"/>
              <a:t>More information will be made available at: </a:t>
            </a:r>
            <a:r>
              <a:rPr lang="en-GB" sz="2100" u="sng">
                <a:solidFill>
                  <a:schemeClr val="hlink"/>
                </a:solidFill>
                <a:hlinkClick r:id="rId3"/>
              </a:rPr>
              <a:t>https://ceos.org/meetings/workshop-on-optical-space-sensor-pre-flight-calibration-and-characterisation/</a:t>
            </a:r>
            <a:endParaRPr sz="2100"/>
          </a:p>
          <a:p>
            <a:pPr indent="0" lvl="0" marL="0" rtl="0" algn="l">
              <a:spcBef>
                <a:spcPts val="1000"/>
              </a:spcBef>
              <a:spcAft>
                <a:spcPts val="0"/>
              </a:spcAft>
              <a:buNone/>
            </a:pPr>
            <a:r>
              <a:t/>
            </a:r>
            <a:endParaRPr/>
          </a:p>
        </p:txBody>
      </p:sp>
      <p:sp>
        <p:nvSpPr>
          <p:cNvPr id="114" name="Google Shape;114;p14"/>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400"/>
              <a:t>CV-14</a:t>
            </a:r>
            <a:r>
              <a:rPr lang="en-GB" sz="3400"/>
              <a:t>-03: </a:t>
            </a:r>
            <a:r>
              <a:rPr lang="en-GB" sz="3400"/>
              <a:t>Pre-Flight Calibration Workshop</a:t>
            </a:r>
            <a:endParaRPr sz="3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5"/>
          <p:cNvSpPr txBox="1"/>
          <p:nvPr>
            <p:ph idx="1" type="body"/>
          </p:nvPr>
        </p:nvSpPr>
        <p:spPr>
          <a:xfrm>
            <a:off x="176050" y="1221775"/>
            <a:ext cx="7873800" cy="48609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SzPts val="2400"/>
              <a:buChar char="❖"/>
            </a:pPr>
            <a:r>
              <a:rPr lang="en-GB" sz="2400"/>
              <a:t>Assess maturity and compliance of a ‘Cal/Val reference measurement’ based on community-agreed CEOS-FRM quality criteria.</a:t>
            </a:r>
            <a:endParaRPr sz="2400"/>
          </a:p>
          <a:p>
            <a:pPr indent="-381000" lvl="0" marL="457200" rtl="0" algn="l">
              <a:spcBef>
                <a:spcPts val="0"/>
              </a:spcBef>
              <a:spcAft>
                <a:spcPts val="0"/>
              </a:spcAft>
              <a:buSzPts val="2400"/>
              <a:buChar char="❖"/>
            </a:pPr>
            <a:r>
              <a:rPr lang="en-GB" sz="2400"/>
              <a:t>Document outlines a roadmap for endorsing specific measurements as FRMs and is accessible on the CEOS C</a:t>
            </a:r>
            <a:r>
              <a:rPr lang="en-GB" sz="2400"/>
              <a:t>al/Val </a:t>
            </a:r>
            <a:r>
              <a:rPr lang="en-GB" sz="2400" u="sng">
                <a:solidFill>
                  <a:schemeClr val="hlink"/>
                </a:solidFill>
                <a:hlinkClick r:id="rId3"/>
              </a:rPr>
              <a:t>portal</a:t>
            </a:r>
            <a:endParaRPr sz="2400"/>
          </a:p>
          <a:p>
            <a:pPr indent="-381000" lvl="0" marL="457200" rtl="0" algn="l">
              <a:spcBef>
                <a:spcPts val="0"/>
              </a:spcBef>
              <a:spcAft>
                <a:spcPts val="0"/>
              </a:spcAft>
              <a:buSzPts val="2400"/>
              <a:buChar char="❖"/>
            </a:pPr>
            <a:r>
              <a:rPr lang="en-GB" sz="2400"/>
              <a:t>WGCV members will conduct pilot proje</a:t>
            </a:r>
            <a:r>
              <a:rPr lang="en-GB" sz="2400"/>
              <a:t>cts to assess suitability</a:t>
            </a:r>
            <a:endParaRPr sz="2400"/>
          </a:p>
          <a:p>
            <a:pPr indent="-381000" lvl="0" marL="457200" rtl="0" algn="l">
              <a:spcBef>
                <a:spcPts val="0"/>
              </a:spcBef>
              <a:spcAft>
                <a:spcPts val="0"/>
              </a:spcAft>
              <a:buSzPts val="2400"/>
              <a:buChar char="❖"/>
            </a:pPr>
            <a:r>
              <a:rPr lang="en-GB" sz="2400"/>
              <a:t>Possible examples: RADCalNet, ICOS, Baqunin, FRM4DOAS, Hypernets, Gobabeb, etc.</a:t>
            </a:r>
            <a:endParaRPr sz="2400"/>
          </a:p>
          <a:p>
            <a:pPr indent="-381000" lvl="0" marL="457200" rtl="0" algn="l">
              <a:spcBef>
                <a:spcPts val="0"/>
              </a:spcBef>
              <a:spcAft>
                <a:spcPts val="0"/>
              </a:spcAft>
              <a:buSzPts val="2400"/>
              <a:buChar char="❖"/>
            </a:pPr>
            <a:r>
              <a:rPr lang="en-GB" sz="2400"/>
              <a:t>Results expected to be presented at WGCV-53</a:t>
            </a:r>
            <a:endParaRPr sz="2400"/>
          </a:p>
          <a:p>
            <a:pPr indent="-381000" lvl="0" marL="457200" rtl="0" algn="l">
              <a:spcBef>
                <a:spcPts val="0"/>
              </a:spcBef>
              <a:spcAft>
                <a:spcPts val="0"/>
              </a:spcAft>
              <a:buSzPts val="2400"/>
              <a:buChar char="❖"/>
            </a:pPr>
            <a:r>
              <a:rPr lang="en-GB" sz="2400"/>
              <a:t>Welcome pilots from interested agencies</a:t>
            </a:r>
            <a:endParaRPr sz="2400"/>
          </a:p>
        </p:txBody>
      </p:sp>
      <p:sp>
        <p:nvSpPr>
          <p:cNvPr id="120" name="Google Shape;120;p15"/>
          <p:cNvSpPr txBox="1"/>
          <p:nvPr>
            <p:ph type="title"/>
          </p:nvPr>
        </p:nvSpPr>
        <p:spPr>
          <a:xfrm>
            <a:off x="176050" y="175950"/>
            <a:ext cx="107004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700"/>
              <a:t>CV-23-01: </a:t>
            </a:r>
            <a:r>
              <a:rPr lang="en-GB" sz="3700"/>
              <a:t>Fiducial Reference Measurement</a:t>
            </a:r>
            <a:endParaRPr sz="3700"/>
          </a:p>
        </p:txBody>
      </p:sp>
      <p:pic>
        <p:nvPicPr>
          <p:cNvPr id="121" name="Google Shape;121;p15"/>
          <p:cNvPicPr preferRelativeResize="0"/>
          <p:nvPr/>
        </p:nvPicPr>
        <p:blipFill>
          <a:blip r:embed="rId4">
            <a:alphaModFix/>
          </a:blip>
          <a:stretch>
            <a:fillRect/>
          </a:stretch>
        </p:blipFill>
        <p:spPr>
          <a:xfrm>
            <a:off x="8455825" y="1107450"/>
            <a:ext cx="3355176" cy="3884949"/>
          </a:xfrm>
          <a:prstGeom prst="rect">
            <a:avLst/>
          </a:prstGeom>
          <a:noFill/>
          <a:ln>
            <a:noFill/>
          </a:ln>
        </p:spPr>
      </p:pic>
      <p:sp>
        <p:nvSpPr>
          <p:cNvPr id="122" name="Google Shape;122;p15"/>
          <p:cNvSpPr txBox="1"/>
          <p:nvPr/>
        </p:nvSpPr>
        <p:spPr>
          <a:xfrm>
            <a:off x="8062550" y="5017300"/>
            <a:ext cx="3900900" cy="1382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Goryl, P.; Fox, N.; Donlon, C.; Castracane, P. Fiducial Reference Measurements (FRMs): What Are They? Remote Sens. 2023, 15, 5017. </a:t>
            </a:r>
            <a:r>
              <a:rPr lang="en-GB" u="sng">
                <a:solidFill>
                  <a:schemeClr val="hlink"/>
                </a:solidFill>
                <a:hlinkClick r:id="rId5"/>
              </a:rPr>
              <a:t>https://doi.org/10.3390/rs15205017</a:t>
            </a:r>
            <a:r>
              <a:rPr lang="en-GB">
                <a:solidFill>
                  <a:schemeClr val="dk1"/>
                </a:solidFill>
              </a:rPr>
              <a:t>).</a:t>
            </a:r>
            <a:endParaRPr>
              <a:solidFill>
                <a:schemeClr val="dk1"/>
              </a:solidFill>
            </a:endParaRPr>
          </a:p>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