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B+XTy2iYHfpmGdKboiPEYt2yI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B34345-1A5B-4207-BCBE-339E09B6EC5C}">
  <a:tblStyle styleId="{C2B34345-1A5B-4207-BCBE-339E09B6EC5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9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9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9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9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9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0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21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2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21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22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23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2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2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2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8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David.Harper@ec.gc.ca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43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9.jpg"/><Relationship Id="rId5" Type="http://schemas.openxmlformats.org/officeDocument/2006/relationships/image" Target="../media/image34.jpg"/><Relationship Id="rId6" Type="http://schemas.openxmlformats.org/officeDocument/2006/relationships/image" Target="../media/image18.jpg"/><Relationship Id="rId7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10" Type="http://schemas.openxmlformats.org/officeDocument/2006/relationships/image" Target="../media/image33.png"/><Relationship Id="rId9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7.png"/><Relationship Id="rId7" Type="http://schemas.openxmlformats.org/officeDocument/2006/relationships/image" Target="../media/image21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44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37</a:t>
            </a:r>
            <a:r>
              <a:rPr baseline="30000" lang="en-US" sz="7500"/>
              <a:t>th</a:t>
            </a:r>
            <a:r>
              <a:rPr lang="en-US" sz="7500"/>
              <a:t> CEOS Plenary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i="1" lang="en-US" sz="3200">
                <a:latin typeface="Montserrat"/>
                <a:ea typeface="Montserrat"/>
                <a:cs typeface="Montserrat"/>
                <a:sym typeface="Montserrat"/>
              </a:rPr>
              <a:t>Environment and Climate Change Canada</a:t>
            </a:r>
            <a:br>
              <a:rPr i="1" lang="en-US" sz="3200">
                <a:latin typeface="Montserrat"/>
                <a:ea typeface="Montserrat"/>
                <a:cs typeface="Montserrat"/>
                <a:sym typeface="Montserrat"/>
              </a:rPr>
            </a:br>
            <a:br>
              <a:rPr i="1" lang="en-US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US" sz="2400">
                <a:latin typeface="Montserrat"/>
                <a:ea typeface="Montserrat"/>
                <a:cs typeface="Montserrat"/>
                <a:sym typeface="Montserrat"/>
              </a:rPr>
              <a:t>Presentation for Associate Membership </a:t>
            </a:r>
            <a:br>
              <a:rPr i="1" lang="en-US" sz="24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US" sz="2400">
                <a:latin typeface="Montserrat"/>
                <a:ea typeface="Montserrat"/>
                <a:cs typeface="Montserrat"/>
                <a:sym typeface="Montserrat"/>
              </a:rPr>
              <a:t>to the Committee on Earth Observation </a:t>
            </a:r>
            <a:br>
              <a:rPr i="1" lang="en-US" sz="24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US" sz="2400">
                <a:latin typeface="Montserrat"/>
                <a:ea typeface="Montserrat"/>
                <a:cs typeface="Montserrat"/>
                <a:sym typeface="Montserrat"/>
              </a:rPr>
              <a:t>Satellites (CEOS)</a:t>
            </a:r>
            <a:br>
              <a:rPr i="1" lang="en-US" sz="2400">
                <a:latin typeface="Montserrat"/>
                <a:ea typeface="Montserrat"/>
                <a:cs typeface="Montserrat"/>
                <a:sym typeface="Montserrat"/>
              </a:rPr>
            </a:br>
            <a:br>
              <a:rPr i="1" lang="en-US" sz="24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400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i="1" lang="en-US" sz="4000">
                <a:latin typeface="Montserrat"/>
                <a:ea typeface="Montserrat"/>
                <a:cs typeface="Montserrat"/>
                <a:sym typeface="Montserrat"/>
              </a:rPr>
            </a:br>
            <a:br>
              <a:rPr i="1" lang="en-US" sz="4000">
                <a:latin typeface="Montserrat"/>
                <a:ea typeface="Montserrat"/>
                <a:cs typeface="Montserrat"/>
                <a:sym typeface="Montserrat"/>
              </a:rPr>
            </a:br>
            <a:br>
              <a:rPr i="1" lang="en-US" sz="4000">
                <a:latin typeface="Montserrat"/>
                <a:ea typeface="Montserrat"/>
                <a:cs typeface="Montserrat"/>
                <a:sym typeface="Montserrat"/>
              </a:rPr>
            </a:b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532825" y="43022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David Harper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Director General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Monitoring and Data Services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Meteorological Service of Canada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Environment and Climate Change Canada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5.1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 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Chiang Rai, Thailand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Hosted by GISTDA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ECCC’s Participation in SEO International </a:t>
            </a:r>
            <a:r>
              <a:rPr lang="en-US" sz="2800"/>
              <a:t>G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overnance</a:t>
            </a:r>
            <a:br>
              <a:rPr lang="en-US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0" name="Google Shape;270;p10"/>
          <p:cNvGrpSpPr/>
          <p:nvPr/>
        </p:nvGrpSpPr>
        <p:grpSpPr>
          <a:xfrm>
            <a:off x="343364" y="1251023"/>
            <a:ext cx="11539339" cy="4700891"/>
            <a:chOff x="343364" y="1251023"/>
            <a:chExt cx="11539339" cy="4700891"/>
          </a:xfrm>
        </p:grpSpPr>
        <p:grpSp>
          <p:nvGrpSpPr>
            <p:cNvPr id="271" name="Google Shape;271;p10"/>
            <p:cNvGrpSpPr/>
            <p:nvPr/>
          </p:nvGrpSpPr>
          <p:grpSpPr>
            <a:xfrm>
              <a:off x="4172054" y="1258005"/>
              <a:ext cx="1907012" cy="4693909"/>
              <a:chOff x="4171950" y="1157369"/>
              <a:chExt cx="1907012" cy="4693909"/>
            </a:xfrm>
          </p:grpSpPr>
          <p:grpSp>
            <p:nvGrpSpPr>
              <p:cNvPr id="272" name="Google Shape;272;p10"/>
              <p:cNvGrpSpPr/>
              <p:nvPr/>
            </p:nvGrpSpPr>
            <p:grpSpPr>
              <a:xfrm>
                <a:off x="4171950" y="1157369"/>
                <a:ext cx="1907012" cy="4649875"/>
                <a:chOff x="4171950" y="1157369"/>
                <a:chExt cx="1907012" cy="4649875"/>
              </a:xfrm>
            </p:grpSpPr>
            <p:grpSp>
              <p:nvGrpSpPr>
                <p:cNvPr id="273" name="Google Shape;273;p10"/>
                <p:cNvGrpSpPr/>
                <p:nvPr/>
              </p:nvGrpSpPr>
              <p:grpSpPr>
                <a:xfrm>
                  <a:off x="4171950" y="1157369"/>
                  <a:ext cx="1844994" cy="799261"/>
                  <a:chOff x="123433" y="1544734"/>
                  <a:chExt cx="2171561" cy="484708"/>
                </a:xfrm>
              </p:grpSpPr>
              <p:sp>
                <p:nvSpPr>
                  <p:cNvPr id="274" name="Google Shape;274;p10"/>
                  <p:cNvSpPr/>
                  <p:nvPr/>
                </p:nvSpPr>
                <p:spPr>
                  <a:xfrm>
                    <a:off x="124362" y="1544734"/>
                    <a:ext cx="2170632" cy="484708"/>
                  </a:xfrm>
                  <a:prstGeom prst="rect">
                    <a:avLst/>
                  </a:prstGeom>
                  <a:solidFill>
                    <a:srgbClr val="2D8093"/>
                  </a:solidFill>
                  <a:ln cap="flat" cmpd="sng" w="25400">
                    <a:solidFill>
                      <a:srgbClr val="2D809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5" name="Google Shape;275;p10"/>
                  <p:cNvSpPr txBox="1"/>
                  <p:nvPr/>
                </p:nvSpPr>
                <p:spPr>
                  <a:xfrm>
                    <a:off x="123433" y="1559055"/>
                    <a:ext cx="2170632" cy="45410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467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EUMETSAT</a:t>
                    </a:r>
                    <a:endParaRPr/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US" sz="933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European Organisation for the Exploitation of Meteorological Satellites</a:t>
                    </a:r>
                    <a:endParaRPr b="0" i="0" sz="933" u="none" cap="none" strike="noStrike">
                      <a:solidFill>
                        <a:schemeClr val="lt1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276" name="Google Shape;276;p10"/>
                <p:cNvGrpSpPr/>
                <p:nvPr/>
              </p:nvGrpSpPr>
              <p:grpSpPr>
                <a:xfrm>
                  <a:off x="4178784" y="2059831"/>
                  <a:ext cx="1900178" cy="3310865"/>
                  <a:chOff x="4178784" y="2059831"/>
                  <a:chExt cx="1900178" cy="3310865"/>
                </a:xfrm>
              </p:grpSpPr>
              <p:sp>
                <p:nvSpPr>
                  <p:cNvPr id="277" name="Google Shape;277;p10"/>
                  <p:cNvSpPr/>
                  <p:nvPr/>
                </p:nvSpPr>
                <p:spPr>
                  <a:xfrm>
                    <a:off x="4184547" y="2059831"/>
                    <a:ext cx="1832397" cy="3310865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rgbClr val="2D809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8" name="Google Shape;278;p10"/>
                  <p:cNvSpPr txBox="1"/>
                  <p:nvPr/>
                </p:nvSpPr>
                <p:spPr>
                  <a:xfrm>
                    <a:off x="4178784" y="2095745"/>
                    <a:ext cx="1900178" cy="28494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MOU re-signed in 2021 facilitates coop- eration between ECCC and EUMETSAT </a:t>
                    </a:r>
                    <a:r>
                      <a:rPr b="0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on meteorological satellites, climate and environmental monitoring from space and space weather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EUMETSAT</a:t>
                    </a:r>
                    <a:r>
                      <a:rPr b="0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 is the European operational satellite agency for weather, climate and environment monitoring from space</a:t>
                    </a:r>
                    <a:endParaRPr b="1" i="0" sz="1150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sp>
              <p:nvSpPr>
                <p:cNvPr id="279" name="Google Shape;279;p10"/>
                <p:cNvSpPr/>
                <p:nvPr/>
              </p:nvSpPr>
              <p:spPr>
                <a:xfrm>
                  <a:off x="4314158" y="5214874"/>
                  <a:ext cx="1589674" cy="592370"/>
                </a:xfrm>
                <a:prstGeom prst="rect">
                  <a:avLst/>
                </a:prstGeom>
                <a:solidFill>
                  <a:srgbClr val="2D8093"/>
                </a:solidFill>
                <a:ln cap="flat" cmpd="sng" w="25400">
                  <a:solidFill>
                    <a:srgbClr val="2D809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European Organisation for the Exploitation of Meteorological ..." id="280" name="Google Shape;280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391213" y="5142943"/>
                <a:ext cx="1416670" cy="70833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281" name="Google Shape;281;p10"/>
            <p:cNvGrpSpPr/>
            <p:nvPr/>
          </p:nvGrpSpPr>
          <p:grpSpPr>
            <a:xfrm>
              <a:off x="9947167" y="1251023"/>
              <a:ext cx="1935536" cy="4634524"/>
              <a:chOff x="9947063" y="1150387"/>
              <a:chExt cx="1935536" cy="4634524"/>
            </a:xfrm>
          </p:grpSpPr>
          <p:grpSp>
            <p:nvGrpSpPr>
              <p:cNvPr id="282" name="Google Shape;282;p10"/>
              <p:cNvGrpSpPr/>
              <p:nvPr/>
            </p:nvGrpSpPr>
            <p:grpSpPr>
              <a:xfrm>
                <a:off x="9947063" y="1150387"/>
                <a:ext cx="1935536" cy="4634524"/>
                <a:chOff x="9947063" y="1150387"/>
                <a:chExt cx="1935536" cy="4634524"/>
              </a:xfrm>
            </p:grpSpPr>
            <p:grpSp>
              <p:nvGrpSpPr>
                <p:cNvPr id="283" name="Google Shape;283;p10"/>
                <p:cNvGrpSpPr/>
                <p:nvPr/>
              </p:nvGrpSpPr>
              <p:grpSpPr>
                <a:xfrm>
                  <a:off x="9978067" y="2052840"/>
                  <a:ext cx="1904532" cy="3310864"/>
                  <a:chOff x="9978067" y="2052840"/>
                  <a:chExt cx="1904532" cy="3310864"/>
                </a:xfrm>
              </p:grpSpPr>
              <p:sp>
                <p:nvSpPr>
                  <p:cNvPr id="284" name="Google Shape;284;p10"/>
                  <p:cNvSpPr/>
                  <p:nvPr/>
                </p:nvSpPr>
                <p:spPr>
                  <a:xfrm>
                    <a:off x="9978067" y="2052840"/>
                    <a:ext cx="1813200" cy="3310864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rgbClr val="42B4D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5" name="Google Shape;285;p10"/>
                  <p:cNvSpPr txBox="1"/>
                  <p:nvPr/>
                </p:nvSpPr>
                <p:spPr>
                  <a:xfrm>
                    <a:off x="10024388" y="2102784"/>
                    <a:ext cx="1858211" cy="28494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Canada and the European Commission signed the Copernicus Cooperation Agreement in 2022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Copernicus</a:t>
                    </a:r>
                    <a:r>
                      <a:rPr b="0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 is the EO component of the European Union’s space programme, offering information services on the Earth and its environment drawn from satellite EO and in-situ data</a:t>
                    </a:r>
                    <a:endParaRPr/>
                  </a:p>
                </p:txBody>
              </p:sp>
            </p:grpSp>
            <p:grpSp>
              <p:nvGrpSpPr>
                <p:cNvPr id="286" name="Google Shape;286;p10"/>
                <p:cNvGrpSpPr/>
                <p:nvPr/>
              </p:nvGrpSpPr>
              <p:grpSpPr>
                <a:xfrm>
                  <a:off x="9947063" y="1150387"/>
                  <a:ext cx="1844204" cy="799261"/>
                  <a:chOff x="124362" y="1544734"/>
                  <a:chExt cx="2170632" cy="484708"/>
                </a:xfrm>
              </p:grpSpPr>
              <p:sp>
                <p:nvSpPr>
                  <p:cNvPr id="287" name="Google Shape;287;p10"/>
                  <p:cNvSpPr/>
                  <p:nvPr/>
                </p:nvSpPr>
                <p:spPr>
                  <a:xfrm>
                    <a:off x="124362" y="1544734"/>
                    <a:ext cx="2170632" cy="484708"/>
                  </a:xfrm>
                  <a:prstGeom prst="rect">
                    <a:avLst/>
                  </a:prstGeom>
                  <a:solidFill>
                    <a:srgbClr val="42B4DD"/>
                  </a:solidFill>
                  <a:ln cap="flat" cmpd="sng" w="25400">
                    <a:solidFill>
                      <a:srgbClr val="42B4D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8" name="Google Shape;288;p10"/>
                  <p:cNvSpPr txBox="1"/>
                  <p:nvPr/>
                </p:nvSpPr>
                <p:spPr>
                  <a:xfrm>
                    <a:off x="132541" y="1695879"/>
                    <a:ext cx="2124947" cy="1929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467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COPERNICUS</a:t>
                    </a:r>
                    <a:endParaRPr b="0" i="0" sz="800" u="none" cap="none" strike="noStrike">
                      <a:solidFill>
                        <a:schemeClr val="lt1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sp>
              <p:nvSpPr>
                <p:cNvPr id="289" name="Google Shape;289;p10"/>
                <p:cNvSpPr/>
                <p:nvPr/>
              </p:nvSpPr>
              <p:spPr>
                <a:xfrm>
                  <a:off x="10061868" y="5192541"/>
                  <a:ext cx="1589675" cy="592370"/>
                </a:xfrm>
                <a:prstGeom prst="rect">
                  <a:avLst/>
                </a:prstGeom>
                <a:solidFill>
                  <a:srgbClr val="42B4DD"/>
                </a:solidFill>
                <a:ln cap="flat" cmpd="sng" w="25400">
                  <a:solidFill>
                    <a:srgbClr val="42B4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90" name="Google Shape;290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175772" y="5238658"/>
                <a:ext cx="1346873" cy="49070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291" name="Google Shape;291;p10"/>
            <p:cNvGrpSpPr/>
            <p:nvPr/>
          </p:nvGrpSpPr>
          <p:grpSpPr>
            <a:xfrm>
              <a:off x="6090940" y="1258005"/>
              <a:ext cx="1860139" cy="4643809"/>
              <a:chOff x="6090836" y="1157369"/>
              <a:chExt cx="1860139" cy="4643809"/>
            </a:xfrm>
          </p:grpSpPr>
          <p:grpSp>
            <p:nvGrpSpPr>
              <p:cNvPr id="292" name="Google Shape;292;p10"/>
              <p:cNvGrpSpPr/>
              <p:nvPr/>
            </p:nvGrpSpPr>
            <p:grpSpPr>
              <a:xfrm>
                <a:off x="6090836" y="1157369"/>
                <a:ext cx="1860139" cy="4643809"/>
                <a:chOff x="6090836" y="1157369"/>
                <a:chExt cx="1860139" cy="4643809"/>
              </a:xfrm>
            </p:grpSpPr>
            <p:grpSp>
              <p:nvGrpSpPr>
                <p:cNvPr id="293" name="Google Shape;293;p10"/>
                <p:cNvGrpSpPr/>
                <p:nvPr/>
              </p:nvGrpSpPr>
              <p:grpSpPr>
                <a:xfrm>
                  <a:off x="6102644" y="2059831"/>
                  <a:ext cx="1832397" cy="3303873"/>
                  <a:chOff x="6102644" y="2059831"/>
                  <a:chExt cx="1832397" cy="3303873"/>
                </a:xfrm>
              </p:grpSpPr>
              <p:sp>
                <p:nvSpPr>
                  <p:cNvPr id="294" name="Google Shape;294;p10"/>
                  <p:cNvSpPr/>
                  <p:nvPr/>
                </p:nvSpPr>
                <p:spPr>
                  <a:xfrm>
                    <a:off x="6102644" y="2059831"/>
                    <a:ext cx="1832397" cy="3303873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rgbClr val="3799B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5" name="Google Shape;295;p10"/>
                  <p:cNvSpPr txBox="1"/>
                  <p:nvPr/>
                </p:nvSpPr>
                <p:spPr>
                  <a:xfrm>
                    <a:off x="6110652" y="2074883"/>
                    <a:ext cx="1777701" cy="267252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ECCC is  head of delegation for Canada’s Observer status in CGMS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CGMS</a:t>
                    </a:r>
                    <a:r>
                      <a:rPr b="0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 is responsible for protection of in-  orbit assets, improvement of quality data, support to users, facilitation of shared data access and development of satellite products in key applications</a:t>
                    </a:r>
                    <a:endParaRPr b="0" i="0" sz="1150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296" name="Google Shape;296;p10"/>
                <p:cNvGrpSpPr/>
                <p:nvPr/>
              </p:nvGrpSpPr>
              <p:grpSpPr>
                <a:xfrm>
                  <a:off x="6090836" y="1157369"/>
                  <a:ext cx="1860139" cy="799261"/>
                  <a:chOff x="124362" y="1544734"/>
                  <a:chExt cx="2189385" cy="484708"/>
                </a:xfrm>
              </p:grpSpPr>
              <p:sp>
                <p:nvSpPr>
                  <p:cNvPr id="297" name="Google Shape;297;p10"/>
                  <p:cNvSpPr/>
                  <p:nvPr/>
                </p:nvSpPr>
                <p:spPr>
                  <a:xfrm>
                    <a:off x="124362" y="1544734"/>
                    <a:ext cx="2170632" cy="484708"/>
                  </a:xfrm>
                  <a:prstGeom prst="rect">
                    <a:avLst/>
                  </a:prstGeom>
                  <a:solidFill>
                    <a:srgbClr val="3799B8"/>
                  </a:solidFill>
                  <a:ln cap="flat" cmpd="sng" w="25400">
                    <a:solidFill>
                      <a:srgbClr val="3799B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" name="Google Shape;298;p10"/>
                  <p:cNvSpPr txBox="1"/>
                  <p:nvPr/>
                </p:nvSpPr>
                <p:spPr>
                  <a:xfrm>
                    <a:off x="143114" y="1587538"/>
                    <a:ext cx="2170633" cy="38889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467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CGMS</a:t>
                    </a:r>
                    <a:endParaRPr/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US" sz="105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Coordination Group for Meteorological Satellites</a:t>
                    </a:r>
                    <a:endParaRPr b="0" i="0" sz="1050" u="none" cap="none" strike="noStrike">
                      <a:solidFill>
                        <a:schemeClr val="lt1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sp>
              <p:nvSpPr>
                <p:cNvPr id="299" name="Google Shape;299;p10"/>
                <p:cNvSpPr/>
                <p:nvPr/>
              </p:nvSpPr>
              <p:spPr>
                <a:xfrm>
                  <a:off x="6240196" y="5208808"/>
                  <a:ext cx="1589675" cy="592370"/>
                </a:xfrm>
                <a:prstGeom prst="rect">
                  <a:avLst/>
                </a:prstGeom>
                <a:solidFill>
                  <a:srgbClr val="3799B8"/>
                </a:solidFill>
                <a:ln cap="flat" cmpd="sng" w="25400">
                  <a:solidFill>
                    <a:srgbClr val="3799B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CGMS – Website – The Coordination Group for Meteorological Satellites" id="300" name="Google Shape;300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255501" y="5273201"/>
                <a:ext cx="1589674" cy="4312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301" name="Google Shape;301;p10"/>
            <p:cNvGrpSpPr/>
            <p:nvPr/>
          </p:nvGrpSpPr>
          <p:grpSpPr>
            <a:xfrm>
              <a:off x="8009827" y="1258005"/>
              <a:ext cx="1855517" cy="4643809"/>
              <a:chOff x="8009723" y="1157369"/>
              <a:chExt cx="1855517" cy="4643809"/>
            </a:xfrm>
          </p:grpSpPr>
          <p:grpSp>
            <p:nvGrpSpPr>
              <p:cNvPr id="302" name="Google Shape;302;p10"/>
              <p:cNvGrpSpPr/>
              <p:nvPr/>
            </p:nvGrpSpPr>
            <p:grpSpPr>
              <a:xfrm>
                <a:off x="8009723" y="1157369"/>
                <a:ext cx="1855517" cy="4643809"/>
                <a:chOff x="8009723" y="1157369"/>
                <a:chExt cx="1855517" cy="4643809"/>
              </a:xfrm>
            </p:grpSpPr>
            <p:grpSp>
              <p:nvGrpSpPr>
                <p:cNvPr id="303" name="Google Shape;303;p10"/>
                <p:cNvGrpSpPr/>
                <p:nvPr/>
              </p:nvGrpSpPr>
              <p:grpSpPr>
                <a:xfrm>
                  <a:off x="8032843" y="2059833"/>
                  <a:ext cx="1832397" cy="3303879"/>
                  <a:chOff x="8032843" y="2059833"/>
                  <a:chExt cx="1832397" cy="3303879"/>
                </a:xfrm>
              </p:grpSpPr>
              <p:sp>
                <p:nvSpPr>
                  <p:cNvPr id="304" name="Google Shape;304;p10"/>
                  <p:cNvSpPr/>
                  <p:nvPr/>
                </p:nvSpPr>
                <p:spPr>
                  <a:xfrm>
                    <a:off x="8032843" y="2059833"/>
                    <a:ext cx="1832397" cy="3303879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rgbClr val="3DA8CE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10"/>
                  <p:cNvSpPr txBox="1"/>
                  <p:nvPr/>
                </p:nvSpPr>
                <p:spPr>
                  <a:xfrm>
                    <a:off x="8056022" y="2098509"/>
                    <a:ext cx="1789157" cy="267252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ECCC participates at </a:t>
                    </a:r>
                    <a:r>
                      <a:rPr b="1" i="0" lang="en-US" sz="1150" u="sng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all levels</a:t>
                    </a:r>
                    <a:r>
                      <a:rPr b="1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 in various WMO groups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WMO</a:t>
                    </a:r>
                    <a:r>
                      <a:rPr b="0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, a UN agency is dedicated to international cooperation on the state and behavior of the Earth’s atmosphere, its interactions with the land and oceans, and the weather and climate it produces</a:t>
                    </a:r>
                    <a:endParaRPr/>
                  </a:p>
                </p:txBody>
              </p:sp>
            </p:grpSp>
            <p:grpSp>
              <p:nvGrpSpPr>
                <p:cNvPr id="306" name="Google Shape;306;p10"/>
                <p:cNvGrpSpPr/>
                <p:nvPr/>
              </p:nvGrpSpPr>
              <p:grpSpPr>
                <a:xfrm>
                  <a:off x="8009723" y="1157369"/>
                  <a:ext cx="1855517" cy="799261"/>
                  <a:chOff x="111048" y="1544734"/>
                  <a:chExt cx="2183946" cy="484708"/>
                </a:xfrm>
              </p:grpSpPr>
              <p:sp>
                <p:nvSpPr>
                  <p:cNvPr id="307" name="Google Shape;307;p10"/>
                  <p:cNvSpPr/>
                  <p:nvPr/>
                </p:nvSpPr>
                <p:spPr>
                  <a:xfrm>
                    <a:off x="124362" y="1544734"/>
                    <a:ext cx="2170632" cy="484708"/>
                  </a:xfrm>
                  <a:prstGeom prst="rect">
                    <a:avLst/>
                  </a:prstGeom>
                  <a:solidFill>
                    <a:srgbClr val="3DA8CE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10"/>
                  <p:cNvSpPr txBox="1"/>
                  <p:nvPr/>
                </p:nvSpPr>
                <p:spPr>
                  <a:xfrm>
                    <a:off x="111048" y="1592213"/>
                    <a:ext cx="2170631" cy="38889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467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WMO</a:t>
                    </a:r>
                    <a:endParaRPr/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US" sz="105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World Meteorological Organization</a:t>
                    </a:r>
                    <a:endParaRPr b="0" i="0" sz="1050" u="none" cap="none" strike="noStrike">
                      <a:solidFill>
                        <a:schemeClr val="lt1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sp>
              <p:nvSpPr>
                <p:cNvPr id="309" name="Google Shape;309;p10"/>
                <p:cNvSpPr/>
                <p:nvPr/>
              </p:nvSpPr>
              <p:spPr>
                <a:xfrm>
                  <a:off x="8161662" y="5208808"/>
                  <a:ext cx="1589674" cy="592370"/>
                </a:xfrm>
                <a:prstGeom prst="rect">
                  <a:avLst/>
                </a:prstGeom>
                <a:solidFill>
                  <a:srgbClr val="3DA8CE"/>
                </a:solidFill>
                <a:ln cap="flat" cmpd="sng" w="25400">
                  <a:solidFill>
                    <a:srgbClr val="3DA8C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Data Access Platform" id="310" name="Google Shape;310;p1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176205" y="5172969"/>
                <a:ext cx="1575131" cy="5991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311" name="Google Shape;311;p10"/>
            <p:cNvGrpSpPr/>
            <p:nvPr/>
          </p:nvGrpSpPr>
          <p:grpSpPr>
            <a:xfrm>
              <a:off x="343364" y="1255652"/>
              <a:ext cx="1844207" cy="4646162"/>
              <a:chOff x="343260" y="1155016"/>
              <a:chExt cx="1844207" cy="4646162"/>
            </a:xfrm>
          </p:grpSpPr>
          <p:grpSp>
            <p:nvGrpSpPr>
              <p:cNvPr id="312" name="Google Shape;312;p10"/>
              <p:cNvGrpSpPr/>
              <p:nvPr/>
            </p:nvGrpSpPr>
            <p:grpSpPr>
              <a:xfrm>
                <a:off x="343260" y="1155016"/>
                <a:ext cx="1844207" cy="4646162"/>
                <a:chOff x="343260" y="1155016"/>
                <a:chExt cx="1844207" cy="4646162"/>
              </a:xfrm>
            </p:grpSpPr>
            <p:grpSp>
              <p:nvGrpSpPr>
                <p:cNvPr id="313" name="Google Shape;313;p10"/>
                <p:cNvGrpSpPr/>
                <p:nvPr/>
              </p:nvGrpSpPr>
              <p:grpSpPr>
                <a:xfrm>
                  <a:off x="355068" y="2057479"/>
                  <a:ext cx="1832399" cy="3313214"/>
                  <a:chOff x="355068" y="2057479"/>
                  <a:chExt cx="1832399" cy="3313214"/>
                </a:xfrm>
              </p:grpSpPr>
              <p:sp>
                <p:nvSpPr>
                  <p:cNvPr id="314" name="Google Shape;314;p10"/>
                  <p:cNvSpPr/>
                  <p:nvPr/>
                </p:nvSpPr>
                <p:spPr>
                  <a:xfrm>
                    <a:off x="355068" y="2057479"/>
                    <a:ext cx="1832399" cy="3313214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rgbClr val="19515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5" name="Google Shape;315;p10"/>
                  <p:cNvSpPr txBox="1"/>
                  <p:nvPr/>
                </p:nvSpPr>
                <p:spPr>
                  <a:xfrm>
                    <a:off x="368362" y="2083864"/>
                    <a:ext cx="1777701" cy="24211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GEO Principal for Canada is from ECCC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GEO</a:t>
                    </a:r>
                    <a:r>
                      <a:rPr b="0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 is an intergovernmental partnership that improves the availability, access and use of Earth observations for a sustainable planet</a:t>
                    </a:r>
                    <a:endParaRPr b="0" i="0" sz="1150" u="none" cap="none" strike="noStrike">
                      <a:solidFill>
                        <a:srgbClr val="0F2533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  <a:p>
                    <a:pPr indent="0" lvl="0" marL="0" marR="0" rtl="0" algn="r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150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316" name="Google Shape;316;p10"/>
                <p:cNvGrpSpPr/>
                <p:nvPr/>
              </p:nvGrpSpPr>
              <p:grpSpPr>
                <a:xfrm>
                  <a:off x="343260" y="1155016"/>
                  <a:ext cx="1844206" cy="799260"/>
                  <a:chOff x="124362" y="1544734"/>
                  <a:chExt cx="2170632" cy="484708"/>
                </a:xfrm>
              </p:grpSpPr>
              <p:sp>
                <p:nvSpPr>
                  <p:cNvPr id="317" name="Google Shape;317;p10"/>
                  <p:cNvSpPr/>
                  <p:nvPr/>
                </p:nvSpPr>
                <p:spPr>
                  <a:xfrm>
                    <a:off x="124362" y="1544734"/>
                    <a:ext cx="2170632" cy="484708"/>
                  </a:xfrm>
                  <a:prstGeom prst="rect">
                    <a:avLst/>
                  </a:prstGeom>
                  <a:solidFill>
                    <a:srgbClr val="19515C"/>
                  </a:solidFill>
                  <a:ln cap="flat" cmpd="sng" w="25400">
                    <a:solidFill>
                      <a:srgbClr val="19515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10"/>
                  <p:cNvSpPr txBox="1"/>
                  <p:nvPr/>
                </p:nvSpPr>
                <p:spPr>
                  <a:xfrm>
                    <a:off x="124362" y="1593087"/>
                    <a:ext cx="2170632" cy="388893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19515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467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GEO </a:t>
                    </a:r>
                    <a:endParaRPr/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US" sz="105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Group on Earth Observations</a:t>
                    </a:r>
                    <a:endParaRPr b="1" i="0" sz="1467" u="none" cap="none" strike="noStrike">
                      <a:solidFill>
                        <a:schemeClr val="lt1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sp>
              <p:nvSpPr>
                <p:cNvPr id="319" name="Google Shape;319;p10"/>
                <p:cNvSpPr/>
                <p:nvPr/>
              </p:nvSpPr>
              <p:spPr>
                <a:xfrm>
                  <a:off x="470526" y="5208808"/>
                  <a:ext cx="1589674" cy="592370"/>
                </a:xfrm>
                <a:prstGeom prst="rect">
                  <a:avLst/>
                </a:prstGeom>
                <a:solidFill>
                  <a:srgbClr val="19515C"/>
                </a:solidFill>
                <a:ln cap="flat" cmpd="sng" w="25400">
                  <a:solidFill>
                    <a:srgbClr val="19515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GEO" id="320" name="Google Shape;320;p10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64018" y="5256870"/>
                <a:ext cx="1046443" cy="4567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1960"/>
                  </a:srgbClr>
                </a:outerShdw>
              </a:effectLst>
            </p:spPr>
          </p:pic>
        </p:grpSp>
        <p:grpSp>
          <p:nvGrpSpPr>
            <p:cNvPr id="321" name="Google Shape;321;p10"/>
            <p:cNvGrpSpPr/>
            <p:nvPr/>
          </p:nvGrpSpPr>
          <p:grpSpPr>
            <a:xfrm>
              <a:off x="2247898" y="1258005"/>
              <a:ext cx="1851152" cy="4646218"/>
              <a:chOff x="2247794" y="1157369"/>
              <a:chExt cx="1851152" cy="4646218"/>
            </a:xfrm>
          </p:grpSpPr>
          <p:grpSp>
            <p:nvGrpSpPr>
              <p:cNvPr id="322" name="Google Shape;322;p10"/>
              <p:cNvGrpSpPr/>
              <p:nvPr/>
            </p:nvGrpSpPr>
            <p:grpSpPr>
              <a:xfrm>
                <a:off x="2247794" y="1157369"/>
                <a:ext cx="1851152" cy="4646218"/>
                <a:chOff x="2247794" y="1157369"/>
                <a:chExt cx="1851152" cy="4646218"/>
              </a:xfrm>
            </p:grpSpPr>
            <p:grpSp>
              <p:nvGrpSpPr>
                <p:cNvPr id="323" name="Google Shape;323;p10"/>
                <p:cNvGrpSpPr/>
                <p:nvPr/>
              </p:nvGrpSpPr>
              <p:grpSpPr>
                <a:xfrm>
                  <a:off x="2259603" y="2059831"/>
                  <a:ext cx="1832397" cy="3310865"/>
                  <a:chOff x="2259603" y="2059831"/>
                  <a:chExt cx="1832397" cy="3310865"/>
                </a:xfrm>
              </p:grpSpPr>
              <p:sp>
                <p:nvSpPr>
                  <p:cNvPr id="324" name="Google Shape;324;p10"/>
                  <p:cNvSpPr/>
                  <p:nvPr/>
                </p:nvSpPr>
                <p:spPr>
                  <a:xfrm>
                    <a:off x="2259603" y="2059831"/>
                    <a:ext cx="1832397" cy="3310865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rgbClr val="1E5C6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" name="Google Shape;325;p10"/>
                  <p:cNvSpPr txBox="1"/>
                  <p:nvPr/>
                </p:nvSpPr>
                <p:spPr>
                  <a:xfrm>
                    <a:off x="2269390" y="2077219"/>
                    <a:ext cx="1777320" cy="25237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ECCC currently seeking Associate Member status 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CEOS</a:t>
                    </a:r>
                    <a:r>
                      <a:rPr b="0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 is the primary forum for international coordination of space-based Earth observations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US" sz="115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CSA primary member for Canada</a:t>
                    </a:r>
                    <a:endParaRPr/>
                  </a:p>
                  <a:p>
                    <a:pPr indent="-70970" lvl="0" marL="143996" marR="0" rtl="0" algn="l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50"/>
                      <a:buFont typeface="Arial"/>
                      <a:buNone/>
                    </a:pPr>
                    <a:r>
                      <a:t/>
                    </a:r>
                    <a:endParaRPr b="0" i="0" sz="1150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326" name="Google Shape;326;p10"/>
                <p:cNvGrpSpPr/>
                <p:nvPr/>
              </p:nvGrpSpPr>
              <p:grpSpPr>
                <a:xfrm>
                  <a:off x="2247794" y="1157369"/>
                  <a:ext cx="1851152" cy="799261"/>
                  <a:chOff x="124362" y="1544734"/>
                  <a:chExt cx="2178810" cy="484708"/>
                </a:xfrm>
              </p:grpSpPr>
              <p:sp>
                <p:nvSpPr>
                  <p:cNvPr id="327" name="Google Shape;327;p10"/>
                  <p:cNvSpPr/>
                  <p:nvPr/>
                </p:nvSpPr>
                <p:spPr>
                  <a:xfrm>
                    <a:off x="124362" y="1544734"/>
                    <a:ext cx="2170632" cy="484708"/>
                  </a:xfrm>
                  <a:prstGeom prst="rect">
                    <a:avLst/>
                  </a:prstGeom>
                  <a:solidFill>
                    <a:srgbClr val="1E5C68"/>
                  </a:solidFill>
                  <a:ln cap="flat" cmpd="sng" w="25400">
                    <a:solidFill>
                      <a:srgbClr val="1E5C6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328;p10"/>
                  <p:cNvSpPr txBox="1"/>
                  <p:nvPr/>
                </p:nvSpPr>
                <p:spPr>
                  <a:xfrm>
                    <a:off x="132540" y="1591660"/>
                    <a:ext cx="2170632" cy="38889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467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CEOS </a:t>
                    </a:r>
                    <a:endParaRPr/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US" sz="105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Committee on Earth Observation Satellites</a:t>
                    </a:r>
                    <a:endParaRPr b="1" i="0" sz="1050" u="none" cap="none" strike="noStrike">
                      <a:solidFill>
                        <a:schemeClr val="lt1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sp>
              <p:nvSpPr>
                <p:cNvPr id="329" name="Google Shape;329;p10"/>
                <p:cNvSpPr/>
                <p:nvPr/>
              </p:nvSpPr>
              <p:spPr>
                <a:xfrm>
                  <a:off x="2363213" y="5211217"/>
                  <a:ext cx="1589674" cy="592370"/>
                </a:xfrm>
                <a:prstGeom prst="rect">
                  <a:avLst/>
                </a:prstGeom>
                <a:solidFill>
                  <a:srgbClr val="1E5C68"/>
                </a:solidFill>
                <a:ln cap="flat" cmpd="sng" w="25400">
                  <a:solidFill>
                    <a:srgbClr val="1E5C6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NASA and CEOS Team Up to Provide New Data User Communities with COVERAGE |  Earthdata" id="330" name="Google Shape;330;p10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490480" y="5227923"/>
                <a:ext cx="1331448" cy="5392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</p:grpSp>
      </p:grpSp>
      <p:grpSp>
        <p:nvGrpSpPr>
          <p:cNvPr id="331" name="Google Shape;331;p10"/>
          <p:cNvGrpSpPr/>
          <p:nvPr/>
        </p:nvGrpSpPr>
        <p:grpSpPr>
          <a:xfrm>
            <a:off x="355171" y="5970189"/>
            <a:ext cx="11436199" cy="414378"/>
            <a:chOff x="335486" y="5970189"/>
            <a:chExt cx="11418762" cy="414378"/>
          </a:xfrm>
        </p:grpSpPr>
        <p:sp>
          <p:nvSpPr>
            <p:cNvPr id="332" name="Google Shape;332;p10"/>
            <p:cNvSpPr/>
            <p:nvPr/>
          </p:nvSpPr>
          <p:spPr>
            <a:xfrm>
              <a:off x="341743" y="5970189"/>
              <a:ext cx="11412505" cy="414378"/>
            </a:xfrm>
            <a:prstGeom prst="rect">
              <a:avLst/>
            </a:prstGeom>
            <a:solidFill>
              <a:srgbClr val="DADADA"/>
            </a:solidFill>
            <a:ln cap="flat" cmpd="sng" w="25400">
              <a:solidFill>
                <a:srgbClr val="DADA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 txBox="1"/>
            <p:nvPr/>
          </p:nvSpPr>
          <p:spPr>
            <a:xfrm>
              <a:off x="335486" y="6029620"/>
              <a:ext cx="1141250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Influence international directions, gain knowledge, leverage relationships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2800"/>
              <a:t>Canada and CEOS: Activities and Contributions</a:t>
            </a:r>
            <a:br>
              <a:rPr lang="en-US" sz="2800"/>
            </a:br>
            <a:endParaRPr sz="2800"/>
          </a:p>
        </p:txBody>
      </p:sp>
      <p:grpSp>
        <p:nvGrpSpPr>
          <p:cNvPr id="339" name="Google Shape;339;p11"/>
          <p:cNvGrpSpPr/>
          <p:nvPr/>
        </p:nvGrpSpPr>
        <p:grpSpPr>
          <a:xfrm>
            <a:off x="186203" y="1085915"/>
            <a:ext cx="11795893" cy="5343274"/>
            <a:chOff x="186203" y="798037"/>
            <a:chExt cx="11795893" cy="5343274"/>
          </a:xfrm>
        </p:grpSpPr>
        <p:grpSp>
          <p:nvGrpSpPr>
            <p:cNvPr id="340" name="Google Shape;340;p11"/>
            <p:cNvGrpSpPr/>
            <p:nvPr/>
          </p:nvGrpSpPr>
          <p:grpSpPr>
            <a:xfrm>
              <a:off x="186203" y="798037"/>
              <a:ext cx="11795893" cy="5343274"/>
              <a:chOff x="186203" y="798037"/>
              <a:chExt cx="11795893" cy="5343274"/>
            </a:xfrm>
          </p:grpSpPr>
          <p:grpSp>
            <p:nvGrpSpPr>
              <p:cNvPr id="341" name="Google Shape;341;p11"/>
              <p:cNvGrpSpPr/>
              <p:nvPr/>
            </p:nvGrpSpPr>
            <p:grpSpPr>
              <a:xfrm>
                <a:off x="7822670" y="798037"/>
                <a:ext cx="2101470" cy="734145"/>
                <a:chOff x="0" y="-31964"/>
                <a:chExt cx="830210" cy="273978"/>
              </a:xfrm>
            </p:grpSpPr>
            <p:sp>
              <p:nvSpPr>
                <p:cNvPr id="342" name="Google Shape;342;p11"/>
                <p:cNvSpPr/>
                <p:nvPr/>
              </p:nvSpPr>
              <p:spPr>
                <a:xfrm>
                  <a:off x="0" y="0"/>
                  <a:ext cx="830210" cy="242014"/>
                </a:xfrm>
                <a:custGeom>
                  <a:rect b="b" l="l" r="r" t="t"/>
                  <a:pathLst>
                    <a:path extrusionOk="0" h="242014" w="830210">
                      <a:moveTo>
                        <a:pt x="7368" y="0"/>
                      </a:moveTo>
                      <a:lnTo>
                        <a:pt x="822842" y="0"/>
                      </a:lnTo>
                      <a:cubicBezTo>
                        <a:pt x="826912" y="0"/>
                        <a:pt x="830210" y="3299"/>
                        <a:pt x="830210" y="7368"/>
                      </a:cubicBezTo>
                      <a:lnTo>
                        <a:pt x="830210" y="234646"/>
                      </a:lnTo>
                      <a:cubicBezTo>
                        <a:pt x="830210" y="238715"/>
                        <a:pt x="826912" y="242014"/>
                        <a:pt x="822842" y="242014"/>
                      </a:cubicBezTo>
                      <a:lnTo>
                        <a:pt x="7368" y="242014"/>
                      </a:lnTo>
                      <a:cubicBezTo>
                        <a:pt x="3299" y="242014"/>
                        <a:pt x="0" y="238715"/>
                        <a:pt x="0" y="234646"/>
                      </a:cubicBezTo>
                      <a:lnTo>
                        <a:pt x="0" y="7368"/>
                      </a:lnTo>
                      <a:cubicBezTo>
                        <a:pt x="0" y="3299"/>
                        <a:pt x="3299" y="0"/>
                        <a:pt x="7368" y="0"/>
                      </a:cubicBezTo>
                      <a:close/>
                    </a:path>
                  </a:pathLst>
                </a:cu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1" i="0" sz="1800" u="none" cap="none" strike="noStrik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43" name="Google Shape;343;p11"/>
                <p:cNvSpPr txBox="1"/>
                <p:nvPr/>
              </p:nvSpPr>
              <p:spPr>
                <a:xfrm>
                  <a:off x="0" y="-31964"/>
                  <a:ext cx="830210" cy="273978"/>
                </a:xfrm>
                <a:prstGeom prst="rect">
                  <a:avLst/>
                </a:pr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33850" lIns="33850" spcFirstLastPara="1" rIns="33850" wrap="square" tIns="3385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66"/>
                    <a:buFont typeface="Arial"/>
                    <a:buNone/>
                  </a:pPr>
                  <a:r>
                    <a:rPr b="1" i="0" lang="en-US" sz="1466" u="none" cap="none" strike="noStrike">
                      <a:solidFill>
                        <a:srgbClr val="FFFFFF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International agreements</a:t>
                  </a:r>
                  <a:endParaRPr/>
                </a:p>
              </p:txBody>
            </p:sp>
          </p:grpSp>
          <p:grpSp>
            <p:nvGrpSpPr>
              <p:cNvPr id="344" name="Google Shape;344;p11"/>
              <p:cNvGrpSpPr/>
              <p:nvPr/>
            </p:nvGrpSpPr>
            <p:grpSpPr>
              <a:xfrm>
                <a:off x="8565294" y="2089033"/>
                <a:ext cx="2101470" cy="710195"/>
                <a:chOff x="0" y="-57150"/>
                <a:chExt cx="830210" cy="280570"/>
              </a:xfrm>
            </p:grpSpPr>
            <p:sp>
              <p:nvSpPr>
                <p:cNvPr id="345" name="Google Shape;345;p11"/>
                <p:cNvSpPr/>
                <p:nvPr/>
              </p:nvSpPr>
              <p:spPr>
                <a:xfrm>
                  <a:off x="0" y="0"/>
                  <a:ext cx="830210" cy="223420"/>
                </a:xfrm>
                <a:custGeom>
                  <a:rect b="b" l="l" r="r" t="t"/>
                  <a:pathLst>
                    <a:path extrusionOk="0" h="223420" w="830210">
                      <a:moveTo>
                        <a:pt x="7368" y="0"/>
                      </a:moveTo>
                      <a:lnTo>
                        <a:pt x="822842" y="0"/>
                      </a:lnTo>
                      <a:cubicBezTo>
                        <a:pt x="826912" y="0"/>
                        <a:pt x="830210" y="3299"/>
                        <a:pt x="830210" y="7368"/>
                      </a:cubicBezTo>
                      <a:lnTo>
                        <a:pt x="830210" y="216051"/>
                      </a:lnTo>
                      <a:cubicBezTo>
                        <a:pt x="830210" y="220121"/>
                        <a:pt x="826912" y="223420"/>
                        <a:pt x="822842" y="223420"/>
                      </a:cubicBezTo>
                      <a:lnTo>
                        <a:pt x="7368" y="223420"/>
                      </a:lnTo>
                      <a:cubicBezTo>
                        <a:pt x="3299" y="223420"/>
                        <a:pt x="0" y="220121"/>
                        <a:pt x="0" y="216051"/>
                      </a:cubicBezTo>
                      <a:lnTo>
                        <a:pt x="0" y="7368"/>
                      </a:lnTo>
                      <a:cubicBezTo>
                        <a:pt x="0" y="3299"/>
                        <a:pt x="3299" y="0"/>
                        <a:pt x="7368" y="0"/>
                      </a:cubicBezTo>
                      <a:close/>
                    </a:path>
                  </a:pathLst>
                </a:cu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1" i="0" sz="1800" u="none" cap="none" strike="noStrik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46" name="Google Shape;346;p11"/>
                <p:cNvSpPr txBox="1"/>
                <p:nvPr/>
              </p:nvSpPr>
              <p:spPr>
                <a:xfrm>
                  <a:off x="0" y="-57150"/>
                  <a:ext cx="830210" cy="280569"/>
                </a:xfrm>
                <a:prstGeom prst="rect">
                  <a:avLst/>
                </a:pr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33850" lIns="33850" spcFirstLastPara="1" rIns="33850" wrap="square" tIns="33850">
                  <a:no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66"/>
                    <a:buFont typeface="Arial"/>
                    <a:buNone/>
                  </a:pPr>
                  <a:r>
                    <a:rPr b="1" i="0" lang="en-US" sz="1466" u="none" cap="none" strike="noStrike">
                      <a:solidFill>
                        <a:srgbClr val="FFFFFF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Global initiatives</a:t>
                  </a:r>
                  <a:endParaRPr/>
                </a:p>
              </p:txBody>
            </p:sp>
          </p:grpSp>
          <p:grpSp>
            <p:nvGrpSpPr>
              <p:cNvPr id="347" name="Google Shape;347;p11"/>
              <p:cNvGrpSpPr/>
              <p:nvPr/>
            </p:nvGrpSpPr>
            <p:grpSpPr>
              <a:xfrm>
                <a:off x="8358454" y="3508490"/>
                <a:ext cx="2101470" cy="710195"/>
                <a:chOff x="0" y="-57150"/>
                <a:chExt cx="830210" cy="280570"/>
              </a:xfrm>
            </p:grpSpPr>
            <p:sp>
              <p:nvSpPr>
                <p:cNvPr id="348" name="Google Shape;348;p11"/>
                <p:cNvSpPr/>
                <p:nvPr/>
              </p:nvSpPr>
              <p:spPr>
                <a:xfrm>
                  <a:off x="0" y="0"/>
                  <a:ext cx="830210" cy="223420"/>
                </a:xfrm>
                <a:custGeom>
                  <a:rect b="b" l="l" r="r" t="t"/>
                  <a:pathLst>
                    <a:path extrusionOk="0" h="223420" w="830210">
                      <a:moveTo>
                        <a:pt x="7368" y="0"/>
                      </a:moveTo>
                      <a:lnTo>
                        <a:pt x="822842" y="0"/>
                      </a:lnTo>
                      <a:cubicBezTo>
                        <a:pt x="826912" y="0"/>
                        <a:pt x="830210" y="3299"/>
                        <a:pt x="830210" y="7368"/>
                      </a:cubicBezTo>
                      <a:lnTo>
                        <a:pt x="830210" y="216051"/>
                      </a:lnTo>
                      <a:cubicBezTo>
                        <a:pt x="830210" y="220121"/>
                        <a:pt x="826912" y="223420"/>
                        <a:pt x="822842" y="223420"/>
                      </a:cubicBezTo>
                      <a:lnTo>
                        <a:pt x="7368" y="223420"/>
                      </a:lnTo>
                      <a:cubicBezTo>
                        <a:pt x="3299" y="223420"/>
                        <a:pt x="0" y="220121"/>
                        <a:pt x="0" y="216051"/>
                      </a:cubicBezTo>
                      <a:lnTo>
                        <a:pt x="0" y="7368"/>
                      </a:lnTo>
                      <a:cubicBezTo>
                        <a:pt x="0" y="3299"/>
                        <a:pt x="3299" y="0"/>
                        <a:pt x="7368" y="0"/>
                      </a:cubicBezTo>
                      <a:close/>
                    </a:path>
                  </a:pathLst>
                </a:cu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1" i="0" sz="1800" u="none" cap="none" strike="noStrik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49" name="Google Shape;349;p11"/>
                <p:cNvSpPr txBox="1"/>
                <p:nvPr/>
              </p:nvSpPr>
              <p:spPr>
                <a:xfrm>
                  <a:off x="0" y="-57150"/>
                  <a:ext cx="830210" cy="280569"/>
                </a:xfrm>
                <a:prstGeom prst="rect">
                  <a:avLst/>
                </a:pr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33850" lIns="33850" spcFirstLastPara="1" rIns="33850" wrap="square" tIns="33850">
                  <a:no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66"/>
                    <a:buFont typeface="Arial"/>
                    <a:buNone/>
                  </a:pPr>
                  <a:r>
                    <a:rPr b="1" i="0" lang="en-US" sz="1466" u="none" cap="none" strike="noStrike">
                      <a:solidFill>
                        <a:srgbClr val="FFFFFF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Capacity building</a:t>
                  </a:r>
                  <a:endParaRPr/>
                </a:p>
              </p:txBody>
            </p:sp>
          </p:grpSp>
          <p:grpSp>
            <p:nvGrpSpPr>
              <p:cNvPr id="350" name="Google Shape;350;p11"/>
              <p:cNvGrpSpPr/>
              <p:nvPr/>
            </p:nvGrpSpPr>
            <p:grpSpPr>
              <a:xfrm>
                <a:off x="7822681" y="4902696"/>
                <a:ext cx="2101470" cy="757259"/>
                <a:chOff x="0" y="-57150"/>
                <a:chExt cx="830210" cy="299164"/>
              </a:xfrm>
            </p:grpSpPr>
            <p:sp>
              <p:nvSpPr>
                <p:cNvPr id="351" name="Google Shape;351;p11"/>
                <p:cNvSpPr/>
                <p:nvPr/>
              </p:nvSpPr>
              <p:spPr>
                <a:xfrm>
                  <a:off x="0" y="0"/>
                  <a:ext cx="830210" cy="242014"/>
                </a:xfrm>
                <a:custGeom>
                  <a:rect b="b" l="l" r="r" t="t"/>
                  <a:pathLst>
                    <a:path extrusionOk="0" h="242014" w="830210">
                      <a:moveTo>
                        <a:pt x="7368" y="0"/>
                      </a:moveTo>
                      <a:lnTo>
                        <a:pt x="822842" y="0"/>
                      </a:lnTo>
                      <a:cubicBezTo>
                        <a:pt x="826912" y="0"/>
                        <a:pt x="830210" y="3299"/>
                        <a:pt x="830210" y="7368"/>
                      </a:cubicBezTo>
                      <a:lnTo>
                        <a:pt x="830210" y="234646"/>
                      </a:lnTo>
                      <a:cubicBezTo>
                        <a:pt x="830210" y="238715"/>
                        <a:pt x="826912" y="242014"/>
                        <a:pt x="822842" y="242014"/>
                      </a:cubicBezTo>
                      <a:lnTo>
                        <a:pt x="7368" y="242014"/>
                      </a:lnTo>
                      <a:cubicBezTo>
                        <a:pt x="3299" y="242014"/>
                        <a:pt x="0" y="238715"/>
                        <a:pt x="0" y="234646"/>
                      </a:cubicBezTo>
                      <a:lnTo>
                        <a:pt x="0" y="7368"/>
                      </a:lnTo>
                      <a:cubicBezTo>
                        <a:pt x="0" y="3299"/>
                        <a:pt x="3299" y="0"/>
                        <a:pt x="7368" y="0"/>
                      </a:cubicBezTo>
                      <a:close/>
                    </a:path>
                  </a:pathLst>
                </a:cu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1" i="0" sz="1800" u="none" cap="none" strike="noStrik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52" name="Google Shape;352;p11"/>
                <p:cNvSpPr txBox="1"/>
                <p:nvPr/>
              </p:nvSpPr>
              <p:spPr>
                <a:xfrm>
                  <a:off x="0" y="-57150"/>
                  <a:ext cx="830210" cy="299164"/>
                </a:xfrm>
                <a:prstGeom prst="rect">
                  <a:avLst/>
                </a:pr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33850" lIns="33850" spcFirstLastPara="1" rIns="33850" wrap="square" tIns="3385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66"/>
                    <a:buFont typeface="Arial"/>
                    <a:buNone/>
                  </a:pPr>
                  <a:r>
                    <a:rPr b="1" i="0" lang="en-US" sz="1466" u="none" cap="none" strike="noStrike">
                      <a:solidFill>
                        <a:srgbClr val="FFFFFF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Data policies and standards</a:t>
                  </a:r>
                  <a:endParaRPr/>
                </a:p>
              </p:txBody>
            </p:sp>
          </p:grpSp>
          <p:grpSp>
            <p:nvGrpSpPr>
              <p:cNvPr id="353" name="Google Shape;353;p11"/>
              <p:cNvGrpSpPr/>
              <p:nvPr/>
            </p:nvGrpSpPr>
            <p:grpSpPr>
              <a:xfrm>
                <a:off x="2216230" y="4871722"/>
                <a:ext cx="2101470" cy="757259"/>
                <a:chOff x="0" y="-57150"/>
                <a:chExt cx="830210" cy="299164"/>
              </a:xfrm>
            </p:grpSpPr>
            <p:sp>
              <p:nvSpPr>
                <p:cNvPr id="354" name="Google Shape;354;p11"/>
                <p:cNvSpPr/>
                <p:nvPr/>
              </p:nvSpPr>
              <p:spPr>
                <a:xfrm>
                  <a:off x="0" y="0"/>
                  <a:ext cx="830210" cy="242014"/>
                </a:xfrm>
                <a:custGeom>
                  <a:rect b="b" l="l" r="r" t="t"/>
                  <a:pathLst>
                    <a:path extrusionOk="0" h="242014" w="830210">
                      <a:moveTo>
                        <a:pt x="7368" y="0"/>
                      </a:moveTo>
                      <a:lnTo>
                        <a:pt x="822842" y="0"/>
                      </a:lnTo>
                      <a:cubicBezTo>
                        <a:pt x="826912" y="0"/>
                        <a:pt x="830210" y="3299"/>
                        <a:pt x="830210" y="7368"/>
                      </a:cubicBezTo>
                      <a:lnTo>
                        <a:pt x="830210" y="234646"/>
                      </a:lnTo>
                      <a:cubicBezTo>
                        <a:pt x="830210" y="238715"/>
                        <a:pt x="826912" y="242014"/>
                        <a:pt x="822842" y="242014"/>
                      </a:cubicBezTo>
                      <a:lnTo>
                        <a:pt x="7368" y="242014"/>
                      </a:lnTo>
                      <a:cubicBezTo>
                        <a:pt x="3299" y="242014"/>
                        <a:pt x="0" y="238715"/>
                        <a:pt x="0" y="234646"/>
                      </a:cubicBezTo>
                      <a:lnTo>
                        <a:pt x="0" y="7368"/>
                      </a:lnTo>
                      <a:cubicBezTo>
                        <a:pt x="0" y="3299"/>
                        <a:pt x="3299" y="0"/>
                        <a:pt x="7368" y="0"/>
                      </a:cubicBezTo>
                      <a:close/>
                    </a:path>
                  </a:pathLst>
                </a:cu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55" name="Google Shape;355;p11"/>
                <p:cNvSpPr txBox="1"/>
                <p:nvPr/>
              </p:nvSpPr>
              <p:spPr>
                <a:xfrm>
                  <a:off x="0" y="-57150"/>
                  <a:ext cx="830210" cy="299164"/>
                </a:xfrm>
                <a:prstGeom prst="rect">
                  <a:avLst/>
                </a:pr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33850" lIns="33850" spcFirstLastPara="1" rIns="33850" wrap="square" tIns="3385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66"/>
                    <a:buFont typeface="Arial"/>
                    <a:buNone/>
                  </a:pPr>
                  <a:r>
                    <a:rPr b="1" i="0" lang="en-US" sz="1466" u="none" cap="none" strike="noStrike">
                      <a:solidFill>
                        <a:srgbClr val="FFFFFF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Scientific research and applications</a:t>
                  </a:r>
                  <a:endParaRPr/>
                </a:p>
              </p:txBody>
            </p:sp>
          </p:grpSp>
          <p:grpSp>
            <p:nvGrpSpPr>
              <p:cNvPr id="356" name="Google Shape;356;p11"/>
              <p:cNvGrpSpPr/>
              <p:nvPr/>
            </p:nvGrpSpPr>
            <p:grpSpPr>
              <a:xfrm>
                <a:off x="1808908" y="798038"/>
                <a:ext cx="2101470" cy="799050"/>
                <a:chOff x="0" y="-19152"/>
                <a:chExt cx="830210" cy="261166"/>
              </a:xfrm>
            </p:grpSpPr>
            <p:sp>
              <p:nvSpPr>
                <p:cNvPr id="357" name="Google Shape;357;p11"/>
                <p:cNvSpPr/>
                <p:nvPr/>
              </p:nvSpPr>
              <p:spPr>
                <a:xfrm>
                  <a:off x="0" y="0"/>
                  <a:ext cx="830210" cy="242014"/>
                </a:xfrm>
                <a:custGeom>
                  <a:rect b="b" l="l" r="r" t="t"/>
                  <a:pathLst>
                    <a:path extrusionOk="0" h="242014" w="830210">
                      <a:moveTo>
                        <a:pt x="7368" y="0"/>
                      </a:moveTo>
                      <a:lnTo>
                        <a:pt x="822842" y="0"/>
                      </a:lnTo>
                      <a:cubicBezTo>
                        <a:pt x="826912" y="0"/>
                        <a:pt x="830210" y="3299"/>
                        <a:pt x="830210" y="7368"/>
                      </a:cubicBezTo>
                      <a:lnTo>
                        <a:pt x="830210" y="234646"/>
                      </a:lnTo>
                      <a:cubicBezTo>
                        <a:pt x="830210" y="238715"/>
                        <a:pt x="826912" y="242014"/>
                        <a:pt x="822842" y="242014"/>
                      </a:cubicBezTo>
                      <a:lnTo>
                        <a:pt x="7368" y="242014"/>
                      </a:lnTo>
                      <a:cubicBezTo>
                        <a:pt x="3299" y="242014"/>
                        <a:pt x="0" y="238715"/>
                        <a:pt x="0" y="234646"/>
                      </a:cubicBezTo>
                      <a:lnTo>
                        <a:pt x="0" y="7368"/>
                      </a:lnTo>
                      <a:cubicBezTo>
                        <a:pt x="0" y="3299"/>
                        <a:pt x="3299" y="0"/>
                        <a:pt x="7368" y="0"/>
                      </a:cubicBezTo>
                      <a:close/>
                    </a:path>
                  </a:pathLst>
                </a:cu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1" i="0" sz="1800" u="none" cap="none" strike="noStrik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58" name="Google Shape;358;p11"/>
                <p:cNvSpPr txBox="1"/>
                <p:nvPr/>
              </p:nvSpPr>
              <p:spPr>
                <a:xfrm>
                  <a:off x="0" y="-19152"/>
                  <a:ext cx="830210" cy="261166"/>
                </a:xfrm>
                <a:prstGeom prst="rect">
                  <a:avLst/>
                </a:pr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33850" lIns="33850" spcFirstLastPara="1" rIns="33850" wrap="square" tIns="3385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66"/>
                    <a:buFont typeface="Arial"/>
                    <a:buNone/>
                  </a:pPr>
                  <a:r>
                    <a:rPr b="1" i="0" lang="en-US" sz="1466" u="none" cap="none" strike="noStrike">
                      <a:solidFill>
                        <a:srgbClr val="FFFFFF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Collaborative EO projects</a:t>
                  </a:r>
                  <a:endParaRPr/>
                </a:p>
              </p:txBody>
            </p:sp>
          </p:grpSp>
          <p:grpSp>
            <p:nvGrpSpPr>
              <p:cNvPr id="359" name="Google Shape;359;p11"/>
              <p:cNvGrpSpPr/>
              <p:nvPr/>
            </p:nvGrpSpPr>
            <p:grpSpPr>
              <a:xfrm>
                <a:off x="1505191" y="2015019"/>
                <a:ext cx="2276437" cy="710195"/>
                <a:chOff x="0" y="-57150"/>
                <a:chExt cx="899333" cy="280570"/>
              </a:xfrm>
            </p:grpSpPr>
            <p:sp>
              <p:nvSpPr>
                <p:cNvPr id="360" name="Google Shape;360;p11"/>
                <p:cNvSpPr/>
                <p:nvPr/>
              </p:nvSpPr>
              <p:spPr>
                <a:xfrm>
                  <a:off x="0" y="0"/>
                  <a:ext cx="899333" cy="223420"/>
                </a:xfrm>
                <a:custGeom>
                  <a:rect b="b" l="l" r="r" t="t"/>
                  <a:pathLst>
                    <a:path extrusionOk="0" h="223420" w="899333">
                      <a:moveTo>
                        <a:pt x="6802" y="0"/>
                      </a:moveTo>
                      <a:lnTo>
                        <a:pt x="892531" y="0"/>
                      </a:lnTo>
                      <a:cubicBezTo>
                        <a:pt x="894335" y="0"/>
                        <a:pt x="896065" y="717"/>
                        <a:pt x="897341" y="1992"/>
                      </a:cubicBezTo>
                      <a:cubicBezTo>
                        <a:pt x="898616" y="3268"/>
                        <a:pt x="899333" y="4998"/>
                        <a:pt x="899333" y="6802"/>
                      </a:cubicBezTo>
                      <a:lnTo>
                        <a:pt x="899333" y="216618"/>
                      </a:lnTo>
                      <a:cubicBezTo>
                        <a:pt x="899333" y="218422"/>
                        <a:pt x="898616" y="220152"/>
                        <a:pt x="897341" y="221427"/>
                      </a:cubicBezTo>
                      <a:cubicBezTo>
                        <a:pt x="896065" y="222703"/>
                        <a:pt x="894335" y="223420"/>
                        <a:pt x="892531" y="223420"/>
                      </a:cubicBezTo>
                      <a:lnTo>
                        <a:pt x="6802" y="223420"/>
                      </a:lnTo>
                      <a:cubicBezTo>
                        <a:pt x="4998" y="223420"/>
                        <a:pt x="3268" y="222703"/>
                        <a:pt x="1992" y="221427"/>
                      </a:cubicBezTo>
                      <a:cubicBezTo>
                        <a:pt x="717" y="220152"/>
                        <a:pt x="0" y="218422"/>
                        <a:pt x="0" y="216618"/>
                      </a:cubicBezTo>
                      <a:lnTo>
                        <a:pt x="0" y="6802"/>
                      </a:lnTo>
                      <a:cubicBezTo>
                        <a:pt x="0" y="4998"/>
                        <a:pt x="717" y="3268"/>
                        <a:pt x="1992" y="1992"/>
                      </a:cubicBezTo>
                      <a:cubicBezTo>
                        <a:pt x="3268" y="717"/>
                        <a:pt x="4998" y="0"/>
                        <a:pt x="6802" y="0"/>
                      </a:cubicBezTo>
                      <a:close/>
                    </a:path>
                  </a:pathLst>
                </a:cu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1" i="0" sz="1800" u="none" cap="none" strike="noStrik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61" name="Google Shape;361;p11"/>
                <p:cNvSpPr txBox="1"/>
                <p:nvPr/>
              </p:nvSpPr>
              <p:spPr>
                <a:xfrm>
                  <a:off x="0" y="-57150"/>
                  <a:ext cx="899333" cy="280569"/>
                </a:xfrm>
                <a:prstGeom prst="rect">
                  <a:avLst/>
                </a:pr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33850" lIns="33850" spcFirstLastPara="1" rIns="33850" wrap="square" tIns="33850">
                  <a:no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66"/>
                    <a:buFont typeface="Arial"/>
                    <a:buNone/>
                  </a:pPr>
                  <a:r>
                    <a:rPr b="1" i="0" lang="en-US" sz="1466" u="none" cap="none" strike="noStrike">
                      <a:solidFill>
                        <a:srgbClr val="FFFFFF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CEOS Working Groups</a:t>
                  </a:r>
                  <a:endParaRPr/>
                </a:p>
              </p:txBody>
            </p:sp>
          </p:grpSp>
          <p:grpSp>
            <p:nvGrpSpPr>
              <p:cNvPr id="362" name="Google Shape;362;p11"/>
              <p:cNvGrpSpPr/>
              <p:nvPr/>
            </p:nvGrpSpPr>
            <p:grpSpPr>
              <a:xfrm>
                <a:off x="1828646" y="3446860"/>
                <a:ext cx="2101470" cy="757259"/>
                <a:chOff x="0" y="-57150"/>
                <a:chExt cx="830210" cy="299164"/>
              </a:xfrm>
            </p:grpSpPr>
            <p:sp>
              <p:nvSpPr>
                <p:cNvPr id="363" name="Google Shape;363;p11"/>
                <p:cNvSpPr/>
                <p:nvPr/>
              </p:nvSpPr>
              <p:spPr>
                <a:xfrm>
                  <a:off x="0" y="0"/>
                  <a:ext cx="830210" cy="242014"/>
                </a:xfrm>
                <a:custGeom>
                  <a:rect b="b" l="l" r="r" t="t"/>
                  <a:pathLst>
                    <a:path extrusionOk="0" h="242014" w="830210">
                      <a:moveTo>
                        <a:pt x="7368" y="0"/>
                      </a:moveTo>
                      <a:lnTo>
                        <a:pt x="822842" y="0"/>
                      </a:lnTo>
                      <a:cubicBezTo>
                        <a:pt x="826912" y="0"/>
                        <a:pt x="830210" y="3299"/>
                        <a:pt x="830210" y="7368"/>
                      </a:cubicBezTo>
                      <a:lnTo>
                        <a:pt x="830210" y="234646"/>
                      </a:lnTo>
                      <a:cubicBezTo>
                        <a:pt x="830210" y="238715"/>
                        <a:pt x="826912" y="242014"/>
                        <a:pt x="822842" y="242014"/>
                      </a:cubicBezTo>
                      <a:lnTo>
                        <a:pt x="7368" y="242014"/>
                      </a:lnTo>
                      <a:cubicBezTo>
                        <a:pt x="3299" y="242014"/>
                        <a:pt x="0" y="238715"/>
                        <a:pt x="0" y="234646"/>
                      </a:cubicBezTo>
                      <a:lnTo>
                        <a:pt x="0" y="7368"/>
                      </a:lnTo>
                      <a:cubicBezTo>
                        <a:pt x="0" y="3299"/>
                        <a:pt x="3299" y="0"/>
                        <a:pt x="7368" y="0"/>
                      </a:cubicBezTo>
                      <a:close/>
                    </a:path>
                  </a:pathLst>
                </a:cu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64" name="Google Shape;364;p11"/>
                <p:cNvSpPr txBox="1"/>
                <p:nvPr/>
              </p:nvSpPr>
              <p:spPr>
                <a:xfrm>
                  <a:off x="0" y="-57150"/>
                  <a:ext cx="830210" cy="299164"/>
                </a:xfrm>
                <a:prstGeom prst="rect">
                  <a:avLst/>
                </a:pr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33850" lIns="33850" spcFirstLastPara="1" rIns="33850" wrap="square" tIns="3385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66"/>
                    <a:buFont typeface="Arial"/>
                    <a:buNone/>
                  </a:pPr>
                  <a:r>
                    <a:rPr b="1" i="0" lang="en-US" sz="1466" u="none" cap="none" strike="noStrike">
                      <a:solidFill>
                        <a:srgbClr val="FFFFFF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Data exchange and coordination</a:t>
                  </a:r>
                  <a:endParaRPr/>
                </a:p>
              </p:txBody>
            </p:sp>
          </p:grpSp>
          <p:sp>
            <p:nvSpPr>
              <p:cNvPr id="365" name="Google Shape;365;p11"/>
              <p:cNvSpPr txBox="1"/>
              <p:nvPr/>
            </p:nvSpPr>
            <p:spPr>
              <a:xfrm>
                <a:off x="186203" y="4150604"/>
                <a:ext cx="4005605" cy="55915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99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93647"/>
                  </a:buClr>
                  <a:buSzPts val="1267"/>
                  <a:buFont typeface="Arial"/>
                  <a:buNone/>
                </a:pPr>
                <a:r>
                  <a:rPr b="0" i="0" lang="en-US" sz="1267" u="none" cap="none" strike="noStrike">
                    <a:solidFill>
                      <a:srgbClr val="29364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Overall governance, including co-lead of the CEOS Ecosystem Extent Task Team (EETT)</a:t>
                </a:r>
                <a:endParaRPr/>
              </a:p>
            </p:txBody>
          </p:sp>
          <p:sp>
            <p:nvSpPr>
              <p:cNvPr id="366" name="Google Shape;366;p11"/>
              <p:cNvSpPr txBox="1"/>
              <p:nvPr/>
            </p:nvSpPr>
            <p:spPr>
              <a:xfrm>
                <a:off x="8524002" y="4113200"/>
                <a:ext cx="3377602" cy="565534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99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93647"/>
                  </a:buClr>
                  <a:buSzPts val="1267"/>
                  <a:buFont typeface="Arial"/>
                  <a:buNone/>
                </a:pPr>
                <a:r>
                  <a:rPr b="0" i="0" lang="en-US" sz="1267" u="none" cap="none" strike="noStrike">
                    <a:solidFill>
                      <a:srgbClr val="29364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Data and information on Canadian existing and planned missions</a:t>
                </a:r>
                <a:endParaRPr/>
              </a:p>
            </p:txBody>
          </p:sp>
          <p:sp>
            <p:nvSpPr>
              <p:cNvPr id="367" name="Google Shape;367;p11"/>
              <p:cNvSpPr txBox="1"/>
              <p:nvPr/>
            </p:nvSpPr>
            <p:spPr>
              <a:xfrm>
                <a:off x="1084584" y="1451946"/>
                <a:ext cx="1364626" cy="375627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99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93647"/>
                  </a:buClr>
                  <a:buSzPts val="1267"/>
                  <a:buFont typeface="Arial"/>
                  <a:buNone/>
                </a:pPr>
                <a:r>
                  <a:rPr b="0" i="0" lang="en-US" sz="1267" u="none" cap="none" strike="noStrike">
                    <a:solidFill>
                      <a:srgbClr val="29364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EO training</a:t>
                </a:r>
                <a:endParaRPr/>
              </a:p>
            </p:txBody>
          </p:sp>
          <p:sp>
            <p:nvSpPr>
              <p:cNvPr id="368" name="Google Shape;368;p11"/>
              <p:cNvSpPr txBox="1"/>
              <p:nvPr/>
            </p:nvSpPr>
            <p:spPr>
              <a:xfrm>
                <a:off x="8848538" y="2657995"/>
                <a:ext cx="3133558" cy="491985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99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93647"/>
                  </a:buClr>
                  <a:buSzPts val="1267"/>
                  <a:buFont typeface="Arial"/>
                  <a:buNone/>
                </a:pPr>
                <a:r>
                  <a:rPr b="0" i="0" lang="en-US" sz="1267" u="none" cap="none" strike="noStrike">
                    <a:solidFill>
                      <a:srgbClr val="29364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Representation of CEOS at the GEO post-2025 working group</a:t>
                </a:r>
                <a:endParaRPr/>
              </a:p>
            </p:txBody>
          </p:sp>
          <p:sp>
            <p:nvSpPr>
              <p:cNvPr id="369" name="Google Shape;369;p11"/>
              <p:cNvSpPr txBox="1"/>
              <p:nvPr/>
            </p:nvSpPr>
            <p:spPr>
              <a:xfrm>
                <a:off x="633148" y="2584630"/>
                <a:ext cx="2765186" cy="585731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99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93647"/>
                  </a:buClr>
                  <a:buSzPts val="1267"/>
                  <a:buFont typeface="Arial"/>
                  <a:buNone/>
                </a:pPr>
                <a:r>
                  <a:rPr b="0" i="0" lang="en-US" sz="1267" u="none" cap="none" strike="noStrike">
                    <a:solidFill>
                      <a:srgbClr val="29364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Access to Canadian experts for international partners</a:t>
                </a:r>
                <a:endParaRPr/>
              </a:p>
            </p:txBody>
          </p:sp>
          <p:sp>
            <p:nvSpPr>
              <p:cNvPr id="370" name="Google Shape;370;p11"/>
              <p:cNvSpPr txBox="1"/>
              <p:nvPr/>
            </p:nvSpPr>
            <p:spPr>
              <a:xfrm>
                <a:off x="8340883" y="1430482"/>
                <a:ext cx="2325881" cy="455760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99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93647"/>
                  </a:buClr>
                  <a:buSzPts val="1267"/>
                  <a:buFont typeface="Arial"/>
                  <a:buNone/>
                </a:pPr>
                <a:r>
                  <a:rPr b="0" i="0" lang="en-US" sz="1267" u="none" cap="none" strike="noStrike">
                    <a:solidFill>
                      <a:srgbClr val="29364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Technical information</a:t>
                </a:r>
                <a:endParaRPr/>
              </a:p>
            </p:txBody>
          </p:sp>
          <p:sp>
            <p:nvSpPr>
              <p:cNvPr id="371" name="Google Shape;371;p11"/>
              <p:cNvSpPr txBox="1"/>
              <p:nvPr/>
            </p:nvSpPr>
            <p:spPr>
              <a:xfrm>
                <a:off x="693056" y="5577880"/>
                <a:ext cx="4005605" cy="55915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99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93647"/>
                  </a:buClr>
                  <a:buSzPts val="1267"/>
                  <a:buFont typeface="Arial"/>
                  <a:buNone/>
                </a:pPr>
                <a:r>
                  <a:rPr b="0" i="0" lang="en-US" sz="1267" u="none" cap="none" strike="noStrike">
                    <a:solidFill>
                      <a:srgbClr val="29364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Expertise and services for collaborations on cross-mission cal val activities</a:t>
                </a:r>
                <a:endParaRPr/>
              </a:p>
            </p:txBody>
          </p:sp>
          <p:sp>
            <p:nvSpPr>
              <p:cNvPr id="372" name="Google Shape;372;p11"/>
              <p:cNvSpPr txBox="1"/>
              <p:nvPr/>
            </p:nvSpPr>
            <p:spPr>
              <a:xfrm>
                <a:off x="8190843" y="5546960"/>
                <a:ext cx="3247937" cy="594351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99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93647"/>
                  </a:buClr>
                  <a:buSzPts val="1267"/>
                  <a:buFont typeface="Arial"/>
                  <a:buNone/>
                </a:pPr>
                <a:r>
                  <a:rPr b="0" i="0" lang="en-US" sz="1267" u="none" cap="none" strike="noStrike">
                    <a:solidFill>
                      <a:srgbClr val="29364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Information on Canadian existing and planned missions</a:t>
                </a:r>
                <a:endParaRPr/>
              </a:p>
            </p:txBody>
          </p:sp>
        </p:grpSp>
        <p:grpSp>
          <p:nvGrpSpPr>
            <p:cNvPr id="373" name="Google Shape;373;p11"/>
            <p:cNvGrpSpPr/>
            <p:nvPr/>
          </p:nvGrpSpPr>
          <p:grpSpPr>
            <a:xfrm>
              <a:off x="3781628" y="1130720"/>
              <a:ext cx="4783666" cy="4246984"/>
              <a:chOff x="3781628" y="1130720"/>
              <a:chExt cx="4783666" cy="4246984"/>
            </a:xfrm>
          </p:grpSpPr>
          <p:cxnSp>
            <p:nvCxnSpPr>
              <p:cNvPr id="374" name="Google Shape;374;p11"/>
              <p:cNvCxnSpPr/>
              <p:nvPr/>
            </p:nvCxnSpPr>
            <p:spPr>
              <a:xfrm>
                <a:off x="3910378" y="1152817"/>
                <a:ext cx="1763741" cy="9727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8A8A8"/>
                </a:solidFill>
                <a:prstDash val="solid"/>
                <a:round/>
                <a:headEnd len="med" w="med" type="triangle"/>
                <a:tailEnd len="sm" w="sm" type="none"/>
              </a:ln>
            </p:spPr>
          </p:cxnSp>
          <p:cxnSp>
            <p:nvCxnSpPr>
              <p:cNvPr id="375" name="Google Shape;375;p11"/>
              <p:cNvCxnSpPr/>
              <p:nvPr/>
            </p:nvCxnSpPr>
            <p:spPr>
              <a:xfrm flipH="1" rot="10800000">
                <a:off x="6465723" y="1138518"/>
                <a:ext cx="1356947" cy="21479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8A8A8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376" name="Google Shape;376;p11"/>
              <p:cNvCxnSpPr/>
              <p:nvPr/>
            </p:nvCxnSpPr>
            <p:spPr>
              <a:xfrm flipH="1" rot="10800000">
                <a:off x="3930116" y="3880658"/>
                <a:ext cx="1537091" cy="17163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8A8A8"/>
                </a:solidFill>
                <a:prstDash val="solid"/>
                <a:round/>
                <a:headEnd len="med" w="med" type="triangle"/>
                <a:tailEnd len="sm" w="sm" type="none"/>
              </a:ln>
            </p:spPr>
          </p:cxnSp>
          <p:cxnSp>
            <p:nvCxnSpPr>
              <p:cNvPr id="377" name="Google Shape;377;p11"/>
              <p:cNvCxnSpPr/>
              <p:nvPr/>
            </p:nvCxnSpPr>
            <p:spPr>
              <a:xfrm>
                <a:off x="4317700" y="5302804"/>
                <a:ext cx="1404056" cy="12698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8A8A8"/>
                </a:solidFill>
                <a:prstDash val="solid"/>
                <a:round/>
                <a:headEnd len="med" w="med" type="triangle"/>
                <a:tailEnd len="sm" w="sm" type="none"/>
              </a:ln>
            </p:spPr>
          </p:cxnSp>
          <p:cxnSp>
            <p:nvCxnSpPr>
              <p:cNvPr id="378" name="Google Shape;378;p11"/>
              <p:cNvCxnSpPr/>
              <p:nvPr/>
            </p:nvCxnSpPr>
            <p:spPr>
              <a:xfrm rot="10800000">
                <a:off x="5648000" y="1130720"/>
                <a:ext cx="0" cy="1099406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8A8A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9" name="Google Shape;379;p11"/>
              <p:cNvCxnSpPr/>
              <p:nvPr/>
            </p:nvCxnSpPr>
            <p:spPr>
              <a:xfrm rot="10800000">
                <a:off x="6495256" y="1140116"/>
                <a:ext cx="0" cy="1072484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8A8A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0" name="Google Shape;380;p11"/>
              <p:cNvCxnSpPr/>
              <p:nvPr/>
            </p:nvCxnSpPr>
            <p:spPr>
              <a:xfrm rot="10800000">
                <a:off x="5676536" y="3672031"/>
                <a:ext cx="12743" cy="1667671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8A8A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1" name="Google Shape;381;p11"/>
              <p:cNvCxnSpPr/>
              <p:nvPr/>
            </p:nvCxnSpPr>
            <p:spPr>
              <a:xfrm rot="10800000">
                <a:off x="6437990" y="3706182"/>
                <a:ext cx="25355" cy="1671522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8A8A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2" name="Google Shape;382;p11"/>
              <p:cNvCxnSpPr/>
              <p:nvPr/>
            </p:nvCxnSpPr>
            <p:spPr>
              <a:xfrm flipH="1" rot="10800000">
                <a:off x="6478161" y="2516460"/>
                <a:ext cx="2087133" cy="3555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8A8A8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383" name="Google Shape;383;p11"/>
              <p:cNvCxnSpPr/>
              <p:nvPr/>
            </p:nvCxnSpPr>
            <p:spPr>
              <a:xfrm>
                <a:off x="6421089" y="3923219"/>
                <a:ext cx="1937365" cy="12697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8A8A8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384" name="Google Shape;384;p11"/>
              <p:cNvCxnSpPr/>
              <p:nvPr/>
            </p:nvCxnSpPr>
            <p:spPr>
              <a:xfrm>
                <a:off x="6421108" y="5362325"/>
                <a:ext cx="1401573" cy="11209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8A8A8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385" name="Google Shape;385;p11"/>
              <p:cNvCxnSpPr/>
              <p:nvPr/>
            </p:nvCxnSpPr>
            <p:spPr>
              <a:xfrm flipH="1" rot="10800000">
                <a:off x="3781628" y="2436074"/>
                <a:ext cx="1863569" cy="6371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8A8A8"/>
                </a:solidFill>
                <a:prstDash val="solid"/>
                <a:round/>
                <a:headEnd len="med" w="med" type="triangle"/>
                <a:tailEnd len="sm" w="sm" type="none"/>
              </a:ln>
            </p:spPr>
          </p:cxnSp>
        </p:grpSp>
        <p:grpSp>
          <p:nvGrpSpPr>
            <p:cNvPr id="386" name="Google Shape;386;p11"/>
            <p:cNvGrpSpPr/>
            <p:nvPr/>
          </p:nvGrpSpPr>
          <p:grpSpPr>
            <a:xfrm>
              <a:off x="4949880" y="2118526"/>
              <a:ext cx="2239884" cy="2239884"/>
              <a:chOff x="4949880" y="2110059"/>
              <a:chExt cx="2239884" cy="2239884"/>
            </a:xfrm>
          </p:grpSpPr>
          <p:sp>
            <p:nvSpPr>
              <p:cNvPr id="387" name="Google Shape;387;p11"/>
              <p:cNvSpPr/>
              <p:nvPr/>
            </p:nvSpPr>
            <p:spPr>
              <a:xfrm>
                <a:off x="4968033" y="2110059"/>
                <a:ext cx="2221731" cy="2221731"/>
              </a:xfrm>
              <a:custGeom>
                <a:rect b="b" l="l" r="r" t="t"/>
                <a:pathLst>
                  <a:path extrusionOk="0" h="3332596" w="3332596">
                    <a:moveTo>
                      <a:pt x="0" y="0"/>
                    </a:moveTo>
                    <a:lnTo>
                      <a:pt x="3332596" y="0"/>
                    </a:lnTo>
                    <a:lnTo>
                      <a:pt x="3332596" y="3332596"/>
                    </a:lnTo>
                    <a:lnTo>
                      <a:pt x="0" y="333259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 amt="40000"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388" name="Google Shape;388;p11"/>
              <p:cNvGrpSpPr/>
              <p:nvPr/>
            </p:nvGrpSpPr>
            <p:grpSpPr>
              <a:xfrm>
                <a:off x="4949880" y="2110059"/>
                <a:ext cx="2239884" cy="2239884"/>
                <a:chOff x="0" y="0"/>
                <a:chExt cx="812800" cy="812800"/>
              </a:xfrm>
            </p:grpSpPr>
            <p:sp>
              <p:nvSpPr>
                <p:cNvPr id="389" name="Google Shape;389;p1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rect b="b" l="l" r="r" t="t"/>
                  <a:pathLst>
                    <a:path extrusionOk="0" h="812800" w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3C567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90" name="Google Shape;390;p11"/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3850" lIns="33850" spcFirstLastPara="1" rIns="33850" wrap="square" tIns="33850">
                  <a:noAutofit/>
                </a:bodyPr>
                <a:lstStyle/>
                <a:p>
                  <a:pPr indent="0" lvl="0" marL="0" marR="0" rtl="0" algn="ctr">
                    <a:lnSpc>
                      <a:spcPct val="216583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  <a:p>
                  <a:pPr indent="0" lvl="0" marL="0" marR="0" rtl="0" algn="ctr">
                    <a:lnSpc>
                      <a:spcPct val="216583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pic>
            <p:nvPicPr>
              <p:cNvPr descr="Maple Leaf with solid fill" id="391" name="Google Shape;391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579627" y="2704638"/>
                <a:ext cx="1032746" cy="10327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Canada is Active on Several CEOS Working </a:t>
            </a:r>
            <a:r>
              <a:rPr lang="en-US" sz="2800"/>
              <a:t>G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roups and Teams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12"/>
          <p:cNvSpPr txBox="1"/>
          <p:nvPr/>
        </p:nvSpPr>
        <p:spPr>
          <a:xfrm>
            <a:off x="513445" y="1566648"/>
            <a:ext cx="5099277" cy="7092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3022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Benefits of participation on CEOS working groups:</a:t>
            </a:r>
            <a:endParaRPr/>
          </a:p>
          <a:p>
            <a:pPr indent="-342900" lvl="1" marL="645159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Maintain knowledge of activities from other national space agencies and organizations</a:t>
            </a:r>
            <a:endParaRPr/>
          </a:p>
          <a:p>
            <a:pPr indent="-302259" lvl="1" marL="60451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Integrate Canadian data with other global partner datasets to maximize inter-operability</a:t>
            </a:r>
            <a:endParaRPr/>
          </a:p>
          <a:p>
            <a:pPr indent="-302259" lvl="1" marL="60451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Increase Canada’s international impact, through coordination with federal departments &amp; the EO industry in support of CEOS activities</a:t>
            </a:r>
            <a:endParaRPr/>
          </a:p>
          <a:p>
            <a:pPr indent="-302259" lvl="1" marL="60451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Compare methodologies and techniques and share of information with international experts</a:t>
            </a:r>
            <a:endParaRPr/>
          </a:p>
          <a:p>
            <a:pPr indent="-149859" lvl="1" marL="604518" marR="0" rtl="0" algn="l">
              <a:lnSpc>
                <a:spcPct val="152791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49859" lvl="1" marL="604518" marR="0" rtl="0" algn="l">
              <a:lnSpc>
                <a:spcPct val="15279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49859" lvl="1" marL="604518" marR="0" rtl="0" algn="l">
              <a:lnSpc>
                <a:spcPct val="15279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49859" lvl="1" marL="604518" marR="0" rtl="0" algn="l">
              <a:lnSpc>
                <a:spcPct val="15279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279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8" name="Google Shape;398;p12"/>
          <p:cNvPicPr preferRelativeResize="0"/>
          <p:nvPr/>
        </p:nvPicPr>
        <p:blipFill rotWithShape="1">
          <a:blip r:embed="rId3">
            <a:alphaModFix/>
          </a:blip>
          <a:srcRect b="0" l="7557" r="0" t="0"/>
          <a:stretch/>
        </p:blipFill>
        <p:spPr>
          <a:xfrm>
            <a:off x="8573384" y="1448984"/>
            <a:ext cx="3362427" cy="4489039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9" name="Google Shape;399;p12"/>
          <p:cNvSpPr txBox="1"/>
          <p:nvPr/>
        </p:nvSpPr>
        <p:spPr>
          <a:xfrm>
            <a:off x="6186415" y="5549747"/>
            <a:ext cx="24123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November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2024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demonstration and delivery at CEOS Plenary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0" name="Google Shape;40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333260"/>
            <a:ext cx="2580833" cy="152948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1" name="Google Shape;401;p12"/>
          <p:cNvSpPr/>
          <p:nvPr/>
        </p:nvSpPr>
        <p:spPr>
          <a:xfrm>
            <a:off x="6036734" y="3006060"/>
            <a:ext cx="2472266" cy="178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Hudson’s Bay Lowlands</a:t>
            </a:r>
            <a:b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CEOS EETT Demonstrator led by ECCC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❖"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Estimates ecosystem extent for each class and ecotype and produce detailed map of Wapusk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National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Park</a:t>
            </a:r>
            <a:endParaRPr/>
          </a:p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❖"/>
            </a:pPr>
            <a:r>
              <a:rPr b="0" i="0" lang="en-US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Combines data from several EO sensors, in situ data and other sources, uses advanced classifiers and AI/ML methods</a:t>
            </a:r>
            <a:endParaRPr/>
          </a:p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❖"/>
            </a:pPr>
            <a:r>
              <a:rPr b="0" i="0" lang="en-US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Uses the CEOS Analytics Laboratory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p12"/>
          <p:cNvSpPr txBox="1"/>
          <p:nvPr/>
        </p:nvSpPr>
        <p:spPr>
          <a:xfrm>
            <a:off x="9708813" y="6231913"/>
            <a:ext cx="230538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Images</a:t>
            </a:r>
            <a:r>
              <a:rPr b="0" i="0" lang="en-US" sz="7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subject to copyright.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3"/>
          <p:cNvSpPr txBox="1"/>
          <p:nvPr>
            <p:ph idx="1" type="body"/>
          </p:nvPr>
        </p:nvSpPr>
        <p:spPr>
          <a:xfrm>
            <a:off x="253113" y="129437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Exchange scientific knowledge between international leaders and sharing of ECCC expertise on environmental monitoring practices using EO with the CEOS community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Complement current Canadian participation in CEOS working groups and expert teams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Ensure synergies realized between ECCC’s role on GEO, CGMS, CEOS and the WMO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Support CSA’s CEOS chairmanship role and the priorities of exploring a Post-2024 Strategy for CEOS, biodiversity and increasing policy linkages with the biodiversity community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Welcome further collaborations with foreign national space agencies and organizations as Canada’s planned SEO missions advance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800"/>
          </a:p>
        </p:txBody>
      </p:sp>
      <p:sp>
        <p:nvSpPr>
          <p:cNvPr id="408" name="Google Shape;408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2800"/>
              <a:t>ECCC Recognizes the Value of CEOS Associate Membership to:</a:t>
            </a:r>
            <a:br>
              <a:rPr lang="en-US" sz="2800"/>
            </a:b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4"/>
          <p:cNvSpPr txBox="1"/>
          <p:nvPr/>
        </p:nvSpPr>
        <p:spPr>
          <a:xfrm>
            <a:off x="291289" y="1528991"/>
            <a:ext cx="11609157" cy="948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Thank you for your attention and consideration of ECCC’s nomination for CEOS Associate Membership</a:t>
            </a:r>
            <a:endParaRPr/>
          </a:p>
        </p:txBody>
      </p:sp>
      <p:sp>
        <p:nvSpPr>
          <p:cNvPr id="414" name="Google Shape;414;p14"/>
          <p:cNvSpPr txBox="1"/>
          <p:nvPr/>
        </p:nvSpPr>
        <p:spPr>
          <a:xfrm>
            <a:off x="3984672" y="4313346"/>
            <a:ext cx="4527201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David Harper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Director General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Monitoring and Data Services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Meteorological Service of Canada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Environment and Climate change Canada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David.Harper@ec.gc.ca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"/>
          <p:cNvSpPr txBox="1"/>
          <p:nvPr/>
        </p:nvSpPr>
        <p:spPr>
          <a:xfrm>
            <a:off x="3938545" y="2841107"/>
            <a:ext cx="3796145" cy="985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ANNEX SLIDES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6"/>
          <p:cNvSpPr/>
          <p:nvPr/>
        </p:nvSpPr>
        <p:spPr>
          <a:xfrm>
            <a:off x="0" y="1049867"/>
            <a:ext cx="3957421" cy="547904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2800"/>
              <a:t>Funded Missions: HAWC &amp; WFS</a:t>
            </a:r>
            <a:br>
              <a:rPr lang="en-US" sz="2800"/>
            </a:br>
            <a:endParaRPr sz="2800"/>
          </a:p>
        </p:txBody>
      </p:sp>
      <p:pic>
        <p:nvPicPr>
          <p:cNvPr descr="A poster of a fire&#10;&#10;Description automatically generated" id="426" name="Google Shape;4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2290" y="1207145"/>
            <a:ext cx="3957421" cy="5159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oster of a weather forecast&#10;&#10;Description automatically generated" id="427" name="Google Shape;42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3191" y="1207143"/>
            <a:ext cx="3957421" cy="515979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6"/>
          <p:cNvSpPr txBox="1"/>
          <p:nvPr/>
        </p:nvSpPr>
        <p:spPr>
          <a:xfrm>
            <a:off x="287280" y="1474884"/>
            <a:ext cx="2959244" cy="468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2616D"/>
                </a:solidFill>
                <a:latin typeface="Montserrat"/>
                <a:ea typeface="Montserrat"/>
                <a:cs typeface="Montserrat"/>
                <a:sym typeface="Montserrat"/>
              </a:rPr>
              <a:t>HAWC: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ECCC are key collaborators on the mission and 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ECCC’s Meteorological Service of Canada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will benefit from improvements to the prediction of near-term weather events, long-term climatic conditions and air quality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2616D"/>
                </a:solidFill>
                <a:latin typeface="Montserrat"/>
                <a:ea typeface="Montserrat"/>
                <a:cs typeface="Montserrat"/>
                <a:sym typeface="Montserrat"/>
              </a:rPr>
              <a:t>WFS: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Funding to 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ECCC</a:t>
            </a:r>
            <a:r>
              <a:rPr b="1" i="0" lang="en-US" sz="1600" u="none" cap="none" strike="noStrike">
                <a:solidFill>
                  <a:srgbClr val="02616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R&amp;D and operationalization of WildFireSat data to improve the accuracy of the daily forecasts of the Air Quality Health Index</a:t>
            </a:r>
            <a:endParaRPr/>
          </a:p>
        </p:txBody>
      </p:sp>
      <p:sp>
        <p:nvSpPr>
          <p:cNvPr id="429" name="Google Shape;429;p16"/>
          <p:cNvSpPr txBox="1"/>
          <p:nvPr/>
        </p:nvSpPr>
        <p:spPr>
          <a:xfrm>
            <a:off x="9705997" y="6354257"/>
            <a:ext cx="230538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Images subject to copyright.</a:t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"/>
          <p:cNvSpPr txBox="1"/>
          <p:nvPr>
            <p:ph type="title"/>
          </p:nvPr>
        </p:nvSpPr>
        <p:spPr>
          <a:xfrm>
            <a:off x="152048" y="216498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Funded Missions: RADARSAT+</a:t>
            </a:r>
            <a:br>
              <a:rPr lang="en-US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5" name="Google Shape;435;p17"/>
          <p:cNvGrpSpPr/>
          <p:nvPr/>
        </p:nvGrpSpPr>
        <p:grpSpPr>
          <a:xfrm>
            <a:off x="242190" y="1063250"/>
            <a:ext cx="11831277" cy="889108"/>
            <a:chOff x="167241" y="1136803"/>
            <a:chExt cx="8873458" cy="666831"/>
          </a:xfrm>
        </p:grpSpPr>
        <p:sp>
          <p:nvSpPr>
            <p:cNvPr id="436" name="Google Shape;436;p17"/>
            <p:cNvSpPr/>
            <p:nvPr/>
          </p:nvSpPr>
          <p:spPr>
            <a:xfrm>
              <a:off x="177800" y="1136803"/>
              <a:ext cx="8770156" cy="6668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7" name="Google Shape;437;p17"/>
            <p:cNvSpPr txBox="1"/>
            <p:nvPr/>
          </p:nvSpPr>
          <p:spPr>
            <a:xfrm>
              <a:off x="167241" y="1246313"/>
              <a:ext cx="8873458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Government of Canada-wide mission that will address the continuity and expansion of government services and programs derived from Synthetic Aperture Radar data, particularly from the RADARSAT Constellation Mission (RCM)</a:t>
              </a:r>
              <a:endParaRPr/>
            </a:p>
          </p:txBody>
        </p:sp>
      </p:grpSp>
      <p:grpSp>
        <p:nvGrpSpPr>
          <p:cNvPr id="438" name="Google Shape;438;p17"/>
          <p:cNvGrpSpPr/>
          <p:nvPr/>
        </p:nvGrpSpPr>
        <p:grpSpPr>
          <a:xfrm>
            <a:off x="405474" y="3577672"/>
            <a:ext cx="11297495" cy="2485435"/>
            <a:chOff x="294512" y="2164570"/>
            <a:chExt cx="8473121" cy="1864076"/>
          </a:xfrm>
        </p:grpSpPr>
        <p:cxnSp>
          <p:nvCxnSpPr>
            <p:cNvPr id="439" name="Google Shape;439;p17"/>
            <p:cNvCxnSpPr/>
            <p:nvPr/>
          </p:nvCxnSpPr>
          <p:spPr>
            <a:xfrm>
              <a:off x="923700" y="2578186"/>
              <a:ext cx="516296" cy="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0" name="Google Shape;440;p17"/>
            <p:cNvCxnSpPr/>
            <p:nvPr/>
          </p:nvCxnSpPr>
          <p:spPr>
            <a:xfrm>
              <a:off x="923700" y="3576234"/>
              <a:ext cx="516296" cy="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1" name="Google Shape;441;p17"/>
            <p:cNvCxnSpPr/>
            <p:nvPr/>
          </p:nvCxnSpPr>
          <p:spPr>
            <a:xfrm>
              <a:off x="5305499" y="2578186"/>
              <a:ext cx="516296" cy="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" name="Google Shape;442;p17"/>
            <p:cNvCxnSpPr/>
            <p:nvPr/>
          </p:nvCxnSpPr>
          <p:spPr>
            <a:xfrm>
              <a:off x="5305499" y="3576234"/>
              <a:ext cx="516296" cy="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43" name="Google Shape;443;p17"/>
            <p:cNvGrpSpPr/>
            <p:nvPr/>
          </p:nvGrpSpPr>
          <p:grpSpPr>
            <a:xfrm>
              <a:off x="294512" y="2164570"/>
              <a:ext cx="8473121" cy="1864076"/>
              <a:chOff x="289222" y="2079716"/>
              <a:chExt cx="8473121" cy="1864076"/>
            </a:xfrm>
          </p:grpSpPr>
          <p:grpSp>
            <p:nvGrpSpPr>
              <p:cNvPr id="444" name="Google Shape;444;p17"/>
              <p:cNvGrpSpPr/>
              <p:nvPr/>
            </p:nvGrpSpPr>
            <p:grpSpPr>
              <a:xfrm>
                <a:off x="289222" y="2079716"/>
                <a:ext cx="4190344" cy="884208"/>
                <a:chOff x="289222" y="2079716"/>
                <a:chExt cx="4190344" cy="884208"/>
              </a:xfrm>
            </p:grpSpPr>
            <p:grpSp>
              <p:nvGrpSpPr>
                <p:cNvPr id="445" name="Google Shape;445;p17"/>
                <p:cNvGrpSpPr/>
                <p:nvPr/>
              </p:nvGrpSpPr>
              <p:grpSpPr>
                <a:xfrm>
                  <a:off x="289222" y="2079716"/>
                  <a:ext cx="4190344" cy="884208"/>
                  <a:chOff x="289222" y="2078305"/>
                  <a:chExt cx="4190344" cy="884208"/>
                </a:xfrm>
              </p:grpSpPr>
              <p:grpSp>
                <p:nvGrpSpPr>
                  <p:cNvPr id="446" name="Google Shape;446;p17"/>
                  <p:cNvGrpSpPr/>
                  <p:nvPr/>
                </p:nvGrpSpPr>
                <p:grpSpPr>
                  <a:xfrm>
                    <a:off x="289222" y="2078305"/>
                    <a:ext cx="4190344" cy="884208"/>
                    <a:chOff x="271380" y="2096650"/>
                    <a:chExt cx="4190344" cy="884208"/>
                  </a:xfrm>
                </p:grpSpPr>
                <p:sp>
                  <p:nvSpPr>
                    <p:cNvPr id="447" name="Google Shape;447;p17"/>
                    <p:cNvSpPr/>
                    <p:nvPr/>
                  </p:nvSpPr>
                  <p:spPr>
                    <a:xfrm>
                      <a:off x="271380" y="2096650"/>
                      <a:ext cx="828000" cy="828000"/>
                    </a:xfrm>
                    <a:prstGeom prst="ellipse">
                      <a:avLst/>
                    </a:prstGeom>
                    <a:solidFill>
                      <a:srgbClr val="1F616D"/>
                    </a:solidFill>
                    <a:ln cap="flat" cmpd="sng" w="25400">
                      <a:solidFill>
                        <a:srgbClr val="1F616D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p:txBody>
                </p:sp>
                <p:sp>
                  <p:nvSpPr>
                    <p:cNvPr id="448" name="Google Shape;448;p17"/>
                    <p:cNvSpPr/>
                    <p:nvPr/>
                  </p:nvSpPr>
                  <p:spPr>
                    <a:xfrm>
                      <a:off x="1177623" y="2116858"/>
                      <a:ext cx="3284101" cy="8640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cap="flat" cmpd="sng" w="38100">
                      <a:solidFill>
                        <a:srgbClr val="1F616D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p:txBody>
                </p:sp>
              </p:grpSp>
              <p:pic>
                <p:nvPicPr>
                  <p:cNvPr descr="Satellite outline" id="449" name="Google Shape;449;p17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397222" y="2182943"/>
                    <a:ext cx="612000" cy="612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rotWithShape="0" algn="tl" dir="2700000" dist="38100">
                      <a:srgbClr val="000000">
                        <a:alpha val="40000"/>
                      </a:srgbClr>
                    </a:outerShdw>
                  </a:effectLst>
                </p:spPr>
              </p:pic>
            </p:grpSp>
            <p:sp>
              <p:nvSpPr>
                <p:cNvPr id="450" name="Google Shape;450;p17"/>
                <p:cNvSpPr txBox="1"/>
                <p:nvPr/>
              </p:nvSpPr>
              <p:spPr>
                <a:xfrm>
                  <a:off x="1256470" y="2154944"/>
                  <a:ext cx="3162090" cy="7155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1" i="0" lang="en-US" sz="1400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Construction and use of government-owned sensors and satellites: </a:t>
                  </a: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Next-generation satellite mission to succeed the RADARSAT Constellation Mission</a:t>
                  </a:r>
                  <a:endParaRPr b="1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451" name="Google Shape;451;p17"/>
              <p:cNvGrpSpPr/>
              <p:nvPr/>
            </p:nvGrpSpPr>
            <p:grpSpPr>
              <a:xfrm>
                <a:off x="289222" y="3055695"/>
                <a:ext cx="4190344" cy="884208"/>
                <a:chOff x="289222" y="3055695"/>
                <a:chExt cx="4190344" cy="884208"/>
              </a:xfrm>
            </p:grpSpPr>
            <p:grpSp>
              <p:nvGrpSpPr>
                <p:cNvPr id="452" name="Google Shape;452;p17"/>
                <p:cNvGrpSpPr/>
                <p:nvPr/>
              </p:nvGrpSpPr>
              <p:grpSpPr>
                <a:xfrm>
                  <a:off x="289222" y="3055695"/>
                  <a:ext cx="4190344" cy="884208"/>
                  <a:chOff x="289222" y="2079716"/>
                  <a:chExt cx="4190344" cy="884208"/>
                </a:xfrm>
              </p:grpSpPr>
              <p:grpSp>
                <p:nvGrpSpPr>
                  <p:cNvPr id="453" name="Google Shape;453;p17"/>
                  <p:cNvGrpSpPr/>
                  <p:nvPr/>
                </p:nvGrpSpPr>
                <p:grpSpPr>
                  <a:xfrm>
                    <a:off x="289222" y="2079716"/>
                    <a:ext cx="4190344" cy="884208"/>
                    <a:chOff x="271380" y="2096650"/>
                    <a:chExt cx="4190344" cy="884208"/>
                  </a:xfrm>
                </p:grpSpPr>
                <p:sp>
                  <p:nvSpPr>
                    <p:cNvPr id="454" name="Google Shape;454;p17"/>
                    <p:cNvSpPr/>
                    <p:nvPr/>
                  </p:nvSpPr>
                  <p:spPr>
                    <a:xfrm>
                      <a:off x="271380" y="2096650"/>
                      <a:ext cx="828000" cy="828000"/>
                    </a:xfrm>
                    <a:prstGeom prst="ellipse">
                      <a:avLst/>
                    </a:prstGeom>
                    <a:solidFill>
                      <a:srgbClr val="3799B8"/>
                    </a:solidFill>
                    <a:ln cap="flat" cmpd="sng" w="25400">
                      <a:solidFill>
                        <a:srgbClr val="3799B8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p:txBody>
                </p:sp>
                <p:sp>
                  <p:nvSpPr>
                    <p:cNvPr id="455" name="Google Shape;455;p17"/>
                    <p:cNvSpPr/>
                    <p:nvPr/>
                  </p:nvSpPr>
                  <p:spPr>
                    <a:xfrm>
                      <a:off x="1177623" y="2116858"/>
                      <a:ext cx="3284101" cy="8640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cap="flat" cmpd="sng" w="38100">
                      <a:solidFill>
                        <a:srgbClr val="3799B8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p:txBody>
                </p:sp>
              </p:grpSp>
              <p:sp>
                <p:nvSpPr>
                  <p:cNvPr id="456" name="Google Shape;456;p17"/>
                  <p:cNvSpPr txBox="1"/>
                  <p:nvPr/>
                </p:nvSpPr>
                <p:spPr>
                  <a:xfrm>
                    <a:off x="1254608" y="2391015"/>
                    <a:ext cx="3162090" cy="2385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rPr b="1" i="0" lang="en-US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Access to free and open data</a:t>
                    </a:r>
                    <a:endParaRPr/>
                  </a:p>
                </p:txBody>
              </p:sp>
            </p:grpSp>
            <p:pic>
              <p:nvPicPr>
                <p:cNvPr descr="Unlock outline" id="457" name="Google Shape;457;p1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379222" y="3107294"/>
                  <a:ext cx="648000" cy="6480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</p:pic>
          </p:grpSp>
          <p:grpSp>
            <p:nvGrpSpPr>
              <p:cNvPr id="458" name="Google Shape;458;p17"/>
              <p:cNvGrpSpPr/>
              <p:nvPr/>
            </p:nvGrpSpPr>
            <p:grpSpPr>
              <a:xfrm>
                <a:off x="4571999" y="2089926"/>
                <a:ext cx="4190344" cy="884208"/>
                <a:chOff x="4571999" y="2089926"/>
                <a:chExt cx="4190344" cy="884208"/>
              </a:xfrm>
            </p:grpSpPr>
            <p:grpSp>
              <p:nvGrpSpPr>
                <p:cNvPr id="459" name="Google Shape;459;p17"/>
                <p:cNvGrpSpPr/>
                <p:nvPr/>
              </p:nvGrpSpPr>
              <p:grpSpPr>
                <a:xfrm>
                  <a:off x="4571999" y="2089926"/>
                  <a:ext cx="4190344" cy="884208"/>
                  <a:chOff x="289222" y="2079716"/>
                  <a:chExt cx="4190344" cy="884208"/>
                </a:xfrm>
              </p:grpSpPr>
              <p:grpSp>
                <p:nvGrpSpPr>
                  <p:cNvPr id="460" name="Google Shape;460;p17"/>
                  <p:cNvGrpSpPr/>
                  <p:nvPr/>
                </p:nvGrpSpPr>
                <p:grpSpPr>
                  <a:xfrm>
                    <a:off x="289222" y="2079716"/>
                    <a:ext cx="4190344" cy="884208"/>
                    <a:chOff x="271380" y="2096650"/>
                    <a:chExt cx="4190344" cy="884208"/>
                  </a:xfrm>
                </p:grpSpPr>
                <p:sp>
                  <p:nvSpPr>
                    <p:cNvPr id="461" name="Google Shape;461;p17"/>
                    <p:cNvSpPr/>
                    <p:nvPr/>
                  </p:nvSpPr>
                  <p:spPr>
                    <a:xfrm>
                      <a:off x="271380" y="2096650"/>
                      <a:ext cx="828000" cy="828000"/>
                    </a:xfrm>
                    <a:prstGeom prst="ellipse">
                      <a:avLst/>
                    </a:prstGeom>
                    <a:solidFill>
                      <a:srgbClr val="2D8093"/>
                    </a:solidFill>
                    <a:ln cap="flat" cmpd="sng" w="25400">
                      <a:solidFill>
                        <a:srgbClr val="2D8093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p:txBody>
                </p:sp>
                <p:sp>
                  <p:nvSpPr>
                    <p:cNvPr id="462" name="Google Shape;462;p17"/>
                    <p:cNvSpPr/>
                    <p:nvPr/>
                  </p:nvSpPr>
                  <p:spPr>
                    <a:xfrm>
                      <a:off x="1177623" y="2116858"/>
                      <a:ext cx="3284101" cy="8640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cap="flat" cmpd="sng" w="38100">
                      <a:solidFill>
                        <a:srgbClr val="2D8093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p:txBody>
                </p:sp>
              </p:grpSp>
              <p:sp>
                <p:nvSpPr>
                  <p:cNvPr id="463" name="Google Shape;463;p17"/>
                  <p:cNvSpPr txBox="1"/>
                  <p:nvPr/>
                </p:nvSpPr>
                <p:spPr>
                  <a:xfrm>
                    <a:off x="1275580" y="2234112"/>
                    <a:ext cx="3162090" cy="39241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rPr b="1" i="0" lang="en-US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Collaboration with international partners: </a:t>
                    </a:r>
                    <a:r>
                      <a:rPr b="0" i="0" lang="en-US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New and expanded bartering arrangements</a:t>
                    </a:r>
                    <a:endParaRPr b="1" i="0" sz="1400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pic>
              <p:nvPicPr>
                <p:cNvPr descr="World outline" id="464" name="Google Shape;464;p1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4664362" y="2168717"/>
                  <a:ext cx="643274" cy="64327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</p:pic>
          </p:grpSp>
          <p:grpSp>
            <p:nvGrpSpPr>
              <p:cNvPr id="465" name="Google Shape;465;p17"/>
              <p:cNvGrpSpPr/>
              <p:nvPr/>
            </p:nvGrpSpPr>
            <p:grpSpPr>
              <a:xfrm>
                <a:off x="4571999" y="3059584"/>
                <a:ext cx="4190344" cy="884208"/>
                <a:chOff x="4571999" y="3059584"/>
                <a:chExt cx="4190344" cy="884208"/>
              </a:xfrm>
            </p:grpSpPr>
            <p:grpSp>
              <p:nvGrpSpPr>
                <p:cNvPr id="466" name="Google Shape;466;p17"/>
                <p:cNvGrpSpPr/>
                <p:nvPr/>
              </p:nvGrpSpPr>
              <p:grpSpPr>
                <a:xfrm>
                  <a:off x="4571999" y="3059584"/>
                  <a:ext cx="4190344" cy="884208"/>
                  <a:chOff x="289222" y="2079716"/>
                  <a:chExt cx="4190344" cy="884208"/>
                </a:xfrm>
              </p:grpSpPr>
              <p:grpSp>
                <p:nvGrpSpPr>
                  <p:cNvPr id="467" name="Google Shape;467;p17"/>
                  <p:cNvGrpSpPr/>
                  <p:nvPr/>
                </p:nvGrpSpPr>
                <p:grpSpPr>
                  <a:xfrm>
                    <a:off x="289222" y="2079716"/>
                    <a:ext cx="4190344" cy="884208"/>
                    <a:chOff x="271380" y="2096650"/>
                    <a:chExt cx="4190344" cy="884208"/>
                  </a:xfrm>
                </p:grpSpPr>
                <p:sp>
                  <p:nvSpPr>
                    <p:cNvPr id="468" name="Google Shape;468;p17"/>
                    <p:cNvSpPr/>
                    <p:nvPr/>
                  </p:nvSpPr>
                  <p:spPr>
                    <a:xfrm>
                      <a:off x="271380" y="2096650"/>
                      <a:ext cx="828000" cy="828000"/>
                    </a:xfrm>
                    <a:prstGeom prst="ellipse">
                      <a:avLst/>
                    </a:prstGeom>
                    <a:solidFill>
                      <a:srgbClr val="38A1C5"/>
                    </a:solidFill>
                    <a:ln cap="flat" cmpd="sng" w="25400">
                      <a:solidFill>
                        <a:srgbClr val="38A1C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p:txBody>
                </p:sp>
                <p:sp>
                  <p:nvSpPr>
                    <p:cNvPr id="469" name="Google Shape;469;p17"/>
                    <p:cNvSpPr/>
                    <p:nvPr/>
                  </p:nvSpPr>
                  <p:spPr>
                    <a:xfrm>
                      <a:off x="1177623" y="2116858"/>
                      <a:ext cx="3284101" cy="8640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cap="flat" cmpd="sng" w="38100">
                      <a:solidFill>
                        <a:srgbClr val="38A1C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p:txBody>
                </p:sp>
              </p:grpSp>
              <p:sp>
                <p:nvSpPr>
                  <p:cNvPr id="470" name="Google Shape;470;p17"/>
                  <p:cNvSpPr txBox="1"/>
                  <p:nvPr/>
                </p:nvSpPr>
                <p:spPr>
                  <a:xfrm>
                    <a:off x="1275580" y="2393456"/>
                    <a:ext cx="3162090" cy="2385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rPr b="1" i="0" lang="en-US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Purchase of commercial data</a:t>
                    </a:r>
                    <a:endParaRPr/>
                  </a:p>
                </p:txBody>
              </p:sp>
            </p:grpSp>
            <p:pic>
              <p:nvPicPr>
                <p:cNvPr descr="Network diagram with solid fill" id="471" name="Google Shape;471;p17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4708487" y="3152396"/>
                  <a:ext cx="648000" cy="6480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</p:pic>
          </p:grpSp>
        </p:grpSp>
      </p:grpSp>
      <p:sp>
        <p:nvSpPr>
          <p:cNvPr id="472" name="Google Shape;472;p17"/>
          <p:cNvSpPr txBox="1"/>
          <p:nvPr/>
        </p:nvSpPr>
        <p:spPr>
          <a:xfrm>
            <a:off x="270301" y="2099576"/>
            <a:ext cx="11665476" cy="1455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❖"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ECCC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has numerous, pre-operational, operational and emerging user needs that require continued access to SAR data to deliver on our core responsibilities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October 2023, the Canadian Space Agency announced a 15-year investment to design, build and launch a replenishment satellite for the RCM, and a project to initiate the definition of a fourth-generation national sovereign satellite system that will succeed the RCM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357105" y="1290957"/>
            <a:ext cx="11112000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Value of Satellite Earth Observation (SEO) for ECCC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Canada’s National Satellite Earth Observation Strategy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Canada’s recent investments in Satellite Earth Observation</a:t>
            </a:r>
            <a:endParaRPr/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International Satellite Earth Observation Governance 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ECCC associate membership in CEOS</a:t>
            </a:r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94020" y="103248"/>
            <a:ext cx="8668500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Presentation Outline</a:t>
            </a:r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1065107" y="2999096"/>
            <a:ext cx="6495689" cy="46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Funded missions and near-term priorities for ECCC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/>
        </p:nvSpPr>
        <p:spPr>
          <a:xfrm>
            <a:off x="94020" y="103248"/>
            <a:ext cx="8668500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ECCC is the Largest Civilian Government User of Satellite Earth Observation (SEO) in Canada</a:t>
            </a: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523337" y="3592698"/>
            <a:ext cx="4863208" cy="2421662"/>
            <a:chOff x="7392295" y="3306263"/>
            <a:chExt cx="4334114" cy="2158196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7392295" y="3306263"/>
              <a:ext cx="4334114" cy="923935"/>
              <a:chOff x="7392295" y="3306263"/>
              <a:chExt cx="4334114" cy="923935"/>
            </a:xfrm>
          </p:grpSpPr>
          <p:grpSp>
            <p:nvGrpSpPr>
              <p:cNvPr id="82" name="Google Shape;82;p3"/>
              <p:cNvGrpSpPr/>
              <p:nvPr/>
            </p:nvGrpSpPr>
            <p:grpSpPr>
              <a:xfrm>
                <a:off x="8916252" y="3318134"/>
                <a:ext cx="1332609" cy="901107"/>
                <a:chOff x="7151860" y="3957659"/>
                <a:chExt cx="1332609" cy="901107"/>
              </a:xfrm>
            </p:grpSpPr>
            <p:pic>
              <p:nvPicPr>
                <p:cNvPr descr="Modeling forests' future – Climate Change: Vital Signs of the Planet" id="83" name="Google Shape;83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7151860" y="3957659"/>
                  <a:ext cx="1150293" cy="8627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4" name="Google Shape;84;p3"/>
                <p:cNvSpPr txBox="1"/>
                <p:nvPr/>
              </p:nvSpPr>
              <p:spPr>
                <a:xfrm>
                  <a:off x="7621651" y="4550989"/>
                  <a:ext cx="862818" cy="307777"/>
                </a:xfrm>
                <a:prstGeom prst="rect">
                  <a:avLst/>
                </a:prstGeom>
                <a:gradFill>
                  <a:gsLst>
                    <a:gs pos="0">
                      <a:srgbClr val="D7D7D7"/>
                    </a:gs>
                    <a:gs pos="50000">
                      <a:srgbClr val="E5E5E5"/>
                    </a:gs>
                    <a:gs pos="100000">
                      <a:srgbClr val="F2F2F2"/>
                    </a:gs>
                  </a:gsLst>
                  <a:lin ang="10800000" scaled="0"/>
                </a:gradFill>
                <a:ln>
                  <a:noFill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800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Environmental Modelling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85" name="Google Shape;85;p3"/>
              <p:cNvGrpSpPr/>
              <p:nvPr/>
            </p:nvGrpSpPr>
            <p:grpSpPr>
              <a:xfrm>
                <a:off x="10393800" y="3306263"/>
                <a:ext cx="1332609" cy="923935"/>
                <a:chOff x="7151860" y="4929275"/>
                <a:chExt cx="1332609" cy="923935"/>
              </a:xfrm>
            </p:grpSpPr>
            <p:pic>
              <p:nvPicPr>
                <p:cNvPr id="86" name="Google Shape;86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151860" y="4929275"/>
                  <a:ext cx="1150292" cy="8627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7" name="Google Shape;87;p3"/>
                <p:cNvSpPr txBox="1"/>
                <p:nvPr/>
              </p:nvSpPr>
              <p:spPr>
                <a:xfrm>
                  <a:off x="7621651" y="5545433"/>
                  <a:ext cx="862818" cy="307777"/>
                </a:xfrm>
                <a:prstGeom prst="rect">
                  <a:avLst/>
                </a:prstGeom>
                <a:gradFill>
                  <a:gsLst>
                    <a:gs pos="0">
                      <a:srgbClr val="D7D7D7"/>
                    </a:gs>
                    <a:gs pos="50000">
                      <a:srgbClr val="E5E5E5"/>
                    </a:gs>
                    <a:gs pos="100000">
                      <a:srgbClr val="F2F2F2"/>
                    </a:gs>
                  </a:gsLst>
                  <a:lin ang="10800000" scaled="0"/>
                </a:gradFill>
                <a:ln>
                  <a:noFill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800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Emergency Response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88" name="Google Shape;88;p3"/>
              <p:cNvGrpSpPr/>
              <p:nvPr/>
            </p:nvGrpSpPr>
            <p:grpSpPr>
              <a:xfrm>
                <a:off x="7392295" y="3306263"/>
                <a:ext cx="1339900" cy="890578"/>
                <a:chOff x="7144530" y="2999105"/>
                <a:chExt cx="1339900" cy="890578"/>
              </a:xfrm>
            </p:grpSpPr>
            <p:pic>
              <p:nvPicPr>
                <p:cNvPr descr="What Times of Day Are Hottest and Coolest?" id="89" name="Google Shape;89;p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7144530" y="2999105"/>
                  <a:ext cx="1196702" cy="85978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0" name="Google Shape;90;p3"/>
                <p:cNvSpPr txBox="1"/>
                <p:nvPr/>
              </p:nvSpPr>
              <p:spPr>
                <a:xfrm>
                  <a:off x="7621612" y="3581906"/>
                  <a:ext cx="862818" cy="307777"/>
                </a:xfrm>
                <a:prstGeom prst="rect">
                  <a:avLst/>
                </a:prstGeom>
                <a:gradFill>
                  <a:gsLst>
                    <a:gs pos="0">
                      <a:srgbClr val="D7D7D7"/>
                    </a:gs>
                    <a:gs pos="50000">
                      <a:srgbClr val="E5E5E5"/>
                    </a:gs>
                    <a:gs pos="100000">
                      <a:srgbClr val="F2F2F2"/>
                    </a:gs>
                  </a:gsLst>
                  <a:lin ang="10800000" scaled="0"/>
                </a:gradFill>
                <a:ln>
                  <a:noFill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800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Weather and Climate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grpSp>
          <p:nvGrpSpPr>
            <p:cNvPr id="91" name="Google Shape;91;p3"/>
            <p:cNvGrpSpPr/>
            <p:nvPr/>
          </p:nvGrpSpPr>
          <p:grpSpPr>
            <a:xfrm>
              <a:off x="8154274" y="4442240"/>
              <a:ext cx="2908762" cy="1022219"/>
              <a:chOff x="7392295" y="4410186"/>
              <a:chExt cx="2908762" cy="1022219"/>
            </a:xfrm>
          </p:grpSpPr>
          <p:grpSp>
            <p:nvGrpSpPr>
              <p:cNvPr id="92" name="Google Shape;92;p3"/>
              <p:cNvGrpSpPr/>
              <p:nvPr/>
            </p:nvGrpSpPr>
            <p:grpSpPr>
              <a:xfrm>
                <a:off x="7392295" y="4410186"/>
                <a:ext cx="1283430" cy="975928"/>
                <a:chOff x="7157350" y="5909628"/>
                <a:chExt cx="1283430" cy="975928"/>
              </a:xfrm>
            </p:grpSpPr>
            <p:pic>
              <p:nvPicPr>
                <p:cNvPr id="93" name="Google Shape;93;p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7157350" y="5909628"/>
                  <a:ext cx="1171062" cy="87812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4" name="Google Shape;94;p3"/>
                <p:cNvSpPr txBox="1"/>
                <p:nvPr/>
              </p:nvSpPr>
              <p:spPr>
                <a:xfrm>
                  <a:off x="7577962" y="6577779"/>
                  <a:ext cx="862818" cy="307777"/>
                </a:xfrm>
                <a:prstGeom prst="rect">
                  <a:avLst/>
                </a:prstGeom>
                <a:gradFill>
                  <a:gsLst>
                    <a:gs pos="0">
                      <a:srgbClr val="D7D7D7"/>
                    </a:gs>
                    <a:gs pos="50000">
                      <a:srgbClr val="E5E5E5"/>
                    </a:gs>
                    <a:gs pos="100000">
                      <a:srgbClr val="F2F2F2"/>
                    </a:gs>
                  </a:gsLst>
                  <a:lin ang="10800000" scaled="0"/>
                </a:gradFill>
                <a:ln>
                  <a:noFill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800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Ecosystem Monitoring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95" name="Google Shape;95;p3"/>
              <p:cNvGrpSpPr/>
              <p:nvPr/>
            </p:nvGrpSpPr>
            <p:grpSpPr>
              <a:xfrm>
                <a:off x="8921743" y="4415011"/>
                <a:ext cx="1379314" cy="1017394"/>
                <a:chOff x="7157351" y="6939361"/>
                <a:chExt cx="1379314" cy="1017394"/>
              </a:xfrm>
            </p:grpSpPr>
            <p:pic>
              <p:nvPicPr>
                <p:cNvPr id="96" name="Google Shape;96;p3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7157351" y="6939361"/>
                  <a:ext cx="1200557" cy="86405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7" name="Google Shape;97;p3"/>
                <p:cNvSpPr txBox="1"/>
                <p:nvPr/>
              </p:nvSpPr>
              <p:spPr>
                <a:xfrm>
                  <a:off x="7621651" y="7655034"/>
                  <a:ext cx="915014" cy="301721"/>
                </a:xfrm>
                <a:prstGeom prst="rect">
                  <a:avLst/>
                </a:prstGeom>
                <a:gradFill>
                  <a:gsLst>
                    <a:gs pos="0">
                      <a:srgbClr val="D7D7D7"/>
                    </a:gs>
                    <a:gs pos="50000">
                      <a:srgbClr val="E5E5E5"/>
                    </a:gs>
                    <a:gs pos="100000">
                      <a:srgbClr val="F2F2F2"/>
                    </a:gs>
                  </a:gsLst>
                  <a:lin ang="10800000" scaled="0"/>
                </a:gradFill>
                <a:ln>
                  <a:noFill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800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Wildlife Habitat Assessment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</p:grpSp>
      <p:grpSp>
        <p:nvGrpSpPr>
          <p:cNvPr id="98" name="Google Shape;98;p3"/>
          <p:cNvGrpSpPr/>
          <p:nvPr/>
        </p:nvGrpSpPr>
        <p:grpSpPr>
          <a:xfrm>
            <a:off x="6265358" y="1223434"/>
            <a:ext cx="5602258" cy="4999565"/>
            <a:chOff x="5590675" y="1115511"/>
            <a:chExt cx="6230017" cy="5062924"/>
          </a:xfrm>
        </p:grpSpPr>
        <p:sp>
          <p:nvSpPr>
            <p:cNvPr id="99" name="Google Shape;99;p3"/>
            <p:cNvSpPr/>
            <p:nvPr/>
          </p:nvSpPr>
          <p:spPr>
            <a:xfrm>
              <a:off x="5590675" y="1115511"/>
              <a:ext cx="6230017" cy="5062924"/>
            </a:xfrm>
            <a:prstGeom prst="rect">
              <a:avLst/>
            </a:prstGeom>
            <a:solidFill>
              <a:srgbClr val="2D8093"/>
            </a:solidFill>
            <a:ln cap="flat" cmpd="sng" w="9525">
              <a:solidFill>
                <a:srgbClr val="008FD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00" name="Google Shape;100;p3"/>
            <p:cNvGrpSpPr/>
            <p:nvPr/>
          </p:nvGrpSpPr>
          <p:grpSpPr>
            <a:xfrm>
              <a:off x="5590675" y="1248033"/>
              <a:ext cx="1617138" cy="4840069"/>
              <a:chOff x="6297924" y="1039145"/>
              <a:chExt cx="1617138" cy="4840069"/>
            </a:xfrm>
          </p:grpSpPr>
          <p:sp>
            <p:nvSpPr>
              <p:cNvPr id="101" name="Google Shape;101;p3"/>
              <p:cNvSpPr txBox="1"/>
              <p:nvPr/>
            </p:nvSpPr>
            <p:spPr>
              <a:xfrm>
                <a:off x="6297924" y="1039145"/>
                <a:ext cx="1617138" cy="5843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50"/>
                  <a:buFont typeface="Arial"/>
                  <a:buNone/>
                </a:pPr>
                <a:r>
                  <a:rPr b="1" i="1" lang="en-US" sz="1050" u="none" cap="none" strike="noStrike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More mature,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50"/>
                  <a:buFont typeface="Arial"/>
                  <a:buNone/>
                </a:pPr>
                <a:r>
                  <a:rPr b="1" i="1" lang="en-US" sz="1050" u="none" cap="none" strike="noStrike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fully operational applications</a:t>
                </a: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6706185" y="1669785"/>
                <a:ext cx="800619" cy="3523670"/>
              </a:xfrm>
              <a:prstGeom prst="upArrow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8ACFFF"/>
                  </a:gs>
                  <a:gs pos="35000">
                    <a:srgbClr val="ADDBFF"/>
                  </a:gs>
                  <a:gs pos="100000">
                    <a:srgbClr val="DEEFFF"/>
                  </a:gs>
                </a:gsLst>
                <a:lin ang="16200000" scaled="0"/>
              </a:gradFill>
              <a:ln cap="flat" cmpd="sng" w="9525">
                <a:solidFill>
                  <a:srgbClr val="008FD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" name="Google Shape;103;p3"/>
              <p:cNvSpPr txBox="1"/>
              <p:nvPr/>
            </p:nvSpPr>
            <p:spPr>
              <a:xfrm>
                <a:off x="6415667" y="5294820"/>
                <a:ext cx="1381651" cy="5843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50"/>
                  <a:buFont typeface="Arial"/>
                  <a:buNone/>
                </a:pPr>
                <a:r>
                  <a:rPr b="1" i="1" lang="en-US" sz="1050" u="none" cap="none" strike="noStrike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Less mature,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50"/>
                  <a:buFont typeface="Arial"/>
                  <a:buNone/>
                </a:pPr>
                <a:r>
                  <a:rPr b="1" i="1" lang="en-US" sz="1050" u="none" cap="none" strike="noStrike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emerging applications </a:t>
                </a:r>
                <a:endParaRPr/>
              </a:p>
            </p:txBody>
          </p:sp>
        </p:grpSp>
        <p:sp>
          <p:nvSpPr>
            <p:cNvPr id="104" name="Google Shape;104;p3"/>
            <p:cNvSpPr txBox="1"/>
            <p:nvPr/>
          </p:nvSpPr>
          <p:spPr>
            <a:xfrm>
              <a:off x="7040928" y="1332184"/>
              <a:ext cx="4748093" cy="43011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Noto Sans Symbols"/>
                <a:buChar char="❖"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Environmental forecasts, warnings, and information services </a:t>
              </a:r>
              <a:r>
                <a:rPr b="0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(weather, ocean/waves, ice, air quality, UV, volcanic ash, etc.)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Noto Sans Symbols"/>
                <a:buChar char="❖"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Enforcement </a:t>
              </a:r>
              <a:r>
                <a:rPr b="0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(marine winds, ice, and oil pollution)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Noto Sans Symbols"/>
                <a:buChar char="❖"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Climate and air quality monitoring and modelling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Noto Sans Symbols"/>
                <a:buChar char="❖"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Emergency preparedness and response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Noto Sans Symbols"/>
                <a:buChar char="❖"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Wildlife habitat assessment and analysis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Noto Sans Symbols"/>
                <a:buChar char="❖"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Inland and coastal water quality monitoring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Noto Sans Symbols"/>
                <a:buChar char="❖"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Ecosystem mapping</a:t>
              </a:r>
              <a:r>
                <a:rPr b="0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for conservati</a:t>
              </a:r>
              <a:r>
                <a:rPr b="0" i="0" lang="en-US" sz="16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Noto Sans Symbols"/>
                <a:buChar char="❖"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Emission estimation</a:t>
              </a:r>
              <a:endParaRPr/>
            </a:p>
          </p:txBody>
        </p:sp>
      </p:grpSp>
      <p:sp>
        <p:nvSpPr>
          <p:cNvPr id="105" name="Google Shape;105;p3"/>
          <p:cNvSpPr txBox="1"/>
          <p:nvPr/>
        </p:nvSpPr>
        <p:spPr>
          <a:xfrm>
            <a:off x="9562229" y="6236336"/>
            <a:ext cx="230538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Images subject to copyright.</a:t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486094" y="1115511"/>
            <a:ext cx="4863208" cy="2171572"/>
          </a:xfrm>
          <a:custGeom>
            <a:rect b="b" l="l" r="r" t="t"/>
            <a:pathLst>
              <a:path extrusionOk="0" h="84285" w="52305">
                <a:moveTo>
                  <a:pt x="0" y="0"/>
                </a:moveTo>
                <a:lnTo>
                  <a:pt x="0" y="84284"/>
                </a:lnTo>
                <a:lnTo>
                  <a:pt x="52304" y="84284"/>
                </a:lnTo>
                <a:lnTo>
                  <a:pt x="52304" y="0"/>
                </a:lnTo>
                <a:close/>
              </a:path>
            </a:pathLst>
          </a:custGeom>
          <a:solidFill>
            <a:srgbClr val="00638F"/>
          </a:solidFill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547843" y="1185053"/>
            <a:ext cx="4739712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ECCC data needs focus on: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Real-time data provision for operational applications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Large volume, time series for change detection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 latitude coverage over Canada’s vast landmass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Free and open access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ECCC’s Satellite Reception Networks</a:t>
            </a:r>
            <a:br>
              <a:rPr lang="en-US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3" name="Google Shape;113;p4"/>
          <p:cNvGrpSpPr/>
          <p:nvPr/>
        </p:nvGrpSpPr>
        <p:grpSpPr>
          <a:xfrm>
            <a:off x="353933" y="1138425"/>
            <a:ext cx="3515190" cy="5217161"/>
            <a:chOff x="65467" y="178510"/>
            <a:chExt cx="3683164" cy="6569004"/>
          </a:xfrm>
        </p:grpSpPr>
        <p:sp>
          <p:nvSpPr>
            <p:cNvPr id="114" name="Google Shape;114;p4"/>
            <p:cNvSpPr/>
            <p:nvPr/>
          </p:nvSpPr>
          <p:spPr>
            <a:xfrm>
              <a:off x="65467" y="178510"/>
              <a:ext cx="1792655" cy="381866"/>
            </a:xfrm>
            <a:prstGeom prst="roundRect">
              <a:avLst>
                <a:gd fmla="val 16667" name="adj"/>
              </a:avLst>
            </a:prstGeom>
            <a:solidFill>
              <a:srgbClr val="2D8093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GEOSTATIONARY</a:t>
              </a:r>
              <a:endParaRPr/>
            </a:p>
          </p:txBody>
        </p:sp>
        <p:pic>
          <p:nvPicPr>
            <p:cNvPr id="115" name="Google Shape;11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9503" y="793740"/>
              <a:ext cx="1628901" cy="1312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4"/>
            <p:cNvSpPr txBox="1"/>
            <p:nvPr/>
          </p:nvSpPr>
          <p:spPr>
            <a:xfrm>
              <a:off x="623489" y="2000105"/>
              <a:ext cx="1240697" cy="305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CMC-DORVAL</a:t>
              </a:r>
              <a:endParaRPr/>
            </a:p>
          </p:txBody>
        </p:sp>
        <p:pic>
          <p:nvPicPr>
            <p:cNvPr id="117" name="Google Shape;117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8881" y="2498243"/>
              <a:ext cx="1630161" cy="1783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4"/>
            <p:cNvSpPr txBox="1"/>
            <p:nvPr/>
          </p:nvSpPr>
          <p:spPr>
            <a:xfrm>
              <a:off x="763784" y="4175185"/>
              <a:ext cx="1098688" cy="305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DOWNSVIEW</a:t>
              </a:r>
              <a:endParaRPr/>
            </a:p>
          </p:txBody>
        </p:sp>
        <p:pic>
          <p:nvPicPr>
            <p:cNvPr id="119" name="Google Shape;119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4760" y="4656482"/>
              <a:ext cx="1633470" cy="1579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4"/>
            <p:cNvSpPr txBox="1"/>
            <p:nvPr/>
          </p:nvSpPr>
          <p:spPr>
            <a:xfrm>
              <a:off x="738460" y="6108000"/>
              <a:ext cx="1055771" cy="305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VANCOUVER</a:t>
              </a:r>
              <a:endParaRPr/>
            </a:p>
          </p:txBody>
        </p:sp>
        <p:grpSp>
          <p:nvGrpSpPr>
            <p:cNvPr id="121" name="Google Shape;121;p4"/>
            <p:cNvGrpSpPr/>
            <p:nvPr/>
          </p:nvGrpSpPr>
          <p:grpSpPr>
            <a:xfrm>
              <a:off x="2100283" y="728345"/>
              <a:ext cx="1612273" cy="1296087"/>
              <a:chOff x="10455733" y="635789"/>
              <a:chExt cx="1612273" cy="1296087"/>
            </a:xfrm>
          </p:grpSpPr>
          <p:pic>
            <p:nvPicPr>
              <p:cNvPr id="122" name="Google Shape;122;p4"/>
              <p:cNvPicPr preferRelativeResize="0"/>
              <p:nvPr/>
            </p:nvPicPr>
            <p:blipFill rotWithShape="1">
              <a:blip r:embed="rId6">
                <a:alphaModFix/>
              </a:blip>
              <a:srcRect b="2697" l="2234" r="4279" t="3594"/>
              <a:stretch/>
            </p:blipFill>
            <p:spPr>
              <a:xfrm>
                <a:off x="10455733" y="635789"/>
                <a:ext cx="1452780" cy="1110536"/>
              </a:xfrm>
              <a:prstGeom prst="rect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123" name="Google Shape;123;p4"/>
              <p:cNvSpPr txBox="1"/>
              <p:nvPr/>
            </p:nvSpPr>
            <p:spPr>
              <a:xfrm>
                <a:off x="11067454" y="1626099"/>
                <a:ext cx="1000552" cy="3057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en-US" sz="10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RESOLUTE</a:t>
                </a:r>
                <a:endParaRPr/>
              </a:p>
            </p:txBody>
          </p:sp>
        </p:grpSp>
        <p:pic>
          <p:nvPicPr>
            <p:cNvPr id="124" name="Google Shape;124;p4"/>
            <p:cNvPicPr preferRelativeResize="0"/>
            <p:nvPr/>
          </p:nvPicPr>
          <p:blipFill rotWithShape="1">
            <a:blip r:embed="rId7">
              <a:alphaModFix/>
            </a:blip>
            <a:srcRect b="2598" l="1901" r="3192" t="1503"/>
            <a:stretch/>
          </p:blipFill>
          <p:spPr>
            <a:xfrm>
              <a:off x="2124085" y="3888796"/>
              <a:ext cx="1438535" cy="132853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25" name="Google Shape;125;p4"/>
            <p:cNvSpPr txBox="1"/>
            <p:nvPr/>
          </p:nvSpPr>
          <p:spPr>
            <a:xfrm>
              <a:off x="2641490" y="5105302"/>
              <a:ext cx="1066376" cy="305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EDMONTON</a:t>
              </a:r>
              <a:endParaRPr/>
            </a:p>
          </p:txBody>
        </p:sp>
        <p:pic>
          <p:nvPicPr>
            <p:cNvPr id="126" name="Google Shape;126;p4"/>
            <p:cNvPicPr preferRelativeResize="0"/>
            <p:nvPr/>
          </p:nvPicPr>
          <p:blipFill rotWithShape="1">
            <a:blip r:embed="rId8">
              <a:alphaModFix/>
            </a:blip>
            <a:srcRect b="4720" l="3175" r="2363" t="3076"/>
            <a:stretch/>
          </p:blipFill>
          <p:spPr>
            <a:xfrm>
              <a:off x="2114529" y="5515425"/>
              <a:ext cx="1438534" cy="1072258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27" name="Google Shape;127;p4"/>
            <p:cNvSpPr txBox="1"/>
            <p:nvPr/>
          </p:nvSpPr>
          <p:spPr>
            <a:xfrm>
              <a:off x="2771082" y="6441737"/>
              <a:ext cx="936784" cy="305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GANDER</a:t>
              </a:r>
              <a:endParaRPr/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00283" y="2108523"/>
              <a:ext cx="1448090" cy="1460962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29" name="Google Shape;129;p4"/>
            <p:cNvSpPr/>
            <p:nvPr/>
          </p:nvSpPr>
          <p:spPr>
            <a:xfrm>
              <a:off x="1958340" y="178510"/>
              <a:ext cx="1790291" cy="381866"/>
            </a:xfrm>
            <a:prstGeom prst="roundRect">
              <a:avLst>
                <a:gd fmla="val 16667" name="adj"/>
              </a:avLst>
            </a:prstGeom>
            <a:solidFill>
              <a:srgbClr val="3DA8CE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POLAR-ORBITING</a:t>
              </a:r>
              <a:endParaRPr/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2480193" y="3479980"/>
              <a:ext cx="1227673" cy="3100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STONY PLAIN</a:t>
              </a:r>
              <a:endParaRPr/>
            </a:p>
          </p:txBody>
        </p:sp>
      </p:grpSp>
      <p:grpSp>
        <p:nvGrpSpPr>
          <p:cNvPr id="131" name="Google Shape;131;p4"/>
          <p:cNvGrpSpPr/>
          <p:nvPr/>
        </p:nvGrpSpPr>
        <p:grpSpPr>
          <a:xfrm>
            <a:off x="4424853" y="1129849"/>
            <a:ext cx="7296582" cy="5217161"/>
            <a:chOff x="3908301" y="161603"/>
            <a:chExt cx="8129116" cy="6636752"/>
          </a:xfrm>
        </p:grpSpPr>
        <p:pic>
          <p:nvPicPr>
            <p:cNvPr id="132" name="Google Shape;132;p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908301" y="161603"/>
              <a:ext cx="8129116" cy="66367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4"/>
            <p:cNvSpPr/>
            <p:nvPr/>
          </p:nvSpPr>
          <p:spPr>
            <a:xfrm>
              <a:off x="4506147" y="4344075"/>
              <a:ext cx="1254995" cy="576064"/>
            </a:xfrm>
            <a:prstGeom prst="roundRect">
              <a:avLst>
                <a:gd fmla="val 16667" name="adj"/>
              </a:avLst>
            </a:prstGeom>
            <a:solidFill>
              <a:srgbClr val="3DA8CE"/>
            </a:solidFill>
            <a:ln cap="flat" cmpd="sng" w="19050">
              <a:solidFill>
                <a:srgbClr val="EA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Stony Plain (AB)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POES Re-install</a:t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807645" y="4932749"/>
              <a:ext cx="72008" cy="72008"/>
            </a:xfrm>
            <a:prstGeom prst="flowChartConnector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857067" y="5004757"/>
              <a:ext cx="1305224" cy="576064"/>
            </a:xfrm>
            <a:prstGeom prst="roundRect">
              <a:avLst>
                <a:gd fmla="val 16667" name="adj"/>
              </a:avLst>
            </a:prstGeom>
            <a:solidFill>
              <a:srgbClr val="3DA8CE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Edmonton (AB)</a:t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POES</a:t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972204" y="954799"/>
              <a:ext cx="1254995" cy="576064"/>
            </a:xfrm>
            <a:prstGeom prst="roundRect">
              <a:avLst>
                <a:gd fmla="val 16667" name="adj"/>
              </a:avLst>
            </a:prstGeom>
            <a:solidFill>
              <a:srgbClr val="3DA8CE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Resolute (NU)</a:t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POES</a:t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0299784" y="3696003"/>
              <a:ext cx="1254995" cy="576064"/>
            </a:xfrm>
            <a:prstGeom prst="roundRect">
              <a:avLst>
                <a:gd fmla="val 16667" name="adj"/>
              </a:avLst>
            </a:prstGeom>
            <a:solidFill>
              <a:srgbClr val="3DA8CE"/>
            </a:solidFill>
            <a:ln cap="flat" cmpd="sng" w="19050">
              <a:solidFill>
                <a:srgbClr val="EA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Gander (NL)</a:t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POES Re-install</a:t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0015895" y="5135849"/>
              <a:ext cx="1613892" cy="659999"/>
            </a:xfrm>
            <a:prstGeom prst="roundRect">
              <a:avLst>
                <a:gd fmla="val 16667" name="adj"/>
              </a:avLst>
            </a:prstGeom>
            <a:solidFill>
              <a:srgbClr val="2D809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Dorval (QC)</a:t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GOES-R</a:t>
              </a: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East &amp; West</a:t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918754" y="5712235"/>
              <a:ext cx="1471019" cy="576064"/>
            </a:xfrm>
            <a:prstGeom prst="roundRect">
              <a:avLst>
                <a:gd fmla="val 16667" name="adj"/>
              </a:avLst>
            </a:prstGeom>
            <a:solidFill>
              <a:srgbClr val="2D809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Downsview (ON)</a:t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GOES-R</a:t>
              </a: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East</a:t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992380" y="5420003"/>
              <a:ext cx="1471019" cy="576064"/>
            </a:xfrm>
            <a:prstGeom prst="roundRect">
              <a:avLst>
                <a:gd fmla="val 16667" name="adj"/>
              </a:avLst>
            </a:prstGeom>
            <a:solidFill>
              <a:srgbClr val="2D809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Vancouver (BC)</a:t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GOES-R</a:t>
              </a: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West</a:t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227041" y="2167103"/>
              <a:ext cx="1305224" cy="653852"/>
            </a:xfrm>
            <a:prstGeom prst="roundRect">
              <a:avLst>
                <a:gd fmla="val 16667" name="adj"/>
              </a:avLst>
            </a:prstGeom>
            <a:solidFill>
              <a:srgbClr val="3DA8CE"/>
            </a:solidFill>
            <a:ln cap="flat" cmpd="sng" w="19050">
              <a:solidFill>
                <a:srgbClr val="EA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Inuvik (NT)</a:t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POES New Site</a:t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9340869" y="2227755"/>
              <a:ext cx="1305224" cy="653852"/>
            </a:xfrm>
            <a:prstGeom prst="roundRect">
              <a:avLst>
                <a:gd fmla="val 16667" name="adj"/>
              </a:avLst>
            </a:prstGeom>
            <a:solidFill>
              <a:srgbClr val="3DA8CE"/>
            </a:solidFill>
            <a:ln cap="flat" cmpd="sng" w="19050">
              <a:solidFill>
                <a:srgbClr val="EA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Iqaluit (NU)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POES New Site</a:t>
              </a:r>
              <a:endParaRPr/>
            </a:p>
          </p:txBody>
        </p:sp>
        <p:grpSp>
          <p:nvGrpSpPr>
            <p:cNvPr id="143" name="Google Shape;143;p4"/>
            <p:cNvGrpSpPr/>
            <p:nvPr/>
          </p:nvGrpSpPr>
          <p:grpSpPr>
            <a:xfrm>
              <a:off x="4642011" y="1458863"/>
              <a:ext cx="6984768" cy="4414624"/>
              <a:chOff x="4642011" y="1458863"/>
              <a:chExt cx="6984768" cy="4414624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5725138" y="4920139"/>
                <a:ext cx="72008" cy="72008"/>
              </a:xfrm>
              <a:prstGeom prst="flowChartConnector">
                <a:avLst/>
              </a:prstGeom>
              <a:solidFill>
                <a:srgbClr val="FF0000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294056" y="1458863"/>
                <a:ext cx="72008" cy="72000"/>
              </a:xfrm>
              <a:prstGeom prst="flowChartConnector">
                <a:avLst/>
              </a:prstGeom>
              <a:solidFill>
                <a:srgbClr val="FF0000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1554779" y="4272067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9921481" y="5801487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4642011" y="5280179"/>
                <a:ext cx="72008" cy="72008"/>
              </a:xfrm>
              <a:prstGeom prst="flowChartConnector">
                <a:avLst/>
              </a:prstGeom>
              <a:solidFill>
                <a:srgbClr val="FF0000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9250523" y="2831907"/>
                <a:ext cx="72008" cy="72000"/>
              </a:xfrm>
              <a:prstGeom prst="flowChartConnector">
                <a:avLst/>
              </a:prstGeom>
              <a:solidFill>
                <a:srgbClr val="FF0000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5133644" y="2131103"/>
                <a:ext cx="72008" cy="72000"/>
              </a:xfrm>
              <a:prstGeom prst="flowChartConnector">
                <a:avLst/>
              </a:prstGeom>
              <a:solidFill>
                <a:srgbClr val="FF0000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/>
          <p:nvPr>
            <p:ph type="title"/>
          </p:nvPr>
        </p:nvSpPr>
        <p:spPr>
          <a:xfrm>
            <a:off x="101425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i="1" lang="en-US" sz="2300"/>
              <a:t>Resourceful, Resilient, Ready: </a:t>
            </a:r>
            <a:br>
              <a:rPr lang="en-US" sz="2300"/>
            </a:br>
            <a:r>
              <a:rPr b="1" lang="en-US" sz="2300"/>
              <a:t>Canada’s Strategy for Satellite Earth Observation </a:t>
            </a:r>
            <a:r>
              <a:rPr b="1" lang="en-US" sz="2800"/>
              <a:t>(EO)</a:t>
            </a:r>
            <a:br>
              <a:rPr lang="en-US" sz="2800"/>
            </a:br>
            <a:endParaRPr sz="2800"/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934"/>
            <a:ext cx="1071987" cy="1071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5"/>
          <p:cNvGrpSpPr/>
          <p:nvPr/>
        </p:nvGrpSpPr>
        <p:grpSpPr>
          <a:xfrm>
            <a:off x="756811" y="1340304"/>
            <a:ext cx="10104958" cy="4546006"/>
            <a:chOff x="933057" y="1508293"/>
            <a:chExt cx="10104958" cy="4546006"/>
          </a:xfrm>
        </p:grpSpPr>
        <p:pic>
          <p:nvPicPr>
            <p:cNvPr id="158" name="Google Shape;158;p5"/>
            <p:cNvPicPr preferRelativeResize="0"/>
            <p:nvPr/>
          </p:nvPicPr>
          <p:blipFill rotWithShape="1">
            <a:blip r:embed="rId4">
              <a:alphaModFix/>
            </a:blip>
            <a:srcRect b="0" l="0" r="1742" t="0"/>
            <a:stretch/>
          </p:blipFill>
          <p:spPr>
            <a:xfrm>
              <a:off x="933057" y="1508293"/>
              <a:ext cx="3348429" cy="439650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grpSp>
          <p:nvGrpSpPr>
            <p:cNvPr id="159" name="Google Shape;159;p5"/>
            <p:cNvGrpSpPr/>
            <p:nvPr/>
          </p:nvGrpSpPr>
          <p:grpSpPr>
            <a:xfrm>
              <a:off x="4432597" y="1511154"/>
              <a:ext cx="3178431" cy="2196347"/>
              <a:chOff x="5566547" y="1426935"/>
              <a:chExt cx="3178431" cy="2196347"/>
            </a:xfrm>
          </p:grpSpPr>
          <p:sp>
            <p:nvSpPr>
              <p:cNvPr id="160" name="Google Shape;160;p5"/>
              <p:cNvSpPr/>
              <p:nvPr/>
            </p:nvSpPr>
            <p:spPr>
              <a:xfrm>
                <a:off x="7407737" y="1426935"/>
                <a:ext cx="251118" cy="143007"/>
              </a:xfrm>
              <a:custGeom>
                <a:rect b="b" l="l" r="r" t="t"/>
                <a:pathLst>
                  <a:path extrusionOk="0" h="4716" w="5371">
                    <a:moveTo>
                      <a:pt x="953" y="0"/>
                    </a:moveTo>
                    <a:lnTo>
                      <a:pt x="1" y="4715"/>
                    </a:lnTo>
                    <a:lnTo>
                      <a:pt x="5371" y="4715"/>
                    </a:ln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1F616D">
                  <a:alpha val="6470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5566547" y="2077760"/>
                <a:ext cx="267809" cy="189919"/>
              </a:xfrm>
              <a:custGeom>
                <a:rect b="b" l="l" r="r" t="t"/>
                <a:pathLst>
                  <a:path extrusionOk="0" h="6263" w="5728">
                    <a:moveTo>
                      <a:pt x="5394" y="0"/>
                    </a:moveTo>
                    <a:lnTo>
                      <a:pt x="0" y="834"/>
                    </a:lnTo>
                    <a:lnTo>
                      <a:pt x="5727" y="6263"/>
                    </a:lnTo>
                    <a:lnTo>
                      <a:pt x="5727" y="6263"/>
                    </a:lnTo>
                    <a:lnTo>
                      <a:pt x="5394" y="0"/>
                    </a:lnTo>
                    <a:close/>
                  </a:path>
                </a:pathLst>
              </a:custGeom>
              <a:solidFill>
                <a:srgbClr val="1F616D">
                  <a:alpha val="6470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6578441" y="3425215"/>
                <a:ext cx="236237" cy="198042"/>
              </a:xfrm>
              <a:custGeom>
                <a:rect b="b" l="l" r="r" t="t"/>
                <a:pathLst>
                  <a:path extrusionOk="0" h="5740" w="6085">
                    <a:moveTo>
                      <a:pt x="6084" y="1"/>
                    </a:moveTo>
                    <a:lnTo>
                      <a:pt x="0" y="703"/>
                    </a:lnTo>
                    <a:lnTo>
                      <a:pt x="4798" y="5739"/>
                    </a:lnTo>
                    <a:lnTo>
                      <a:pt x="6084" y="1"/>
                    </a:lnTo>
                    <a:close/>
                  </a:path>
                </a:pathLst>
              </a:custGeom>
              <a:solidFill>
                <a:srgbClr val="1F616D">
                  <a:alpha val="6470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7665517" y="3425215"/>
                <a:ext cx="236237" cy="198042"/>
              </a:xfrm>
              <a:custGeom>
                <a:rect b="b" l="l" r="r" t="t"/>
                <a:pathLst>
                  <a:path extrusionOk="0" h="5740" w="6085">
                    <a:moveTo>
                      <a:pt x="1" y="1"/>
                    </a:moveTo>
                    <a:lnTo>
                      <a:pt x="1287" y="5739"/>
                    </a:lnTo>
                    <a:lnTo>
                      <a:pt x="6085" y="70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616D">
                  <a:alpha val="6470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164" name="Google Shape;164;p5"/>
              <p:cNvGrpSpPr/>
              <p:nvPr/>
            </p:nvGrpSpPr>
            <p:grpSpPr>
              <a:xfrm>
                <a:off x="5735221" y="1520259"/>
                <a:ext cx="3009757" cy="1956957"/>
                <a:chOff x="560090" y="1958514"/>
                <a:chExt cx="1491477" cy="2633274"/>
              </a:xfrm>
            </p:grpSpPr>
            <p:sp>
              <p:nvSpPr>
                <p:cNvPr id="165" name="Google Shape;165;p5"/>
                <p:cNvSpPr/>
                <p:nvPr/>
              </p:nvSpPr>
              <p:spPr>
                <a:xfrm>
                  <a:off x="560090" y="1958514"/>
                  <a:ext cx="1491477" cy="2633274"/>
                </a:xfrm>
                <a:custGeom>
                  <a:rect b="b" l="l" r="r" t="t"/>
                  <a:pathLst>
                    <a:path extrusionOk="0" h="84285" w="52305">
                      <a:moveTo>
                        <a:pt x="0" y="0"/>
                      </a:moveTo>
                      <a:lnTo>
                        <a:pt x="0" y="84284"/>
                      </a:lnTo>
                      <a:lnTo>
                        <a:pt x="52304" y="84284"/>
                      </a:lnTo>
                      <a:lnTo>
                        <a:pt x="5230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28575">
                  <a:solidFill>
                    <a:srgbClr val="1F616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182875" spcFirstLastPara="1" rIns="18287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66" name="Google Shape;166;p5"/>
                <p:cNvSpPr txBox="1"/>
                <p:nvPr/>
              </p:nvSpPr>
              <p:spPr>
                <a:xfrm>
                  <a:off x="625310" y="2638869"/>
                  <a:ext cx="1361036" cy="11917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67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Ensure the benefits of satellite EO are maximized</a:t>
                  </a:r>
                  <a:endParaRPr/>
                </a:p>
              </p:txBody>
            </p:sp>
          </p:grpSp>
          <p:sp>
            <p:nvSpPr>
              <p:cNvPr id="167" name="Google Shape;167;p5"/>
              <p:cNvSpPr/>
              <p:nvPr/>
            </p:nvSpPr>
            <p:spPr>
              <a:xfrm>
                <a:off x="6764700" y="2975022"/>
                <a:ext cx="950849" cy="648260"/>
              </a:xfrm>
              <a:custGeom>
                <a:rect b="b" l="l" r="r" t="t"/>
                <a:pathLst>
                  <a:path extrusionOk="0" h="18789" w="24492">
                    <a:moveTo>
                      <a:pt x="4489" y="0"/>
                    </a:moveTo>
                    <a:cubicBezTo>
                      <a:pt x="2013" y="0"/>
                      <a:pt x="0" y="2012"/>
                      <a:pt x="0" y="4489"/>
                    </a:cubicBezTo>
                    <a:lnTo>
                      <a:pt x="0" y="18788"/>
                    </a:lnTo>
                    <a:lnTo>
                      <a:pt x="24492" y="18788"/>
                    </a:lnTo>
                    <a:lnTo>
                      <a:pt x="24492" y="4489"/>
                    </a:lnTo>
                    <a:cubicBezTo>
                      <a:pt x="24492" y="2012"/>
                      <a:pt x="22491" y="0"/>
                      <a:pt x="20015" y="0"/>
                    </a:cubicBezTo>
                    <a:close/>
                  </a:path>
                </a:pathLst>
              </a:custGeom>
              <a:solidFill>
                <a:srgbClr val="1F616D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pic>
            <p:nvPicPr>
              <p:cNvPr descr="Satellite outline" id="168" name="Google Shape;168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008032" y="3048911"/>
                <a:ext cx="525481" cy="52548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69" name="Google Shape;169;p5"/>
              <p:cNvSpPr/>
              <p:nvPr/>
            </p:nvSpPr>
            <p:spPr>
              <a:xfrm>
                <a:off x="5566547" y="1426957"/>
                <a:ext cx="1888266" cy="679861"/>
              </a:xfrm>
              <a:custGeom>
                <a:rect b="b" l="l" r="r" t="t"/>
                <a:pathLst>
                  <a:path extrusionOk="0" h="22420" w="40387">
                    <a:moveTo>
                      <a:pt x="0" y="0"/>
                    </a:moveTo>
                    <a:lnTo>
                      <a:pt x="0" y="22420"/>
                    </a:lnTo>
                    <a:lnTo>
                      <a:pt x="35898" y="22420"/>
                    </a:lnTo>
                    <a:cubicBezTo>
                      <a:pt x="38374" y="22420"/>
                      <a:pt x="40386" y="20407"/>
                      <a:pt x="40386" y="17931"/>
                    </a:cubicBezTo>
                    <a:lnTo>
                      <a:pt x="40386" y="0"/>
                    </a:lnTo>
                    <a:close/>
                  </a:path>
                </a:pathLst>
              </a:custGeom>
              <a:solidFill>
                <a:srgbClr val="1F616D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OBJECTIVE #1</a:t>
                </a:r>
                <a:endParaRPr b="1" i="0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70" name="Google Shape;170;p5"/>
            <p:cNvGrpSpPr/>
            <p:nvPr/>
          </p:nvGrpSpPr>
          <p:grpSpPr>
            <a:xfrm>
              <a:off x="7859584" y="1508293"/>
              <a:ext cx="3178431" cy="2196347"/>
              <a:chOff x="7500980" y="1525271"/>
              <a:chExt cx="3178431" cy="2196347"/>
            </a:xfrm>
          </p:grpSpPr>
          <p:grpSp>
            <p:nvGrpSpPr>
              <p:cNvPr id="171" name="Google Shape;171;p5"/>
              <p:cNvGrpSpPr/>
              <p:nvPr/>
            </p:nvGrpSpPr>
            <p:grpSpPr>
              <a:xfrm>
                <a:off x="7500980" y="1525271"/>
                <a:ext cx="3178431" cy="2196347"/>
                <a:chOff x="5566547" y="1426935"/>
                <a:chExt cx="3178431" cy="2196347"/>
              </a:xfrm>
            </p:grpSpPr>
            <p:sp>
              <p:nvSpPr>
                <p:cNvPr id="172" name="Google Shape;172;p5"/>
                <p:cNvSpPr/>
                <p:nvPr/>
              </p:nvSpPr>
              <p:spPr>
                <a:xfrm>
                  <a:off x="7407737" y="1426935"/>
                  <a:ext cx="251118" cy="143007"/>
                </a:xfrm>
                <a:custGeom>
                  <a:rect b="b" l="l" r="r" t="t"/>
                  <a:pathLst>
                    <a:path extrusionOk="0" h="4716" w="5371">
                      <a:moveTo>
                        <a:pt x="953" y="0"/>
                      </a:moveTo>
                      <a:lnTo>
                        <a:pt x="1" y="4715"/>
                      </a:lnTo>
                      <a:lnTo>
                        <a:pt x="5371" y="4715"/>
                      </a:lnTo>
                      <a:lnTo>
                        <a:pt x="953" y="0"/>
                      </a:lnTo>
                      <a:close/>
                    </a:path>
                  </a:pathLst>
                </a:custGeom>
                <a:solidFill>
                  <a:srgbClr val="2D8093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3" name="Google Shape;173;p5"/>
                <p:cNvSpPr/>
                <p:nvPr/>
              </p:nvSpPr>
              <p:spPr>
                <a:xfrm>
                  <a:off x="5566547" y="2077760"/>
                  <a:ext cx="267809" cy="189919"/>
                </a:xfrm>
                <a:custGeom>
                  <a:rect b="b" l="l" r="r" t="t"/>
                  <a:pathLst>
                    <a:path extrusionOk="0" h="6263" w="5728">
                      <a:moveTo>
                        <a:pt x="5394" y="0"/>
                      </a:moveTo>
                      <a:lnTo>
                        <a:pt x="0" y="834"/>
                      </a:lnTo>
                      <a:lnTo>
                        <a:pt x="5727" y="6263"/>
                      </a:lnTo>
                      <a:lnTo>
                        <a:pt x="5727" y="6263"/>
                      </a:lnTo>
                      <a:lnTo>
                        <a:pt x="5394" y="0"/>
                      </a:lnTo>
                      <a:close/>
                    </a:path>
                  </a:pathLst>
                </a:custGeom>
                <a:solidFill>
                  <a:srgbClr val="2D8093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6578441" y="3425215"/>
                  <a:ext cx="236237" cy="198042"/>
                </a:xfrm>
                <a:custGeom>
                  <a:rect b="b" l="l" r="r" t="t"/>
                  <a:pathLst>
                    <a:path extrusionOk="0" h="5740" w="6085">
                      <a:moveTo>
                        <a:pt x="6084" y="1"/>
                      </a:moveTo>
                      <a:lnTo>
                        <a:pt x="0" y="703"/>
                      </a:lnTo>
                      <a:lnTo>
                        <a:pt x="4798" y="5739"/>
                      </a:lnTo>
                      <a:lnTo>
                        <a:pt x="6084" y="1"/>
                      </a:lnTo>
                      <a:close/>
                    </a:path>
                  </a:pathLst>
                </a:custGeom>
                <a:solidFill>
                  <a:srgbClr val="2D8093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7665517" y="3425215"/>
                  <a:ext cx="236237" cy="198042"/>
                </a:xfrm>
                <a:custGeom>
                  <a:rect b="b" l="l" r="r" t="t"/>
                  <a:pathLst>
                    <a:path extrusionOk="0" h="5740" w="6085">
                      <a:moveTo>
                        <a:pt x="1" y="1"/>
                      </a:moveTo>
                      <a:lnTo>
                        <a:pt x="1287" y="5739"/>
                      </a:lnTo>
                      <a:lnTo>
                        <a:pt x="6085" y="70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D8093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grpSp>
              <p:nvGrpSpPr>
                <p:cNvPr id="176" name="Google Shape;176;p5"/>
                <p:cNvGrpSpPr/>
                <p:nvPr/>
              </p:nvGrpSpPr>
              <p:grpSpPr>
                <a:xfrm>
                  <a:off x="5735221" y="1520259"/>
                  <a:ext cx="3009757" cy="1956957"/>
                  <a:chOff x="560090" y="1958514"/>
                  <a:chExt cx="1491477" cy="2633274"/>
                </a:xfrm>
              </p:grpSpPr>
              <p:sp>
                <p:nvSpPr>
                  <p:cNvPr id="177" name="Google Shape;177;p5"/>
                  <p:cNvSpPr/>
                  <p:nvPr/>
                </p:nvSpPr>
                <p:spPr>
                  <a:xfrm>
                    <a:off x="560090" y="1958514"/>
                    <a:ext cx="1491477" cy="2633274"/>
                  </a:xfrm>
                  <a:custGeom>
                    <a:rect b="b" l="l" r="r" t="t"/>
                    <a:pathLst>
                      <a:path extrusionOk="0" h="84285" w="52305">
                        <a:moveTo>
                          <a:pt x="0" y="0"/>
                        </a:moveTo>
                        <a:lnTo>
                          <a:pt x="0" y="84284"/>
                        </a:lnTo>
                        <a:lnTo>
                          <a:pt x="52304" y="84284"/>
                        </a:lnTo>
                        <a:lnTo>
                          <a:pt x="52304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cap="flat" cmpd="sng" w="28575">
                    <a:solidFill>
                      <a:srgbClr val="2D809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182875" spcFirstLastPara="1" rIns="18287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chemeClr val="lt1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78" name="Google Shape;178;p5"/>
                  <p:cNvSpPr txBox="1"/>
                  <p:nvPr/>
                </p:nvSpPr>
                <p:spPr>
                  <a:xfrm>
                    <a:off x="609217" y="2699305"/>
                    <a:ext cx="1377130" cy="11917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US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Harness satellite EO to tackle climate change and issues that matter to Canadians</a:t>
                    </a:r>
                    <a:endParaRPr/>
                  </a:p>
                </p:txBody>
              </p:sp>
            </p:grpSp>
            <p:sp>
              <p:nvSpPr>
                <p:cNvPr id="179" name="Google Shape;179;p5"/>
                <p:cNvSpPr/>
                <p:nvPr/>
              </p:nvSpPr>
              <p:spPr>
                <a:xfrm>
                  <a:off x="6764700" y="2975022"/>
                  <a:ext cx="950849" cy="648260"/>
                </a:xfrm>
                <a:custGeom>
                  <a:rect b="b" l="l" r="r" t="t"/>
                  <a:pathLst>
                    <a:path extrusionOk="0" h="18789" w="24492">
                      <a:moveTo>
                        <a:pt x="4489" y="0"/>
                      </a:moveTo>
                      <a:cubicBezTo>
                        <a:pt x="2013" y="0"/>
                        <a:pt x="0" y="2012"/>
                        <a:pt x="0" y="4489"/>
                      </a:cubicBezTo>
                      <a:lnTo>
                        <a:pt x="0" y="18788"/>
                      </a:lnTo>
                      <a:lnTo>
                        <a:pt x="24492" y="18788"/>
                      </a:lnTo>
                      <a:lnTo>
                        <a:pt x="24492" y="4489"/>
                      </a:lnTo>
                      <a:cubicBezTo>
                        <a:pt x="24492" y="2012"/>
                        <a:pt x="22491" y="0"/>
                        <a:pt x="20015" y="0"/>
                      </a:cubicBezTo>
                      <a:close/>
                    </a:path>
                  </a:pathLst>
                </a:cu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dir="162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80" name="Google Shape;180;p5"/>
                <p:cNvSpPr/>
                <p:nvPr/>
              </p:nvSpPr>
              <p:spPr>
                <a:xfrm>
                  <a:off x="5566547" y="1426957"/>
                  <a:ext cx="1888266" cy="679861"/>
                </a:xfrm>
                <a:custGeom>
                  <a:rect b="b" l="l" r="r" t="t"/>
                  <a:pathLst>
                    <a:path extrusionOk="0" h="22420" w="40387">
                      <a:moveTo>
                        <a:pt x="0" y="0"/>
                      </a:moveTo>
                      <a:lnTo>
                        <a:pt x="0" y="22420"/>
                      </a:lnTo>
                      <a:lnTo>
                        <a:pt x="35898" y="22420"/>
                      </a:lnTo>
                      <a:cubicBezTo>
                        <a:pt x="38374" y="22420"/>
                        <a:pt x="40386" y="20407"/>
                        <a:pt x="40386" y="17931"/>
                      </a:cubicBezTo>
                      <a:lnTo>
                        <a:pt x="40386" y="0"/>
                      </a:lnTo>
                      <a:close/>
                    </a:path>
                  </a:pathLst>
                </a:custGeom>
                <a:solidFill>
                  <a:srgbClr val="2D8093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600" u="none" cap="none" strike="noStrike">
                      <a:solidFill>
                        <a:srgbClr val="FFFFFF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OBJECTIVE #2</a:t>
                  </a:r>
                  <a:endParaRPr b="1" i="0" sz="16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pic>
            <p:nvPicPr>
              <p:cNvPr descr="50,142 Global warming icon Images, Stock Photos &amp; Vectors | Shutterstock" id="181" name="Google Shape;181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824510" y="3074356"/>
                <a:ext cx="692425" cy="6462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182" name="Google Shape;182;p5"/>
            <p:cNvGrpSpPr/>
            <p:nvPr/>
          </p:nvGrpSpPr>
          <p:grpSpPr>
            <a:xfrm>
              <a:off x="4438613" y="3857952"/>
              <a:ext cx="3178431" cy="2196347"/>
              <a:chOff x="4196126" y="3795532"/>
              <a:chExt cx="3178431" cy="2196347"/>
            </a:xfrm>
          </p:grpSpPr>
          <p:grpSp>
            <p:nvGrpSpPr>
              <p:cNvPr id="183" name="Google Shape;183;p5"/>
              <p:cNvGrpSpPr/>
              <p:nvPr/>
            </p:nvGrpSpPr>
            <p:grpSpPr>
              <a:xfrm>
                <a:off x="4196126" y="3795532"/>
                <a:ext cx="3178431" cy="2196347"/>
                <a:chOff x="5566547" y="1426935"/>
                <a:chExt cx="3178431" cy="2196347"/>
              </a:xfrm>
            </p:grpSpPr>
            <p:sp>
              <p:nvSpPr>
                <p:cNvPr id="184" name="Google Shape;184;p5"/>
                <p:cNvSpPr/>
                <p:nvPr/>
              </p:nvSpPr>
              <p:spPr>
                <a:xfrm>
                  <a:off x="7407737" y="1426935"/>
                  <a:ext cx="251118" cy="143007"/>
                </a:xfrm>
                <a:custGeom>
                  <a:rect b="b" l="l" r="r" t="t"/>
                  <a:pathLst>
                    <a:path extrusionOk="0" h="4716" w="5371">
                      <a:moveTo>
                        <a:pt x="953" y="0"/>
                      </a:moveTo>
                      <a:lnTo>
                        <a:pt x="1" y="4715"/>
                      </a:lnTo>
                      <a:lnTo>
                        <a:pt x="5371" y="4715"/>
                      </a:lnTo>
                      <a:lnTo>
                        <a:pt x="953" y="0"/>
                      </a:lnTo>
                      <a:close/>
                    </a:path>
                  </a:pathLst>
                </a:custGeom>
                <a:solidFill>
                  <a:srgbClr val="318FA5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85" name="Google Shape;185;p5"/>
                <p:cNvSpPr/>
                <p:nvPr/>
              </p:nvSpPr>
              <p:spPr>
                <a:xfrm>
                  <a:off x="5566547" y="2077760"/>
                  <a:ext cx="267809" cy="189919"/>
                </a:xfrm>
                <a:custGeom>
                  <a:rect b="b" l="l" r="r" t="t"/>
                  <a:pathLst>
                    <a:path extrusionOk="0" h="6263" w="5728">
                      <a:moveTo>
                        <a:pt x="5394" y="0"/>
                      </a:moveTo>
                      <a:lnTo>
                        <a:pt x="0" y="834"/>
                      </a:lnTo>
                      <a:lnTo>
                        <a:pt x="5727" y="6263"/>
                      </a:lnTo>
                      <a:lnTo>
                        <a:pt x="5727" y="6263"/>
                      </a:lnTo>
                      <a:lnTo>
                        <a:pt x="5394" y="0"/>
                      </a:lnTo>
                      <a:close/>
                    </a:path>
                  </a:pathLst>
                </a:custGeom>
                <a:solidFill>
                  <a:srgbClr val="318FA5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86" name="Google Shape;186;p5"/>
                <p:cNvSpPr/>
                <p:nvPr/>
              </p:nvSpPr>
              <p:spPr>
                <a:xfrm>
                  <a:off x="6578441" y="3425215"/>
                  <a:ext cx="236237" cy="198042"/>
                </a:xfrm>
                <a:custGeom>
                  <a:rect b="b" l="l" r="r" t="t"/>
                  <a:pathLst>
                    <a:path extrusionOk="0" h="5740" w="6085">
                      <a:moveTo>
                        <a:pt x="6084" y="1"/>
                      </a:moveTo>
                      <a:lnTo>
                        <a:pt x="0" y="703"/>
                      </a:lnTo>
                      <a:lnTo>
                        <a:pt x="4798" y="5739"/>
                      </a:lnTo>
                      <a:lnTo>
                        <a:pt x="6084" y="1"/>
                      </a:lnTo>
                      <a:close/>
                    </a:path>
                  </a:pathLst>
                </a:custGeom>
                <a:solidFill>
                  <a:srgbClr val="318FA5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87" name="Google Shape;187;p5"/>
                <p:cNvSpPr/>
                <p:nvPr/>
              </p:nvSpPr>
              <p:spPr>
                <a:xfrm>
                  <a:off x="7665517" y="3425215"/>
                  <a:ext cx="236237" cy="198042"/>
                </a:xfrm>
                <a:custGeom>
                  <a:rect b="b" l="l" r="r" t="t"/>
                  <a:pathLst>
                    <a:path extrusionOk="0" h="5740" w="6085">
                      <a:moveTo>
                        <a:pt x="1" y="1"/>
                      </a:moveTo>
                      <a:lnTo>
                        <a:pt x="1287" y="5739"/>
                      </a:lnTo>
                      <a:lnTo>
                        <a:pt x="6085" y="70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18FA5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grpSp>
              <p:nvGrpSpPr>
                <p:cNvPr id="188" name="Google Shape;188;p5"/>
                <p:cNvGrpSpPr/>
                <p:nvPr/>
              </p:nvGrpSpPr>
              <p:grpSpPr>
                <a:xfrm>
                  <a:off x="5735221" y="1520259"/>
                  <a:ext cx="3009757" cy="1956957"/>
                  <a:chOff x="560090" y="1958514"/>
                  <a:chExt cx="1491477" cy="2633274"/>
                </a:xfrm>
              </p:grpSpPr>
              <p:sp>
                <p:nvSpPr>
                  <p:cNvPr id="189" name="Google Shape;189;p5"/>
                  <p:cNvSpPr/>
                  <p:nvPr/>
                </p:nvSpPr>
                <p:spPr>
                  <a:xfrm>
                    <a:off x="560090" y="1958514"/>
                    <a:ext cx="1491477" cy="2633274"/>
                  </a:xfrm>
                  <a:custGeom>
                    <a:rect b="b" l="l" r="r" t="t"/>
                    <a:pathLst>
                      <a:path extrusionOk="0" h="84285" w="52305">
                        <a:moveTo>
                          <a:pt x="0" y="0"/>
                        </a:moveTo>
                        <a:lnTo>
                          <a:pt x="0" y="84284"/>
                        </a:lnTo>
                        <a:lnTo>
                          <a:pt x="52304" y="84284"/>
                        </a:lnTo>
                        <a:lnTo>
                          <a:pt x="52304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cap="flat" cmpd="sng" w="28575">
                    <a:solidFill>
                      <a:srgbClr val="318FA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182875" spcFirstLastPara="1" rIns="18287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chemeClr val="lt1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90" name="Google Shape;190;p5"/>
                  <p:cNvSpPr txBox="1"/>
                  <p:nvPr/>
                </p:nvSpPr>
                <p:spPr>
                  <a:xfrm>
                    <a:off x="582285" y="2719369"/>
                    <a:ext cx="1433164" cy="11917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US" sz="1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Strengthen delivery of critical services to keep Canadians healthy, safe, and informed</a:t>
                    </a:r>
                    <a:endParaRPr/>
                  </a:p>
                </p:txBody>
              </p:sp>
            </p:grpSp>
            <p:sp>
              <p:nvSpPr>
                <p:cNvPr id="191" name="Google Shape;191;p5"/>
                <p:cNvSpPr/>
                <p:nvPr/>
              </p:nvSpPr>
              <p:spPr>
                <a:xfrm>
                  <a:off x="6764700" y="2975022"/>
                  <a:ext cx="950849" cy="648260"/>
                </a:xfrm>
                <a:custGeom>
                  <a:rect b="b" l="l" r="r" t="t"/>
                  <a:pathLst>
                    <a:path extrusionOk="0" h="18789" w="24492">
                      <a:moveTo>
                        <a:pt x="4489" y="0"/>
                      </a:moveTo>
                      <a:cubicBezTo>
                        <a:pt x="2013" y="0"/>
                        <a:pt x="0" y="2012"/>
                        <a:pt x="0" y="4489"/>
                      </a:cubicBezTo>
                      <a:lnTo>
                        <a:pt x="0" y="18788"/>
                      </a:lnTo>
                      <a:lnTo>
                        <a:pt x="24492" y="18788"/>
                      </a:lnTo>
                      <a:lnTo>
                        <a:pt x="24492" y="4489"/>
                      </a:lnTo>
                      <a:cubicBezTo>
                        <a:pt x="24492" y="2012"/>
                        <a:pt x="22491" y="0"/>
                        <a:pt x="20015" y="0"/>
                      </a:cubicBezTo>
                      <a:close/>
                    </a:path>
                  </a:pathLst>
                </a:custGeom>
                <a:solidFill>
                  <a:srgbClr val="318FA5"/>
                </a:solidFill>
                <a:ln>
                  <a:noFill/>
                </a:ln>
                <a:effectLst>
                  <a:outerShdw blurRad="50800" rotWithShape="0" dir="162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92" name="Google Shape;192;p5"/>
                <p:cNvSpPr/>
                <p:nvPr/>
              </p:nvSpPr>
              <p:spPr>
                <a:xfrm>
                  <a:off x="5566547" y="1426957"/>
                  <a:ext cx="1888266" cy="679861"/>
                </a:xfrm>
                <a:custGeom>
                  <a:rect b="b" l="l" r="r" t="t"/>
                  <a:pathLst>
                    <a:path extrusionOk="0" h="22420" w="40387">
                      <a:moveTo>
                        <a:pt x="0" y="0"/>
                      </a:moveTo>
                      <a:lnTo>
                        <a:pt x="0" y="22420"/>
                      </a:lnTo>
                      <a:lnTo>
                        <a:pt x="35898" y="22420"/>
                      </a:lnTo>
                      <a:cubicBezTo>
                        <a:pt x="38374" y="22420"/>
                        <a:pt x="40386" y="20407"/>
                        <a:pt x="40386" y="17931"/>
                      </a:cubicBezTo>
                      <a:lnTo>
                        <a:pt x="40386" y="0"/>
                      </a:lnTo>
                      <a:close/>
                    </a:path>
                  </a:pathLst>
                </a:custGeom>
                <a:solidFill>
                  <a:srgbClr val="318FA5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600" u="none" cap="none" strike="noStrike">
                      <a:solidFill>
                        <a:srgbClr val="FFFFFF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OBJECTIVE #3</a:t>
                  </a:r>
                  <a:endParaRPr b="1" i="0" sz="16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193" name="Google Shape;193;p5"/>
              <p:cNvGrpSpPr/>
              <p:nvPr/>
            </p:nvGrpSpPr>
            <p:grpSpPr>
              <a:xfrm>
                <a:off x="5671961" y="5442911"/>
                <a:ext cx="436930" cy="446909"/>
                <a:chOff x="4886469" y="2926031"/>
                <a:chExt cx="334634" cy="334634"/>
              </a:xfrm>
            </p:grpSpPr>
            <p:sp>
              <p:nvSpPr>
                <p:cNvPr id="194" name="Google Shape;194;p5"/>
                <p:cNvSpPr/>
                <p:nvPr/>
              </p:nvSpPr>
              <p:spPr>
                <a:xfrm>
                  <a:off x="4997101" y="2926031"/>
                  <a:ext cx="113338" cy="150831"/>
                </a:xfrm>
                <a:custGeom>
                  <a:rect b="b" l="l" r="r" t="t"/>
                  <a:pathLst>
                    <a:path extrusionOk="0" h="4739" w="3561">
                      <a:moveTo>
                        <a:pt x="1822" y="333"/>
                      </a:moveTo>
                      <a:cubicBezTo>
                        <a:pt x="2251" y="333"/>
                        <a:pt x="2596" y="691"/>
                        <a:pt x="2596" y="1107"/>
                      </a:cubicBezTo>
                      <a:lnTo>
                        <a:pt x="2596" y="1214"/>
                      </a:lnTo>
                      <a:lnTo>
                        <a:pt x="2573" y="1214"/>
                      </a:lnTo>
                      <a:cubicBezTo>
                        <a:pt x="2358" y="1155"/>
                        <a:pt x="2275" y="857"/>
                        <a:pt x="2263" y="857"/>
                      </a:cubicBezTo>
                      <a:cubicBezTo>
                        <a:pt x="2251" y="798"/>
                        <a:pt x="2203" y="738"/>
                        <a:pt x="2132" y="738"/>
                      </a:cubicBezTo>
                      <a:cubicBezTo>
                        <a:pt x="2119" y="733"/>
                        <a:pt x="2105" y="731"/>
                        <a:pt x="2092" y="731"/>
                      </a:cubicBezTo>
                      <a:cubicBezTo>
                        <a:pt x="2043" y="731"/>
                        <a:pt x="1993" y="761"/>
                        <a:pt x="1965" y="798"/>
                      </a:cubicBezTo>
                      <a:cubicBezTo>
                        <a:pt x="1668" y="1214"/>
                        <a:pt x="1001" y="1214"/>
                        <a:pt x="1001" y="1214"/>
                      </a:cubicBezTo>
                      <a:lnTo>
                        <a:pt x="953" y="1214"/>
                      </a:lnTo>
                      <a:lnTo>
                        <a:pt x="965" y="1107"/>
                      </a:lnTo>
                      <a:cubicBezTo>
                        <a:pt x="965" y="679"/>
                        <a:pt x="1322" y="333"/>
                        <a:pt x="1739" y="333"/>
                      </a:cubicBezTo>
                      <a:close/>
                      <a:moveTo>
                        <a:pt x="2739" y="1655"/>
                      </a:moveTo>
                      <a:cubicBezTo>
                        <a:pt x="2775" y="1691"/>
                        <a:pt x="2775" y="1715"/>
                        <a:pt x="2775" y="1750"/>
                      </a:cubicBezTo>
                      <a:cubicBezTo>
                        <a:pt x="2775" y="1786"/>
                        <a:pt x="2751" y="1834"/>
                        <a:pt x="2703" y="1845"/>
                      </a:cubicBezTo>
                      <a:lnTo>
                        <a:pt x="2703" y="1655"/>
                      </a:lnTo>
                      <a:close/>
                      <a:moveTo>
                        <a:pt x="846" y="1667"/>
                      </a:moveTo>
                      <a:lnTo>
                        <a:pt x="846" y="1881"/>
                      </a:lnTo>
                      <a:cubicBezTo>
                        <a:pt x="822" y="1845"/>
                        <a:pt x="787" y="1822"/>
                        <a:pt x="787" y="1762"/>
                      </a:cubicBezTo>
                      <a:cubicBezTo>
                        <a:pt x="787" y="1715"/>
                        <a:pt x="810" y="1691"/>
                        <a:pt x="822" y="1667"/>
                      </a:cubicBezTo>
                      <a:close/>
                      <a:moveTo>
                        <a:pt x="2084" y="1179"/>
                      </a:moveTo>
                      <a:cubicBezTo>
                        <a:pt x="2144" y="1298"/>
                        <a:pt x="2251" y="1417"/>
                        <a:pt x="2394" y="1476"/>
                      </a:cubicBezTo>
                      <a:lnTo>
                        <a:pt x="2382" y="1953"/>
                      </a:lnTo>
                      <a:cubicBezTo>
                        <a:pt x="2382" y="2250"/>
                        <a:pt x="2144" y="2477"/>
                        <a:pt x="1858" y="2477"/>
                      </a:cubicBezTo>
                      <a:lnTo>
                        <a:pt x="1715" y="2477"/>
                      </a:lnTo>
                      <a:cubicBezTo>
                        <a:pt x="1418" y="2477"/>
                        <a:pt x="1191" y="2238"/>
                        <a:pt x="1191" y="1953"/>
                      </a:cubicBezTo>
                      <a:lnTo>
                        <a:pt x="1191" y="1524"/>
                      </a:lnTo>
                      <a:cubicBezTo>
                        <a:pt x="1406" y="1488"/>
                        <a:pt x="1787" y="1417"/>
                        <a:pt x="2084" y="1179"/>
                      </a:cubicBezTo>
                      <a:close/>
                      <a:moveTo>
                        <a:pt x="1965" y="2798"/>
                      </a:moveTo>
                      <a:lnTo>
                        <a:pt x="1965" y="2893"/>
                      </a:lnTo>
                      <a:lnTo>
                        <a:pt x="1787" y="3084"/>
                      </a:lnTo>
                      <a:lnTo>
                        <a:pt x="1608" y="2917"/>
                      </a:lnTo>
                      <a:lnTo>
                        <a:pt x="1608" y="2798"/>
                      </a:lnTo>
                      <a:close/>
                      <a:moveTo>
                        <a:pt x="1751" y="0"/>
                      </a:moveTo>
                      <a:cubicBezTo>
                        <a:pt x="1144" y="0"/>
                        <a:pt x="644" y="512"/>
                        <a:pt x="644" y="1119"/>
                      </a:cubicBezTo>
                      <a:lnTo>
                        <a:pt x="644" y="1417"/>
                      </a:lnTo>
                      <a:cubicBezTo>
                        <a:pt x="537" y="1512"/>
                        <a:pt x="465" y="1643"/>
                        <a:pt x="465" y="1774"/>
                      </a:cubicBezTo>
                      <a:cubicBezTo>
                        <a:pt x="465" y="2000"/>
                        <a:pt x="656" y="2203"/>
                        <a:pt x="894" y="2226"/>
                      </a:cubicBezTo>
                      <a:cubicBezTo>
                        <a:pt x="953" y="2429"/>
                        <a:pt x="1108" y="2596"/>
                        <a:pt x="1287" y="2703"/>
                      </a:cubicBezTo>
                      <a:lnTo>
                        <a:pt x="1287" y="2786"/>
                      </a:lnTo>
                      <a:lnTo>
                        <a:pt x="596" y="3060"/>
                      </a:lnTo>
                      <a:cubicBezTo>
                        <a:pt x="537" y="3084"/>
                        <a:pt x="1" y="3298"/>
                        <a:pt x="1" y="3965"/>
                      </a:cubicBezTo>
                      <a:lnTo>
                        <a:pt x="1" y="4560"/>
                      </a:lnTo>
                      <a:cubicBezTo>
                        <a:pt x="1" y="4643"/>
                        <a:pt x="72" y="4727"/>
                        <a:pt x="167" y="4727"/>
                      </a:cubicBezTo>
                      <a:lnTo>
                        <a:pt x="584" y="4727"/>
                      </a:lnTo>
                      <a:cubicBezTo>
                        <a:pt x="668" y="4727"/>
                        <a:pt x="739" y="4643"/>
                        <a:pt x="739" y="4560"/>
                      </a:cubicBezTo>
                      <a:cubicBezTo>
                        <a:pt x="739" y="4465"/>
                        <a:pt x="668" y="4393"/>
                        <a:pt x="584" y="4393"/>
                      </a:cubicBezTo>
                      <a:lnTo>
                        <a:pt x="322" y="4393"/>
                      </a:lnTo>
                      <a:lnTo>
                        <a:pt x="322" y="3965"/>
                      </a:lnTo>
                      <a:cubicBezTo>
                        <a:pt x="322" y="3500"/>
                        <a:pt x="691" y="3369"/>
                        <a:pt x="703" y="3369"/>
                      </a:cubicBezTo>
                      <a:lnTo>
                        <a:pt x="715" y="3369"/>
                      </a:lnTo>
                      <a:lnTo>
                        <a:pt x="1334" y="3131"/>
                      </a:lnTo>
                      <a:lnTo>
                        <a:pt x="1668" y="3453"/>
                      </a:lnTo>
                      <a:cubicBezTo>
                        <a:pt x="1703" y="3489"/>
                        <a:pt x="1739" y="3500"/>
                        <a:pt x="1787" y="3500"/>
                      </a:cubicBezTo>
                      <a:cubicBezTo>
                        <a:pt x="1834" y="3500"/>
                        <a:pt x="1870" y="3489"/>
                        <a:pt x="1906" y="3453"/>
                      </a:cubicBezTo>
                      <a:lnTo>
                        <a:pt x="2215" y="3131"/>
                      </a:lnTo>
                      <a:lnTo>
                        <a:pt x="2846" y="3381"/>
                      </a:lnTo>
                      <a:lnTo>
                        <a:pt x="2858" y="3381"/>
                      </a:lnTo>
                      <a:cubicBezTo>
                        <a:pt x="2858" y="3381"/>
                        <a:pt x="3227" y="3512"/>
                        <a:pt x="3227" y="3977"/>
                      </a:cubicBezTo>
                      <a:lnTo>
                        <a:pt x="3227" y="4405"/>
                      </a:lnTo>
                      <a:lnTo>
                        <a:pt x="1120" y="4405"/>
                      </a:lnTo>
                      <a:cubicBezTo>
                        <a:pt x="1025" y="4405"/>
                        <a:pt x="953" y="4489"/>
                        <a:pt x="953" y="4572"/>
                      </a:cubicBezTo>
                      <a:cubicBezTo>
                        <a:pt x="953" y="4667"/>
                        <a:pt x="1025" y="4739"/>
                        <a:pt x="1120" y="4739"/>
                      </a:cubicBezTo>
                      <a:lnTo>
                        <a:pt x="3394" y="4739"/>
                      </a:lnTo>
                      <a:cubicBezTo>
                        <a:pt x="3477" y="4739"/>
                        <a:pt x="3561" y="4667"/>
                        <a:pt x="3561" y="4572"/>
                      </a:cubicBezTo>
                      <a:lnTo>
                        <a:pt x="3561" y="3977"/>
                      </a:lnTo>
                      <a:cubicBezTo>
                        <a:pt x="3561" y="3310"/>
                        <a:pt x="3037" y="3084"/>
                        <a:pt x="2965" y="3072"/>
                      </a:cubicBezTo>
                      <a:lnTo>
                        <a:pt x="2311" y="2798"/>
                      </a:lnTo>
                      <a:lnTo>
                        <a:pt x="2311" y="2715"/>
                      </a:lnTo>
                      <a:cubicBezTo>
                        <a:pt x="2489" y="2607"/>
                        <a:pt x="2620" y="2441"/>
                        <a:pt x="2692" y="2238"/>
                      </a:cubicBezTo>
                      <a:cubicBezTo>
                        <a:pt x="2930" y="2226"/>
                        <a:pt x="3120" y="2012"/>
                        <a:pt x="3120" y="1774"/>
                      </a:cubicBezTo>
                      <a:cubicBezTo>
                        <a:pt x="3120" y="1631"/>
                        <a:pt x="3049" y="1488"/>
                        <a:pt x="2942" y="1417"/>
                      </a:cubicBezTo>
                      <a:lnTo>
                        <a:pt x="2942" y="1119"/>
                      </a:lnTo>
                      <a:cubicBezTo>
                        <a:pt x="2942" y="512"/>
                        <a:pt x="2442" y="0"/>
                        <a:pt x="18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95" name="Google Shape;195;p5"/>
                <p:cNvSpPr/>
                <p:nvPr/>
              </p:nvSpPr>
              <p:spPr>
                <a:xfrm>
                  <a:off x="5097899" y="2933956"/>
                  <a:ext cx="98188" cy="76991"/>
                </a:xfrm>
                <a:custGeom>
                  <a:rect b="b" l="l" r="r" t="t"/>
                  <a:pathLst>
                    <a:path extrusionOk="0" h="2419" w="3085">
                      <a:moveTo>
                        <a:pt x="181" y="1"/>
                      </a:moveTo>
                      <a:cubicBezTo>
                        <a:pt x="116" y="1"/>
                        <a:pt x="55" y="44"/>
                        <a:pt x="37" y="108"/>
                      </a:cubicBezTo>
                      <a:cubicBezTo>
                        <a:pt x="1" y="192"/>
                        <a:pt x="48" y="287"/>
                        <a:pt x="132" y="323"/>
                      </a:cubicBezTo>
                      <a:cubicBezTo>
                        <a:pt x="1215" y="680"/>
                        <a:pt x="2132" y="1394"/>
                        <a:pt x="2751" y="2347"/>
                      </a:cubicBezTo>
                      <a:cubicBezTo>
                        <a:pt x="2787" y="2394"/>
                        <a:pt x="2846" y="2418"/>
                        <a:pt x="2894" y="2418"/>
                      </a:cubicBezTo>
                      <a:cubicBezTo>
                        <a:pt x="2918" y="2418"/>
                        <a:pt x="2954" y="2406"/>
                        <a:pt x="2977" y="2394"/>
                      </a:cubicBezTo>
                      <a:cubicBezTo>
                        <a:pt x="3049" y="2347"/>
                        <a:pt x="3085" y="2239"/>
                        <a:pt x="3025" y="2168"/>
                      </a:cubicBezTo>
                      <a:cubicBezTo>
                        <a:pt x="2370" y="1156"/>
                        <a:pt x="1382" y="382"/>
                        <a:pt x="239" y="13"/>
                      </a:cubicBezTo>
                      <a:cubicBezTo>
                        <a:pt x="220" y="5"/>
                        <a:pt x="200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96" name="Google Shape;196;p5"/>
                <p:cNvSpPr/>
                <p:nvPr/>
              </p:nvSpPr>
              <p:spPr>
                <a:xfrm>
                  <a:off x="4911103" y="2933415"/>
                  <a:ext cx="98920" cy="77532"/>
                </a:xfrm>
                <a:custGeom>
                  <a:rect b="b" l="l" r="r" t="t"/>
                  <a:pathLst>
                    <a:path extrusionOk="0" h="2436" w="3108">
                      <a:moveTo>
                        <a:pt x="2914" y="0"/>
                      </a:moveTo>
                      <a:cubicBezTo>
                        <a:pt x="2899" y="0"/>
                        <a:pt x="2884" y="2"/>
                        <a:pt x="2869" y="6"/>
                      </a:cubicBezTo>
                      <a:cubicBezTo>
                        <a:pt x="1703" y="375"/>
                        <a:pt x="714" y="1161"/>
                        <a:pt x="36" y="2185"/>
                      </a:cubicBezTo>
                      <a:cubicBezTo>
                        <a:pt x="0" y="2256"/>
                        <a:pt x="24" y="2364"/>
                        <a:pt x="95" y="2411"/>
                      </a:cubicBezTo>
                      <a:cubicBezTo>
                        <a:pt x="131" y="2423"/>
                        <a:pt x="155" y="2435"/>
                        <a:pt x="191" y="2435"/>
                      </a:cubicBezTo>
                      <a:cubicBezTo>
                        <a:pt x="250" y="2435"/>
                        <a:pt x="298" y="2411"/>
                        <a:pt x="322" y="2364"/>
                      </a:cubicBezTo>
                      <a:cubicBezTo>
                        <a:pt x="953" y="1399"/>
                        <a:pt x="1881" y="685"/>
                        <a:pt x="2977" y="328"/>
                      </a:cubicBezTo>
                      <a:cubicBezTo>
                        <a:pt x="3060" y="292"/>
                        <a:pt x="3108" y="209"/>
                        <a:pt x="3072" y="113"/>
                      </a:cubicBezTo>
                      <a:cubicBezTo>
                        <a:pt x="3052" y="44"/>
                        <a:pt x="2984" y="0"/>
                        <a:pt x="29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97" name="Google Shape;197;p5"/>
                <p:cNvSpPr/>
                <p:nvPr/>
              </p:nvSpPr>
              <p:spPr>
                <a:xfrm>
                  <a:off x="4911104" y="3175177"/>
                  <a:ext cx="80746" cy="70689"/>
                </a:xfrm>
                <a:custGeom>
                  <a:rect b="b" l="l" r="r" t="t"/>
                  <a:pathLst>
                    <a:path extrusionOk="0" h="2221" w="2537">
                      <a:moveTo>
                        <a:pt x="185" y="0"/>
                      </a:moveTo>
                      <a:cubicBezTo>
                        <a:pt x="155" y="0"/>
                        <a:pt x="125" y="9"/>
                        <a:pt x="95" y="30"/>
                      </a:cubicBezTo>
                      <a:cubicBezTo>
                        <a:pt x="24" y="78"/>
                        <a:pt x="0" y="185"/>
                        <a:pt x="60" y="256"/>
                      </a:cubicBezTo>
                      <a:cubicBezTo>
                        <a:pt x="607" y="1102"/>
                        <a:pt x="1381" y="1780"/>
                        <a:pt x="2286" y="2209"/>
                      </a:cubicBezTo>
                      <a:cubicBezTo>
                        <a:pt x="2322" y="2221"/>
                        <a:pt x="2334" y="2221"/>
                        <a:pt x="2357" y="2221"/>
                      </a:cubicBezTo>
                      <a:cubicBezTo>
                        <a:pt x="2417" y="2221"/>
                        <a:pt x="2477" y="2197"/>
                        <a:pt x="2512" y="2138"/>
                      </a:cubicBezTo>
                      <a:cubicBezTo>
                        <a:pt x="2536" y="2030"/>
                        <a:pt x="2512" y="1923"/>
                        <a:pt x="2417" y="1899"/>
                      </a:cubicBezTo>
                      <a:cubicBezTo>
                        <a:pt x="1560" y="1495"/>
                        <a:pt x="845" y="864"/>
                        <a:pt x="322" y="78"/>
                      </a:cubicBezTo>
                      <a:cubicBezTo>
                        <a:pt x="291" y="31"/>
                        <a:pt x="240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98" name="Google Shape;198;p5"/>
                <p:cNvSpPr/>
                <p:nvPr/>
              </p:nvSpPr>
              <p:spPr>
                <a:xfrm>
                  <a:off x="5116486" y="3174859"/>
                  <a:ext cx="79601" cy="69511"/>
                </a:xfrm>
                <a:custGeom>
                  <a:rect b="b" l="l" r="r" t="t"/>
                  <a:pathLst>
                    <a:path extrusionOk="0" h="2184" w="2501">
                      <a:moveTo>
                        <a:pt x="2301" y="0"/>
                      </a:moveTo>
                      <a:cubicBezTo>
                        <a:pt x="2250" y="0"/>
                        <a:pt x="2201" y="25"/>
                        <a:pt x="2179" y="76"/>
                      </a:cubicBezTo>
                      <a:cubicBezTo>
                        <a:pt x="1667" y="862"/>
                        <a:pt x="953" y="1481"/>
                        <a:pt x="119" y="1874"/>
                      </a:cubicBezTo>
                      <a:cubicBezTo>
                        <a:pt x="36" y="1921"/>
                        <a:pt x="0" y="2005"/>
                        <a:pt x="48" y="2100"/>
                      </a:cubicBezTo>
                      <a:cubicBezTo>
                        <a:pt x="72" y="2159"/>
                        <a:pt x="131" y="2183"/>
                        <a:pt x="191" y="2183"/>
                      </a:cubicBezTo>
                      <a:cubicBezTo>
                        <a:pt x="226" y="2183"/>
                        <a:pt x="238" y="2183"/>
                        <a:pt x="274" y="2171"/>
                      </a:cubicBezTo>
                      <a:cubicBezTo>
                        <a:pt x="1167" y="1755"/>
                        <a:pt x="1941" y="1088"/>
                        <a:pt x="2477" y="231"/>
                      </a:cubicBezTo>
                      <a:cubicBezTo>
                        <a:pt x="2501" y="183"/>
                        <a:pt x="2489" y="76"/>
                        <a:pt x="2393" y="28"/>
                      </a:cubicBezTo>
                      <a:cubicBezTo>
                        <a:pt x="2366" y="10"/>
                        <a:pt x="2333" y="0"/>
                        <a:pt x="230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99" name="Google Shape;199;p5"/>
                <p:cNvSpPr/>
                <p:nvPr/>
              </p:nvSpPr>
              <p:spPr>
                <a:xfrm>
                  <a:off x="4886469" y="3017726"/>
                  <a:ext cx="112956" cy="150831"/>
                </a:xfrm>
                <a:custGeom>
                  <a:rect b="b" l="l" r="r" t="t"/>
                  <a:pathLst>
                    <a:path extrusionOk="0" h="4739" w="3549">
                      <a:moveTo>
                        <a:pt x="1822" y="322"/>
                      </a:moveTo>
                      <a:cubicBezTo>
                        <a:pt x="2262" y="322"/>
                        <a:pt x="2596" y="679"/>
                        <a:pt x="2596" y="1096"/>
                      </a:cubicBezTo>
                      <a:lnTo>
                        <a:pt x="2596" y="1203"/>
                      </a:lnTo>
                      <a:lnTo>
                        <a:pt x="2584" y="1203"/>
                      </a:lnTo>
                      <a:cubicBezTo>
                        <a:pt x="2358" y="1143"/>
                        <a:pt x="2286" y="846"/>
                        <a:pt x="2274" y="846"/>
                      </a:cubicBezTo>
                      <a:cubicBezTo>
                        <a:pt x="2262" y="786"/>
                        <a:pt x="2215" y="727"/>
                        <a:pt x="2143" y="727"/>
                      </a:cubicBezTo>
                      <a:cubicBezTo>
                        <a:pt x="2133" y="725"/>
                        <a:pt x="2122" y="724"/>
                        <a:pt x="2111" y="724"/>
                      </a:cubicBezTo>
                      <a:cubicBezTo>
                        <a:pt x="2057" y="724"/>
                        <a:pt x="1996" y="747"/>
                        <a:pt x="1977" y="786"/>
                      </a:cubicBezTo>
                      <a:cubicBezTo>
                        <a:pt x="1691" y="1203"/>
                        <a:pt x="1024" y="1203"/>
                        <a:pt x="1024" y="1203"/>
                      </a:cubicBezTo>
                      <a:lnTo>
                        <a:pt x="976" y="1203"/>
                      </a:lnTo>
                      <a:lnTo>
                        <a:pt x="976" y="1096"/>
                      </a:lnTo>
                      <a:cubicBezTo>
                        <a:pt x="976" y="667"/>
                        <a:pt x="1334" y="322"/>
                        <a:pt x="1750" y="322"/>
                      </a:cubicBezTo>
                      <a:close/>
                      <a:moveTo>
                        <a:pt x="2727" y="1667"/>
                      </a:moveTo>
                      <a:cubicBezTo>
                        <a:pt x="2762" y="1691"/>
                        <a:pt x="2762" y="1727"/>
                        <a:pt x="2762" y="1751"/>
                      </a:cubicBezTo>
                      <a:cubicBezTo>
                        <a:pt x="2762" y="1798"/>
                        <a:pt x="2750" y="1846"/>
                        <a:pt x="2703" y="1858"/>
                      </a:cubicBezTo>
                      <a:lnTo>
                        <a:pt x="2703" y="1667"/>
                      </a:lnTo>
                      <a:close/>
                      <a:moveTo>
                        <a:pt x="845" y="1667"/>
                      </a:moveTo>
                      <a:lnTo>
                        <a:pt x="845" y="1870"/>
                      </a:lnTo>
                      <a:cubicBezTo>
                        <a:pt x="810" y="1846"/>
                        <a:pt x="786" y="1810"/>
                        <a:pt x="786" y="1751"/>
                      </a:cubicBezTo>
                      <a:cubicBezTo>
                        <a:pt x="786" y="1727"/>
                        <a:pt x="798" y="1691"/>
                        <a:pt x="810" y="1667"/>
                      </a:cubicBezTo>
                      <a:close/>
                      <a:moveTo>
                        <a:pt x="2084" y="1203"/>
                      </a:moveTo>
                      <a:cubicBezTo>
                        <a:pt x="2143" y="1322"/>
                        <a:pt x="2239" y="1441"/>
                        <a:pt x="2393" y="1501"/>
                      </a:cubicBezTo>
                      <a:lnTo>
                        <a:pt x="2393" y="1977"/>
                      </a:lnTo>
                      <a:cubicBezTo>
                        <a:pt x="2393" y="2263"/>
                        <a:pt x="2155" y="2489"/>
                        <a:pt x="1858" y="2489"/>
                      </a:cubicBezTo>
                      <a:lnTo>
                        <a:pt x="1703" y="2489"/>
                      </a:lnTo>
                      <a:cubicBezTo>
                        <a:pt x="1405" y="2489"/>
                        <a:pt x="1191" y="2251"/>
                        <a:pt x="1191" y="1977"/>
                      </a:cubicBezTo>
                      <a:lnTo>
                        <a:pt x="1191" y="1548"/>
                      </a:lnTo>
                      <a:cubicBezTo>
                        <a:pt x="1393" y="1512"/>
                        <a:pt x="1786" y="1441"/>
                        <a:pt x="2084" y="1203"/>
                      </a:cubicBezTo>
                      <a:close/>
                      <a:moveTo>
                        <a:pt x="1965" y="2822"/>
                      </a:moveTo>
                      <a:lnTo>
                        <a:pt x="1965" y="2917"/>
                      </a:lnTo>
                      <a:lnTo>
                        <a:pt x="1786" y="3108"/>
                      </a:lnTo>
                      <a:lnTo>
                        <a:pt x="1607" y="2941"/>
                      </a:lnTo>
                      <a:lnTo>
                        <a:pt x="1607" y="2822"/>
                      </a:lnTo>
                      <a:close/>
                      <a:moveTo>
                        <a:pt x="1750" y="0"/>
                      </a:moveTo>
                      <a:cubicBezTo>
                        <a:pt x="1143" y="0"/>
                        <a:pt x="631" y="500"/>
                        <a:pt x="631" y="1108"/>
                      </a:cubicBezTo>
                      <a:lnTo>
                        <a:pt x="631" y="1405"/>
                      </a:lnTo>
                      <a:cubicBezTo>
                        <a:pt x="524" y="1501"/>
                        <a:pt x="453" y="1631"/>
                        <a:pt x="453" y="1762"/>
                      </a:cubicBezTo>
                      <a:cubicBezTo>
                        <a:pt x="453" y="2024"/>
                        <a:pt x="643" y="2215"/>
                        <a:pt x="893" y="2227"/>
                      </a:cubicBezTo>
                      <a:cubicBezTo>
                        <a:pt x="953" y="2441"/>
                        <a:pt x="1096" y="2596"/>
                        <a:pt x="1274" y="2703"/>
                      </a:cubicBezTo>
                      <a:lnTo>
                        <a:pt x="1274" y="2798"/>
                      </a:lnTo>
                      <a:lnTo>
                        <a:pt x="595" y="3060"/>
                      </a:lnTo>
                      <a:cubicBezTo>
                        <a:pt x="524" y="3096"/>
                        <a:pt x="0" y="3298"/>
                        <a:pt x="0" y="3965"/>
                      </a:cubicBezTo>
                      <a:lnTo>
                        <a:pt x="0" y="4560"/>
                      </a:lnTo>
                      <a:cubicBezTo>
                        <a:pt x="0" y="4656"/>
                        <a:pt x="72" y="4727"/>
                        <a:pt x="155" y="4727"/>
                      </a:cubicBezTo>
                      <a:lnTo>
                        <a:pt x="572" y="4727"/>
                      </a:lnTo>
                      <a:cubicBezTo>
                        <a:pt x="667" y="4727"/>
                        <a:pt x="738" y="4656"/>
                        <a:pt x="738" y="4560"/>
                      </a:cubicBezTo>
                      <a:cubicBezTo>
                        <a:pt x="738" y="4477"/>
                        <a:pt x="667" y="4406"/>
                        <a:pt x="572" y="4406"/>
                      </a:cubicBezTo>
                      <a:lnTo>
                        <a:pt x="322" y="4406"/>
                      </a:lnTo>
                      <a:lnTo>
                        <a:pt x="322" y="3965"/>
                      </a:lnTo>
                      <a:cubicBezTo>
                        <a:pt x="322" y="3513"/>
                        <a:pt x="679" y="3370"/>
                        <a:pt x="691" y="3370"/>
                      </a:cubicBezTo>
                      <a:lnTo>
                        <a:pt x="703" y="3370"/>
                      </a:lnTo>
                      <a:lnTo>
                        <a:pt x="1334" y="3132"/>
                      </a:lnTo>
                      <a:lnTo>
                        <a:pt x="1655" y="3465"/>
                      </a:lnTo>
                      <a:cubicBezTo>
                        <a:pt x="1691" y="3489"/>
                        <a:pt x="1738" y="3513"/>
                        <a:pt x="1774" y="3513"/>
                      </a:cubicBezTo>
                      <a:cubicBezTo>
                        <a:pt x="1822" y="3513"/>
                        <a:pt x="1869" y="3489"/>
                        <a:pt x="1893" y="3465"/>
                      </a:cubicBezTo>
                      <a:lnTo>
                        <a:pt x="2215" y="3132"/>
                      </a:lnTo>
                      <a:lnTo>
                        <a:pt x="2834" y="3394"/>
                      </a:lnTo>
                      <a:lnTo>
                        <a:pt x="2846" y="3394"/>
                      </a:lnTo>
                      <a:cubicBezTo>
                        <a:pt x="2870" y="3394"/>
                        <a:pt x="3227" y="3525"/>
                        <a:pt x="3227" y="3989"/>
                      </a:cubicBezTo>
                      <a:lnTo>
                        <a:pt x="3227" y="4418"/>
                      </a:lnTo>
                      <a:lnTo>
                        <a:pt x="1107" y="4418"/>
                      </a:lnTo>
                      <a:cubicBezTo>
                        <a:pt x="1024" y="4418"/>
                        <a:pt x="941" y="4489"/>
                        <a:pt x="941" y="4584"/>
                      </a:cubicBezTo>
                      <a:cubicBezTo>
                        <a:pt x="941" y="4668"/>
                        <a:pt x="1024" y="4739"/>
                        <a:pt x="1107" y="4739"/>
                      </a:cubicBezTo>
                      <a:lnTo>
                        <a:pt x="3382" y="4739"/>
                      </a:lnTo>
                      <a:cubicBezTo>
                        <a:pt x="3477" y="4727"/>
                        <a:pt x="3548" y="4656"/>
                        <a:pt x="3548" y="4560"/>
                      </a:cubicBezTo>
                      <a:lnTo>
                        <a:pt x="3548" y="3965"/>
                      </a:lnTo>
                      <a:cubicBezTo>
                        <a:pt x="3548" y="3298"/>
                        <a:pt x="3036" y="3072"/>
                        <a:pt x="2953" y="3060"/>
                      </a:cubicBezTo>
                      <a:lnTo>
                        <a:pt x="2298" y="2798"/>
                      </a:lnTo>
                      <a:lnTo>
                        <a:pt x="2298" y="2703"/>
                      </a:lnTo>
                      <a:cubicBezTo>
                        <a:pt x="2477" y="2596"/>
                        <a:pt x="2608" y="2441"/>
                        <a:pt x="2691" y="2227"/>
                      </a:cubicBezTo>
                      <a:cubicBezTo>
                        <a:pt x="2929" y="2215"/>
                        <a:pt x="3120" y="2001"/>
                        <a:pt x="3120" y="1762"/>
                      </a:cubicBezTo>
                      <a:cubicBezTo>
                        <a:pt x="3120" y="1620"/>
                        <a:pt x="3048" y="1489"/>
                        <a:pt x="2941" y="1405"/>
                      </a:cubicBezTo>
                      <a:lnTo>
                        <a:pt x="2941" y="1108"/>
                      </a:lnTo>
                      <a:cubicBezTo>
                        <a:pt x="2941" y="500"/>
                        <a:pt x="2429" y="0"/>
                        <a:pt x="18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00" name="Google Shape;200;p5"/>
                <p:cNvSpPr/>
                <p:nvPr/>
              </p:nvSpPr>
              <p:spPr>
                <a:xfrm>
                  <a:off x="5108147" y="3017726"/>
                  <a:ext cx="112956" cy="150831"/>
                </a:xfrm>
                <a:custGeom>
                  <a:rect b="b" l="l" r="r" t="t"/>
                  <a:pathLst>
                    <a:path extrusionOk="0" h="4739" w="3549">
                      <a:moveTo>
                        <a:pt x="1822" y="322"/>
                      </a:moveTo>
                      <a:cubicBezTo>
                        <a:pt x="2262" y="322"/>
                        <a:pt x="2596" y="679"/>
                        <a:pt x="2596" y="1096"/>
                      </a:cubicBezTo>
                      <a:lnTo>
                        <a:pt x="2596" y="1203"/>
                      </a:lnTo>
                      <a:lnTo>
                        <a:pt x="2584" y="1203"/>
                      </a:lnTo>
                      <a:cubicBezTo>
                        <a:pt x="2358" y="1143"/>
                        <a:pt x="2286" y="846"/>
                        <a:pt x="2274" y="846"/>
                      </a:cubicBezTo>
                      <a:cubicBezTo>
                        <a:pt x="2262" y="786"/>
                        <a:pt x="2215" y="727"/>
                        <a:pt x="2143" y="727"/>
                      </a:cubicBezTo>
                      <a:cubicBezTo>
                        <a:pt x="2133" y="725"/>
                        <a:pt x="2122" y="724"/>
                        <a:pt x="2111" y="724"/>
                      </a:cubicBezTo>
                      <a:cubicBezTo>
                        <a:pt x="2057" y="724"/>
                        <a:pt x="1996" y="747"/>
                        <a:pt x="1977" y="786"/>
                      </a:cubicBezTo>
                      <a:cubicBezTo>
                        <a:pt x="1691" y="1203"/>
                        <a:pt x="1024" y="1203"/>
                        <a:pt x="1024" y="1203"/>
                      </a:cubicBezTo>
                      <a:lnTo>
                        <a:pt x="977" y="1203"/>
                      </a:lnTo>
                      <a:lnTo>
                        <a:pt x="977" y="1096"/>
                      </a:lnTo>
                      <a:cubicBezTo>
                        <a:pt x="977" y="667"/>
                        <a:pt x="1334" y="322"/>
                        <a:pt x="1751" y="322"/>
                      </a:cubicBezTo>
                      <a:close/>
                      <a:moveTo>
                        <a:pt x="2727" y="1667"/>
                      </a:moveTo>
                      <a:cubicBezTo>
                        <a:pt x="2763" y="1691"/>
                        <a:pt x="2763" y="1727"/>
                        <a:pt x="2763" y="1751"/>
                      </a:cubicBezTo>
                      <a:cubicBezTo>
                        <a:pt x="2763" y="1798"/>
                        <a:pt x="2751" y="1846"/>
                        <a:pt x="2703" y="1858"/>
                      </a:cubicBezTo>
                      <a:lnTo>
                        <a:pt x="2703" y="1667"/>
                      </a:lnTo>
                      <a:close/>
                      <a:moveTo>
                        <a:pt x="858" y="1667"/>
                      </a:moveTo>
                      <a:lnTo>
                        <a:pt x="858" y="1870"/>
                      </a:lnTo>
                      <a:cubicBezTo>
                        <a:pt x="822" y="1846"/>
                        <a:pt x="798" y="1810"/>
                        <a:pt x="798" y="1751"/>
                      </a:cubicBezTo>
                      <a:cubicBezTo>
                        <a:pt x="798" y="1727"/>
                        <a:pt x="810" y="1691"/>
                        <a:pt x="822" y="1667"/>
                      </a:cubicBezTo>
                      <a:close/>
                      <a:moveTo>
                        <a:pt x="2084" y="1203"/>
                      </a:moveTo>
                      <a:cubicBezTo>
                        <a:pt x="2143" y="1322"/>
                        <a:pt x="2239" y="1441"/>
                        <a:pt x="2393" y="1501"/>
                      </a:cubicBezTo>
                      <a:lnTo>
                        <a:pt x="2393" y="1977"/>
                      </a:lnTo>
                      <a:cubicBezTo>
                        <a:pt x="2393" y="2263"/>
                        <a:pt x="2155" y="2489"/>
                        <a:pt x="1858" y="2489"/>
                      </a:cubicBezTo>
                      <a:lnTo>
                        <a:pt x="1703" y="2489"/>
                      </a:lnTo>
                      <a:cubicBezTo>
                        <a:pt x="1405" y="2489"/>
                        <a:pt x="1191" y="2251"/>
                        <a:pt x="1191" y="1977"/>
                      </a:cubicBezTo>
                      <a:lnTo>
                        <a:pt x="1191" y="1548"/>
                      </a:lnTo>
                      <a:cubicBezTo>
                        <a:pt x="1393" y="1512"/>
                        <a:pt x="1786" y="1441"/>
                        <a:pt x="2084" y="1203"/>
                      </a:cubicBezTo>
                      <a:close/>
                      <a:moveTo>
                        <a:pt x="1965" y="2822"/>
                      </a:moveTo>
                      <a:lnTo>
                        <a:pt x="1965" y="2917"/>
                      </a:lnTo>
                      <a:lnTo>
                        <a:pt x="1786" y="3108"/>
                      </a:lnTo>
                      <a:lnTo>
                        <a:pt x="1596" y="2941"/>
                      </a:lnTo>
                      <a:lnTo>
                        <a:pt x="1596" y="2822"/>
                      </a:lnTo>
                      <a:close/>
                      <a:moveTo>
                        <a:pt x="1751" y="0"/>
                      </a:moveTo>
                      <a:cubicBezTo>
                        <a:pt x="1143" y="0"/>
                        <a:pt x="631" y="500"/>
                        <a:pt x="631" y="1108"/>
                      </a:cubicBezTo>
                      <a:lnTo>
                        <a:pt x="631" y="1405"/>
                      </a:lnTo>
                      <a:cubicBezTo>
                        <a:pt x="524" y="1501"/>
                        <a:pt x="453" y="1631"/>
                        <a:pt x="453" y="1762"/>
                      </a:cubicBezTo>
                      <a:cubicBezTo>
                        <a:pt x="453" y="2024"/>
                        <a:pt x="643" y="2215"/>
                        <a:pt x="893" y="2227"/>
                      </a:cubicBezTo>
                      <a:cubicBezTo>
                        <a:pt x="953" y="2441"/>
                        <a:pt x="1096" y="2596"/>
                        <a:pt x="1274" y="2703"/>
                      </a:cubicBezTo>
                      <a:lnTo>
                        <a:pt x="1274" y="2798"/>
                      </a:lnTo>
                      <a:lnTo>
                        <a:pt x="596" y="3060"/>
                      </a:lnTo>
                      <a:cubicBezTo>
                        <a:pt x="524" y="3096"/>
                        <a:pt x="0" y="3298"/>
                        <a:pt x="0" y="3965"/>
                      </a:cubicBezTo>
                      <a:lnTo>
                        <a:pt x="0" y="4560"/>
                      </a:lnTo>
                      <a:cubicBezTo>
                        <a:pt x="0" y="4656"/>
                        <a:pt x="72" y="4727"/>
                        <a:pt x="155" y="4727"/>
                      </a:cubicBezTo>
                      <a:lnTo>
                        <a:pt x="572" y="4727"/>
                      </a:lnTo>
                      <a:cubicBezTo>
                        <a:pt x="667" y="4727"/>
                        <a:pt x="738" y="4656"/>
                        <a:pt x="738" y="4560"/>
                      </a:cubicBezTo>
                      <a:cubicBezTo>
                        <a:pt x="738" y="4477"/>
                        <a:pt x="667" y="4406"/>
                        <a:pt x="572" y="4406"/>
                      </a:cubicBezTo>
                      <a:lnTo>
                        <a:pt x="322" y="4406"/>
                      </a:lnTo>
                      <a:lnTo>
                        <a:pt x="322" y="3965"/>
                      </a:lnTo>
                      <a:cubicBezTo>
                        <a:pt x="322" y="3513"/>
                        <a:pt x="679" y="3370"/>
                        <a:pt x="691" y="3370"/>
                      </a:cubicBezTo>
                      <a:lnTo>
                        <a:pt x="703" y="3370"/>
                      </a:lnTo>
                      <a:lnTo>
                        <a:pt x="1334" y="3132"/>
                      </a:lnTo>
                      <a:lnTo>
                        <a:pt x="1655" y="3465"/>
                      </a:lnTo>
                      <a:cubicBezTo>
                        <a:pt x="1691" y="3489"/>
                        <a:pt x="1739" y="3513"/>
                        <a:pt x="1774" y="3513"/>
                      </a:cubicBezTo>
                      <a:cubicBezTo>
                        <a:pt x="1822" y="3513"/>
                        <a:pt x="1870" y="3489"/>
                        <a:pt x="1893" y="3465"/>
                      </a:cubicBezTo>
                      <a:lnTo>
                        <a:pt x="2215" y="3132"/>
                      </a:lnTo>
                      <a:lnTo>
                        <a:pt x="2834" y="3394"/>
                      </a:lnTo>
                      <a:lnTo>
                        <a:pt x="2846" y="3394"/>
                      </a:lnTo>
                      <a:cubicBezTo>
                        <a:pt x="2870" y="3394"/>
                        <a:pt x="3227" y="3525"/>
                        <a:pt x="3227" y="3989"/>
                      </a:cubicBezTo>
                      <a:lnTo>
                        <a:pt x="3227" y="4418"/>
                      </a:lnTo>
                      <a:lnTo>
                        <a:pt x="1108" y="4418"/>
                      </a:lnTo>
                      <a:cubicBezTo>
                        <a:pt x="1024" y="4418"/>
                        <a:pt x="941" y="4489"/>
                        <a:pt x="941" y="4584"/>
                      </a:cubicBezTo>
                      <a:cubicBezTo>
                        <a:pt x="941" y="4668"/>
                        <a:pt x="1024" y="4739"/>
                        <a:pt x="1108" y="4739"/>
                      </a:cubicBezTo>
                      <a:lnTo>
                        <a:pt x="3382" y="4739"/>
                      </a:lnTo>
                      <a:cubicBezTo>
                        <a:pt x="3477" y="4739"/>
                        <a:pt x="3548" y="4668"/>
                        <a:pt x="3548" y="4584"/>
                      </a:cubicBezTo>
                      <a:lnTo>
                        <a:pt x="3548" y="3989"/>
                      </a:lnTo>
                      <a:cubicBezTo>
                        <a:pt x="3548" y="3298"/>
                        <a:pt x="3013" y="3084"/>
                        <a:pt x="2953" y="3060"/>
                      </a:cubicBezTo>
                      <a:lnTo>
                        <a:pt x="2298" y="2798"/>
                      </a:lnTo>
                      <a:lnTo>
                        <a:pt x="2298" y="2703"/>
                      </a:lnTo>
                      <a:cubicBezTo>
                        <a:pt x="2477" y="2596"/>
                        <a:pt x="2608" y="2441"/>
                        <a:pt x="2691" y="2227"/>
                      </a:cubicBezTo>
                      <a:cubicBezTo>
                        <a:pt x="2929" y="2215"/>
                        <a:pt x="3120" y="2001"/>
                        <a:pt x="3120" y="1762"/>
                      </a:cubicBezTo>
                      <a:cubicBezTo>
                        <a:pt x="3120" y="1620"/>
                        <a:pt x="3048" y="1489"/>
                        <a:pt x="2941" y="1405"/>
                      </a:cubicBezTo>
                      <a:lnTo>
                        <a:pt x="2941" y="1108"/>
                      </a:lnTo>
                      <a:cubicBezTo>
                        <a:pt x="2941" y="500"/>
                        <a:pt x="2429" y="0"/>
                        <a:pt x="18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01" name="Google Shape;201;p5"/>
                <p:cNvSpPr/>
                <p:nvPr/>
              </p:nvSpPr>
              <p:spPr>
                <a:xfrm>
                  <a:off x="4996720" y="3109421"/>
                  <a:ext cx="113338" cy="151244"/>
                </a:xfrm>
                <a:custGeom>
                  <a:rect b="b" l="l" r="r" t="t"/>
                  <a:pathLst>
                    <a:path extrusionOk="0" h="4752" w="3561">
                      <a:moveTo>
                        <a:pt x="1811" y="322"/>
                      </a:moveTo>
                      <a:cubicBezTo>
                        <a:pt x="2251" y="322"/>
                        <a:pt x="2585" y="679"/>
                        <a:pt x="2585" y="1096"/>
                      </a:cubicBezTo>
                      <a:lnTo>
                        <a:pt x="2585" y="1203"/>
                      </a:lnTo>
                      <a:lnTo>
                        <a:pt x="2573" y="1203"/>
                      </a:lnTo>
                      <a:cubicBezTo>
                        <a:pt x="2346" y="1144"/>
                        <a:pt x="2275" y="846"/>
                        <a:pt x="2263" y="846"/>
                      </a:cubicBezTo>
                      <a:cubicBezTo>
                        <a:pt x="2251" y="786"/>
                        <a:pt x="2204" y="727"/>
                        <a:pt x="2132" y="727"/>
                      </a:cubicBezTo>
                      <a:cubicBezTo>
                        <a:pt x="2124" y="725"/>
                        <a:pt x="2116" y="725"/>
                        <a:pt x="2107" y="725"/>
                      </a:cubicBezTo>
                      <a:cubicBezTo>
                        <a:pt x="2051" y="725"/>
                        <a:pt x="1986" y="756"/>
                        <a:pt x="1965" y="786"/>
                      </a:cubicBezTo>
                      <a:cubicBezTo>
                        <a:pt x="1692" y="1203"/>
                        <a:pt x="1037" y="1203"/>
                        <a:pt x="1025" y="1203"/>
                      </a:cubicBezTo>
                      <a:lnTo>
                        <a:pt x="965" y="1203"/>
                      </a:lnTo>
                      <a:lnTo>
                        <a:pt x="965" y="1096"/>
                      </a:lnTo>
                      <a:cubicBezTo>
                        <a:pt x="965" y="667"/>
                        <a:pt x="1322" y="322"/>
                        <a:pt x="1739" y="322"/>
                      </a:cubicBezTo>
                      <a:close/>
                      <a:moveTo>
                        <a:pt x="2751" y="1668"/>
                      </a:moveTo>
                      <a:cubicBezTo>
                        <a:pt x="2787" y="1703"/>
                        <a:pt x="2787" y="1727"/>
                        <a:pt x="2787" y="1763"/>
                      </a:cubicBezTo>
                      <a:cubicBezTo>
                        <a:pt x="2787" y="1798"/>
                        <a:pt x="2763" y="1846"/>
                        <a:pt x="2715" y="1858"/>
                      </a:cubicBezTo>
                      <a:lnTo>
                        <a:pt x="2715" y="1668"/>
                      </a:lnTo>
                      <a:close/>
                      <a:moveTo>
                        <a:pt x="858" y="1679"/>
                      </a:moveTo>
                      <a:lnTo>
                        <a:pt x="858" y="1894"/>
                      </a:lnTo>
                      <a:cubicBezTo>
                        <a:pt x="834" y="1858"/>
                        <a:pt x="799" y="1834"/>
                        <a:pt x="799" y="1775"/>
                      </a:cubicBezTo>
                      <a:cubicBezTo>
                        <a:pt x="799" y="1739"/>
                        <a:pt x="810" y="1715"/>
                        <a:pt x="834" y="1679"/>
                      </a:cubicBezTo>
                      <a:close/>
                      <a:moveTo>
                        <a:pt x="2096" y="1203"/>
                      </a:moveTo>
                      <a:cubicBezTo>
                        <a:pt x="2156" y="1322"/>
                        <a:pt x="2263" y="1441"/>
                        <a:pt x="2406" y="1501"/>
                      </a:cubicBezTo>
                      <a:lnTo>
                        <a:pt x="2406" y="1977"/>
                      </a:lnTo>
                      <a:cubicBezTo>
                        <a:pt x="2394" y="2263"/>
                        <a:pt x="2156" y="2501"/>
                        <a:pt x="1870" y="2501"/>
                      </a:cubicBezTo>
                      <a:lnTo>
                        <a:pt x="1727" y="2501"/>
                      </a:lnTo>
                      <a:cubicBezTo>
                        <a:pt x="1430" y="2501"/>
                        <a:pt x="1203" y="2263"/>
                        <a:pt x="1203" y="1977"/>
                      </a:cubicBezTo>
                      <a:lnTo>
                        <a:pt x="1203" y="1548"/>
                      </a:lnTo>
                      <a:cubicBezTo>
                        <a:pt x="1418" y="1525"/>
                        <a:pt x="1799" y="1441"/>
                        <a:pt x="2096" y="1203"/>
                      </a:cubicBezTo>
                      <a:close/>
                      <a:moveTo>
                        <a:pt x="1977" y="2834"/>
                      </a:moveTo>
                      <a:lnTo>
                        <a:pt x="1977" y="2918"/>
                      </a:lnTo>
                      <a:lnTo>
                        <a:pt x="1799" y="3108"/>
                      </a:lnTo>
                      <a:lnTo>
                        <a:pt x="1620" y="2941"/>
                      </a:lnTo>
                      <a:lnTo>
                        <a:pt x="1620" y="2834"/>
                      </a:lnTo>
                      <a:close/>
                      <a:moveTo>
                        <a:pt x="1751" y="1"/>
                      </a:moveTo>
                      <a:cubicBezTo>
                        <a:pt x="1144" y="1"/>
                        <a:pt x="632" y="501"/>
                        <a:pt x="632" y="1120"/>
                      </a:cubicBezTo>
                      <a:lnTo>
                        <a:pt x="632" y="1417"/>
                      </a:lnTo>
                      <a:cubicBezTo>
                        <a:pt x="537" y="1501"/>
                        <a:pt x="453" y="1644"/>
                        <a:pt x="453" y="1775"/>
                      </a:cubicBezTo>
                      <a:cubicBezTo>
                        <a:pt x="453" y="2025"/>
                        <a:pt x="656" y="2215"/>
                        <a:pt x="894" y="2239"/>
                      </a:cubicBezTo>
                      <a:cubicBezTo>
                        <a:pt x="953" y="2441"/>
                        <a:pt x="1096" y="2608"/>
                        <a:pt x="1275" y="2715"/>
                      </a:cubicBezTo>
                      <a:lnTo>
                        <a:pt x="1275" y="2799"/>
                      </a:lnTo>
                      <a:lnTo>
                        <a:pt x="596" y="3072"/>
                      </a:lnTo>
                      <a:cubicBezTo>
                        <a:pt x="537" y="3096"/>
                        <a:pt x="1" y="3311"/>
                        <a:pt x="1" y="3977"/>
                      </a:cubicBezTo>
                      <a:lnTo>
                        <a:pt x="1" y="4573"/>
                      </a:lnTo>
                      <a:cubicBezTo>
                        <a:pt x="1" y="4656"/>
                        <a:pt x="72" y="4739"/>
                        <a:pt x="156" y="4739"/>
                      </a:cubicBezTo>
                      <a:lnTo>
                        <a:pt x="572" y="4739"/>
                      </a:lnTo>
                      <a:cubicBezTo>
                        <a:pt x="668" y="4739"/>
                        <a:pt x="739" y="4656"/>
                        <a:pt x="739" y="4573"/>
                      </a:cubicBezTo>
                      <a:cubicBezTo>
                        <a:pt x="739" y="4477"/>
                        <a:pt x="668" y="4406"/>
                        <a:pt x="572" y="4406"/>
                      </a:cubicBezTo>
                      <a:lnTo>
                        <a:pt x="322" y="4406"/>
                      </a:lnTo>
                      <a:lnTo>
                        <a:pt x="322" y="3977"/>
                      </a:lnTo>
                      <a:cubicBezTo>
                        <a:pt x="322" y="3513"/>
                        <a:pt x="680" y="3382"/>
                        <a:pt x="691" y="3382"/>
                      </a:cubicBezTo>
                      <a:lnTo>
                        <a:pt x="715" y="3382"/>
                      </a:lnTo>
                      <a:lnTo>
                        <a:pt x="1334" y="3144"/>
                      </a:lnTo>
                      <a:lnTo>
                        <a:pt x="1668" y="3465"/>
                      </a:lnTo>
                      <a:cubicBezTo>
                        <a:pt x="1692" y="3501"/>
                        <a:pt x="1739" y="3513"/>
                        <a:pt x="1787" y="3513"/>
                      </a:cubicBezTo>
                      <a:cubicBezTo>
                        <a:pt x="1823" y="3513"/>
                        <a:pt x="1870" y="3501"/>
                        <a:pt x="1906" y="3465"/>
                      </a:cubicBezTo>
                      <a:lnTo>
                        <a:pt x="2215" y="3144"/>
                      </a:lnTo>
                      <a:lnTo>
                        <a:pt x="2835" y="3394"/>
                      </a:lnTo>
                      <a:lnTo>
                        <a:pt x="2858" y="3394"/>
                      </a:lnTo>
                      <a:cubicBezTo>
                        <a:pt x="2870" y="3394"/>
                        <a:pt x="3227" y="3525"/>
                        <a:pt x="3227" y="3989"/>
                      </a:cubicBezTo>
                      <a:lnTo>
                        <a:pt x="3227" y="4418"/>
                      </a:lnTo>
                      <a:lnTo>
                        <a:pt x="1108" y="4418"/>
                      </a:lnTo>
                      <a:cubicBezTo>
                        <a:pt x="1025" y="4418"/>
                        <a:pt x="953" y="4501"/>
                        <a:pt x="953" y="4585"/>
                      </a:cubicBezTo>
                      <a:cubicBezTo>
                        <a:pt x="953" y="4680"/>
                        <a:pt x="1025" y="4751"/>
                        <a:pt x="1108" y="4751"/>
                      </a:cubicBezTo>
                      <a:lnTo>
                        <a:pt x="3394" y="4751"/>
                      </a:lnTo>
                      <a:cubicBezTo>
                        <a:pt x="3477" y="4751"/>
                        <a:pt x="3549" y="4680"/>
                        <a:pt x="3549" y="4585"/>
                      </a:cubicBezTo>
                      <a:lnTo>
                        <a:pt x="3549" y="3989"/>
                      </a:lnTo>
                      <a:cubicBezTo>
                        <a:pt x="3561" y="3311"/>
                        <a:pt x="3037" y="3096"/>
                        <a:pt x="2966" y="3072"/>
                      </a:cubicBezTo>
                      <a:lnTo>
                        <a:pt x="2311" y="2799"/>
                      </a:lnTo>
                      <a:lnTo>
                        <a:pt x="2311" y="2715"/>
                      </a:lnTo>
                      <a:cubicBezTo>
                        <a:pt x="2489" y="2608"/>
                        <a:pt x="2620" y="2441"/>
                        <a:pt x="2692" y="2239"/>
                      </a:cubicBezTo>
                      <a:cubicBezTo>
                        <a:pt x="2930" y="2215"/>
                        <a:pt x="3120" y="2013"/>
                        <a:pt x="3120" y="1775"/>
                      </a:cubicBezTo>
                      <a:cubicBezTo>
                        <a:pt x="3120" y="1620"/>
                        <a:pt x="3049" y="1489"/>
                        <a:pt x="2942" y="1417"/>
                      </a:cubicBezTo>
                      <a:lnTo>
                        <a:pt x="2942" y="1120"/>
                      </a:lnTo>
                      <a:cubicBezTo>
                        <a:pt x="2942" y="501"/>
                        <a:pt x="2442" y="1"/>
                        <a:pt x="18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grpSp>
          <p:nvGrpSpPr>
            <p:cNvPr id="202" name="Google Shape;202;p5"/>
            <p:cNvGrpSpPr/>
            <p:nvPr/>
          </p:nvGrpSpPr>
          <p:grpSpPr>
            <a:xfrm>
              <a:off x="7859584" y="3854518"/>
              <a:ext cx="3178431" cy="2196347"/>
              <a:chOff x="7500980" y="3795507"/>
              <a:chExt cx="3178431" cy="2196347"/>
            </a:xfrm>
          </p:grpSpPr>
          <p:grpSp>
            <p:nvGrpSpPr>
              <p:cNvPr id="203" name="Google Shape;203;p5"/>
              <p:cNvGrpSpPr/>
              <p:nvPr/>
            </p:nvGrpSpPr>
            <p:grpSpPr>
              <a:xfrm>
                <a:off x="7500980" y="3795507"/>
                <a:ext cx="3178431" cy="2196347"/>
                <a:chOff x="5566547" y="1426935"/>
                <a:chExt cx="3178431" cy="2196347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7407737" y="1426935"/>
                  <a:ext cx="251118" cy="143007"/>
                </a:xfrm>
                <a:custGeom>
                  <a:rect b="b" l="l" r="r" t="t"/>
                  <a:pathLst>
                    <a:path extrusionOk="0" h="4716" w="5371">
                      <a:moveTo>
                        <a:pt x="953" y="0"/>
                      </a:moveTo>
                      <a:lnTo>
                        <a:pt x="1" y="4715"/>
                      </a:lnTo>
                      <a:lnTo>
                        <a:pt x="5371" y="4715"/>
                      </a:lnTo>
                      <a:lnTo>
                        <a:pt x="953" y="0"/>
                      </a:lnTo>
                      <a:close/>
                    </a:path>
                  </a:pathLst>
                </a:custGeom>
                <a:solidFill>
                  <a:srgbClr val="38A1C5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05" name="Google Shape;205;p5"/>
                <p:cNvSpPr/>
                <p:nvPr/>
              </p:nvSpPr>
              <p:spPr>
                <a:xfrm>
                  <a:off x="5566547" y="2077760"/>
                  <a:ext cx="267809" cy="189919"/>
                </a:xfrm>
                <a:custGeom>
                  <a:rect b="b" l="l" r="r" t="t"/>
                  <a:pathLst>
                    <a:path extrusionOk="0" h="6263" w="5728">
                      <a:moveTo>
                        <a:pt x="5394" y="0"/>
                      </a:moveTo>
                      <a:lnTo>
                        <a:pt x="0" y="834"/>
                      </a:lnTo>
                      <a:lnTo>
                        <a:pt x="5727" y="6263"/>
                      </a:lnTo>
                      <a:lnTo>
                        <a:pt x="5727" y="6263"/>
                      </a:lnTo>
                      <a:lnTo>
                        <a:pt x="5394" y="0"/>
                      </a:lnTo>
                      <a:close/>
                    </a:path>
                  </a:pathLst>
                </a:custGeom>
                <a:solidFill>
                  <a:srgbClr val="38A1C5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06" name="Google Shape;206;p5"/>
                <p:cNvSpPr/>
                <p:nvPr/>
              </p:nvSpPr>
              <p:spPr>
                <a:xfrm>
                  <a:off x="6578441" y="3425215"/>
                  <a:ext cx="236237" cy="198042"/>
                </a:xfrm>
                <a:custGeom>
                  <a:rect b="b" l="l" r="r" t="t"/>
                  <a:pathLst>
                    <a:path extrusionOk="0" h="5740" w="6085">
                      <a:moveTo>
                        <a:pt x="6084" y="1"/>
                      </a:moveTo>
                      <a:lnTo>
                        <a:pt x="0" y="703"/>
                      </a:lnTo>
                      <a:lnTo>
                        <a:pt x="4798" y="5739"/>
                      </a:lnTo>
                      <a:lnTo>
                        <a:pt x="6084" y="1"/>
                      </a:lnTo>
                      <a:close/>
                    </a:path>
                  </a:pathLst>
                </a:custGeom>
                <a:solidFill>
                  <a:srgbClr val="38A1C5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07" name="Google Shape;207;p5"/>
                <p:cNvSpPr/>
                <p:nvPr/>
              </p:nvSpPr>
              <p:spPr>
                <a:xfrm>
                  <a:off x="7665517" y="3425215"/>
                  <a:ext cx="236237" cy="198042"/>
                </a:xfrm>
                <a:custGeom>
                  <a:rect b="b" l="l" r="r" t="t"/>
                  <a:pathLst>
                    <a:path extrusionOk="0" h="5740" w="6085">
                      <a:moveTo>
                        <a:pt x="1" y="1"/>
                      </a:moveTo>
                      <a:lnTo>
                        <a:pt x="1287" y="5739"/>
                      </a:lnTo>
                      <a:lnTo>
                        <a:pt x="6085" y="70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8A1C5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grpSp>
              <p:nvGrpSpPr>
                <p:cNvPr id="208" name="Google Shape;208;p5"/>
                <p:cNvGrpSpPr/>
                <p:nvPr/>
              </p:nvGrpSpPr>
              <p:grpSpPr>
                <a:xfrm>
                  <a:off x="5735221" y="1520259"/>
                  <a:ext cx="3009757" cy="1956957"/>
                  <a:chOff x="560090" y="1958514"/>
                  <a:chExt cx="1491477" cy="2633274"/>
                </a:xfrm>
              </p:grpSpPr>
              <p:sp>
                <p:nvSpPr>
                  <p:cNvPr id="209" name="Google Shape;209;p5"/>
                  <p:cNvSpPr/>
                  <p:nvPr/>
                </p:nvSpPr>
                <p:spPr>
                  <a:xfrm>
                    <a:off x="560090" y="1958514"/>
                    <a:ext cx="1491477" cy="2633274"/>
                  </a:xfrm>
                  <a:custGeom>
                    <a:rect b="b" l="l" r="r" t="t"/>
                    <a:pathLst>
                      <a:path extrusionOk="0" h="84285" w="52305">
                        <a:moveTo>
                          <a:pt x="0" y="0"/>
                        </a:moveTo>
                        <a:lnTo>
                          <a:pt x="0" y="84284"/>
                        </a:lnTo>
                        <a:lnTo>
                          <a:pt x="52304" y="84284"/>
                        </a:lnTo>
                        <a:lnTo>
                          <a:pt x="52304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cap="flat" cmpd="sng" w="28575">
                    <a:solidFill>
                      <a:srgbClr val="38A1C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182875" spcFirstLastPara="1" rIns="18287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chemeClr val="lt1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210" name="Google Shape;210;p5"/>
                  <p:cNvSpPr txBox="1"/>
                  <p:nvPr/>
                </p:nvSpPr>
                <p:spPr>
                  <a:xfrm>
                    <a:off x="625402" y="2719403"/>
                    <a:ext cx="1361036" cy="11917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US" sz="1467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Inspire satellite EO skills and capacity development for the next generation</a:t>
                    </a:r>
                    <a:endParaRPr/>
                  </a:p>
                </p:txBody>
              </p:sp>
            </p:grpSp>
            <p:sp>
              <p:nvSpPr>
                <p:cNvPr id="211" name="Google Shape;211;p5"/>
                <p:cNvSpPr/>
                <p:nvPr/>
              </p:nvSpPr>
              <p:spPr>
                <a:xfrm>
                  <a:off x="6764700" y="2975022"/>
                  <a:ext cx="950849" cy="648260"/>
                </a:xfrm>
                <a:custGeom>
                  <a:rect b="b" l="l" r="r" t="t"/>
                  <a:pathLst>
                    <a:path extrusionOk="0" h="18789" w="24492">
                      <a:moveTo>
                        <a:pt x="4489" y="0"/>
                      </a:moveTo>
                      <a:cubicBezTo>
                        <a:pt x="2013" y="0"/>
                        <a:pt x="0" y="2012"/>
                        <a:pt x="0" y="4489"/>
                      </a:cubicBezTo>
                      <a:lnTo>
                        <a:pt x="0" y="18788"/>
                      </a:lnTo>
                      <a:lnTo>
                        <a:pt x="24492" y="18788"/>
                      </a:lnTo>
                      <a:lnTo>
                        <a:pt x="24492" y="4489"/>
                      </a:lnTo>
                      <a:cubicBezTo>
                        <a:pt x="24492" y="2012"/>
                        <a:pt x="22491" y="0"/>
                        <a:pt x="20015" y="0"/>
                      </a:cubicBezTo>
                      <a:close/>
                    </a:path>
                  </a:pathLst>
                </a:custGeom>
                <a:solidFill>
                  <a:srgbClr val="38A1C5"/>
                </a:solidFill>
                <a:ln>
                  <a:noFill/>
                </a:ln>
                <a:effectLst>
                  <a:outerShdw blurRad="50800" rotWithShape="0" dir="162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12" name="Google Shape;212;p5"/>
                <p:cNvSpPr/>
                <p:nvPr/>
              </p:nvSpPr>
              <p:spPr>
                <a:xfrm>
                  <a:off x="5566547" y="1426957"/>
                  <a:ext cx="1888266" cy="679861"/>
                </a:xfrm>
                <a:custGeom>
                  <a:rect b="b" l="l" r="r" t="t"/>
                  <a:pathLst>
                    <a:path extrusionOk="0" h="22420" w="40387">
                      <a:moveTo>
                        <a:pt x="0" y="0"/>
                      </a:moveTo>
                      <a:lnTo>
                        <a:pt x="0" y="22420"/>
                      </a:lnTo>
                      <a:lnTo>
                        <a:pt x="35898" y="22420"/>
                      </a:lnTo>
                      <a:cubicBezTo>
                        <a:pt x="38374" y="22420"/>
                        <a:pt x="40386" y="20407"/>
                        <a:pt x="40386" y="17931"/>
                      </a:cubicBezTo>
                      <a:lnTo>
                        <a:pt x="40386" y="0"/>
                      </a:lnTo>
                      <a:close/>
                    </a:path>
                  </a:pathLst>
                </a:custGeom>
                <a:solidFill>
                  <a:srgbClr val="38A1C5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600" u="none" cap="none" strike="noStrike">
                      <a:solidFill>
                        <a:srgbClr val="FFFFFF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OBJECTIVE #4</a:t>
                  </a:r>
                  <a:endParaRPr b="1" i="0" sz="16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213" name="Google Shape;213;p5"/>
              <p:cNvGrpSpPr/>
              <p:nvPr/>
            </p:nvGrpSpPr>
            <p:grpSpPr>
              <a:xfrm>
                <a:off x="8935820" y="5413772"/>
                <a:ext cx="477925" cy="456296"/>
                <a:chOff x="4886264" y="3366174"/>
                <a:chExt cx="350549" cy="350198"/>
              </a:xfrm>
            </p:grpSpPr>
            <p:sp>
              <p:nvSpPr>
                <p:cNvPr id="214" name="Google Shape;214;p5"/>
                <p:cNvSpPr/>
                <p:nvPr/>
              </p:nvSpPr>
              <p:spPr>
                <a:xfrm>
                  <a:off x="4946132" y="3426614"/>
                  <a:ext cx="230431" cy="289758"/>
                </a:xfrm>
                <a:custGeom>
                  <a:rect b="b" l="l" r="r" t="t"/>
                  <a:pathLst>
                    <a:path extrusionOk="0" h="9104" w="7240">
                      <a:moveTo>
                        <a:pt x="3811" y="3793"/>
                      </a:moveTo>
                      <a:cubicBezTo>
                        <a:pt x="4001" y="3793"/>
                        <a:pt x="4168" y="3948"/>
                        <a:pt x="4168" y="4150"/>
                      </a:cubicBezTo>
                      <a:lnTo>
                        <a:pt x="4168" y="4484"/>
                      </a:lnTo>
                      <a:cubicBezTo>
                        <a:pt x="4156" y="4769"/>
                        <a:pt x="3930" y="5007"/>
                        <a:pt x="3632" y="5007"/>
                      </a:cubicBezTo>
                      <a:cubicBezTo>
                        <a:pt x="3334" y="5007"/>
                        <a:pt x="3108" y="4769"/>
                        <a:pt x="3108" y="4484"/>
                      </a:cubicBezTo>
                      <a:lnTo>
                        <a:pt x="3108" y="4150"/>
                      </a:lnTo>
                      <a:cubicBezTo>
                        <a:pt x="3108" y="3948"/>
                        <a:pt x="3263" y="3793"/>
                        <a:pt x="3465" y="3793"/>
                      </a:cubicBezTo>
                      <a:close/>
                      <a:moveTo>
                        <a:pt x="3787" y="5341"/>
                      </a:moveTo>
                      <a:lnTo>
                        <a:pt x="3787" y="5412"/>
                      </a:lnTo>
                      <a:cubicBezTo>
                        <a:pt x="3811" y="5472"/>
                        <a:pt x="3822" y="5531"/>
                        <a:pt x="3846" y="5579"/>
                      </a:cubicBezTo>
                      <a:lnTo>
                        <a:pt x="3632" y="5793"/>
                      </a:lnTo>
                      <a:lnTo>
                        <a:pt x="3596" y="5793"/>
                      </a:lnTo>
                      <a:lnTo>
                        <a:pt x="3370" y="5579"/>
                      </a:lnTo>
                      <a:cubicBezTo>
                        <a:pt x="3406" y="5531"/>
                        <a:pt x="3418" y="5472"/>
                        <a:pt x="3418" y="5412"/>
                      </a:cubicBezTo>
                      <a:lnTo>
                        <a:pt x="3418" y="5341"/>
                      </a:lnTo>
                      <a:close/>
                      <a:moveTo>
                        <a:pt x="3630" y="314"/>
                      </a:moveTo>
                      <a:cubicBezTo>
                        <a:pt x="4485" y="314"/>
                        <a:pt x="5309" y="622"/>
                        <a:pt x="5930" y="1209"/>
                      </a:cubicBezTo>
                      <a:cubicBezTo>
                        <a:pt x="6585" y="1840"/>
                        <a:pt x="6954" y="2686"/>
                        <a:pt x="6954" y="3591"/>
                      </a:cubicBezTo>
                      <a:cubicBezTo>
                        <a:pt x="6918" y="4293"/>
                        <a:pt x="6704" y="4936"/>
                        <a:pt x="6323" y="5484"/>
                      </a:cubicBezTo>
                      <a:cubicBezTo>
                        <a:pt x="5942" y="6020"/>
                        <a:pt x="5430" y="6436"/>
                        <a:pt x="4823" y="6674"/>
                      </a:cubicBezTo>
                      <a:cubicBezTo>
                        <a:pt x="4620" y="6746"/>
                        <a:pt x="4501" y="6948"/>
                        <a:pt x="4501" y="7151"/>
                      </a:cubicBezTo>
                      <a:lnTo>
                        <a:pt x="4501" y="7603"/>
                      </a:lnTo>
                      <a:cubicBezTo>
                        <a:pt x="4501" y="7674"/>
                        <a:pt x="4489" y="7734"/>
                        <a:pt x="4442" y="7794"/>
                      </a:cubicBezTo>
                      <a:lnTo>
                        <a:pt x="4287" y="8044"/>
                      </a:lnTo>
                      <a:cubicBezTo>
                        <a:pt x="4263" y="8055"/>
                        <a:pt x="4251" y="8091"/>
                        <a:pt x="4251" y="8103"/>
                      </a:cubicBezTo>
                      <a:lnTo>
                        <a:pt x="3037" y="8103"/>
                      </a:lnTo>
                      <a:cubicBezTo>
                        <a:pt x="3013" y="8091"/>
                        <a:pt x="3013" y="8055"/>
                        <a:pt x="3001" y="8044"/>
                      </a:cubicBezTo>
                      <a:lnTo>
                        <a:pt x="2834" y="7794"/>
                      </a:lnTo>
                      <a:cubicBezTo>
                        <a:pt x="2799" y="7734"/>
                        <a:pt x="2775" y="7663"/>
                        <a:pt x="2775" y="7603"/>
                      </a:cubicBezTo>
                      <a:lnTo>
                        <a:pt x="2775" y="6067"/>
                      </a:lnTo>
                      <a:cubicBezTo>
                        <a:pt x="2775" y="5996"/>
                        <a:pt x="2822" y="5936"/>
                        <a:pt x="2882" y="5900"/>
                      </a:cubicBezTo>
                      <a:lnTo>
                        <a:pt x="3168" y="5769"/>
                      </a:lnTo>
                      <a:lnTo>
                        <a:pt x="3418" y="6020"/>
                      </a:lnTo>
                      <a:cubicBezTo>
                        <a:pt x="3477" y="6079"/>
                        <a:pt x="3572" y="6127"/>
                        <a:pt x="3656" y="6127"/>
                      </a:cubicBezTo>
                      <a:cubicBezTo>
                        <a:pt x="3751" y="6127"/>
                        <a:pt x="3834" y="6091"/>
                        <a:pt x="3894" y="6020"/>
                      </a:cubicBezTo>
                      <a:lnTo>
                        <a:pt x="4144" y="5769"/>
                      </a:lnTo>
                      <a:lnTo>
                        <a:pt x="4430" y="5900"/>
                      </a:lnTo>
                      <a:cubicBezTo>
                        <a:pt x="4489" y="5936"/>
                        <a:pt x="4537" y="5996"/>
                        <a:pt x="4537" y="6067"/>
                      </a:cubicBezTo>
                      <a:lnTo>
                        <a:pt x="4537" y="6198"/>
                      </a:lnTo>
                      <a:cubicBezTo>
                        <a:pt x="4537" y="6293"/>
                        <a:pt x="4608" y="6365"/>
                        <a:pt x="4704" y="6365"/>
                      </a:cubicBezTo>
                      <a:cubicBezTo>
                        <a:pt x="4787" y="6365"/>
                        <a:pt x="4858" y="6293"/>
                        <a:pt x="4858" y="6198"/>
                      </a:cubicBezTo>
                      <a:lnTo>
                        <a:pt x="4858" y="6067"/>
                      </a:lnTo>
                      <a:cubicBezTo>
                        <a:pt x="4858" y="5877"/>
                        <a:pt x="4751" y="5698"/>
                        <a:pt x="4573" y="5615"/>
                      </a:cubicBezTo>
                      <a:lnTo>
                        <a:pt x="4180" y="5412"/>
                      </a:lnTo>
                      <a:lnTo>
                        <a:pt x="4180" y="5400"/>
                      </a:lnTo>
                      <a:lnTo>
                        <a:pt x="4180" y="5162"/>
                      </a:lnTo>
                      <a:cubicBezTo>
                        <a:pt x="4382" y="5007"/>
                        <a:pt x="4513" y="4757"/>
                        <a:pt x="4513" y="4472"/>
                      </a:cubicBezTo>
                      <a:lnTo>
                        <a:pt x="4513" y="4126"/>
                      </a:lnTo>
                      <a:cubicBezTo>
                        <a:pt x="4513" y="3757"/>
                        <a:pt x="4215" y="3448"/>
                        <a:pt x="3834" y="3448"/>
                      </a:cubicBezTo>
                      <a:lnTo>
                        <a:pt x="3489" y="3448"/>
                      </a:lnTo>
                      <a:cubicBezTo>
                        <a:pt x="3120" y="3448"/>
                        <a:pt x="2810" y="3745"/>
                        <a:pt x="2810" y="4126"/>
                      </a:cubicBezTo>
                      <a:lnTo>
                        <a:pt x="2810" y="4472"/>
                      </a:lnTo>
                      <a:cubicBezTo>
                        <a:pt x="2810" y="4757"/>
                        <a:pt x="2941" y="5007"/>
                        <a:pt x="3156" y="5162"/>
                      </a:cubicBezTo>
                      <a:lnTo>
                        <a:pt x="3156" y="5400"/>
                      </a:lnTo>
                      <a:lnTo>
                        <a:pt x="3156" y="5412"/>
                      </a:lnTo>
                      <a:lnTo>
                        <a:pt x="2751" y="5615"/>
                      </a:lnTo>
                      <a:cubicBezTo>
                        <a:pt x="2572" y="5710"/>
                        <a:pt x="2465" y="5877"/>
                        <a:pt x="2465" y="6067"/>
                      </a:cubicBezTo>
                      <a:lnTo>
                        <a:pt x="2465" y="6674"/>
                      </a:lnTo>
                      <a:cubicBezTo>
                        <a:pt x="1882" y="6448"/>
                        <a:pt x="1382" y="6055"/>
                        <a:pt x="1001" y="5543"/>
                      </a:cubicBezTo>
                      <a:cubicBezTo>
                        <a:pt x="572" y="4960"/>
                        <a:pt x="370" y="4269"/>
                        <a:pt x="382" y="3531"/>
                      </a:cubicBezTo>
                      <a:cubicBezTo>
                        <a:pt x="393" y="2721"/>
                        <a:pt x="727" y="1924"/>
                        <a:pt x="1322" y="1317"/>
                      </a:cubicBezTo>
                      <a:cubicBezTo>
                        <a:pt x="1894" y="709"/>
                        <a:pt x="2668" y="364"/>
                        <a:pt x="3489" y="316"/>
                      </a:cubicBezTo>
                      <a:cubicBezTo>
                        <a:pt x="3536" y="315"/>
                        <a:pt x="3583" y="314"/>
                        <a:pt x="3630" y="314"/>
                      </a:cubicBezTo>
                      <a:close/>
                      <a:moveTo>
                        <a:pt x="4156" y="8436"/>
                      </a:moveTo>
                      <a:lnTo>
                        <a:pt x="4156" y="8794"/>
                      </a:lnTo>
                      <a:lnTo>
                        <a:pt x="3120" y="8806"/>
                      </a:lnTo>
                      <a:cubicBezTo>
                        <a:pt x="3120" y="8806"/>
                        <a:pt x="3108" y="8806"/>
                        <a:pt x="3108" y="8794"/>
                      </a:cubicBezTo>
                      <a:lnTo>
                        <a:pt x="3108" y="8436"/>
                      </a:lnTo>
                      <a:close/>
                      <a:moveTo>
                        <a:pt x="3645" y="0"/>
                      </a:moveTo>
                      <a:cubicBezTo>
                        <a:pt x="3573" y="0"/>
                        <a:pt x="3501" y="3"/>
                        <a:pt x="3430" y="7"/>
                      </a:cubicBezTo>
                      <a:cubicBezTo>
                        <a:pt x="2525" y="54"/>
                        <a:pt x="1679" y="435"/>
                        <a:pt x="1036" y="1114"/>
                      </a:cubicBezTo>
                      <a:cubicBezTo>
                        <a:pt x="393" y="1769"/>
                        <a:pt x="36" y="2626"/>
                        <a:pt x="12" y="3531"/>
                      </a:cubicBezTo>
                      <a:cubicBezTo>
                        <a:pt x="1" y="4341"/>
                        <a:pt x="239" y="5103"/>
                        <a:pt x="715" y="5734"/>
                      </a:cubicBezTo>
                      <a:cubicBezTo>
                        <a:pt x="1144" y="6317"/>
                        <a:pt x="1751" y="6782"/>
                        <a:pt x="2441" y="7020"/>
                      </a:cubicBezTo>
                      <a:lnTo>
                        <a:pt x="2441" y="7591"/>
                      </a:lnTo>
                      <a:cubicBezTo>
                        <a:pt x="2441" y="7734"/>
                        <a:pt x="2477" y="7865"/>
                        <a:pt x="2560" y="7972"/>
                      </a:cubicBezTo>
                      <a:lnTo>
                        <a:pt x="2715" y="8222"/>
                      </a:lnTo>
                      <a:cubicBezTo>
                        <a:pt x="2763" y="8282"/>
                        <a:pt x="2775" y="8353"/>
                        <a:pt x="2775" y="8413"/>
                      </a:cubicBezTo>
                      <a:lnTo>
                        <a:pt x="2775" y="8770"/>
                      </a:lnTo>
                      <a:cubicBezTo>
                        <a:pt x="2775" y="8948"/>
                        <a:pt x="2929" y="9103"/>
                        <a:pt x="3108" y="9103"/>
                      </a:cubicBezTo>
                      <a:lnTo>
                        <a:pt x="4144" y="9103"/>
                      </a:lnTo>
                      <a:cubicBezTo>
                        <a:pt x="4323" y="9103"/>
                        <a:pt x="4477" y="8948"/>
                        <a:pt x="4477" y="8770"/>
                      </a:cubicBezTo>
                      <a:lnTo>
                        <a:pt x="4477" y="8413"/>
                      </a:lnTo>
                      <a:cubicBezTo>
                        <a:pt x="4477" y="8341"/>
                        <a:pt x="4489" y="8282"/>
                        <a:pt x="4537" y="8222"/>
                      </a:cubicBezTo>
                      <a:lnTo>
                        <a:pt x="4704" y="7972"/>
                      </a:lnTo>
                      <a:cubicBezTo>
                        <a:pt x="4775" y="7853"/>
                        <a:pt x="4823" y="7734"/>
                        <a:pt x="4823" y="7591"/>
                      </a:cubicBezTo>
                      <a:lnTo>
                        <a:pt x="4823" y="7151"/>
                      </a:lnTo>
                      <a:cubicBezTo>
                        <a:pt x="4823" y="7079"/>
                        <a:pt x="4858" y="6996"/>
                        <a:pt x="4942" y="6984"/>
                      </a:cubicBezTo>
                      <a:cubicBezTo>
                        <a:pt x="5608" y="6722"/>
                        <a:pt x="6168" y="6270"/>
                        <a:pt x="6585" y="5674"/>
                      </a:cubicBezTo>
                      <a:cubicBezTo>
                        <a:pt x="7001" y="5067"/>
                        <a:pt x="7228" y="4353"/>
                        <a:pt x="7228" y="3626"/>
                      </a:cubicBezTo>
                      <a:cubicBezTo>
                        <a:pt x="7240" y="2614"/>
                        <a:pt x="6835" y="1686"/>
                        <a:pt x="6108" y="995"/>
                      </a:cubicBezTo>
                      <a:cubicBezTo>
                        <a:pt x="5434" y="354"/>
                        <a:pt x="4566" y="0"/>
                        <a:pt x="36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15" name="Google Shape;215;p5"/>
                <p:cNvSpPr/>
                <p:nvPr/>
              </p:nvSpPr>
              <p:spPr>
                <a:xfrm>
                  <a:off x="4886264" y="3536706"/>
                  <a:ext cx="48919" cy="10662"/>
                </a:xfrm>
                <a:custGeom>
                  <a:rect b="b" l="l" r="r" t="t"/>
                  <a:pathLst>
                    <a:path extrusionOk="0" h="335" w="1537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51"/>
                        <a:pt x="72" y="334"/>
                        <a:pt x="167" y="334"/>
                      </a:cubicBezTo>
                      <a:lnTo>
                        <a:pt x="1370" y="334"/>
                      </a:lnTo>
                      <a:cubicBezTo>
                        <a:pt x="1465" y="334"/>
                        <a:pt x="1536" y="251"/>
                        <a:pt x="1536" y="167"/>
                      </a:cubicBezTo>
                      <a:cubicBezTo>
                        <a:pt x="1536" y="60"/>
                        <a:pt x="1465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16" name="Google Shape;216;p5"/>
                <p:cNvSpPr/>
                <p:nvPr/>
              </p:nvSpPr>
              <p:spPr>
                <a:xfrm>
                  <a:off x="5187894" y="3536706"/>
                  <a:ext cx="48919" cy="10662"/>
                </a:xfrm>
                <a:custGeom>
                  <a:rect b="b" l="l" r="r" t="t"/>
                  <a:pathLst>
                    <a:path extrusionOk="0" h="335" w="1537">
                      <a:moveTo>
                        <a:pt x="167" y="1"/>
                      </a:moveTo>
                      <a:cubicBezTo>
                        <a:pt x="84" y="1"/>
                        <a:pt x="1" y="72"/>
                        <a:pt x="1" y="167"/>
                      </a:cubicBezTo>
                      <a:cubicBezTo>
                        <a:pt x="1" y="251"/>
                        <a:pt x="84" y="334"/>
                        <a:pt x="167" y="334"/>
                      </a:cubicBezTo>
                      <a:lnTo>
                        <a:pt x="1370" y="334"/>
                      </a:lnTo>
                      <a:cubicBezTo>
                        <a:pt x="1465" y="334"/>
                        <a:pt x="1537" y="251"/>
                        <a:pt x="1537" y="167"/>
                      </a:cubicBezTo>
                      <a:cubicBezTo>
                        <a:pt x="1537" y="60"/>
                        <a:pt x="1465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17" name="Google Shape;217;p5"/>
                <p:cNvSpPr/>
                <p:nvPr/>
              </p:nvSpPr>
              <p:spPr>
                <a:xfrm>
                  <a:off x="5056414" y="3366174"/>
                  <a:ext cx="10248" cy="48919"/>
                </a:xfrm>
                <a:custGeom>
                  <a:rect b="b" l="l" r="r" t="t"/>
                  <a:pathLst>
                    <a:path extrusionOk="0" h="1537" w="322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8"/>
                      </a:cubicBezTo>
                      <a:lnTo>
                        <a:pt x="0" y="1370"/>
                      </a:lnTo>
                      <a:cubicBezTo>
                        <a:pt x="0" y="1465"/>
                        <a:pt x="72" y="1537"/>
                        <a:pt x="167" y="1537"/>
                      </a:cubicBezTo>
                      <a:cubicBezTo>
                        <a:pt x="250" y="1537"/>
                        <a:pt x="322" y="1465"/>
                        <a:pt x="322" y="1370"/>
                      </a:cubicBezTo>
                      <a:lnTo>
                        <a:pt x="322" y="168"/>
                      </a:lnTo>
                      <a:cubicBezTo>
                        <a:pt x="322" y="72"/>
                        <a:pt x="250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18" name="Google Shape;218;p5"/>
                <p:cNvSpPr/>
                <p:nvPr/>
              </p:nvSpPr>
              <p:spPr>
                <a:xfrm>
                  <a:off x="4978723" y="3650744"/>
                  <a:ext cx="22757" cy="29249"/>
                </a:xfrm>
                <a:custGeom>
                  <a:rect b="b" l="l" r="r" t="t"/>
                  <a:pathLst>
                    <a:path extrusionOk="0" h="919" w="715">
                      <a:moveTo>
                        <a:pt x="525" y="1"/>
                      </a:moveTo>
                      <a:cubicBezTo>
                        <a:pt x="470" y="1"/>
                        <a:pt x="413" y="30"/>
                        <a:pt x="381" y="85"/>
                      </a:cubicBezTo>
                      <a:lnTo>
                        <a:pt x="48" y="680"/>
                      </a:lnTo>
                      <a:cubicBezTo>
                        <a:pt x="0" y="752"/>
                        <a:pt x="24" y="859"/>
                        <a:pt x="108" y="894"/>
                      </a:cubicBezTo>
                      <a:cubicBezTo>
                        <a:pt x="131" y="918"/>
                        <a:pt x="167" y="918"/>
                        <a:pt x="179" y="918"/>
                      </a:cubicBezTo>
                      <a:cubicBezTo>
                        <a:pt x="239" y="918"/>
                        <a:pt x="286" y="883"/>
                        <a:pt x="310" y="835"/>
                      </a:cubicBezTo>
                      <a:lnTo>
                        <a:pt x="655" y="240"/>
                      </a:lnTo>
                      <a:cubicBezTo>
                        <a:pt x="715" y="156"/>
                        <a:pt x="703" y="61"/>
                        <a:pt x="608" y="25"/>
                      </a:cubicBezTo>
                      <a:cubicBezTo>
                        <a:pt x="583" y="9"/>
                        <a:pt x="554" y="1"/>
                        <a:pt x="5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19" name="Google Shape;219;p5"/>
                <p:cNvSpPr/>
                <p:nvPr/>
              </p:nvSpPr>
              <p:spPr>
                <a:xfrm>
                  <a:off x="5121597" y="3403380"/>
                  <a:ext cx="22757" cy="29154"/>
                </a:xfrm>
                <a:custGeom>
                  <a:rect b="b" l="l" r="r" t="t"/>
                  <a:pathLst>
                    <a:path extrusionOk="0" h="916" w="715">
                      <a:moveTo>
                        <a:pt x="537" y="1"/>
                      </a:moveTo>
                      <a:cubicBezTo>
                        <a:pt x="476" y="1"/>
                        <a:pt x="418" y="33"/>
                        <a:pt x="393" y="82"/>
                      </a:cubicBezTo>
                      <a:lnTo>
                        <a:pt x="48" y="677"/>
                      </a:lnTo>
                      <a:cubicBezTo>
                        <a:pt x="0" y="749"/>
                        <a:pt x="36" y="856"/>
                        <a:pt x="107" y="904"/>
                      </a:cubicBezTo>
                      <a:cubicBezTo>
                        <a:pt x="143" y="915"/>
                        <a:pt x="167" y="915"/>
                        <a:pt x="179" y="915"/>
                      </a:cubicBezTo>
                      <a:cubicBezTo>
                        <a:pt x="238" y="915"/>
                        <a:pt x="286" y="880"/>
                        <a:pt x="322" y="844"/>
                      </a:cubicBezTo>
                      <a:lnTo>
                        <a:pt x="655" y="249"/>
                      </a:lnTo>
                      <a:cubicBezTo>
                        <a:pt x="715" y="165"/>
                        <a:pt x="691" y="70"/>
                        <a:pt x="619" y="22"/>
                      </a:cubicBezTo>
                      <a:cubicBezTo>
                        <a:pt x="593" y="8"/>
                        <a:pt x="565" y="1"/>
                        <a:pt x="5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20" name="Google Shape;220;p5"/>
                <p:cNvSpPr/>
                <p:nvPr/>
              </p:nvSpPr>
              <p:spPr>
                <a:xfrm>
                  <a:off x="4922643" y="3459842"/>
                  <a:ext cx="31095" cy="21197"/>
                </a:xfrm>
                <a:custGeom>
                  <a:rect b="b" l="l" r="r" t="t"/>
                  <a:pathLst>
                    <a:path extrusionOk="0" h="666" w="977">
                      <a:moveTo>
                        <a:pt x="199" y="1"/>
                      </a:moveTo>
                      <a:cubicBezTo>
                        <a:pt x="141" y="1"/>
                        <a:pt x="81" y="33"/>
                        <a:pt x="48" y="82"/>
                      </a:cubicBezTo>
                      <a:cubicBezTo>
                        <a:pt x="0" y="153"/>
                        <a:pt x="36" y="261"/>
                        <a:pt x="108" y="308"/>
                      </a:cubicBezTo>
                      <a:lnTo>
                        <a:pt x="703" y="642"/>
                      </a:lnTo>
                      <a:cubicBezTo>
                        <a:pt x="739" y="665"/>
                        <a:pt x="762" y="665"/>
                        <a:pt x="774" y="665"/>
                      </a:cubicBezTo>
                      <a:cubicBezTo>
                        <a:pt x="834" y="665"/>
                        <a:pt x="881" y="630"/>
                        <a:pt x="917" y="582"/>
                      </a:cubicBezTo>
                      <a:cubicBezTo>
                        <a:pt x="977" y="511"/>
                        <a:pt x="941" y="404"/>
                        <a:pt x="870" y="368"/>
                      </a:cubicBezTo>
                      <a:lnTo>
                        <a:pt x="274" y="23"/>
                      </a:lnTo>
                      <a:cubicBezTo>
                        <a:pt x="252" y="8"/>
                        <a:pt x="226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21" name="Google Shape;221;p5"/>
                <p:cNvSpPr/>
                <p:nvPr/>
              </p:nvSpPr>
              <p:spPr>
                <a:xfrm>
                  <a:off x="5169720" y="3602334"/>
                  <a:ext cx="30714" cy="21197"/>
                </a:xfrm>
                <a:custGeom>
                  <a:rect b="b" l="l" r="r" t="t"/>
                  <a:pathLst>
                    <a:path extrusionOk="0" h="666" w="965">
                      <a:moveTo>
                        <a:pt x="187" y="1"/>
                      </a:moveTo>
                      <a:cubicBezTo>
                        <a:pt x="129" y="1"/>
                        <a:pt x="69" y="33"/>
                        <a:pt x="36" y="82"/>
                      </a:cubicBezTo>
                      <a:cubicBezTo>
                        <a:pt x="0" y="153"/>
                        <a:pt x="24" y="260"/>
                        <a:pt x="95" y="308"/>
                      </a:cubicBezTo>
                      <a:lnTo>
                        <a:pt x="691" y="653"/>
                      </a:lnTo>
                      <a:cubicBezTo>
                        <a:pt x="727" y="665"/>
                        <a:pt x="750" y="665"/>
                        <a:pt x="774" y="665"/>
                      </a:cubicBezTo>
                      <a:cubicBezTo>
                        <a:pt x="834" y="665"/>
                        <a:pt x="869" y="629"/>
                        <a:pt x="905" y="594"/>
                      </a:cubicBezTo>
                      <a:cubicBezTo>
                        <a:pt x="965" y="510"/>
                        <a:pt x="953" y="415"/>
                        <a:pt x="857" y="368"/>
                      </a:cubicBezTo>
                      <a:lnTo>
                        <a:pt x="262" y="22"/>
                      </a:lnTo>
                      <a:cubicBezTo>
                        <a:pt x="240" y="7"/>
                        <a:pt x="214" y="1"/>
                        <a:pt x="18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5121597" y="3650744"/>
                  <a:ext cx="22757" cy="29249"/>
                </a:xfrm>
                <a:custGeom>
                  <a:rect b="b" l="l" r="r" t="t"/>
                  <a:pathLst>
                    <a:path extrusionOk="0" h="919" w="715">
                      <a:moveTo>
                        <a:pt x="190" y="1"/>
                      </a:moveTo>
                      <a:cubicBezTo>
                        <a:pt x="161" y="1"/>
                        <a:pt x="132" y="9"/>
                        <a:pt x="107" y="25"/>
                      </a:cubicBezTo>
                      <a:cubicBezTo>
                        <a:pt x="36" y="61"/>
                        <a:pt x="0" y="168"/>
                        <a:pt x="48" y="240"/>
                      </a:cubicBezTo>
                      <a:lnTo>
                        <a:pt x="393" y="835"/>
                      </a:lnTo>
                      <a:cubicBezTo>
                        <a:pt x="417" y="883"/>
                        <a:pt x="476" y="918"/>
                        <a:pt x="524" y="918"/>
                      </a:cubicBezTo>
                      <a:cubicBezTo>
                        <a:pt x="560" y="918"/>
                        <a:pt x="584" y="918"/>
                        <a:pt x="595" y="894"/>
                      </a:cubicBezTo>
                      <a:cubicBezTo>
                        <a:pt x="691" y="859"/>
                        <a:pt x="715" y="752"/>
                        <a:pt x="679" y="680"/>
                      </a:cubicBezTo>
                      <a:lnTo>
                        <a:pt x="334" y="85"/>
                      </a:lnTo>
                      <a:cubicBezTo>
                        <a:pt x="302" y="30"/>
                        <a:pt x="245" y="1"/>
                        <a:pt x="1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4978723" y="3403380"/>
                  <a:ext cx="22757" cy="29154"/>
                </a:xfrm>
                <a:custGeom>
                  <a:rect b="b" l="l" r="r" t="t"/>
                  <a:pathLst>
                    <a:path extrusionOk="0" h="916" w="715">
                      <a:moveTo>
                        <a:pt x="182" y="1"/>
                      </a:moveTo>
                      <a:cubicBezTo>
                        <a:pt x="156" y="1"/>
                        <a:pt x="130" y="8"/>
                        <a:pt x="108" y="22"/>
                      </a:cubicBezTo>
                      <a:cubicBezTo>
                        <a:pt x="24" y="70"/>
                        <a:pt x="0" y="177"/>
                        <a:pt x="48" y="249"/>
                      </a:cubicBezTo>
                      <a:lnTo>
                        <a:pt x="381" y="844"/>
                      </a:lnTo>
                      <a:cubicBezTo>
                        <a:pt x="417" y="892"/>
                        <a:pt x="477" y="915"/>
                        <a:pt x="524" y="915"/>
                      </a:cubicBezTo>
                      <a:cubicBezTo>
                        <a:pt x="548" y="915"/>
                        <a:pt x="584" y="915"/>
                        <a:pt x="596" y="904"/>
                      </a:cubicBezTo>
                      <a:cubicBezTo>
                        <a:pt x="703" y="856"/>
                        <a:pt x="715" y="749"/>
                        <a:pt x="667" y="677"/>
                      </a:cubicBezTo>
                      <a:lnTo>
                        <a:pt x="322" y="82"/>
                      </a:lnTo>
                      <a:cubicBezTo>
                        <a:pt x="297" y="33"/>
                        <a:pt x="239" y="1"/>
                        <a:pt x="1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5169720" y="3459842"/>
                  <a:ext cx="30714" cy="21197"/>
                </a:xfrm>
                <a:custGeom>
                  <a:rect b="b" l="l" r="r" t="t"/>
                  <a:pathLst>
                    <a:path extrusionOk="0" h="666" w="965">
                      <a:moveTo>
                        <a:pt x="771" y="1"/>
                      </a:moveTo>
                      <a:cubicBezTo>
                        <a:pt x="744" y="1"/>
                        <a:pt x="717" y="8"/>
                        <a:pt x="691" y="23"/>
                      </a:cubicBezTo>
                      <a:lnTo>
                        <a:pt x="95" y="368"/>
                      </a:lnTo>
                      <a:cubicBezTo>
                        <a:pt x="24" y="404"/>
                        <a:pt x="0" y="511"/>
                        <a:pt x="36" y="582"/>
                      </a:cubicBezTo>
                      <a:cubicBezTo>
                        <a:pt x="72" y="630"/>
                        <a:pt x="131" y="665"/>
                        <a:pt x="179" y="665"/>
                      </a:cubicBezTo>
                      <a:cubicBezTo>
                        <a:pt x="203" y="665"/>
                        <a:pt x="238" y="665"/>
                        <a:pt x="250" y="642"/>
                      </a:cubicBezTo>
                      <a:lnTo>
                        <a:pt x="846" y="308"/>
                      </a:lnTo>
                      <a:cubicBezTo>
                        <a:pt x="953" y="261"/>
                        <a:pt x="965" y="153"/>
                        <a:pt x="917" y="82"/>
                      </a:cubicBezTo>
                      <a:cubicBezTo>
                        <a:pt x="884" y="33"/>
                        <a:pt x="829" y="1"/>
                        <a:pt x="7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4922643" y="3602334"/>
                  <a:ext cx="31095" cy="21197"/>
                </a:xfrm>
                <a:custGeom>
                  <a:rect b="b" l="l" r="r" t="t"/>
                  <a:pathLst>
                    <a:path extrusionOk="0" h="666" w="977">
                      <a:moveTo>
                        <a:pt x="778" y="1"/>
                      </a:moveTo>
                      <a:cubicBezTo>
                        <a:pt x="751" y="1"/>
                        <a:pt x="725" y="7"/>
                        <a:pt x="703" y="22"/>
                      </a:cubicBezTo>
                      <a:lnTo>
                        <a:pt x="108" y="368"/>
                      </a:lnTo>
                      <a:cubicBezTo>
                        <a:pt x="36" y="415"/>
                        <a:pt x="0" y="510"/>
                        <a:pt x="48" y="594"/>
                      </a:cubicBezTo>
                      <a:cubicBezTo>
                        <a:pt x="84" y="629"/>
                        <a:pt x="131" y="665"/>
                        <a:pt x="179" y="665"/>
                      </a:cubicBezTo>
                      <a:cubicBezTo>
                        <a:pt x="215" y="665"/>
                        <a:pt x="238" y="665"/>
                        <a:pt x="262" y="653"/>
                      </a:cubicBezTo>
                      <a:lnTo>
                        <a:pt x="858" y="308"/>
                      </a:lnTo>
                      <a:cubicBezTo>
                        <a:pt x="941" y="260"/>
                        <a:pt x="977" y="153"/>
                        <a:pt x="929" y="82"/>
                      </a:cubicBezTo>
                      <a:cubicBezTo>
                        <a:pt x="896" y="33"/>
                        <a:pt x="836" y="1"/>
                        <a:pt x="77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5077993" y="3451758"/>
                  <a:ext cx="70912" cy="62637"/>
                </a:xfrm>
                <a:custGeom>
                  <a:rect b="b" l="l" r="r" t="t"/>
                  <a:pathLst>
                    <a:path extrusionOk="0" h="1968" w="2228">
                      <a:moveTo>
                        <a:pt x="186" y="1"/>
                      </a:moveTo>
                      <a:cubicBezTo>
                        <a:pt x="104" y="1"/>
                        <a:pt x="35" y="47"/>
                        <a:pt x="25" y="122"/>
                      </a:cubicBezTo>
                      <a:cubicBezTo>
                        <a:pt x="1" y="217"/>
                        <a:pt x="49" y="300"/>
                        <a:pt x="144" y="312"/>
                      </a:cubicBezTo>
                      <a:cubicBezTo>
                        <a:pt x="930" y="527"/>
                        <a:pt x="1584" y="1098"/>
                        <a:pt x="1894" y="1860"/>
                      </a:cubicBezTo>
                      <a:cubicBezTo>
                        <a:pt x="1930" y="1920"/>
                        <a:pt x="1989" y="1967"/>
                        <a:pt x="2049" y="1967"/>
                      </a:cubicBezTo>
                      <a:cubicBezTo>
                        <a:pt x="2061" y="1967"/>
                        <a:pt x="2085" y="1967"/>
                        <a:pt x="2108" y="1955"/>
                      </a:cubicBezTo>
                      <a:cubicBezTo>
                        <a:pt x="2192" y="1908"/>
                        <a:pt x="2227" y="1812"/>
                        <a:pt x="2192" y="1729"/>
                      </a:cubicBezTo>
                      <a:cubicBezTo>
                        <a:pt x="1846" y="884"/>
                        <a:pt x="1108" y="229"/>
                        <a:pt x="215" y="3"/>
                      </a:cubicBezTo>
                      <a:cubicBezTo>
                        <a:pt x="206" y="1"/>
                        <a:pt x="196" y="1"/>
                        <a:pt x="1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</p:grpSp>
      <p:sp>
        <p:nvSpPr>
          <p:cNvPr id="227" name="Google Shape;227;p5"/>
          <p:cNvSpPr txBox="1"/>
          <p:nvPr/>
        </p:nvSpPr>
        <p:spPr>
          <a:xfrm>
            <a:off x="9244233" y="6060534"/>
            <a:ext cx="230538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Images subject to copyright.</a:t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33" name="Google Shape;233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2800"/>
              <a:t>Resourceful, Resilient, Ready: </a:t>
            </a:r>
            <a:br>
              <a:rPr lang="en-US" sz="2800"/>
            </a:br>
            <a:r>
              <a:rPr lang="en-US" sz="2800"/>
              <a:t>Canada’s Strategy for Satellite Earth Observation </a:t>
            </a:r>
            <a:endParaRPr sz="2800"/>
          </a:p>
        </p:txBody>
      </p:sp>
      <p:graphicFrame>
        <p:nvGraphicFramePr>
          <p:cNvPr id="234" name="Google Shape;234;p6"/>
          <p:cNvGraphicFramePr/>
          <p:nvPr/>
        </p:nvGraphicFramePr>
        <p:xfrm>
          <a:off x="109536" y="11498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{C2B34345-1A5B-4207-BCBE-339E09B6EC5C}</a:tableStyleId>
              </a:tblPr>
              <a:tblGrid>
                <a:gridCol w="2994325"/>
                <a:gridCol w="3159050"/>
                <a:gridCol w="2829600"/>
                <a:gridCol w="2994325"/>
              </a:tblGrid>
              <a:tr h="124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Maximize the benefits of satellite EO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Enhance access to open data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Thriving SEO sector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Domestic and International partnerships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D809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Tackle climate change and other key issues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Climate change mitigation and adaptation solutions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Key environmental and health indicators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D809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Strengthen critical services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Continuity of critical services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Modernize critical ground infrastructure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solidFill>
                      <a:srgbClr val="2D809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Satellite EO skills and capacity development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Promote SEO literacy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Partner with indigenous communities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D8093"/>
                    </a:solidFill>
                  </a:tcPr>
                </a:tc>
              </a:tr>
              <a:tr h="322215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Review of the </a:t>
                      </a:r>
                      <a:r>
                        <a:rPr i="1" lang="en-US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Remote Sensing Space Systems Act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Negotiation of a Canada-Copernicus Data Sharing Arrangement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MOU with EUMETSAT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Development of Digital Earth Canada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Surface Water Ocean Topography (SWOT) mission -launched in 2022 </a:t>
                      </a:r>
                      <a:endParaRPr/>
                    </a:p>
                    <a:p>
                      <a:pPr indent="-2095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095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095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616D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b="1" lang="en-US" sz="1200" u="none" cap="none" strike="noStrike">
                          <a:solidFill>
                            <a:srgbClr val="02616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GHGSat, Inc investment ($20M, November 2021)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b="1" lang="en-US" sz="1200" u="none" cap="none" strike="noStrike">
                          <a:solidFill>
                            <a:srgbClr val="02616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WildFireSat investment ($170M, B2022)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2616D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b="1" lang="en-US" sz="1200" u="none" cap="none" strike="noStrike">
                          <a:solidFill>
                            <a:srgbClr val="02616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High-altitude Aerosols, Water vapour and Clouds (HAWC) investment ($200M, 2022)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2616D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b="1" lang="en-US" sz="1200" u="none" cap="none" strike="noStrike">
                          <a:solidFill>
                            <a:srgbClr val="02616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Arctic Observing Mission pre-formulation ($6M)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2616D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b="1" lang="en-US" sz="1200" u="none" cap="none" strike="noStrike">
                          <a:solidFill>
                            <a:srgbClr val="02616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RADARSAT+ ($1B, October 2023)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National Imagery Subscription Service pilot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Exploring Terrestrial Snow Mass Mission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616D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b="1" lang="en-US" sz="1200" u="none" cap="none" strike="noStrike">
                          <a:solidFill>
                            <a:srgbClr val="02616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Investment in updating critical infrastructure to receive satellite data ($80M B2021)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b="1" lang="en-US" sz="1200" u="none" cap="none" strike="noStrike">
                          <a:solidFill>
                            <a:srgbClr val="02616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 Observation Service Continuity (RCM follow-on; $9.9M B2021)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Considering development of a Status and Trends Program</a:t>
                      </a:r>
                      <a:endParaRPr/>
                    </a:p>
                    <a:p>
                      <a:pPr indent="-2095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2616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b="1" i="0" lang="en-US" sz="1200" u="none" cap="none" strike="noStrike">
                          <a:solidFill>
                            <a:srgbClr val="02616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SmartEarth ($8M announcement, Jan 2022)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Satellite EO coordination office established (CSA, NRCan, ECCC). Formal MOU under review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 System Data and Analysis Grants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❖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Investigation of capacity development options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35" name="Google Shape;235;p6"/>
          <p:cNvSpPr/>
          <p:nvPr/>
        </p:nvSpPr>
        <p:spPr>
          <a:xfrm>
            <a:off x="105144" y="5620759"/>
            <a:ext cx="11972928" cy="608525"/>
          </a:xfrm>
          <a:prstGeom prst="rect">
            <a:avLst/>
          </a:prstGeom>
          <a:solidFill>
            <a:srgbClr val="0261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Continued scanning for opportunities to align with other strategies, funding, and efforts across the federal government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/>
          <p:nvPr>
            <p:ph type="title"/>
          </p:nvPr>
        </p:nvSpPr>
        <p:spPr>
          <a:xfrm>
            <a:off x="176048" y="175939"/>
            <a:ext cx="9597370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2800"/>
              <a:t>Near-term Priorities: </a:t>
            </a:r>
            <a:r>
              <a:rPr lang="en-US" sz="2800"/>
              <a:t>Arctic Observing Mission (AOM)</a:t>
            </a:r>
            <a:br>
              <a:rPr lang="en-US" sz="2800"/>
            </a:br>
            <a:endParaRPr sz="2800"/>
          </a:p>
        </p:txBody>
      </p:sp>
      <p:grpSp>
        <p:nvGrpSpPr>
          <p:cNvPr id="241" name="Google Shape;241;p7"/>
          <p:cNvGrpSpPr/>
          <p:nvPr/>
        </p:nvGrpSpPr>
        <p:grpSpPr>
          <a:xfrm>
            <a:off x="-590408" y="1147573"/>
            <a:ext cx="12613075" cy="5320486"/>
            <a:chOff x="-698546" y="162636"/>
            <a:chExt cx="13050821" cy="6684130"/>
          </a:xfrm>
        </p:grpSpPr>
        <p:sp>
          <p:nvSpPr>
            <p:cNvPr id="242" name="Google Shape;242;p7"/>
            <p:cNvSpPr/>
            <p:nvPr/>
          </p:nvSpPr>
          <p:spPr>
            <a:xfrm>
              <a:off x="5413952" y="162636"/>
              <a:ext cx="6938323" cy="662665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oster of a satellite&#10;&#10;Description automatically generated" id="243" name="Google Shape;24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7839" y="270390"/>
              <a:ext cx="4845133" cy="6317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7"/>
            <p:cNvSpPr txBox="1"/>
            <p:nvPr/>
          </p:nvSpPr>
          <p:spPr>
            <a:xfrm>
              <a:off x="5651482" y="450730"/>
              <a:ext cx="6463262" cy="59565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700"/>
                <a:buFont typeface="Noto Sans Symbols"/>
                <a:buChar char="❖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proposed mission of two satellites in a highly elliptical orbit, delivering new observational capacity on weather, greenhouse gases, air quality and space weather over the North with unprecedented frequency</a:t>
              </a:r>
              <a:endParaRPr/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595959"/>
                </a:buClr>
                <a:buSzPts val="1700"/>
                <a:buFont typeface="Noto Sans Symbols"/>
                <a:buChar char="❖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AOM started a 2.5-year pre-formulation study in 2022 that will refine the options for the mission architecture and inform what is required for the design, implementation and operational phases of the mission</a:t>
              </a:r>
              <a:endParaRPr/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595959"/>
                </a:buClr>
                <a:buSzPts val="1700"/>
                <a:buFont typeface="Noto Sans Symbols"/>
                <a:buChar char="❖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AOM International Expert Team includes members from NOAA, NASA and EUMETSAT, with ESA as an observer</a:t>
              </a:r>
              <a:endParaRPr/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595959"/>
                </a:buClr>
                <a:buSzPts val="1700"/>
                <a:buFont typeface="Noto Sans Symbols"/>
                <a:buChar char="❖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pre-formulation study is scheduled for completion in October 2024 with the outputs to be incorporated into AOM’s business case, to inform future budget ask for end-to-end mission funding</a:t>
              </a:r>
              <a:endParaRPr/>
            </a:p>
          </p:txBody>
        </p:sp>
        <p:sp>
          <p:nvSpPr>
            <p:cNvPr id="245" name="Google Shape;245;p7"/>
            <p:cNvSpPr txBox="1"/>
            <p:nvPr/>
          </p:nvSpPr>
          <p:spPr>
            <a:xfrm>
              <a:off x="-698546" y="6646711"/>
              <a:ext cx="2305386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Images subject to copyright.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 txBox="1"/>
          <p:nvPr>
            <p:ph type="title"/>
          </p:nvPr>
        </p:nvSpPr>
        <p:spPr>
          <a:xfrm>
            <a:off x="176048" y="175939"/>
            <a:ext cx="9597370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2800"/>
              <a:t>Near-term Priorities: </a:t>
            </a:r>
            <a:r>
              <a:rPr lang="en-US" sz="2800"/>
              <a:t>Terrestrial Snow Mass Mission (TSMM)</a:t>
            </a:r>
            <a:br>
              <a:rPr lang="en-US" sz="2800"/>
            </a:br>
            <a:endParaRPr sz="2800"/>
          </a:p>
        </p:txBody>
      </p:sp>
      <p:grpSp>
        <p:nvGrpSpPr>
          <p:cNvPr id="251" name="Google Shape;251;p8"/>
          <p:cNvGrpSpPr/>
          <p:nvPr/>
        </p:nvGrpSpPr>
        <p:grpSpPr>
          <a:xfrm>
            <a:off x="-590408" y="1147573"/>
            <a:ext cx="12613075" cy="5320486"/>
            <a:chOff x="-698546" y="162636"/>
            <a:chExt cx="13050821" cy="6684130"/>
          </a:xfrm>
        </p:grpSpPr>
        <p:sp>
          <p:nvSpPr>
            <p:cNvPr id="252" name="Google Shape;252;p8"/>
            <p:cNvSpPr/>
            <p:nvPr/>
          </p:nvSpPr>
          <p:spPr>
            <a:xfrm>
              <a:off x="5413952" y="162636"/>
              <a:ext cx="6938323" cy="662665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5651482" y="450730"/>
              <a:ext cx="6463262" cy="59565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700"/>
                <a:buFont typeface="Noto Sans Symbols"/>
                <a:buChar char="❖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TSMM will address a fundamental observational gap and enhance snow mass information required to safeguard water and food security, support economic activities, ensure ecosystem sustainability, and protect Canadians from flood and drought risks</a:t>
              </a:r>
              <a:endParaRPr/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595959"/>
                </a:buClr>
                <a:buSzPts val="1700"/>
                <a:buFont typeface="Noto Sans Symbols"/>
                <a:buChar char="❖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Complete coverage of the Northern Hemisphere, which could be leveraged for Southern Hemisphere observations during the Arctic Summer</a:t>
              </a:r>
              <a:endParaRPr/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595959"/>
                </a:buClr>
                <a:buSzPts val="1700"/>
                <a:buFont typeface="Noto Sans Symbols"/>
                <a:buChar char="❖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ECCC are mission leads in partnership with the CSA with strong international collaborations with NASA, EUMETSAT and the Finnish Meteorological Institute </a:t>
              </a:r>
              <a:endParaRPr/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595959"/>
                </a:buClr>
                <a:buSzPts val="1700"/>
                <a:buFont typeface="Noto Sans Symbols"/>
                <a:buChar char="❖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Mission is in its pre-formulation phase and preparing for a funding request in fall 2023 for inclusion in Budget 2024-25</a:t>
              </a:r>
              <a:endParaRPr/>
            </a:p>
          </p:txBody>
        </p:sp>
        <p:sp>
          <p:nvSpPr>
            <p:cNvPr id="254" name="Google Shape;254;p8"/>
            <p:cNvSpPr txBox="1"/>
            <p:nvPr/>
          </p:nvSpPr>
          <p:spPr>
            <a:xfrm>
              <a:off x="-698546" y="6646711"/>
              <a:ext cx="2305386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Images subject to copyright.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poster of a climate change mission&#10;&#10;Description automatically generated with medium confidence" id="255" name="Google Shape;2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167" y="1260625"/>
            <a:ext cx="4645700" cy="500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2800"/>
              <a:t>Near-term Priorities: </a:t>
            </a:r>
            <a:r>
              <a:rPr lang="en-US" sz="2800"/>
              <a:t>Digital Earth Canada (DEC)</a:t>
            </a:r>
            <a:br>
              <a:rPr lang="en-US" sz="2800"/>
            </a:br>
            <a:endParaRPr sz="2800"/>
          </a:p>
        </p:txBody>
      </p:sp>
      <p:sp>
        <p:nvSpPr>
          <p:cNvPr id="261" name="Google Shape;261;p9"/>
          <p:cNvSpPr/>
          <p:nvPr/>
        </p:nvSpPr>
        <p:spPr>
          <a:xfrm>
            <a:off x="3733800" y="1080788"/>
            <a:ext cx="8133967" cy="514064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3996266" y="1186379"/>
            <a:ext cx="7687733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DEC is a cloud-based analytic environment to federate, process and analyze satellite EO data to support decision-making and spur science and innovation industry and academia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DEC is led by CSA, with ECCC, as a key collaborator working towards a DEC prototype, currently under development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1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DEC users will be able to exploit the full value of the data: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Easy and efficient access to data worldwide and a virtual and secure work environment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Toolbox of APIs and software to discover, access, visualize data and Earth System Models directly on the platform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Develop/publish/share workflows, products and results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Open-source technology and open standards that can be deployed and used in various environments (commercial cloud, on-premises, etc.)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Flexible and adaptable resources to quickly respond to shifting priorities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Scalable computational capacities for peak-demand and ML/AI-based workflows</a:t>
            </a:r>
            <a:endParaRPr/>
          </a:p>
        </p:txBody>
      </p:sp>
      <p:pic>
        <p:nvPicPr>
          <p:cNvPr id="263" name="Google Shape;263;p9"/>
          <p:cNvPicPr preferRelativeResize="0"/>
          <p:nvPr/>
        </p:nvPicPr>
        <p:blipFill rotWithShape="1">
          <a:blip r:embed="rId3">
            <a:alphaModFix/>
          </a:blip>
          <a:srcRect b="0" l="41334" r="0" t="0"/>
          <a:stretch/>
        </p:blipFill>
        <p:spPr>
          <a:xfrm>
            <a:off x="179311" y="1080788"/>
            <a:ext cx="3321628" cy="234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575" y="4334573"/>
            <a:ext cx="3276728" cy="187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Schmitt,Carla (ECCC)</dc:creator>
</cp:coreProperties>
</file>