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Montserrat"/>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i8m76DAtAuY3GTjRDEeZFpfWph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Italic.fntdata"/><Relationship Id="rId25" Type="http://schemas.openxmlformats.org/officeDocument/2006/relationships/font" Target="fonts/Montserrat-italic.fntdata"/><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https://esait-my.sharepoint.com/personal/javieralonso_concha_ext_esa_int/Documents/Documents/2022_ESA/2022/2022_CarbonWorkshop/OceanCarbonfromSpace2022_participants_2022-03-22.x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[OceanCarbonfromSpace2022_participants_2022-03-22.xls.xlsx]Suggestion1!PivotTable1</c:name>
    <c:fmtId val="-1"/>
  </c:pivotSource>
  <c:chart>
    <c:autoTitleDeleted val="1"/>
    <c:pivotFmts>
      <c:pivotFmt>
        <c:idx val="0"/>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pieChart>
        <c:varyColors val="1"/>
        <c:ser>
          <c:idx val="0"/>
          <c:order val="0"/>
          <c:tx>
            <c:strRef>
              <c:f>Suggestion1!$B$2</c:f>
              <c:strCache>
                <c:ptCount val="1"/>
                <c:pt idx="0">
                  <c:v>Total</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73D-4EEB-A42C-5C5CB92330FF}"/>
              </c:ext>
            </c:extLst>
          </c:dPt>
          <c:dPt>
            <c:idx val="1"/>
            <c:bubble3D val="0"/>
            <c:spPr>
              <a:solidFill>
                <a:schemeClr val="accent2"/>
              </a:solidFill>
              <a:ln w="19050">
                <a:noFill/>
              </a:ln>
              <a:effectLst/>
            </c:spPr>
            <c:extLst>
              <c:ext xmlns:c16="http://schemas.microsoft.com/office/drawing/2014/chart" uri="{C3380CC4-5D6E-409C-BE32-E72D297353CC}">
                <c16:uniqueId val="{00000003-673D-4EEB-A42C-5C5CB92330FF}"/>
              </c:ext>
            </c:extLst>
          </c:dPt>
          <c:dLbls>
            <c:dLbl>
              <c:idx val="0"/>
              <c:layout>
                <c:manualLayout>
                  <c:x val="-0.18210148731408574"/>
                  <c:y val="1.8094925634295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3D-4EEB-A42C-5C5CB92330FF}"/>
                </c:ext>
              </c:extLst>
            </c:dLbl>
            <c:dLbl>
              <c:idx val="1"/>
              <c:layout>
                <c:manualLayout>
                  <c:x val="0.18243897637795276"/>
                  <c:y val="-5.1263123359580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3D-4EEB-A42C-5C5CB92330F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Suggestion1!$A$3:$A$5</c:f>
              <c:strCache>
                <c:ptCount val="2"/>
                <c:pt idx="0">
                  <c:v>female</c:v>
                </c:pt>
                <c:pt idx="1">
                  <c:v>male</c:v>
                </c:pt>
              </c:strCache>
            </c:strRef>
          </c:cat>
          <c:val>
            <c:numRef>
              <c:f>Suggestion1!$B$3:$B$5</c:f>
              <c:numCache>
                <c:formatCode>General</c:formatCode>
                <c:ptCount val="2"/>
                <c:pt idx="0">
                  <c:v>210</c:v>
                </c:pt>
                <c:pt idx="1">
                  <c:v>239</c:v>
                </c:pt>
              </c:numCache>
            </c:numRef>
          </c:val>
          <c:extLst>
            <c:ext xmlns:c16="http://schemas.microsoft.com/office/drawing/2014/chart" uri="{C3380CC4-5D6E-409C-BE32-E72D297353CC}">
              <c16:uniqueId val="{00000004-673D-4EEB-A42C-5C5CB92330FF}"/>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ln>
                  <a:noFill/>
                </a:ln>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legendEntry>
      <c:layout>
        <c:manualLayout>
          <c:xMode val="edge"/>
          <c:yMode val="edge"/>
          <c:x val="0.62569444444444444"/>
          <c:y val="0.34164297171186941"/>
          <c:w val="0.28054746281714787"/>
          <c:h val="0.338883420822397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5.png"/><Relationship Id="rId6"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9"/>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9"/>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9"/>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9"/>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9"/>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9"/>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9"/>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9"/>
          <p:cNvPicPr preferRelativeResize="0"/>
          <p:nvPr/>
        </p:nvPicPr>
        <p:blipFill rotWithShape="1">
          <a:blip r:embed="rId6">
            <a:alphaModFix amt="34000"/>
          </a:blip>
          <a:srcRect b="670" l="54016" r="11355" t="36081"/>
          <a:stretch/>
        </p:blipFill>
        <p:spPr>
          <a:xfrm rot="-5400000">
            <a:off x="5792642" y="4819952"/>
            <a:ext cx="1719709" cy="2366806"/>
          </a:xfrm>
          <a:prstGeom prst="rtTriangle">
            <a:avLst/>
          </a:prstGeom>
          <a:noFill/>
          <a:ln>
            <a:noFill/>
          </a:ln>
        </p:spPr>
      </p:pic>
      <p:sp>
        <p:nvSpPr>
          <p:cNvPr id="20" name="Google Shape;20;p19"/>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0"/>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CEOS Plenary, 15-16 November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29" name="Google Shape;29;p2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3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3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3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3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3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3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8" name="Google Shape;38;p3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9" name="Google Shape;39;p3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40" name="Shape 40"/>
        <p:cNvGrpSpPr/>
        <p:nvPr/>
      </p:nvGrpSpPr>
      <p:grpSpPr>
        <a:xfrm>
          <a:off x="0" y="0"/>
          <a:ext cx="0" cy="0"/>
          <a:chOff x="0" y="0"/>
          <a:chExt cx="0" cy="0"/>
        </a:xfrm>
      </p:grpSpPr>
      <p:sp>
        <p:nvSpPr>
          <p:cNvPr id="41" name="Google Shape;41;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 name="Google Shape;42;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43" name="Google Shape;43;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4" name="Google Shape;44;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5" name="Google Shape;45;p4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6" name="Shape 46"/>
        <p:cNvGrpSpPr/>
        <p:nvPr/>
      </p:nvGrpSpPr>
      <p:grpSpPr>
        <a:xfrm>
          <a:off x="0" y="0"/>
          <a:ext cx="0" cy="0"/>
          <a:chOff x="0" y="0"/>
          <a:chExt cx="0" cy="0"/>
        </a:xfrm>
      </p:grpSpPr>
      <p:sp>
        <p:nvSpPr>
          <p:cNvPr id="47" name="Google Shape;47;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1"/>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3" name="Google Shape;53;p21"/>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4" name="Google Shape;54;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5" name="Google Shape;55;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6" name="Google Shape;56;p21"/>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7" name="Shape 57"/>
        <p:cNvGrpSpPr/>
        <p:nvPr/>
      </p:nvGrpSpPr>
      <p:grpSpPr>
        <a:xfrm>
          <a:off x="0" y="0"/>
          <a:ext cx="0" cy="0"/>
          <a:chOff x="0" y="0"/>
          <a:chExt cx="0" cy="0"/>
        </a:xfrm>
      </p:grpSpPr>
      <p:sp>
        <p:nvSpPr>
          <p:cNvPr id="58" name="Google Shape;58;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9" name="Google Shape;59;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0" name="Google Shape;60;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1" name="Google Shape;61;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2" name="Google Shape;62;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3" name="Google Shape;63;p23"/>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4" name="Google Shape;64;p23"/>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5" name="Google Shape;65;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6" name="Google Shape;66;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7" name="Google Shape;67;p23"/>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8"/>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8"/>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
          <p:cNvSpPr txBox="1"/>
          <p:nvPr>
            <p:ph type="title"/>
          </p:nvPr>
        </p:nvSpPr>
        <p:spPr>
          <a:xfrm>
            <a:off x="176050" y="17595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i="1" lang="en-US" sz="4000">
                <a:latin typeface="Montserrat"/>
                <a:ea typeface="Montserrat"/>
                <a:cs typeface="Montserrat"/>
                <a:sym typeface="Montserrat"/>
              </a:rPr>
              <a:t>Toward a CEOS Aquatic Carbon Roadmap</a:t>
            </a:r>
            <a:br>
              <a:rPr i="1" lang="en-US" sz="4000">
                <a:latin typeface="Montserrat"/>
                <a:ea typeface="Montserrat"/>
                <a:cs typeface="Montserrat"/>
                <a:sym typeface="Montserrat"/>
              </a:rPr>
            </a:br>
            <a:r>
              <a:rPr i="1" lang="en-US" sz="2600">
                <a:solidFill>
                  <a:schemeClr val="accent2"/>
                </a:solidFill>
              </a:rPr>
              <a:t>Seeking  Plenary Endorsement</a:t>
            </a:r>
            <a:endParaRPr i="1" sz="2600">
              <a:solidFill>
                <a:schemeClr val="accent2"/>
              </a:solidFill>
              <a:latin typeface="Montserrat"/>
              <a:ea typeface="Montserrat"/>
              <a:cs typeface="Montserrat"/>
              <a:sym typeface="Montserrat"/>
            </a:endParaRPr>
          </a:p>
        </p:txBody>
      </p:sp>
      <p:sp>
        <p:nvSpPr>
          <p:cNvPr id="73" name="Google Shape;73;p1"/>
          <p:cNvSpPr/>
          <p:nvPr/>
        </p:nvSpPr>
        <p:spPr>
          <a:xfrm>
            <a:off x="5577370" y="5055576"/>
            <a:ext cx="6459300" cy="24798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1700" u="none" cap="none" strike="noStrike">
                <a:solidFill>
                  <a:schemeClr val="accent1"/>
                </a:solidFill>
                <a:latin typeface="Montserrat"/>
                <a:ea typeface="Montserrat"/>
                <a:cs typeface="Montserrat"/>
                <a:sym typeface="Montserrat"/>
              </a:rPr>
              <a:t>Agenda Item 4.6</a:t>
            </a:r>
            <a:endParaRPr b="0" i="0" sz="9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1700" u="none" cap="none" strike="noStrike">
                <a:solidFill>
                  <a:schemeClr val="accent1"/>
                </a:solidFill>
                <a:latin typeface="Montserrat"/>
                <a:ea typeface="Montserrat"/>
                <a:cs typeface="Montserrat"/>
                <a:sym typeface="Montserrat"/>
              </a:rPr>
              <a:t>CEOS Plenary 2023 </a:t>
            </a:r>
            <a:endParaRPr b="1" i="0" sz="17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1700" u="none" cap="none" strike="noStrike">
                <a:solidFill>
                  <a:schemeClr val="accent1"/>
                </a:solidFill>
                <a:latin typeface="Montserrat"/>
                <a:ea typeface="Montserrat"/>
                <a:cs typeface="Montserrat"/>
                <a:sym typeface="Montserrat"/>
              </a:rPr>
              <a:t>14th - 16th November 2023, Chiang Rai</a:t>
            </a:r>
            <a:endParaRPr b="1" i="0" sz="1700" u="none" cap="none" strike="noStrike">
              <a:solidFill>
                <a:schemeClr val="accent1"/>
              </a:solidFill>
              <a:latin typeface="Montserrat"/>
              <a:ea typeface="Montserrat"/>
              <a:cs typeface="Montserrat"/>
              <a:sym typeface="Montserrat"/>
            </a:endParaRPr>
          </a:p>
        </p:txBody>
      </p:sp>
      <p:sp>
        <p:nvSpPr>
          <p:cNvPr id="74" name="Google Shape;74;p1"/>
          <p:cNvSpPr txBox="1"/>
          <p:nvPr/>
        </p:nvSpPr>
        <p:spPr>
          <a:xfrm>
            <a:off x="336304" y="2162250"/>
            <a:ext cx="9235745" cy="419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200"/>
              <a:buFont typeface="Arial"/>
              <a:buNone/>
            </a:pPr>
            <a:r>
              <a:rPr b="1" i="0" lang="en-US" sz="1600" u="none" cap="none" strike="noStrike">
                <a:solidFill>
                  <a:schemeClr val="lt1"/>
                </a:solidFill>
                <a:latin typeface="Montserrat"/>
                <a:ea typeface="Montserrat"/>
                <a:cs typeface="Montserrat"/>
                <a:sym typeface="Montserrat"/>
              </a:rPr>
              <a:t>Rio Marie-Helene (ESA), Laura Lorenzoni (NASA) and Hiroshi Murakami (JAXA)</a:t>
            </a:r>
            <a:endParaRPr b="1" i="0" sz="1400" u="none" cap="none" strike="noStrike">
              <a:solidFill>
                <a:schemeClr val="accent1"/>
              </a:solidFill>
              <a:latin typeface="Montserrat"/>
              <a:ea typeface="Montserrat"/>
              <a:cs typeface="Montserrat"/>
              <a:sym typeface="Montserrat"/>
            </a:endParaRPr>
          </a:p>
        </p:txBody>
      </p:sp>
      <p:sp>
        <p:nvSpPr>
          <p:cNvPr id="75" name="Google Shape;75;p1"/>
          <p:cNvSpPr txBox="1"/>
          <p:nvPr/>
        </p:nvSpPr>
        <p:spPr>
          <a:xfrm>
            <a:off x="336302" y="2582237"/>
            <a:ext cx="6609621" cy="134857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200"/>
              <a:buFont typeface="Arial"/>
              <a:buNone/>
            </a:pPr>
            <a:r>
              <a:rPr b="1" i="0" lang="en-US" sz="1400" u="none" cap="none" strike="noStrike">
                <a:solidFill>
                  <a:schemeClr val="lt1"/>
                </a:solidFill>
                <a:latin typeface="Montserrat"/>
                <a:ea typeface="Montserrat"/>
                <a:cs typeface="Montserrat"/>
                <a:sym typeface="Montserrat"/>
              </a:rPr>
              <a:t>With the support of Jamie Shutler (University of Exeter, UK), Cecile Rousseau (GFSC/NASA, US), Robert Brewin (University of Exeter, UK), Hubert Loisel (ULCO, FR), Shubha Sathyendranath (PML, UK), Ewa Kwiatkowska (Eumetsat)</a:t>
            </a:r>
            <a:endParaRPr b="1" i="0" sz="14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1"/>
          <p:cNvPicPr preferRelativeResize="0"/>
          <p:nvPr/>
        </p:nvPicPr>
        <p:blipFill rotWithShape="1">
          <a:blip r:embed="rId3">
            <a:alphaModFix/>
          </a:blip>
          <a:srcRect b="13648" l="65377" r="5895" t="26478"/>
          <a:stretch/>
        </p:blipFill>
        <p:spPr>
          <a:xfrm>
            <a:off x="1015042" y="450506"/>
            <a:ext cx="10161916" cy="59569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2"/>
          <p:cNvSpPr txBox="1"/>
          <p:nvPr>
            <p:ph type="title"/>
          </p:nvPr>
        </p:nvSpPr>
        <p:spPr>
          <a:xfrm>
            <a:off x="695325" y="75286"/>
            <a:ext cx="10515600" cy="72393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b="1" lang="en-US" sz="3600">
                <a:solidFill>
                  <a:srgbClr val="ECF4D5"/>
                </a:solidFill>
              </a:rPr>
              <a:t>The Workshop in Numbers</a:t>
            </a:r>
            <a:endParaRPr/>
          </a:p>
        </p:txBody>
      </p:sp>
      <p:sp>
        <p:nvSpPr>
          <p:cNvPr id="195" name="Google Shape;195;p32"/>
          <p:cNvSpPr txBox="1"/>
          <p:nvPr/>
        </p:nvSpPr>
        <p:spPr>
          <a:xfrm>
            <a:off x="5537772" y="6131696"/>
            <a:ext cx="850601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2060"/>
                </a:solidFill>
                <a:latin typeface="Arial"/>
                <a:ea typeface="Arial"/>
                <a:cs typeface="Arial"/>
                <a:sym typeface="Arial"/>
              </a:rPr>
              <a:t>Prepared by: Javier Alonso Concha and Sabrina Lodadio</a:t>
            </a:r>
            <a:endParaRPr/>
          </a:p>
        </p:txBody>
      </p:sp>
      <p:sp>
        <p:nvSpPr>
          <p:cNvPr id="196" name="Google Shape;196;p32"/>
          <p:cNvSpPr txBox="1"/>
          <p:nvPr/>
        </p:nvSpPr>
        <p:spPr>
          <a:xfrm>
            <a:off x="7586853" y="2271551"/>
            <a:ext cx="4268263" cy="267765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2400"/>
              <a:buFont typeface="Arial"/>
              <a:buNone/>
            </a:pPr>
            <a:r>
              <a:rPr b="1" i="0" lang="en-US" sz="2400" u="none" cap="none" strike="noStrike">
                <a:solidFill>
                  <a:schemeClr val="dk2"/>
                </a:solidFill>
                <a:latin typeface="Calibri"/>
                <a:ea typeface="Calibri"/>
                <a:cs typeface="Calibri"/>
                <a:sym typeface="Calibri"/>
              </a:rPr>
              <a:t>Gender Distribution</a:t>
            </a:r>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alibri"/>
              <a:ea typeface="Calibri"/>
              <a:cs typeface="Calibri"/>
              <a:sym typeface="Calibri"/>
            </a:endParaRPr>
          </a:p>
        </p:txBody>
      </p:sp>
      <p:graphicFrame>
        <p:nvGraphicFramePr>
          <p:cNvPr id="197" name="Google Shape;197;p32"/>
          <p:cNvGraphicFramePr/>
          <p:nvPr/>
        </p:nvGraphicFramePr>
        <p:xfrm>
          <a:off x="7356678" y="2364103"/>
          <a:ext cx="4572000" cy="2743200"/>
        </p:xfrm>
        <a:graphic>
          <a:graphicData uri="http://schemas.openxmlformats.org/drawingml/2006/chart">
            <c:chart r:id="rId3"/>
          </a:graphicData>
        </a:graphic>
      </p:graphicFrame>
      <p:pic>
        <p:nvPicPr>
          <p:cNvPr descr="Chart, bubble chart&#10;&#10;Description automatically generated" id="198" name="Google Shape;198;p32"/>
          <p:cNvPicPr preferRelativeResize="0"/>
          <p:nvPr/>
        </p:nvPicPr>
        <p:blipFill rotWithShape="1">
          <a:blip r:embed="rId4">
            <a:alphaModFix/>
          </a:blip>
          <a:srcRect b="0" l="0" r="0" t="0"/>
          <a:stretch/>
        </p:blipFill>
        <p:spPr>
          <a:xfrm>
            <a:off x="314656" y="1774150"/>
            <a:ext cx="6823520" cy="4264700"/>
          </a:xfrm>
          <a:prstGeom prst="rect">
            <a:avLst/>
          </a:prstGeom>
          <a:noFill/>
          <a:ln cap="flat" cmpd="sng" w="15875">
            <a:solidFill>
              <a:schemeClr val="accen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3"/>
          <p:cNvPicPr preferRelativeResize="0"/>
          <p:nvPr/>
        </p:nvPicPr>
        <p:blipFill rotWithShape="1">
          <a:blip r:embed="rId3">
            <a:alphaModFix/>
          </a:blip>
          <a:srcRect b="-10926" l="0" r="0" t="0"/>
          <a:stretch/>
        </p:blipFill>
        <p:spPr>
          <a:xfrm>
            <a:off x="5610225" y="2537755"/>
            <a:ext cx="5584825" cy="3725577"/>
          </a:xfrm>
          <a:prstGeom prst="rect">
            <a:avLst/>
          </a:prstGeom>
          <a:noFill/>
          <a:ln>
            <a:noFill/>
          </a:ln>
        </p:spPr>
      </p:pic>
      <p:sp>
        <p:nvSpPr>
          <p:cNvPr id="204" name="Google Shape;204;p33"/>
          <p:cNvSpPr txBox="1"/>
          <p:nvPr>
            <p:ph type="title"/>
          </p:nvPr>
        </p:nvSpPr>
        <p:spPr>
          <a:xfrm>
            <a:off x="104988" y="138913"/>
            <a:ext cx="11260754" cy="7339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1" lang="en-US" sz="4000">
                <a:solidFill>
                  <a:srgbClr val="C7DF84"/>
                </a:solidFill>
              </a:rPr>
              <a:t>Community white paper</a:t>
            </a:r>
            <a:endParaRPr b="1" sz="4000">
              <a:solidFill>
                <a:srgbClr val="C7DF84"/>
              </a:solidFill>
            </a:endParaRPr>
          </a:p>
        </p:txBody>
      </p:sp>
      <p:sp>
        <p:nvSpPr>
          <p:cNvPr id="205" name="Google Shape;205;p33"/>
          <p:cNvSpPr txBox="1"/>
          <p:nvPr/>
        </p:nvSpPr>
        <p:spPr>
          <a:xfrm>
            <a:off x="7026851" y="226367"/>
            <a:ext cx="20681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ECF4D5"/>
                </a:solidFill>
                <a:latin typeface="Arial"/>
                <a:ea typeface="Arial"/>
                <a:cs typeface="Arial"/>
                <a:sym typeface="Arial"/>
              </a:rPr>
              <a:t>55 co-authors</a:t>
            </a:r>
            <a:endParaRPr/>
          </a:p>
        </p:txBody>
      </p:sp>
      <p:sp>
        <p:nvSpPr>
          <p:cNvPr id="206" name="Google Shape;206;p33"/>
          <p:cNvSpPr txBox="1"/>
          <p:nvPr/>
        </p:nvSpPr>
        <p:spPr>
          <a:xfrm>
            <a:off x="6680200" y="6109443"/>
            <a:ext cx="42322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Reference paper for the Aquatic Carbon Roadmap </a:t>
            </a:r>
            <a:endParaRPr/>
          </a:p>
        </p:txBody>
      </p:sp>
      <p:sp>
        <p:nvSpPr>
          <p:cNvPr id="207" name="Google Shape;207;p33"/>
          <p:cNvSpPr/>
          <p:nvPr/>
        </p:nvSpPr>
        <p:spPr>
          <a:xfrm>
            <a:off x="6329591" y="6032498"/>
            <a:ext cx="292099" cy="307778"/>
          </a:xfrm>
          <a:prstGeom prst="curvedRightArrow">
            <a:avLst>
              <a:gd fmla="val 25000" name="adj1"/>
              <a:gd fmla="val 50000" name="adj2"/>
              <a:gd fmla="val 25000" name="adj3"/>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8" name="Google Shape;208;p33"/>
          <p:cNvSpPr txBox="1"/>
          <p:nvPr/>
        </p:nvSpPr>
        <p:spPr>
          <a:xfrm>
            <a:off x="197426" y="1126364"/>
            <a:ext cx="11499273" cy="54784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1- Introduction</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2- Workshop details and approach to capture collective view of the status of the field</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3- Session-specific theme outcomes</a:t>
            </a:r>
            <a:endParaRPr/>
          </a:p>
          <a:p>
            <a:pPr indent="0" lvl="0" marL="0" marR="0" rtl="0" algn="l">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In the following sections, we begin by providing a brief description of each session-specific themes, briefly highlight the current state of the art, then focus on a number of priorities for which scientific challenges, gaps and opportunities are identified, to be targeted over the next decade.</a:t>
            </a:r>
            <a:endParaRPr/>
          </a:p>
          <a:p>
            <a:pPr indent="0" lvl="0" marL="0" marR="0" rtl="0" algn="l">
              <a:lnSpc>
                <a:spcPct val="100000"/>
              </a:lnSpc>
              <a:spcBef>
                <a:spcPts val="0"/>
              </a:spcBef>
              <a:spcAft>
                <a:spcPts val="0"/>
              </a:spcAft>
              <a:buNone/>
            </a:pPr>
            <a:r>
              <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3.1 Particulate Organic Carbon (POC)</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3.2 Phytoplankton Carbon (C-phyto)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3.3 Phytoplankton and Primary Production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3.4 Dissolved Organic Carbon (DOC)</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3.5 Dissolved Inorganic Carbon (DIC)</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3.6 Particulate Inorganic Carbon (PIC)</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3.7 Fluxes at the Ocean Interface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3.8 Cross-cutting activities: Blue Carbon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3.9 Cross-cutting activities: Extreme Events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3.10 Cross-cutting activities: Carbon Budget Closure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4- Common outcomes</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5- Emerging concerns and broader thoughts</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6- Summary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176048" y="2902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200"/>
              <a:t>The ISSI Blue Carbon From Space Forum</a:t>
            </a:r>
            <a:br>
              <a:rPr lang="en-US" sz="3200"/>
            </a:br>
            <a:r>
              <a:rPr lang="en-US" sz="1600"/>
              <a:t>Deliverable VC-23-02</a:t>
            </a:r>
            <a:br>
              <a:rPr lang="en-US" sz="3200">
                <a:solidFill>
                  <a:schemeClr val="lt1"/>
                </a:solidFill>
                <a:latin typeface="Montserrat"/>
                <a:ea typeface="Montserrat"/>
                <a:cs typeface="Montserrat"/>
                <a:sym typeface="Montserrat"/>
              </a:rPr>
            </a:br>
            <a:endParaRPr sz="3200"/>
          </a:p>
        </p:txBody>
      </p:sp>
      <p:sp>
        <p:nvSpPr>
          <p:cNvPr id="214" name="Google Shape;214;p34"/>
          <p:cNvSpPr txBox="1"/>
          <p:nvPr/>
        </p:nvSpPr>
        <p:spPr>
          <a:xfrm>
            <a:off x="267160" y="1069241"/>
            <a:ext cx="67521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When?   </a:t>
            </a:r>
            <a:r>
              <a:rPr b="0" i="0" lang="en-US" sz="1800" u="none" cap="none" strike="noStrike">
                <a:solidFill>
                  <a:srgbClr val="000000"/>
                </a:solidFill>
                <a:latin typeface="Calibri"/>
                <a:ea typeface="Calibri"/>
                <a:cs typeface="Calibri"/>
                <a:sym typeface="Calibri"/>
              </a:rPr>
              <a:t>14-17 May 2024</a:t>
            </a:r>
            <a:endParaRPr/>
          </a:p>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Where?  </a:t>
            </a:r>
            <a:r>
              <a:rPr b="0" i="0" lang="en-US" sz="1800" u="none" cap="none" strike="noStrike">
                <a:solidFill>
                  <a:srgbClr val="000000"/>
                </a:solidFill>
                <a:latin typeface="Calibri"/>
                <a:ea typeface="Calibri"/>
                <a:cs typeface="Calibri"/>
                <a:sym typeface="Calibri"/>
              </a:rPr>
              <a:t>ISSI (International Space Science Institute), Bern, Switzerland</a:t>
            </a:r>
            <a:endParaRPr/>
          </a:p>
        </p:txBody>
      </p:sp>
      <p:sp>
        <p:nvSpPr>
          <p:cNvPr id="215" name="Google Shape;215;p34"/>
          <p:cNvSpPr txBox="1"/>
          <p:nvPr/>
        </p:nvSpPr>
        <p:spPr>
          <a:xfrm>
            <a:off x="317960" y="1784743"/>
            <a:ext cx="6752168" cy="4678204"/>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Main topics:</a:t>
            </a:r>
            <a:endParaRPr/>
          </a:p>
          <a:p>
            <a:pPr indent="0" lvl="0" marL="0" marR="0" rtl="0" algn="just">
              <a:lnSpc>
                <a:spcPct val="100000"/>
              </a:lnSpc>
              <a:spcBef>
                <a:spcPts val="0"/>
              </a:spcBef>
              <a:spcAft>
                <a:spcPts val="0"/>
              </a:spcAft>
              <a:buNone/>
            </a:pPr>
            <a:r>
              <a:rPr b="1" i="0" lang="en-US" sz="1400" u="none" cap="none" strike="noStrike">
                <a:solidFill>
                  <a:srgbClr val="000000"/>
                </a:solidFill>
                <a:latin typeface="Calibri"/>
                <a:ea typeface="Calibri"/>
                <a:cs typeface="Calibri"/>
                <a:sym typeface="Calibri"/>
              </a:rPr>
              <a:t>Session 1- Observing system</a:t>
            </a:r>
            <a:r>
              <a:rPr b="0" i="0" lang="en-US" sz="1400" u="none" cap="none" strike="noStrike">
                <a:solidFill>
                  <a:srgbClr val="000000"/>
                </a:solidFill>
                <a:latin typeface="Calibri"/>
                <a:ea typeface="Calibri"/>
                <a:cs typeface="Calibri"/>
                <a:sym typeface="Calibri"/>
              </a:rPr>
              <a:t> : EO capabilities to map BC ecosystems extent/carbon stock/change: status, gaps, observing system requirements to fill gaps – including in-situ/airborne observations gaps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Calibri"/>
                <a:ea typeface="Calibri"/>
                <a:cs typeface="Calibri"/>
                <a:sym typeface="Calibri"/>
              </a:rPr>
              <a:t>Session 2 </a:t>
            </a:r>
            <a:r>
              <a:rPr b="0" i="0" lang="en-US" sz="1400" u="none" cap="none" strike="noStrike">
                <a:solidFill>
                  <a:srgbClr val="000000"/>
                </a:solidFill>
                <a:latin typeface="Calibri"/>
                <a:ea typeface="Calibri"/>
                <a:cs typeface="Calibri"/>
                <a:sym typeface="Calibri"/>
              </a:rPr>
              <a:t>- </a:t>
            </a:r>
            <a:r>
              <a:rPr b="1" i="0" lang="en-US" sz="1400" u="none" cap="none" strike="noStrike">
                <a:solidFill>
                  <a:srgbClr val="000000"/>
                </a:solidFill>
                <a:latin typeface="Calibri"/>
                <a:ea typeface="Calibri"/>
                <a:cs typeface="Calibri"/>
                <a:sym typeface="Calibri"/>
              </a:rPr>
              <a:t>Impact of external drivers </a:t>
            </a:r>
            <a:r>
              <a:rPr b="0" i="0" lang="en-US" sz="1400" u="none" cap="none" strike="noStrike">
                <a:solidFill>
                  <a:srgbClr val="000000"/>
                </a:solidFill>
                <a:latin typeface="Calibri"/>
                <a:ea typeface="Calibri"/>
                <a:cs typeface="Calibri"/>
                <a:sym typeface="Calibri"/>
              </a:rPr>
              <a:t>: Further understanding and predicting the </a:t>
            </a:r>
            <a:r>
              <a:rPr b="1" i="0" lang="en-US" sz="1400" u="none" cap="none" strike="noStrike">
                <a:solidFill>
                  <a:srgbClr val="000000"/>
                </a:solidFill>
                <a:latin typeface="Calibri"/>
                <a:ea typeface="Calibri"/>
                <a:cs typeface="Calibri"/>
                <a:sym typeface="Calibri"/>
              </a:rPr>
              <a:t>impact of external drivers on BC ecosystems</a:t>
            </a:r>
            <a:r>
              <a:rPr b="0" i="0" lang="en-US" sz="1400" u="none" cap="none" strike="noStrike">
                <a:solidFill>
                  <a:srgbClr val="000000"/>
                </a:solidFill>
                <a:latin typeface="Calibri"/>
                <a:ea typeface="Calibri"/>
                <a:cs typeface="Calibri"/>
                <a:sym typeface="Calibri"/>
              </a:rPr>
              <a:t> (climate change, hurricane, aquaculture, agriculture, mangrove forest exploitation, terrestrial and marine sources of pollution and industrial and urban coastal development )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Calibri"/>
                <a:ea typeface="Calibri"/>
                <a:cs typeface="Calibri"/>
                <a:sym typeface="Calibri"/>
              </a:rPr>
              <a:t>Session 3- Coastal Blue Carbon restoration and preservation as a Nature-Based climate change Mitigation</a:t>
            </a:r>
            <a:r>
              <a:rPr b="0" i="0" lang="en-US" sz="1400" u="none" cap="none" strike="noStrike">
                <a:solidFill>
                  <a:srgbClr val="000000"/>
                </a:solidFill>
                <a:latin typeface="Calibri"/>
                <a:ea typeface="Calibri"/>
                <a:cs typeface="Calibri"/>
                <a:sym typeface="Calibri"/>
              </a:rPr>
              <a:t> : To what extent Blue Carbon ecosystem represents a nature-based solution for mitigating the impact of climate change ? What is the impact of ecosystems restoration and preservation actions on mitigation and how EO can support its quantification?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Calibri"/>
                <a:ea typeface="Calibri"/>
                <a:cs typeface="Calibri"/>
                <a:sym typeface="Calibri"/>
              </a:rPr>
              <a:t>Session  4-</a:t>
            </a:r>
            <a:r>
              <a:rPr b="0" i="0" lang="en-US" sz="1400" u="none" cap="none" strike="noStrike">
                <a:solidFill>
                  <a:srgbClr val="000000"/>
                </a:solidFill>
                <a:latin typeface="Calibri"/>
                <a:ea typeface="Calibri"/>
                <a:cs typeface="Calibri"/>
                <a:sym typeface="Calibri"/>
              </a:rPr>
              <a:t> </a:t>
            </a:r>
            <a:r>
              <a:rPr b="1" i="0" lang="en-US" sz="1400" u="none" cap="none" strike="noStrike">
                <a:solidFill>
                  <a:srgbClr val="000000"/>
                </a:solidFill>
                <a:latin typeface="Calibri"/>
                <a:ea typeface="Calibri"/>
                <a:cs typeface="Calibri"/>
                <a:sym typeface="Calibri"/>
              </a:rPr>
              <a:t>Economic value </a:t>
            </a:r>
            <a:r>
              <a:rPr b="0" i="0" lang="en-US" sz="1400" u="none" cap="none" strike="noStrike">
                <a:solidFill>
                  <a:srgbClr val="000000"/>
                </a:solidFill>
                <a:latin typeface="Calibri"/>
                <a:ea typeface="Calibri"/>
                <a:cs typeface="Calibri"/>
                <a:sym typeface="Calibri"/>
              </a:rPr>
              <a:t>of blue carbon ecosystems / Carbon Credits / MRV</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Calibri"/>
                <a:ea typeface="Calibri"/>
                <a:cs typeface="Calibri"/>
                <a:sym typeface="Calibri"/>
              </a:rPr>
              <a:t>Session 5 -</a:t>
            </a:r>
            <a:r>
              <a:rPr b="0" i="0" lang="en-US" sz="1400" u="none" cap="none" strike="noStrike">
                <a:solidFill>
                  <a:srgbClr val="000000"/>
                </a:solidFill>
                <a:latin typeface="Calibri"/>
                <a:ea typeface="Calibri"/>
                <a:cs typeface="Calibri"/>
                <a:sym typeface="Calibri"/>
              </a:rPr>
              <a:t> Tools/Products/Indicators to support </a:t>
            </a:r>
            <a:r>
              <a:rPr b="1" i="0" lang="en-US" sz="1400" u="none" cap="none" strike="noStrike">
                <a:solidFill>
                  <a:srgbClr val="000000"/>
                </a:solidFill>
                <a:latin typeface="Calibri"/>
                <a:ea typeface="Calibri"/>
                <a:cs typeface="Calibri"/>
                <a:sym typeface="Calibri"/>
              </a:rPr>
              <a:t>policy needs</a:t>
            </a:r>
            <a:r>
              <a:rPr b="0" i="0" lang="en-US" sz="1400" u="none" cap="none" strike="noStrike">
                <a:solidFill>
                  <a:srgbClr val="000000"/>
                </a:solidFill>
                <a:latin typeface="Calibri"/>
                <a:ea typeface="Calibri"/>
                <a:cs typeface="Calibri"/>
                <a:sym typeface="Calibri"/>
              </a:rPr>
              <a:t> with a main focus on the needs and ambition cycle of the Global Stocktake of the Paris Climate Agreement -&gt; what is needed to support the Global Stocktake 2028.</a:t>
            </a:r>
            <a:endParaRPr b="0" i="0" sz="1400" u="none" cap="none" strike="noStrike">
              <a:solidFill>
                <a:srgbClr val="000000"/>
              </a:solidFill>
              <a:latin typeface="Arial"/>
              <a:ea typeface="Arial"/>
              <a:cs typeface="Arial"/>
              <a:sym typeface="Arial"/>
            </a:endParaRPr>
          </a:p>
        </p:txBody>
      </p:sp>
      <p:sp>
        <p:nvSpPr>
          <p:cNvPr id="216" name="Google Shape;216;p34"/>
          <p:cNvSpPr txBox="1"/>
          <p:nvPr/>
        </p:nvSpPr>
        <p:spPr>
          <a:xfrm>
            <a:off x="7425950" y="3885859"/>
            <a:ext cx="4526971" cy="196977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Each topic will be covered during dedicated sessions and recommendations will be collected with the final objective to draft a white paper as an outcome of the Forum.</a:t>
            </a:r>
            <a:endParaRPr/>
          </a:p>
          <a:p>
            <a:pPr indent="0" lvl="0" marL="0" marR="0" rtl="0" algn="just">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-&gt; Direct inputs to the Aquatic Carbon Roadmap</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7" name="Google Shape;217;p34"/>
          <p:cNvSpPr/>
          <p:nvPr/>
        </p:nvSpPr>
        <p:spPr>
          <a:xfrm>
            <a:off x="7082829" y="1879600"/>
            <a:ext cx="219671" cy="444500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218" name="Google Shape;218;p34"/>
          <p:cNvPicPr preferRelativeResize="0"/>
          <p:nvPr/>
        </p:nvPicPr>
        <p:blipFill rotWithShape="1">
          <a:blip r:embed="rId3">
            <a:alphaModFix/>
          </a:blip>
          <a:srcRect b="0" l="0" r="0" t="0"/>
          <a:stretch/>
        </p:blipFill>
        <p:spPr>
          <a:xfrm>
            <a:off x="7315201" y="1256016"/>
            <a:ext cx="4637720" cy="19731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nvSpPr>
        <p:spPr>
          <a:xfrm>
            <a:off x="92892" y="266674"/>
            <a:ext cx="941940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Toward an Aquatic Carbon Roadmap – Resources for completion</a:t>
            </a:r>
            <a:endParaRPr b="0" i="0" sz="2400" u="none" cap="none" strike="noStrike">
              <a:solidFill>
                <a:srgbClr val="ECF4D5"/>
              </a:solidFill>
              <a:latin typeface="Arial"/>
              <a:ea typeface="Arial"/>
              <a:cs typeface="Arial"/>
              <a:sym typeface="Arial"/>
            </a:endParaRPr>
          </a:p>
        </p:txBody>
      </p:sp>
      <p:sp>
        <p:nvSpPr>
          <p:cNvPr id="224" name="Google Shape;224;p35"/>
          <p:cNvSpPr txBox="1"/>
          <p:nvPr/>
        </p:nvSpPr>
        <p:spPr>
          <a:xfrm>
            <a:off x="363336" y="1186589"/>
            <a:ext cx="11292289" cy="526297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The development of an Aquatic Carbon roadmap is a very timely, needed, but at the same time </a:t>
            </a:r>
            <a:r>
              <a:rPr b="1" i="0" lang="en-US" sz="1600" u="none" cap="none" strike="noStrike">
                <a:solidFill>
                  <a:srgbClr val="C00000"/>
                </a:solidFill>
                <a:latin typeface="Arial"/>
                <a:ea typeface="Arial"/>
                <a:cs typeface="Arial"/>
                <a:sym typeface="Arial"/>
              </a:rPr>
              <a:t>very ambitious </a:t>
            </a:r>
            <a:r>
              <a:rPr b="1" i="0" lang="en-US" sz="1600" u="none" cap="none" strike="noStrike">
                <a:solidFill>
                  <a:srgbClr val="000000"/>
                </a:solidFill>
                <a:latin typeface="Arial"/>
                <a:ea typeface="Arial"/>
                <a:cs typeface="Arial"/>
                <a:sym typeface="Arial"/>
              </a:rPr>
              <a:t>commitment</a:t>
            </a:r>
            <a:endParaRPr/>
          </a:p>
          <a:p>
            <a:pPr indent="-184150" lvl="0" marL="285750" marR="0" rtl="0" algn="just">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285750" lvl="1"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The contribution and coordination from IOCCG/CEOS OCR-VC agencies will be essential to work towards actual deliverables. Most of these agencies have carbon related activities on which the roadmap will build.</a:t>
            </a:r>
            <a:endParaRPr/>
          </a:p>
          <a:p>
            <a:pPr indent="-285750" lvl="1" marL="285750" marR="0" rtl="0" algn="just">
              <a:lnSpc>
                <a:spcPct val="100000"/>
              </a:lnSpc>
              <a:spcBef>
                <a:spcPts val="0"/>
              </a:spcBef>
              <a:spcAft>
                <a:spcPts val="0"/>
              </a:spcAft>
              <a:buClr>
                <a:srgbClr val="000000"/>
              </a:buClr>
              <a:buSzPts val="1600"/>
              <a:buFont typeface="Courier New"/>
              <a:buChar char="o"/>
            </a:pPr>
            <a:r>
              <a:rPr b="0" i="0" lang="en-US" sz="1600" u="none" cap="none" strike="noStrike">
                <a:solidFill>
                  <a:srgbClr val="000000"/>
                </a:solidFill>
                <a:latin typeface="Arial"/>
                <a:ea typeface="Arial"/>
                <a:cs typeface="Arial"/>
                <a:sym typeface="Arial"/>
              </a:rPr>
              <a:t>ESA is currently launching three aquatic carbon projects that will run over the next two years (one on estimation the Ocean Carbon cycle from satellite data, one on Coastal Blue Carbon, and one on developing Ocean Carbon related ECVs and climate data records</a:t>
            </a:r>
            <a:endParaRPr/>
          </a:p>
          <a:p>
            <a:pPr indent="-285750" lvl="1" marL="285750" marR="0" rtl="0" algn="just">
              <a:lnSpc>
                <a:spcPct val="100000"/>
              </a:lnSpc>
              <a:spcBef>
                <a:spcPts val="0"/>
              </a:spcBef>
              <a:spcAft>
                <a:spcPts val="0"/>
              </a:spcAft>
              <a:buClr>
                <a:srgbClr val="000000"/>
              </a:buClr>
              <a:buSzPts val="1600"/>
              <a:buFont typeface="Courier New"/>
              <a:buChar char="o"/>
            </a:pPr>
            <a:r>
              <a:rPr b="0" i="0" lang="en-US" sz="1600" u="none" cap="none" strike="noStrike">
                <a:solidFill>
                  <a:srgbClr val="000000"/>
                </a:solidFill>
                <a:latin typeface="Arial"/>
                <a:ea typeface="Arial"/>
                <a:cs typeface="Arial"/>
                <a:sym typeface="Arial"/>
              </a:rPr>
              <a:t>NASA has provided continued support for a number of activities under the Ocean Biology and Biogeochemistry program, the Carbon Monitoring Program, and the Carbon Cycle Science program. </a:t>
            </a:r>
            <a:endParaRPr/>
          </a:p>
          <a:p>
            <a:pPr indent="-285750" lvl="1" marL="285750" marR="0" rtl="0" algn="just">
              <a:lnSpc>
                <a:spcPct val="100000"/>
              </a:lnSpc>
              <a:spcBef>
                <a:spcPts val="0"/>
              </a:spcBef>
              <a:spcAft>
                <a:spcPts val="0"/>
              </a:spcAft>
              <a:buClr>
                <a:srgbClr val="000000"/>
              </a:buClr>
              <a:buSzPts val="1600"/>
              <a:buFont typeface="Courier New"/>
              <a:buChar char="o"/>
            </a:pPr>
            <a:r>
              <a:rPr b="0" i="0" lang="en-US" sz="1600" u="none" cap="none" strike="noStrike">
                <a:solidFill>
                  <a:srgbClr val="000000"/>
                </a:solidFill>
                <a:latin typeface="Arial"/>
                <a:ea typeface="Arial"/>
                <a:cs typeface="Arial"/>
                <a:sym typeface="Arial"/>
              </a:rPr>
              <a:t>EUMETSAT plans to develop operational carbon products from S3 starting end 2024/beginning 2025. Our goal will be to coordinate the product development across the agencies and use Aquatic Carbon Roadmap recommendations that will be available by that time</a:t>
            </a:r>
            <a:endParaRPr/>
          </a:p>
          <a:p>
            <a:pPr indent="-285750" lvl="2"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C00000"/>
                </a:solidFill>
                <a:latin typeface="Arial"/>
                <a:ea typeface="Arial"/>
                <a:cs typeface="Arial"/>
                <a:sym typeface="Arial"/>
              </a:rPr>
              <a:t>Consequently, significant contribution to the Aquatic Carbon Roadmap is expected from the scientific community through the different activities being supported by the CEOS member agencies. </a:t>
            </a:r>
            <a:endParaRPr/>
          </a:p>
          <a:p>
            <a:pPr indent="-184150" lvl="2" marL="285750" marR="0" rtl="0" algn="just">
              <a:lnSpc>
                <a:spcPct val="100000"/>
              </a:lnSpc>
              <a:spcBef>
                <a:spcPts val="0"/>
              </a:spcBef>
              <a:spcAft>
                <a:spcPts val="0"/>
              </a:spcAft>
              <a:buClr>
                <a:srgbClr val="000000"/>
              </a:buClr>
              <a:buSzPts val="1600"/>
              <a:buFont typeface="Noto Sans Symbols"/>
              <a:buNone/>
            </a:pPr>
            <a:r>
              <a:t/>
            </a:r>
            <a:endParaRPr b="0" i="0" sz="1600" u="none" cap="none" strike="noStrike">
              <a:solidFill>
                <a:srgbClr val="C00000"/>
              </a:solidFill>
              <a:latin typeface="Arial"/>
              <a:ea typeface="Arial"/>
              <a:cs typeface="Arial"/>
              <a:sym typeface="Arial"/>
            </a:endParaRPr>
          </a:p>
          <a:p>
            <a:pPr indent="-285750" lvl="2"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Relevant activities are also ongoing within the International Ocean Colour Coordination Group: an IOCCG Aquatic Carbon from Space Task Force is being initiated (led by Jamie Shutler, University of Exeter, UK and Cecile Rousseaux, NASA GSFC, US) and a Working Group on Primary Production (chaired by Robert Brewin, University of Exeter, UK). </a:t>
            </a:r>
            <a:endParaRPr/>
          </a:p>
          <a:p>
            <a:pPr indent="-285750" lvl="2"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C00000"/>
                </a:solidFill>
                <a:latin typeface="Arial"/>
                <a:ea typeface="Arial"/>
                <a:cs typeface="Arial"/>
                <a:sym typeface="Arial"/>
              </a:rPr>
              <a:t>Both activities will be running in parallel to the roadmap development and will strongly contribute to it.</a:t>
            </a:r>
            <a:endParaRPr/>
          </a:p>
          <a:p>
            <a:pPr indent="0" lvl="2" marL="0" marR="0" rtl="0" algn="just">
              <a:lnSpc>
                <a:spcPct val="100000"/>
              </a:lnSpc>
              <a:spcBef>
                <a:spcPts val="0"/>
              </a:spcBef>
              <a:spcAft>
                <a:spcPts val="0"/>
              </a:spcAft>
              <a:buNone/>
            </a:pPr>
            <a:r>
              <a:t/>
            </a:r>
            <a:endParaRPr b="0" i="0" sz="1600" u="none" cap="none" strike="noStrike">
              <a:solidFill>
                <a:srgbClr val="C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6"/>
          <p:cNvSpPr txBox="1"/>
          <p:nvPr/>
        </p:nvSpPr>
        <p:spPr>
          <a:xfrm>
            <a:off x="92892" y="266674"/>
            <a:ext cx="941940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Toward an Aquatic Carbon Roadmap – Resources for completion</a:t>
            </a:r>
            <a:endParaRPr b="0" i="0" sz="2400" u="none" cap="none" strike="noStrike">
              <a:solidFill>
                <a:srgbClr val="ECF4D5"/>
              </a:solidFill>
              <a:latin typeface="Arial"/>
              <a:ea typeface="Arial"/>
              <a:cs typeface="Arial"/>
              <a:sym typeface="Arial"/>
            </a:endParaRPr>
          </a:p>
        </p:txBody>
      </p:sp>
      <p:sp>
        <p:nvSpPr>
          <p:cNvPr id="230" name="Google Shape;230;p36"/>
          <p:cNvSpPr txBox="1"/>
          <p:nvPr/>
        </p:nvSpPr>
        <p:spPr>
          <a:xfrm>
            <a:off x="363336" y="1186589"/>
            <a:ext cx="11292289" cy="25545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The development of an Aquatic Carbon roadmap will strongly benefit from interactions/coordination with other CEOS activities</a:t>
            </a:r>
            <a:endParaRPr/>
          </a:p>
          <a:p>
            <a:pPr indent="-184150" lvl="0" marL="285750" marR="0" rtl="0" algn="just">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285750" lvl="1"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The Aquatic Carbon Roadmap will likely require a degree of coordination and collaboration with AFOLU Roadmap and the GHG Roadmap, in particular for what regards Blue Carbon ecosystems (Wetland/mangroves are part of the AFOLU roadmap)</a:t>
            </a:r>
            <a:endParaRPr b="0" i="0" sz="1600" u="none" cap="none" strike="noStrike">
              <a:solidFill>
                <a:srgbClr val="C00000"/>
              </a:solidFill>
              <a:latin typeface="Arial"/>
              <a:ea typeface="Arial"/>
              <a:cs typeface="Arial"/>
              <a:sym typeface="Arial"/>
            </a:endParaRPr>
          </a:p>
          <a:p>
            <a:pPr indent="-184150" lvl="1" marL="285750" marR="0" rtl="0" algn="just">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285750" lvl="1"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Other contribution might come from other OCR-VC agencies (e.g. NOAA) and other CEOS VC and WG (e.g. SST-VC, OST-VC, OSVW-VC, COAST, and WGClimate).</a:t>
            </a:r>
            <a:endParaRPr/>
          </a:p>
          <a:p>
            <a:pPr indent="0" lvl="2" marL="0" marR="0" rtl="0" algn="just">
              <a:lnSpc>
                <a:spcPct val="100000"/>
              </a:lnSpc>
              <a:spcBef>
                <a:spcPts val="0"/>
              </a:spcBef>
              <a:spcAft>
                <a:spcPts val="0"/>
              </a:spcAft>
              <a:buNone/>
            </a:pPr>
            <a:r>
              <a:t/>
            </a:r>
            <a:endParaRPr b="0" i="0" sz="1600" u="none" cap="none" strike="noStrike">
              <a:solidFill>
                <a:srgbClr val="C00000"/>
              </a:solidFill>
              <a:latin typeface="Arial"/>
              <a:ea typeface="Arial"/>
              <a:cs typeface="Arial"/>
              <a:sym typeface="Arial"/>
            </a:endParaRPr>
          </a:p>
        </p:txBody>
      </p:sp>
      <p:sp>
        <p:nvSpPr>
          <p:cNvPr id="231" name="Google Shape;231;p36"/>
          <p:cNvSpPr txBox="1"/>
          <p:nvPr/>
        </p:nvSpPr>
        <p:spPr>
          <a:xfrm>
            <a:off x="569017" y="3741134"/>
            <a:ext cx="1088092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C00000"/>
                </a:solidFill>
                <a:latin typeface="Arial"/>
                <a:ea typeface="Arial"/>
                <a:cs typeface="Arial"/>
                <a:sym typeface="Arial"/>
              </a:rPr>
              <a:t>=&gt; </a:t>
            </a:r>
            <a:r>
              <a:rPr b="0" i="0" lang="en-US" sz="2000" u="none" cap="none" strike="noStrike">
                <a:solidFill>
                  <a:srgbClr val="C00000"/>
                </a:solidFill>
                <a:latin typeface="Arial"/>
                <a:ea typeface="Arial"/>
                <a:cs typeface="Arial"/>
                <a:sym typeface="Arial"/>
              </a:rPr>
              <a:t>CEOS support needed to coordinate between the three roadmaps and between OCR-VC and other relevant CEOS entities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0"/>
          <p:cNvSpPr txBox="1"/>
          <p:nvPr/>
        </p:nvSpPr>
        <p:spPr>
          <a:xfrm>
            <a:off x="92892" y="266674"/>
            <a:ext cx="941940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Toward an Aquatic Carbon Roadmap – Resources for completion</a:t>
            </a:r>
            <a:endParaRPr b="0" i="0" sz="2400" u="none" cap="none" strike="noStrike">
              <a:solidFill>
                <a:srgbClr val="ECF4D5"/>
              </a:solidFill>
              <a:latin typeface="Arial"/>
              <a:ea typeface="Arial"/>
              <a:cs typeface="Arial"/>
              <a:sym typeface="Arial"/>
            </a:endParaRPr>
          </a:p>
        </p:txBody>
      </p:sp>
      <p:sp>
        <p:nvSpPr>
          <p:cNvPr id="237" name="Google Shape;237;p10"/>
          <p:cNvSpPr txBox="1"/>
          <p:nvPr/>
        </p:nvSpPr>
        <p:spPr>
          <a:xfrm>
            <a:off x="363336" y="1186589"/>
            <a:ext cx="11292289" cy="432810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i="0" lang="en-US" sz="1800" u="none" cap="none" strike="noStrike">
                <a:solidFill>
                  <a:srgbClr val="000000"/>
                </a:solidFill>
                <a:latin typeface="Arial"/>
                <a:ea typeface="Arial"/>
                <a:cs typeface="Arial"/>
                <a:sym typeface="Arial"/>
              </a:rPr>
              <a:t>Coordinators</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Laura Lorenzoni (NASA, agreed but </a:t>
            </a:r>
            <a:r>
              <a:rPr b="0" i="0" lang="en-US" sz="1800" u="none" cap="none" strike="noStrike">
                <a:solidFill>
                  <a:srgbClr val="C00000"/>
                </a:solidFill>
                <a:latin typeface="Arial"/>
                <a:ea typeface="Arial"/>
                <a:cs typeface="Arial"/>
                <a:sym typeface="Arial"/>
              </a:rPr>
              <a:t>still to be confirmed by CEOS Principals at Plenary</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Marie-Helene Rio (ESA, agreed but </a:t>
            </a:r>
            <a:r>
              <a:rPr b="0" i="0" lang="en-US" sz="1800" u="none" cap="none" strike="noStrike">
                <a:solidFill>
                  <a:srgbClr val="C00000"/>
                </a:solidFill>
                <a:latin typeface="Arial"/>
                <a:ea typeface="Arial"/>
                <a:cs typeface="Arial"/>
                <a:sym typeface="Arial"/>
              </a:rPr>
              <a:t>still to be confirmed by CEOS Principals at Plenary</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Hiroshi Murakami (JAXA, agreed but </a:t>
            </a:r>
            <a:r>
              <a:rPr b="0" i="0" lang="en-US" sz="1800" u="none" cap="none" strike="noStrike">
                <a:solidFill>
                  <a:srgbClr val="C00000"/>
                </a:solidFill>
                <a:latin typeface="Arial"/>
                <a:ea typeface="Arial"/>
                <a:cs typeface="Arial"/>
                <a:sym typeface="Arial"/>
              </a:rPr>
              <a:t>still to be confirmed by CEOS Principals at Plenary</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1" i="0" lang="en-US" sz="1800" u="none" cap="none" strike="noStrike">
                <a:solidFill>
                  <a:srgbClr val="000000"/>
                </a:solidFill>
                <a:latin typeface="Arial"/>
                <a:ea typeface="Arial"/>
                <a:cs typeface="Arial"/>
                <a:sym typeface="Arial"/>
              </a:rPr>
              <a:t>Scientific leaders</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Jamie Shutler (University of Exeter, agreed)</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Bob Brewin (University of Exeter, agreed)</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Cecile Rousseaux (GSFC-NASA, agreed)</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Arial"/>
                <a:ea typeface="Arial"/>
                <a:cs typeface="Arial"/>
                <a:sym typeface="Arial"/>
              </a:rPr>
              <a:t>Kelsey Bisson (NASA, agreed)</a:t>
            </a:r>
            <a:endParaRPr b="0" i="0" sz="1800" u="none" cap="none" strike="noStrike">
              <a:solidFill>
                <a:srgbClr val="000000"/>
              </a:solidFill>
              <a:latin typeface="Calibri"/>
              <a:ea typeface="Calibri"/>
              <a:cs typeface="Calibri"/>
              <a:sym typeface="Calibri"/>
            </a:endParaRPr>
          </a:p>
          <a:p>
            <a:pPr indent="0" lvl="2" marL="0" marR="0" rtl="0" algn="just">
              <a:lnSpc>
                <a:spcPct val="100000"/>
              </a:lnSpc>
              <a:spcBef>
                <a:spcPts val="80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238" name="Google Shape;238;p10"/>
          <p:cNvSpPr txBox="1"/>
          <p:nvPr/>
        </p:nvSpPr>
        <p:spPr>
          <a:xfrm>
            <a:off x="363336" y="5486745"/>
            <a:ext cx="1143133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And many contributors from the CEOS OCR-VC / IOCCG space agencies and the scientific community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nvSpPr>
        <p:spPr>
          <a:xfrm>
            <a:off x="189157" y="1049227"/>
            <a:ext cx="5906844" cy="57599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just">
              <a:lnSpc>
                <a:spcPct val="107000"/>
              </a:lnSpc>
              <a:spcBef>
                <a:spcPts val="0"/>
              </a:spcBef>
              <a:spcAft>
                <a:spcPts val="0"/>
              </a:spcAft>
              <a:buNone/>
            </a:pPr>
            <a:r>
              <a:rPr b="0" i="0" lang="en-US" sz="1400" u="none" cap="none" strike="noStrike">
                <a:solidFill>
                  <a:srgbClr val="000000"/>
                </a:solidFill>
                <a:latin typeface="Arial"/>
                <a:ea typeface="Arial"/>
                <a:cs typeface="Arial"/>
                <a:sym typeface="Arial"/>
              </a:rPr>
              <a:t> </a:t>
            </a:r>
            <a:r>
              <a:rPr b="1" i="0" lang="en-US" sz="1400" u="none" cap="none" strike="noStrike">
                <a:solidFill>
                  <a:srgbClr val="000000"/>
                </a:solidFill>
                <a:latin typeface="Arial"/>
                <a:ea typeface="Arial"/>
                <a:cs typeface="Arial"/>
                <a:sym typeface="Arial"/>
              </a:rPr>
              <a:t>1. Introduction </a:t>
            </a:r>
            <a:r>
              <a:rPr b="0" i="0" lang="en-US" sz="1400" u="none" cap="none" strike="noStrike">
                <a:solidFill>
                  <a:srgbClr val="000000"/>
                </a:solidFill>
                <a:latin typeface="Arial"/>
                <a:ea typeface="Arial"/>
                <a:cs typeface="Arial"/>
                <a:sym typeface="Arial"/>
              </a:rPr>
              <a:t>(overview, purpose and scope)</a:t>
            </a:r>
            <a:endParaRPr/>
          </a:p>
          <a:p>
            <a:pPr indent="0" lvl="0" marL="0" marR="0" rtl="0" algn="just">
              <a:lnSpc>
                <a:spcPct val="107000"/>
              </a:lnSpc>
              <a:spcBef>
                <a:spcPts val="800"/>
              </a:spcBef>
              <a:spcAft>
                <a:spcPts val="0"/>
              </a:spcAft>
              <a:buNone/>
            </a:pPr>
            <a:r>
              <a:rPr b="0" i="0" lang="en-US" sz="1400" u="none" cap="none" strike="noStrike">
                <a:solidFill>
                  <a:srgbClr val="000000"/>
                </a:solidFill>
                <a:latin typeface="Arial"/>
                <a:ea typeface="Arial"/>
                <a:cs typeface="Arial"/>
                <a:sym typeface="Arial"/>
              </a:rPr>
              <a:t> - the role of aquatic systems in carbon uptake and cycling</a:t>
            </a:r>
            <a:endParaRPr/>
          </a:p>
          <a:p>
            <a:pPr indent="0" lvl="0" marL="0" marR="0" rtl="0" algn="just">
              <a:lnSpc>
                <a:spcPct val="107000"/>
              </a:lnSpc>
              <a:spcBef>
                <a:spcPts val="800"/>
              </a:spcBef>
              <a:spcAft>
                <a:spcPts val="0"/>
              </a:spcAft>
              <a:buNone/>
            </a:pPr>
            <a:r>
              <a:rPr b="0" i="0" lang="en-US" sz="1400" u="none" cap="none" strike="noStrike">
                <a:solidFill>
                  <a:srgbClr val="000000"/>
                </a:solidFill>
                <a:latin typeface="Arial"/>
                <a:ea typeface="Arial"/>
                <a:cs typeface="Arial"/>
                <a:sym typeface="Arial"/>
              </a:rPr>
              <a:t> - the ocean observational constraint on global carbon</a:t>
            </a:r>
            <a:endParaRPr/>
          </a:p>
          <a:p>
            <a:pPr indent="0" lvl="0" marL="0" marR="0" rtl="0" algn="just">
              <a:lnSpc>
                <a:spcPct val="107000"/>
              </a:lnSpc>
              <a:spcBef>
                <a:spcPts val="800"/>
              </a:spcBef>
              <a:spcAft>
                <a:spcPts val="0"/>
              </a:spcAft>
              <a:buNone/>
            </a:pPr>
            <a:r>
              <a:rPr b="0" i="0" lang="en-US" sz="1400" u="none" cap="none" strike="noStrike">
                <a:solidFill>
                  <a:srgbClr val="000000"/>
                </a:solidFill>
                <a:latin typeface="Arial"/>
                <a:ea typeface="Arial"/>
                <a:cs typeface="Arial"/>
                <a:sym typeface="Arial"/>
              </a:rPr>
              <a:t> - Evaluate the role of remote sensing to inform IPCC Guidelines and 2035+ vision</a:t>
            </a:r>
            <a:endParaRPr/>
          </a:p>
          <a:p>
            <a:pPr indent="0" lvl="0" marL="0" marR="0" rtl="0" algn="just">
              <a:lnSpc>
                <a:spcPct val="107000"/>
              </a:lnSpc>
              <a:spcBef>
                <a:spcPts val="800"/>
              </a:spcBef>
              <a:spcAft>
                <a:spcPts val="0"/>
              </a:spcAft>
              <a:buNone/>
            </a:pPr>
            <a:r>
              <a:rPr b="1" i="0" lang="en-US" sz="1400" u="none" cap="none" strike="noStrike">
                <a:solidFill>
                  <a:srgbClr val="000000"/>
                </a:solidFill>
                <a:latin typeface="Arial"/>
                <a:ea typeface="Arial"/>
                <a:cs typeface="Arial"/>
                <a:sym typeface="Arial"/>
              </a:rPr>
              <a:t>2. The critical need and opportunity </a:t>
            </a:r>
            <a:r>
              <a:rPr b="0" i="0" lang="en-US" sz="1400" u="none" cap="none" strike="noStrike">
                <a:solidFill>
                  <a:srgbClr val="000000"/>
                </a:solidFill>
                <a:latin typeface="Arial"/>
                <a:ea typeface="Arial"/>
                <a:cs typeface="Arial"/>
                <a:sym typeface="Arial"/>
              </a:rPr>
              <a:t>(from Brewin et al., 2020;2023, Shutler et al., 2020; in-revision and other contributions from the Aquatic Carbon From Space Special Issue).</a:t>
            </a:r>
            <a:endParaRPr/>
          </a:p>
          <a:p>
            <a:pPr indent="0" lvl="0" marL="0" marR="0" rtl="0" algn="just">
              <a:lnSpc>
                <a:spcPct val="107000"/>
              </a:lnSpc>
              <a:spcBef>
                <a:spcPts val="800"/>
              </a:spcBef>
              <a:spcAft>
                <a:spcPts val="0"/>
              </a:spcAft>
              <a:buNone/>
            </a:pPr>
            <a:r>
              <a:rPr b="1" i="0" lang="en-US" sz="1400" u="none" cap="none" strike="noStrike">
                <a:solidFill>
                  <a:srgbClr val="000000"/>
                </a:solidFill>
                <a:latin typeface="Arial"/>
                <a:ea typeface="Arial"/>
                <a:cs typeface="Arial"/>
                <a:sym typeface="Arial"/>
              </a:rPr>
              <a:t>3. Overview of remote sensing and Earth observation capabilities </a:t>
            </a:r>
            <a:r>
              <a:rPr b="0" i="0" lang="en-US" sz="1400" u="none" cap="none" strike="noStrike">
                <a:solidFill>
                  <a:srgbClr val="000000"/>
                </a:solidFill>
                <a:latin typeface="Arial"/>
                <a:ea typeface="Arial"/>
                <a:cs typeface="Arial"/>
                <a:sym typeface="Arial"/>
              </a:rPr>
              <a:t>(brief overview from Brewin et al., 2020;2023, Shutler et al., 2020; in-revision), including the necessary synergy with in-situ measurements and models.</a:t>
            </a:r>
            <a:r>
              <a:rPr b="1" i="0" lang="en-US" sz="1400" u="none" cap="none" strike="noStrike">
                <a:solidFill>
                  <a:srgbClr val="000000"/>
                </a:solidFill>
                <a:latin typeface="Arial"/>
                <a:ea typeface="Arial"/>
                <a:cs typeface="Arial"/>
                <a:sym typeface="Arial"/>
              </a:rPr>
              <a:t> </a:t>
            </a:r>
            <a:endParaRPr/>
          </a:p>
          <a:p>
            <a:pPr indent="0" lvl="0" marL="0" marR="0" rtl="0" algn="just">
              <a:lnSpc>
                <a:spcPct val="107000"/>
              </a:lnSpc>
              <a:spcBef>
                <a:spcPts val="800"/>
              </a:spcBef>
              <a:spcAft>
                <a:spcPts val="0"/>
              </a:spcAft>
              <a:buNone/>
            </a:pPr>
            <a:r>
              <a:rPr b="1" i="0" lang="en-US" sz="1400" u="none" cap="none" strike="noStrike">
                <a:solidFill>
                  <a:srgbClr val="000000"/>
                </a:solidFill>
                <a:latin typeface="Arial"/>
                <a:ea typeface="Arial"/>
                <a:cs typeface="Arial"/>
                <a:sym typeface="Arial"/>
              </a:rPr>
              <a:t>4. Deployment of capabilities</a:t>
            </a:r>
            <a:endParaRPr/>
          </a:p>
          <a:p>
            <a:pPr indent="0" lvl="0" marL="0" marR="0" rtl="0" algn="just">
              <a:lnSpc>
                <a:spcPct val="107000"/>
              </a:lnSpc>
              <a:spcBef>
                <a:spcPts val="800"/>
              </a:spcBef>
              <a:spcAft>
                <a:spcPts val="0"/>
              </a:spcAft>
              <a:buNone/>
            </a:pPr>
            <a:r>
              <a:rPr b="0" i="0" lang="en-US" sz="1400" u="none" cap="none" strike="noStrike">
                <a:solidFill>
                  <a:srgbClr val="000000"/>
                </a:solidFill>
                <a:latin typeface="Arial"/>
                <a:ea typeface="Arial"/>
                <a:cs typeface="Arial"/>
                <a:sym typeface="Arial"/>
              </a:rPr>
              <a:t> - use existing capabilities to demonstrate strength of the ocean constraint on global carbon (from Shutler et al., in-revision)</a:t>
            </a:r>
            <a:endParaRPr/>
          </a:p>
          <a:p>
            <a:pPr indent="0" lvl="0" marL="0" marR="0" rtl="0" algn="just">
              <a:lnSpc>
                <a:spcPct val="107000"/>
              </a:lnSpc>
              <a:spcBef>
                <a:spcPts val="800"/>
              </a:spcBef>
              <a:spcAft>
                <a:spcPts val="0"/>
              </a:spcAft>
              <a:buNone/>
            </a:pPr>
            <a:r>
              <a:rPr b="0" i="0" lang="en-US" sz="1400" u="none" cap="none" strike="noStrike">
                <a:solidFill>
                  <a:srgbClr val="000000"/>
                </a:solidFill>
                <a:latin typeface="Arial"/>
                <a:ea typeface="Arial"/>
                <a:cs typeface="Arial"/>
                <a:sym typeface="Arial"/>
              </a:rPr>
              <a:t> - expand visibility of satellite derived data within international data and products portals (e.g. Copernicus)</a:t>
            </a:r>
            <a:endParaRPr/>
          </a:p>
          <a:p>
            <a:pPr indent="0" lvl="0" marL="0" marR="0" rtl="0" algn="just">
              <a:lnSpc>
                <a:spcPct val="107000"/>
              </a:lnSpc>
              <a:spcBef>
                <a:spcPts val="80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44" name="Google Shape;244;p37"/>
          <p:cNvSpPr txBox="1"/>
          <p:nvPr/>
        </p:nvSpPr>
        <p:spPr>
          <a:xfrm>
            <a:off x="296092" y="279374"/>
            <a:ext cx="871362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Toward an Aquatic Carbon Roadmap – Outline</a:t>
            </a:r>
            <a:endParaRPr b="0" i="0" sz="2400" u="none" cap="none" strike="noStrike">
              <a:solidFill>
                <a:srgbClr val="ECF4D5"/>
              </a:solidFill>
              <a:latin typeface="Arial"/>
              <a:ea typeface="Arial"/>
              <a:cs typeface="Arial"/>
              <a:sym typeface="Arial"/>
            </a:endParaRPr>
          </a:p>
        </p:txBody>
      </p:sp>
      <p:sp>
        <p:nvSpPr>
          <p:cNvPr id="245" name="Google Shape;245;p37"/>
          <p:cNvSpPr txBox="1"/>
          <p:nvPr/>
        </p:nvSpPr>
        <p:spPr>
          <a:xfrm>
            <a:off x="6555970" y="1228397"/>
            <a:ext cx="5183983"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5. Roadmap and perspective</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6. Complementarities and linkages to other CEOS roadmaps </a:t>
            </a:r>
            <a:r>
              <a:rPr b="0" i="0" lang="en-US" sz="1400" u="none" cap="none" strike="noStrike">
                <a:solidFill>
                  <a:srgbClr val="000000"/>
                </a:solidFill>
                <a:latin typeface="Arial"/>
                <a:ea typeface="Arial"/>
                <a:cs typeface="Arial"/>
                <a:sym typeface="Arial"/>
              </a:rPr>
              <a:t>(GHG and AFOLU))</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7. Capacity building</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CEOS data portal</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Private or commercial (e.g., Planet).</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agencies or programmes (e.g., Copernicus).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8. Forward looking actions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future satellite missions (from Brewin et al., 2023)</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demonstrations (how to use roadmap, or identify importance – from Shutler et al., in-revision)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links to other carbon-based cycles (e.g. methane).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 future global stocktakes and updates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9. Summary and next steps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10. Recommendations coming out of this roadmap.</a:t>
            </a:r>
            <a:endParaRPr/>
          </a:p>
        </p:txBody>
      </p:sp>
      <p:cxnSp>
        <p:nvCxnSpPr>
          <p:cNvPr id="246" name="Google Shape;246;p37"/>
          <p:cNvCxnSpPr/>
          <p:nvPr/>
        </p:nvCxnSpPr>
        <p:spPr>
          <a:xfrm>
            <a:off x="6325985" y="1117023"/>
            <a:ext cx="0" cy="5055177"/>
          </a:xfrm>
          <a:prstGeom prst="straightConnector1">
            <a:avLst/>
          </a:prstGeom>
          <a:noFill/>
          <a:ln cap="flat" cmpd="sng" w="28575">
            <a:solidFill>
              <a:srgbClr val="2F415D"/>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8"/>
          <p:cNvSpPr txBox="1"/>
          <p:nvPr/>
        </p:nvSpPr>
        <p:spPr>
          <a:xfrm>
            <a:off x="296092" y="1328916"/>
            <a:ext cx="11369435" cy="1559209"/>
          </a:xfrm>
          <a:prstGeom prst="rect">
            <a:avLst/>
          </a:prstGeom>
          <a:noFill/>
          <a:ln cap="flat" cmpd="sng" w="730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just">
              <a:lnSpc>
                <a:spcPct val="107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We ask the principals to decide at plenary whether they are willing to provide representation and resources going forward to support the development of a full CEOS Aquatic carbon Roadmap. This will support the global carbon assessments (e.g., annual global carbon assessments, future global carbon stocktakes), current and future ocean health assessments and mitigation (e.g., UN decade of ocean research) and will be used to guide the Intergovernmental Panel on Climate Change (IPCC) Guidelines and 2035+ vision.</a:t>
            </a:r>
            <a:endParaRPr b="0" i="0" sz="1800" u="none" cap="none" strike="noStrike">
              <a:solidFill>
                <a:srgbClr val="000000"/>
              </a:solidFill>
              <a:latin typeface="Calibri"/>
              <a:ea typeface="Calibri"/>
              <a:cs typeface="Calibri"/>
              <a:sym typeface="Calibri"/>
            </a:endParaRPr>
          </a:p>
        </p:txBody>
      </p:sp>
      <p:sp>
        <p:nvSpPr>
          <p:cNvPr id="252" name="Google Shape;252;p38"/>
          <p:cNvSpPr txBox="1"/>
          <p:nvPr/>
        </p:nvSpPr>
        <p:spPr>
          <a:xfrm>
            <a:off x="296092" y="279374"/>
            <a:ext cx="871362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Decisions sought at Plenary</a:t>
            </a:r>
            <a:endParaRPr b="0" i="0" sz="2400" u="none" cap="none" strike="noStrike">
              <a:solidFill>
                <a:srgbClr val="ECF4D5"/>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24"/>
          <p:cNvSpPr txBox="1"/>
          <p:nvPr/>
        </p:nvSpPr>
        <p:spPr>
          <a:xfrm>
            <a:off x="238125" y="247602"/>
            <a:ext cx="11607511" cy="5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Montserrat"/>
                <a:ea typeface="Montserrat"/>
                <a:cs typeface="Montserrat"/>
                <a:sym typeface="Montserrat"/>
              </a:rPr>
              <a:t>Ocean carbon: a key constraint to the Global Carbon Budget </a:t>
            </a:r>
            <a:endParaRPr b="0" i="0" sz="2400" u="none" cap="none" strike="noStrike">
              <a:solidFill>
                <a:schemeClr val="lt1"/>
              </a:solidFill>
              <a:latin typeface="Montserrat"/>
              <a:ea typeface="Montserrat"/>
              <a:cs typeface="Montserrat"/>
              <a:sym typeface="Montserrat"/>
            </a:endParaRPr>
          </a:p>
        </p:txBody>
      </p:sp>
      <p:pic>
        <p:nvPicPr>
          <p:cNvPr descr="http://www.globalcarbonatlas.org/sites/all/themes/gcatheme/custom_images/wdd/gca_2018.png" id="81" name="Google Shape;81;p24"/>
          <p:cNvPicPr preferRelativeResize="0"/>
          <p:nvPr/>
        </p:nvPicPr>
        <p:blipFill rotWithShape="1">
          <a:blip r:embed="rId3">
            <a:alphaModFix/>
          </a:blip>
          <a:srcRect b="0" l="0" r="0" t="0"/>
          <a:stretch/>
        </p:blipFill>
        <p:spPr>
          <a:xfrm>
            <a:off x="7744782" y="1102409"/>
            <a:ext cx="4321387" cy="2406395"/>
          </a:xfrm>
          <a:prstGeom prst="rect">
            <a:avLst/>
          </a:prstGeom>
          <a:noFill/>
          <a:ln>
            <a:noFill/>
          </a:ln>
        </p:spPr>
      </p:pic>
      <p:sp>
        <p:nvSpPr>
          <p:cNvPr id="82" name="Google Shape;82;p24"/>
          <p:cNvSpPr txBox="1"/>
          <p:nvPr/>
        </p:nvSpPr>
        <p:spPr>
          <a:xfrm>
            <a:off x="238124" y="1160112"/>
            <a:ext cx="7141243"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Oceans play a major role in the Global Earth Carbon Cycle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They have absorbed over 25% of all anthropogenic CO2 released in the atmosphere.</a:t>
            </a:r>
            <a:endParaRPr/>
          </a:p>
        </p:txBody>
      </p:sp>
      <p:sp>
        <p:nvSpPr>
          <p:cNvPr id="83" name="Google Shape;83;p24"/>
          <p:cNvSpPr txBox="1"/>
          <p:nvPr/>
        </p:nvSpPr>
        <p:spPr>
          <a:xfrm>
            <a:off x="5165490" y="3697958"/>
            <a:ext cx="2571982" cy="255450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C00000"/>
                </a:solidFill>
                <a:latin typeface="Arial"/>
                <a:ea typeface="Arial"/>
                <a:cs typeface="Arial"/>
                <a:sym typeface="Arial"/>
              </a:rPr>
              <a:t>Ocean and atmosphere are the two observational constraints on global carbon budgets.</a:t>
            </a:r>
            <a:endParaRPr b="0" i="0" sz="1600" u="none" cap="none" strike="noStrike">
              <a:solidFill>
                <a:srgbClr val="C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C00000"/>
                </a:solidFill>
                <a:latin typeface="Arial"/>
                <a:ea typeface="Arial"/>
                <a:cs typeface="Arial"/>
                <a:sym typeface="Arial"/>
              </a:rPr>
              <a:t>Improving ocean carbon estimates will improve the land carbon budget and global carbon assessment!</a:t>
            </a:r>
            <a:endParaRPr b="0" i="0" sz="1600" u="none" cap="none" strike="noStrike">
              <a:solidFill>
                <a:srgbClr val="C00000"/>
              </a:solidFill>
              <a:latin typeface="Arial"/>
              <a:ea typeface="Arial"/>
              <a:cs typeface="Arial"/>
              <a:sym typeface="Arial"/>
            </a:endParaRPr>
          </a:p>
        </p:txBody>
      </p:sp>
      <p:grpSp>
        <p:nvGrpSpPr>
          <p:cNvPr id="84" name="Google Shape;84;p24"/>
          <p:cNvGrpSpPr/>
          <p:nvPr/>
        </p:nvGrpSpPr>
        <p:grpSpPr>
          <a:xfrm>
            <a:off x="73238" y="2379562"/>
            <a:ext cx="6975386" cy="4131892"/>
            <a:chOff x="73238" y="2379562"/>
            <a:chExt cx="6975386" cy="4131892"/>
          </a:xfrm>
        </p:grpSpPr>
        <p:grpSp>
          <p:nvGrpSpPr>
            <p:cNvPr id="85" name="Google Shape;85;p24"/>
            <p:cNvGrpSpPr/>
            <p:nvPr/>
          </p:nvGrpSpPr>
          <p:grpSpPr>
            <a:xfrm>
              <a:off x="73238" y="3109173"/>
              <a:ext cx="5844566" cy="3402281"/>
              <a:chOff x="5662594" y="1060354"/>
              <a:chExt cx="5844566" cy="3402281"/>
            </a:xfrm>
          </p:grpSpPr>
          <p:pic>
            <p:nvPicPr>
              <p:cNvPr id="86" name="Google Shape;86;p24"/>
              <p:cNvPicPr preferRelativeResize="0"/>
              <p:nvPr/>
            </p:nvPicPr>
            <p:blipFill rotWithShape="1">
              <a:blip r:embed="rId4">
                <a:alphaModFix/>
              </a:blip>
              <a:srcRect b="8362" l="43254" r="30944" t="14194"/>
              <a:stretch/>
            </p:blipFill>
            <p:spPr>
              <a:xfrm>
                <a:off x="5662594" y="1060354"/>
                <a:ext cx="3615936" cy="3343694"/>
              </a:xfrm>
              <a:prstGeom prst="rect">
                <a:avLst/>
              </a:prstGeom>
              <a:noFill/>
              <a:ln>
                <a:noFill/>
              </a:ln>
            </p:spPr>
          </p:pic>
          <p:sp>
            <p:nvSpPr>
              <p:cNvPr id="87" name="Google Shape;87;p24"/>
              <p:cNvSpPr txBox="1"/>
              <p:nvPr/>
            </p:nvSpPr>
            <p:spPr>
              <a:xfrm>
                <a:off x="9340530" y="2880723"/>
                <a:ext cx="117301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2D050"/>
                    </a:solidFill>
                    <a:latin typeface="Arial"/>
                    <a:ea typeface="Arial"/>
                    <a:cs typeface="Arial"/>
                    <a:sym typeface="Arial"/>
                  </a:rPr>
                  <a:t>Modelled or calculated using all other components</a:t>
                </a:r>
                <a:endParaRPr b="0" i="0" sz="1400" u="none" cap="none" strike="noStrike">
                  <a:solidFill>
                    <a:srgbClr val="000000"/>
                  </a:solidFill>
                  <a:latin typeface="Arial"/>
                  <a:ea typeface="Arial"/>
                  <a:cs typeface="Arial"/>
                  <a:sym typeface="Arial"/>
                </a:endParaRPr>
              </a:p>
            </p:txBody>
          </p:sp>
          <p:cxnSp>
            <p:nvCxnSpPr>
              <p:cNvPr id="88" name="Google Shape;88;p24"/>
              <p:cNvCxnSpPr/>
              <p:nvPr/>
            </p:nvCxnSpPr>
            <p:spPr>
              <a:xfrm flipH="1">
                <a:off x="9138773" y="3172405"/>
                <a:ext cx="241420" cy="73897"/>
              </a:xfrm>
              <a:prstGeom prst="straightConnector1">
                <a:avLst/>
              </a:prstGeom>
              <a:noFill/>
              <a:ln cap="flat" cmpd="sng" w="25400">
                <a:solidFill>
                  <a:srgbClr val="92D050"/>
                </a:solidFill>
                <a:prstDash val="solid"/>
                <a:round/>
                <a:headEnd len="sm" w="sm" type="none"/>
                <a:tailEnd len="med" w="med" type="stealth"/>
              </a:ln>
            </p:spPr>
          </p:cxnSp>
          <p:sp>
            <p:nvSpPr>
              <p:cNvPr id="89" name="Google Shape;89;p24"/>
              <p:cNvSpPr txBox="1"/>
              <p:nvPr/>
            </p:nvSpPr>
            <p:spPr>
              <a:xfrm>
                <a:off x="9407989" y="1837592"/>
                <a:ext cx="174919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good estimates</a:t>
                </a:r>
                <a:endParaRPr b="0" i="0" sz="1400" u="none" cap="none" strike="noStrike">
                  <a:solidFill>
                    <a:srgbClr val="000000"/>
                  </a:solidFill>
                  <a:latin typeface="Arial"/>
                  <a:ea typeface="Arial"/>
                  <a:cs typeface="Arial"/>
                  <a:sym typeface="Arial"/>
                </a:endParaRPr>
              </a:p>
            </p:txBody>
          </p:sp>
          <p:cxnSp>
            <p:nvCxnSpPr>
              <p:cNvPr id="90" name="Google Shape;90;p24"/>
              <p:cNvCxnSpPr/>
              <p:nvPr/>
            </p:nvCxnSpPr>
            <p:spPr>
              <a:xfrm rot="10800000">
                <a:off x="9201910" y="2013751"/>
                <a:ext cx="241420" cy="0"/>
              </a:xfrm>
              <a:prstGeom prst="straightConnector1">
                <a:avLst/>
              </a:prstGeom>
              <a:noFill/>
              <a:ln cap="flat" cmpd="sng" w="25400">
                <a:solidFill>
                  <a:schemeClr val="dk1"/>
                </a:solidFill>
                <a:prstDash val="solid"/>
                <a:round/>
                <a:headEnd len="sm" w="sm" type="none"/>
                <a:tailEnd len="med" w="med" type="stealth"/>
              </a:ln>
            </p:spPr>
          </p:cxnSp>
          <p:sp>
            <p:nvSpPr>
              <p:cNvPr id="91" name="Google Shape;91;p24"/>
              <p:cNvSpPr txBox="1"/>
              <p:nvPr/>
            </p:nvSpPr>
            <p:spPr>
              <a:xfrm>
                <a:off x="9297864" y="2230450"/>
                <a:ext cx="13580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C000"/>
                    </a:solidFill>
                    <a:latin typeface="Arial"/>
                    <a:ea typeface="Arial"/>
                    <a:cs typeface="Arial"/>
                    <a:sym typeface="Arial"/>
                  </a:rPr>
                  <a:t>poor estimates</a:t>
                </a:r>
                <a:endParaRPr b="0" i="0" sz="1400" u="none" cap="none" strike="noStrike">
                  <a:solidFill>
                    <a:srgbClr val="000000"/>
                  </a:solidFill>
                  <a:latin typeface="Arial"/>
                  <a:ea typeface="Arial"/>
                  <a:cs typeface="Arial"/>
                  <a:sym typeface="Arial"/>
                </a:endParaRPr>
              </a:p>
            </p:txBody>
          </p:sp>
          <p:cxnSp>
            <p:nvCxnSpPr>
              <p:cNvPr id="92" name="Google Shape;92;p24"/>
              <p:cNvCxnSpPr/>
              <p:nvPr/>
            </p:nvCxnSpPr>
            <p:spPr>
              <a:xfrm flipH="1">
                <a:off x="9218281" y="2513897"/>
                <a:ext cx="159167" cy="170540"/>
              </a:xfrm>
              <a:prstGeom prst="straightConnector1">
                <a:avLst/>
              </a:prstGeom>
              <a:noFill/>
              <a:ln cap="flat" cmpd="sng" w="25400">
                <a:solidFill>
                  <a:srgbClr val="FFC000"/>
                </a:solidFill>
                <a:prstDash val="solid"/>
                <a:round/>
                <a:headEnd len="sm" w="sm" type="none"/>
                <a:tailEnd len="med" w="med" type="stealth"/>
              </a:ln>
            </p:spPr>
          </p:cxnSp>
          <p:sp>
            <p:nvSpPr>
              <p:cNvPr id="93" name="Google Shape;93;p24"/>
              <p:cNvSpPr txBox="1"/>
              <p:nvPr/>
            </p:nvSpPr>
            <p:spPr>
              <a:xfrm>
                <a:off x="9355162" y="3678073"/>
                <a:ext cx="9797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B0F0"/>
                    </a:solidFill>
                    <a:latin typeface="Arial"/>
                    <a:ea typeface="Arial"/>
                    <a:cs typeface="Arial"/>
                    <a:sym typeface="Arial"/>
                  </a:rPr>
                  <a:t>measured</a:t>
                </a:r>
                <a:endParaRPr b="0" i="0" sz="1400" u="none" cap="none" strike="noStrike">
                  <a:solidFill>
                    <a:srgbClr val="000000"/>
                  </a:solidFill>
                  <a:latin typeface="Arial"/>
                  <a:ea typeface="Arial"/>
                  <a:cs typeface="Arial"/>
                  <a:sym typeface="Arial"/>
                </a:endParaRPr>
              </a:p>
            </p:txBody>
          </p:sp>
          <p:cxnSp>
            <p:nvCxnSpPr>
              <p:cNvPr id="94" name="Google Shape;94;p24"/>
              <p:cNvCxnSpPr/>
              <p:nvPr/>
            </p:nvCxnSpPr>
            <p:spPr>
              <a:xfrm rot="10800000">
                <a:off x="9138773" y="3727731"/>
                <a:ext cx="238675" cy="73897"/>
              </a:xfrm>
              <a:prstGeom prst="straightConnector1">
                <a:avLst/>
              </a:prstGeom>
              <a:noFill/>
              <a:ln cap="flat" cmpd="sng" w="25400">
                <a:solidFill>
                  <a:srgbClr val="00B0F0"/>
                </a:solidFill>
                <a:prstDash val="solid"/>
                <a:round/>
                <a:headEnd len="sm" w="sm" type="none"/>
                <a:tailEnd len="med" w="med" type="stealth"/>
              </a:ln>
            </p:spPr>
          </p:cxnSp>
          <p:sp>
            <p:nvSpPr>
              <p:cNvPr id="95" name="Google Shape;95;p24"/>
              <p:cNvSpPr txBox="1"/>
              <p:nvPr/>
            </p:nvSpPr>
            <p:spPr>
              <a:xfrm>
                <a:off x="9377448" y="2613424"/>
                <a:ext cx="212971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rial"/>
                    <a:ea typeface="Arial"/>
                    <a:cs typeface="Arial"/>
                    <a:sym typeface="Arial"/>
                  </a:rPr>
                  <a:t>good observations </a:t>
                </a:r>
                <a:endParaRPr b="0" i="0" sz="1400" u="none" cap="none" strike="noStrike">
                  <a:solidFill>
                    <a:srgbClr val="000000"/>
                  </a:solidFill>
                  <a:latin typeface="Arial"/>
                  <a:ea typeface="Arial"/>
                  <a:cs typeface="Arial"/>
                  <a:sym typeface="Arial"/>
                </a:endParaRPr>
              </a:p>
            </p:txBody>
          </p:sp>
          <p:cxnSp>
            <p:nvCxnSpPr>
              <p:cNvPr id="96" name="Google Shape;96;p24"/>
              <p:cNvCxnSpPr>
                <a:stCxn id="95" idx="1"/>
              </p:cNvCxnSpPr>
              <p:nvPr/>
            </p:nvCxnSpPr>
            <p:spPr>
              <a:xfrm flipH="1">
                <a:off x="9168648" y="2751924"/>
                <a:ext cx="208800" cy="128700"/>
              </a:xfrm>
              <a:prstGeom prst="straightConnector1">
                <a:avLst/>
              </a:prstGeom>
              <a:noFill/>
              <a:ln cap="flat" cmpd="sng" w="25400">
                <a:solidFill>
                  <a:srgbClr val="00B050"/>
                </a:solidFill>
                <a:prstDash val="solid"/>
                <a:round/>
                <a:headEnd len="sm" w="sm" type="none"/>
                <a:tailEnd len="med" w="med" type="stealth"/>
              </a:ln>
            </p:spPr>
          </p:cxnSp>
          <p:sp>
            <p:nvSpPr>
              <p:cNvPr id="97" name="Google Shape;97;p24"/>
              <p:cNvSpPr txBox="1"/>
              <p:nvPr/>
            </p:nvSpPr>
            <p:spPr>
              <a:xfrm>
                <a:off x="9278349" y="4154899"/>
                <a:ext cx="222881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Friedlingstein et al, 2022</a:t>
                </a:r>
                <a:endParaRPr b="0" i="1" sz="1400" u="none" cap="none" strike="noStrike">
                  <a:solidFill>
                    <a:srgbClr val="000000"/>
                  </a:solidFill>
                  <a:latin typeface="Arial"/>
                  <a:ea typeface="Arial"/>
                  <a:cs typeface="Arial"/>
                  <a:sym typeface="Arial"/>
                </a:endParaRPr>
              </a:p>
            </p:txBody>
          </p:sp>
        </p:grpSp>
        <p:sp>
          <p:nvSpPr>
            <p:cNvPr id="98" name="Google Shape;98;p24"/>
            <p:cNvSpPr txBox="1"/>
            <p:nvPr/>
          </p:nvSpPr>
          <p:spPr>
            <a:xfrm>
              <a:off x="176481" y="2379562"/>
              <a:ext cx="6872143" cy="6463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The global land sink is currently impossible to observe, so its modelled estimate relies upon ocean &amp; atmosphere data.</a:t>
              </a:r>
              <a:endParaRPr/>
            </a:p>
          </p:txBody>
        </p:sp>
      </p:grpSp>
      <p:grpSp>
        <p:nvGrpSpPr>
          <p:cNvPr id="99" name="Google Shape;99;p24"/>
          <p:cNvGrpSpPr/>
          <p:nvPr/>
        </p:nvGrpSpPr>
        <p:grpSpPr>
          <a:xfrm>
            <a:off x="7737472" y="3612281"/>
            <a:ext cx="4441440" cy="2898656"/>
            <a:chOff x="7737472" y="3612281"/>
            <a:chExt cx="4441440" cy="2898656"/>
          </a:xfrm>
        </p:grpSpPr>
        <p:pic>
          <p:nvPicPr>
            <p:cNvPr id="100" name="Google Shape;100;p24"/>
            <p:cNvPicPr preferRelativeResize="0"/>
            <p:nvPr/>
          </p:nvPicPr>
          <p:blipFill rotWithShape="1">
            <a:blip r:embed="rId5">
              <a:alphaModFix/>
            </a:blip>
            <a:srcRect b="13928" l="3539" r="3319" t="0"/>
            <a:stretch/>
          </p:blipFill>
          <p:spPr>
            <a:xfrm>
              <a:off x="7854772" y="4255742"/>
              <a:ext cx="4263990" cy="2255195"/>
            </a:xfrm>
            <a:prstGeom prst="rect">
              <a:avLst/>
            </a:prstGeom>
            <a:noFill/>
            <a:ln>
              <a:noFill/>
            </a:ln>
          </p:spPr>
        </p:pic>
        <p:sp>
          <p:nvSpPr>
            <p:cNvPr id="101" name="Google Shape;101;p24"/>
            <p:cNvSpPr txBox="1"/>
            <p:nvPr/>
          </p:nvSpPr>
          <p:spPr>
            <a:xfrm>
              <a:off x="8050231" y="3623440"/>
              <a:ext cx="4128681" cy="6924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FF0000"/>
                  </a:solidFill>
                  <a:latin typeface="Arial"/>
                  <a:ea typeface="Arial"/>
                  <a:cs typeface="Arial"/>
                  <a:sym typeface="Arial"/>
                </a:rPr>
                <a:t>Despite the GCB ocean component now has a greater reliance on observations than models, discrepancies exist between observations and model</a:t>
              </a:r>
              <a:endParaRPr b="0" i="0" sz="1300" u="none" cap="none" strike="noStrike">
                <a:solidFill>
                  <a:srgbClr val="000000"/>
                </a:solidFill>
                <a:latin typeface="Arial"/>
                <a:ea typeface="Arial"/>
                <a:cs typeface="Arial"/>
                <a:sym typeface="Arial"/>
              </a:endParaRPr>
            </a:p>
          </p:txBody>
        </p:sp>
        <p:sp>
          <p:nvSpPr>
            <p:cNvPr id="102" name="Google Shape;102;p24"/>
            <p:cNvSpPr/>
            <p:nvPr/>
          </p:nvSpPr>
          <p:spPr>
            <a:xfrm>
              <a:off x="7737472" y="3612281"/>
              <a:ext cx="4361057" cy="2898656"/>
            </a:xfrm>
            <a:prstGeom prst="rect">
              <a:avLst/>
            </a:prstGeom>
            <a:no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5"/>
          <p:cNvSpPr txBox="1"/>
          <p:nvPr/>
        </p:nvSpPr>
        <p:spPr>
          <a:xfrm>
            <a:off x="423382" y="1138889"/>
            <a:ext cx="11280938" cy="738633"/>
          </a:xfrm>
          <a:prstGeom prst="rect">
            <a:avLst/>
          </a:prstGeom>
          <a:noFill/>
          <a:ln>
            <a:noFill/>
          </a:ln>
        </p:spPr>
        <p:txBody>
          <a:bodyPr anchorCtr="0" anchor="t" bIns="91425" lIns="91425" spcFirstLastPara="1" rIns="91425" wrap="square" tIns="91425">
            <a:spAutoFit/>
          </a:bodyPr>
          <a:lstStyle/>
          <a:p>
            <a:pPr indent="0" lvl="0" marL="508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Not only ocean carbon is a key constraint to the global carbon budget, but its monitoring is also essential as increasing anthropogenic CO2 emission are reducing the pH of oceans (ocean acidification)</a:t>
            </a:r>
            <a:endParaRPr/>
          </a:p>
        </p:txBody>
      </p:sp>
      <p:sp>
        <p:nvSpPr>
          <p:cNvPr id="108" name="Google Shape;108;p25"/>
          <p:cNvSpPr txBox="1"/>
          <p:nvPr/>
        </p:nvSpPr>
        <p:spPr>
          <a:xfrm>
            <a:off x="238125" y="247602"/>
            <a:ext cx="116076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Montserrat"/>
                <a:ea typeface="Montserrat"/>
                <a:cs typeface="Montserrat"/>
                <a:sym typeface="Montserrat"/>
              </a:rPr>
              <a:t>Ocean carbon: a changing component of the global system  </a:t>
            </a:r>
            <a:endParaRPr b="0" i="0" sz="2400" u="none" cap="none" strike="noStrike">
              <a:solidFill>
                <a:schemeClr val="lt1"/>
              </a:solidFill>
              <a:latin typeface="Montserrat"/>
              <a:ea typeface="Montserrat"/>
              <a:cs typeface="Montserrat"/>
              <a:sym typeface="Montserrat"/>
            </a:endParaRPr>
          </a:p>
        </p:txBody>
      </p:sp>
      <p:sp>
        <p:nvSpPr>
          <p:cNvPr id="109" name="Google Shape;109;p25"/>
          <p:cNvSpPr txBox="1"/>
          <p:nvPr/>
        </p:nvSpPr>
        <p:spPr>
          <a:xfrm>
            <a:off x="6837082" y="4376905"/>
            <a:ext cx="5151184"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C00000"/>
                </a:solidFill>
                <a:latin typeface="Arial"/>
                <a:ea typeface="Arial"/>
                <a:cs typeface="Arial"/>
                <a:sym typeface="Arial"/>
              </a:rPr>
              <a:t>So far, the ocean sink has increased with emissions. But its future response is not known (can the sink continue to increase, or how will biology change and influence it?)</a:t>
            </a:r>
            <a:endParaRPr/>
          </a:p>
        </p:txBody>
      </p:sp>
      <p:pic>
        <p:nvPicPr>
          <p:cNvPr id="110" name="Google Shape;110;p25"/>
          <p:cNvPicPr preferRelativeResize="0"/>
          <p:nvPr/>
        </p:nvPicPr>
        <p:blipFill rotWithShape="1">
          <a:blip r:embed="rId3">
            <a:alphaModFix/>
          </a:blip>
          <a:srcRect b="0" l="0" r="0" t="0"/>
          <a:stretch/>
        </p:blipFill>
        <p:spPr>
          <a:xfrm>
            <a:off x="2108637" y="1956494"/>
            <a:ext cx="7407797" cy="1742536"/>
          </a:xfrm>
          <a:prstGeom prst="rect">
            <a:avLst/>
          </a:prstGeom>
          <a:noFill/>
          <a:ln>
            <a:noFill/>
          </a:ln>
        </p:spPr>
      </p:pic>
      <p:sp>
        <p:nvSpPr>
          <p:cNvPr id="111" name="Google Shape;111;p25"/>
          <p:cNvSpPr txBox="1"/>
          <p:nvPr/>
        </p:nvSpPr>
        <p:spPr>
          <a:xfrm>
            <a:off x="2200367" y="3778002"/>
            <a:ext cx="748646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600" u="none" cap="none" strike="noStrike">
                <a:solidFill>
                  <a:srgbClr val="000000"/>
                </a:solidFill>
                <a:latin typeface="Times New Roman"/>
                <a:ea typeface="Times New Roman"/>
                <a:cs typeface="Times New Roman"/>
                <a:sym typeface="Times New Roman"/>
              </a:rPr>
              <a:t>Global ocean pH stripe, determined using satellite data and illustrating how global carbon emissions are making the oceans more acidic. Data: Gregor &amp; Gruber, (2021).</a:t>
            </a:r>
            <a:endParaRPr b="0" i="1" sz="1600" u="none" cap="none" strike="noStrike">
              <a:solidFill>
                <a:srgbClr val="000000"/>
              </a:solidFill>
              <a:latin typeface="Arial"/>
              <a:ea typeface="Arial"/>
              <a:cs typeface="Arial"/>
              <a:sym typeface="Arial"/>
            </a:endParaRPr>
          </a:p>
        </p:txBody>
      </p:sp>
      <p:sp>
        <p:nvSpPr>
          <p:cNvPr id="112" name="Google Shape;112;p25"/>
          <p:cNvSpPr txBox="1"/>
          <p:nvPr/>
        </p:nvSpPr>
        <p:spPr>
          <a:xfrm>
            <a:off x="779526" y="4293127"/>
            <a:ext cx="6094476" cy="1754326"/>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With direct impact on</a:t>
            </a:r>
            <a:endParaRPr/>
          </a:p>
          <a:p>
            <a:pPr indent="-406400" lvl="1" marL="914400" marR="0" rtl="0" algn="l">
              <a:lnSpc>
                <a:spcPct val="100000"/>
              </a:lnSpc>
              <a:spcBef>
                <a:spcPts val="0"/>
              </a:spcBef>
              <a:spcAft>
                <a:spcPts val="0"/>
              </a:spcAft>
              <a:buClr>
                <a:srgbClr val="000000"/>
              </a:buClr>
              <a:buSzPts val="2800"/>
              <a:buFont typeface="Arial"/>
              <a:buChar char="-"/>
            </a:pPr>
            <a:r>
              <a:rPr b="0" i="0" lang="en-US" sz="1800" u="none" cap="none" strike="noStrike">
                <a:solidFill>
                  <a:srgbClr val="000000"/>
                </a:solidFill>
                <a:latin typeface="Arial"/>
                <a:ea typeface="Arial"/>
                <a:cs typeface="Arial"/>
                <a:sym typeface="Arial"/>
              </a:rPr>
              <a:t>Phytoplankton</a:t>
            </a:r>
            <a:endParaRPr/>
          </a:p>
          <a:p>
            <a:pPr indent="-406400" lvl="1" marL="914400" marR="0" rtl="0" algn="l">
              <a:lnSpc>
                <a:spcPct val="100000"/>
              </a:lnSpc>
              <a:spcBef>
                <a:spcPts val="0"/>
              </a:spcBef>
              <a:spcAft>
                <a:spcPts val="0"/>
              </a:spcAft>
              <a:buClr>
                <a:srgbClr val="000000"/>
              </a:buClr>
              <a:buSzPts val="2800"/>
              <a:buFont typeface="Arial"/>
              <a:buChar char="-"/>
            </a:pPr>
            <a:r>
              <a:rPr b="0" i="0" lang="en-US" sz="1800" u="none" cap="none" strike="noStrike">
                <a:solidFill>
                  <a:srgbClr val="000000"/>
                </a:solidFill>
                <a:latin typeface="Arial"/>
                <a:ea typeface="Arial"/>
                <a:cs typeface="Arial"/>
                <a:sym typeface="Arial"/>
              </a:rPr>
              <a:t>CaCO</a:t>
            </a:r>
            <a:r>
              <a:rPr b="0" baseline="-25000" i="0" lang="en-US" sz="1800" u="none" cap="none" strike="noStrike">
                <a:solidFill>
                  <a:srgbClr val="000000"/>
                </a:solidFill>
                <a:latin typeface="Arial"/>
                <a:ea typeface="Arial"/>
                <a:cs typeface="Arial"/>
                <a:sym typeface="Arial"/>
              </a:rPr>
              <a:t>3</a:t>
            </a:r>
            <a:r>
              <a:rPr b="0" i="0" lang="en-US" sz="1800" u="none" cap="none" strike="noStrike">
                <a:solidFill>
                  <a:srgbClr val="000000"/>
                </a:solidFill>
                <a:latin typeface="Arial"/>
                <a:ea typeface="Arial"/>
                <a:cs typeface="Arial"/>
                <a:sym typeface="Arial"/>
              </a:rPr>
              <a:t> and O</a:t>
            </a:r>
            <a:r>
              <a:rPr b="0" baseline="-25000" i="0" lang="en-US" sz="1800" u="none" cap="none" strike="noStrike">
                <a:solidFill>
                  <a:srgbClr val="000000"/>
                </a:solidFill>
                <a:latin typeface="Arial"/>
                <a:ea typeface="Arial"/>
                <a:cs typeface="Arial"/>
                <a:sym typeface="Arial"/>
              </a:rPr>
              <a:t>2</a:t>
            </a:r>
            <a:r>
              <a:rPr b="0" i="0" lang="en-US" sz="1800" u="none" cap="none" strike="noStrike">
                <a:solidFill>
                  <a:srgbClr val="000000"/>
                </a:solidFill>
                <a:latin typeface="Arial"/>
                <a:ea typeface="Arial"/>
                <a:cs typeface="Arial"/>
                <a:sym typeface="Arial"/>
              </a:rPr>
              <a:t> cycles</a:t>
            </a:r>
            <a:endParaRPr/>
          </a:p>
          <a:p>
            <a:pPr indent="-406400" lvl="1" marL="914400" marR="0" rtl="0" algn="l">
              <a:lnSpc>
                <a:spcPct val="100000"/>
              </a:lnSpc>
              <a:spcBef>
                <a:spcPts val="0"/>
              </a:spcBef>
              <a:spcAft>
                <a:spcPts val="0"/>
              </a:spcAft>
              <a:buClr>
                <a:srgbClr val="000000"/>
              </a:buClr>
              <a:buSzPts val="2800"/>
              <a:buFont typeface="Arial"/>
              <a:buChar char="-"/>
            </a:pPr>
            <a:r>
              <a:rPr b="0" i="0" lang="en-US" sz="1800" u="none" cap="none" strike="noStrike">
                <a:solidFill>
                  <a:srgbClr val="000000"/>
                </a:solidFill>
                <a:latin typeface="Arial"/>
                <a:ea typeface="Arial"/>
                <a:cs typeface="Arial"/>
                <a:sym typeface="Arial"/>
              </a:rPr>
              <a:t>biodiversity </a:t>
            </a:r>
            <a:endParaRPr/>
          </a:p>
          <a:p>
            <a:pPr indent="-406400" lvl="1" marL="914400" marR="0" rtl="0" algn="l">
              <a:lnSpc>
                <a:spcPct val="100000"/>
              </a:lnSpc>
              <a:spcBef>
                <a:spcPts val="0"/>
              </a:spcBef>
              <a:spcAft>
                <a:spcPts val="0"/>
              </a:spcAft>
              <a:buClr>
                <a:srgbClr val="000000"/>
              </a:buClr>
              <a:buSzPts val="2800"/>
              <a:buFont typeface="Arial"/>
              <a:buChar char="-"/>
            </a:pPr>
            <a:r>
              <a:rPr b="0" i="0" lang="en-US" sz="1800" u="none" cap="none" strike="noStrike">
                <a:solidFill>
                  <a:srgbClr val="000000"/>
                </a:solidFill>
                <a:latin typeface="Arial"/>
                <a:ea typeface="Arial"/>
                <a:cs typeface="Arial"/>
                <a:sym typeface="Arial"/>
              </a:rPr>
              <a:t>Higher trophic levels</a:t>
            </a:r>
            <a:endParaRPr b="0" i="0" sz="1400" u="none" cap="none" strike="noStrike">
              <a:solidFill>
                <a:srgbClr val="000000"/>
              </a:solidFill>
              <a:latin typeface="Arial"/>
              <a:ea typeface="Arial"/>
              <a:cs typeface="Arial"/>
              <a:sym typeface="Arial"/>
            </a:endParaRPr>
          </a:p>
        </p:txBody>
      </p:sp>
      <p:sp>
        <p:nvSpPr>
          <p:cNvPr id="113" name="Google Shape;113;p25"/>
          <p:cNvSpPr/>
          <p:nvPr/>
        </p:nvSpPr>
        <p:spPr>
          <a:xfrm>
            <a:off x="5286664" y="4826099"/>
            <a:ext cx="886968" cy="379015"/>
          </a:xfrm>
          <a:prstGeom prst="rightArrow">
            <a:avLst>
              <a:gd fmla="val 50000" name="adj1"/>
              <a:gd fmla="val 50000" name="adj2"/>
            </a:avLst>
          </a:prstGeom>
          <a:solidFill>
            <a:srgbClr val="C0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 name="Google Shape;114;p25"/>
          <p:cNvSpPr txBox="1"/>
          <p:nvPr/>
        </p:nvSpPr>
        <p:spPr>
          <a:xfrm>
            <a:off x="4623214" y="5309150"/>
            <a:ext cx="2213867"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Including a reduction of the oceans capacity to continue to provide this service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6"/>
          <p:cNvPicPr preferRelativeResize="0"/>
          <p:nvPr/>
        </p:nvPicPr>
        <p:blipFill rotWithShape="1">
          <a:blip r:embed="rId3">
            <a:alphaModFix/>
          </a:blip>
          <a:srcRect b="10560" l="36826" r="38146" t="28913"/>
          <a:stretch/>
        </p:blipFill>
        <p:spPr>
          <a:xfrm>
            <a:off x="452063" y="2157567"/>
            <a:ext cx="3051424" cy="4150760"/>
          </a:xfrm>
          <a:prstGeom prst="rect">
            <a:avLst/>
          </a:prstGeom>
          <a:noFill/>
          <a:ln>
            <a:noFill/>
          </a:ln>
        </p:spPr>
      </p:pic>
      <p:sp>
        <p:nvSpPr>
          <p:cNvPr id="120" name="Google Shape;120;p26"/>
          <p:cNvSpPr txBox="1"/>
          <p:nvPr/>
        </p:nvSpPr>
        <p:spPr>
          <a:xfrm>
            <a:off x="357349" y="1099409"/>
            <a:ext cx="3331073"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Arial"/>
                <a:ea typeface="Arial"/>
                <a:cs typeface="Arial"/>
                <a:sym typeface="Arial"/>
              </a:rPr>
              <a:t>CEOS Global Stocktake strategy paper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Arial"/>
                <a:ea typeface="Arial"/>
                <a:cs typeface="Arial"/>
                <a:sym typeface="Arial"/>
              </a:rPr>
              <a:t>-&gt; demonstrate the value of Earth Observation satellite datasets to support the Global Stocktake process </a:t>
            </a:r>
            <a:endParaRPr b="0" i="0" sz="1400" u="none" cap="none" strike="noStrike">
              <a:solidFill>
                <a:srgbClr val="000000"/>
              </a:solidFill>
              <a:latin typeface="Arial"/>
              <a:ea typeface="Arial"/>
              <a:cs typeface="Arial"/>
              <a:sym typeface="Arial"/>
            </a:endParaRPr>
          </a:p>
        </p:txBody>
      </p:sp>
      <p:pic>
        <p:nvPicPr>
          <p:cNvPr id="121" name="Google Shape;121;p26"/>
          <p:cNvPicPr preferRelativeResize="0"/>
          <p:nvPr/>
        </p:nvPicPr>
        <p:blipFill rotWithShape="1">
          <a:blip r:embed="rId4">
            <a:alphaModFix/>
          </a:blip>
          <a:srcRect b="9363" l="34298" r="40674" t="18727"/>
          <a:stretch/>
        </p:blipFill>
        <p:spPr>
          <a:xfrm>
            <a:off x="4147308" y="1576462"/>
            <a:ext cx="2568282" cy="4150760"/>
          </a:xfrm>
          <a:prstGeom prst="rect">
            <a:avLst/>
          </a:prstGeom>
          <a:noFill/>
          <a:ln>
            <a:noFill/>
          </a:ln>
        </p:spPr>
      </p:pic>
      <p:pic>
        <p:nvPicPr>
          <p:cNvPr id="122" name="Google Shape;122;p26"/>
          <p:cNvPicPr preferRelativeResize="0"/>
          <p:nvPr/>
        </p:nvPicPr>
        <p:blipFill rotWithShape="1">
          <a:blip r:embed="rId5">
            <a:alphaModFix/>
          </a:blip>
          <a:srcRect b="13341" l="56681" r="22892" t="18792"/>
          <a:stretch/>
        </p:blipFill>
        <p:spPr>
          <a:xfrm>
            <a:off x="6962172" y="1576463"/>
            <a:ext cx="2490058" cy="4150760"/>
          </a:xfrm>
          <a:prstGeom prst="rect">
            <a:avLst/>
          </a:prstGeom>
          <a:noFill/>
          <a:ln>
            <a:noFill/>
          </a:ln>
        </p:spPr>
      </p:pic>
      <p:sp>
        <p:nvSpPr>
          <p:cNvPr id="123" name="Google Shape;123;p26"/>
          <p:cNvSpPr/>
          <p:nvPr/>
        </p:nvSpPr>
        <p:spPr>
          <a:xfrm>
            <a:off x="9592354" y="1576462"/>
            <a:ext cx="2490058" cy="4150760"/>
          </a:xfrm>
          <a:prstGeom prst="rect">
            <a:avLst/>
          </a:prstGeom>
          <a:solidFill>
            <a:schemeClr val="dk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CEOS Aquatic Carbon Roadmap?</a:t>
            </a:r>
            <a:endParaRPr b="0" i="0" sz="1400" u="none" cap="none" strike="noStrike">
              <a:solidFill>
                <a:srgbClr val="000000"/>
              </a:solidFill>
              <a:latin typeface="Arial"/>
              <a:ea typeface="Arial"/>
              <a:cs typeface="Arial"/>
              <a:sym typeface="Arial"/>
            </a:endParaRPr>
          </a:p>
        </p:txBody>
      </p:sp>
      <p:pic>
        <p:nvPicPr>
          <p:cNvPr id="124" name="Google Shape;124;p26"/>
          <p:cNvPicPr preferRelativeResize="0"/>
          <p:nvPr/>
        </p:nvPicPr>
        <p:blipFill rotWithShape="1">
          <a:blip r:embed="rId6">
            <a:alphaModFix/>
          </a:blip>
          <a:srcRect b="0" l="0" r="0" t="0"/>
          <a:stretch/>
        </p:blipFill>
        <p:spPr>
          <a:xfrm>
            <a:off x="7074887" y="1656784"/>
            <a:ext cx="2259235" cy="2815627"/>
          </a:xfrm>
          <a:prstGeom prst="rect">
            <a:avLst/>
          </a:prstGeom>
          <a:noFill/>
          <a:ln>
            <a:noFill/>
          </a:ln>
        </p:spPr>
      </p:pic>
      <p:sp>
        <p:nvSpPr>
          <p:cNvPr id="125" name="Google Shape;125;p26"/>
          <p:cNvSpPr txBox="1"/>
          <p:nvPr/>
        </p:nvSpPr>
        <p:spPr>
          <a:xfrm>
            <a:off x="357350" y="206948"/>
            <a:ext cx="797032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Toward an Aquatic Carbon Roadmap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nvSpPr>
        <p:spPr>
          <a:xfrm>
            <a:off x="256346" y="1353178"/>
            <a:ext cx="5479011" cy="403183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000"/>
              <a:buFont typeface="Noto Sans Symbols"/>
              <a:buChar char="▪"/>
            </a:pPr>
            <a:r>
              <a:rPr b="0" i="0" lang="en-US" sz="1600" u="none" cap="none" strike="noStrike">
                <a:solidFill>
                  <a:srgbClr val="000000"/>
                </a:solidFill>
                <a:latin typeface="Arial"/>
                <a:ea typeface="Arial"/>
                <a:cs typeface="Arial"/>
                <a:sym typeface="Arial"/>
              </a:rPr>
              <a:t>Both the GHG and AFOLU roadmap have a strong focus on the major milestones of GST1 (2023) and subsequently for GST2 (2028) and how remote sensing data can effectively support these by providing means to monitor carbon emissions and removals, based either on a top-down approach (GHG roadmap) or a bottom-up approach (AFOLU roadmap). </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 </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2000"/>
              <a:buFont typeface="Noto Sans Symbols"/>
              <a:buChar char="▪"/>
            </a:pPr>
            <a:r>
              <a:rPr b="0" i="0" lang="en-US" sz="1600" u="none" cap="none" strike="noStrike">
                <a:solidFill>
                  <a:srgbClr val="000000"/>
                </a:solidFill>
                <a:latin typeface="Arial"/>
                <a:ea typeface="Arial"/>
                <a:cs typeface="Arial"/>
                <a:sym typeface="Arial"/>
              </a:rPr>
              <a:t>In order to address the objectives of the Aquatic Carbon roadmap, and effectively contribute to supporting the GST process, the Aquatic carbon roadmap </a:t>
            </a:r>
            <a:r>
              <a:rPr b="0" i="0" lang="en-US" sz="1600" u="none" cap="none" strike="noStrike">
                <a:solidFill>
                  <a:srgbClr val="C00000"/>
                </a:solidFill>
                <a:latin typeface="Arial"/>
                <a:ea typeface="Arial"/>
                <a:cs typeface="Arial"/>
                <a:sym typeface="Arial"/>
              </a:rPr>
              <a:t>not only </a:t>
            </a:r>
            <a:r>
              <a:rPr b="0" i="0" lang="en-US" sz="1600" u="none" cap="none" strike="noStrike">
                <a:solidFill>
                  <a:srgbClr val="000000"/>
                </a:solidFill>
                <a:latin typeface="Arial"/>
                <a:ea typeface="Arial"/>
                <a:cs typeface="Arial"/>
                <a:sym typeface="Arial"/>
              </a:rPr>
              <a:t>will cover the specific topic of ocean carbon sink (air-sea CO2 exchange) monitoring, but will:</a:t>
            </a:r>
            <a:endParaRPr/>
          </a:p>
          <a:p>
            <a:pPr indent="-158750" lvl="0" marL="285750" marR="0" rtl="0" algn="just">
              <a:lnSpc>
                <a:spcPct val="100000"/>
              </a:lnSpc>
              <a:spcBef>
                <a:spcPts val="0"/>
              </a:spcBef>
              <a:spcAft>
                <a:spcPts val="0"/>
              </a:spcAft>
              <a:buClr>
                <a:srgbClr val="000000"/>
              </a:buClr>
              <a:buSzPts val="2000"/>
              <a:buFont typeface="Noto Sans Symbols"/>
              <a:buNone/>
            </a:pPr>
            <a:r>
              <a:t/>
            </a:r>
            <a:endParaRPr b="0" i="0" sz="1600" u="none" cap="none" strike="noStrike">
              <a:solidFill>
                <a:srgbClr val="000000"/>
              </a:solidFill>
              <a:latin typeface="Arial"/>
              <a:ea typeface="Arial"/>
              <a:cs typeface="Arial"/>
              <a:sym typeface="Arial"/>
            </a:endParaRPr>
          </a:p>
        </p:txBody>
      </p:sp>
      <p:pic>
        <p:nvPicPr>
          <p:cNvPr id="131" name="Google Shape;131;p8"/>
          <p:cNvPicPr preferRelativeResize="0"/>
          <p:nvPr/>
        </p:nvPicPr>
        <p:blipFill rotWithShape="1">
          <a:blip r:embed="rId3">
            <a:alphaModFix/>
          </a:blip>
          <a:srcRect b="0" l="0" r="0" t="0"/>
          <a:stretch/>
        </p:blipFill>
        <p:spPr>
          <a:xfrm rot="5400000">
            <a:off x="7680787" y="575965"/>
            <a:ext cx="2536792" cy="4683635"/>
          </a:xfrm>
          <a:prstGeom prst="rect">
            <a:avLst/>
          </a:prstGeom>
          <a:noFill/>
          <a:ln>
            <a:noFill/>
          </a:ln>
        </p:spPr>
      </p:pic>
      <p:sp>
        <p:nvSpPr>
          <p:cNvPr id="132" name="Google Shape;132;p8"/>
          <p:cNvSpPr txBox="1"/>
          <p:nvPr/>
        </p:nvSpPr>
        <p:spPr>
          <a:xfrm>
            <a:off x="357350" y="5095768"/>
            <a:ext cx="5479011" cy="1077218"/>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000"/>
              <a:buFont typeface="Courier New"/>
              <a:buChar char="o"/>
            </a:pPr>
            <a:r>
              <a:rPr b="0" i="0" lang="en-US" sz="1600" u="none" cap="none" strike="noStrike">
                <a:solidFill>
                  <a:srgbClr val="000000"/>
                </a:solidFill>
                <a:latin typeface="Arial"/>
                <a:ea typeface="Arial"/>
                <a:cs typeface="Arial"/>
                <a:sym typeface="Arial"/>
              </a:rPr>
              <a:t>address more largely the different components of the ocean carbon cycle including the biological pump, the solubility pump and their interaction, </a:t>
            </a:r>
            <a:endParaRPr/>
          </a:p>
          <a:p>
            <a:pPr indent="-158750" lvl="0" marL="285750" marR="0" rtl="0" algn="just">
              <a:lnSpc>
                <a:spcPct val="100000"/>
              </a:lnSpc>
              <a:spcBef>
                <a:spcPts val="0"/>
              </a:spcBef>
              <a:spcAft>
                <a:spcPts val="0"/>
              </a:spcAft>
              <a:buClr>
                <a:srgbClr val="000000"/>
              </a:buClr>
              <a:buSzPts val="2000"/>
              <a:buFont typeface="Noto Sans Symbols"/>
              <a:buNone/>
            </a:pPr>
            <a:r>
              <a:t/>
            </a:r>
            <a:endParaRPr b="0" i="0" sz="1600" u="none" cap="none" strike="noStrike">
              <a:solidFill>
                <a:srgbClr val="000000"/>
              </a:solidFill>
              <a:latin typeface="Arial"/>
              <a:ea typeface="Arial"/>
              <a:cs typeface="Arial"/>
              <a:sym typeface="Arial"/>
            </a:endParaRPr>
          </a:p>
        </p:txBody>
      </p:sp>
      <p:sp>
        <p:nvSpPr>
          <p:cNvPr id="133" name="Google Shape;133;p8"/>
          <p:cNvSpPr txBox="1"/>
          <p:nvPr/>
        </p:nvSpPr>
        <p:spPr>
          <a:xfrm>
            <a:off x="6607365" y="4256832"/>
            <a:ext cx="4772854"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en-US" sz="1000" u="none" cap="none" strike="noStrike">
                <a:solidFill>
                  <a:srgbClr val="000000"/>
                </a:solidFill>
                <a:latin typeface="Arial"/>
                <a:ea typeface="Arial"/>
                <a:cs typeface="Arial"/>
                <a:sym typeface="Arial"/>
              </a:rPr>
              <a:t>Brewin et al, 2001:Sensing the ocean biological carbon pump from space: A review of capabilities, concepts, research gaps and future developments, Earth-Science Reviews 217 (2021) 103604.</a:t>
            </a:r>
            <a:endParaRPr/>
          </a:p>
        </p:txBody>
      </p:sp>
      <p:sp>
        <p:nvSpPr>
          <p:cNvPr id="134" name="Google Shape;134;p8"/>
          <p:cNvSpPr txBox="1"/>
          <p:nvPr/>
        </p:nvSpPr>
        <p:spPr>
          <a:xfrm>
            <a:off x="357350" y="206948"/>
            <a:ext cx="7970329"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Aquatic Carbon Roadmap Focus</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Deliverable VC-23-01</a:t>
            </a:r>
            <a:endParaRPr b="0" i="0" sz="1600" u="none" cap="none" strike="noStrike">
              <a:solidFill>
                <a:schemeClr val="lt1"/>
              </a:solidFill>
              <a:latin typeface="Montserrat"/>
              <a:ea typeface="Montserrat"/>
              <a:cs typeface="Montserrat"/>
              <a:sym typeface="Montserrat"/>
            </a:endParaRPr>
          </a:p>
        </p:txBody>
      </p:sp>
      <p:sp>
        <p:nvSpPr>
          <p:cNvPr id="135" name="Google Shape;135;p8"/>
          <p:cNvSpPr txBox="1"/>
          <p:nvPr/>
        </p:nvSpPr>
        <p:spPr>
          <a:xfrm>
            <a:off x="5881851" y="5095768"/>
            <a:ext cx="6110953" cy="132343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000"/>
              <a:buFont typeface="Courier New"/>
              <a:buChar char="o"/>
            </a:pPr>
            <a:r>
              <a:rPr b="0" i="0" lang="en-US" sz="1600" u="none" cap="none" strike="noStrike">
                <a:solidFill>
                  <a:srgbClr val="000000"/>
                </a:solidFill>
                <a:latin typeface="Arial"/>
                <a:ea typeface="Arial"/>
                <a:cs typeface="Arial"/>
                <a:sym typeface="Arial"/>
              </a:rPr>
              <a:t>cover </a:t>
            </a:r>
            <a:r>
              <a:rPr b="0" i="0" lang="en-US" sz="1600" u="none" cap="none" strike="noStrike">
                <a:solidFill>
                  <a:srgbClr val="C00000"/>
                </a:solidFill>
                <a:latin typeface="Arial"/>
                <a:ea typeface="Arial"/>
                <a:cs typeface="Arial"/>
                <a:sym typeface="Arial"/>
              </a:rPr>
              <a:t>all horizontal </a:t>
            </a:r>
            <a:r>
              <a:rPr b="0" i="0" lang="en-US" sz="1600" u="none" cap="none" strike="noStrike">
                <a:solidFill>
                  <a:srgbClr val="000000"/>
                </a:solidFill>
                <a:latin typeface="Arial"/>
                <a:ea typeface="Arial"/>
                <a:cs typeface="Arial"/>
                <a:sym typeface="Arial"/>
              </a:rPr>
              <a:t>(from lakes to coastal and open oceans) </a:t>
            </a:r>
            <a:r>
              <a:rPr b="0" i="0" lang="en-US" sz="1600" u="none" cap="none" strike="noStrike">
                <a:solidFill>
                  <a:srgbClr val="C00000"/>
                </a:solidFill>
                <a:latin typeface="Arial"/>
                <a:ea typeface="Arial"/>
                <a:cs typeface="Arial"/>
                <a:sym typeface="Arial"/>
              </a:rPr>
              <a:t>and vertical dimensions </a:t>
            </a:r>
            <a:r>
              <a:rPr b="0" i="0" lang="en-US" sz="1600" u="none" cap="none" strike="noStrike">
                <a:solidFill>
                  <a:srgbClr val="000000"/>
                </a:solidFill>
                <a:latin typeface="Arial"/>
                <a:ea typeface="Arial"/>
                <a:cs typeface="Arial"/>
                <a:sym typeface="Arial"/>
              </a:rPr>
              <a:t>(from exchange of CO2 with atmosphere, through the land to ocean aquatic continuum, up to the vertical transport of carbon to the deep ocean until overturned)</a:t>
            </a:r>
            <a:endParaRPr/>
          </a:p>
        </p:txBody>
      </p:sp>
      <p:sp>
        <p:nvSpPr>
          <p:cNvPr id="136" name="Google Shape;136;p8"/>
          <p:cNvSpPr txBox="1"/>
          <p:nvPr/>
        </p:nvSpPr>
        <p:spPr>
          <a:xfrm>
            <a:off x="6607367" y="1126166"/>
            <a:ext cx="468363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Pools and processes of the ocean biological and solubility carbon pumps</a:t>
            </a:r>
            <a:endParaRPr/>
          </a:p>
        </p:txBody>
      </p:sp>
      <p:sp>
        <p:nvSpPr>
          <p:cNvPr id="137" name="Google Shape;137;p8"/>
          <p:cNvSpPr/>
          <p:nvPr/>
        </p:nvSpPr>
        <p:spPr>
          <a:xfrm>
            <a:off x="6096000" y="1126167"/>
            <a:ext cx="5839654" cy="3776034"/>
          </a:xfrm>
          <a:prstGeom prst="rect">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nvSpPr>
        <p:spPr>
          <a:xfrm>
            <a:off x="357350" y="206948"/>
            <a:ext cx="7970329"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Aquatic Carbon Roadmap Focus</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Deliverable VC-23-01</a:t>
            </a:r>
            <a:endParaRPr b="0" i="0" sz="1600" u="none" cap="none" strike="noStrike">
              <a:solidFill>
                <a:schemeClr val="lt1"/>
              </a:solidFill>
              <a:latin typeface="Montserrat"/>
              <a:ea typeface="Montserrat"/>
              <a:cs typeface="Montserrat"/>
              <a:sym typeface="Montserrat"/>
            </a:endParaRPr>
          </a:p>
        </p:txBody>
      </p:sp>
      <p:sp>
        <p:nvSpPr>
          <p:cNvPr id="143" name="Google Shape;143;p27"/>
          <p:cNvSpPr txBox="1"/>
          <p:nvPr/>
        </p:nvSpPr>
        <p:spPr>
          <a:xfrm>
            <a:off x="39670" y="3567555"/>
            <a:ext cx="5839654" cy="298543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600" u="none" cap="none" strike="noStrike">
                <a:solidFill>
                  <a:srgbClr val="C00000"/>
                </a:solidFill>
                <a:latin typeface="Arial"/>
                <a:ea typeface="Arial"/>
                <a:cs typeface="Arial"/>
                <a:sym typeface="Arial"/>
              </a:rPr>
              <a:t>We have today a budget for most of the pools and fluxes of carbon in the mixed layer, BUT many gaps and challenges subsist…</a:t>
            </a:r>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Global assessments are using satellite data in inconsistent and non-optimal ways.</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Large uncertainties exist in our understanding of trends in fundamental biological carbon fluxes in the ocean, notably primary production and export production.</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Knowledge gap in freshwater production and land-ocean fluxes is even greater.</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We have little knowledge on blue carbon and its changes.</a:t>
            </a:r>
            <a:endParaRPr/>
          </a:p>
          <a:p>
            <a:pPr indent="-196850" lvl="0" marL="285750" marR="0" rtl="0" algn="just">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pic>
        <p:nvPicPr>
          <p:cNvPr id="144" name="Google Shape;144;p27"/>
          <p:cNvPicPr preferRelativeResize="0"/>
          <p:nvPr/>
        </p:nvPicPr>
        <p:blipFill rotWithShape="1">
          <a:blip r:embed="rId3">
            <a:alphaModFix/>
          </a:blip>
          <a:srcRect b="0" l="0" r="0" t="0"/>
          <a:stretch/>
        </p:blipFill>
        <p:spPr>
          <a:xfrm>
            <a:off x="256346" y="1418173"/>
            <a:ext cx="3455119" cy="2136019"/>
          </a:xfrm>
          <a:prstGeom prst="rect">
            <a:avLst/>
          </a:prstGeom>
          <a:noFill/>
          <a:ln>
            <a:noFill/>
          </a:ln>
        </p:spPr>
      </p:pic>
      <p:sp>
        <p:nvSpPr>
          <p:cNvPr id="145" name="Google Shape;145;p27"/>
          <p:cNvSpPr txBox="1"/>
          <p:nvPr/>
        </p:nvSpPr>
        <p:spPr>
          <a:xfrm>
            <a:off x="443258" y="1110396"/>
            <a:ext cx="30812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C00000"/>
                </a:solidFill>
                <a:latin typeface="Arial"/>
                <a:ea typeface="Arial"/>
                <a:cs typeface="Arial"/>
                <a:sym typeface="Arial"/>
              </a:rPr>
              <a:t>CEOS Carbon Strategy Report 2014</a:t>
            </a:r>
            <a:endParaRPr/>
          </a:p>
        </p:txBody>
      </p:sp>
      <p:sp>
        <p:nvSpPr>
          <p:cNvPr id="146" name="Google Shape;146;p27"/>
          <p:cNvSpPr/>
          <p:nvPr/>
        </p:nvSpPr>
        <p:spPr>
          <a:xfrm>
            <a:off x="4145650" y="1731650"/>
            <a:ext cx="1564516" cy="199722"/>
          </a:xfrm>
          <a:prstGeom prst="righ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7" name="Google Shape;147;p27"/>
          <p:cNvSpPr txBox="1"/>
          <p:nvPr/>
        </p:nvSpPr>
        <p:spPr>
          <a:xfrm>
            <a:off x="3771263" y="2009605"/>
            <a:ext cx="2473962" cy="13542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38708"/>
                </a:solidFill>
                <a:latin typeface="Arial"/>
                <a:ea typeface="Arial"/>
                <a:cs typeface="Arial"/>
                <a:sym typeface="Arial"/>
              </a:rPr>
              <a:t>Some additional pools have become amenable to remote sensing:</a:t>
            </a:r>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38708"/>
                </a:solidFill>
                <a:latin typeface="Arial"/>
                <a:ea typeface="Arial"/>
                <a:cs typeface="Arial"/>
                <a:sym typeface="Arial"/>
              </a:rPr>
              <a:t>Phytoplankton groups</a:t>
            </a:r>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38708"/>
                </a:solidFill>
                <a:latin typeface="Arial"/>
                <a:ea typeface="Arial"/>
                <a:cs typeface="Arial"/>
                <a:sym typeface="Arial"/>
              </a:rPr>
              <a:t>Detritus (a first approximation)</a:t>
            </a:r>
            <a:endParaRPr/>
          </a:p>
        </p:txBody>
      </p:sp>
      <p:sp>
        <p:nvSpPr>
          <p:cNvPr id="148" name="Google Shape;148;p27"/>
          <p:cNvSpPr txBox="1"/>
          <p:nvPr/>
        </p:nvSpPr>
        <p:spPr>
          <a:xfrm>
            <a:off x="5879324" y="4895654"/>
            <a:ext cx="6109476" cy="1600438"/>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Magnitude and regional distribution of biologically-mediated carbon fluxes come from a variety of climate-related modifications to the marine environment </a:t>
            </a:r>
            <a:r>
              <a:rPr b="0" i="1" lang="en-US" sz="1400" u="none" cap="none" strike="noStrike">
                <a:solidFill>
                  <a:srgbClr val="000000"/>
                </a:solidFill>
                <a:latin typeface="Arial"/>
                <a:ea typeface="Arial"/>
                <a:cs typeface="Arial"/>
                <a:sym typeface="Arial"/>
              </a:rPr>
              <a:t>(ocean acidification, storminess over the oceans, vertical stratification, changing temperature, increasing sea level, disappearing sea ice, and their combined impacts), </a:t>
            </a:r>
            <a:r>
              <a:rPr b="0" i="0" lang="en-US" sz="1400" u="none" cap="none" strike="noStrike">
                <a:solidFill>
                  <a:srgbClr val="000000"/>
                </a:solidFill>
                <a:latin typeface="Arial"/>
                <a:ea typeface="Arial"/>
                <a:cs typeface="Arial"/>
                <a:sym typeface="Arial"/>
              </a:rPr>
              <a:t>which still need to be better understood and assessed and will likely impact inorganic carbon pools (e.g. ocean sink)</a:t>
            </a:r>
            <a:endParaRPr/>
          </a:p>
        </p:txBody>
      </p:sp>
      <p:pic>
        <p:nvPicPr>
          <p:cNvPr id="149" name="Google Shape;149;p27"/>
          <p:cNvPicPr preferRelativeResize="0"/>
          <p:nvPr/>
        </p:nvPicPr>
        <p:blipFill rotWithShape="1">
          <a:blip r:embed="rId4">
            <a:alphaModFix/>
          </a:blip>
          <a:srcRect b="0" l="0" r="0" t="0"/>
          <a:stretch/>
        </p:blipFill>
        <p:spPr>
          <a:xfrm rot="5400000">
            <a:off x="7680787" y="575965"/>
            <a:ext cx="2536792" cy="4683635"/>
          </a:xfrm>
          <a:prstGeom prst="rect">
            <a:avLst/>
          </a:prstGeom>
          <a:noFill/>
          <a:ln>
            <a:noFill/>
          </a:ln>
        </p:spPr>
      </p:pic>
      <p:sp>
        <p:nvSpPr>
          <p:cNvPr id="150" name="Google Shape;150;p27"/>
          <p:cNvSpPr txBox="1"/>
          <p:nvPr/>
        </p:nvSpPr>
        <p:spPr>
          <a:xfrm>
            <a:off x="6607365" y="4256832"/>
            <a:ext cx="4772854"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en-US" sz="1000" u="none" cap="none" strike="noStrike">
                <a:solidFill>
                  <a:srgbClr val="000000"/>
                </a:solidFill>
                <a:latin typeface="Arial"/>
                <a:ea typeface="Arial"/>
                <a:cs typeface="Arial"/>
                <a:sym typeface="Arial"/>
              </a:rPr>
              <a:t>Brewin et al, 2001:Sensing the ocean biological carbon pump from space: A review of capabilities, concepts, research gaps and future developments, Earth-Science Reviews 217 (2021) 103604.</a:t>
            </a:r>
            <a:endParaRPr/>
          </a:p>
        </p:txBody>
      </p:sp>
      <p:sp>
        <p:nvSpPr>
          <p:cNvPr id="151" name="Google Shape;151;p27"/>
          <p:cNvSpPr txBox="1"/>
          <p:nvPr/>
        </p:nvSpPr>
        <p:spPr>
          <a:xfrm>
            <a:off x="6607367" y="1126166"/>
            <a:ext cx="468363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Pools and processes of the ocean biological and solubility carbon pumps</a:t>
            </a:r>
            <a:endParaRPr/>
          </a:p>
        </p:txBody>
      </p:sp>
      <p:sp>
        <p:nvSpPr>
          <p:cNvPr id="152" name="Google Shape;152;p27"/>
          <p:cNvSpPr/>
          <p:nvPr/>
        </p:nvSpPr>
        <p:spPr>
          <a:xfrm>
            <a:off x="6096000" y="1126167"/>
            <a:ext cx="5839654" cy="3776034"/>
          </a:xfrm>
          <a:prstGeom prst="rect">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nvSpPr>
        <p:spPr>
          <a:xfrm>
            <a:off x="292100" y="1197555"/>
            <a:ext cx="11309350" cy="5048842"/>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7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To provide a </a:t>
            </a:r>
            <a:r>
              <a:rPr b="0" i="0" lang="en-US" sz="1600" u="none" cap="none" strike="noStrike">
                <a:solidFill>
                  <a:srgbClr val="C00000"/>
                </a:solidFill>
                <a:latin typeface="Arial"/>
                <a:ea typeface="Arial"/>
                <a:cs typeface="Arial"/>
                <a:sym typeface="Arial"/>
              </a:rPr>
              <a:t>framework</a:t>
            </a:r>
            <a:r>
              <a:rPr b="0" i="0" lang="en-US" sz="1600" u="none" cap="none" strike="noStrike">
                <a:solidFill>
                  <a:srgbClr val="000000"/>
                </a:solidFill>
                <a:latin typeface="Arial"/>
                <a:ea typeface="Arial"/>
                <a:cs typeface="Arial"/>
                <a:sym typeface="Arial"/>
              </a:rPr>
              <a:t> and serve as a </a:t>
            </a:r>
            <a:r>
              <a:rPr b="0" i="0" lang="en-US" sz="1600" u="none" cap="none" strike="noStrike">
                <a:solidFill>
                  <a:srgbClr val="C00000"/>
                </a:solidFill>
                <a:latin typeface="Arial"/>
                <a:ea typeface="Arial"/>
                <a:cs typeface="Arial"/>
                <a:sym typeface="Arial"/>
              </a:rPr>
              <a:t>guiding vision </a:t>
            </a:r>
            <a:r>
              <a:rPr b="0" i="0" lang="en-US" sz="1600" u="none" cap="none" strike="noStrike">
                <a:solidFill>
                  <a:srgbClr val="000000"/>
                </a:solidFill>
                <a:latin typeface="Arial"/>
                <a:ea typeface="Arial"/>
                <a:cs typeface="Arial"/>
                <a:sym typeface="Arial"/>
              </a:rPr>
              <a:t>for </a:t>
            </a:r>
            <a:r>
              <a:rPr b="0" i="0" lang="en-US" sz="1600" u="none" cap="none" strike="noStrike">
                <a:solidFill>
                  <a:srgbClr val="C00000"/>
                </a:solidFill>
                <a:latin typeface="Arial"/>
                <a:ea typeface="Arial"/>
                <a:cs typeface="Arial"/>
                <a:sym typeface="Arial"/>
              </a:rPr>
              <a:t>long term (~ 15+ years) coordination of CEOS agency observing programmes </a:t>
            </a:r>
            <a:r>
              <a:rPr b="0" i="0" lang="en-US" sz="1600" u="none" cap="none" strike="noStrike">
                <a:solidFill>
                  <a:srgbClr val="000000"/>
                </a:solidFill>
                <a:latin typeface="Arial"/>
                <a:ea typeface="Arial"/>
                <a:cs typeface="Arial"/>
                <a:sym typeface="Arial"/>
              </a:rPr>
              <a:t>in support of the science and policy needs for Aquatic carbon related information in the context of the CEOS carbon strategy. </a:t>
            </a:r>
            <a:endParaRPr/>
          </a:p>
          <a:p>
            <a:pPr indent="-342900" lvl="0" marL="342900" marR="0" rtl="0" algn="just">
              <a:lnSpc>
                <a:spcPct val="107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To contribute to support the needs and ambition cycle of the Global Stocktake of the Paris Climate Agreement, by </a:t>
            </a:r>
            <a:endParaRPr/>
          </a:p>
          <a:p>
            <a:pPr indent="-342900" lvl="4" marL="342900" marR="0" rtl="0" algn="just">
              <a:lnSpc>
                <a:spcPct val="107000"/>
              </a:lnSpc>
              <a:spcBef>
                <a:spcPts val="600"/>
              </a:spcBef>
              <a:spcAft>
                <a:spcPts val="0"/>
              </a:spcAft>
              <a:buClr>
                <a:srgbClr val="000000"/>
              </a:buClr>
              <a:buSzPts val="1600"/>
              <a:buFont typeface="Courier New"/>
              <a:buChar char="o"/>
            </a:pPr>
            <a:r>
              <a:rPr b="0" i="0" lang="en-US" sz="1600" u="none" cap="none" strike="noStrike">
                <a:solidFill>
                  <a:srgbClr val="C00000"/>
                </a:solidFill>
                <a:latin typeface="Arial"/>
                <a:ea typeface="Arial"/>
                <a:cs typeface="Arial"/>
                <a:sym typeface="Arial"/>
              </a:rPr>
              <a:t>driving the inclusion of inorganic and organic carbon in the ocean within global and regional carbon assessments constraining the global carbon budget</a:t>
            </a:r>
            <a:endParaRPr b="0" i="0" sz="1600" u="none" cap="none" strike="noStrike">
              <a:solidFill>
                <a:srgbClr val="000000"/>
              </a:solidFill>
              <a:latin typeface="Arial"/>
              <a:ea typeface="Arial"/>
              <a:cs typeface="Arial"/>
              <a:sym typeface="Arial"/>
            </a:endParaRPr>
          </a:p>
          <a:p>
            <a:pPr indent="-342900" lvl="4" marL="342900" marR="0" rtl="0" algn="just">
              <a:lnSpc>
                <a:spcPct val="107000"/>
              </a:lnSpc>
              <a:spcBef>
                <a:spcPts val="600"/>
              </a:spcBef>
              <a:spcAft>
                <a:spcPts val="0"/>
              </a:spcAft>
              <a:buClr>
                <a:srgbClr val="000000"/>
              </a:buClr>
              <a:buSzPts val="1600"/>
              <a:buFont typeface="Courier New"/>
              <a:buChar char="o"/>
            </a:pPr>
            <a:r>
              <a:rPr b="0" i="0" lang="en-US" sz="1600" u="none" cap="none" strike="noStrike">
                <a:solidFill>
                  <a:srgbClr val="C00000"/>
                </a:solidFill>
                <a:latin typeface="Arial"/>
                <a:ea typeface="Arial"/>
                <a:cs typeface="Arial"/>
                <a:sym typeface="Arial"/>
              </a:rPr>
              <a:t>supporting countries reporting on their NDC </a:t>
            </a:r>
            <a:r>
              <a:rPr b="0" i="0" lang="en-US" sz="1600" u="none" cap="none" strike="noStrike">
                <a:solidFill>
                  <a:srgbClr val="000000"/>
                </a:solidFill>
                <a:latin typeface="Arial"/>
                <a:ea typeface="Arial"/>
                <a:cs typeface="Arial"/>
                <a:sym typeface="Arial"/>
              </a:rPr>
              <a:t>by improving the estimation and monitoring the changes in CO2 fluxes from/to the Oceans at country level (within each country’s exclusive economic zone (EEZ)) </a:t>
            </a:r>
            <a:endParaRPr/>
          </a:p>
          <a:p>
            <a:pPr indent="-342900" lvl="4" marL="342900" marR="0" rtl="0" algn="just">
              <a:lnSpc>
                <a:spcPct val="107000"/>
              </a:lnSpc>
              <a:spcBef>
                <a:spcPts val="600"/>
              </a:spcBef>
              <a:spcAft>
                <a:spcPts val="0"/>
              </a:spcAft>
              <a:buClr>
                <a:srgbClr val="000000"/>
              </a:buClr>
              <a:buSzPts val="1600"/>
              <a:buFont typeface="Courier New"/>
              <a:buChar char="o"/>
            </a:pPr>
            <a:r>
              <a:rPr b="0" i="0" lang="en-US" sz="1600" u="none" cap="none" strike="noStrike">
                <a:solidFill>
                  <a:srgbClr val="000000"/>
                </a:solidFill>
                <a:latin typeface="Arial"/>
                <a:ea typeface="Arial"/>
                <a:cs typeface="Arial"/>
                <a:sym typeface="Arial"/>
              </a:rPr>
              <a:t>improving the </a:t>
            </a:r>
            <a:r>
              <a:rPr b="0" i="0" lang="en-US" sz="1600" u="none" cap="none" strike="noStrike">
                <a:solidFill>
                  <a:srgbClr val="C00000"/>
                </a:solidFill>
                <a:latin typeface="Arial"/>
                <a:ea typeface="Arial"/>
                <a:cs typeface="Arial"/>
                <a:sym typeface="Arial"/>
              </a:rPr>
              <a:t>monitoring of major Blue Carbon coastal ecosystem’s extent and carbon stock around the world.</a:t>
            </a:r>
            <a:endParaRPr b="0" i="0" sz="1600" u="none" cap="none" strike="noStrike">
              <a:solidFill>
                <a:srgbClr val="000000"/>
              </a:solidFill>
              <a:latin typeface="Calibri"/>
              <a:ea typeface="Calibri"/>
              <a:cs typeface="Calibri"/>
              <a:sym typeface="Calibri"/>
            </a:endParaRPr>
          </a:p>
          <a:p>
            <a:pPr indent="-342900" lvl="0" marL="342900" marR="0" rtl="0" algn="just">
              <a:lnSpc>
                <a:spcPct val="100000"/>
              </a:lnSpc>
              <a:spcBef>
                <a:spcPts val="600"/>
              </a:spcBef>
              <a:spcAft>
                <a:spcPts val="0"/>
              </a:spcAft>
              <a:buClr>
                <a:srgbClr val="000000"/>
              </a:buClr>
              <a:buSzPts val="2000"/>
              <a:buFont typeface="Noto Sans Symbols"/>
              <a:buChar char="❑"/>
            </a:pPr>
            <a:r>
              <a:rPr b="0" i="0" lang="en-US" sz="1600" u="none" cap="none" strike="noStrike">
                <a:solidFill>
                  <a:srgbClr val="000000"/>
                </a:solidFill>
                <a:latin typeface="Arial"/>
                <a:ea typeface="Arial"/>
                <a:cs typeface="Arial"/>
                <a:sym typeface="Arial"/>
              </a:rPr>
              <a:t>To characterize the </a:t>
            </a:r>
            <a:r>
              <a:rPr b="0" i="0" lang="en-US" sz="1600" u="none" cap="none" strike="noStrike">
                <a:solidFill>
                  <a:srgbClr val="C00000"/>
                </a:solidFill>
                <a:latin typeface="Arial"/>
                <a:ea typeface="Arial"/>
                <a:cs typeface="Arial"/>
                <a:sym typeface="Arial"/>
              </a:rPr>
              <a:t>needs, gaps and challenges</a:t>
            </a:r>
            <a:r>
              <a:rPr b="0" i="0" lang="en-US" sz="1600" u="none" cap="none" strike="noStrike">
                <a:solidFill>
                  <a:srgbClr val="000000"/>
                </a:solidFill>
                <a:latin typeface="Arial"/>
                <a:ea typeface="Arial"/>
                <a:cs typeface="Arial"/>
                <a:sym typeface="Arial"/>
              </a:rPr>
              <a:t>, regarding the </a:t>
            </a:r>
            <a:r>
              <a:rPr b="0" i="0" lang="en-US" sz="1600" u="none" cap="none" strike="noStrike">
                <a:solidFill>
                  <a:srgbClr val="C00000"/>
                </a:solidFill>
                <a:latin typeface="Arial"/>
                <a:ea typeface="Arial"/>
                <a:cs typeface="Arial"/>
                <a:sym typeface="Arial"/>
              </a:rPr>
              <a:t>required data and products</a:t>
            </a:r>
            <a:r>
              <a:rPr b="0" i="0" lang="en-US" sz="1600" u="none" cap="none" strike="noStrike">
                <a:solidFill>
                  <a:srgbClr val="000000"/>
                </a:solidFill>
                <a:latin typeface="Arial"/>
                <a:ea typeface="Arial"/>
                <a:cs typeface="Arial"/>
                <a:sym typeface="Arial"/>
              </a:rPr>
              <a:t> to support science, services and applications and the </a:t>
            </a:r>
            <a:r>
              <a:rPr b="0" i="0" lang="en-US" sz="1600" u="none" cap="none" strike="noStrike">
                <a:solidFill>
                  <a:srgbClr val="C00000"/>
                </a:solidFill>
                <a:latin typeface="Arial"/>
                <a:ea typeface="Arial"/>
                <a:cs typeface="Arial"/>
                <a:sym typeface="Arial"/>
              </a:rPr>
              <a:t>observing systems </a:t>
            </a:r>
            <a:r>
              <a:rPr b="0" i="0" lang="en-US" sz="1600" u="none" cap="none" strike="noStrike">
                <a:solidFill>
                  <a:srgbClr val="000000"/>
                </a:solidFill>
                <a:latin typeface="Arial"/>
                <a:ea typeface="Arial"/>
                <a:cs typeface="Arial"/>
                <a:sym typeface="Arial"/>
              </a:rPr>
              <a:t>that can support their developments, including the needs to plan for ground and space segments. This includes addressing basic observation continuity and the necessary agency coordination to achieve it.</a:t>
            </a:r>
            <a:endParaRPr/>
          </a:p>
          <a:p>
            <a:pPr indent="-342900" lvl="0" marL="342900" marR="0" rtl="0" algn="just">
              <a:lnSpc>
                <a:spcPct val="100000"/>
              </a:lnSpc>
              <a:spcBef>
                <a:spcPts val="600"/>
              </a:spcBef>
              <a:spcAft>
                <a:spcPts val="600"/>
              </a:spcAft>
              <a:buClr>
                <a:srgbClr val="000000"/>
              </a:buClr>
              <a:buSzPts val="2000"/>
              <a:buFont typeface="Noto Sans Symbols"/>
              <a:buChar char="❑"/>
            </a:pPr>
            <a:r>
              <a:rPr b="0" i="0" lang="en-US" sz="1600" u="none" cap="none" strike="noStrike">
                <a:solidFill>
                  <a:srgbClr val="000000"/>
                </a:solidFill>
                <a:latin typeface="Arial"/>
                <a:ea typeface="Arial"/>
                <a:cs typeface="Arial"/>
                <a:sym typeface="Arial"/>
              </a:rPr>
              <a:t>To clarify the importance and </a:t>
            </a:r>
            <a:r>
              <a:rPr b="0" i="0" lang="en-US" sz="1600" u="none" cap="none" strike="noStrike">
                <a:solidFill>
                  <a:srgbClr val="C00000"/>
                </a:solidFill>
                <a:latin typeface="Arial"/>
                <a:ea typeface="Arial"/>
                <a:cs typeface="Arial"/>
                <a:sym typeface="Arial"/>
              </a:rPr>
              <a:t>elevate the profile and complexity </a:t>
            </a:r>
            <a:r>
              <a:rPr b="0" i="0" lang="en-US" sz="1600" u="none" cap="none" strike="noStrike">
                <a:solidFill>
                  <a:srgbClr val="000000"/>
                </a:solidFill>
                <a:latin typeface="Arial"/>
                <a:ea typeface="Arial"/>
                <a:cs typeface="Arial"/>
                <a:sym typeface="Arial"/>
              </a:rPr>
              <a:t>of remote sensing and satellite Earth observation that are already routinely used within carbon assessments, highlighting how Earth observation has much more to offer beyond its current use and serve as </a:t>
            </a:r>
            <a:r>
              <a:rPr b="0" i="0" lang="en-US" sz="1600" u="none" cap="none" strike="noStrike">
                <a:solidFill>
                  <a:srgbClr val="C00000"/>
                </a:solidFill>
                <a:latin typeface="Arial"/>
                <a:ea typeface="Arial"/>
                <a:cs typeface="Arial"/>
                <a:sym typeface="Arial"/>
              </a:rPr>
              <a:t>an effective means for communicating </a:t>
            </a:r>
            <a:r>
              <a:rPr b="0" i="0" lang="en-US" sz="1600" u="none" cap="none" strike="noStrike">
                <a:solidFill>
                  <a:srgbClr val="000000"/>
                </a:solidFill>
                <a:latin typeface="Arial"/>
                <a:ea typeface="Arial"/>
                <a:cs typeface="Arial"/>
                <a:sym typeface="Arial"/>
              </a:rPr>
              <a:t>our intentions to society, UNFCCC, national inventory community.</a:t>
            </a:r>
            <a:endParaRPr b="0" i="0" sz="1600" u="none" cap="none" strike="noStrike">
              <a:solidFill>
                <a:srgbClr val="000000"/>
              </a:solidFill>
              <a:latin typeface="Calibri"/>
              <a:ea typeface="Calibri"/>
              <a:cs typeface="Calibri"/>
              <a:sym typeface="Calibri"/>
            </a:endParaRPr>
          </a:p>
        </p:txBody>
      </p:sp>
      <p:sp>
        <p:nvSpPr>
          <p:cNvPr id="158" name="Google Shape;158;p28"/>
          <p:cNvSpPr txBox="1"/>
          <p:nvPr/>
        </p:nvSpPr>
        <p:spPr>
          <a:xfrm>
            <a:off x="357350" y="206948"/>
            <a:ext cx="7970329"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Montserrat"/>
                <a:ea typeface="Montserrat"/>
                <a:cs typeface="Montserrat"/>
                <a:sym typeface="Montserrat"/>
              </a:rPr>
              <a:t>Aquatic Carbon Roadmap Objectives</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Montserrat"/>
                <a:ea typeface="Montserrat"/>
                <a:cs typeface="Montserrat"/>
                <a:sym typeface="Montserrat"/>
              </a:rPr>
              <a:t>Deliverable VC-23-01</a:t>
            </a:r>
            <a:endParaRPr b="0" i="0" sz="16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nvSpPr>
        <p:spPr>
          <a:xfrm>
            <a:off x="293342" y="289046"/>
            <a:ext cx="7970329"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ECF4D5"/>
                </a:solidFill>
                <a:latin typeface="Arial"/>
                <a:ea typeface="Arial"/>
                <a:cs typeface="Arial"/>
                <a:sym typeface="Arial"/>
              </a:rPr>
              <a:t>OCR-VC contribution to the CEOS Workplan</a:t>
            </a:r>
            <a:endParaRPr b="0" i="0" sz="2400" u="none" cap="none" strike="noStrike">
              <a:solidFill>
                <a:srgbClr val="ECF4D5"/>
              </a:solidFill>
              <a:latin typeface="Arial"/>
              <a:ea typeface="Arial"/>
              <a:cs typeface="Arial"/>
              <a:sym typeface="Arial"/>
            </a:endParaRPr>
          </a:p>
        </p:txBody>
      </p:sp>
      <p:pic>
        <p:nvPicPr>
          <p:cNvPr id="164" name="Google Shape;164;p29"/>
          <p:cNvPicPr preferRelativeResize="0"/>
          <p:nvPr/>
        </p:nvPicPr>
        <p:blipFill rotWithShape="1">
          <a:blip r:embed="rId3">
            <a:alphaModFix/>
          </a:blip>
          <a:srcRect b="39320" l="0" r="75773" t="10961"/>
          <a:stretch/>
        </p:blipFill>
        <p:spPr>
          <a:xfrm>
            <a:off x="112483" y="1417906"/>
            <a:ext cx="6652608" cy="4388162"/>
          </a:xfrm>
          <a:prstGeom prst="rect">
            <a:avLst/>
          </a:prstGeom>
          <a:noFill/>
          <a:ln>
            <a:noFill/>
          </a:ln>
        </p:spPr>
      </p:pic>
      <p:sp>
        <p:nvSpPr>
          <p:cNvPr id="165" name="Google Shape;165;p29"/>
          <p:cNvSpPr txBox="1"/>
          <p:nvPr/>
        </p:nvSpPr>
        <p:spPr>
          <a:xfrm>
            <a:off x="2361879" y="930985"/>
            <a:ext cx="612853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Arial"/>
                <a:ea typeface="Arial"/>
                <a:cs typeface="Arial"/>
                <a:sym typeface="Arial"/>
              </a:rPr>
              <a:t>2020-2023 </a:t>
            </a:r>
            <a:endParaRPr b="0" i="0" sz="2800" u="none" cap="none" strike="noStrike">
              <a:solidFill>
                <a:srgbClr val="002060"/>
              </a:solidFill>
              <a:latin typeface="Arial"/>
              <a:ea typeface="Arial"/>
              <a:cs typeface="Arial"/>
              <a:sym typeface="Arial"/>
            </a:endParaRPr>
          </a:p>
        </p:txBody>
      </p:sp>
      <p:sp>
        <p:nvSpPr>
          <p:cNvPr id="166" name="Google Shape;166;p29"/>
          <p:cNvSpPr/>
          <p:nvPr/>
        </p:nvSpPr>
        <p:spPr>
          <a:xfrm>
            <a:off x="9263054" y="2850063"/>
            <a:ext cx="415201" cy="334926"/>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67" name="Google Shape;167;p29"/>
          <p:cNvGrpSpPr/>
          <p:nvPr/>
        </p:nvGrpSpPr>
        <p:grpSpPr>
          <a:xfrm>
            <a:off x="4368867" y="4307279"/>
            <a:ext cx="9559358" cy="2010151"/>
            <a:chOff x="4368867" y="4307279"/>
            <a:chExt cx="9559358" cy="2010151"/>
          </a:xfrm>
        </p:grpSpPr>
        <p:sp>
          <p:nvSpPr>
            <p:cNvPr id="168" name="Google Shape;168;p29"/>
            <p:cNvSpPr/>
            <p:nvPr/>
          </p:nvSpPr>
          <p:spPr>
            <a:xfrm>
              <a:off x="4368867" y="4921318"/>
              <a:ext cx="155448" cy="914400"/>
            </a:xfrm>
            <a:prstGeom prst="rightBrace">
              <a:avLst>
                <a:gd fmla="val 8333" name="adj1"/>
                <a:gd fmla="val 50000" name="adj2"/>
              </a:avLst>
            </a:prstGeom>
            <a:noFill/>
            <a:ln cap="flat" cmpd="sng" w="4127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69" name="Google Shape;169;p29"/>
            <p:cNvGrpSpPr/>
            <p:nvPr/>
          </p:nvGrpSpPr>
          <p:grpSpPr>
            <a:xfrm>
              <a:off x="4993775" y="4307279"/>
              <a:ext cx="8934450" cy="2010151"/>
              <a:chOff x="4993775" y="4307279"/>
              <a:chExt cx="8934450" cy="2010151"/>
            </a:xfrm>
          </p:grpSpPr>
          <p:pic>
            <p:nvPicPr>
              <p:cNvPr id="170" name="Google Shape;170;p29"/>
              <p:cNvPicPr preferRelativeResize="0"/>
              <p:nvPr/>
            </p:nvPicPr>
            <p:blipFill rotWithShape="1">
              <a:blip r:embed="rId4">
                <a:alphaModFix/>
              </a:blip>
              <a:srcRect b="44718" l="0" r="0" t="15132"/>
              <a:stretch/>
            </p:blipFill>
            <p:spPr>
              <a:xfrm>
                <a:off x="4993775" y="4738092"/>
                <a:ext cx="6993276" cy="1579338"/>
              </a:xfrm>
              <a:prstGeom prst="rect">
                <a:avLst/>
              </a:prstGeom>
              <a:noFill/>
              <a:ln>
                <a:noFill/>
              </a:ln>
            </p:spPr>
          </p:pic>
          <p:sp>
            <p:nvSpPr>
              <p:cNvPr id="171" name="Google Shape;171;p29"/>
              <p:cNvSpPr txBox="1"/>
              <p:nvPr/>
            </p:nvSpPr>
            <p:spPr>
              <a:xfrm>
                <a:off x="7799691" y="4642205"/>
                <a:ext cx="6128534"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Arial"/>
                    <a:ea typeface="Arial"/>
                    <a:cs typeface="Arial"/>
                    <a:sym typeface="Arial"/>
                  </a:rPr>
                  <a:t>2023-2025 </a:t>
                </a:r>
                <a:endParaRPr b="0" i="0" sz="2400" u="none" cap="none" strike="noStrike">
                  <a:solidFill>
                    <a:srgbClr val="002060"/>
                  </a:solidFill>
                  <a:latin typeface="Arial"/>
                  <a:ea typeface="Arial"/>
                  <a:cs typeface="Arial"/>
                  <a:sym typeface="Arial"/>
                </a:endParaRPr>
              </a:p>
            </p:txBody>
          </p:sp>
          <p:sp>
            <p:nvSpPr>
              <p:cNvPr id="172" name="Google Shape;172;p29"/>
              <p:cNvSpPr/>
              <p:nvPr/>
            </p:nvSpPr>
            <p:spPr>
              <a:xfrm>
                <a:off x="9281892" y="4307279"/>
                <a:ext cx="415201" cy="334926"/>
              </a:xfrm>
              <a:prstGeom prst="down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pic>
        <p:nvPicPr>
          <p:cNvPr id="173" name="Google Shape;173;p29"/>
          <p:cNvPicPr preferRelativeResize="0"/>
          <p:nvPr/>
        </p:nvPicPr>
        <p:blipFill rotWithShape="1">
          <a:blip r:embed="rId5">
            <a:alphaModFix/>
          </a:blip>
          <a:srcRect b="38748" l="0" r="0" t="0"/>
          <a:stretch/>
        </p:blipFill>
        <p:spPr>
          <a:xfrm>
            <a:off x="6861516" y="2800635"/>
            <a:ext cx="5125535" cy="1888029"/>
          </a:xfrm>
          <a:prstGeom prst="rect">
            <a:avLst/>
          </a:prstGeom>
          <a:noFill/>
          <a:ln>
            <a:noFill/>
          </a:ln>
        </p:spPr>
      </p:pic>
      <p:pic>
        <p:nvPicPr>
          <p:cNvPr id="174" name="Google Shape;174;p29"/>
          <p:cNvPicPr preferRelativeResize="0"/>
          <p:nvPr/>
        </p:nvPicPr>
        <p:blipFill rotWithShape="1">
          <a:blip r:embed="rId6">
            <a:alphaModFix/>
          </a:blip>
          <a:srcRect b="0" l="0" r="0" t="0"/>
          <a:stretch/>
        </p:blipFill>
        <p:spPr>
          <a:xfrm>
            <a:off x="6878671" y="1260419"/>
            <a:ext cx="4934958" cy="14936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0"/>
          <p:cNvPicPr preferRelativeResize="0"/>
          <p:nvPr/>
        </p:nvPicPr>
        <p:blipFill rotWithShape="1">
          <a:blip r:embed="rId3">
            <a:alphaModFix/>
          </a:blip>
          <a:srcRect b="0" l="0" r="0" t="0"/>
          <a:stretch/>
        </p:blipFill>
        <p:spPr>
          <a:xfrm>
            <a:off x="0" y="0"/>
            <a:ext cx="12192000" cy="6857142"/>
          </a:xfrm>
          <a:prstGeom prst="rect">
            <a:avLst/>
          </a:prstGeom>
          <a:noFill/>
          <a:ln>
            <a:noFill/>
          </a:ln>
        </p:spPr>
      </p:pic>
      <p:pic>
        <p:nvPicPr>
          <p:cNvPr id="180" name="Google Shape;180;p30"/>
          <p:cNvPicPr preferRelativeResize="0"/>
          <p:nvPr/>
        </p:nvPicPr>
        <p:blipFill rotWithShape="1">
          <a:blip r:embed="rId4">
            <a:alphaModFix/>
          </a:blip>
          <a:srcRect b="43332" l="67586" r="2328" t="22337"/>
          <a:stretch/>
        </p:blipFill>
        <p:spPr>
          <a:xfrm>
            <a:off x="0" y="-1"/>
            <a:ext cx="12183356" cy="3909849"/>
          </a:xfrm>
          <a:prstGeom prst="rect">
            <a:avLst/>
          </a:prstGeom>
          <a:noFill/>
          <a:ln>
            <a:noFill/>
          </a:ln>
        </p:spPr>
      </p:pic>
      <p:grpSp>
        <p:nvGrpSpPr>
          <p:cNvPr id="181" name="Google Shape;181;p30"/>
          <p:cNvGrpSpPr/>
          <p:nvPr/>
        </p:nvGrpSpPr>
        <p:grpSpPr>
          <a:xfrm>
            <a:off x="3934814" y="5831680"/>
            <a:ext cx="4419278" cy="864948"/>
            <a:chOff x="4793336" y="6088332"/>
            <a:chExt cx="3802831" cy="691994"/>
          </a:xfrm>
        </p:grpSpPr>
        <p:pic>
          <p:nvPicPr>
            <p:cNvPr id="182" name="Google Shape;182;p30"/>
            <p:cNvPicPr preferRelativeResize="0"/>
            <p:nvPr/>
          </p:nvPicPr>
          <p:blipFill rotWithShape="1">
            <a:blip r:embed="rId5">
              <a:alphaModFix/>
            </a:blip>
            <a:srcRect b="6244" l="75364" r="11983" t="82191"/>
            <a:stretch/>
          </p:blipFill>
          <p:spPr>
            <a:xfrm>
              <a:off x="4793336" y="6088333"/>
              <a:ext cx="2692515" cy="691993"/>
            </a:xfrm>
            <a:prstGeom prst="rect">
              <a:avLst/>
            </a:prstGeom>
            <a:noFill/>
            <a:ln>
              <a:noFill/>
            </a:ln>
          </p:spPr>
        </p:pic>
        <p:pic>
          <p:nvPicPr>
            <p:cNvPr id="183" name="Google Shape;183;p30"/>
            <p:cNvPicPr preferRelativeResize="0"/>
            <p:nvPr/>
          </p:nvPicPr>
          <p:blipFill rotWithShape="1">
            <a:blip r:embed="rId6">
              <a:alphaModFix/>
            </a:blip>
            <a:srcRect b="0" l="0" r="0" t="0"/>
            <a:stretch/>
          </p:blipFill>
          <p:spPr>
            <a:xfrm>
              <a:off x="7485851" y="6088332"/>
              <a:ext cx="1110316" cy="691993"/>
            </a:xfrm>
            <a:prstGeom prst="rect">
              <a:avLst/>
            </a:prstGeom>
            <a:noFill/>
            <a:ln>
              <a:noFill/>
            </a:ln>
          </p:spPr>
        </p:pic>
      </p:grpSp>
      <p:sp>
        <p:nvSpPr>
          <p:cNvPr id="184" name="Google Shape;184;p30"/>
          <p:cNvSpPr txBox="1"/>
          <p:nvPr/>
        </p:nvSpPr>
        <p:spPr>
          <a:xfrm>
            <a:off x="2649610" y="4485535"/>
            <a:ext cx="74273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accent2"/>
                </a:solidFill>
                <a:latin typeface="Arial"/>
                <a:ea typeface="Arial"/>
                <a:cs typeface="Arial"/>
                <a:sym typeface="Arial"/>
              </a:rPr>
              <a:t>https://oceancarbonfromspace2022.esa.int/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